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charts/chart2.xml" ContentType="application/vnd.openxmlformats-officedocument.drawingml.chart+xml"/>
  <Override PartName="/ppt/slideLayouts/slideLayout3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448" r:id="rId5"/>
    <p:sldId id="447" r:id="rId6"/>
    <p:sldId id="429" r:id="rId7"/>
    <p:sldId id="422" r:id="rId8"/>
    <p:sldId id="402" r:id="rId9"/>
    <p:sldId id="403" r:id="rId10"/>
    <p:sldId id="404" r:id="rId11"/>
    <p:sldId id="440" r:id="rId12"/>
    <p:sldId id="417" r:id="rId13"/>
    <p:sldId id="414" r:id="rId14"/>
    <p:sldId id="438" r:id="rId15"/>
    <p:sldId id="435" r:id="rId16"/>
    <p:sldId id="432" r:id="rId17"/>
    <p:sldId id="436" r:id="rId18"/>
    <p:sldId id="437" r:id="rId19"/>
    <p:sldId id="433" r:id="rId20"/>
    <p:sldId id="434" r:id="rId21"/>
    <p:sldId id="418" r:id="rId22"/>
    <p:sldId id="409" r:id="rId23"/>
    <p:sldId id="421" r:id="rId24"/>
    <p:sldId id="424" r:id="rId25"/>
    <p:sldId id="430" r:id="rId26"/>
    <p:sldId id="431" r:id="rId27"/>
    <p:sldId id="428" r:id="rId28"/>
    <p:sldId id="443" r:id="rId29"/>
    <p:sldId id="444" r:id="rId30"/>
    <p:sldId id="445" r:id="rId31"/>
    <p:sldId id="411" r:id="rId32"/>
  </p:sldIdLst>
  <p:sldSz cx="9144000" cy="5143500" type="screen16x9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24" userDrawn="1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372">
          <p15:clr>
            <a:srgbClr val="A4A3A4"/>
          </p15:clr>
        </p15:guide>
        <p15:guide id="4" orient="horz" pos="498">
          <p15:clr>
            <a:srgbClr val="A4A3A4"/>
          </p15:clr>
        </p15:guide>
        <p15:guide id="5" orient="horz" pos="534">
          <p15:clr>
            <a:srgbClr val="A4A3A4"/>
          </p15:clr>
        </p15:guide>
        <p15:guide id="6" orient="horz" pos="792">
          <p15:clr>
            <a:srgbClr val="A4A3A4"/>
          </p15:clr>
        </p15:guide>
        <p15:guide id="7" orient="horz" pos="816">
          <p15:clr>
            <a:srgbClr val="A4A3A4"/>
          </p15:clr>
        </p15:guide>
        <p15:guide id="8" orient="horz" pos="2850">
          <p15:clr>
            <a:srgbClr val="A4A3A4"/>
          </p15:clr>
        </p15:guide>
        <p15:guide id="9" orient="horz" pos="983">
          <p15:clr>
            <a:srgbClr val="A4A3A4"/>
          </p15:clr>
        </p15:guide>
        <p15:guide id="10" pos="2880" userDrawn="1">
          <p15:clr>
            <a:srgbClr val="A4A3A4"/>
          </p15:clr>
        </p15:guide>
        <p15:guide id="11" pos="198">
          <p15:clr>
            <a:srgbClr val="A4A3A4"/>
          </p15:clr>
        </p15:guide>
        <p15:guide id="12" pos="1950">
          <p15:clr>
            <a:srgbClr val="A4A3A4"/>
          </p15:clr>
        </p15:guide>
        <p15:guide id="13" pos="3810">
          <p15:clr>
            <a:srgbClr val="A4A3A4"/>
          </p15:clr>
        </p15:guide>
        <p15:guide id="14" pos="5562">
          <p15:clr>
            <a:srgbClr val="A4A3A4"/>
          </p15:clr>
        </p15:guide>
        <p15:guide id="15" orient="horz" pos="1440" userDrawn="1">
          <p15:clr>
            <a:srgbClr val="A4A3A4"/>
          </p15:clr>
        </p15:guide>
        <p15:guide id="16" orient="horz" pos="1178" userDrawn="1">
          <p15:clr>
            <a:srgbClr val="A4A3A4"/>
          </p15:clr>
        </p15:guide>
        <p15:guide id="17" pos="1032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CCCCCC"/>
    <a:srgbClr val="3333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624" autoAdjust="0"/>
    <p:restoredTop sz="93979" autoAdjust="0"/>
  </p:normalViewPr>
  <p:slideViewPr>
    <p:cSldViewPr snapToGrid="0" snapToObjects="1" showGuides="1">
      <p:cViewPr varScale="1">
        <p:scale>
          <a:sx n="92" d="100"/>
          <a:sy n="92" d="100"/>
        </p:scale>
        <p:origin x="-630" y="-102"/>
      </p:cViewPr>
      <p:guideLst>
        <p:guide orient="horz" pos="2124"/>
        <p:guide orient="horz" pos="336"/>
        <p:guide orient="horz" pos="372"/>
        <p:guide orient="horz" pos="498"/>
        <p:guide orient="horz" pos="534"/>
        <p:guide orient="horz" pos="792"/>
        <p:guide orient="horz" pos="816"/>
        <p:guide orient="horz" pos="2850"/>
        <p:guide pos="2880"/>
        <p:guide pos="198"/>
        <p:guide pos="1950"/>
        <p:guide pos="3810"/>
        <p:guide pos="5562"/>
        <p:guide pos="1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2" d="100"/>
          <a:sy n="82" d="100"/>
        </p:scale>
        <p:origin x="-2742" y="-102"/>
      </p:cViewPr>
      <p:guideLst>
        <p:guide orient="horz" pos="2924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EG"/>
  <c:style val="4"/>
  <c:chart>
    <c:autoTitleDeleted val="1"/>
    <c:plotArea>
      <c:layout>
        <c:manualLayout>
          <c:layoutTarget val="inner"/>
          <c:xMode val="edge"/>
          <c:yMode val="edge"/>
          <c:x val="4.4444444444444502E-2"/>
          <c:y val="0.14864864864864866"/>
          <c:w val="0.59259259259259311"/>
          <c:h val="0.82882882882882924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spPr>
              <a:solidFill>
                <a:schemeClr val="tx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1ED-42F3-A0F6-76E74F7C8825}"/>
              </c:ext>
            </c:extLst>
          </c:dPt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"$"0"M";""\-"$"0"M"</c:formatCode>
                <c:ptCount val="1"/>
                <c:pt idx="0">
                  <c:v>35.000000000003979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ED-42F3-A0F6-76E74F7C8825}"/>
            </c:ext>
          </c:extLst>
        </c:ser>
        <c:gapWidth val="50"/>
        <c:overlap val="100"/>
        <c:axId val="110768896"/>
        <c:axId val="110770432"/>
      </c:barChart>
      <c:catAx>
        <c:axId val="110768896"/>
        <c:scaling>
          <c:orientation val="minMax"/>
        </c:scaling>
        <c:axPos val="b"/>
        <c:numFmt formatCode="General" sourceLinked="1"/>
        <c:majorTickMark val="none"/>
        <c:tickLblPos val="none"/>
        <c:txPr>
          <a:bodyPr/>
          <a:lstStyle/>
          <a:p>
            <a:pPr>
              <a:defRPr lang="en-US"/>
            </a:pPr>
            <a:endParaRPr lang="ar-EG"/>
          </a:p>
        </c:txPr>
        <c:crossAx val="110770432"/>
        <c:crossesAt val="0"/>
        <c:auto val="1"/>
        <c:lblAlgn val="ctr"/>
        <c:lblOffset val="100"/>
        <c:tickLblSkip val="1"/>
        <c:tickMarkSkip val="1"/>
      </c:catAx>
      <c:valAx>
        <c:axId val="110770432"/>
        <c:scaling>
          <c:orientation val="minMax"/>
          <c:max val="35"/>
          <c:min val="0"/>
        </c:scaling>
        <c:axPos val="l"/>
        <c:numFmt formatCode="&quot;$&quot;0&quot;M&quot;;&quot;&quot;\-&quot;$&quot;0&quot;M&quot;" sourceLinked="1"/>
        <c:majorTickMark val="none"/>
        <c:tickLblPos val="none"/>
        <c:txPr>
          <a:bodyPr/>
          <a:lstStyle/>
          <a:p>
            <a:pPr>
              <a:defRPr lang="en-US"/>
            </a:pPr>
            <a:endParaRPr lang="ar-EG"/>
          </a:p>
        </c:txPr>
        <c:crossAx val="110768896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800"/>
      </a:pPr>
      <a:endParaRPr lang="ar-EG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EG"/>
  <c:style val="4"/>
  <c:chart>
    <c:autoTitleDeleted val="1"/>
    <c:plotArea>
      <c:layout>
        <c:manualLayout>
          <c:layoutTarget val="inner"/>
          <c:xMode val="edge"/>
          <c:yMode val="edge"/>
          <c:x val="4.4444444444444488E-2"/>
          <c:y val="2.9850746268656716E-2"/>
          <c:w val="0.59259259259259267"/>
          <c:h val="0.9154228855721393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6"/>
            </a:solidFill>
          </c:spPr>
          <c:dPt>
            <c:idx val="0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BAB-4505-BD1C-DFD28E8182A0}"/>
              </c:ext>
            </c:extLst>
          </c:dPt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"$"0"M";""\-"$"0"M"</c:formatCode>
                <c:ptCount val="1"/>
                <c:pt idx="0">
                  <c:v>7.0000000000007958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BAB-4505-BD1C-DFD28E8182A0}"/>
            </c:ext>
          </c:extLst>
        </c:ser>
        <c:gapWidth val="50"/>
        <c:overlap val="100"/>
        <c:axId val="131696128"/>
        <c:axId val="131697664"/>
      </c:barChart>
      <c:catAx>
        <c:axId val="131696128"/>
        <c:scaling>
          <c:orientation val="minMax"/>
        </c:scaling>
        <c:axPos val="b"/>
        <c:numFmt formatCode="General" sourceLinked="1"/>
        <c:majorTickMark val="none"/>
        <c:tickLblPos val="none"/>
        <c:txPr>
          <a:bodyPr/>
          <a:lstStyle/>
          <a:p>
            <a:pPr>
              <a:defRPr lang="en-US"/>
            </a:pPr>
            <a:endParaRPr lang="ar-EG"/>
          </a:p>
        </c:txPr>
        <c:crossAx val="131697664"/>
        <c:crossesAt val="0"/>
        <c:auto val="1"/>
        <c:lblAlgn val="ctr"/>
        <c:lblOffset val="100"/>
        <c:tickLblSkip val="1"/>
        <c:tickMarkSkip val="1"/>
      </c:catAx>
      <c:valAx>
        <c:axId val="131697664"/>
        <c:scaling>
          <c:orientation val="minMax"/>
          <c:max val="35"/>
          <c:min val="0"/>
        </c:scaling>
        <c:axPos val="l"/>
        <c:numFmt formatCode="&quot;$&quot;0&quot;M&quot;;&quot;&quot;\-&quot;$&quot;0&quot;M&quot;" sourceLinked="1"/>
        <c:majorTickMark val="none"/>
        <c:tickLblPos val="none"/>
        <c:txPr>
          <a:bodyPr/>
          <a:lstStyle/>
          <a:p>
            <a:pPr>
              <a:defRPr lang="en-US"/>
            </a:pPr>
            <a:endParaRPr lang="ar-EG"/>
          </a:p>
        </c:txPr>
        <c:crossAx val="131696128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800"/>
      </a:pPr>
      <a:endParaRPr lang="ar-EG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EG"/>
  <c:style val="4"/>
  <c:chart>
    <c:autoTitleDeleted val="1"/>
    <c:plotArea>
      <c:layout>
        <c:manualLayout>
          <c:layoutTarget val="inner"/>
          <c:xMode val="edge"/>
          <c:yMode val="edge"/>
          <c:x val="4.4444444444444488E-2"/>
          <c:y val="2.9850746268656716E-2"/>
          <c:w val="0.59259259259259267"/>
          <c:h val="0.9203980099502485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"$"0"M";""\-"$"0"M"</c:formatCode>
                <c:ptCount val="1"/>
                <c:pt idx="0">
                  <c:v>30.000000000003411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C1-4A84-B4DC-1C4D90E4D114}"/>
            </c:ext>
          </c:extLst>
        </c:ser>
        <c:gapWidth val="50"/>
        <c:overlap val="100"/>
        <c:axId val="131782528"/>
        <c:axId val="131784064"/>
      </c:barChart>
      <c:catAx>
        <c:axId val="131782528"/>
        <c:scaling>
          <c:orientation val="minMax"/>
        </c:scaling>
        <c:axPos val="b"/>
        <c:numFmt formatCode="General" sourceLinked="1"/>
        <c:majorTickMark val="none"/>
        <c:tickLblPos val="none"/>
        <c:txPr>
          <a:bodyPr/>
          <a:lstStyle/>
          <a:p>
            <a:pPr>
              <a:defRPr lang="en-US"/>
            </a:pPr>
            <a:endParaRPr lang="ar-EG"/>
          </a:p>
        </c:txPr>
        <c:crossAx val="131784064"/>
        <c:crossesAt val="0"/>
        <c:auto val="1"/>
        <c:lblAlgn val="ctr"/>
        <c:lblOffset val="100"/>
        <c:tickLblSkip val="1"/>
        <c:tickMarkSkip val="1"/>
      </c:catAx>
      <c:valAx>
        <c:axId val="131784064"/>
        <c:scaling>
          <c:orientation val="minMax"/>
          <c:max val="35"/>
          <c:min val="0"/>
        </c:scaling>
        <c:axPos val="l"/>
        <c:numFmt formatCode="&quot;$&quot;0&quot;M&quot;;&quot;&quot;\-&quot;$&quot;0&quot;M&quot;" sourceLinked="1"/>
        <c:majorTickMark val="none"/>
        <c:tickLblPos val="none"/>
        <c:txPr>
          <a:bodyPr/>
          <a:lstStyle/>
          <a:p>
            <a:pPr>
              <a:defRPr lang="en-US"/>
            </a:pPr>
            <a:endParaRPr lang="ar-EG"/>
          </a:p>
        </c:txPr>
        <c:crossAx val="131782528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800"/>
      </a:pPr>
      <a:endParaRPr lang="ar-EG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F3830-4213-4B9A-91A3-B08E8DDCB05A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C9532-BDF2-4427-9F1A-735C5E8E38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5812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A3642-0488-4ABC-8C4C-654590A97A46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573DD-ABEC-409A-8FDD-B681077E6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171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Google Shape;1440;p3:notes"/>
          <p:cNvSpPr txBox="1">
            <a:spLocks noGrp="1"/>
          </p:cNvSpPr>
          <p:nvPr>
            <p:ph type="body" idx="1"/>
          </p:nvPr>
        </p:nvSpPr>
        <p:spPr>
          <a:xfrm>
            <a:off x="468630" y="4126528"/>
            <a:ext cx="3749040" cy="39081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1" name="Google Shape;14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52450" y="652463"/>
            <a:ext cx="5791200" cy="3257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946551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9" name="Shape 7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dirty="0"/>
          </a:p>
        </p:txBody>
      </p:sp>
      <p:sp>
        <p:nvSpPr>
          <p:cNvPr id="750" name="Shape 75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402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9" name="Shape 7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dirty="0"/>
          </a:p>
        </p:txBody>
      </p:sp>
      <p:sp>
        <p:nvSpPr>
          <p:cNvPr id="750" name="Shape 75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89343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9" name="Shape 7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dirty="0"/>
          </a:p>
        </p:txBody>
      </p:sp>
      <p:sp>
        <p:nvSpPr>
          <p:cNvPr id="750" name="Shape 75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  <a:tabLst/>
                <a:defRPr/>
              </a:pPr>
              <a:t>16</a:t>
            </a:fld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6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9" name="Shape 7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dirty="0"/>
          </a:p>
        </p:txBody>
      </p:sp>
      <p:sp>
        <p:nvSpPr>
          <p:cNvPr id="750" name="Shape 75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  <a:tabLst/>
                <a:defRPr/>
              </a:pPr>
              <a:t>17</a:t>
            </a:fld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7611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613" y="739775"/>
            <a:ext cx="6569075" cy="3695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C06E8-48A6-4E03-8711-C45C0018F498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93072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73DD-ABEC-409A-8FDD-B681077E608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3646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73DD-ABEC-409A-8FDD-B681077E608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7082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73DD-ABEC-409A-8FDD-B681077E608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237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074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4975" y="695325"/>
            <a:ext cx="61404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35853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2" name="Shape 2162"/>
          <p:cNvSpPr txBox="1">
            <a:spLocks noGrp="1"/>
          </p:cNvSpPr>
          <p:nvPr>
            <p:ph type="body" idx="1"/>
          </p:nvPr>
        </p:nvSpPr>
        <p:spPr>
          <a:xfrm>
            <a:off x="747775" y="4636579"/>
            <a:ext cx="5982207" cy="4392548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  <p:sp>
        <p:nvSpPr>
          <p:cNvPr id="2163" name="Shape 216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731838"/>
            <a:ext cx="6505575" cy="3660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070589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Actuary: or in general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RPA can play a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role in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Data acquisition (from multiple sources)/information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search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Data Validation checks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Population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of models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Calculate rules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based models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Creation of entries based on results 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8064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73DD-ABEC-409A-8FDD-B681077E608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3800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73DD-ABEC-409A-8FDD-B681077E608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4809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4" name="Shape 40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095" name="Shape 40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739111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9" name="Shape 7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dirty="0"/>
          </a:p>
        </p:txBody>
      </p:sp>
      <p:sp>
        <p:nvSpPr>
          <p:cNvPr id="750" name="Shape 75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75056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Shape 4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156597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215" y="2032598"/>
            <a:ext cx="4263785" cy="88639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0000"/>
              </a:lnSpc>
              <a:spcBef>
                <a:spcPts val="600"/>
              </a:spcBef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215" y="1129219"/>
            <a:ext cx="4257242" cy="886397"/>
          </a:xfrm>
        </p:spPr>
        <p:txBody>
          <a:bodyPr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ts val="600"/>
              </a:spcBef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670" y="5754633"/>
            <a:ext cx="2895600" cy="923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8645" y="5458375"/>
            <a:ext cx="2133600" cy="123111"/>
          </a:xfrm>
        </p:spPr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309563" y="380356"/>
            <a:ext cx="3424237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6869681" y="4499653"/>
            <a:ext cx="1940934" cy="246221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800">
                <a:solidFill>
                  <a:schemeClr val="bg1"/>
                </a:solidFill>
                <a:latin typeface="+mj-lt"/>
              </a:defRPr>
            </a:lvl1pPr>
            <a:lvl2pPr marL="457200" indent="0" algn="r">
              <a:spcBef>
                <a:spcPts val="0"/>
              </a:spcBef>
              <a:buNone/>
              <a:defRPr sz="800" i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>
            <a:off x="-9524" y="3346064"/>
            <a:ext cx="9141568" cy="98425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4" descr="C:\Users\OFFICE~1\AppData\Local\Temp\vmware-Office ROI\VMwareDnD\d95b34d1\pwc_logo_white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093" y="4145767"/>
            <a:ext cx="768096" cy="5837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17877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3">
    <p:bg>
      <p:bgPr>
        <a:solidFill>
          <a:srgbClr val="3333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068060" y="1714172"/>
            <a:ext cx="3031958" cy="1711922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068060" y="0"/>
            <a:ext cx="3031958" cy="1711922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068060" y="3428343"/>
            <a:ext cx="3031958" cy="1711922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5209" y="1613888"/>
            <a:ext cx="2676578" cy="270843"/>
          </a:xfrm>
        </p:spPr>
        <p:txBody>
          <a:bodyPr anchor="t"/>
          <a:lstStyle>
            <a:lvl1pPr algn="ctr">
              <a:lnSpc>
                <a:spcPct val="110000"/>
              </a:lnSpc>
              <a:defRPr sz="1600" b="0" cap="none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935" y="3486540"/>
            <a:ext cx="2686852" cy="129266"/>
          </a:xfrm>
        </p:spPr>
        <p:txBody>
          <a:bodyPr anchor="t" anchorCtr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700" b="1" kern="0" cap="all" spc="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944" y="4901878"/>
            <a:ext cx="2895600" cy="9233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algn="l" defTabSz="914400" rtl="0" eaLnBrk="1" latinLnBrk="0" hangingPunct="1">
              <a:defRPr lang="en-US" sz="6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| </a:t>
            </a:r>
            <a:r>
              <a:rPr lang="en-US" sz="600" dirty="0" smtClean="0">
                <a:solidFill>
                  <a:schemeClr val="bg1"/>
                </a:solidFill>
                <a:effectLst/>
                <a:latin typeface="+mn-lt"/>
              </a:rPr>
              <a:t>Next Generation Finance POV</a:t>
            </a:r>
            <a:endParaRPr lang="en-US" sz="6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094112" y="0"/>
            <a:ext cx="3049888" cy="514350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 userDrawn="1"/>
        </p:nvSpPr>
        <p:spPr bwMode="auto">
          <a:xfrm rot="16200000">
            <a:off x="554047" y="2522103"/>
            <a:ext cx="5138755" cy="101601"/>
          </a:xfrm>
          <a:custGeom>
            <a:avLst/>
            <a:gdLst>
              <a:gd name="T0" fmla="*/ 5760 w 5760"/>
              <a:gd name="T1" fmla="*/ 0 h 61"/>
              <a:gd name="T2" fmla="*/ 996 w 5760"/>
              <a:gd name="T3" fmla="*/ 0 h 61"/>
              <a:gd name="T4" fmla="*/ 945 w 5760"/>
              <a:gd name="T5" fmla="*/ 61 h 61"/>
              <a:gd name="T6" fmla="*/ 888 w 5760"/>
              <a:gd name="T7" fmla="*/ 0 h 61"/>
              <a:gd name="T8" fmla="*/ 0 w 5760"/>
              <a:gd name="T9" fmla="*/ 0 h 61"/>
              <a:gd name="connsiteX0" fmla="*/ 8208 w 8208"/>
              <a:gd name="connsiteY0" fmla="*/ 0 h 10246"/>
              <a:gd name="connsiteX1" fmla="*/ 1729 w 8208"/>
              <a:gd name="connsiteY1" fmla="*/ 246 h 10246"/>
              <a:gd name="connsiteX2" fmla="*/ 1641 w 8208"/>
              <a:gd name="connsiteY2" fmla="*/ 10246 h 10246"/>
              <a:gd name="connsiteX3" fmla="*/ 1542 w 8208"/>
              <a:gd name="connsiteY3" fmla="*/ 246 h 10246"/>
              <a:gd name="connsiteX4" fmla="*/ 0 w 8208"/>
              <a:gd name="connsiteY4" fmla="*/ 246 h 10246"/>
              <a:gd name="connsiteX0" fmla="*/ 8265 w 8265"/>
              <a:gd name="connsiteY0" fmla="*/ 0 h 10000"/>
              <a:gd name="connsiteX1" fmla="*/ 2106 w 8265"/>
              <a:gd name="connsiteY1" fmla="*/ 240 h 10000"/>
              <a:gd name="connsiteX2" fmla="*/ 1999 w 8265"/>
              <a:gd name="connsiteY2" fmla="*/ 10000 h 10000"/>
              <a:gd name="connsiteX3" fmla="*/ 1879 w 8265"/>
              <a:gd name="connsiteY3" fmla="*/ 240 h 10000"/>
              <a:gd name="connsiteX4" fmla="*/ 0 w 8265"/>
              <a:gd name="connsiteY4" fmla="*/ 240 h 10000"/>
              <a:gd name="connsiteX0" fmla="*/ 7374 w 7374"/>
              <a:gd name="connsiteY0" fmla="*/ 0 h 10000"/>
              <a:gd name="connsiteX1" fmla="*/ 2548 w 7374"/>
              <a:gd name="connsiteY1" fmla="*/ 240 h 10000"/>
              <a:gd name="connsiteX2" fmla="*/ 2419 w 7374"/>
              <a:gd name="connsiteY2" fmla="*/ 10000 h 10000"/>
              <a:gd name="connsiteX3" fmla="*/ 2273 w 7374"/>
              <a:gd name="connsiteY3" fmla="*/ 240 h 10000"/>
              <a:gd name="connsiteX4" fmla="*/ 0 w 7374"/>
              <a:gd name="connsiteY4" fmla="*/ 240 h 10000"/>
              <a:gd name="connsiteX0" fmla="*/ 8928 w 8928"/>
              <a:gd name="connsiteY0" fmla="*/ 0 h 10240"/>
              <a:gd name="connsiteX1" fmla="*/ 3455 w 8928"/>
              <a:gd name="connsiteY1" fmla="*/ 480 h 10240"/>
              <a:gd name="connsiteX2" fmla="*/ 3280 w 8928"/>
              <a:gd name="connsiteY2" fmla="*/ 10240 h 10240"/>
              <a:gd name="connsiteX3" fmla="*/ 3082 w 8928"/>
              <a:gd name="connsiteY3" fmla="*/ 480 h 10240"/>
              <a:gd name="connsiteX4" fmla="*/ 0 w 8928"/>
              <a:gd name="connsiteY4" fmla="*/ 480 h 10240"/>
              <a:gd name="connsiteX0" fmla="*/ 11411 w 11411"/>
              <a:gd name="connsiteY0" fmla="*/ 0 h 10000"/>
              <a:gd name="connsiteX1" fmla="*/ 5281 w 11411"/>
              <a:gd name="connsiteY1" fmla="*/ 469 h 10000"/>
              <a:gd name="connsiteX2" fmla="*/ 5085 w 11411"/>
              <a:gd name="connsiteY2" fmla="*/ 10000 h 10000"/>
              <a:gd name="connsiteX3" fmla="*/ 4863 w 11411"/>
              <a:gd name="connsiteY3" fmla="*/ 469 h 10000"/>
              <a:gd name="connsiteX4" fmla="*/ 0 w 11411"/>
              <a:gd name="connsiteY4" fmla="*/ 469 h 10000"/>
              <a:gd name="connsiteX0" fmla="*/ 12583 w 12583"/>
              <a:gd name="connsiteY0" fmla="*/ 0 h 10000"/>
              <a:gd name="connsiteX1" fmla="*/ 6453 w 12583"/>
              <a:gd name="connsiteY1" fmla="*/ 469 h 10000"/>
              <a:gd name="connsiteX2" fmla="*/ 6257 w 12583"/>
              <a:gd name="connsiteY2" fmla="*/ 10000 h 10000"/>
              <a:gd name="connsiteX3" fmla="*/ 6035 w 12583"/>
              <a:gd name="connsiteY3" fmla="*/ 469 h 10000"/>
              <a:gd name="connsiteX4" fmla="*/ 0 w 12583"/>
              <a:gd name="connsiteY4" fmla="*/ 4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3" h="10000">
                <a:moveTo>
                  <a:pt x="12583" y="0"/>
                </a:moveTo>
                <a:lnTo>
                  <a:pt x="6453" y="469"/>
                </a:lnTo>
                <a:cubicBezTo>
                  <a:pt x="6389" y="3646"/>
                  <a:pt x="6323" y="6823"/>
                  <a:pt x="6257" y="10000"/>
                </a:cubicBezTo>
                <a:cubicBezTo>
                  <a:pt x="6183" y="6823"/>
                  <a:pt x="6110" y="3646"/>
                  <a:pt x="6035" y="469"/>
                </a:cubicBezTo>
                <a:lnTo>
                  <a:pt x="0" y="469"/>
                </a:lnTo>
              </a:path>
            </a:pathLst>
          </a:custGeom>
          <a:noFill/>
          <a:ln w="7938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789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llery Callou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-1" y="-10274"/>
            <a:ext cx="4755299" cy="515377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 bwMode="white"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</a:rPr>
              <a:t>PwC’s Digital</a:t>
            </a:r>
            <a:r>
              <a:rPr lang="en-US" sz="600" baseline="0" dirty="0" smtClean="0">
                <a:solidFill>
                  <a:schemeClr val="bg1"/>
                </a:solidFill>
              </a:rPr>
              <a:t> Services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Content Placeholder 2"/>
          <p:cNvSpPr>
            <a:spLocks noGrp="1"/>
          </p:cNvSpPr>
          <p:nvPr>
            <p:ph idx="18"/>
          </p:nvPr>
        </p:nvSpPr>
        <p:spPr bwMode="white">
          <a:xfrm>
            <a:off x="311944" y="4429641"/>
            <a:ext cx="2658137" cy="211110"/>
          </a:xfrm>
        </p:spPr>
        <p:txBody>
          <a:bodyPr numCol="1">
            <a:noAutofit/>
          </a:bodyPr>
          <a:lstStyle>
            <a:lvl1pPr>
              <a:spcBef>
                <a:spcPts val="600"/>
              </a:spcBef>
              <a:tabLst>
                <a:tab pos="285750" algn="l"/>
              </a:tabLst>
              <a:defRPr sz="8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311944" y="4270648"/>
            <a:ext cx="276225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756679" y="-6724"/>
            <a:ext cx="2386649" cy="129253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756679" y="1280436"/>
            <a:ext cx="2386649" cy="129253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756679" y="2567596"/>
            <a:ext cx="2386649" cy="129253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756679" y="3852375"/>
            <a:ext cx="2386649" cy="129253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 bwMode="white">
          <a:xfrm flipH="1">
            <a:off x="4755298" y="-9524"/>
            <a:ext cx="0" cy="5157216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8465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>
            <a:spLocks/>
          </p:cNvSpPr>
          <p:nvPr userDrawn="1"/>
        </p:nvSpPr>
        <p:spPr bwMode="auto">
          <a:xfrm rot="16200000">
            <a:off x="553166" y="2522103"/>
            <a:ext cx="5138755" cy="101601"/>
          </a:xfrm>
          <a:custGeom>
            <a:avLst/>
            <a:gdLst>
              <a:gd name="T0" fmla="*/ 5760 w 5760"/>
              <a:gd name="T1" fmla="*/ 0 h 61"/>
              <a:gd name="T2" fmla="*/ 996 w 5760"/>
              <a:gd name="T3" fmla="*/ 0 h 61"/>
              <a:gd name="T4" fmla="*/ 945 w 5760"/>
              <a:gd name="T5" fmla="*/ 61 h 61"/>
              <a:gd name="T6" fmla="*/ 888 w 5760"/>
              <a:gd name="T7" fmla="*/ 0 h 61"/>
              <a:gd name="T8" fmla="*/ 0 w 5760"/>
              <a:gd name="T9" fmla="*/ 0 h 61"/>
              <a:gd name="connsiteX0" fmla="*/ 8208 w 8208"/>
              <a:gd name="connsiteY0" fmla="*/ 0 h 10246"/>
              <a:gd name="connsiteX1" fmla="*/ 1729 w 8208"/>
              <a:gd name="connsiteY1" fmla="*/ 246 h 10246"/>
              <a:gd name="connsiteX2" fmla="*/ 1641 w 8208"/>
              <a:gd name="connsiteY2" fmla="*/ 10246 h 10246"/>
              <a:gd name="connsiteX3" fmla="*/ 1542 w 8208"/>
              <a:gd name="connsiteY3" fmla="*/ 246 h 10246"/>
              <a:gd name="connsiteX4" fmla="*/ 0 w 8208"/>
              <a:gd name="connsiteY4" fmla="*/ 246 h 10246"/>
              <a:gd name="connsiteX0" fmla="*/ 8265 w 8265"/>
              <a:gd name="connsiteY0" fmla="*/ 0 h 10000"/>
              <a:gd name="connsiteX1" fmla="*/ 2106 w 8265"/>
              <a:gd name="connsiteY1" fmla="*/ 240 h 10000"/>
              <a:gd name="connsiteX2" fmla="*/ 1999 w 8265"/>
              <a:gd name="connsiteY2" fmla="*/ 10000 h 10000"/>
              <a:gd name="connsiteX3" fmla="*/ 1879 w 8265"/>
              <a:gd name="connsiteY3" fmla="*/ 240 h 10000"/>
              <a:gd name="connsiteX4" fmla="*/ 0 w 8265"/>
              <a:gd name="connsiteY4" fmla="*/ 240 h 10000"/>
              <a:gd name="connsiteX0" fmla="*/ 7374 w 7374"/>
              <a:gd name="connsiteY0" fmla="*/ 0 h 10000"/>
              <a:gd name="connsiteX1" fmla="*/ 2548 w 7374"/>
              <a:gd name="connsiteY1" fmla="*/ 240 h 10000"/>
              <a:gd name="connsiteX2" fmla="*/ 2419 w 7374"/>
              <a:gd name="connsiteY2" fmla="*/ 10000 h 10000"/>
              <a:gd name="connsiteX3" fmla="*/ 2273 w 7374"/>
              <a:gd name="connsiteY3" fmla="*/ 240 h 10000"/>
              <a:gd name="connsiteX4" fmla="*/ 0 w 7374"/>
              <a:gd name="connsiteY4" fmla="*/ 240 h 10000"/>
              <a:gd name="connsiteX0" fmla="*/ 8928 w 8928"/>
              <a:gd name="connsiteY0" fmla="*/ 0 h 10240"/>
              <a:gd name="connsiteX1" fmla="*/ 3455 w 8928"/>
              <a:gd name="connsiteY1" fmla="*/ 480 h 10240"/>
              <a:gd name="connsiteX2" fmla="*/ 3280 w 8928"/>
              <a:gd name="connsiteY2" fmla="*/ 10240 h 10240"/>
              <a:gd name="connsiteX3" fmla="*/ 3082 w 8928"/>
              <a:gd name="connsiteY3" fmla="*/ 480 h 10240"/>
              <a:gd name="connsiteX4" fmla="*/ 0 w 8928"/>
              <a:gd name="connsiteY4" fmla="*/ 480 h 10240"/>
              <a:gd name="connsiteX0" fmla="*/ 11411 w 11411"/>
              <a:gd name="connsiteY0" fmla="*/ 0 h 10000"/>
              <a:gd name="connsiteX1" fmla="*/ 5281 w 11411"/>
              <a:gd name="connsiteY1" fmla="*/ 469 h 10000"/>
              <a:gd name="connsiteX2" fmla="*/ 5085 w 11411"/>
              <a:gd name="connsiteY2" fmla="*/ 10000 h 10000"/>
              <a:gd name="connsiteX3" fmla="*/ 4863 w 11411"/>
              <a:gd name="connsiteY3" fmla="*/ 469 h 10000"/>
              <a:gd name="connsiteX4" fmla="*/ 0 w 11411"/>
              <a:gd name="connsiteY4" fmla="*/ 469 h 10000"/>
              <a:gd name="connsiteX0" fmla="*/ 12583 w 12583"/>
              <a:gd name="connsiteY0" fmla="*/ 0 h 10000"/>
              <a:gd name="connsiteX1" fmla="*/ 6453 w 12583"/>
              <a:gd name="connsiteY1" fmla="*/ 469 h 10000"/>
              <a:gd name="connsiteX2" fmla="*/ 6257 w 12583"/>
              <a:gd name="connsiteY2" fmla="*/ 10000 h 10000"/>
              <a:gd name="connsiteX3" fmla="*/ 6035 w 12583"/>
              <a:gd name="connsiteY3" fmla="*/ 469 h 10000"/>
              <a:gd name="connsiteX4" fmla="*/ 0 w 12583"/>
              <a:gd name="connsiteY4" fmla="*/ 4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3" h="10000">
                <a:moveTo>
                  <a:pt x="12583" y="0"/>
                </a:moveTo>
                <a:lnTo>
                  <a:pt x="6453" y="469"/>
                </a:lnTo>
                <a:cubicBezTo>
                  <a:pt x="6389" y="3646"/>
                  <a:pt x="6323" y="6823"/>
                  <a:pt x="6257" y="10000"/>
                </a:cubicBezTo>
                <a:cubicBezTo>
                  <a:pt x="6183" y="6823"/>
                  <a:pt x="6110" y="3646"/>
                  <a:pt x="6035" y="469"/>
                </a:cubicBezTo>
                <a:lnTo>
                  <a:pt x="0" y="469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9563" y="1462638"/>
            <a:ext cx="2653643" cy="615553"/>
          </a:xfrm>
        </p:spPr>
        <p:txBody>
          <a:bodyPr anchor="t"/>
          <a:lstStyle>
            <a:lvl1pPr algn="l">
              <a:lnSpc>
                <a:spcPct val="100000"/>
              </a:lnSpc>
              <a:defRPr sz="2000" b="0" cap="none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563" y="2802710"/>
            <a:ext cx="2445006" cy="166199"/>
          </a:xfrm>
        </p:spPr>
        <p:txBody>
          <a:bodyPr anchor="t" anchorCtr="0"/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900" cap="none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| </a:t>
            </a:r>
            <a:r>
              <a:rPr lang="en-US" sz="600" dirty="0" smtClean="0">
                <a:solidFill>
                  <a:schemeClr val="tx1"/>
                </a:solidFill>
                <a:effectLst/>
                <a:latin typeface="+mn-lt"/>
              </a:rPr>
              <a:t>Next Generation Finance POV</a:t>
            </a:r>
            <a:endParaRPr lang="en-US" sz="600" noProof="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186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5501" y="1861400"/>
            <a:ext cx="2458325" cy="270843"/>
          </a:xfrm>
        </p:spPr>
        <p:txBody>
          <a:bodyPr anchor="t"/>
          <a:lstStyle>
            <a:lvl1pPr algn="ctr">
              <a:lnSpc>
                <a:spcPct val="110000"/>
              </a:lnSpc>
              <a:defRPr sz="16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5" y="3424658"/>
            <a:ext cx="2445006" cy="107722"/>
          </a:xfrm>
        </p:spPr>
        <p:txBody>
          <a:bodyPr anchor="t" anchorCtr="0"/>
          <a:lstStyle>
            <a:lvl1pPr marL="0" indent="0" algn="ctr">
              <a:buNone/>
              <a:defRPr sz="700" b="1" kern="0" cap="all" spc="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| </a:t>
            </a:r>
            <a:r>
              <a:rPr lang="en-US" sz="600" dirty="0" smtClean="0">
                <a:solidFill>
                  <a:schemeClr val="tx1"/>
                </a:solidFill>
                <a:effectLst/>
                <a:latin typeface="+mn-lt"/>
              </a:rPr>
              <a:t>Next Generation Finance POV</a:t>
            </a:r>
            <a:endParaRPr lang="en-US" sz="600" noProof="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reeform 5"/>
          <p:cNvSpPr>
            <a:spLocks/>
          </p:cNvSpPr>
          <p:nvPr userDrawn="1"/>
        </p:nvSpPr>
        <p:spPr bwMode="auto">
          <a:xfrm rot="16200000">
            <a:off x="553166" y="2522103"/>
            <a:ext cx="5138755" cy="101601"/>
          </a:xfrm>
          <a:custGeom>
            <a:avLst/>
            <a:gdLst>
              <a:gd name="T0" fmla="*/ 5760 w 5760"/>
              <a:gd name="T1" fmla="*/ 0 h 61"/>
              <a:gd name="T2" fmla="*/ 996 w 5760"/>
              <a:gd name="T3" fmla="*/ 0 h 61"/>
              <a:gd name="T4" fmla="*/ 945 w 5760"/>
              <a:gd name="T5" fmla="*/ 61 h 61"/>
              <a:gd name="T6" fmla="*/ 888 w 5760"/>
              <a:gd name="T7" fmla="*/ 0 h 61"/>
              <a:gd name="T8" fmla="*/ 0 w 5760"/>
              <a:gd name="T9" fmla="*/ 0 h 61"/>
              <a:gd name="connsiteX0" fmla="*/ 8208 w 8208"/>
              <a:gd name="connsiteY0" fmla="*/ 0 h 10246"/>
              <a:gd name="connsiteX1" fmla="*/ 1729 w 8208"/>
              <a:gd name="connsiteY1" fmla="*/ 246 h 10246"/>
              <a:gd name="connsiteX2" fmla="*/ 1641 w 8208"/>
              <a:gd name="connsiteY2" fmla="*/ 10246 h 10246"/>
              <a:gd name="connsiteX3" fmla="*/ 1542 w 8208"/>
              <a:gd name="connsiteY3" fmla="*/ 246 h 10246"/>
              <a:gd name="connsiteX4" fmla="*/ 0 w 8208"/>
              <a:gd name="connsiteY4" fmla="*/ 246 h 10246"/>
              <a:gd name="connsiteX0" fmla="*/ 8265 w 8265"/>
              <a:gd name="connsiteY0" fmla="*/ 0 h 10000"/>
              <a:gd name="connsiteX1" fmla="*/ 2106 w 8265"/>
              <a:gd name="connsiteY1" fmla="*/ 240 h 10000"/>
              <a:gd name="connsiteX2" fmla="*/ 1999 w 8265"/>
              <a:gd name="connsiteY2" fmla="*/ 10000 h 10000"/>
              <a:gd name="connsiteX3" fmla="*/ 1879 w 8265"/>
              <a:gd name="connsiteY3" fmla="*/ 240 h 10000"/>
              <a:gd name="connsiteX4" fmla="*/ 0 w 8265"/>
              <a:gd name="connsiteY4" fmla="*/ 240 h 10000"/>
              <a:gd name="connsiteX0" fmla="*/ 7374 w 7374"/>
              <a:gd name="connsiteY0" fmla="*/ 0 h 10000"/>
              <a:gd name="connsiteX1" fmla="*/ 2548 w 7374"/>
              <a:gd name="connsiteY1" fmla="*/ 240 h 10000"/>
              <a:gd name="connsiteX2" fmla="*/ 2419 w 7374"/>
              <a:gd name="connsiteY2" fmla="*/ 10000 h 10000"/>
              <a:gd name="connsiteX3" fmla="*/ 2273 w 7374"/>
              <a:gd name="connsiteY3" fmla="*/ 240 h 10000"/>
              <a:gd name="connsiteX4" fmla="*/ 0 w 7374"/>
              <a:gd name="connsiteY4" fmla="*/ 240 h 10000"/>
              <a:gd name="connsiteX0" fmla="*/ 8928 w 8928"/>
              <a:gd name="connsiteY0" fmla="*/ 0 h 10240"/>
              <a:gd name="connsiteX1" fmla="*/ 3455 w 8928"/>
              <a:gd name="connsiteY1" fmla="*/ 480 h 10240"/>
              <a:gd name="connsiteX2" fmla="*/ 3280 w 8928"/>
              <a:gd name="connsiteY2" fmla="*/ 10240 h 10240"/>
              <a:gd name="connsiteX3" fmla="*/ 3082 w 8928"/>
              <a:gd name="connsiteY3" fmla="*/ 480 h 10240"/>
              <a:gd name="connsiteX4" fmla="*/ 0 w 8928"/>
              <a:gd name="connsiteY4" fmla="*/ 480 h 10240"/>
              <a:gd name="connsiteX0" fmla="*/ 11411 w 11411"/>
              <a:gd name="connsiteY0" fmla="*/ 0 h 10000"/>
              <a:gd name="connsiteX1" fmla="*/ 5281 w 11411"/>
              <a:gd name="connsiteY1" fmla="*/ 469 h 10000"/>
              <a:gd name="connsiteX2" fmla="*/ 5085 w 11411"/>
              <a:gd name="connsiteY2" fmla="*/ 10000 h 10000"/>
              <a:gd name="connsiteX3" fmla="*/ 4863 w 11411"/>
              <a:gd name="connsiteY3" fmla="*/ 469 h 10000"/>
              <a:gd name="connsiteX4" fmla="*/ 0 w 11411"/>
              <a:gd name="connsiteY4" fmla="*/ 469 h 10000"/>
              <a:gd name="connsiteX0" fmla="*/ 12583 w 12583"/>
              <a:gd name="connsiteY0" fmla="*/ 0 h 10000"/>
              <a:gd name="connsiteX1" fmla="*/ 6453 w 12583"/>
              <a:gd name="connsiteY1" fmla="*/ 469 h 10000"/>
              <a:gd name="connsiteX2" fmla="*/ 6257 w 12583"/>
              <a:gd name="connsiteY2" fmla="*/ 10000 h 10000"/>
              <a:gd name="connsiteX3" fmla="*/ 6035 w 12583"/>
              <a:gd name="connsiteY3" fmla="*/ 469 h 10000"/>
              <a:gd name="connsiteX4" fmla="*/ 0 w 12583"/>
              <a:gd name="connsiteY4" fmla="*/ 4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3" h="10000">
                <a:moveTo>
                  <a:pt x="12583" y="0"/>
                </a:moveTo>
                <a:lnTo>
                  <a:pt x="6453" y="469"/>
                </a:lnTo>
                <a:cubicBezTo>
                  <a:pt x="6389" y="3646"/>
                  <a:pt x="6323" y="6823"/>
                  <a:pt x="6257" y="10000"/>
                </a:cubicBezTo>
                <a:cubicBezTo>
                  <a:pt x="6183" y="6823"/>
                  <a:pt x="6110" y="3646"/>
                  <a:pt x="6035" y="469"/>
                </a:cubicBezTo>
                <a:lnTo>
                  <a:pt x="0" y="469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4635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6">
    <p:bg>
      <p:bgPr>
        <a:solidFill>
          <a:srgbClr val="3333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09563" y="1771688"/>
            <a:ext cx="2653643" cy="615553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2000" b="0" cap="none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09563" y="2791259"/>
            <a:ext cx="2347913" cy="138499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| </a:t>
            </a:r>
            <a:r>
              <a:rPr lang="en-US" sz="600" dirty="0" smtClean="0">
                <a:solidFill>
                  <a:schemeClr val="bg1"/>
                </a:solidFill>
                <a:effectLst/>
                <a:latin typeface="+mn-lt"/>
              </a:rPr>
              <a:t>Next Generation Finance POV</a:t>
            </a:r>
            <a:endParaRPr lang="en-US" sz="6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9029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7">
    <p:bg>
      <p:bgPr>
        <a:solidFill>
          <a:srgbClr val="3333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944" y="4901878"/>
            <a:ext cx="2895600" cy="9233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algn="l" defTabSz="914400" rtl="0" eaLnBrk="1" latinLnBrk="0" hangingPunct="1">
              <a:defRPr lang="en-US" sz="6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</a:rPr>
              <a:t>PwC’s Digital</a:t>
            </a:r>
            <a:r>
              <a:rPr lang="en-US" sz="600" baseline="0" dirty="0" smtClean="0">
                <a:solidFill>
                  <a:schemeClr val="bg1"/>
                </a:solidFill>
              </a:rPr>
              <a:t> Services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09563" y="2275114"/>
            <a:ext cx="2653643" cy="615553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2000" b="0" cap="none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/>
          </p:nvPr>
        </p:nvSpPr>
        <p:spPr>
          <a:xfrm>
            <a:off x="311944" y="3063134"/>
            <a:ext cx="2445006" cy="166199"/>
          </a:xfrm>
        </p:spPr>
        <p:txBody>
          <a:bodyPr anchor="t" anchorCtr="0"/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900" cap="none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68882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1008272"/>
            <a:ext cx="9144000" cy="4135227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0896" y="530352"/>
            <a:ext cx="8479637" cy="307777"/>
          </a:xfrm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 bwMode="white"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 smtClean="0">
                <a:solidFill>
                  <a:schemeClr val="tx1"/>
                </a:solidFill>
              </a:rPr>
              <a:t>PwC’s Digital</a:t>
            </a:r>
            <a:r>
              <a:rPr lang="en-US" sz="600" baseline="0" dirty="0" smtClean="0">
                <a:solidFill>
                  <a:schemeClr val="tx1"/>
                </a:solidFill>
              </a:rPr>
              <a:t> Services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3347" y="998234"/>
            <a:ext cx="9141568" cy="104771"/>
            <a:chOff x="-3347" y="998234"/>
            <a:chExt cx="9141568" cy="104771"/>
          </a:xfrm>
        </p:grpSpPr>
        <p:sp>
          <p:nvSpPr>
            <p:cNvPr id="16" name="Isosceles Triangle 15"/>
            <p:cNvSpPr/>
            <p:nvPr userDrawn="1"/>
          </p:nvSpPr>
          <p:spPr bwMode="white">
            <a:xfrm flipV="1">
              <a:off x="976383" y="998234"/>
              <a:ext cx="199956" cy="973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-3347" y="1004580"/>
              <a:ext cx="9141568" cy="98425"/>
            </a:xfrm>
            <a:custGeom>
              <a:avLst/>
              <a:gdLst>
                <a:gd name="T0" fmla="*/ 5760 w 5760"/>
                <a:gd name="T1" fmla="*/ 0 h 62"/>
                <a:gd name="T2" fmla="*/ 996 w 5760"/>
                <a:gd name="T3" fmla="*/ 0 h 62"/>
                <a:gd name="T4" fmla="*/ 945 w 5760"/>
                <a:gd name="T5" fmla="*/ 62 h 62"/>
                <a:gd name="T6" fmla="*/ 888 w 5760"/>
                <a:gd name="T7" fmla="*/ 0 h 62"/>
                <a:gd name="T8" fmla="*/ 0 w 5760"/>
                <a:gd name="T9" fmla="*/ 0 h 62"/>
                <a:gd name="connsiteX0" fmla="*/ 9544 w 9544"/>
                <a:gd name="connsiteY0" fmla="*/ 0 h 10000"/>
                <a:gd name="connsiteX1" fmla="*/ 1273 w 9544"/>
                <a:gd name="connsiteY1" fmla="*/ 0 h 10000"/>
                <a:gd name="connsiteX2" fmla="*/ 1185 w 9544"/>
                <a:gd name="connsiteY2" fmla="*/ 10000 h 10000"/>
                <a:gd name="connsiteX3" fmla="*/ 1086 w 9544"/>
                <a:gd name="connsiteY3" fmla="*/ 0 h 10000"/>
                <a:gd name="connsiteX4" fmla="*/ 0 w 9544"/>
                <a:gd name="connsiteY4" fmla="*/ 0 h 10000"/>
                <a:gd name="connsiteX0" fmla="*/ 10196 w 10196"/>
                <a:gd name="connsiteY0" fmla="*/ 0 h 10000"/>
                <a:gd name="connsiteX1" fmla="*/ 1334 w 10196"/>
                <a:gd name="connsiteY1" fmla="*/ 0 h 10000"/>
                <a:gd name="connsiteX2" fmla="*/ 1242 w 10196"/>
                <a:gd name="connsiteY2" fmla="*/ 10000 h 10000"/>
                <a:gd name="connsiteX3" fmla="*/ 1138 w 10196"/>
                <a:gd name="connsiteY3" fmla="*/ 0 h 10000"/>
                <a:gd name="connsiteX4" fmla="*/ 0 w 10196"/>
                <a:gd name="connsiteY4" fmla="*/ 0 h 10000"/>
                <a:gd name="connsiteX0" fmla="*/ 10341 w 10341"/>
                <a:gd name="connsiteY0" fmla="*/ 0 h 10000"/>
                <a:gd name="connsiteX1" fmla="*/ 1334 w 10341"/>
                <a:gd name="connsiteY1" fmla="*/ 0 h 10000"/>
                <a:gd name="connsiteX2" fmla="*/ 1242 w 10341"/>
                <a:gd name="connsiteY2" fmla="*/ 10000 h 10000"/>
                <a:gd name="connsiteX3" fmla="*/ 1138 w 10341"/>
                <a:gd name="connsiteY3" fmla="*/ 0 h 10000"/>
                <a:gd name="connsiteX4" fmla="*/ 0 w 10341"/>
                <a:gd name="connsiteY4" fmla="*/ 0 h 10000"/>
                <a:gd name="connsiteX0" fmla="*/ 10475 w 10475"/>
                <a:gd name="connsiteY0" fmla="*/ 0 h 10000"/>
                <a:gd name="connsiteX1" fmla="*/ 1334 w 10475"/>
                <a:gd name="connsiteY1" fmla="*/ 0 h 10000"/>
                <a:gd name="connsiteX2" fmla="*/ 1242 w 10475"/>
                <a:gd name="connsiteY2" fmla="*/ 10000 h 10000"/>
                <a:gd name="connsiteX3" fmla="*/ 1138 w 10475"/>
                <a:gd name="connsiteY3" fmla="*/ 0 h 10000"/>
                <a:gd name="connsiteX4" fmla="*/ 0 w 10475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5" h="10000">
                  <a:moveTo>
                    <a:pt x="10475" y="0"/>
                  </a:moveTo>
                  <a:lnTo>
                    <a:pt x="1334" y="0"/>
                  </a:lnTo>
                  <a:cubicBezTo>
                    <a:pt x="1303" y="3333"/>
                    <a:pt x="1272" y="6667"/>
                    <a:pt x="1242" y="10000"/>
                  </a:cubicBezTo>
                  <a:cubicBezTo>
                    <a:pt x="1207" y="6667"/>
                    <a:pt x="1172" y="3333"/>
                    <a:pt x="1138" y="0"/>
                  </a:cubicBez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E130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80711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2" y="530352"/>
            <a:ext cx="8524875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1327147"/>
            <a:ext cx="7049181" cy="1134157"/>
          </a:xfrm>
        </p:spPr>
        <p:txBody>
          <a:bodyPr/>
          <a:lstStyle>
            <a:lvl1pPr>
              <a:lnSpc>
                <a:spcPct val="95000"/>
              </a:lnSpc>
              <a:defRPr sz="200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749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2" y="530352"/>
            <a:ext cx="8524875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308039"/>
            <a:ext cx="5579608" cy="1175194"/>
          </a:xfrm>
        </p:spPr>
        <p:txBody>
          <a:bodyPr/>
          <a:lstStyle>
            <a:lvl1pPr>
              <a:lnSpc>
                <a:spcPct val="110000"/>
              </a:lnSpc>
              <a:spcBef>
                <a:spcPts val="1800"/>
              </a:spcBef>
              <a:spcAft>
                <a:spcPts val="500"/>
              </a:spcAft>
              <a:defRPr sz="2000">
                <a:latin typeface="+mj-lt"/>
              </a:defRPr>
            </a:lvl1pPr>
            <a:lvl2pPr marL="0" indent="0">
              <a:spcBef>
                <a:spcPts val="600"/>
              </a:spcBef>
              <a:buFontTx/>
              <a:buNone/>
              <a:defRPr sz="1400">
                <a:latin typeface="+mj-lt"/>
              </a:defRPr>
            </a:lvl2pPr>
            <a:lvl3pPr>
              <a:defRPr sz="900"/>
            </a:lvl3pPr>
            <a:lvl4pPr>
              <a:defRPr sz="800"/>
            </a:lvl4pPr>
            <a:lvl5pPr>
              <a:defRPr sz="7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076950" y="1333500"/>
            <a:ext cx="2757488" cy="31972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954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2" y="388987"/>
            <a:ext cx="8524875" cy="492443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3742125"/>
            <a:ext cx="1539785" cy="458615"/>
          </a:xfrm>
        </p:spPr>
        <p:txBody>
          <a:bodyPr numCol="1">
            <a:noAutofit/>
          </a:bodyPr>
          <a:lstStyle>
            <a:lvl1pPr>
              <a:tabLst>
                <a:tab pos="174625" algn="l"/>
              </a:tabLst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49170" y="3759991"/>
            <a:ext cx="2538412" cy="96950"/>
          </a:xfrm>
        </p:spPr>
        <p:txBody>
          <a:bodyPr/>
          <a:lstStyle>
            <a:lvl1pPr>
              <a:lnSpc>
                <a:spcPct val="90000"/>
              </a:lnSpc>
              <a:spcBef>
                <a:spcPts val="300"/>
              </a:spcBef>
              <a:defRPr sz="7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341768" y="3759991"/>
            <a:ext cx="680644" cy="969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700" dirty="0" smtClean="0">
                <a:solidFill>
                  <a:schemeClr val="tx2"/>
                </a:solidFill>
              </a:rPr>
              <a:t>Contacts:</a:t>
            </a:r>
            <a:endParaRPr lang="en-US" sz="7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 smtClean="0"/>
              <a:t>PwC’s Digital</a:t>
            </a:r>
            <a:r>
              <a:rPr lang="en-US" sz="600" baseline="0" dirty="0" smtClean="0"/>
              <a:t> Services</a:t>
            </a:r>
            <a:endParaRPr lang="en-US" sz="600" dirty="0"/>
          </a:p>
        </p:txBody>
      </p:sp>
      <p:sp>
        <p:nvSpPr>
          <p:cNvPr id="13" name="Freeform 5"/>
          <p:cNvSpPr>
            <a:spLocks/>
          </p:cNvSpPr>
          <p:nvPr userDrawn="1"/>
        </p:nvSpPr>
        <p:spPr bwMode="auto">
          <a:xfrm>
            <a:off x="-9524" y="3346064"/>
            <a:ext cx="9141568" cy="98425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1932881" y="3742125"/>
            <a:ext cx="1539785" cy="458615"/>
          </a:xfrm>
        </p:spPr>
        <p:txBody>
          <a:bodyPr numCol="1">
            <a:noAutofit/>
          </a:bodyPr>
          <a:lstStyle>
            <a:lvl1pPr>
              <a:tabLst>
                <a:tab pos="174625" algn="l"/>
              </a:tabLst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43927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215" y="2032598"/>
            <a:ext cx="4263785" cy="88639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0000"/>
              </a:lnSpc>
              <a:spcBef>
                <a:spcPts val="600"/>
              </a:spcBef>
              <a:defRPr sz="32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215" y="1129219"/>
            <a:ext cx="4257242" cy="886397"/>
          </a:xfrm>
        </p:spPr>
        <p:txBody>
          <a:bodyPr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ts val="600"/>
              </a:spcBef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1323" y="5734085"/>
            <a:ext cx="2895600" cy="923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0838" y="5427553"/>
            <a:ext cx="2133600" cy="123111"/>
          </a:xfrm>
        </p:spPr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309563" y="380356"/>
            <a:ext cx="3424237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6869681" y="4499653"/>
            <a:ext cx="1940934" cy="246221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800">
                <a:solidFill>
                  <a:schemeClr val="bg1"/>
                </a:solidFill>
                <a:latin typeface="+mj-lt"/>
              </a:defRPr>
            </a:lvl1pPr>
            <a:lvl2pPr marL="457200" indent="0" algn="r">
              <a:spcBef>
                <a:spcPts val="0"/>
              </a:spcBef>
              <a:buNone/>
              <a:defRPr sz="800" i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>
            <a:off x="-9524" y="3346064"/>
            <a:ext cx="9141568" cy="98425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4" descr="C:\Users\OFFICE~1\AppData\Local\Temp\vmware-Office ROI\VMwareDnD\d95b34d1\pwc_logo_white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093" y="4145767"/>
            <a:ext cx="768096" cy="5837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05423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ork Showcase Cover">
    <p:bg>
      <p:bgPr>
        <a:solidFill>
          <a:srgbClr val="3333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309563" y="432753"/>
            <a:ext cx="3375538" cy="861774"/>
          </a:xfrm>
        </p:spPr>
        <p:txBody>
          <a:bodyPr anchor="t" anchorCtr="0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11944" y="2243332"/>
            <a:ext cx="2658137" cy="458615"/>
          </a:xfrm>
        </p:spPr>
        <p:txBody>
          <a:bodyPr numCol="1">
            <a:noAutofit/>
          </a:bodyPr>
          <a:lstStyle>
            <a:lvl1pPr>
              <a:tabLst>
                <a:tab pos="285750" algn="l"/>
              </a:tabLst>
              <a:defRPr sz="700" cap="all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944" y="4901878"/>
            <a:ext cx="2895600" cy="9233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algn="l" defTabSz="914400" rtl="0" eaLnBrk="1" latinLnBrk="0" hangingPunct="1">
              <a:defRPr lang="en-US" sz="6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</a:rPr>
              <a:t>PwC’s Digital</a:t>
            </a:r>
            <a:r>
              <a:rPr lang="en-US" sz="600" baseline="0" dirty="0" smtClean="0">
                <a:solidFill>
                  <a:schemeClr val="bg1"/>
                </a:solidFill>
              </a:rPr>
              <a:t> Services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 bwMode="white">
          <a:xfrm>
            <a:off x="311944" y="2800221"/>
            <a:ext cx="2658137" cy="458615"/>
          </a:xfrm>
        </p:spPr>
        <p:txBody>
          <a:bodyPr numCol="1">
            <a:noAutofit/>
          </a:bodyPr>
          <a:lstStyle>
            <a:lvl1pPr>
              <a:tabLst>
                <a:tab pos="285750" algn="l"/>
              </a:tabLst>
              <a:defRPr sz="700" cap="all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 bwMode="white">
          <a:xfrm flipV="1">
            <a:off x="311944" y="2641226"/>
            <a:ext cx="588706" cy="2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52867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ork Showcas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079705" y="4131"/>
            <a:ext cx="109252" cy="5138755"/>
            <a:chOff x="3079705" y="14764"/>
            <a:chExt cx="109252" cy="5138755"/>
          </a:xfrm>
        </p:grpSpPr>
        <p:sp>
          <p:nvSpPr>
            <p:cNvPr id="14" name="Isosceles Triangle 13"/>
            <p:cNvSpPr/>
            <p:nvPr userDrawn="1"/>
          </p:nvSpPr>
          <p:spPr bwMode="white">
            <a:xfrm rot="5400000">
              <a:off x="3048850" y="2543560"/>
              <a:ext cx="170962" cy="10925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5"/>
            <p:cNvSpPr>
              <a:spLocks/>
            </p:cNvSpPr>
            <p:nvPr userDrawn="1"/>
          </p:nvSpPr>
          <p:spPr bwMode="auto">
            <a:xfrm rot="16200000">
              <a:off x="568778" y="2533341"/>
              <a:ext cx="5138755" cy="101601"/>
            </a:xfrm>
            <a:custGeom>
              <a:avLst/>
              <a:gdLst>
                <a:gd name="T0" fmla="*/ 5760 w 5760"/>
                <a:gd name="T1" fmla="*/ 0 h 61"/>
                <a:gd name="T2" fmla="*/ 996 w 5760"/>
                <a:gd name="T3" fmla="*/ 0 h 61"/>
                <a:gd name="T4" fmla="*/ 945 w 5760"/>
                <a:gd name="T5" fmla="*/ 61 h 61"/>
                <a:gd name="T6" fmla="*/ 888 w 5760"/>
                <a:gd name="T7" fmla="*/ 0 h 61"/>
                <a:gd name="T8" fmla="*/ 0 w 5760"/>
                <a:gd name="T9" fmla="*/ 0 h 61"/>
                <a:gd name="connsiteX0" fmla="*/ 8208 w 8208"/>
                <a:gd name="connsiteY0" fmla="*/ 0 h 10246"/>
                <a:gd name="connsiteX1" fmla="*/ 1729 w 8208"/>
                <a:gd name="connsiteY1" fmla="*/ 246 h 10246"/>
                <a:gd name="connsiteX2" fmla="*/ 1641 w 8208"/>
                <a:gd name="connsiteY2" fmla="*/ 10246 h 10246"/>
                <a:gd name="connsiteX3" fmla="*/ 1542 w 8208"/>
                <a:gd name="connsiteY3" fmla="*/ 246 h 10246"/>
                <a:gd name="connsiteX4" fmla="*/ 0 w 8208"/>
                <a:gd name="connsiteY4" fmla="*/ 246 h 10246"/>
                <a:gd name="connsiteX0" fmla="*/ 8265 w 8265"/>
                <a:gd name="connsiteY0" fmla="*/ 0 h 10000"/>
                <a:gd name="connsiteX1" fmla="*/ 2106 w 8265"/>
                <a:gd name="connsiteY1" fmla="*/ 240 h 10000"/>
                <a:gd name="connsiteX2" fmla="*/ 1999 w 8265"/>
                <a:gd name="connsiteY2" fmla="*/ 10000 h 10000"/>
                <a:gd name="connsiteX3" fmla="*/ 1879 w 8265"/>
                <a:gd name="connsiteY3" fmla="*/ 240 h 10000"/>
                <a:gd name="connsiteX4" fmla="*/ 0 w 8265"/>
                <a:gd name="connsiteY4" fmla="*/ 240 h 10000"/>
                <a:gd name="connsiteX0" fmla="*/ 7374 w 7374"/>
                <a:gd name="connsiteY0" fmla="*/ 0 h 10000"/>
                <a:gd name="connsiteX1" fmla="*/ 2548 w 7374"/>
                <a:gd name="connsiteY1" fmla="*/ 240 h 10000"/>
                <a:gd name="connsiteX2" fmla="*/ 2419 w 7374"/>
                <a:gd name="connsiteY2" fmla="*/ 10000 h 10000"/>
                <a:gd name="connsiteX3" fmla="*/ 2273 w 7374"/>
                <a:gd name="connsiteY3" fmla="*/ 240 h 10000"/>
                <a:gd name="connsiteX4" fmla="*/ 0 w 7374"/>
                <a:gd name="connsiteY4" fmla="*/ 240 h 10000"/>
                <a:gd name="connsiteX0" fmla="*/ 8928 w 8928"/>
                <a:gd name="connsiteY0" fmla="*/ 0 h 10240"/>
                <a:gd name="connsiteX1" fmla="*/ 3455 w 8928"/>
                <a:gd name="connsiteY1" fmla="*/ 480 h 10240"/>
                <a:gd name="connsiteX2" fmla="*/ 3280 w 8928"/>
                <a:gd name="connsiteY2" fmla="*/ 10240 h 10240"/>
                <a:gd name="connsiteX3" fmla="*/ 3082 w 8928"/>
                <a:gd name="connsiteY3" fmla="*/ 480 h 10240"/>
                <a:gd name="connsiteX4" fmla="*/ 0 w 8928"/>
                <a:gd name="connsiteY4" fmla="*/ 480 h 10240"/>
                <a:gd name="connsiteX0" fmla="*/ 11411 w 11411"/>
                <a:gd name="connsiteY0" fmla="*/ 0 h 10000"/>
                <a:gd name="connsiteX1" fmla="*/ 5281 w 11411"/>
                <a:gd name="connsiteY1" fmla="*/ 469 h 10000"/>
                <a:gd name="connsiteX2" fmla="*/ 5085 w 11411"/>
                <a:gd name="connsiteY2" fmla="*/ 10000 h 10000"/>
                <a:gd name="connsiteX3" fmla="*/ 4863 w 11411"/>
                <a:gd name="connsiteY3" fmla="*/ 469 h 10000"/>
                <a:gd name="connsiteX4" fmla="*/ 0 w 11411"/>
                <a:gd name="connsiteY4" fmla="*/ 469 h 10000"/>
                <a:gd name="connsiteX0" fmla="*/ 12583 w 12583"/>
                <a:gd name="connsiteY0" fmla="*/ 0 h 10000"/>
                <a:gd name="connsiteX1" fmla="*/ 6453 w 12583"/>
                <a:gd name="connsiteY1" fmla="*/ 469 h 10000"/>
                <a:gd name="connsiteX2" fmla="*/ 6257 w 12583"/>
                <a:gd name="connsiteY2" fmla="*/ 10000 h 10000"/>
                <a:gd name="connsiteX3" fmla="*/ 6035 w 12583"/>
                <a:gd name="connsiteY3" fmla="*/ 469 h 10000"/>
                <a:gd name="connsiteX4" fmla="*/ 0 w 12583"/>
                <a:gd name="connsiteY4" fmla="*/ 46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3" h="10000">
                  <a:moveTo>
                    <a:pt x="12583" y="0"/>
                  </a:moveTo>
                  <a:lnTo>
                    <a:pt x="6453" y="469"/>
                  </a:lnTo>
                  <a:cubicBezTo>
                    <a:pt x="6389" y="3646"/>
                    <a:pt x="6323" y="6823"/>
                    <a:pt x="6257" y="10000"/>
                  </a:cubicBezTo>
                  <a:cubicBezTo>
                    <a:pt x="6183" y="6823"/>
                    <a:pt x="6110" y="3646"/>
                    <a:pt x="6035" y="469"/>
                  </a:cubicBezTo>
                  <a:lnTo>
                    <a:pt x="0" y="469"/>
                  </a:lnTo>
                </a:path>
              </a:pathLst>
            </a:custGeom>
            <a:noFill/>
            <a:ln w="7938" cap="rnd">
              <a:solidFill>
                <a:srgbClr val="E130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8"/>
          <p:cNvSpPr/>
          <p:nvPr userDrawn="1"/>
        </p:nvSpPr>
        <p:spPr bwMode="ltGray">
          <a:xfrm>
            <a:off x="7815418" y="-2877"/>
            <a:ext cx="1329286" cy="5156396"/>
          </a:xfrm>
          <a:custGeom>
            <a:avLst/>
            <a:gdLst>
              <a:gd name="connsiteX0" fmla="*/ 0 w 1331668"/>
              <a:gd name="connsiteY0" fmla="*/ 0 h 5154014"/>
              <a:gd name="connsiteX1" fmla="*/ 1331668 w 1331668"/>
              <a:gd name="connsiteY1" fmla="*/ 0 h 5154014"/>
              <a:gd name="connsiteX2" fmla="*/ 1331668 w 1331668"/>
              <a:gd name="connsiteY2" fmla="*/ 5154014 h 5154014"/>
              <a:gd name="connsiteX3" fmla="*/ 0 w 1331668"/>
              <a:gd name="connsiteY3" fmla="*/ 5154014 h 5154014"/>
              <a:gd name="connsiteX4" fmla="*/ 0 w 1331668"/>
              <a:gd name="connsiteY4" fmla="*/ 0 h 5154014"/>
              <a:gd name="connsiteX0" fmla="*/ 0 w 1331668"/>
              <a:gd name="connsiteY0" fmla="*/ 0 h 5154014"/>
              <a:gd name="connsiteX1" fmla="*/ 1331668 w 1331668"/>
              <a:gd name="connsiteY1" fmla="*/ 0 h 5154014"/>
              <a:gd name="connsiteX2" fmla="*/ 1331668 w 1331668"/>
              <a:gd name="connsiteY2" fmla="*/ 5154014 h 5154014"/>
              <a:gd name="connsiteX3" fmla="*/ 0 w 1331668"/>
              <a:gd name="connsiteY3" fmla="*/ 5154014 h 5154014"/>
              <a:gd name="connsiteX4" fmla="*/ 1943 w 1331668"/>
              <a:gd name="connsiteY4" fmla="*/ 2610953 h 5154014"/>
              <a:gd name="connsiteX5" fmla="*/ 0 w 1331668"/>
              <a:gd name="connsiteY5" fmla="*/ 0 h 5154014"/>
              <a:gd name="connsiteX0" fmla="*/ 0 w 1331668"/>
              <a:gd name="connsiteY0" fmla="*/ 0 h 5154014"/>
              <a:gd name="connsiteX1" fmla="*/ 1331668 w 1331668"/>
              <a:gd name="connsiteY1" fmla="*/ 0 h 5154014"/>
              <a:gd name="connsiteX2" fmla="*/ 1331668 w 1331668"/>
              <a:gd name="connsiteY2" fmla="*/ 5154014 h 5154014"/>
              <a:gd name="connsiteX3" fmla="*/ 0 w 1331668"/>
              <a:gd name="connsiteY3" fmla="*/ 5154014 h 5154014"/>
              <a:gd name="connsiteX4" fmla="*/ 1943 w 1331668"/>
              <a:gd name="connsiteY4" fmla="*/ 2535326 h 5154014"/>
              <a:gd name="connsiteX5" fmla="*/ 0 w 1331668"/>
              <a:gd name="connsiteY5" fmla="*/ 0 h 5154014"/>
              <a:gd name="connsiteX0" fmla="*/ 100376 w 1432044"/>
              <a:gd name="connsiteY0" fmla="*/ 0 h 5154014"/>
              <a:gd name="connsiteX1" fmla="*/ 1432044 w 1432044"/>
              <a:gd name="connsiteY1" fmla="*/ 0 h 5154014"/>
              <a:gd name="connsiteX2" fmla="*/ 1432044 w 1432044"/>
              <a:gd name="connsiteY2" fmla="*/ 5154014 h 5154014"/>
              <a:gd name="connsiteX3" fmla="*/ 100376 w 1432044"/>
              <a:gd name="connsiteY3" fmla="*/ 5154014 h 5154014"/>
              <a:gd name="connsiteX4" fmla="*/ 95443 w 1432044"/>
              <a:gd name="connsiteY4" fmla="*/ 2707206 h 5154014"/>
              <a:gd name="connsiteX5" fmla="*/ 102319 w 1432044"/>
              <a:gd name="connsiteY5" fmla="*/ 2535326 h 5154014"/>
              <a:gd name="connsiteX6" fmla="*/ 100376 w 1432044"/>
              <a:gd name="connsiteY6" fmla="*/ 0 h 5154014"/>
              <a:gd name="connsiteX0" fmla="*/ 100376 w 1432044"/>
              <a:gd name="connsiteY0" fmla="*/ 0 h 5154014"/>
              <a:gd name="connsiteX1" fmla="*/ 1432044 w 1432044"/>
              <a:gd name="connsiteY1" fmla="*/ 0 h 5154014"/>
              <a:gd name="connsiteX2" fmla="*/ 1432044 w 1432044"/>
              <a:gd name="connsiteY2" fmla="*/ 5154014 h 5154014"/>
              <a:gd name="connsiteX3" fmla="*/ 100376 w 1432044"/>
              <a:gd name="connsiteY3" fmla="*/ 5154014 h 5154014"/>
              <a:gd name="connsiteX4" fmla="*/ 95443 w 1432044"/>
              <a:gd name="connsiteY4" fmla="*/ 2707206 h 5154014"/>
              <a:gd name="connsiteX5" fmla="*/ 88568 w 1432044"/>
              <a:gd name="connsiteY5" fmla="*/ 2617828 h 5154014"/>
              <a:gd name="connsiteX6" fmla="*/ 102319 w 1432044"/>
              <a:gd name="connsiteY6" fmla="*/ 2535326 h 5154014"/>
              <a:gd name="connsiteX7" fmla="*/ 100376 w 1432044"/>
              <a:gd name="connsiteY7" fmla="*/ 0 h 5154014"/>
              <a:gd name="connsiteX0" fmla="*/ 100376 w 1432044"/>
              <a:gd name="connsiteY0" fmla="*/ 0 h 5154014"/>
              <a:gd name="connsiteX1" fmla="*/ 1432044 w 1432044"/>
              <a:gd name="connsiteY1" fmla="*/ 0 h 5154014"/>
              <a:gd name="connsiteX2" fmla="*/ 1432044 w 1432044"/>
              <a:gd name="connsiteY2" fmla="*/ 5154014 h 5154014"/>
              <a:gd name="connsiteX3" fmla="*/ 100376 w 1432044"/>
              <a:gd name="connsiteY3" fmla="*/ 5154014 h 5154014"/>
              <a:gd name="connsiteX4" fmla="*/ 95443 w 1432044"/>
              <a:gd name="connsiteY4" fmla="*/ 2707206 h 5154014"/>
              <a:gd name="connsiteX5" fmla="*/ 198571 w 1432044"/>
              <a:gd name="connsiteY5" fmla="*/ 2617828 h 5154014"/>
              <a:gd name="connsiteX6" fmla="*/ 102319 w 1432044"/>
              <a:gd name="connsiteY6" fmla="*/ 2535326 h 5154014"/>
              <a:gd name="connsiteX7" fmla="*/ 100376 w 1432044"/>
              <a:gd name="connsiteY7" fmla="*/ 0 h 5154014"/>
              <a:gd name="connsiteX0" fmla="*/ 4961 w 1336629"/>
              <a:gd name="connsiteY0" fmla="*/ 0 h 5154014"/>
              <a:gd name="connsiteX1" fmla="*/ 1336629 w 1336629"/>
              <a:gd name="connsiteY1" fmla="*/ 0 h 5154014"/>
              <a:gd name="connsiteX2" fmla="*/ 1336629 w 1336629"/>
              <a:gd name="connsiteY2" fmla="*/ 5154014 h 5154014"/>
              <a:gd name="connsiteX3" fmla="*/ 4961 w 1336629"/>
              <a:gd name="connsiteY3" fmla="*/ 5154014 h 5154014"/>
              <a:gd name="connsiteX4" fmla="*/ 28 w 1336629"/>
              <a:gd name="connsiteY4" fmla="*/ 2707206 h 5154014"/>
              <a:gd name="connsiteX5" fmla="*/ 103156 w 1336629"/>
              <a:gd name="connsiteY5" fmla="*/ 2617828 h 5154014"/>
              <a:gd name="connsiteX6" fmla="*/ 6904 w 1336629"/>
              <a:gd name="connsiteY6" fmla="*/ 2535326 h 5154014"/>
              <a:gd name="connsiteX7" fmla="*/ 4961 w 1336629"/>
              <a:gd name="connsiteY7" fmla="*/ 0 h 5154014"/>
              <a:gd name="connsiteX0" fmla="*/ 4961 w 1336629"/>
              <a:gd name="connsiteY0" fmla="*/ 0 h 5154014"/>
              <a:gd name="connsiteX1" fmla="*/ 1336629 w 1336629"/>
              <a:gd name="connsiteY1" fmla="*/ 0 h 5154014"/>
              <a:gd name="connsiteX2" fmla="*/ 1336629 w 1336629"/>
              <a:gd name="connsiteY2" fmla="*/ 5154014 h 5154014"/>
              <a:gd name="connsiteX3" fmla="*/ 4961 w 1336629"/>
              <a:gd name="connsiteY3" fmla="*/ 5154014 h 5154014"/>
              <a:gd name="connsiteX4" fmla="*/ 28 w 1336629"/>
              <a:gd name="connsiteY4" fmla="*/ 2707206 h 5154014"/>
              <a:gd name="connsiteX5" fmla="*/ 103156 w 1336629"/>
              <a:gd name="connsiteY5" fmla="*/ 2617828 h 5154014"/>
              <a:gd name="connsiteX6" fmla="*/ 6904 w 1336629"/>
              <a:gd name="connsiteY6" fmla="*/ 2535326 h 5154014"/>
              <a:gd name="connsiteX7" fmla="*/ 4961 w 1336629"/>
              <a:gd name="connsiteY7" fmla="*/ 0 h 5154014"/>
              <a:gd name="connsiteX0" fmla="*/ 4961 w 1336629"/>
              <a:gd name="connsiteY0" fmla="*/ 0 h 5154014"/>
              <a:gd name="connsiteX1" fmla="*/ 1336629 w 1336629"/>
              <a:gd name="connsiteY1" fmla="*/ 0 h 5154014"/>
              <a:gd name="connsiteX2" fmla="*/ 1336629 w 1336629"/>
              <a:gd name="connsiteY2" fmla="*/ 5154014 h 5154014"/>
              <a:gd name="connsiteX3" fmla="*/ 4961 w 1336629"/>
              <a:gd name="connsiteY3" fmla="*/ 5154014 h 5154014"/>
              <a:gd name="connsiteX4" fmla="*/ 28 w 1336629"/>
              <a:gd name="connsiteY4" fmla="*/ 2707206 h 5154014"/>
              <a:gd name="connsiteX5" fmla="*/ 103156 w 1336629"/>
              <a:gd name="connsiteY5" fmla="*/ 2617828 h 5154014"/>
              <a:gd name="connsiteX6" fmla="*/ 6904 w 1336629"/>
              <a:gd name="connsiteY6" fmla="*/ 2535326 h 5154014"/>
              <a:gd name="connsiteX7" fmla="*/ 4961 w 1336629"/>
              <a:gd name="connsiteY7" fmla="*/ 0 h 5154014"/>
              <a:gd name="connsiteX0" fmla="*/ 4961 w 1336629"/>
              <a:gd name="connsiteY0" fmla="*/ 0 h 5154014"/>
              <a:gd name="connsiteX1" fmla="*/ 1336629 w 1336629"/>
              <a:gd name="connsiteY1" fmla="*/ 0 h 5154014"/>
              <a:gd name="connsiteX2" fmla="*/ 1336629 w 1336629"/>
              <a:gd name="connsiteY2" fmla="*/ 5154014 h 5154014"/>
              <a:gd name="connsiteX3" fmla="*/ 4961 w 1336629"/>
              <a:gd name="connsiteY3" fmla="*/ 5154014 h 5154014"/>
              <a:gd name="connsiteX4" fmla="*/ 28 w 1336629"/>
              <a:gd name="connsiteY4" fmla="*/ 2707206 h 5154014"/>
              <a:gd name="connsiteX5" fmla="*/ 103156 w 1336629"/>
              <a:gd name="connsiteY5" fmla="*/ 2617828 h 5154014"/>
              <a:gd name="connsiteX6" fmla="*/ 6904 w 1336629"/>
              <a:gd name="connsiteY6" fmla="*/ 2535326 h 5154014"/>
              <a:gd name="connsiteX7" fmla="*/ 4961 w 1336629"/>
              <a:gd name="connsiteY7" fmla="*/ 0 h 5154014"/>
              <a:gd name="connsiteX0" fmla="*/ 4968 w 1336636"/>
              <a:gd name="connsiteY0" fmla="*/ 0 h 5154014"/>
              <a:gd name="connsiteX1" fmla="*/ 1336636 w 1336636"/>
              <a:gd name="connsiteY1" fmla="*/ 0 h 5154014"/>
              <a:gd name="connsiteX2" fmla="*/ 1336636 w 1336636"/>
              <a:gd name="connsiteY2" fmla="*/ 5154014 h 5154014"/>
              <a:gd name="connsiteX3" fmla="*/ 4968 w 1336636"/>
              <a:gd name="connsiteY3" fmla="*/ 5154014 h 5154014"/>
              <a:gd name="connsiteX4" fmla="*/ 35 w 1336636"/>
              <a:gd name="connsiteY4" fmla="*/ 2707206 h 5154014"/>
              <a:gd name="connsiteX5" fmla="*/ 103163 w 1336636"/>
              <a:gd name="connsiteY5" fmla="*/ 2617828 h 5154014"/>
              <a:gd name="connsiteX6" fmla="*/ 6911 w 1336636"/>
              <a:gd name="connsiteY6" fmla="*/ 2535326 h 5154014"/>
              <a:gd name="connsiteX7" fmla="*/ 4968 w 1336636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707206 h 5154014"/>
              <a:gd name="connsiteX5" fmla="*/ 103154 w 1336627"/>
              <a:gd name="connsiteY5" fmla="*/ 2617828 h 5154014"/>
              <a:gd name="connsiteX6" fmla="*/ 6902 w 1336627"/>
              <a:gd name="connsiteY6" fmla="*/ 2535326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707206 h 5154014"/>
              <a:gd name="connsiteX5" fmla="*/ 103154 w 1336627"/>
              <a:gd name="connsiteY5" fmla="*/ 2617828 h 5154014"/>
              <a:gd name="connsiteX6" fmla="*/ 6902 w 1336627"/>
              <a:gd name="connsiteY6" fmla="*/ 2535326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03154 w 1336627"/>
              <a:gd name="connsiteY5" fmla="*/ 2617828 h 5154014"/>
              <a:gd name="connsiteX6" fmla="*/ 6902 w 1336627"/>
              <a:gd name="connsiteY6" fmla="*/ 2535326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60304 w 1336627"/>
              <a:gd name="connsiteY5" fmla="*/ 2605922 h 5154014"/>
              <a:gd name="connsiteX6" fmla="*/ 6902 w 1336627"/>
              <a:gd name="connsiteY6" fmla="*/ 2535326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05535 w 1336627"/>
              <a:gd name="connsiteY5" fmla="*/ 2589253 h 5154014"/>
              <a:gd name="connsiteX6" fmla="*/ 6902 w 1336627"/>
              <a:gd name="connsiteY6" fmla="*/ 2535326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05535 w 1336627"/>
              <a:gd name="connsiteY5" fmla="*/ 2589253 h 5154014"/>
              <a:gd name="connsiteX6" fmla="*/ 2140 w 1336627"/>
              <a:gd name="connsiteY6" fmla="*/ 2451983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05535 w 1336627"/>
              <a:gd name="connsiteY5" fmla="*/ 2589253 h 5154014"/>
              <a:gd name="connsiteX6" fmla="*/ 2140 w 1336627"/>
              <a:gd name="connsiteY6" fmla="*/ 2494846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05535 w 1336627"/>
              <a:gd name="connsiteY5" fmla="*/ 2589253 h 5154014"/>
              <a:gd name="connsiteX6" fmla="*/ 42621 w 1336627"/>
              <a:gd name="connsiteY6" fmla="*/ 2492465 h 5154014"/>
              <a:gd name="connsiteX7" fmla="*/ 4959 w 1336627"/>
              <a:gd name="connsiteY7" fmla="*/ 0 h 5154014"/>
              <a:gd name="connsiteX0" fmla="*/ 4959 w 1336627"/>
              <a:gd name="connsiteY0" fmla="*/ 0 h 5154014"/>
              <a:gd name="connsiteX1" fmla="*/ 1336627 w 1336627"/>
              <a:gd name="connsiteY1" fmla="*/ 0 h 5154014"/>
              <a:gd name="connsiteX2" fmla="*/ 1336627 w 1336627"/>
              <a:gd name="connsiteY2" fmla="*/ 5154014 h 5154014"/>
              <a:gd name="connsiteX3" fmla="*/ 4959 w 1336627"/>
              <a:gd name="connsiteY3" fmla="*/ 5154014 h 5154014"/>
              <a:gd name="connsiteX4" fmla="*/ 26 w 1336627"/>
              <a:gd name="connsiteY4" fmla="*/ 2692919 h 5154014"/>
              <a:gd name="connsiteX5" fmla="*/ 105535 w 1336627"/>
              <a:gd name="connsiteY5" fmla="*/ 2589253 h 5154014"/>
              <a:gd name="connsiteX6" fmla="*/ 14046 w 1336627"/>
              <a:gd name="connsiteY6" fmla="*/ 2506752 h 5154014"/>
              <a:gd name="connsiteX7" fmla="*/ 4959 w 1336627"/>
              <a:gd name="connsiteY7" fmla="*/ 0 h 5154014"/>
              <a:gd name="connsiteX0" fmla="*/ 54 w 1331722"/>
              <a:gd name="connsiteY0" fmla="*/ 0 h 5154014"/>
              <a:gd name="connsiteX1" fmla="*/ 1331722 w 1331722"/>
              <a:gd name="connsiteY1" fmla="*/ 0 h 5154014"/>
              <a:gd name="connsiteX2" fmla="*/ 1331722 w 1331722"/>
              <a:gd name="connsiteY2" fmla="*/ 5154014 h 5154014"/>
              <a:gd name="connsiteX3" fmla="*/ 54 w 1331722"/>
              <a:gd name="connsiteY3" fmla="*/ 5154014 h 5154014"/>
              <a:gd name="connsiteX4" fmla="*/ 80846 w 1331722"/>
              <a:gd name="connsiteY4" fmla="*/ 2731019 h 5154014"/>
              <a:gd name="connsiteX5" fmla="*/ 100630 w 1331722"/>
              <a:gd name="connsiteY5" fmla="*/ 2589253 h 5154014"/>
              <a:gd name="connsiteX6" fmla="*/ 9141 w 1331722"/>
              <a:gd name="connsiteY6" fmla="*/ 2506752 h 5154014"/>
              <a:gd name="connsiteX7" fmla="*/ 54 w 1331722"/>
              <a:gd name="connsiteY7" fmla="*/ 0 h 5154014"/>
              <a:gd name="connsiteX0" fmla="*/ 346 w 1332014"/>
              <a:gd name="connsiteY0" fmla="*/ 0 h 5154014"/>
              <a:gd name="connsiteX1" fmla="*/ 1332014 w 1332014"/>
              <a:gd name="connsiteY1" fmla="*/ 0 h 5154014"/>
              <a:gd name="connsiteX2" fmla="*/ 1332014 w 1332014"/>
              <a:gd name="connsiteY2" fmla="*/ 5154014 h 5154014"/>
              <a:gd name="connsiteX3" fmla="*/ 346 w 1332014"/>
              <a:gd name="connsiteY3" fmla="*/ 5154014 h 5154014"/>
              <a:gd name="connsiteX4" fmla="*/ 9700 w 1332014"/>
              <a:gd name="connsiteY4" fmla="*/ 2688157 h 5154014"/>
              <a:gd name="connsiteX5" fmla="*/ 100922 w 1332014"/>
              <a:gd name="connsiteY5" fmla="*/ 2589253 h 5154014"/>
              <a:gd name="connsiteX6" fmla="*/ 9433 w 1332014"/>
              <a:gd name="connsiteY6" fmla="*/ 2506752 h 5154014"/>
              <a:gd name="connsiteX7" fmla="*/ 346 w 1332014"/>
              <a:gd name="connsiteY7" fmla="*/ 0 h 5154014"/>
              <a:gd name="connsiteX0" fmla="*/ 346 w 1332014"/>
              <a:gd name="connsiteY0" fmla="*/ 0 h 5154014"/>
              <a:gd name="connsiteX1" fmla="*/ 1332014 w 1332014"/>
              <a:gd name="connsiteY1" fmla="*/ 0 h 5154014"/>
              <a:gd name="connsiteX2" fmla="*/ 1332014 w 1332014"/>
              <a:gd name="connsiteY2" fmla="*/ 5154014 h 5154014"/>
              <a:gd name="connsiteX3" fmla="*/ 346 w 1332014"/>
              <a:gd name="connsiteY3" fmla="*/ 5154014 h 5154014"/>
              <a:gd name="connsiteX4" fmla="*/ 9700 w 1332014"/>
              <a:gd name="connsiteY4" fmla="*/ 2688157 h 5154014"/>
              <a:gd name="connsiteX5" fmla="*/ 100922 w 1332014"/>
              <a:gd name="connsiteY5" fmla="*/ 2589253 h 5154014"/>
              <a:gd name="connsiteX6" fmla="*/ 9433 w 1332014"/>
              <a:gd name="connsiteY6" fmla="*/ 2506752 h 5154014"/>
              <a:gd name="connsiteX7" fmla="*/ 346 w 1332014"/>
              <a:gd name="connsiteY7" fmla="*/ 0 h 5154014"/>
              <a:gd name="connsiteX0" fmla="*/ 346 w 1332014"/>
              <a:gd name="connsiteY0" fmla="*/ 0 h 5154014"/>
              <a:gd name="connsiteX1" fmla="*/ 1332014 w 1332014"/>
              <a:gd name="connsiteY1" fmla="*/ 0 h 5154014"/>
              <a:gd name="connsiteX2" fmla="*/ 1332014 w 1332014"/>
              <a:gd name="connsiteY2" fmla="*/ 5154014 h 5154014"/>
              <a:gd name="connsiteX3" fmla="*/ 346 w 1332014"/>
              <a:gd name="connsiteY3" fmla="*/ 5154014 h 5154014"/>
              <a:gd name="connsiteX4" fmla="*/ 9700 w 1332014"/>
              <a:gd name="connsiteY4" fmla="*/ 2688157 h 5154014"/>
              <a:gd name="connsiteX5" fmla="*/ 100922 w 1332014"/>
              <a:gd name="connsiteY5" fmla="*/ 2589253 h 5154014"/>
              <a:gd name="connsiteX6" fmla="*/ 9433 w 1332014"/>
              <a:gd name="connsiteY6" fmla="*/ 2506752 h 5154014"/>
              <a:gd name="connsiteX7" fmla="*/ 346 w 1332014"/>
              <a:gd name="connsiteY7" fmla="*/ 0 h 5154014"/>
              <a:gd name="connsiteX0" fmla="*/ 346 w 1332014"/>
              <a:gd name="connsiteY0" fmla="*/ 0 h 5154014"/>
              <a:gd name="connsiteX1" fmla="*/ 1332014 w 1332014"/>
              <a:gd name="connsiteY1" fmla="*/ 0 h 5154014"/>
              <a:gd name="connsiteX2" fmla="*/ 1332014 w 1332014"/>
              <a:gd name="connsiteY2" fmla="*/ 5154014 h 5154014"/>
              <a:gd name="connsiteX3" fmla="*/ 346 w 1332014"/>
              <a:gd name="connsiteY3" fmla="*/ 5154014 h 5154014"/>
              <a:gd name="connsiteX4" fmla="*/ 9700 w 1332014"/>
              <a:gd name="connsiteY4" fmla="*/ 2688157 h 5154014"/>
              <a:gd name="connsiteX5" fmla="*/ 100922 w 1332014"/>
              <a:gd name="connsiteY5" fmla="*/ 2589253 h 5154014"/>
              <a:gd name="connsiteX6" fmla="*/ 9433 w 1332014"/>
              <a:gd name="connsiteY6" fmla="*/ 2506752 h 5154014"/>
              <a:gd name="connsiteX7" fmla="*/ 346 w 1332014"/>
              <a:gd name="connsiteY7" fmla="*/ 0 h 5154014"/>
              <a:gd name="connsiteX0" fmla="*/ 1 w 1331669"/>
              <a:gd name="connsiteY0" fmla="*/ 0 h 5154014"/>
              <a:gd name="connsiteX1" fmla="*/ 1331669 w 1331669"/>
              <a:gd name="connsiteY1" fmla="*/ 0 h 5154014"/>
              <a:gd name="connsiteX2" fmla="*/ 1331669 w 1331669"/>
              <a:gd name="connsiteY2" fmla="*/ 5154014 h 5154014"/>
              <a:gd name="connsiteX3" fmla="*/ 1 w 1331669"/>
              <a:gd name="connsiteY3" fmla="*/ 5154014 h 5154014"/>
              <a:gd name="connsiteX4" fmla="*/ 9355 w 1331669"/>
              <a:gd name="connsiteY4" fmla="*/ 2688157 h 5154014"/>
              <a:gd name="connsiteX5" fmla="*/ 100577 w 1331669"/>
              <a:gd name="connsiteY5" fmla="*/ 2589253 h 5154014"/>
              <a:gd name="connsiteX6" fmla="*/ 9088 w 1331669"/>
              <a:gd name="connsiteY6" fmla="*/ 2506752 h 5154014"/>
              <a:gd name="connsiteX7" fmla="*/ 1 w 1331669"/>
              <a:gd name="connsiteY7" fmla="*/ 0 h 5154014"/>
              <a:gd name="connsiteX0" fmla="*/ 0 w 1331668"/>
              <a:gd name="connsiteY0" fmla="*/ 0 h 5158776"/>
              <a:gd name="connsiteX1" fmla="*/ 1331668 w 1331668"/>
              <a:gd name="connsiteY1" fmla="*/ 0 h 5158776"/>
              <a:gd name="connsiteX2" fmla="*/ 1331668 w 1331668"/>
              <a:gd name="connsiteY2" fmla="*/ 5154014 h 5158776"/>
              <a:gd name="connsiteX3" fmla="*/ 35719 w 1331668"/>
              <a:gd name="connsiteY3" fmla="*/ 5158776 h 5158776"/>
              <a:gd name="connsiteX4" fmla="*/ 9354 w 1331668"/>
              <a:gd name="connsiteY4" fmla="*/ 2688157 h 5158776"/>
              <a:gd name="connsiteX5" fmla="*/ 100576 w 1331668"/>
              <a:gd name="connsiteY5" fmla="*/ 2589253 h 5158776"/>
              <a:gd name="connsiteX6" fmla="*/ 9087 w 1331668"/>
              <a:gd name="connsiteY6" fmla="*/ 2506752 h 5158776"/>
              <a:gd name="connsiteX7" fmla="*/ 0 w 1331668"/>
              <a:gd name="connsiteY7" fmla="*/ 0 h 5158776"/>
              <a:gd name="connsiteX0" fmla="*/ 0 w 1331668"/>
              <a:gd name="connsiteY0" fmla="*/ 0 h 5158776"/>
              <a:gd name="connsiteX1" fmla="*/ 1331668 w 1331668"/>
              <a:gd name="connsiteY1" fmla="*/ 0 h 5158776"/>
              <a:gd name="connsiteX2" fmla="*/ 1331668 w 1331668"/>
              <a:gd name="connsiteY2" fmla="*/ 5154014 h 5158776"/>
              <a:gd name="connsiteX3" fmla="*/ 9526 w 1331668"/>
              <a:gd name="connsiteY3" fmla="*/ 5158776 h 5158776"/>
              <a:gd name="connsiteX4" fmla="*/ 9354 w 1331668"/>
              <a:gd name="connsiteY4" fmla="*/ 2688157 h 5158776"/>
              <a:gd name="connsiteX5" fmla="*/ 100576 w 1331668"/>
              <a:gd name="connsiteY5" fmla="*/ 2589253 h 5158776"/>
              <a:gd name="connsiteX6" fmla="*/ 9087 w 1331668"/>
              <a:gd name="connsiteY6" fmla="*/ 2506752 h 5158776"/>
              <a:gd name="connsiteX7" fmla="*/ 0 w 1331668"/>
              <a:gd name="connsiteY7" fmla="*/ 0 h 5158776"/>
              <a:gd name="connsiteX0" fmla="*/ 83786 w 1322585"/>
              <a:gd name="connsiteY0" fmla="*/ 0 h 5161157"/>
              <a:gd name="connsiteX1" fmla="*/ 1322585 w 1322585"/>
              <a:gd name="connsiteY1" fmla="*/ 2381 h 5161157"/>
              <a:gd name="connsiteX2" fmla="*/ 1322585 w 1322585"/>
              <a:gd name="connsiteY2" fmla="*/ 5156395 h 5161157"/>
              <a:gd name="connsiteX3" fmla="*/ 443 w 1322585"/>
              <a:gd name="connsiteY3" fmla="*/ 5161157 h 5161157"/>
              <a:gd name="connsiteX4" fmla="*/ 271 w 1322585"/>
              <a:gd name="connsiteY4" fmla="*/ 2690538 h 5161157"/>
              <a:gd name="connsiteX5" fmla="*/ 91493 w 1322585"/>
              <a:gd name="connsiteY5" fmla="*/ 2591634 h 5161157"/>
              <a:gd name="connsiteX6" fmla="*/ 4 w 1322585"/>
              <a:gd name="connsiteY6" fmla="*/ 2509133 h 5161157"/>
              <a:gd name="connsiteX7" fmla="*/ 83786 w 1322585"/>
              <a:gd name="connsiteY7" fmla="*/ 0 h 5161157"/>
              <a:gd name="connsiteX0" fmla="*/ 585 w 1322728"/>
              <a:gd name="connsiteY0" fmla="*/ 4763 h 5158776"/>
              <a:gd name="connsiteX1" fmla="*/ 1322728 w 1322728"/>
              <a:gd name="connsiteY1" fmla="*/ 0 h 5158776"/>
              <a:gd name="connsiteX2" fmla="*/ 1322728 w 1322728"/>
              <a:gd name="connsiteY2" fmla="*/ 5154014 h 5158776"/>
              <a:gd name="connsiteX3" fmla="*/ 586 w 1322728"/>
              <a:gd name="connsiteY3" fmla="*/ 5158776 h 5158776"/>
              <a:gd name="connsiteX4" fmla="*/ 414 w 1322728"/>
              <a:gd name="connsiteY4" fmla="*/ 2688157 h 5158776"/>
              <a:gd name="connsiteX5" fmla="*/ 91636 w 1322728"/>
              <a:gd name="connsiteY5" fmla="*/ 2589253 h 5158776"/>
              <a:gd name="connsiteX6" fmla="*/ 147 w 1322728"/>
              <a:gd name="connsiteY6" fmla="*/ 2506752 h 5158776"/>
              <a:gd name="connsiteX7" fmla="*/ 585 w 1322728"/>
              <a:gd name="connsiteY7" fmla="*/ 4763 h 5158776"/>
              <a:gd name="connsiteX0" fmla="*/ 585 w 1322728"/>
              <a:gd name="connsiteY0" fmla="*/ 0 h 5154013"/>
              <a:gd name="connsiteX1" fmla="*/ 1265578 w 1322728"/>
              <a:gd name="connsiteY1" fmla="*/ 76199 h 5154013"/>
              <a:gd name="connsiteX2" fmla="*/ 1322728 w 1322728"/>
              <a:gd name="connsiteY2" fmla="*/ 5149251 h 5154013"/>
              <a:gd name="connsiteX3" fmla="*/ 586 w 1322728"/>
              <a:gd name="connsiteY3" fmla="*/ 5154013 h 5154013"/>
              <a:gd name="connsiteX4" fmla="*/ 414 w 1322728"/>
              <a:gd name="connsiteY4" fmla="*/ 2683394 h 5154013"/>
              <a:gd name="connsiteX5" fmla="*/ 91636 w 1322728"/>
              <a:gd name="connsiteY5" fmla="*/ 2584490 h 5154013"/>
              <a:gd name="connsiteX6" fmla="*/ 147 w 1322728"/>
              <a:gd name="connsiteY6" fmla="*/ 2501989 h 5154013"/>
              <a:gd name="connsiteX7" fmla="*/ 585 w 1322728"/>
              <a:gd name="connsiteY7" fmla="*/ 0 h 5154013"/>
              <a:gd name="connsiteX0" fmla="*/ 585 w 1325109"/>
              <a:gd name="connsiteY0" fmla="*/ 0 h 5154013"/>
              <a:gd name="connsiteX1" fmla="*/ 1325109 w 1325109"/>
              <a:gd name="connsiteY1" fmla="*/ 2380 h 5154013"/>
              <a:gd name="connsiteX2" fmla="*/ 1322728 w 1325109"/>
              <a:gd name="connsiteY2" fmla="*/ 5149251 h 5154013"/>
              <a:gd name="connsiteX3" fmla="*/ 586 w 1325109"/>
              <a:gd name="connsiteY3" fmla="*/ 5154013 h 5154013"/>
              <a:gd name="connsiteX4" fmla="*/ 414 w 1325109"/>
              <a:gd name="connsiteY4" fmla="*/ 2683394 h 5154013"/>
              <a:gd name="connsiteX5" fmla="*/ 91636 w 1325109"/>
              <a:gd name="connsiteY5" fmla="*/ 2584490 h 5154013"/>
              <a:gd name="connsiteX6" fmla="*/ 147 w 1325109"/>
              <a:gd name="connsiteY6" fmla="*/ 2501989 h 5154013"/>
              <a:gd name="connsiteX7" fmla="*/ 585 w 1325109"/>
              <a:gd name="connsiteY7" fmla="*/ 0 h 5154013"/>
              <a:gd name="connsiteX0" fmla="*/ 585 w 1325109"/>
              <a:gd name="connsiteY0" fmla="*/ 0 h 5154013"/>
              <a:gd name="connsiteX1" fmla="*/ 1325109 w 1325109"/>
              <a:gd name="connsiteY1" fmla="*/ 2380 h 5154013"/>
              <a:gd name="connsiteX2" fmla="*/ 1322728 w 1325109"/>
              <a:gd name="connsiteY2" fmla="*/ 5149251 h 5154013"/>
              <a:gd name="connsiteX3" fmla="*/ 586 w 1325109"/>
              <a:gd name="connsiteY3" fmla="*/ 5154013 h 5154013"/>
              <a:gd name="connsiteX4" fmla="*/ 414 w 1325109"/>
              <a:gd name="connsiteY4" fmla="*/ 2683394 h 5154013"/>
              <a:gd name="connsiteX5" fmla="*/ 91636 w 1325109"/>
              <a:gd name="connsiteY5" fmla="*/ 2584490 h 5154013"/>
              <a:gd name="connsiteX6" fmla="*/ 147 w 1325109"/>
              <a:gd name="connsiteY6" fmla="*/ 2501989 h 5154013"/>
              <a:gd name="connsiteX7" fmla="*/ 585 w 1325109"/>
              <a:gd name="connsiteY7" fmla="*/ 0 h 5154013"/>
              <a:gd name="connsiteX0" fmla="*/ 2890 w 1325032"/>
              <a:gd name="connsiteY0" fmla="*/ 9527 h 5151633"/>
              <a:gd name="connsiteX1" fmla="*/ 1325032 w 1325032"/>
              <a:gd name="connsiteY1" fmla="*/ 0 h 5151633"/>
              <a:gd name="connsiteX2" fmla="*/ 1322651 w 1325032"/>
              <a:gd name="connsiteY2" fmla="*/ 5146871 h 5151633"/>
              <a:gd name="connsiteX3" fmla="*/ 509 w 1325032"/>
              <a:gd name="connsiteY3" fmla="*/ 5151633 h 5151633"/>
              <a:gd name="connsiteX4" fmla="*/ 337 w 1325032"/>
              <a:gd name="connsiteY4" fmla="*/ 2681014 h 5151633"/>
              <a:gd name="connsiteX5" fmla="*/ 91559 w 1325032"/>
              <a:gd name="connsiteY5" fmla="*/ 2582110 h 5151633"/>
              <a:gd name="connsiteX6" fmla="*/ 70 w 1325032"/>
              <a:gd name="connsiteY6" fmla="*/ 2499609 h 5151633"/>
              <a:gd name="connsiteX7" fmla="*/ 2890 w 1325032"/>
              <a:gd name="connsiteY7" fmla="*/ 9527 h 5151633"/>
              <a:gd name="connsiteX0" fmla="*/ 7616 w 1324996"/>
              <a:gd name="connsiteY0" fmla="*/ 0 h 5154012"/>
              <a:gd name="connsiteX1" fmla="*/ 1324996 w 1324996"/>
              <a:gd name="connsiteY1" fmla="*/ 2379 h 5154012"/>
              <a:gd name="connsiteX2" fmla="*/ 1322615 w 1324996"/>
              <a:gd name="connsiteY2" fmla="*/ 5149250 h 5154012"/>
              <a:gd name="connsiteX3" fmla="*/ 473 w 1324996"/>
              <a:gd name="connsiteY3" fmla="*/ 5154012 h 5154012"/>
              <a:gd name="connsiteX4" fmla="*/ 301 w 1324996"/>
              <a:gd name="connsiteY4" fmla="*/ 2683393 h 5154012"/>
              <a:gd name="connsiteX5" fmla="*/ 91523 w 1324996"/>
              <a:gd name="connsiteY5" fmla="*/ 2584489 h 5154012"/>
              <a:gd name="connsiteX6" fmla="*/ 34 w 1324996"/>
              <a:gd name="connsiteY6" fmla="*/ 2501988 h 5154012"/>
              <a:gd name="connsiteX7" fmla="*/ 7616 w 1324996"/>
              <a:gd name="connsiteY7" fmla="*/ 0 h 5154012"/>
              <a:gd name="connsiteX0" fmla="*/ 0 w 1326905"/>
              <a:gd name="connsiteY0" fmla="*/ 0 h 5154012"/>
              <a:gd name="connsiteX1" fmla="*/ 1326905 w 1326905"/>
              <a:gd name="connsiteY1" fmla="*/ 2379 h 5154012"/>
              <a:gd name="connsiteX2" fmla="*/ 1324524 w 1326905"/>
              <a:gd name="connsiteY2" fmla="*/ 5149250 h 5154012"/>
              <a:gd name="connsiteX3" fmla="*/ 2382 w 1326905"/>
              <a:gd name="connsiteY3" fmla="*/ 5154012 h 5154012"/>
              <a:gd name="connsiteX4" fmla="*/ 2210 w 1326905"/>
              <a:gd name="connsiteY4" fmla="*/ 2683393 h 5154012"/>
              <a:gd name="connsiteX5" fmla="*/ 93432 w 1326905"/>
              <a:gd name="connsiteY5" fmla="*/ 2584489 h 5154012"/>
              <a:gd name="connsiteX6" fmla="*/ 1943 w 1326905"/>
              <a:gd name="connsiteY6" fmla="*/ 2501988 h 5154012"/>
              <a:gd name="connsiteX7" fmla="*/ 0 w 1326905"/>
              <a:gd name="connsiteY7" fmla="*/ 0 h 5154012"/>
              <a:gd name="connsiteX0" fmla="*/ 0 w 1329286"/>
              <a:gd name="connsiteY0" fmla="*/ 2384 h 5156396"/>
              <a:gd name="connsiteX1" fmla="*/ 1329286 w 1329286"/>
              <a:gd name="connsiteY1" fmla="*/ 0 h 5156396"/>
              <a:gd name="connsiteX2" fmla="*/ 1324524 w 1329286"/>
              <a:gd name="connsiteY2" fmla="*/ 5151634 h 5156396"/>
              <a:gd name="connsiteX3" fmla="*/ 2382 w 1329286"/>
              <a:gd name="connsiteY3" fmla="*/ 5156396 h 5156396"/>
              <a:gd name="connsiteX4" fmla="*/ 2210 w 1329286"/>
              <a:gd name="connsiteY4" fmla="*/ 2685777 h 5156396"/>
              <a:gd name="connsiteX5" fmla="*/ 93432 w 1329286"/>
              <a:gd name="connsiteY5" fmla="*/ 2586873 h 5156396"/>
              <a:gd name="connsiteX6" fmla="*/ 1943 w 1329286"/>
              <a:gd name="connsiteY6" fmla="*/ 2504372 h 5156396"/>
              <a:gd name="connsiteX7" fmla="*/ 0 w 1329286"/>
              <a:gd name="connsiteY7" fmla="*/ 2384 h 51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9286" h="5156396">
                <a:moveTo>
                  <a:pt x="0" y="2384"/>
                </a:moveTo>
                <a:lnTo>
                  <a:pt x="1329286" y="0"/>
                </a:lnTo>
                <a:cubicBezTo>
                  <a:pt x="1328492" y="1715624"/>
                  <a:pt x="1325318" y="3436010"/>
                  <a:pt x="1324524" y="5151634"/>
                </a:cubicBezTo>
                <a:lnTo>
                  <a:pt x="2382" y="5156396"/>
                </a:lnTo>
                <a:cubicBezTo>
                  <a:pt x="2296" y="5021223"/>
                  <a:pt x="1886" y="3122225"/>
                  <a:pt x="2210" y="2685777"/>
                </a:cubicBezTo>
                <a:cubicBezTo>
                  <a:pt x="38342" y="2644078"/>
                  <a:pt x="58949" y="2620282"/>
                  <a:pt x="93432" y="2586873"/>
                </a:cubicBezTo>
                <a:cubicBezTo>
                  <a:pt x="58859" y="2558226"/>
                  <a:pt x="45218" y="2538246"/>
                  <a:pt x="1943" y="2504372"/>
                </a:cubicBezTo>
                <a:cubicBezTo>
                  <a:pt x="1295" y="1634054"/>
                  <a:pt x="648" y="872702"/>
                  <a:pt x="0" y="238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2702" y="3181435"/>
            <a:ext cx="2458325" cy="270843"/>
          </a:xfrm>
        </p:spPr>
        <p:txBody>
          <a:bodyPr anchor="b" anchorCtr="0"/>
          <a:lstStyle>
            <a:lvl1pPr algn="ctr">
              <a:lnSpc>
                <a:spcPct val="110000"/>
              </a:lnSpc>
              <a:defRPr sz="16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5" y="3692783"/>
            <a:ext cx="2445006" cy="107722"/>
          </a:xfrm>
        </p:spPr>
        <p:txBody>
          <a:bodyPr anchor="t" anchorCtr="0"/>
          <a:lstStyle>
            <a:lvl1pPr marL="0" indent="0" algn="ctr">
              <a:buNone/>
              <a:defRPr sz="700" b="1" kern="0" cap="all" spc="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 smtClean="0">
                <a:solidFill>
                  <a:schemeClr val="tx1"/>
                </a:solidFill>
              </a:rPr>
              <a:t>PwC’s Digital</a:t>
            </a:r>
            <a:r>
              <a:rPr lang="en-US" sz="600" baseline="0" dirty="0" smtClean="0">
                <a:solidFill>
                  <a:schemeClr val="tx1"/>
                </a:solidFill>
              </a:rPr>
              <a:t> Services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3465488" y="385200"/>
            <a:ext cx="3725959" cy="594009"/>
          </a:xfrm>
        </p:spPr>
        <p:txBody>
          <a:bodyPr/>
          <a:lstStyle>
            <a:lvl1pPr>
              <a:spcBef>
                <a:spcPts val="2400"/>
              </a:spcBef>
              <a:defRPr sz="110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buNone/>
              <a:defRPr sz="800"/>
            </a:lvl2pPr>
            <a:lvl3pPr marL="117475" indent="-117475">
              <a:lnSpc>
                <a:spcPct val="110000"/>
              </a:lnSpc>
              <a:spcBef>
                <a:spcPts val="600"/>
              </a:spcBef>
              <a:defRPr sz="7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597862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060" y="1200151"/>
            <a:ext cx="4038600" cy="843308"/>
          </a:xfrm>
        </p:spPr>
        <p:txBody>
          <a:bodyPr/>
          <a:lstStyle>
            <a:lvl1pPr>
              <a:defRPr sz="14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630" y="1200151"/>
            <a:ext cx="4038600" cy="84330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3205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sz="half" idx="16"/>
          </p:nvPr>
        </p:nvSpPr>
        <p:spPr>
          <a:xfrm>
            <a:off x="6261353" y="2035054"/>
            <a:ext cx="2313840" cy="2592509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2000">
                <a:latin typeface="+mj-lt"/>
              </a:defRPr>
            </a:lvl1pPr>
            <a:lvl2pPr marL="117475" indent="-117475" algn="ctr">
              <a:lnSpc>
                <a:spcPct val="110000"/>
              </a:lnSpc>
              <a:spcBef>
                <a:spcPts val="600"/>
              </a:spcBef>
              <a:defRPr sz="800"/>
            </a:lvl2pPr>
            <a:lvl3pPr marL="227013" indent="-109538" algn="ctr">
              <a:lnSpc>
                <a:spcPct val="110000"/>
              </a:lnSpc>
              <a:defRPr sz="800"/>
            </a:lvl3pPr>
            <a:lvl4pPr marL="344488" indent="-117475" algn="ctr">
              <a:lnSpc>
                <a:spcPct val="110000"/>
              </a:lnSpc>
              <a:defRPr sz="700"/>
            </a:lvl4pPr>
            <a:lvl5pPr marL="460375" indent="-115888" algn="ctr">
              <a:lnSpc>
                <a:spcPct val="110000"/>
              </a:lnSpc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half" idx="17"/>
          </p:nvPr>
        </p:nvSpPr>
        <p:spPr>
          <a:xfrm>
            <a:off x="3419140" y="2035054"/>
            <a:ext cx="2313840" cy="2592509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2000">
                <a:latin typeface="+mj-lt"/>
              </a:defRPr>
            </a:lvl1pPr>
            <a:lvl2pPr marL="117475" indent="-117475" algn="ctr">
              <a:lnSpc>
                <a:spcPct val="110000"/>
              </a:lnSpc>
              <a:spcBef>
                <a:spcPts val="600"/>
              </a:spcBef>
              <a:defRPr sz="800"/>
            </a:lvl2pPr>
            <a:lvl3pPr marL="227013" indent="-109538" algn="ctr">
              <a:lnSpc>
                <a:spcPct val="110000"/>
              </a:lnSpc>
              <a:defRPr sz="800"/>
            </a:lvl3pPr>
            <a:lvl4pPr marL="344488" indent="-117475" algn="ctr">
              <a:lnSpc>
                <a:spcPct val="110000"/>
              </a:lnSpc>
              <a:defRPr sz="700"/>
            </a:lvl4pPr>
            <a:lvl5pPr marL="460375" indent="-115888" algn="ctr">
              <a:lnSpc>
                <a:spcPct val="110000"/>
              </a:lnSpc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sz="half" idx="18"/>
          </p:nvPr>
        </p:nvSpPr>
        <p:spPr>
          <a:xfrm>
            <a:off x="559062" y="2035054"/>
            <a:ext cx="2313840" cy="2592509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2000">
                <a:latin typeface="+mj-lt"/>
              </a:defRPr>
            </a:lvl1pPr>
            <a:lvl2pPr marL="117475" indent="-117475" algn="ctr">
              <a:lnSpc>
                <a:spcPct val="110000"/>
              </a:lnSpc>
              <a:spcBef>
                <a:spcPts val="600"/>
              </a:spcBef>
              <a:defRPr sz="800"/>
            </a:lvl2pPr>
            <a:lvl3pPr marL="227013" indent="-109538" algn="ctr">
              <a:lnSpc>
                <a:spcPct val="110000"/>
              </a:lnSpc>
              <a:defRPr sz="800"/>
            </a:lvl3pPr>
            <a:lvl4pPr marL="344488" indent="-117475" algn="ctr">
              <a:lnSpc>
                <a:spcPct val="110000"/>
              </a:lnSpc>
              <a:defRPr sz="700"/>
            </a:lvl4pPr>
            <a:lvl5pPr marL="460375" indent="-115888" algn="ctr">
              <a:lnSpc>
                <a:spcPct val="110000"/>
              </a:lnSpc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5953919" y="1478164"/>
            <a:ext cx="0" cy="3073209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3183218" y="1478164"/>
            <a:ext cx="0" cy="3073209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83431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sz="half" idx="18"/>
          </p:nvPr>
        </p:nvSpPr>
        <p:spPr>
          <a:xfrm>
            <a:off x="299648" y="2633626"/>
            <a:ext cx="1969163" cy="1993938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000">
                <a:latin typeface="+mj-lt"/>
              </a:defRPr>
            </a:lvl1pPr>
            <a:lvl2pPr marL="0" indent="0" algn="ctr">
              <a:lnSpc>
                <a:spcPct val="110000"/>
              </a:lnSpc>
              <a:spcBef>
                <a:spcPts val="300"/>
              </a:spcBef>
              <a:buNone/>
              <a:defRPr sz="800"/>
            </a:lvl2pPr>
            <a:lvl3pPr marL="227013" indent="-109538" algn="ctr">
              <a:lnSpc>
                <a:spcPct val="110000"/>
              </a:lnSpc>
              <a:defRPr sz="800"/>
            </a:lvl3pPr>
            <a:lvl4pPr marL="344488" indent="-117475" algn="ctr">
              <a:lnSpc>
                <a:spcPct val="110000"/>
              </a:lnSpc>
              <a:defRPr sz="700"/>
            </a:lvl4pPr>
            <a:lvl5pPr marL="460375" indent="-115888" algn="ctr">
              <a:lnSpc>
                <a:spcPct val="110000"/>
              </a:lnSpc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2365072" y="1766923"/>
            <a:ext cx="4386367" cy="2447565"/>
            <a:chOff x="2365072" y="1766923"/>
            <a:chExt cx="4386367" cy="2447565"/>
          </a:xfrm>
        </p:grpSpPr>
        <p:cxnSp>
          <p:nvCxnSpPr>
            <p:cNvPr id="23" name="Straight Connector 22"/>
            <p:cNvCxnSpPr/>
            <p:nvPr userDrawn="1"/>
          </p:nvCxnSpPr>
          <p:spPr>
            <a:xfrm>
              <a:off x="4558256" y="1766923"/>
              <a:ext cx="0" cy="244756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2365072" y="1766923"/>
              <a:ext cx="0" cy="244756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751439" y="1766923"/>
              <a:ext cx="0" cy="244756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2488190" y="2633626"/>
            <a:ext cx="1969163" cy="1993938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000">
                <a:latin typeface="+mj-lt"/>
              </a:defRPr>
            </a:lvl1pPr>
            <a:lvl2pPr marL="0" indent="0" algn="ctr">
              <a:lnSpc>
                <a:spcPct val="110000"/>
              </a:lnSpc>
              <a:spcBef>
                <a:spcPts val="300"/>
              </a:spcBef>
              <a:buNone/>
              <a:defRPr sz="800"/>
            </a:lvl2pPr>
            <a:lvl3pPr marL="227013" indent="-109538" algn="ctr">
              <a:lnSpc>
                <a:spcPct val="110000"/>
              </a:lnSpc>
              <a:defRPr sz="800"/>
            </a:lvl3pPr>
            <a:lvl4pPr marL="344488" indent="-117475" algn="ctr">
              <a:lnSpc>
                <a:spcPct val="110000"/>
              </a:lnSpc>
              <a:defRPr sz="700"/>
            </a:lvl4pPr>
            <a:lvl5pPr marL="460375" indent="-115888" algn="ctr">
              <a:lnSpc>
                <a:spcPct val="110000"/>
              </a:lnSpc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20"/>
          </p:nvPr>
        </p:nvSpPr>
        <p:spPr>
          <a:xfrm>
            <a:off x="4676732" y="2633626"/>
            <a:ext cx="1969163" cy="1993938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000">
                <a:latin typeface="+mj-lt"/>
              </a:defRPr>
            </a:lvl1pPr>
            <a:lvl2pPr marL="0" indent="0" algn="ctr">
              <a:lnSpc>
                <a:spcPct val="110000"/>
              </a:lnSpc>
              <a:spcBef>
                <a:spcPts val="300"/>
              </a:spcBef>
              <a:buNone/>
              <a:defRPr sz="800"/>
            </a:lvl2pPr>
            <a:lvl3pPr marL="227013" indent="-109538" algn="ctr">
              <a:lnSpc>
                <a:spcPct val="110000"/>
              </a:lnSpc>
              <a:defRPr sz="800"/>
            </a:lvl3pPr>
            <a:lvl4pPr marL="344488" indent="-117475" algn="ctr">
              <a:lnSpc>
                <a:spcPct val="110000"/>
              </a:lnSpc>
              <a:defRPr sz="700"/>
            </a:lvl4pPr>
            <a:lvl5pPr marL="460375" indent="-115888" algn="ctr">
              <a:lnSpc>
                <a:spcPct val="110000"/>
              </a:lnSpc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21"/>
          </p:nvPr>
        </p:nvSpPr>
        <p:spPr>
          <a:xfrm>
            <a:off x="6865275" y="2633626"/>
            <a:ext cx="1969163" cy="1993938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000">
                <a:latin typeface="+mj-lt"/>
              </a:defRPr>
            </a:lvl1pPr>
            <a:lvl2pPr marL="0" indent="0" algn="ctr">
              <a:lnSpc>
                <a:spcPct val="110000"/>
              </a:lnSpc>
              <a:spcBef>
                <a:spcPts val="300"/>
              </a:spcBef>
              <a:buNone/>
              <a:defRPr sz="800"/>
            </a:lvl2pPr>
            <a:lvl3pPr marL="227013" indent="-109538" algn="ctr">
              <a:lnSpc>
                <a:spcPct val="110000"/>
              </a:lnSpc>
              <a:defRPr sz="800"/>
            </a:lvl3pPr>
            <a:lvl4pPr marL="344488" indent="-117475" algn="ctr">
              <a:lnSpc>
                <a:spcPct val="110000"/>
              </a:lnSpc>
              <a:defRPr sz="700"/>
            </a:lvl4pPr>
            <a:lvl5pPr marL="460375" indent="-115888" algn="ctr">
              <a:lnSpc>
                <a:spcPct val="110000"/>
              </a:lnSpc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8550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9563" y="1297342"/>
            <a:ext cx="1352550" cy="1089529"/>
          </a:xfrm>
        </p:spPr>
        <p:txBody>
          <a:bodyPr/>
          <a:lstStyle>
            <a:lvl1pPr>
              <a:defRPr sz="1200">
                <a:latin typeface="+mj-lt"/>
              </a:defRPr>
            </a:lvl1pPr>
            <a:lvl2pPr marL="112713" indent="-112713">
              <a:defRPr sz="1100">
                <a:latin typeface="+mj-lt"/>
              </a:defRPr>
            </a:lvl2pPr>
            <a:lvl3pPr marL="227013" indent="-114300">
              <a:defRPr sz="1000"/>
            </a:lvl3pPr>
            <a:lvl4pPr marL="339725" indent="-112713">
              <a:defRPr sz="900"/>
            </a:lvl4pPr>
            <a:lvl5pPr marL="460375" indent="-1206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Content Placeholder 8"/>
          <p:cNvSpPr>
            <a:spLocks noGrp="1"/>
          </p:cNvSpPr>
          <p:nvPr>
            <p:ph sz="quarter" idx="14"/>
          </p:nvPr>
        </p:nvSpPr>
        <p:spPr>
          <a:xfrm>
            <a:off x="1744028" y="1297342"/>
            <a:ext cx="1352550" cy="1089529"/>
          </a:xfrm>
        </p:spPr>
        <p:txBody>
          <a:bodyPr/>
          <a:lstStyle>
            <a:lvl1pPr>
              <a:defRPr sz="1200">
                <a:latin typeface="+mj-lt"/>
              </a:defRPr>
            </a:lvl1pPr>
            <a:lvl2pPr marL="112713" indent="-112713">
              <a:defRPr sz="1100">
                <a:latin typeface="+mj-lt"/>
              </a:defRPr>
            </a:lvl2pPr>
            <a:lvl3pPr marL="227013" indent="-114300">
              <a:defRPr sz="1000"/>
            </a:lvl3pPr>
            <a:lvl4pPr marL="339725" indent="-112713">
              <a:defRPr sz="900"/>
            </a:lvl4pPr>
            <a:lvl5pPr marL="460375" indent="-1206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8"/>
          <p:cNvSpPr>
            <a:spLocks noGrp="1"/>
          </p:cNvSpPr>
          <p:nvPr>
            <p:ph sz="quarter" idx="15"/>
          </p:nvPr>
        </p:nvSpPr>
        <p:spPr>
          <a:xfrm>
            <a:off x="3178493" y="1297342"/>
            <a:ext cx="1352550" cy="1089529"/>
          </a:xfrm>
        </p:spPr>
        <p:txBody>
          <a:bodyPr/>
          <a:lstStyle>
            <a:lvl1pPr>
              <a:defRPr sz="1200">
                <a:latin typeface="+mj-lt"/>
              </a:defRPr>
            </a:lvl1pPr>
            <a:lvl2pPr marL="112713" indent="-112713">
              <a:defRPr sz="1100">
                <a:latin typeface="+mj-lt"/>
              </a:defRPr>
            </a:lvl2pPr>
            <a:lvl3pPr marL="227013" indent="-114300">
              <a:defRPr sz="1000"/>
            </a:lvl3pPr>
            <a:lvl4pPr marL="339725" indent="-112713">
              <a:defRPr sz="900"/>
            </a:lvl4pPr>
            <a:lvl5pPr marL="460375" indent="-1206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Content Placeholder 8"/>
          <p:cNvSpPr>
            <a:spLocks noGrp="1"/>
          </p:cNvSpPr>
          <p:nvPr>
            <p:ph sz="quarter" idx="16"/>
          </p:nvPr>
        </p:nvSpPr>
        <p:spPr>
          <a:xfrm>
            <a:off x="4612958" y="1297342"/>
            <a:ext cx="1352550" cy="1089529"/>
          </a:xfrm>
        </p:spPr>
        <p:txBody>
          <a:bodyPr/>
          <a:lstStyle>
            <a:lvl1pPr>
              <a:defRPr sz="1200">
                <a:latin typeface="+mj-lt"/>
              </a:defRPr>
            </a:lvl1pPr>
            <a:lvl2pPr marL="112713" indent="-112713">
              <a:defRPr sz="1100">
                <a:latin typeface="+mj-lt"/>
              </a:defRPr>
            </a:lvl2pPr>
            <a:lvl3pPr marL="227013" indent="-114300">
              <a:defRPr sz="1000"/>
            </a:lvl3pPr>
            <a:lvl4pPr marL="339725" indent="-112713">
              <a:defRPr sz="900"/>
            </a:lvl4pPr>
            <a:lvl5pPr marL="460375" indent="-1206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Content Placeholder 8"/>
          <p:cNvSpPr>
            <a:spLocks noGrp="1"/>
          </p:cNvSpPr>
          <p:nvPr>
            <p:ph sz="quarter" idx="17"/>
          </p:nvPr>
        </p:nvSpPr>
        <p:spPr>
          <a:xfrm>
            <a:off x="6047423" y="1297342"/>
            <a:ext cx="1352550" cy="1089529"/>
          </a:xfrm>
        </p:spPr>
        <p:txBody>
          <a:bodyPr/>
          <a:lstStyle>
            <a:lvl1pPr>
              <a:defRPr sz="1200">
                <a:latin typeface="+mj-lt"/>
              </a:defRPr>
            </a:lvl1pPr>
            <a:lvl2pPr marL="112713" indent="-112713">
              <a:defRPr sz="1100">
                <a:latin typeface="+mj-lt"/>
              </a:defRPr>
            </a:lvl2pPr>
            <a:lvl3pPr marL="227013" indent="-114300">
              <a:defRPr sz="1000"/>
            </a:lvl3pPr>
            <a:lvl4pPr marL="339725" indent="-112713">
              <a:defRPr sz="900"/>
            </a:lvl4pPr>
            <a:lvl5pPr marL="460375" indent="-1206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Content Placeholder 8"/>
          <p:cNvSpPr>
            <a:spLocks noGrp="1"/>
          </p:cNvSpPr>
          <p:nvPr>
            <p:ph sz="quarter" idx="18"/>
          </p:nvPr>
        </p:nvSpPr>
        <p:spPr>
          <a:xfrm>
            <a:off x="7481888" y="1297342"/>
            <a:ext cx="1352550" cy="1089529"/>
          </a:xfrm>
        </p:spPr>
        <p:txBody>
          <a:bodyPr/>
          <a:lstStyle>
            <a:lvl1pPr>
              <a:defRPr sz="1200">
                <a:latin typeface="+mj-lt"/>
              </a:defRPr>
            </a:lvl1pPr>
            <a:lvl2pPr marL="112713" indent="-112713">
              <a:defRPr sz="1100">
                <a:latin typeface="+mj-lt"/>
              </a:defRPr>
            </a:lvl2pPr>
            <a:lvl3pPr marL="227013" indent="-114300">
              <a:defRPr sz="1000"/>
            </a:lvl3pPr>
            <a:lvl4pPr marL="339725" indent="-112713">
              <a:defRPr sz="900"/>
            </a:lvl4pPr>
            <a:lvl5pPr marL="460375" indent="-1206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7089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 with Fo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563" y="1292548"/>
            <a:ext cx="1340482" cy="488126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 sz="800"/>
            </a:lvl2pPr>
            <a:lvl3pPr marL="227013" indent="-109538">
              <a:defRPr sz="500"/>
            </a:lvl3pPr>
            <a:lvl4pPr marL="344488" indent="-117475">
              <a:defRPr sz="400"/>
            </a:lvl4pPr>
            <a:lvl5pPr marL="460375" indent="-115888">
              <a:defRPr sz="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09563" y="3823493"/>
            <a:ext cx="2646768" cy="123111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698178" y="1278798"/>
            <a:ext cx="5747656" cy="2502555"/>
            <a:chOff x="1698178" y="1278798"/>
            <a:chExt cx="5747656" cy="250255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4572006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008920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7445834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3135092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1698178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 userDrawn="1"/>
        </p:nvGrpSpPr>
        <p:grpSpPr>
          <a:xfrm>
            <a:off x="1698178" y="4207617"/>
            <a:ext cx="5747656" cy="412510"/>
            <a:chOff x="1698178" y="1278798"/>
            <a:chExt cx="5747656" cy="2502555"/>
          </a:xfrm>
        </p:grpSpPr>
        <p:cxnSp>
          <p:nvCxnSpPr>
            <p:cNvPr id="25" name="Straight Connector 24"/>
            <p:cNvCxnSpPr/>
            <p:nvPr userDrawn="1"/>
          </p:nvCxnSpPr>
          <p:spPr>
            <a:xfrm>
              <a:off x="4572006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008920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7445834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3135092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1698178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542925" y="4255000"/>
            <a:ext cx="879475" cy="307777"/>
          </a:xfrm>
        </p:spPr>
        <p:txBody>
          <a:bodyPr/>
          <a:lstStyle>
            <a:lvl1pPr algn="ctr"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XX%</a:t>
            </a:r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1981214" y="4255000"/>
            <a:ext cx="879475" cy="307777"/>
          </a:xfrm>
        </p:spPr>
        <p:txBody>
          <a:bodyPr/>
          <a:lstStyle>
            <a:lvl1pPr algn="ctr"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XX%</a:t>
            </a:r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3419503" y="4255000"/>
            <a:ext cx="879475" cy="307777"/>
          </a:xfrm>
        </p:spPr>
        <p:txBody>
          <a:bodyPr/>
          <a:lstStyle>
            <a:lvl1pPr algn="ctr"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XX%</a:t>
            </a:r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857792" y="4255000"/>
            <a:ext cx="879475" cy="307777"/>
          </a:xfrm>
        </p:spPr>
        <p:txBody>
          <a:bodyPr/>
          <a:lstStyle>
            <a:lvl1pPr algn="ctr"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XX%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6296081" y="4255000"/>
            <a:ext cx="879475" cy="307777"/>
          </a:xfrm>
        </p:spPr>
        <p:txBody>
          <a:bodyPr/>
          <a:lstStyle>
            <a:lvl1pPr algn="ctr"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XX%</a:t>
            </a:r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7734371" y="4255000"/>
            <a:ext cx="879475" cy="307777"/>
          </a:xfrm>
        </p:spPr>
        <p:txBody>
          <a:bodyPr/>
          <a:lstStyle>
            <a:lvl1pPr algn="ctr"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XX%</a:t>
            </a:r>
          </a:p>
        </p:txBody>
      </p:sp>
      <p:sp>
        <p:nvSpPr>
          <p:cNvPr id="41" name="Content Placeholder 2"/>
          <p:cNvSpPr>
            <a:spLocks noGrp="1"/>
          </p:cNvSpPr>
          <p:nvPr>
            <p:ph sz="half" idx="31"/>
          </p:nvPr>
        </p:nvSpPr>
        <p:spPr>
          <a:xfrm>
            <a:off x="1745067" y="1292548"/>
            <a:ext cx="1340482" cy="488126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 sz="800"/>
            </a:lvl2pPr>
            <a:lvl3pPr marL="227013" indent="-109538">
              <a:defRPr sz="500"/>
            </a:lvl3pPr>
            <a:lvl4pPr marL="344488" indent="-117475">
              <a:defRPr sz="400"/>
            </a:lvl4pPr>
            <a:lvl5pPr marL="460375" indent="-115888">
              <a:defRPr sz="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2" name="Content Placeholder 2"/>
          <p:cNvSpPr>
            <a:spLocks noGrp="1"/>
          </p:cNvSpPr>
          <p:nvPr>
            <p:ph sz="half" idx="32"/>
          </p:nvPr>
        </p:nvSpPr>
        <p:spPr>
          <a:xfrm>
            <a:off x="3180571" y="1292548"/>
            <a:ext cx="1340482" cy="488126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 sz="800"/>
            </a:lvl2pPr>
            <a:lvl3pPr marL="227013" indent="-109538">
              <a:defRPr sz="500"/>
            </a:lvl3pPr>
            <a:lvl4pPr marL="344488" indent="-117475">
              <a:defRPr sz="400"/>
            </a:lvl4pPr>
            <a:lvl5pPr marL="460375" indent="-115888">
              <a:defRPr sz="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3" name="Content Placeholder 2"/>
          <p:cNvSpPr>
            <a:spLocks noGrp="1"/>
          </p:cNvSpPr>
          <p:nvPr>
            <p:ph sz="half" idx="33"/>
          </p:nvPr>
        </p:nvSpPr>
        <p:spPr>
          <a:xfrm>
            <a:off x="4616075" y="1292548"/>
            <a:ext cx="1340482" cy="488126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 sz="800"/>
            </a:lvl2pPr>
            <a:lvl3pPr marL="227013" indent="-109538">
              <a:defRPr sz="500"/>
            </a:lvl3pPr>
            <a:lvl4pPr marL="344488" indent="-117475">
              <a:defRPr sz="400"/>
            </a:lvl4pPr>
            <a:lvl5pPr marL="460375" indent="-115888">
              <a:defRPr sz="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sz="half" idx="34"/>
          </p:nvPr>
        </p:nvSpPr>
        <p:spPr>
          <a:xfrm>
            <a:off x="6051579" y="1292548"/>
            <a:ext cx="1340482" cy="488126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 sz="800"/>
            </a:lvl2pPr>
            <a:lvl3pPr marL="227013" indent="-109538">
              <a:defRPr sz="500"/>
            </a:lvl3pPr>
            <a:lvl4pPr marL="344488" indent="-117475">
              <a:defRPr sz="400"/>
            </a:lvl4pPr>
            <a:lvl5pPr marL="460375" indent="-115888">
              <a:defRPr sz="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5" name="Content Placeholder 2"/>
          <p:cNvSpPr>
            <a:spLocks noGrp="1"/>
          </p:cNvSpPr>
          <p:nvPr>
            <p:ph sz="half" idx="35"/>
          </p:nvPr>
        </p:nvSpPr>
        <p:spPr>
          <a:xfrm>
            <a:off x="7487084" y="1292548"/>
            <a:ext cx="1340482" cy="488126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 sz="800"/>
            </a:lvl2pPr>
            <a:lvl3pPr marL="227013" indent="-109538">
              <a:defRPr sz="500"/>
            </a:lvl3pPr>
            <a:lvl4pPr marL="344488" indent="-117475">
              <a:defRPr sz="400"/>
            </a:lvl4pPr>
            <a:lvl5pPr marL="460375" indent="-115888">
              <a:defRPr sz="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36"/>
          </p:nvPr>
        </p:nvSpPr>
        <p:spPr>
          <a:xfrm>
            <a:off x="377847" y="1976708"/>
            <a:ext cx="1209675" cy="215444"/>
          </a:xfrm>
        </p:spPr>
        <p:txBody>
          <a:bodyPr/>
          <a:lstStyle>
            <a:lvl1pPr marL="57150" indent="-57150">
              <a:spcBef>
                <a:spcPts val="400"/>
              </a:spcBef>
              <a:buFont typeface="Wingdings" panose="05000000000000000000" pitchFamily="2" charset="2"/>
              <a:buChar char="§"/>
              <a:defRPr sz="700"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46"/>
          <p:cNvSpPr>
            <a:spLocks noGrp="1"/>
          </p:cNvSpPr>
          <p:nvPr>
            <p:ph type="body" sz="quarter" idx="37"/>
          </p:nvPr>
        </p:nvSpPr>
        <p:spPr>
          <a:xfrm>
            <a:off x="1817570" y="1976708"/>
            <a:ext cx="1209675" cy="215444"/>
          </a:xfrm>
        </p:spPr>
        <p:txBody>
          <a:bodyPr/>
          <a:lstStyle>
            <a:lvl1pPr marL="57150" indent="-57150">
              <a:spcBef>
                <a:spcPts val="400"/>
              </a:spcBef>
              <a:buFont typeface="Wingdings" panose="05000000000000000000" pitchFamily="2" charset="2"/>
              <a:buChar char="§"/>
              <a:defRPr sz="700"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46"/>
          <p:cNvSpPr>
            <a:spLocks noGrp="1"/>
          </p:cNvSpPr>
          <p:nvPr>
            <p:ph type="body" sz="quarter" idx="38"/>
          </p:nvPr>
        </p:nvSpPr>
        <p:spPr>
          <a:xfrm>
            <a:off x="3257293" y="1976708"/>
            <a:ext cx="1209675" cy="215444"/>
          </a:xfrm>
        </p:spPr>
        <p:txBody>
          <a:bodyPr/>
          <a:lstStyle>
            <a:lvl1pPr marL="57150" indent="-57150">
              <a:spcBef>
                <a:spcPts val="400"/>
              </a:spcBef>
              <a:buFont typeface="Wingdings" panose="05000000000000000000" pitchFamily="2" charset="2"/>
              <a:buChar char="§"/>
              <a:defRPr sz="700"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46"/>
          <p:cNvSpPr>
            <a:spLocks noGrp="1"/>
          </p:cNvSpPr>
          <p:nvPr>
            <p:ph type="body" sz="quarter" idx="39"/>
          </p:nvPr>
        </p:nvSpPr>
        <p:spPr>
          <a:xfrm>
            <a:off x="4697016" y="1976708"/>
            <a:ext cx="1209675" cy="215444"/>
          </a:xfrm>
        </p:spPr>
        <p:txBody>
          <a:bodyPr/>
          <a:lstStyle>
            <a:lvl1pPr marL="57150" indent="-57150">
              <a:spcBef>
                <a:spcPts val="400"/>
              </a:spcBef>
              <a:buFont typeface="Wingdings" panose="05000000000000000000" pitchFamily="2" charset="2"/>
              <a:buChar char="§"/>
              <a:defRPr sz="700"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46"/>
          <p:cNvSpPr>
            <a:spLocks noGrp="1"/>
          </p:cNvSpPr>
          <p:nvPr>
            <p:ph type="body" sz="quarter" idx="40"/>
          </p:nvPr>
        </p:nvSpPr>
        <p:spPr>
          <a:xfrm>
            <a:off x="6136739" y="1976708"/>
            <a:ext cx="1209675" cy="215444"/>
          </a:xfrm>
        </p:spPr>
        <p:txBody>
          <a:bodyPr/>
          <a:lstStyle>
            <a:lvl1pPr marL="57150" indent="-57150">
              <a:spcBef>
                <a:spcPts val="400"/>
              </a:spcBef>
              <a:buFont typeface="Wingdings" panose="05000000000000000000" pitchFamily="2" charset="2"/>
              <a:buChar char="§"/>
              <a:defRPr sz="700"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46"/>
          <p:cNvSpPr>
            <a:spLocks noGrp="1"/>
          </p:cNvSpPr>
          <p:nvPr>
            <p:ph type="body" sz="quarter" idx="41"/>
          </p:nvPr>
        </p:nvSpPr>
        <p:spPr>
          <a:xfrm>
            <a:off x="7576460" y="1976708"/>
            <a:ext cx="1209675" cy="215444"/>
          </a:xfrm>
        </p:spPr>
        <p:txBody>
          <a:bodyPr/>
          <a:lstStyle>
            <a:lvl1pPr marL="57150" indent="-57150">
              <a:spcBef>
                <a:spcPts val="400"/>
              </a:spcBef>
              <a:buFont typeface="Wingdings" panose="05000000000000000000" pitchFamily="2" charset="2"/>
              <a:buChar char="§"/>
              <a:defRPr sz="700"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3" name="Straight Connector 52"/>
          <p:cNvCxnSpPr/>
          <p:nvPr userDrawn="1"/>
        </p:nvCxnSpPr>
        <p:spPr>
          <a:xfrm flipV="1">
            <a:off x="310541" y="4016262"/>
            <a:ext cx="8496578" cy="1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 userDrawn="1"/>
        </p:nvCxnSpPr>
        <p:spPr>
          <a:xfrm flipV="1">
            <a:off x="853680" y="1857455"/>
            <a:ext cx="273851" cy="1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 userDrawn="1"/>
        </p:nvCxnSpPr>
        <p:spPr>
          <a:xfrm flipV="1">
            <a:off x="2285093" y="1857456"/>
            <a:ext cx="273851" cy="1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 userDrawn="1"/>
        </p:nvCxnSpPr>
        <p:spPr>
          <a:xfrm flipV="1">
            <a:off x="3716506" y="1857456"/>
            <a:ext cx="273851" cy="1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 userDrawn="1"/>
        </p:nvCxnSpPr>
        <p:spPr>
          <a:xfrm flipV="1">
            <a:off x="5147919" y="1857456"/>
            <a:ext cx="273851" cy="1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 userDrawn="1"/>
        </p:nvCxnSpPr>
        <p:spPr>
          <a:xfrm flipV="1">
            <a:off x="6579332" y="1858611"/>
            <a:ext cx="273851" cy="1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 userDrawn="1"/>
        </p:nvCxnSpPr>
        <p:spPr>
          <a:xfrm flipV="1">
            <a:off x="8010747" y="1857454"/>
            <a:ext cx="273851" cy="1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3110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 with 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563" y="1292548"/>
            <a:ext cx="1340482" cy="488126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 sz="800"/>
            </a:lvl2pPr>
            <a:lvl3pPr marL="227013" indent="-109538">
              <a:defRPr sz="500"/>
            </a:lvl3pPr>
            <a:lvl4pPr marL="344488" indent="-117475">
              <a:defRPr sz="400"/>
            </a:lvl4pPr>
            <a:lvl5pPr marL="460375" indent="-115888">
              <a:defRPr sz="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698178" y="1278799"/>
            <a:ext cx="5747656" cy="687506"/>
            <a:chOff x="1698178" y="1278798"/>
            <a:chExt cx="5747656" cy="250255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4572006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008920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7445834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3135092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1698178" y="1278798"/>
              <a:ext cx="0" cy="2502555"/>
            </a:xfrm>
            <a:prstGeom prst="line">
              <a:avLst/>
            </a:prstGeom>
            <a:ln w="9525">
              <a:solidFill>
                <a:srgbClr val="CC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Content Placeholder 2"/>
          <p:cNvSpPr>
            <a:spLocks noGrp="1"/>
          </p:cNvSpPr>
          <p:nvPr userDrawn="1">
            <p:ph sz="half" idx="31"/>
          </p:nvPr>
        </p:nvSpPr>
        <p:spPr>
          <a:xfrm>
            <a:off x="1745067" y="1292548"/>
            <a:ext cx="1340482" cy="488126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 sz="800"/>
            </a:lvl2pPr>
            <a:lvl3pPr marL="227013" indent="-109538">
              <a:defRPr sz="500"/>
            </a:lvl3pPr>
            <a:lvl4pPr marL="344488" indent="-117475">
              <a:defRPr sz="400"/>
            </a:lvl4pPr>
            <a:lvl5pPr marL="460375" indent="-115888">
              <a:defRPr sz="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2" name="Content Placeholder 2"/>
          <p:cNvSpPr>
            <a:spLocks noGrp="1"/>
          </p:cNvSpPr>
          <p:nvPr userDrawn="1">
            <p:ph sz="half" idx="32"/>
          </p:nvPr>
        </p:nvSpPr>
        <p:spPr>
          <a:xfrm>
            <a:off x="3180571" y="1292548"/>
            <a:ext cx="1340482" cy="488126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 sz="800"/>
            </a:lvl2pPr>
            <a:lvl3pPr marL="227013" indent="-109538">
              <a:defRPr sz="500"/>
            </a:lvl3pPr>
            <a:lvl4pPr marL="344488" indent="-117475">
              <a:defRPr sz="400"/>
            </a:lvl4pPr>
            <a:lvl5pPr marL="460375" indent="-115888">
              <a:defRPr sz="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3" name="Content Placeholder 2"/>
          <p:cNvSpPr>
            <a:spLocks noGrp="1"/>
          </p:cNvSpPr>
          <p:nvPr userDrawn="1">
            <p:ph sz="half" idx="33"/>
          </p:nvPr>
        </p:nvSpPr>
        <p:spPr>
          <a:xfrm>
            <a:off x="4616075" y="1292548"/>
            <a:ext cx="1340482" cy="488126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 sz="800"/>
            </a:lvl2pPr>
            <a:lvl3pPr marL="227013" indent="-109538">
              <a:defRPr sz="500"/>
            </a:lvl3pPr>
            <a:lvl4pPr marL="344488" indent="-117475">
              <a:defRPr sz="400"/>
            </a:lvl4pPr>
            <a:lvl5pPr marL="460375" indent="-115888">
              <a:defRPr sz="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4" name="Content Placeholder 2"/>
          <p:cNvSpPr>
            <a:spLocks noGrp="1"/>
          </p:cNvSpPr>
          <p:nvPr userDrawn="1">
            <p:ph sz="half" idx="34"/>
          </p:nvPr>
        </p:nvSpPr>
        <p:spPr>
          <a:xfrm>
            <a:off x="6051579" y="1292548"/>
            <a:ext cx="1340482" cy="488126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 sz="800"/>
            </a:lvl2pPr>
            <a:lvl3pPr marL="227013" indent="-109538">
              <a:defRPr sz="500"/>
            </a:lvl3pPr>
            <a:lvl4pPr marL="344488" indent="-117475">
              <a:defRPr sz="400"/>
            </a:lvl4pPr>
            <a:lvl5pPr marL="460375" indent="-115888">
              <a:defRPr sz="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5" name="Content Placeholder 2"/>
          <p:cNvSpPr>
            <a:spLocks noGrp="1"/>
          </p:cNvSpPr>
          <p:nvPr userDrawn="1">
            <p:ph sz="half" idx="35"/>
          </p:nvPr>
        </p:nvSpPr>
        <p:spPr>
          <a:xfrm>
            <a:off x="7487084" y="1292548"/>
            <a:ext cx="1340482" cy="488126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  <a:lvl2pPr marL="0" indent="0" algn="ctr">
              <a:buNone/>
              <a:defRPr sz="800"/>
            </a:lvl2pPr>
            <a:lvl3pPr marL="227013" indent="-109538">
              <a:defRPr sz="500"/>
            </a:lvl3pPr>
            <a:lvl4pPr marL="344488" indent="-117475">
              <a:defRPr sz="400"/>
            </a:lvl4pPr>
            <a:lvl5pPr marL="460375" indent="-115888">
              <a:defRPr sz="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4558830" y="2620607"/>
            <a:ext cx="0" cy="1992644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 userDrawn="1"/>
        </p:nvCxnSpPr>
        <p:spPr>
          <a:xfrm>
            <a:off x="0" y="2278566"/>
            <a:ext cx="9144000" cy="0"/>
          </a:xfrm>
          <a:prstGeom prst="line">
            <a:avLst/>
          </a:prstGeom>
          <a:ln w="9525">
            <a:solidFill>
              <a:srgbClr val="CCCCCC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2"/>
          <p:cNvSpPr>
            <a:spLocks noGrp="1"/>
          </p:cNvSpPr>
          <p:nvPr>
            <p:ph type="body" idx="36"/>
          </p:nvPr>
        </p:nvSpPr>
        <p:spPr>
          <a:xfrm>
            <a:off x="1087901" y="4134632"/>
            <a:ext cx="2445006" cy="107722"/>
          </a:xfrm>
        </p:spPr>
        <p:txBody>
          <a:bodyPr anchor="t" anchorCtr="0"/>
          <a:lstStyle>
            <a:lvl1pPr marL="0" indent="0" algn="ctr">
              <a:spcBef>
                <a:spcPts val="0"/>
              </a:spcBef>
              <a:buNone/>
              <a:defRPr sz="700" cap="all" spc="0" baseline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idx="37"/>
          </p:nvPr>
        </p:nvSpPr>
        <p:spPr>
          <a:xfrm>
            <a:off x="5522397" y="4134632"/>
            <a:ext cx="2445006" cy="107722"/>
          </a:xfrm>
        </p:spPr>
        <p:txBody>
          <a:bodyPr anchor="t" anchorCtr="0"/>
          <a:lstStyle>
            <a:lvl1pPr marL="0" indent="0" algn="ctr">
              <a:spcBef>
                <a:spcPts val="0"/>
              </a:spcBef>
              <a:buNone/>
              <a:defRPr sz="700" cap="all" spc="0" baseline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8" hasCustomPrompt="1"/>
          </p:nvPr>
        </p:nvSpPr>
        <p:spPr>
          <a:xfrm>
            <a:off x="749396" y="3726140"/>
            <a:ext cx="3122016" cy="184666"/>
          </a:xfrm>
        </p:spPr>
        <p:txBody>
          <a:bodyPr anchor="b" anchorCtr="0"/>
          <a:lstStyle>
            <a:lvl1pPr algn="ctr">
              <a:defRPr sz="12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6" name="Text Placeholder 14"/>
          <p:cNvSpPr>
            <a:spLocks noGrp="1"/>
          </p:cNvSpPr>
          <p:nvPr>
            <p:ph type="body" sz="quarter" idx="39" hasCustomPrompt="1"/>
          </p:nvPr>
        </p:nvSpPr>
        <p:spPr>
          <a:xfrm>
            <a:off x="5047069" y="3633807"/>
            <a:ext cx="3395662" cy="276999"/>
          </a:xfrm>
        </p:spPr>
        <p:txBody>
          <a:bodyPr anchor="b" anchorCtr="0"/>
          <a:lstStyle>
            <a:lvl1pPr algn="ctr">
              <a:defRPr sz="18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32906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Exhib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4572000" y="1348723"/>
            <a:ext cx="0" cy="1751987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Placeholder 2"/>
          <p:cNvSpPr>
            <a:spLocks noGrp="1"/>
          </p:cNvSpPr>
          <p:nvPr>
            <p:ph type="body" idx="37"/>
          </p:nvPr>
        </p:nvSpPr>
        <p:spPr>
          <a:xfrm>
            <a:off x="5563647" y="2658303"/>
            <a:ext cx="2445006" cy="107722"/>
          </a:xfrm>
        </p:spPr>
        <p:txBody>
          <a:bodyPr anchor="t" anchorCtr="0"/>
          <a:lstStyle>
            <a:lvl1pPr marL="0" indent="0" algn="ctr">
              <a:spcBef>
                <a:spcPts val="0"/>
              </a:spcBef>
              <a:buNone/>
              <a:defRPr sz="700" b="1" cap="all" spc="0" baseline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14"/>
          <p:cNvSpPr>
            <a:spLocks noGrp="1"/>
          </p:cNvSpPr>
          <p:nvPr>
            <p:ph type="body" sz="quarter" idx="39" hasCustomPrompt="1"/>
          </p:nvPr>
        </p:nvSpPr>
        <p:spPr>
          <a:xfrm>
            <a:off x="5088319" y="2298259"/>
            <a:ext cx="3395662" cy="203133"/>
          </a:xfrm>
        </p:spPr>
        <p:txBody>
          <a:bodyPr anchor="b" anchorCtr="0"/>
          <a:lstStyle>
            <a:lvl1pPr algn="ctr">
              <a:lnSpc>
                <a:spcPct val="110000"/>
              </a:lnSpc>
              <a:defRPr sz="12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0"/>
          </p:nvPr>
        </p:nvSpPr>
        <p:spPr>
          <a:xfrm>
            <a:off x="315900" y="1305975"/>
            <a:ext cx="4097338" cy="521681"/>
          </a:xfrm>
        </p:spPr>
        <p:txBody>
          <a:bodyPr/>
          <a:lstStyle>
            <a:lvl1pPr>
              <a:defRPr>
                <a:latin typeface="+mj-lt"/>
              </a:defRPr>
            </a:lvl1pPr>
            <a:lvl2pPr marL="0" indent="0">
              <a:lnSpc>
                <a:spcPct val="110000"/>
              </a:lnSpc>
              <a:spcBef>
                <a:spcPts val="1200"/>
              </a:spcBef>
              <a:buNone/>
              <a:defRPr sz="9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91886" y="3348217"/>
            <a:ext cx="8346478" cy="0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23332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sz="half" idx="18"/>
          </p:nvPr>
        </p:nvSpPr>
        <p:spPr>
          <a:xfrm>
            <a:off x="479840" y="1709104"/>
            <a:ext cx="3839222" cy="577089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000">
                <a:latin typeface="+mj-lt"/>
              </a:defRPr>
            </a:lvl1pPr>
            <a:lvl2pPr marL="0" indent="0" algn="ctr">
              <a:lnSpc>
                <a:spcPct val="110000"/>
              </a:lnSpc>
              <a:spcBef>
                <a:spcPts val="300"/>
              </a:spcBef>
              <a:buNone/>
              <a:defRPr sz="800"/>
            </a:lvl2pPr>
            <a:lvl3pPr marL="227013" indent="-109538" algn="ctr">
              <a:lnSpc>
                <a:spcPct val="110000"/>
              </a:lnSpc>
              <a:defRPr sz="800"/>
            </a:lvl3pPr>
            <a:lvl4pPr marL="344488" indent="-117475" algn="ctr">
              <a:lnSpc>
                <a:spcPct val="110000"/>
              </a:lnSpc>
              <a:defRPr sz="700"/>
            </a:lvl4pPr>
            <a:lvl5pPr marL="460375" indent="-115888" algn="ctr">
              <a:lnSpc>
                <a:spcPct val="110000"/>
              </a:lnSpc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58256" y="1533173"/>
            <a:ext cx="0" cy="3073203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4941837" y="3069774"/>
            <a:ext cx="3726341" cy="1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536281" y="3069774"/>
            <a:ext cx="3726341" cy="1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"/>
          <p:cNvSpPr>
            <a:spLocks noGrp="1"/>
          </p:cNvSpPr>
          <p:nvPr>
            <p:ph type="body" idx="1"/>
          </p:nvPr>
        </p:nvSpPr>
        <p:spPr>
          <a:xfrm>
            <a:off x="1176948" y="2425262"/>
            <a:ext cx="2445006" cy="107722"/>
          </a:xfrm>
        </p:spPr>
        <p:txBody>
          <a:bodyPr anchor="t" anchorCtr="0"/>
          <a:lstStyle>
            <a:lvl1pPr marL="0" indent="0" algn="ctr">
              <a:buNone/>
              <a:defRPr sz="700" b="1" cap="all" spc="0" baseline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19"/>
          </p:nvPr>
        </p:nvSpPr>
        <p:spPr>
          <a:xfrm>
            <a:off x="4885396" y="1709104"/>
            <a:ext cx="3839222" cy="577089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000">
                <a:latin typeface="+mj-lt"/>
              </a:defRPr>
            </a:lvl1pPr>
            <a:lvl2pPr marL="0" indent="0" algn="ctr">
              <a:lnSpc>
                <a:spcPct val="110000"/>
              </a:lnSpc>
              <a:spcBef>
                <a:spcPts val="300"/>
              </a:spcBef>
              <a:buNone/>
              <a:defRPr sz="800"/>
            </a:lvl2pPr>
            <a:lvl3pPr marL="227013" indent="-109538" algn="ctr">
              <a:lnSpc>
                <a:spcPct val="110000"/>
              </a:lnSpc>
              <a:defRPr sz="800"/>
            </a:lvl3pPr>
            <a:lvl4pPr marL="344488" indent="-117475" algn="ctr">
              <a:lnSpc>
                <a:spcPct val="110000"/>
              </a:lnSpc>
              <a:defRPr sz="700"/>
            </a:lvl4pPr>
            <a:lvl5pPr marL="460375" indent="-115888" algn="ctr">
              <a:lnSpc>
                <a:spcPct val="110000"/>
              </a:lnSpc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20"/>
          </p:nvPr>
        </p:nvSpPr>
        <p:spPr>
          <a:xfrm>
            <a:off x="5582504" y="2425262"/>
            <a:ext cx="2445006" cy="107722"/>
          </a:xfrm>
        </p:spPr>
        <p:txBody>
          <a:bodyPr anchor="t" anchorCtr="0"/>
          <a:lstStyle>
            <a:lvl1pPr marL="0" indent="0" algn="ctr">
              <a:buNone/>
              <a:defRPr sz="700" b="1" cap="all" spc="0" baseline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21"/>
          </p:nvPr>
        </p:nvSpPr>
        <p:spPr>
          <a:xfrm>
            <a:off x="479840" y="3489776"/>
            <a:ext cx="3839222" cy="577089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000">
                <a:latin typeface="+mj-lt"/>
              </a:defRPr>
            </a:lvl1pPr>
            <a:lvl2pPr marL="0" indent="0" algn="ctr">
              <a:lnSpc>
                <a:spcPct val="110000"/>
              </a:lnSpc>
              <a:spcBef>
                <a:spcPts val="300"/>
              </a:spcBef>
              <a:buNone/>
              <a:defRPr sz="800"/>
            </a:lvl2pPr>
            <a:lvl3pPr marL="227013" indent="-109538" algn="ctr">
              <a:lnSpc>
                <a:spcPct val="110000"/>
              </a:lnSpc>
              <a:defRPr sz="800"/>
            </a:lvl3pPr>
            <a:lvl4pPr marL="344488" indent="-117475" algn="ctr">
              <a:lnSpc>
                <a:spcPct val="110000"/>
              </a:lnSpc>
              <a:defRPr sz="700"/>
            </a:lvl4pPr>
            <a:lvl5pPr marL="460375" indent="-115888" algn="ctr">
              <a:lnSpc>
                <a:spcPct val="110000"/>
              </a:lnSpc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22"/>
          </p:nvPr>
        </p:nvSpPr>
        <p:spPr>
          <a:xfrm>
            <a:off x="1176948" y="4205934"/>
            <a:ext cx="2445006" cy="107722"/>
          </a:xfrm>
        </p:spPr>
        <p:txBody>
          <a:bodyPr anchor="t" anchorCtr="0"/>
          <a:lstStyle>
            <a:lvl1pPr marL="0" indent="0" algn="ctr">
              <a:buNone/>
              <a:defRPr sz="700" b="1" cap="all" spc="0" baseline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sz="half" idx="23"/>
          </p:nvPr>
        </p:nvSpPr>
        <p:spPr>
          <a:xfrm>
            <a:off x="4885396" y="3489776"/>
            <a:ext cx="3839222" cy="577089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 sz="2000">
                <a:latin typeface="+mj-lt"/>
              </a:defRPr>
            </a:lvl1pPr>
            <a:lvl2pPr marL="0" indent="0" algn="ctr">
              <a:lnSpc>
                <a:spcPct val="110000"/>
              </a:lnSpc>
              <a:spcBef>
                <a:spcPts val="300"/>
              </a:spcBef>
              <a:buNone/>
              <a:defRPr sz="800"/>
            </a:lvl2pPr>
            <a:lvl3pPr marL="227013" indent="-109538" algn="ctr">
              <a:lnSpc>
                <a:spcPct val="110000"/>
              </a:lnSpc>
              <a:defRPr sz="800"/>
            </a:lvl3pPr>
            <a:lvl4pPr marL="344488" indent="-117475" algn="ctr">
              <a:lnSpc>
                <a:spcPct val="110000"/>
              </a:lnSpc>
              <a:defRPr sz="700"/>
            </a:lvl4pPr>
            <a:lvl5pPr marL="460375" indent="-115888" algn="ctr">
              <a:lnSpc>
                <a:spcPct val="110000"/>
              </a:lnSpc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4"/>
          </p:nvPr>
        </p:nvSpPr>
        <p:spPr>
          <a:xfrm>
            <a:off x="5582504" y="4205934"/>
            <a:ext cx="2445006" cy="107722"/>
          </a:xfrm>
        </p:spPr>
        <p:txBody>
          <a:bodyPr anchor="t" anchorCtr="0"/>
          <a:lstStyle>
            <a:lvl1pPr marL="0" indent="0" algn="ctr">
              <a:buNone/>
              <a:defRPr sz="700" b="1" cap="all" spc="0" baseline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884804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215" y="2032598"/>
            <a:ext cx="4263785" cy="88639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0000"/>
              </a:lnSpc>
              <a:spcBef>
                <a:spcPts val="600"/>
              </a:spcBef>
              <a:defRPr sz="32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215" y="1129219"/>
            <a:ext cx="4257242" cy="886397"/>
          </a:xfrm>
        </p:spPr>
        <p:txBody>
          <a:bodyPr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ts val="600"/>
              </a:spcBef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670" y="5775181"/>
            <a:ext cx="2895600" cy="923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0290" y="5499472"/>
            <a:ext cx="2133600" cy="123111"/>
          </a:xfrm>
        </p:spPr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309563" y="380356"/>
            <a:ext cx="3424237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6869681" y="4499653"/>
            <a:ext cx="1940934" cy="246221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800">
                <a:solidFill>
                  <a:schemeClr val="tx1"/>
                </a:solidFill>
                <a:latin typeface="+mj-lt"/>
              </a:defRPr>
            </a:lvl1pPr>
            <a:lvl2pPr marL="457200" indent="0" algn="r">
              <a:spcBef>
                <a:spcPts val="0"/>
              </a:spcBef>
              <a:buNone/>
              <a:defRPr sz="800" i="1">
                <a:solidFill>
                  <a:schemeClr val="tx1"/>
                </a:solidFill>
                <a:latin typeface="+mj-lt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>
            <a:off x="-9524" y="3346064"/>
            <a:ext cx="9141568" cy="98425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1840" y="4137219"/>
            <a:ext cx="774727" cy="594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50615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2" y="530352"/>
            <a:ext cx="8524875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562" y="1784519"/>
            <a:ext cx="3925554" cy="861774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1400">
                <a:latin typeface="+mj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9402" y="1300696"/>
            <a:ext cx="3927096" cy="338554"/>
          </a:xfrm>
        </p:spPr>
        <p:txBody>
          <a:bodyPr anchor="b"/>
          <a:lstStyle>
            <a:lvl1pPr marL="0" indent="0">
              <a:lnSpc>
                <a:spcPct val="110000"/>
              </a:lnSpc>
              <a:spcBef>
                <a:spcPts val="180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9402" y="1789281"/>
            <a:ext cx="3927096" cy="84330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Click to edit Master text styles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Second level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Third level</a:t>
            </a:r>
          </a:p>
          <a:p>
            <a:pPr lvl="3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Fourth level</a:t>
            </a:r>
          </a:p>
          <a:p>
            <a:pPr lvl="4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14325" y="1300696"/>
            <a:ext cx="3927096" cy="338554"/>
          </a:xfrm>
        </p:spPr>
        <p:txBody>
          <a:bodyPr anchor="b"/>
          <a:lstStyle>
            <a:lvl1pPr marL="0" indent="0">
              <a:lnSpc>
                <a:spcPct val="110000"/>
              </a:lnSpc>
              <a:spcBef>
                <a:spcPts val="180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2853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Left_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2" y="530352"/>
            <a:ext cx="8524875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562" y="1277361"/>
            <a:ext cx="3925554" cy="338554"/>
          </a:xfrm>
        </p:spPr>
        <p:txBody>
          <a:bodyPr vert="horz" wrap="square" lIns="0" tIns="0" rIns="0" bIns="0" rtlCol="0" anchor="b">
            <a:spAutoFit/>
          </a:bodyPr>
          <a:lstStyle>
            <a:lvl1pPr>
              <a:defRPr lang="en-US" sz="2000" b="0" dirty="0" smtClean="0"/>
            </a:lvl1pPr>
          </a:lstStyle>
          <a:p>
            <a:pPr lvl="0">
              <a:lnSpc>
                <a:spcPct val="110000"/>
              </a:lnSpc>
              <a:spcBef>
                <a:spcPts val="1800"/>
              </a:spcBef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562" y="1784519"/>
            <a:ext cx="3925554" cy="84330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Click to edit Master text styles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Second level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Third level</a:t>
            </a:r>
          </a:p>
          <a:p>
            <a:pPr lvl="3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Fourth level</a:t>
            </a:r>
          </a:p>
          <a:p>
            <a:pPr lvl="4">
              <a:lnSpc>
                <a:spcPct val="100000"/>
              </a:lnSpc>
              <a:spcBef>
                <a:spcPts val="600"/>
              </a:spcBef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640263" y="1307148"/>
            <a:ext cx="4194175" cy="318928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0778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525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>
            <a:spLocks/>
          </p:cNvSpPr>
          <p:nvPr userDrawn="1"/>
        </p:nvSpPr>
        <p:spPr bwMode="auto">
          <a:xfrm>
            <a:off x="-9524" y="3346064"/>
            <a:ext cx="9141568" cy="98425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9562" y="388987"/>
            <a:ext cx="8524875" cy="492443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0838" y="4770007"/>
            <a:ext cx="2133600" cy="123111"/>
          </a:xfrm>
        </p:spPr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9563" y="3742506"/>
            <a:ext cx="4702175" cy="96950"/>
          </a:xfrm>
        </p:spPr>
        <p:txBody>
          <a:bodyPr/>
          <a:lstStyle>
            <a:lvl1pPr>
              <a:lnSpc>
                <a:spcPct val="105000"/>
              </a:lnSpc>
              <a:spcBef>
                <a:spcPts val="0"/>
              </a:spcBef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| </a:t>
            </a:r>
            <a:r>
              <a:rPr lang="en-US" sz="600" dirty="0" smtClean="0">
                <a:solidFill>
                  <a:schemeClr val="tx1"/>
                </a:solidFill>
                <a:effectLst/>
                <a:latin typeface="+mn-lt"/>
              </a:rPr>
              <a:t>Next Generation Finance POV</a:t>
            </a:r>
            <a:endParaRPr lang="en-US" sz="600" noProof="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8242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ller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1" y="1"/>
            <a:ext cx="4738268" cy="51435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311944" y="4429641"/>
            <a:ext cx="2658137" cy="211110"/>
          </a:xfrm>
        </p:spPr>
        <p:txBody>
          <a:bodyPr numCol="1">
            <a:noAutofit/>
          </a:bodyPr>
          <a:lstStyle>
            <a:lvl1pPr>
              <a:spcBef>
                <a:spcPts val="600"/>
              </a:spcBef>
              <a:tabLst>
                <a:tab pos="285750" algn="l"/>
              </a:tabLst>
              <a:defRPr sz="8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11944" y="4270648"/>
            <a:ext cx="276225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81979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770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lack blank">
    <p:bg>
      <p:bgPr>
        <a:solidFill>
          <a:schemeClr val="dk1"/>
        </a:solidFill>
        <a:effectLst/>
      </p:bgPr>
    </p:bg>
    <p:spTree>
      <p:nvGrpSpPr>
        <p:cNvPr id="1" name="Shape 2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1"/>
          <p:cNvSpPr txBox="1"/>
          <p:nvPr userDrawn="1"/>
        </p:nvSpPr>
        <p:spPr>
          <a:xfrm>
            <a:off x="311944" y="4800785"/>
            <a:ext cx="2559900" cy="9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60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| </a:t>
            </a:r>
            <a:r>
              <a:rPr lang="en-US" sz="600" dirty="0" smtClean="0">
                <a:solidFill>
                  <a:schemeClr val="bg1"/>
                </a:solidFill>
                <a:effectLst/>
                <a:latin typeface="+mn-lt"/>
              </a:rPr>
              <a:t>Next Generation Finance POV</a:t>
            </a:r>
            <a:endParaRPr lang="en-US" sz="6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-3347" y="1004580"/>
            <a:ext cx="9141568" cy="98425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0838" y="4770007"/>
            <a:ext cx="2133600" cy="1231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7351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9" y="1192"/>
          <a:ext cx="1587" cy="1190"/>
        </p:xfrm>
        <a:graphic>
          <a:graphicData uri="http://schemas.openxmlformats.org/presentationml/2006/ole">
            <p:oleObj spid="_x0000_s1103" name="think-cell Slide" r:id="rId4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20923"/>
            <a:ext cx="807720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359462"/>
            <a:ext cx="8077200" cy="1204945"/>
          </a:xfrm>
        </p:spPr>
        <p:txBody>
          <a:bodyPr/>
          <a:lstStyle>
            <a:lvl1pPr>
              <a:defRPr sz="1350" baseline="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0838" y="4770007"/>
            <a:ext cx="2133600" cy="1231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6914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4868175"/>
            <a:ext cx="4800600" cy="103875"/>
          </a:xfrm>
        </p:spPr>
        <p:txBody>
          <a:bodyPr anchor="b"/>
          <a:lstStyle>
            <a:lvl1pPr>
              <a:defRPr sz="675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 smtClean="0"/>
              <a:t>Add legal and copyright disclaimers here.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1667591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84910" y="756397"/>
            <a:ext cx="8174182" cy="6051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>
          <a:xfrm>
            <a:off x="484909" y="1462369"/>
            <a:ext cx="8174182" cy="843308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 smtClean="0"/>
          </a:p>
        </p:txBody>
      </p:sp>
      <p:cxnSp>
        <p:nvCxnSpPr>
          <p:cNvPr id="25" name="Shape 24"/>
          <p:cNvCxnSpPr/>
          <p:nvPr/>
        </p:nvCxnSpPr>
        <p:spPr>
          <a:xfrm flipV="1">
            <a:off x="346365" y="705972"/>
            <a:ext cx="8312729" cy="114971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5092" y="4790515"/>
            <a:ext cx="1524000" cy="10085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68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EBD7F86-1881-4698-8703-FB80B080099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PwCFirm"/>
          <p:cNvSpPr txBox="1"/>
          <p:nvPr userDrawn="1"/>
        </p:nvSpPr>
        <p:spPr>
          <a:xfrm>
            <a:off x="484909" y="4790515"/>
            <a:ext cx="2632364" cy="100853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680" noProof="0" dirty="0" smtClean="0">
                <a:latin typeface="Arial" pitchFamily="34" charset="0"/>
                <a:cs typeface="Arial" pitchFamily="34" charset="0"/>
              </a:rPr>
              <a:t>PwC  |  April 2014</a:t>
            </a:r>
            <a:endParaRPr lang="en-GB" sz="680" noProof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3890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Hea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9562" y="122664"/>
            <a:ext cx="8834438" cy="1200329"/>
          </a:xfrm>
        </p:spPr>
        <p:txBody>
          <a:bodyPr anchor="t"/>
          <a:lstStyle>
            <a:lvl1pPr algn="l">
              <a:defRPr sz="78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563" y="1196432"/>
            <a:ext cx="7772400" cy="492443"/>
          </a:xfrm>
        </p:spPr>
        <p:txBody>
          <a:bodyPr anchor="t" anchorCtr="0"/>
          <a:lstStyle>
            <a:lvl1pPr marL="0" indent="0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9563" y="3740235"/>
            <a:ext cx="1895018" cy="12311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486025" y="3740235"/>
            <a:ext cx="1866770" cy="12311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636297" y="3740235"/>
            <a:ext cx="2011680" cy="12311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05326" y="3695700"/>
            <a:ext cx="0" cy="569119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352676" y="3695700"/>
            <a:ext cx="0" cy="569119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| </a:t>
            </a:r>
            <a:r>
              <a:rPr lang="en-US" sz="600" dirty="0" smtClean="0">
                <a:solidFill>
                  <a:schemeClr val="bg1"/>
                </a:solidFill>
                <a:effectLst/>
                <a:latin typeface="+mn-lt"/>
              </a:rPr>
              <a:t>Next Generation Finance POV</a:t>
            </a:r>
            <a:endParaRPr lang="en-US" sz="6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Freeform 5"/>
          <p:cNvSpPr>
            <a:spLocks/>
          </p:cNvSpPr>
          <p:nvPr userDrawn="1"/>
        </p:nvSpPr>
        <p:spPr bwMode="auto">
          <a:xfrm>
            <a:off x="-9524" y="3346064"/>
            <a:ext cx="9141568" cy="98425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5249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 2">
  <p:cSld name="Section Header 1 2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423863" y="5275659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00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11944" y="4901803"/>
            <a:ext cx="2895600" cy="92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00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6700838" y="4769644"/>
            <a:ext cx="2133600" cy="12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75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75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75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75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75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75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75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75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75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764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ey point">
    <p:bg>
      <p:bgPr>
        <a:solidFill>
          <a:schemeClr val="lt1"/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8" name="Shape 458"/>
          <p:cNvCxnSpPr/>
          <p:nvPr/>
        </p:nvCxnSpPr>
        <p:spPr>
          <a:xfrm flipH="1">
            <a:off x="381001" y="457200"/>
            <a:ext cx="8229600" cy="114300"/>
          </a:xfrm>
          <a:prstGeom prst="bentConnector2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xfrm>
            <a:off x="381000" y="1209850"/>
            <a:ext cx="8077200" cy="55396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>
                <a:schemeClr val="dk1"/>
              </a:buClr>
              <a:buSzPct val="43750"/>
              <a:buFont typeface="Georgia"/>
              <a:buNone/>
              <a:defRPr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205740" marR="0" lvl="1" indent="-53340" algn="l" rtl="0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>
                <a:schemeClr val="dk2"/>
              </a:buClr>
              <a:buSzPct val="100000"/>
              <a:buFont typeface="Georgia"/>
              <a:buChar char="•"/>
              <a:defRPr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411480" marR="0" lvl="2" indent="-59055" algn="l" rtl="0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>
                <a:schemeClr val="dk2"/>
              </a:buClr>
              <a:buSzPct val="100000"/>
              <a:buFont typeface="Georgia"/>
              <a:buChar char="-"/>
              <a:defRPr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617220" marR="0" lvl="3" indent="-55245" algn="l" rtl="0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>
                <a:schemeClr val="dk2"/>
              </a:buClr>
              <a:buSzPct val="100000"/>
              <a:buFont typeface="Georgia"/>
              <a:buChar char="◦"/>
              <a:defRPr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822960" marR="0" lvl="4" indent="-60960" algn="l" rtl="0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>
                <a:schemeClr val="dk2"/>
              </a:buClr>
              <a:buSzPct val="100000"/>
              <a:buFont typeface="Georgia"/>
              <a:buChar char="›"/>
              <a:defRPr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05740" marR="0" lvl="5" indent="-53340" algn="l" rtl="0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>
                <a:schemeClr val="dk2"/>
              </a:buClr>
              <a:buSzPct val="100000"/>
              <a:buFont typeface="Georgia"/>
              <a:buAutoNum type="arabicPeriod"/>
              <a:defRPr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411480" marR="0" lvl="6" indent="-59055" algn="l" rtl="0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>
                <a:schemeClr val="dk2"/>
              </a:buClr>
              <a:buSzPct val="100000"/>
              <a:buFont typeface="Georgia"/>
              <a:buAutoNum type="alphaLcPeriod"/>
              <a:defRPr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617220" marR="0" lvl="7" indent="-207645" algn="l" rtl="0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>
                <a:schemeClr val="dk2"/>
              </a:buClr>
              <a:buSzPct val="62500"/>
              <a:buFont typeface="Georgia"/>
              <a:buNone/>
              <a:defRPr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>
                <a:schemeClr val="dk2"/>
              </a:buClr>
              <a:buSzPct val="4375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60" name="Shape 460"/>
          <p:cNvSpPr txBox="1">
            <a:spLocks noGrp="1"/>
          </p:cNvSpPr>
          <p:nvPr>
            <p:ph type="sldNum" idx="12"/>
          </p:nvPr>
        </p:nvSpPr>
        <p:spPr>
          <a:xfrm>
            <a:off x="7086600" y="4857750"/>
            <a:ext cx="1527000" cy="1143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75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pPr algn="r">
                <a:buSzPct val="25000"/>
              </a:pPr>
              <a:t>‹#›</a:t>
            </a:fld>
            <a:endParaRPr lang="en-GB" sz="75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1" name="Shape 461"/>
          <p:cNvSpPr txBox="1"/>
          <p:nvPr/>
        </p:nvSpPr>
        <p:spPr>
          <a:xfrm>
            <a:off x="533400" y="4857750"/>
            <a:ext cx="2590800" cy="1143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75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PwC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530352" y="4743450"/>
            <a:ext cx="5260800" cy="1131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75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Finance </a:t>
            </a:r>
            <a:r>
              <a:rPr lang="en-GB" sz="75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Summit:</a:t>
            </a:r>
            <a:r>
              <a:rPr lang="en-GB" sz="750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Workforce of the Future</a:t>
            </a:r>
            <a:endParaRPr lang="en-GB" sz="75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3" name="Shape 463"/>
          <p:cNvSpPr txBox="1">
            <a:spLocks noGrp="1"/>
          </p:cNvSpPr>
          <p:nvPr>
            <p:ph type="title"/>
          </p:nvPr>
        </p:nvSpPr>
        <p:spPr>
          <a:xfrm>
            <a:off x="413400" y="460688"/>
            <a:ext cx="8197200" cy="46163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58333"/>
              <a:buFont typeface="Georgia"/>
              <a:buNone/>
              <a:defRPr sz="18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 rtl="0">
              <a:spcBef>
                <a:spcPts val="0"/>
              </a:spcBef>
              <a:buSzPct val="77777"/>
              <a:buNone/>
              <a:defRPr sz="1350"/>
            </a:lvl2pPr>
            <a:lvl3pPr lvl="2" indent="0" rtl="0">
              <a:spcBef>
                <a:spcPts val="0"/>
              </a:spcBef>
              <a:buSzPct val="77777"/>
              <a:buNone/>
              <a:defRPr sz="1350"/>
            </a:lvl3pPr>
            <a:lvl4pPr lvl="3" indent="0" rtl="0">
              <a:spcBef>
                <a:spcPts val="0"/>
              </a:spcBef>
              <a:buSzPct val="77777"/>
              <a:buNone/>
              <a:defRPr sz="1350"/>
            </a:lvl4pPr>
            <a:lvl5pPr lvl="4" indent="0" rtl="0">
              <a:spcBef>
                <a:spcPts val="0"/>
              </a:spcBef>
              <a:buSzPct val="77777"/>
              <a:buNone/>
              <a:defRPr sz="1350"/>
            </a:lvl5pPr>
            <a:lvl6pPr lvl="5" indent="0" rtl="0">
              <a:spcBef>
                <a:spcPts val="0"/>
              </a:spcBef>
              <a:buSzPct val="77777"/>
              <a:buNone/>
              <a:defRPr sz="1350"/>
            </a:lvl6pPr>
            <a:lvl7pPr lvl="6" indent="0" rtl="0">
              <a:spcBef>
                <a:spcPts val="0"/>
              </a:spcBef>
              <a:buSzPct val="77777"/>
              <a:buNone/>
              <a:defRPr sz="1350"/>
            </a:lvl7pPr>
            <a:lvl8pPr lvl="7" indent="0" rtl="0">
              <a:spcBef>
                <a:spcPts val="0"/>
              </a:spcBef>
              <a:buSzPct val="77777"/>
              <a:buNone/>
              <a:defRPr sz="1350"/>
            </a:lvl8pPr>
            <a:lvl9pPr lvl="8" indent="0" rtl="0">
              <a:spcBef>
                <a:spcPts val="0"/>
              </a:spcBef>
              <a:buSzPct val="77777"/>
              <a:buNone/>
              <a:defRPr sz="135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141682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ack">
  <p:cSld name="1_Title Slide Black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308215" y="2032598"/>
            <a:ext cx="4263785" cy="886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308215" y="1129219"/>
            <a:ext cx="4257242" cy="886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ctr" rtl="0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16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14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24070" y="527602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191323" y="5734085"/>
            <a:ext cx="2895600" cy="92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6700838" y="5427553"/>
            <a:ext cx="2133600" cy="12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2"/>
          </p:nvPr>
        </p:nvSpPr>
        <p:spPr>
          <a:xfrm>
            <a:off x="309563" y="380356"/>
            <a:ext cx="3424237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92100" algn="l" rtl="0">
              <a:spcBef>
                <a:spcPts val="20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Char char="▪"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85750" algn="l" rtl="0"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Char char="–"/>
              <a:defRPr sz="9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79400" algn="l" rtl="0"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3050" algn="l" rtl="0">
              <a:spcBef>
                <a:spcPts val="140"/>
              </a:spcBef>
              <a:spcAft>
                <a:spcPts val="0"/>
              </a:spcAft>
              <a:buClr>
                <a:schemeClr val="lt2"/>
              </a:buClr>
              <a:buSzPts val="700"/>
              <a:buFont typeface="Arial"/>
              <a:buChar char="–"/>
              <a:defRPr sz="7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body" idx="3"/>
          </p:nvPr>
        </p:nvSpPr>
        <p:spPr>
          <a:xfrm>
            <a:off x="6869681" y="4499653"/>
            <a:ext cx="1940934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Noto Sans Symbols"/>
              <a:buNone/>
              <a:defRPr sz="800" b="0" i="1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85750" algn="l" rtl="0"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SzPts val="900"/>
              <a:buFont typeface="Arial"/>
              <a:buChar char="–"/>
              <a:defRPr sz="9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79400" algn="l" rtl="0"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3050" algn="l" rtl="0">
              <a:spcBef>
                <a:spcPts val="140"/>
              </a:spcBef>
              <a:spcAft>
                <a:spcPts val="0"/>
              </a:spcAft>
              <a:buClr>
                <a:schemeClr val="lt2"/>
              </a:buClr>
              <a:buSzPts val="700"/>
              <a:buFont typeface="Arial"/>
              <a:buChar char="–"/>
              <a:defRPr sz="7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-9524" y="3346064"/>
            <a:ext cx="9141568" cy="98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5282" y="0"/>
                </a:lnTo>
                <a:cubicBezTo>
                  <a:pt x="14926" y="39996"/>
                  <a:pt x="14571" y="80004"/>
                  <a:pt x="14228" y="120000"/>
                </a:cubicBezTo>
                <a:cubicBezTo>
                  <a:pt x="13827" y="80004"/>
                  <a:pt x="13426" y="39996"/>
                  <a:pt x="13036" y="0"/>
                </a:cubicBezTo>
                <a:lnTo>
                  <a:pt x="0" y="0"/>
                </a:lnTo>
              </a:path>
            </a:pathLst>
          </a:custGeom>
          <a:noFill/>
          <a:ln w="9525" cap="rnd" cmpd="sng">
            <a:solidFill>
              <a:srgbClr val="E130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" descr="C:\Users\OFFICE~1\AppData\Local\Temp\vmware-Office ROI\VMwareDnD\d95b34d1\pwc_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1093" y="4145767"/>
            <a:ext cx="768096" cy="583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84793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Head Simp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563" y="1196432"/>
            <a:ext cx="7772400" cy="492443"/>
          </a:xfrm>
        </p:spPr>
        <p:txBody>
          <a:bodyPr anchor="t" anchorCtr="0"/>
          <a:lstStyle>
            <a:lvl1pPr marL="0" indent="0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944" y="4901878"/>
            <a:ext cx="2895600" cy="9233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algn="l" defTabSz="914400" rtl="0" eaLnBrk="1" latinLnBrk="0" hangingPunct="1">
              <a:defRPr lang="en-US" sz="6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| </a:t>
            </a:r>
            <a:r>
              <a:rPr lang="en-US" sz="600" dirty="0" smtClean="0">
                <a:solidFill>
                  <a:schemeClr val="bg1"/>
                </a:solidFill>
                <a:effectLst/>
                <a:latin typeface="+mn-lt"/>
              </a:rPr>
              <a:t>Next Generation Finance POV</a:t>
            </a:r>
            <a:endParaRPr lang="en-US" sz="6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09562" y="122664"/>
            <a:ext cx="8834438" cy="1200329"/>
          </a:xfrm>
        </p:spPr>
        <p:txBody>
          <a:bodyPr anchor="t"/>
          <a:lstStyle>
            <a:lvl1pPr algn="l">
              <a:defRPr sz="78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9" name="Freeform 5"/>
          <p:cNvSpPr>
            <a:spLocks/>
          </p:cNvSpPr>
          <p:nvPr userDrawn="1"/>
        </p:nvSpPr>
        <p:spPr bwMode="auto">
          <a:xfrm>
            <a:off x="-9524" y="3346064"/>
            <a:ext cx="9141568" cy="98425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8730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305501" y="2170783"/>
            <a:ext cx="8834438" cy="307777"/>
          </a:xfrm>
        </p:spPr>
        <p:txBody>
          <a:bodyPr anchor="t"/>
          <a:lstStyle>
            <a:lvl1pPr algn="ctr">
              <a:defRPr sz="2000" b="0" cap="none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944" y="4901878"/>
            <a:ext cx="2895600" cy="9233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algn="l" defTabSz="914400" rtl="0" eaLnBrk="1" latinLnBrk="0" hangingPunct="1">
              <a:defRPr lang="en-US" sz="6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| </a:t>
            </a:r>
            <a:r>
              <a:rPr lang="en-US" sz="600" dirty="0" smtClean="0">
                <a:solidFill>
                  <a:schemeClr val="bg1"/>
                </a:solidFill>
                <a:effectLst/>
                <a:latin typeface="+mn-lt"/>
              </a:rPr>
              <a:t>Next Generation Finance POV</a:t>
            </a:r>
            <a:endParaRPr lang="en-US" sz="6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 rot="16200000">
            <a:off x="4572000" y="1685531"/>
            <a:ext cx="0" cy="569119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gray">
          <a:xfrm>
            <a:off x="4348784" y="1382753"/>
            <a:ext cx="446429" cy="3842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62556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 bwMode="white">
          <a:xfrm>
            <a:off x="3081339" y="0"/>
            <a:ext cx="6067424" cy="51435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5501" y="2136400"/>
            <a:ext cx="2458325" cy="615553"/>
          </a:xfrm>
        </p:spPr>
        <p:txBody>
          <a:bodyPr anchor="t"/>
          <a:lstStyle>
            <a:lvl1pPr algn="ctr">
              <a:lnSpc>
                <a:spcPct val="100000"/>
              </a:lnSpc>
              <a:defRPr sz="20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5" y="3282696"/>
            <a:ext cx="2445006" cy="107722"/>
          </a:xfrm>
        </p:spPr>
        <p:txBody>
          <a:bodyPr anchor="t" anchorCtr="0"/>
          <a:lstStyle>
            <a:lvl1pPr marL="0" indent="0" algn="ctr">
              <a:buNone/>
              <a:defRPr sz="700" b="1" kern="0" cap="all" spc="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latin typeface="+mn-lt"/>
                <a:cs typeface="Arial" pitchFamily="34" charset="0"/>
              </a:rPr>
              <a:t> </a:t>
            </a:r>
            <a:r>
              <a:rPr lang="en-US" sz="600" noProof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|</a:t>
            </a:r>
            <a:r>
              <a:rPr lang="en-US" sz="600" noProof="0" dirty="0" smtClean="0">
                <a:latin typeface="+mn-lt"/>
                <a:cs typeface="Arial" pitchFamily="34" charset="0"/>
              </a:rPr>
              <a:t> </a:t>
            </a:r>
            <a:r>
              <a:rPr lang="en-US" sz="600" dirty="0" smtClean="0">
                <a:effectLst/>
                <a:latin typeface="+mn-lt"/>
              </a:rPr>
              <a:t>Next Generation Finance POV</a:t>
            </a:r>
            <a:endParaRPr lang="en-US" sz="600" noProof="0" dirty="0">
              <a:latin typeface="+mn-lt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3039428" y="-5838"/>
            <a:ext cx="135608" cy="5148119"/>
            <a:chOff x="3039428" y="-5838"/>
            <a:chExt cx="135608" cy="5148119"/>
          </a:xfrm>
        </p:grpSpPr>
        <p:sp>
          <p:nvSpPr>
            <p:cNvPr id="13" name="Isosceles Triangle 12"/>
            <p:cNvSpPr/>
            <p:nvPr userDrawn="1"/>
          </p:nvSpPr>
          <p:spPr bwMode="white">
            <a:xfrm rot="5400000">
              <a:off x="2992932" y="2522999"/>
              <a:ext cx="228599" cy="13560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5"/>
            <p:cNvSpPr>
              <a:spLocks/>
            </p:cNvSpPr>
            <p:nvPr userDrawn="1"/>
          </p:nvSpPr>
          <p:spPr bwMode="auto">
            <a:xfrm rot="16200000">
              <a:off x="550555" y="2518612"/>
              <a:ext cx="5148119" cy="99220"/>
            </a:xfrm>
            <a:custGeom>
              <a:avLst/>
              <a:gdLst>
                <a:gd name="T0" fmla="*/ 5760 w 5760"/>
                <a:gd name="T1" fmla="*/ 0 h 61"/>
                <a:gd name="T2" fmla="*/ 996 w 5760"/>
                <a:gd name="T3" fmla="*/ 0 h 61"/>
                <a:gd name="T4" fmla="*/ 945 w 5760"/>
                <a:gd name="T5" fmla="*/ 61 h 61"/>
                <a:gd name="T6" fmla="*/ 888 w 5760"/>
                <a:gd name="T7" fmla="*/ 0 h 61"/>
                <a:gd name="T8" fmla="*/ 0 w 5760"/>
                <a:gd name="T9" fmla="*/ 0 h 61"/>
                <a:gd name="connsiteX0" fmla="*/ 8208 w 8208"/>
                <a:gd name="connsiteY0" fmla="*/ 0 h 10246"/>
                <a:gd name="connsiteX1" fmla="*/ 1729 w 8208"/>
                <a:gd name="connsiteY1" fmla="*/ 246 h 10246"/>
                <a:gd name="connsiteX2" fmla="*/ 1641 w 8208"/>
                <a:gd name="connsiteY2" fmla="*/ 10246 h 10246"/>
                <a:gd name="connsiteX3" fmla="*/ 1542 w 8208"/>
                <a:gd name="connsiteY3" fmla="*/ 246 h 10246"/>
                <a:gd name="connsiteX4" fmla="*/ 0 w 8208"/>
                <a:gd name="connsiteY4" fmla="*/ 246 h 10246"/>
                <a:gd name="connsiteX0" fmla="*/ 8265 w 8265"/>
                <a:gd name="connsiteY0" fmla="*/ 0 h 10000"/>
                <a:gd name="connsiteX1" fmla="*/ 2106 w 8265"/>
                <a:gd name="connsiteY1" fmla="*/ 240 h 10000"/>
                <a:gd name="connsiteX2" fmla="*/ 1999 w 8265"/>
                <a:gd name="connsiteY2" fmla="*/ 10000 h 10000"/>
                <a:gd name="connsiteX3" fmla="*/ 1879 w 8265"/>
                <a:gd name="connsiteY3" fmla="*/ 240 h 10000"/>
                <a:gd name="connsiteX4" fmla="*/ 0 w 8265"/>
                <a:gd name="connsiteY4" fmla="*/ 240 h 10000"/>
                <a:gd name="connsiteX0" fmla="*/ 7374 w 7374"/>
                <a:gd name="connsiteY0" fmla="*/ 0 h 10000"/>
                <a:gd name="connsiteX1" fmla="*/ 2548 w 7374"/>
                <a:gd name="connsiteY1" fmla="*/ 240 h 10000"/>
                <a:gd name="connsiteX2" fmla="*/ 2419 w 7374"/>
                <a:gd name="connsiteY2" fmla="*/ 10000 h 10000"/>
                <a:gd name="connsiteX3" fmla="*/ 2273 w 7374"/>
                <a:gd name="connsiteY3" fmla="*/ 240 h 10000"/>
                <a:gd name="connsiteX4" fmla="*/ 0 w 7374"/>
                <a:gd name="connsiteY4" fmla="*/ 240 h 10000"/>
                <a:gd name="connsiteX0" fmla="*/ 8928 w 8928"/>
                <a:gd name="connsiteY0" fmla="*/ 0 h 10240"/>
                <a:gd name="connsiteX1" fmla="*/ 3455 w 8928"/>
                <a:gd name="connsiteY1" fmla="*/ 480 h 10240"/>
                <a:gd name="connsiteX2" fmla="*/ 3280 w 8928"/>
                <a:gd name="connsiteY2" fmla="*/ 10240 h 10240"/>
                <a:gd name="connsiteX3" fmla="*/ 3082 w 8928"/>
                <a:gd name="connsiteY3" fmla="*/ 480 h 10240"/>
                <a:gd name="connsiteX4" fmla="*/ 0 w 8928"/>
                <a:gd name="connsiteY4" fmla="*/ 480 h 10240"/>
                <a:gd name="connsiteX0" fmla="*/ 11411 w 11411"/>
                <a:gd name="connsiteY0" fmla="*/ 0 h 10000"/>
                <a:gd name="connsiteX1" fmla="*/ 5281 w 11411"/>
                <a:gd name="connsiteY1" fmla="*/ 469 h 10000"/>
                <a:gd name="connsiteX2" fmla="*/ 5085 w 11411"/>
                <a:gd name="connsiteY2" fmla="*/ 10000 h 10000"/>
                <a:gd name="connsiteX3" fmla="*/ 4863 w 11411"/>
                <a:gd name="connsiteY3" fmla="*/ 469 h 10000"/>
                <a:gd name="connsiteX4" fmla="*/ 0 w 11411"/>
                <a:gd name="connsiteY4" fmla="*/ 469 h 10000"/>
                <a:gd name="connsiteX0" fmla="*/ 12583 w 12583"/>
                <a:gd name="connsiteY0" fmla="*/ 0 h 10000"/>
                <a:gd name="connsiteX1" fmla="*/ 6453 w 12583"/>
                <a:gd name="connsiteY1" fmla="*/ 469 h 10000"/>
                <a:gd name="connsiteX2" fmla="*/ 6257 w 12583"/>
                <a:gd name="connsiteY2" fmla="*/ 10000 h 10000"/>
                <a:gd name="connsiteX3" fmla="*/ 6035 w 12583"/>
                <a:gd name="connsiteY3" fmla="*/ 469 h 10000"/>
                <a:gd name="connsiteX4" fmla="*/ 0 w 12583"/>
                <a:gd name="connsiteY4" fmla="*/ 469 h 10000"/>
                <a:gd name="connsiteX0" fmla="*/ 12577 w 12577"/>
                <a:gd name="connsiteY0" fmla="*/ 46 h 9577"/>
                <a:gd name="connsiteX1" fmla="*/ 6453 w 12577"/>
                <a:gd name="connsiteY1" fmla="*/ 46 h 9577"/>
                <a:gd name="connsiteX2" fmla="*/ 6257 w 12577"/>
                <a:gd name="connsiteY2" fmla="*/ 9577 h 9577"/>
                <a:gd name="connsiteX3" fmla="*/ 6035 w 12577"/>
                <a:gd name="connsiteY3" fmla="*/ 46 h 9577"/>
                <a:gd name="connsiteX4" fmla="*/ 0 w 12577"/>
                <a:gd name="connsiteY4" fmla="*/ 46 h 9577"/>
                <a:gd name="connsiteX0" fmla="*/ 10023 w 10023"/>
                <a:gd name="connsiteY0" fmla="*/ 0 h 10197"/>
                <a:gd name="connsiteX1" fmla="*/ 5131 w 10023"/>
                <a:gd name="connsiteY1" fmla="*/ 245 h 10197"/>
                <a:gd name="connsiteX2" fmla="*/ 4975 w 10023"/>
                <a:gd name="connsiteY2" fmla="*/ 10197 h 10197"/>
                <a:gd name="connsiteX3" fmla="*/ 4798 w 10023"/>
                <a:gd name="connsiteY3" fmla="*/ 245 h 10197"/>
                <a:gd name="connsiteX4" fmla="*/ 0 w 10023"/>
                <a:gd name="connsiteY4" fmla="*/ 245 h 10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23" h="10197">
                  <a:moveTo>
                    <a:pt x="10023" y="0"/>
                  </a:moveTo>
                  <a:cubicBezTo>
                    <a:pt x="8399" y="163"/>
                    <a:pt x="6755" y="82"/>
                    <a:pt x="5131" y="245"/>
                  </a:cubicBezTo>
                  <a:cubicBezTo>
                    <a:pt x="5080" y="3562"/>
                    <a:pt x="5027" y="6880"/>
                    <a:pt x="4975" y="10197"/>
                  </a:cubicBezTo>
                  <a:cubicBezTo>
                    <a:pt x="4916" y="6880"/>
                    <a:pt x="4858" y="3562"/>
                    <a:pt x="4798" y="245"/>
                  </a:cubicBezTo>
                  <a:lnTo>
                    <a:pt x="0" y="245"/>
                  </a:lnTo>
                </a:path>
              </a:pathLst>
            </a:custGeom>
            <a:noFill/>
            <a:ln w="7938" cap="rnd">
              <a:solidFill>
                <a:srgbClr val="E130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853456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307532" y="2218908"/>
            <a:ext cx="8528937" cy="492443"/>
          </a:xfrm>
        </p:spPr>
        <p:txBody>
          <a:bodyPr anchor="t"/>
          <a:lstStyle>
            <a:lvl1pPr algn="ctr">
              <a:defRPr sz="3200" b="0" cap="none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944" y="4901878"/>
            <a:ext cx="2895600" cy="9233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marL="0" algn="l" defTabSz="914400" rtl="0" eaLnBrk="1" latinLnBrk="0" hangingPunct="1">
              <a:defRPr lang="en-US" sz="6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 bwMode="white">
          <a:xfrm rot="16200000">
            <a:off x="4572000" y="1816156"/>
            <a:ext cx="0" cy="569119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685800" y="1698321"/>
            <a:ext cx="7772400" cy="215444"/>
          </a:xfrm>
        </p:spPr>
        <p:txBody>
          <a:bodyPr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| </a:t>
            </a:r>
            <a:r>
              <a:rPr lang="en-US" sz="600" dirty="0" smtClean="0">
                <a:solidFill>
                  <a:schemeClr val="bg1"/>
                </a:solidFill>
                <a:effectLst/>
                <a:latin typeface="+mn-lt"/>
              </a:rPr>
              <a:t>Next Generation Finance POV</a:t>
            </a:r>
            <a:endParaRPr lang="en-US" sz="6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6894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perienc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/>
          <p:cNvSpPr/>
          <p:nvPr userDrawn="1"/>
        </p:nvSpPr>
        <p:spPr bwMode="ltGray">
          <a:xfrm rot="5400000">
            <a:off x="-226843" y="233547"/>
            <a:ext cx="5143501" cy="4683459"/>
          </a:xfrm>
          <a:custGeom>
            <a:avLst/>
            <a:gdLst>
              <a:gd name="connsiteX0" fmla="*/ 0 w 5143501"/>
              <a:gd name="connsiteY0" fmla="*/ 4683459 h 4683459"/>
              <a:gd name="connsiteX1" fmla="*/ 0 w 5143501"/>
              <a:gd name="connsiteY1" fmla="*/ 101289 h 4683459"/>
              <a:gd name="connsiteX2" fmla="*/ 2503420 w 5143501"/>
              <a:gd name="connsiteY2" fmla="*/ 98908 h 4683459"/>
              <a:gd name="connsiteX3" fmla="*/ 2583072 w 5143501"/>
              <a:gd name="connsiteY3" fmla="*/ 0 h 4683459"/>
              <a:gd name="connsiteX4" fmla="*/ 2688919 w 5143501"/>
              <a:gd name="connsiteY4" fmla="*/ 101289 h 4683459"/>
              <a:gd name="connsiteX5" fmla="*/ 5143501 w 5143501"/>
              <a:gd name="connsiteY5" fmla="*/ 101289 h 4683459"/>
              <a:gd name="connsiteX6" fmla="*/ 5143501 w 5143501"/>
              <a:gd name="connsiteY6" fmla="*/ 4683459 h 4683459"/>
              <a:gd name="connsiteX7" fmla="*/ 0 w 5143501"/>
              <a:gd name="connsiteY7" fmla="*/ 4683459 h 468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1" h="4683459">
                <a:moveTo>
                  <a:pt x="0" y="4683459"/>
                </a:moveTo>
                <a:lnTo>
                  <a:pt x="0" y="101289"/>
                </a:lnTo>
                <a:lnTo>
                  <a:pt x="2503420" y="98908"/>
                </a:lnTo>
                <a:lnTo>
                  <a:pt x="2583072" y="0"/>
                </a:lnTo>
                <a:lnTo>
                  <a:pt x="2688919" y="101289"/>
                </a:lnTo>
                <a:lnTo>
                  <a:pt x="5143501" y="101289"/>
                </a:lnTo>
                <a:lnTo>
                  <a:pt x="5143501" y="4683459"/>
                </a:lnTo>
                <a:lnTo>
                  <a:pt x="0" y="46834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4394" y="1985304"/>
            <a:ext cx="3396343" cy="984885"/>
          </a:xfrm>
        </p:spPr>
        <p:txBody>
          <a:bodyPr anchor="t"/>
          <a:lstStyle>
            <a:lvl1pPr algn="ctr">
              <a:lnSpc>
                <a:spcPct val="100000"/>
              </a:lnSpc>
              <a:defRPr sz="3200" b="0" cap="none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093" y="3435212"/>
            <a:ext cx="2445006" cy="169277"/>
          </a:xfrm>
        </p:spPr>
        <p:txBody>
          <a:bodyPr anchor="t" anchorCtr="0"/>
          <a:lstStyle>
            <a:lvl1pPr marL="117475" indent="-117475" algn="ct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000" cap="none" baseline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latin typeface="+mn-lt"/>
                <a:cs typeface="Arial" pitchFamily="34" charset="0"/>
              </a:rPr>
              <a:t> </a:t>
            </a:r>
            <a:r>
              <a:rPr lang="en-US" sz="600" noProof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|</a:t>
            </a:r>
            <a:r>
              <a:rPr lang="en-US" sz="600" noProof="0" dirty="0" smtClean="0">
                <a:latin typeface="+mn-lt"/>
                <a:cs typeface="Arial" pitchFamily="34" charset="0"/>
              </a:rPr>
              <a:t> </a:t>
            </a:r>
            <a:r>
              <a:rPr lang="en-US" sz="600" dirty="0" smtClean="0">
                <a:effectLst/>
                <a:latin typeface="+mn-lt"/>
              </a:rPr>
              <a:t>Next Generation Finance POV</a:t>
            </a:r>
            <a:endParaRPr lang="en-US" sz="600" noProof="0" dirty="0">
              <a:latin typeface="+mn-lt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1109468" y="912020"/>
            <a:ext cx="2445006" cy="677108"/>
          </a:xfrm>
        </p:spPr>
        <p:txBody>
          <a:bodyPr anchor="t" anchorCtr="0"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2000" cap="none" baseline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4"/>
          </p:nvPr>
        </p:nvSpPr>
        <p:spPr>
          <a:xfrm>
            <a:off x="5649247" y="3435212"/>
            <a:ext cx="2445006" cy="169277"/>
          </a:xfrm>
        </p:spPr>
        <p:txBody>
          <a:bodyPr anchor="t" anchorCtr="0"/>
          <a:lstStyle>
            <a:lvl1pPr marL="117475" indent="-117475" algn="ct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000" cap="none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5"/>
          </p:nvPr>
        </p:nvSpPr>
        <p:spPr>
          <a:xfrm>
            <a:off x="5649247" y="912020"/>
            <a:ext cx="2445006" cy="677108"/>
          </a:xfrm>
        </p:spPr>
        <p:txBody>
          <a:bodyPr anchor="t" anchorCtr="0"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2000" cap="none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5122015" y="1985304"/>
            <a:ext cx="3499471" cy="984885"/>
          </a:xfrm>
        </p:spPr>
        <p:txBody>
          <a:bodyPr anchor="t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title</a:t>
            </a:r>
          </a:p>
        </p:txBody>
      </p:sp>
      <p:sp>
        <p:nvSpPr>
          <p:cNvPr id="27" name="Freeform 5"/>
          <p:cNvSpPr>
            <a:spLocks/>
          </p:cNvSpPr>
          <p:nvPr userDrawn="1"/>
        </p:nvSpPr>
        <p:spPr bwMode="auto">
          <a:xfrm rot="16200000">
            <a:off x="2063444" y="2522103"/>
            <a:ext cx="5138755" cy="101601"/>
          </a:xfrm>
          <a:custGeom>
            <a:avLst/>
            <a:gdLst>
              <a:gd name="T0" fmla="*/ 5760 w 5760"/>
              <a:gd name="T1" fmla="*/ 0 h 61"/>
              <a:gd name="T2" fmla="*/ 996 w 5760"/>
              <a:gd name="T3" fmla="*/ 0 h 61"/>
              <a:gd name="T4" fmla="*/ 945 w 5760"/>
              <a:gd name="T5" fmla="*/ 61 h 61"/>
              <a:gd name="T6" fmla="*/ 888 w 5760"/>
              <a:gd name="T7" fmla="*/ 0 h 61"/>
              <a:gd name="T8" fmla="*/ 0 w 5760"/>
              <a:gd name="T9" fmla="*/ 0 h 61"/>
              <a:gd name="connsiteX0" fmla="*/ 8208 w 8208"/>
              <a:gd name="connsiteY0" fmla="*/ 0 h 10246"/>
              <a:gd name="connsiteX1" fmla="*/ 1729 w 8208"/>
              <a:gd name="connsiteY1" fmla="*/ 246 h 10246"/>
              <a:gd name="connsiteX2" fmla="*/ 1641 w 8208"/>
              <a:gd name="connsiteY2" fmla="*/ 10246 h 10246"/>
              <a:gd name="connsiteX3" fmla="*/ 1542 w 8208"/>
              <a:gd name="connsiteY3" fmla="*/ 246 h 10246"/>
              <a:gd name="connsiteX4" fmla="*/ 0 w 8208"/>
              <a:gd name="connsiteY4" fmla="*/ 246 h 10246"/>
              <a:gd name="connsiteX0" fmla="*/ 8265 w 8265"/>
              <a:gd name="connsiteY0" fmla="*/ 0 h 10000"/>
              <a:gd name="connsiteX1" fmla="*/ 2106 w 8265"/>
              <a:gd name="connsiteY1" fmla="*/ 240 h 10000"/>
              <a:gd name="connsiteX2" fmla="*/ 1999 w 8265"/>
              <a:gd name="connsiteY2" fmla="*/ 10000 h 10000"/>
              <a:gd name="connsiteX3" fmla="*/ 1879 w 8265"/>
              <a:gd name="connsiteY3" fmla="*/ 240 h 10000"/>
              <a:gd name="connsiteX4" fmla="*/ 0 w 8265"/>
              <a:gd name="connsiteY4" fmla="*/ 240 h 10000"/>
              <a:gd name="connsiteX0" fmla="*/ 7374 w 7374"/>
              <a:gd name="connsiteY0" fmla="*/ 0 h 10000"/>
              <a:gd name="connsiteX1" fmla="*/ 2548 w 7374"/>
              <a:gd name="connsiteY1" fmla="*/ 240 h 10000"/>
              <a:gd name="connsiteX2" fmla="*/ 2419 w 7374"/>
              <a:gd name="connsiteY2" fmla="*/ 10000 h 10000"/>
              <a:gd name="connsiteX3" fmla="*/ 2273 w 7374"/>
              <a:gd name="connsiteY3" fmla="*/ 240 h 10000"/>
              <a:gd name="connsiteX4" fmla="*/ 0 w 7374"/>
              <a:gd name="connsiteY4" fmla="*/ 240 h 10000"/>
              <a:gd name="connsiteX0" fmla="*/ 8928 w 8928"/>
              <a:gd name="connsiteY0" fmla="*/ 0 h 10240"/>
              <a:gd name="connsiteX1" fmla="*/ 3455 w 8928"/>
              <a:gd name="connsiteY1" fmla="*/ 480 h 10240"/>
              <a:gd name="connsiteX2" fmla="*/ 3280 w 8928"/>
              <a:gd name="connsiteY2" fmla="*/ 10240 h 10240"/>
              <a:gd name="connsiteX3" fmla="*/ 3082 w 8928"/>
              <a:gd name="connsiteY3" fmla="*/ 480 h 10240"/>
              <a:gd name="connsiteX4" fmla="*/ 0 w 8928"/>
              <a:gd name="connsiteY4" fmla="*/ 480 h 10240"/>
              <a:gd name="connsiteX0" fmla="*/ 11411 w 11411"/>
              <a:gd name="connsiteY0" fmla="*/ 0 h 10000"/>
              <a:gd name="connsiteX1" fmla="*/ 5281 w 11411"/>
              <a:gd name="connsiteY1" fmla="*/ 469 h 10000"/>
              <a:gd name="connsiteX2" fmla="*/ 5085 w 11411"/>
              <a:gd name="connsiteY2" fmla="*/ 10000 h 10000"/>
              <a:gd name="connsiteX3" fmla="*/ 4863 w 11411"/>
              <a:gd name="connsiteY3" fmla="*/ 469 h 10000"/>
              <a:gd name="connsiteX4" fmla="*/ 0 w 11411"/>
              <a:gd name="connsiteY4" fmla="*/ 469 h 10000"/>
              <a:gd name="connsiteX0" fmla="*/ 12583 w 12583"/>
              <a:gd name="connsiteY0" fmla="*/ 0 h 10000"/>
              <a:gd name="connsiteX1" fmla="*/ 6453 w 12583"/>
              <a:gd name="connsiteY1" fmla="*/ 469 h 10000"/>
              <a:gd name="connsiteX2" fmla="*/ 6257 w 12583"/>
              <a:gd name="connsiteY2" fmla="*/ 10000 h 10000"/>
              <a:gd name="connsiteX3" fmla="*/ 6035 w 12583"/>
              <a:gd name="connsiteY3" fmla="*/ 469 h 10000"/>
              <a:gd name="connsiteX4" fmla="*/ 0 w 12583"/>
              <a:gd name="connsiteY4" fmla="*/ 4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3" h="10000">
                <a:moveTo>
                  <a:pt x="12583" y="0"/>
                </a:moveTo>
                <a:lnTo>
                  <a:pt x="6453" y="469"/>
                </a:lnTo>
                <a:cubicBezTo>
                  <a:pt x="6389" y="3646"/>
                  <a:pt x="6323" y="6823"/>
                  <a:pt x="6257" y="10000"/>
                </a:cubicBezTo>
                <a:cubicBezTo>
                  <a:pt x="6183" y="6823"/>
                  <a:pt x="6110" y="3646"/>
                  <a:pt x="6035" y="469"/>
                </a:cubicBezTo>
                <a:lnTo>
                  <a:pt x="0" y="469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9206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9563" y="530352"/>
            <a:ext cx="8526462" cy="30777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563" y="1255152"/>
            <a:ext cx="8526462" cy="8433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4070" y="527602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0838" y="4770007"/>
            <a:ext cx="21336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06B2653-D1AD-46BA-BB88-3123B5BA2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latin typeface="+mn-lt"/>
                <a:cs typeface="Arial" pitchFamily="34" charset="0"/>
              </a:rPr>
              <a:t> </a:t>
            </a:r>
            <a:r>
              <a:rPr lang="en-US" sz="600" noProof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|</a:t>
            </a:r>
            <a:r>
              <a:rPr lang="en-US" sz="600" noProof="0" dirty="0" smtClean="0">
                <a:latin typeface="+mn-lt"/>
                <a:cs typeface="Arial" pitchFamily="34" charset="0"/>
              </a:rPr>
              <a:t> </a:t>
            </a:r>
            <a:r>
              <a:rPr lang="en-US" sz="600" dirty="0" smtClean="0">
                <a:effectLst/>
                <a:latin typeface="+mn-lt"/>
              </a:rPr>
              <a:t>Next Generation Finance POV</a:t>
            </a:r>
            <a:endParaRPr lang="en-US" sz="600" noProof="0" dirty="0">
              <a:latin typeface="+mn-lt"/>
              <a:cs typeface="Arial" pitchFamily="34" charset="0"/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-3347" y="1004580"/>
            <a:ext cx="9141568" cy="98425"/>
          </a:xfrm>
          <a:custGeom>
            <a:avLst/>
            <a:gdLst>
              <a:gd name="T0" fmla="*/ 5760 w 5760"/>
              <a:gd name="T1" fmla="*/ 0 h 62"/>
              <a:gd name="T2" fmla="*/ 996 w 5760"/>
              <a:gd name="T3" fmla="*/ 0 h 62"/>
              <a:gd name="T4" fmla="*/ 945 w 5760"/>
              <a:gd name="T5" fmla="*/ 62 h 62"/>
              <a:gd name="T6" fmla="*/ 888 w 5760"/>
              <a:gd name="T7" fmla="*/ 0 h 62"/>
              <a:gd name="T8" fmla="*/ 0 w 5760"/>
              <a:gd name="T9" fmla="*/ 0 h 62"/>
              <a:gd name="connsiteX0" fmla="*/ 9544 w 9544"/>
              <a:gd name="connsiteY0" fmla="*/ 0 h 10000"/>
              <a:gd name="connsiteX1" fmla="*/ 1273 w 9544"/>
              <a:gd name="connsiteY1" fmla="*/ 0 h 10000"/>
              <a:gd name="connsiteX2" fmla="*/ 1185 w 9544"/>
              <a:gd name="connsiteY2" fmla="*/ 10000 h 10000"/>
              <a:gd name="connsiteX3" fmla="*/ 1086 w 9544"/>
              <a:gd name="connsiteY3" fmla="*/ 0 h 10000"/>
              <a:gd name="connsiteX4" fmla="*/ 0 w 9544"/>
              <a:gd name="connsiteY4" fmla="*/ 0 h 10000"/>
              <a:gd name="connsiteX0" fmla="*/ 10196 w 10196"/>
              <a:gd name="connsiteY0" fmla="*/ 0 h 10000"/>
              <a:gd name="connsiteX1" fmla="*/ 1334 w 10196"/>
              <a:gd name="connsiteY1" fmla="*/ 0 h 10000"/>
              <a:gd name="connsiteX2" fmla="*/ 1242 w 10196"/>
              <a:gd name="connsiteY2" fmla="*/ 10000 h 10000"/>
              <a:gd name="connsiteX3" fmla="*/ 1138 w 10196"/>
              <a:gd name="connsiteY3" fmla="*/ 0 h 10000"/>
              <a:gd name="connsiteX4" fmla="*/ 0 w 10196"/>
              <a:gd name="connsiteY4" fmla="*/ 0 h 10000"/>
              <a:gd name="connsiteX0" fmla="*/ 10341 w 10341"/>
              <a:gd name="connsiteY0" fmla="*/ 0 h 10000"/>
              <a:gd name="connsiteX1" fmla="*/ 1334 w 10341"/>
              <a:gd name="connsiteY1" fmla="*/ 0 h 10000"/>
              <a:gd name="connsiteX2" fmla="*/ 1242 w 10341"/>
              <a:gd name="connsiteY2" fmla="*/ 10000 h 10000"/>
              <a:gd name="connsiteX3" fmla="*/ 1138 w 10341"/>
              <a:gd name="connsiteY3" fmla="*/ 0 h 10000"/>
              <a:gd name="connsiteX4" fmla="*/ 0 w 10341"/>
              <a:gd name="connsiteY4" fmla="*/ 0 h 10000"/>
              <a:gd name="connsiteX0" fmla="*/ 10475 w 10475"/>
              <a:gd name="connsiteY0" fmla="*/ 0 h 10000"/>
              <a:gd name="connsiteX1" fmla="*/ 1334 w 10475"/>
              <a:gd name="connsiteY1" fmla="*/ 0 h 10000"/>
              <a:gd name="connsiteX2" fmla="*/ 1242 w 10475"/>
              <a:gd name="connsiteY2" fmla="*/ 10000 h 10000"/>
              <a:gd name="connsiteX3" fmla="*/ 1138 w 10475"/>
              <a:gd name="connsiteY3" fmla="*/ 0 h 10000"/>
              <a:gd name="connsiteX4" fmla="*/ 0 w 1047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" h="10000">
                <a:moveTo>
                  <a:pt x="10475" y="0"/>
                </a:moveTo>
                <a:lnTo>
                  <a:pt x="1334" y="0"/>
                </a:lnTo>
                <a:cubicBezTo>
                  <a:pt x="1303" y="3333"/>
                  <a:pt x="1272" y="6667"/>
                  <a:pt x="1242" y="10000"/>
                </a:cubicBezTo>
                <a:cubicBezTo>
                  <a:pt x="1207" y="6667"/>
                  <a:pt x="1172" y="3333"/>
                  <a:pt x="1138" y="0"/>
                </a:cubicBezTo>
                <a:lnTo>
                  <a:pt x="0" y="0"/>
                </a:lnTo>
              </a:path>
            </a:pathLst>
          </a:custGeom>
          <a:noFill/>
          <a:ln w="7938" cap="rnd">
            <a:solidFill>
              <a:srgbClr val="E130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962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1" r:id="rId4"/>
    <p:sldLayoutId id="2147483659" r:id="rId5"/>
    <p:sldLayoutId id="2147483661" r:id="rId6"/>
    <p:sldLayoutId id="2147483662" r:id="rId7"/>
    <p:sldLayoutId id="2147483664" r:id="rId8"/>
    <p:sldLayoutId id="2147483665" r:id="rId9"/>
    <p:sldLayoutId id="2147483666" r:id="rId10"/>
    <p:sldLayoutId id="2147483680" r:id="rId11"/>
    <p:sldLayoutId id="2147483667" r:id="rId12"/>
    <p:sldLayoutId id="2147483668" r:id="rId13"/>
    <p:sldLayoutId id="2147483669" r:id="rId14"/>
    <p:sldLayoutId id="2147483684" r:id="rId15"/>
    <p:sldLayoutId id="2147483663" r:id="rId16"/>
    <p:sldLayoutId id="2147483650" r:id="rId17"/>
    <p:sldLayoutId id="2147483671" r:id="rId18"/>
    <p:sldLayoutId id="2147483658" r:id="rId19"/>
    <p:sldLayoutId id="2147483677" r:id="rId20"/>
    <p:sldLayoutId id="2147483678" r:id="rId21"/>
    <p:sldLayoutId id="2147483652" r:id="rId22"/>
    <p:sldLayoutId id="2147483673" r:id="rId23"/>
    <p:sldLayoutId id="2147483674" r:id="rId24"/>
    <p:sldLayoutId id="2147483670" r:id="rId25"/>
    <p:sldLayoutId id="2147483676" r:id="rId26"/>
    <p:sldLayoutId id="2147483681" r:id="rId27"/>
    <p:sldLayoutId id="2147483682" r:id="rId28"/>
    <p:sldLayoutId id="2147483675" r:id="rId29"/>
    <p:sldLayoutId id="2147483653" r:id="rId30"/>
    <p:sldLayoutId id="2147483672" r:id="rId31"/>
    <p:sldLayoutId id="2147483654" r:id="rId32"/>
    <p:sldLayoutId id="2147483683" r:id="rId33"/>
    <p:sldLayoutId id="2147483679" r:id="rId34"/>
    <p:sldLayoutId id="2147483655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400" kern="1200">
          <a:solidFill>
            <a:schemeClr val="bg2"/>
          </a:solidFill>
          <a:latin typeface="+mj-lt"/>
          <a:ea typeface="+mn-ea"/>
          <a:cs typeface="+mn-cs"/>
        </a:defRPr>
      </a:lvl1pPr>
      <a:lvl2pPr marL="173038" indent="-173038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000" kern="1200">
          <a:solidFill>
            <a:schemeClr val="bg2"/>
          </a:solidFill>
          <a:latin typeface="+mn-lt"/>
          <a:ea typeface="+mn-ea"/>
          <a:cs typeface="+mn-cs"/>
        </a:defRPr>
      </a:lvl2pPr>
      <a:lvl3pPr marL="339725" indent="-1666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" kern="1200">
          <a:solidFill>
            <a:schemeClr val="bg2"/>
          </a:solidFill>
          <a:latin typeface="+mn-lt"/>
          <a:ea typeface="+mn-ea"/>
          <a:cs typeface="+mn-cs"/>
        </a:defRPr>
      </a:lvl3pPr>
      <a:lvl4pPr marL="514350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" kern="1200">
          <a:solidFill>
            <a:schemeClr val="bg2"/>
          </a:solidFill>
          <a:latin typeface="+mn-lt"/>
          <a:ea typeface="+mn-ea"/>
          <a:cs typeface="+mn-cs"/>
        </a:defRPr>
      </a:lvl4pPr>
      <a:lvl5pPr marL="687388" indent="-17303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7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tags" Target="../tags/tag20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tags" Target="../tags/tag2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tags" Target="../tags/tag48.xml"/><Relationship Id="rId3" Type="http://schemas.openxmlformats.org/officeDocument/2006/relationships/tags" Target="../tags/tag25.xml"/><Relationship Id="rId21" Type="http://schemas.openxmlformats.org/officeDocument/2006/relationships/tags" Target="../tags/tag43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29" Type="http://schemas.openxmlformats.org/officeDocument/2006/relationships/slideLayout" Target="../slideLayouts/slideLayout36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28" Type="http://schemas.openxmlformats.org/officeDocument/2006/relationships/tags" Target="../tags/tag50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Relationship Id="rId27" Type="http://schemas.openxmlformats.org/officeDocument/2006/relationships/tags" Target="../tags/tag4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26" Type="http://schemas.openxmlformats.org/officeDocument/2006/relationships/tags" Target="../tags/tag76.xml"/><Relationship Id="rId3" Type="http://schemas.openxmlformats.org/officeDocument/2006/relationships/tags" Target="../tags/tag53.xml"/><Relationship Id="rId21" Type="http://schemas.openxmlformats.org/officeDocument/2006/relationships/tags" Target="../tags/tag71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5" Type="http://schemas.openxmlformats.org/officeDocument/2006/relationships/tags" Target="../tags/tag75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tags" Target="../tags/tag70.xml"/><Relationship Id="rId29" Type="http://schemas.openxmlformats.org/officeDocument/2006/relationships/chart" Target="../charts/chart1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24" Type="http://schemas.openxmlformats.org/officeDocument/2006/relationships/tags" Target="../tags/tag74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23" Type="http://schemas.openxmlformats.org/officeDocument/2006/relationships/tags" Target="../tags/tag73.xml"/><Relationship Id="rId28" Type="http://schemas.openxmlformats.org/officeDocument/2006/relationships/slideLayout" Target="../slideLayouts/slideLayout36.xml"/><Relationship Id="rId10" Type="http://schemas.openxmlformats.org/officeDocument/2006/relationships/tags" Target="../tags/tag60.xml"/><Relationship Id="rId19" Type="http://schemas.openxmlformats.org/officeDocument/2006/relationships/tags" Target="../tags/tag69.xml"/><Relationship Id="rId31" Type="http://schemas.openxmlformats.org/officeDocument/2006/relationships/chart" Target="../charts/chart3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tags" Target="../tags/tag72.xml"/><Relationship Id="rId27" Type="http://schemas.openxmlformats.org/officeDocument/2006/relationships/tags" Target="../tags/tag77.xml"/><Relationship Id="rId30" Type="http://schemas.openxmlformats.org/officeDocument/2006/relationships/chart" Target="../charts/char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notesSlide" Target="../notesSlides/notesSlide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slideLayout" Target="../slideLayouts/slideLayout36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7" name="Picture 6" descr="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6594" y="1257866"/>
            <a:ext cx="2797935" cy="3273836"/>
            <a:chOff x="306594" y="1257866"/>
            <a:chExt cx="2797935" cy="3273836"/>
          </a:xfrm>
        </p:grpSpPr>
        <p:cxnSp>
          <p:nvCxnSpPr>
            <p:cNvPr id="41" name="Shape 4160"/>
            <p:cNvCxnSpPr/>
            <p:nvPr/>
          </p:nvCxnSpPr>
          <p:spPr>
            <a:xfrm>
              <a:off x="306594" y="4531702"/>
              <a:ext cx="2669519" cy="0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162"/>
            <p:cNvCxnSpPr/>
            <p:nvPr/>
          </p:nvCxnSpPr>
          <p:spPr>
            <a:xfrm>
              <a:off x="306594" y="1263514"/>
              <a:ext cx="1169781" cy="0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163"/>
            <p:cNvCxnSpPr/>
            <p:nvPr/>
          </p:nvCxnSpPr>
          <p:spPr>
            <a:xfrm>
              <a:off x="1800225" y="1263514"/>
              <a:ext cx="1175888" cy="0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44" name="Group 43"/>
            <p:cNvGrpSpPr/>
            <p:nvPr/>
          </p:nvGrpSpPr>
          <p:grpSpPr>
            <a:xfrm>
              <a:off x="1475616" y="1263514"/>
              <a:ext cx="331474" cy="134304"/>
              <a:chOff x="1469332" y="1116898"/>
              <a:chExt cx="170098" cy="134304"/>
            </a:xfrm>
          </p:grpSpPr>
          <p:cxnSp>
            <p:nvCxnSpPr>
              <p:cNvPr id="66" name="Shape 4164"/>
              <p:cNvCxnSpPr/>
              <p:nvPr/>
            </p:nvCxnSpPr>
            <p:spPr>
              <a:xfrm flipH="1">
                <a:off x="1557309" y="1116898"/>
                <a:ext cx="82121" cy="134304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" name="Shape 4165"/>
              <p:cNvCxnSpPr/>
              <p:nvPr/>
            </p:nvCxnSpPr>
            <p:spPr>
              <a:xfrm>
                <a:off x="1469332" y="1116898"/>
                <a:ext cx="85049" cy="134304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40" name="Shape 4159"/>
            <p:cNvCxnSpPr/>
            <p:nvPr/>
          </p:nvCxnSpPr>
          <p:spPr>
            <a:xfrm>
              <a:off x="314325" y="1260849"/>
              <a:ext cx="0" cy="3266529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" name="Group 7"/>
            <p:cNvGrpSpPr/>
            <p:nvPr/>
          </p:nvGrpSpPr>
          <p:grpSpPr>
            <a:xfrm>
              <a:off x="2970225" y="1257866"/>
              <a:ext cx="134304" cy="3269514"/>
              <a:chOff x="2970225" y="1257866"/>
              <a:chExt cx="134304" cy="3269514"/>
            </a:xfrm>
          </p:grpSpPr>
          <p:grpSp>
            <p:nvGrpSpPr>
              <p:cNvPr id="63" name="Group 62"/>
              <p:cNvGrpSpPr/>
              <p:nvPr/>
            </p:nvGrpSpPr>
            <p:grpSpPr>
              <a:xfrm rot="16200000">
                <a:off x="2871640" y="2809212"/>
                <a:ext cx="331474" cy="134304"/>
                <a:chOff x="1469332" y="1116898"/>
                <a:chExt cx="170098" cy="134304"/>
              </a:xfrm>
            </p:grpSpPr>
            <p:cxnSp>
              <p:nvCxnSpPr>
                <p:cNvPr id="64" name="Shape 4164"/>
                <p:cNvCxnSpPr/>
                <p:nvPr/>
              </p:nvCxnSpPr>
              <p:spPr>
                <a:xfrm flipH="1">
                  <a:off x="1557309" y="1116898"/>
                  <a:ext cx="82121" cy="134304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" name="Shape 4165"/>
                <p:cNvCxnSpPr/>
                <p:nvPr/>
              </p:nvCxnSpPr>
              <p:spPr>
                <a:xfrm>
                  <a:off x="1469332" y="1116898"/>
                  <a:ext cx="85049" cy="134304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61" name="Shape 4162"/>
              <p:cNvCxnSpPr/>
              <p:nvPr/>
            </p:nvCxnSpPr>
            <p:spPr>
              <a:xfrm flipV="1">
                <a:off x="2970226" y="3043398"/>
                <a:ext cx="0" cy="1483982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" name="Shape 4163"/>
              <p:cNvCxnSpPr/>
              <p:nvPr/>
            </p:nvCxnSpPr>
            <p:spPr>
              <a:xfrm flipV="1">
                <a:off x="2970225" y="1257866"/>
                <a:ext cx="0" cy="1448104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45" name="Title 2"/>
            <p:cNvSpPr txBox="1">
              <a:spLocks/>
            </p:cNvSpPr>
            <p:nvPr/>
          </p:nvSpPr>
          <p:spPr>
            <a:xfrm>
              <a:off x="503899" y="2482998"/>
              <a:ext cx="2319221" cy="1667123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2000" b="0" kern="1200" cap="none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115888" lvl="0" indent="-115888">
                <a:spcBef>
                  <a:spcPts val="0"/>
                </a:spcBef>
                <a:buClr>
                  <a:schemeClr val="bg1"/>
                </a:buClr>
                <a:buSzPct val="100000"/>
                <a:buFont typeface="Arial" charset="0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“Siri” based on-demand insights</a:t>
              </a:r>
              <a:endParaRPr lang="en-US" sz="1000" dirty="0"/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 charset="0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&gt;1,000x data available</a:t>
              </a:r>
              <a:br>
                <a:rPr lang="en-US" sz="1000" dirty="0">
                  <a:ea typeface="Georgia"/>
                  <a:cs typeface="Georgia"/>
                  <a:sym typeface="Georgia"/>
                </a:rPr>
              </a:br>
              <a:r>
                <a:rPr lang="en-US" sz="1000" dirty="0">
                  <a:ea typeface="Georgia"/>
                  <a:cs typeface="Georgia"/>
                  <a:sym typeface="Georgia"/>
                </a:rPr>
                <a:t>for analysis</a:t>
              </a:r>
              <a:endParaRPr lang="en-US" sz="1000" dirty="0">
                <a:ea typeface="Georgia"/>
                <a:cs typeface="Georgia"/>
              </a:endParaRPr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 charset="0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Deep business knowledge</a:t>
              </a:r>
              <a:br>
                <a:rPr lang="en-US" sz="1000" dirty="0">
                  <a:ea typeface="Georgia"/>
                  <a:cs typeface="Georgia"/>
                  <a:sym typeface="Georgia"/>
                </a:rPr>
              </a:br>
              <a:r>
                <a:rPr lang="en-US" sz="1000" dirty="0">
                  <a:ea typeface="Georgia"/>
                  <a:cs typeface="Georgia"/>
                  <a:sym typeface="Georgia"/>
                </a:rPr>
                <a:t>needed to interpret AI and</a:t>
              </a:r>
              <a:br>
                <a:rPr lang="en-US" sz="1000" dirty="0">
                  <a:ea typeface="Georgia"/>
                  <a:cs typeface="Georgia"/>
                  <a:sym typeface="Georgia"/>
                </a:rPr>
              </a:br>
              <a:r>
                <a:rPr lang="en-US" sz="1000" dirty="0">
                  <a:ea typeface="Georgia"/>
                  <a:cs typeface="Georgia"/>
                  <a:sym typeface="Georgia"/>
                </a:rPr>
                <a:t>business analytics</a:t>
              </a:r>
              <a:endParaRPr lang="en-US" sz="1000" dirty="0">
                <a:ea typeface="Georgia"/>
                <a:cs typeface="Georgia"/>
              </a:endParaRPr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 charset="0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Dynamic portfolio investment</a:t>
              </a:r>
              <a:br>
                <a:rPr lang="en-US" sz="1000" dirty="0">
                  <a:ea typeface="Georgia"/>
                  <a:cs typeface="Georgia"/>
                  <a:sym typeface="Georgia"/>
                </a:rPr>
              </a:br>
              <a:r>
                <a:rPr lang="en-US" sz="1000" dirty="0">
                  <a:ea typeface="Georgia"/>
                  <a:cs typeface="Georgia"/>
                  <a:sym typeface="Georgia"/>
                </a:rPr>
                <a:t>scenario modeling</a:t>
              </a:r>
              <a:endParaRPr lang="en-US" sz="1000" dirty="0">
                <a:ea typeface="Georgia"/>
                <a:cs typeface="Georgia"/>
              </a:endParaRPr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 charset="0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Real-time analytics – anywhere</a:t>
              </a:r>
              <a:endParaRPr lang="en-US" sz="1000" dirty="0">
                <a:ea typeface="Georgia"/>
                <a:cs typeface="Georgia"/>
              </a:endParaRPr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 charset="0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Plug-and-Play integration</a:t>
              </a:r>
              <a:endParaRPr lang="en-US" sz="1000" dirty="0">
                <a:ea typeface="Georgia"/>
                <a:cs typeface="Georgia"/>
              </a:endParaRPr>
            </a:p>
          </p:txBody>
        </p:sp>
        <p:sp>
          <p:nvSpPr>
            <p:cNvPr id="54" name="Shape 4167"/>
            <p:cNvSpPr/>
            <p:nvPr/>
          </p:nvSpPr>
          <p:spPr>
            <a:xfrm>
              <a:off x="497730" y="1994118"/>
              <a:ext cx="2260368" cy="5200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defTabSz="685783">
                <a:lnSpc>
                  <a:spcPct val="10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+mj-lt"/>
                  <a:ea typeface="Arial"/>
                  <a:cs typeface="Arial"/>
                </a:rPr>
                <a:t>Insight &amp; action</a:t>
              </a:r>
              <a:endParaRPr lang="en-US" sz="1400" dirty="0">
                <a:solidFill>
                  <a:schemeClr val="bg1"/>
                </a:solidFill>
                <a:latin typeface="+mj-lt"/>
                <a:ea typeface="Arial"/>
                <a:cs typeface="Arial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 bwMode="white">
            <a:xfrm rot="16200000">
              <a:off x="810746" y="1978002"/>
              <a:ext cx="0" cy="626031"/>
            </a:xfrm>
            <a:prstGeom prst="line">
              <a:avLst/>
            </a:prstGeom>
            <a:ln w="95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>
              <a:spLocks noChangeAspect="1" noEditPoints="1"/>
            </p:cNvSpPr>
            <p:nvPr/>
          </p:nvSpPr>
          <p:spPr bwMode="ltGray">
            <a:xfrm>
              <a:off x="524115" y="1630474"/>
              <a:ext cx="347663" cy="238125"/>
            </a:xfrm>
            <a:custGeom>
              <a:avLst/>
              <a:gdLst>
                <a:gd name="T0" fmla="*/ 2586 w 5172"/>
                <a:gd name="T1" fmla="*/ 1058 h 3527"/>
                <a:gd name="T2" fmla="*/ 1881 w 5172"/>
                <a:gd name="T3" fmla="*/ 1764 h 3527"/>
                <a:gd name="T4" fmla="*/ 2586 w 5172"/>
                <a:gd name="T5" fmla="*/ 2469 h 3527"/>
                <a:gd name="T6" fmla="*/ 3292 w 5172"/>
                <a:gd name="T7" fmla="*/ 1764 h 3527"/>
                <a:gd name="T8" fmla="*/ 2586 w 5172"/>
                <a:gd name="T9" fmla="*/ 1058 h 3527"/>
                <a:gd name="T10" fmla="*/ 2586 w 5172"/>
                <a:gd name="T11" fmla="*/ 2939 h 3527"/>
                <a:gd name="T12" fmla="*/ 1411 w 5172"/>
                <a:gd name="T13" fmla="*/ 1764 h 3527"/>
                <a:gd name="T14" fmla="*/ 2586 w 5172"/>
                <a:gd name="T15" fmla="*/ 588 h 3527"/>
                <a:gd name="T16" fmla="*/ 3762 w 5172"/>
                <a:gd name="T17" fmla="*/ 1764 h 3527"/>
                <a:gd name="T18" fmla="*/ 2586 w 5172"/>
                <a:gd name="T19" fmla="*/ 2939 h 3527"/>
                <a:gd name="T20" fmla="*/ 2586 w 5172"/>
                <a:gd name="T21" fmla="*/ 0 h 3527"/>
                <a:gd name="T22" fmla="*/ 0 w 5172"/>
                <a:gd name="T23" fmla="*/ 1764 h 3527"/>
                <a:gd name="T24" fmla="*/ 2586 w 5172"/>
                <a:gd name="T25" fmla="*/ 3527 h 3527"/>
                <a:gd name="T26" fmla="*/ 5172 w 5172"/>
                <a:gd name="T27" fmla="*/ 1764 h 3527"/>
                <a:gd name="T28" fmla="*/ 2586 w 5172"/>
                <a:gd name="T29" fmla="*/ 0 h 3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72" h="3527">
                  <a:moveTo>
                    <a:pt x="2586" y="1058"/>
                  </a:moveTo>
                  <a:cubicBezTo>
                    <a:pt x="2186" y="1058"/>
                    <a:pt x="1881" y="1364"/>
                    <a:pt x="1881" y="1764"/>
                  </a:cubicBezTo>
                  <a:cubicBezTo>
                    <a:pt x="1881" y="2163"/>
                    <a:pt x="2186" y="2469"/>
                    <a:pt x="2586" y="2469"/>
                  </a:cubicBezTo>
                  <a:cubicBezTo>
                    <a:pt x="2986" y="2469"/>
                    <a:pt x="3292" y="2163"/>
                    <a:pt x="3292" y="1764"/>
                  </a:cubicBezTo>
                  <a:cubicBezTo>
                    <a:pt x="3292" y="1364"/>
                    <a:pt x="2986" y="1058"/>
                    <a:pt x="2586" y="1058"/>
                  </a:cubicBezTo>
                  <a:moveTo>
                    <a:pt x="2586" y="2939"/>
                  </a:moveTo>
                  <a:cubicBezTo>
                    <a:pt x="1928" y="2939"/>
                    <a:pt x="1411" y="2422"/>
                    <a:pt x="1411" y="1764"/>
                  </a:cubicBezTo>
                  <a:cubicBezTo>
                    <a:pt x="1411" y="1105"/>
                    <a:pt x="1928" y="588"/>
                    <a:pt x="2586" y="588"/>
                  </a:cubicBezTo>
                  <a:cubicBezTo>
                    <a:pt x="3245" y="588"/>
                    <a:pt x="3762" y="1105"/>
                    <a:pt x="3762" y="1764"/>
                  </a:cubicBezTo>
                  <a:cubicBezTo>
                    <a:pt x="3762" y="2422"/>
                    <a:pt x="3245" y="2939"/>
                    <a:pt x="2586" y="2939"/>
                  </a:cubicBezTo>
                  <a:moveTo>
                    <a:pt x="2586" y="0"/>
                  </a:moveTo>
                  <a:cubicBezTo>
                    <a:pt x="1411" y="0"/>
                    <a:pt x="400" y="729"/>
                    <a:pt x="0" y="1764"/>
                  </a:cubicBezTo>
                  <a:cubicBezTo>
                    <a:pt x="400" y="2798"/>
                    <a:pt x="1411" y="3527"/>
                    <a:pt x="2586" y="3527"/>
                  </a:cubicBezTo>
                  <a:cubicBezTo>
                    <a:pt x="3762" y="3527"/>
                    <a:pt x="4773" y="2798"/>
                    <a:pt x="5172" y="1764"/>
                  </a:cubicBezTo>
                  <a:cubicBezTo>
                    <a:pt x="4773" y="729"/>
                    <a:pt x="3762" y="0"/>
                    <a:pt x="2586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236253" y="1274729"/>
            <a:ext cx="2804864" cy="3271709"/>
            <a:chOff x="3236253" y="1274729"/>
            <a:chExt cx="2804864" cy="3271709"/>
          </a:xfrm>
        </p:grpSpPr>
        <p:cxnSp>
          <p:nvCxnSpPr>
            <p:cNvPr id="51" name="Shape 4160"/>
            <p:cNvCxnSpPr/>
            <p:nvPr/>
          </p:nvCxnSpPr>
          <p:spPr>
            <a:xfrm>
              <a:off x="3236253" y="4546438"/>
              <a:ext cx="2667762" cy="0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4159"/>
            <p:cNvCxnSpPr/>
            <p:nvPr/>
          </p:nvCxnSpPr>
          <p:spPr>
            <a:xfrm>
              <a:off x="3243984" y="1275005"/>
              <a:ext cx="0" cy="3266529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4162"/>
            <p:cNvCxnSpPr/>
            <p:nvPr/>
          </p:nvCxnSpPr>
          <p:spPr>
            <a:xfrm flipV="1">
              <a:off x="5906814" y="3060604"/>
              <a:ext cx="0" cy="1483982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4163"/>
            <p:cNvCxnSpPr/>
            <p:nvPr/>
          </p:nvCxnSpPr>
          <p:spPr>
            <a:xfrm flipV="1">
              <a:off x="5906813" y="1274729"/>
              <a:ext cx="0" cy="1448104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58" name="Group 57"/>
            <p:cNvGrpSpPr/>
            <p:nvPr/>
          </p:nvGrpSpPr>
          <p:grpSpPr>
            <a:xfrm rot="16200000">
              <a:off x="5808228" y="2827123"/>
              <a:ext cx="331474" cy="134304"/>
              <a:chOff x="1469332" y="1116898"/>
              <a:chExt cx="170098" cy="134304"/>
            </a:xfrm>
          </p:grpSpPr>
          <p:cxnSp>
            <p:nvCxnSpPr>
              <p:cNvPr id="59" name="Shape 4164"/>
              <p:cNvCxnSpPr/>
              <p:nvPr/>
            </p:nvCxnSpPr>
            <p:spPr>
              <a:xfrm flipH="1">
                <a:off x="1557309" y="1116898"/>
                <a:ext cx="82121" cy="134304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" name="Shape 4165"/>
              <p:cNvCxnSpPr/>
              <p:nvPr/>
            </p:nvCxnSpPr>
            <p:spPr>
              <a:xfrm>
                <a:off x="1469332" y="1116898"/>
                <a:ext cx="85049" cy="134304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53" name="Shape 4160"/>
            <p:cNvCxnSpPr/>
            <p:nvPr/>
          </p:nvCxnSpPr>
          <p:spPr>
            <a:xfrm>
              <a:off x="3243984" y="1275777"/>
              <a:ext cx="2667762" cy="0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3" name="Title 2"/>
            <p:cNvSpPr txBox="1">
              <a:spLocks/>
            </p:cNvSpPr>
            <p:nvPr/>
          </p:nvSpPr>
          <p:spPr>
            <a:xfrm>
              <a:off x="3418872" y="2482998"/>
              <a:ext cx="2319221" cy="1513235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2000" b="0" kern="1200" cap="none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115888" lvl="0" indent="-115888">
                <a:spcBef>
                  <a:spcPts val="0"/>
                </a:spcBef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Transition from accounting </a:t>
              </a:r>
              <a:r>
                <a:rPr lang="en-US" sz="1000" dirty="0" smtClean="0">
                  <a:ea typeface="Georgia"/>
                  <a:cs typeface="Georgia"/>
                  <a:sym typeface="Georgia"/>
                </a:rPr>
                <a:t>focus</a:t>
              </a:r>
              <a:br>
                <a:rPr lang="en-US" sz="1000" dirty="0" smtClean="0">
                  <a:ea typeface="Georgia"/>
                  <a:cs typeface="Georgia"/>
                  <a:sym typeface="Georgia"/>
                </a:rPr>
              </a:br>
              <a:r>
                <a:rPr lang="en-US" sz="1000" dirty="0" smtClean="0">
                  <a:ea typeface="Georgia"/>
                  <a:cs typeface="Georgia"/>
                  <a:sym typeface="Georgia"/>
                </a:rPr>
                <a:t>to </a:t>
              </a:r>
              <a:r>
                <a:rPr lang="en-US" sz="1000" dirty="0">
                  <a:ea typeface="Georgia"/>
                  <a:cs typeface="Georgia"/>
                  <a:sym typeface="Georgia"/>
                </a:rPr>
                <a:t>business events</a:t>
              </a:r>
              <a:endParaRPr lang="en-US" sz="1000" dirty="0"/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Accelerated SEC/Statutory</a:t>
              </a:r>
              <a:r>
                <a:rPr lang="en-US" sz="1000" dirty="0" smtClean="0">
                  <a:ea typeface="Georgia"/>
                  <a:cs typeface="Georgia"/>
                  <a:sym typeface="Georgia"/>
                </a:rPr>
                <a:t>/</a:t>
              </a:r>
              <a:br>
                <a:rPr lang="en-US" sz="1000" dirty="0" smtClean="0">
                  <a:ea typeface="Georgia"/>
                  <a:cs typeface="Georgia"/>
                  <a:sym typeface="Georgia"/>
                </a:rPr>
              </a:br>
              <a:r>
                <a:rPr lang="en-US" sz="1000" dirty="0" smtClean="0">
                  <a:ea typeface="Georgia"/>
                  <a:cs typeface="Georgia"/>
                  <a:sym typeface="Georgia"/>
                </a:rPr>
                <a:t>Tax </a:t>
              </a:r>
              <a:r>
                <a:rPr lang="en-US" sz="1000" dirty="0">
                  <a:ea typeface="Georgia"/>
                  <a:cs typeface="Georgia"/>
                  <a:sym typeface="Georgia"/>
                </a:rPr>
                <a:t>filings</a:t>
              </a:r>
              <a:endParaRPr lang="en-US" sz="1000" dirty="0"/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Continuous audit</a:t>
              </a:r>
              <a:endParaRPr lang="en-US" sz="1000" dirty="0"/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Instant </a:t>
              </a:r>
              <a:r>
                <a:rPr lang="en-US" sz="1000" dirty="0" smtClean="0">
                  <a:ea typeface="Georgia"/>
                  <a:cs typeface="Georgia"/>
                  <a:sym typeface="Georgia"/>
                </a:rPr>
                <a:t>Treasury/cash</a:t>
              </a:r>
              <a:br>
                <a:rPr lang="en-US" sz="1000" dirty="0" smtClean="0">
                  <a:ea typeface="Georgia"/>
                  <a:cs typeface="Georgia"/>
                  <a:sym typeface="Georgia"/>
                </a:rPr>
              </a:br>
              <a:r>
                <a:rPr lang="en-US" sz="1000" dirty="0" smtClean="0">
                  <a:ea typeface="Georgia"/>
                  <a:cs typeface="Georgia"/>
                  <a:sym typeface="Georgia"/>
                </a:rPr>
                <a:t>position </a:t>
              </a:r>
              <a:r>
                <a:rPr lang="en-US" sz="1000" dirty="0">
                  <a:ea typeface="Georgia"/>
                  <a:cs typeface="Georgia"/>
                  <a:sym typeface="Georgia"/>
                </a:rPr>
                <a:t>visibility</a:t>
              </a:r>
              <a:endParaRPr lang="en-US" sz="1000" dirty="0"/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Fraud/compliance analytics</a:t>
              </a:r>
              <a:endParaRPr lang="en-US" sz="1000" dirty="0"/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Increased regulator transparency</a:t>
              </a:r>
              <a:endParaRPr lang="en-US" sz="1000" dirty="0"/>
            </a:p>
          </p:txBody>
        </p:sp>
        <p:sp>
          <p:nvSpPr>
            <p:cNvPr id="74" name="Shape 4167"/>
            <p:cNvSpPr/>
            <p:nvPr/>
          </p:nvSpPr>
          <p:spPr>
            <a:xfrm>
              <a:off x="3412703" y="1994118"/>
              <a:ext cx="2371366" cy="5200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defTabSz="685783">
                <a:lnSpc>
                  <a:spcPct val="10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+mj-lt"/>
                  <a:ea typeface="Arial"/>
                  <a:cs typeface="Arial"/>
                </a:rPr>
                <a:t>Reporting &amp; compliance</a:t>
              </a:r>
              <a:endParaRPr lang="en-US" sz="1400" dirty="0">
                <a:solidFill>
                  <a:schemeClr val="bg1"/>
                </a:solidFill>
                <a:latin typeface="+mj-lt"/>
                <a:ea typeface="Arial"/>
                <a:cs typeface="Arial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 bwMode="white">
            <a:xfrm rot="16200000">
              <a:off x="3725719" y="1978002"/>
              <a:ext cx="0" cy="626031"/>
            </a:xfrm>
            <a:prstGeom prst="line">
              <a:avLst/>
            </a:prstGeom>
            <a:ln w="95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Freeform 5"/>
            <p:cNvSpPr>
              <a:spLocks noChangeAspect="1" noEditPoints="1"/>
            </p:cNvSpPr>
            <p:nvPr/>
          </p:nvSpPr>
          <p:spPr bwMode="ltGray">
            <a:xfrm>
              <a:off x="3408435" y="1613011"/>
              <a:ext cx="242887" cy="255588"/>
            </a:xfrm>
            <a:custGeom>
              <a:avLst/>
              <a:gdLst>
                <a:gd name="T0" fmla="*/ 1 w 4918"/>
                <a:gd name="T1" fmla="*/ 3887 h 5170"/>
                <a:gd name="T2" fmla="*/ 3881 w 4918"/>
                <a:gd name="T3" fmla="*/ 3887 h 5170"/>
                <a:gd name="T4" fmla="*/ 3881 w 4918"/>
                <a:gd name="T5" fmla="*/ 4366 h 5170"/>
                <a:gd name="T6" fmla="*/ 4143 w 4918"/>
                <a:gd name="T7" fmla="*/ 4656 h 5170"/>
                <a:gd name="T8" fmla="*/ 4403 w 4918"/>
                <a:gd name="T9" fmla="*/ 4369 h 5170"/>
                <a:gd name="T10" fmla="*/ 4403 w 4918"/>
                <a:gd name="T11" fmla="*/ 596 h 5170"/>
                <a:gd name="T12" fmla="*/ 4403 w 4918"/>
                <a:gd name="T13" fmla="*/ 511 h 5170"/>
                <a:gd name="T14" fmla="*/ 1029 w 4918"/>
                <a:gd name="T15" fmla="*/ 511 h 5170"/>
                <a:gd name="T16" fmla="*/ 1029 w 4918"/>
                <a:gd name="T17" fmla="*/ 3608 h 5170"/>
                <a:gd name="T18" fmla="*/ 528 w 4918"/>
                <a:gd name="T19" fmla="*/ 3608 h 5170"/>
                <a:gd name="T20" fmla="*/ 528 w 4918"/>
                <a:gd name="T21" fmla="*/ 0 h 5170"/>
                <a:gd name="T22" fmla="*/ 4917 w 4918"/>
                <a:gd name="T23" fmla="*/ 0 h 5170"/>
                <a:gd name="T24" fmla="*/ 4917 w 4918"/>
                <a:gd name="T25" fmla="*/ 106 h 5170"/>
                <a:gd name="T26" fmla="*/ 4917 w 4918"/>
                <a:gd name="T27" fmla="*/ 4356 h 5170"/>
                <a:gd name="T28" fmla="*/ 4100 w 4918"/>
                <a:gd name="T29" fmla="*/ 5170 h 5170"/>
                <a:gd name="T30" fmla="*/ 555 w 4918"/>
                <a:gd name="T31" fmla="*/ 5170 h 5170"/>
                <a:gd name="T32" fmla="*/ 1 w 4918"/>
                <a:gd name="T33" fmla="*/ 4623 h 5170"/>
                <a:gd name="T34" fmla="*/ 1 w 4918"/>
                <a:gd name="T35" fmla="*/ 3887 h 5170"/>
                <a:gd name="T36" fmla="*/ 3877 w 4918"/>
                <a:gd name="T37" fmla="*/ 2591 h 5170"/>
                <a:gd name="T38" fmla="*/ 2337 w 4918"/>
                <a:gd name="T39" fmla="*/ 2591 h 5170"/>
                <a:gd name="T40" fmla="*/ 2337 w 4918"/>
                <a:gd name="T41" fmla="*/ 3090 h 5170"/>
                <a:gd name="T42" fmla="*/ 3877 w 4918"/>
                <a:gd name="T43" fmla="*/ 3090 h 5170"/>
                <a:gd name="T44" fmla="*/ 3877 w 4918"/>
                <a:gd name="T45" fmla="*/ 2591 h 5170"/>
                <a:gd name="T46" fmla="*/ 2334 w 4918"/>
                <a:gd name="T47" fmla="*/ 1792 h 5170"/>
                <a:gd name="T48" fmla="*/ 3873 w 4918"/>
                <a:gd name="T49" fmla="*/ 1792 h 5170"/>
                <a:gd name="T50" fmla="*/ 3873 w 4918"/>
                <a:gd name="T51" fmla="*/ 1298 h 5170"/>
                <a:gd name="T52" fmla="*/ 2334 w 4918"/>
                <a:gd name="T53" fmla="*/ 1298 h 5170"/>
                <a:gd name="T54" fmla="*/ 2334 w 4918"/>
                <a:gd name="T55" fmla="*/ 1792 h 5170"/>
                <a:gd name="T56" fmla="*/ 2057 w 4918"/>
                <a:gd name="T57" fmla="*/ 2590 h 5170"/>
                <a:gd name="T58" fmla="*/ 1563 w 4918"/>
                <a:gd name="T59" fmla="*/ 2590 h 5170"/>
                <a:gd name="T60" fmla="*/ 1563 w 4918"/>
                <a:gd name="T61" fmla="*/ 3093 h 5170"/>
                <a:gd name="T62" fmla="*/ 2057 w 4918"/>
                <a:gd name="T63" fmla="*/ 3093 h 5170"/>
                <a:gd name="T64" fmla="*/ 2057 w 4918"/>
                <a:gd name="T65" fmla="*/ 2590 h 5170"/>
                <a:gd name="T66" fmla="*/ 2058 w 4918"/>
                <a:gd name="T67" fmla="*/ 1298 h 5170"/>
                <a:gd name="T68" fmla="*/ 1563 w 4918"/>
                <a:gd name="T69" fmla="*/ 1298 h 5170"/>
                <a:gd name="T70" fmla="*/ 1563 w 4918"/>
                <a:gd name="T71" fmla="*/ 1788 h 5170"/>
                <a:gd name="T72" fmla="*/ 2058 w 4918"/>
                <a:gd name="T73" fmla="*/ 1788 h 5170"/>
                <a:gd name="T74" fmla="*/ 2058 w 4918"/>
                <a:gd name="T75" fmla="*/ 1298 h 5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18" h="5170">
                  <a:moveTo>
                    <a:pt x="1" y="3887"/>
                  </a:moveTo>
                  <a:cubicBezTo>
                    <a:pt x="3881" y="3887"/>
                    <a:pt x="3881" y="3887"/>
                    <a:pt x="3881" y="3887"/>
                  </a:cubicBezTo>
                  <a:cubicBezTo>
                    <a:pt x="3881" y="4050"/>
                    <a:pt x="3880" y="4208"/>
                    <a:pt x="3881" y="4366"/>
                  </a:cubicBezTo>
                  <a:cubicBezTo>
                    <a:pt x="3882" y="4553"/>
                    <a:pt x="3977" y="4657"/>
                    <a:pt x="4143" y="4656"/>
                  </a:cubicBezTo>
                  <a:cubicBezTo>
                    <a:pt x="4296" y="4654"/>
                    <a:pt x="4403" y="4539"/>
                    <a:pt x="4403" y="4369"/>
                  </a:cubicBezTo>
                  <a:cubicBezTo>
                    <a:pt x="4403" y="3112"/>
                    <a:pt x="4403" y="1854"/>
                    <a:pt x="4403" y="596"/>
                  </a:cubicBezTo>
                  <a:cubicBezTo>
                    <a:pt x="4403" y="511"/>
                    <a:pt x="4403" y="511"/>
                    <a:pt x="4403" y="511"/>
                  </a:cubicBezTo>
                  <a:cubicBezTo>
                    <a:pt x="1029" y="511"/>
                    <a:pt x="1029" y="511"/>
                    <a:pt x="1029" y="511"/>
                  </a:cubicBezTo>
                  <a:cubicBezTo>
                    <a:pt x="1029" y="3608"/>
                    <a:pt x="1029" y="3608"/>
                    <a:pt x="1029" y="3608"/>
                  </a:cubicBezTo>
                  <a:cubicBezTo>
                    <a:pt x="528" y="3608"/>
                    <a:pt x="528" y="3608"/>
                    <a:pt x="528" y="3608"/>
                  </a:cubicBezTo>
                  <a:cubicBezTo>
                    <a:pt x="528" y="0"/>
                    <a:pt x="528" y="0"/>
                    <a:pt x="528" y="0"/>
                  </a:cubicBezTo>
                  <a:cubicBezTo>
                    <a:pt x="4917" y="0"/>
                    <a:pt x="4917" y="0"/>
                    <a:pt x="4917" y="0"/>
                  </a:cubicBezTo>
                  <a:cubicBezTo>
                    <a:pt x="4917" y="106"/>
                    <a:pt x="4917" y="106"/>
                    <a:pt x="4917" y="106"/>
                  </a:cubicBezTo>
                  <a:cubicBezTo>
                    <a:pt x="4917" y="1523"/>
                    <a:pt x="4918" y="2940"/>
                    <a:pt x="4917" y="4356"/>
                  </a:cubicBezTo>
                  <a:cubicBezTo>
                    <a:pt x="4917" y="4834"/>
                    <a:pt x="4580" y="5170"/>
                    <a:pt x="4100" y="5170"/>
                  </a:cubicBezTo>
                  <a:cubicBezTo>
                    <a:pt x="2919" y="5170"/>
                    <a:pt x="1737" y="5170"/>
                    <a:pt x="555" y="5170"/>
                  </a:cubicBezTo>
                  <a:cubicBezTo>
                    <a:pt x="218" y="5170"/>
                    <a:pt x="3" y="4957"/>
                    <a:pt x="1" y="4623"/>
                  </a:cubicBezTo>
                  <a:cubicBezTo>
                    <a:pt x="0" y="4382"/>
                    <a:pt x="1" y="4141"/>
                    <a:pt x="1" y="3887"/>
                  </a:cubicBezTo>
                  <a:moveTo>
                    <a:pt x="3877" y="2591"/>
                  </a:moveTo>
                  <a:cubicBezTo>
                    <a:pt x="2337" y="2591"/>
                    <a:pt x="2337" y="2591"/>
                    <a:pt x="2337" y="2591"/>
                  </a:cubicBezTo>
                  <a:cubicBezTo>
                    <a:pt x="2337" y="3090"/>
                    <a:pt x="2337" y="3090"/>
                    <a:pt x="2337" y="3090"/>
                  </a:cubicBezTo>
                  <a:cubicBezTo>
                    <a:pt x="3877" y="3090"/>
                    <a:pt x="3877" y="3090"/>
                    <a:pt x="3877" y="3090"/>
                  </a:cubicBezTo>
                  <a:lnTo>
                    <a:pt x="3877" y="2591"/>
                  </a:lnTo>
                  <a:close/>
                  <a:moveTo>
                    <a:pt x="2334" y="1792"/>
                  </a:moveTo>
                  <a:cubicBezTo>
                    <a:pt x="3873" y="1792"/>
                    <a:pt x="3873" y="1792"/>
                    <a:pt x="3873" y="1792"/>
                  </a:cubicBezTo>
                  <a:cubicBezTo>
                    <a:pt x="3873" y="1298"/>
                    <a:pt x="3873" y="1298"/>
                    <a:pt x="3873" y="1298"/>
                  </a:cubicBezTo>
                  <a:cubicBezTo>
                    <a:pt x="2334" y="1298"/>
                    <a:pt x="2334" y="1298"/>
                    <a:pt x="2334" y="1298"/>
                  </a:cubicBezTo>
                  <a:lnTo>
                    <a:pt x="2334" y="1792"/>
                  </a:lnTo>
                  <a:close/>
                  <a:moveTo>
                    <a:pt x="2057" y="2590"/>
                  </a:moveTo>
                  <a:cubicBezTo>
                    <a:pt x="1563" y="2590"/>
                    <a:pt x="1563" y="2590"/>
                    <a:pt x="1563" y="2590"/>
                  </a:cubicBezTo>
                  <a:cubicBezTo>
                    <a:pt x="1563" y="3093"/>
                    <a:pt x="1563" y="3093"/>
                    <a:pt x="1563" y="3093"/>
                  </a:cubicBezTo>
                  <a:cubicBezTo>
                    <a:pt x="2057" y="3093"/>
                    <a:pt x="2057" y="3093"/>
                    <a:pt x="2057" y="3093"/>
                  </a:cubicBezTo>
                  <a:lnTo>
                    <a:pt x="2057" y="2590"/>
                  </a:lnTo>
                  <a:close/>
                  <a:moveTo>
                    <a:pt x="2058" y="1298"/>
                  </a:moveTo>
                  <a:cubicBezTo>
                    <a:pt x="1563" y="1298"/>
                    <a:pt x="1563" y="1298"/>
                    <a:pt x="1563" y="1298"/>
                  </a:cubicBezTo>
                  <a:cubicBezTo>
                    <a:pt x="1563" y="1788"/>
                    <a:pt x="1563" y="1788"/>
                    <a:pt x="1563" y="1788"/>
                  </a:cubicBezTo>
                  <a:cubicBezTo>
                    <a:pt x="2058" y="1788"/>
                    <a:pt x="2058" y="1788"/>
                    <a:pt x="2058" y="1788"/>
                  </a:cubicBezTo>
                  <a:lnTo>
                    <a:pt x="2058" y="129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172841" y="1249841"/>
            <a:ext cx="2662929" cy="3408840"/>
            <a:chOff x="6172841" y="1249841"/>
            <a:chExt cx="2662929" cy="3408840"/>
          </a:xfrm>
        </p:grpSpPr>
        <p:cxnSp>
          <p:nvCxnSpPr>
            <p:cNvPr id="38" name="Shape 4160"/>
            <p:cNvCxnSpPr/>
            <p:nvPr/>
          </p:nvCxnSpPr>
          <p:spPr>
            <a:xfrm>
              <a:off x="6172974" y="1249841"/>
              <a:ext cx="2662796" cy="0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39" name="Group 38"/>
            <p:cNvGrpSpPr/>
            <p:nvPr/>
          </p:nvGrpSpPr>
          <p:grpSpPr>
            <a:xfrm>
              <a:off x="6172841" y="4524377"/>
              <a:ext cx="2658014" cy="134304"/>
              <a:chOff x="6170025" y="1112016"/>
              <a:chExt cx="2658014" cy="134304"/>
            </a:xfrm>
          </p:grpSpPr>
          <p:cxnSp>
            <p:nvCxnSpPr>
              <p:cNvPr id="68" name="Shape 4162"/>
              <p:cNvCxnSpPr/>
              <p:nvPr/>
            </p:nvCxnSpPr>
            <p:spPr>
              <a:xfrm>
                <a:off x="6170025" y="1112016"/>
                <a:ext cx="1168400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" name="Shape 4163"/>
              <p:cNvCxnSpPr/>
              <p:nvPr/>
            </p:nvCxnSpPr>
            <p:spPr>
              <a:xfrm>
                <a:off x="7659100" y="1112016"/>
                <a:ext cx="1168939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70" name="Group 69"/>
              <p:cNvGrpSpPr/>
              <p:nvPr/>
            </p:nvGrpSpPr>
            <p:grpSpPr>
              <a:xfrm>
                <a:off x="7330904" y="1112016"/>
                <a:ext cx="331474" cy="134304"/>
                <a:chOff x="1469332" y="1116898"/>
                <a:chExt cx="170098" cy="134304"/>
              </a:xfrm>
            </p:grpSpPr>
            <p:cxnSp>
              <p:nvCxnSpPr>
                <p:cNvPr id="71" name="Shape 4164"/>
                <p:cNvCxnSpPr/>
                <p:nvPr/>
              </p:nvCxnSpPr>
              <p:spPr>
                <a:xfrm flipH="1">
                  <a:off x="1557309" y="1116898"/>
                  <a:ext cx="82121" cy="134304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2" name="Shape 4165"/>
                <p:cNvCxnSpPr/>
                <p:nvPr/>
              </p:nvCxnSpPr>
              <p:spPr>
                <a:xfrm>
                  <a:off x="1469332" y="1116898"/>
                  <a:ext cx="85049" cy="134304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cxnSp>
          <p:nvCxnSpPr>
            <p:cNvPr id="36" name="Shape 4159"/>
            <p:cNvCxnSpPr/>
            <p:nvPr/>
          </p:nvCxnSpPr>
          <p:spPr>
            <a:xfrm>
              <a:off x="6172974" y="1256159"/>
              <a:ext cx="0" cy="3266529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4161"/>
            <p:cNvCxnSpPr/>
            <p:nvPr/>
          </p:nvCxnSpPr>
          <p:spPr>
            <a:xfrm>
              <a:off x="8825358" y="1256159"/>
              <a:ext cx="0" cy="3266529"/>
            </a:xfrm>
            <a:prstGeom prst="straightConnector1">
              <a:avLst/>
            </a:prstGeom>
            <a:noFill/>
            <a:ln w="1270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7" name="Title 2"/>
            <p:cNvSpPr txBox="1">
              <a:spLocks/>
            </p:cNvSpPr>
            <p:nvPr/>
          </p:nvSpPr>
          <p:spPr>
            <a:xfrm>
              <a:off x="6346396" y="2482998"/>
              <a:ext cx="2319221" cy="1205458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2000" b="0" kern="1200" cap="none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115888" lvl="0" indent="-115888">
                <a:spcBef>
                  <a:spcPts val="0"/>
                </a:spcBef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Eliminate </a:t>
              </a:r>
              <a:r>
                <a:rPr lang="en-US" sz="1000" dirty="0" smtClean="0">
                  <a:ea typeface="Georgia"/>
                  <a:cs typeface="Georgia"/>
                  <a:sym typeface="Georgia"/>
                </a:rPr>
                <a:t>offshoring/</a:t>
              </a:r>
              <a:br>
                <a:rPr lang="en-US" sz="1000" dirty="0" smtClean="0">
                  <a:ea typeface="Georgia"/>
                  <a:cs typeface="Georgia"/>
                  <a:sym typeface="Georgia"/>
                </a:rPr>
              </a:br>
              <a:r>
                <a:rPr lang="en-US" sz="1000" dirty="0" smtClean="0">
                  <a:ea typeface="Georgia"/>
                  <a:cs typeface="Georgia"/>
                  <a:sym typeface="Georgia"/>
                </a:rPr>
                <a:t>75% headcount </a:t>
              </a:r>
              <a:r>
                <a:rPr lang="en-US" sz="1000" dirty="0">
                  <a:ea typeface="Georgia"/>
                  <a:cs typeface="Georgia"/>
                  <a:sym typeface="Georgia"/>
                </a:rPr>
                <a:t>reduction</a:t>
              </a:r>
              <a:endParaRPr lang="en-US" sz="1000" dirty="0"/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Real-time digital AP/AR settlement</a:t>
              </a:r>
              <a:endParaRPr lang="en-US" sz="1000" dirty="0"/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Elimination of reconciliations</a:t>
              </a:r>
              <a:endParaRPr lang="en-US" sz="1000" dirty="0"/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Virtual closing and consolidation</a:t>
              </a:r>
              <a:endParaRPr lang="en-US" sz="1000" dirty="0"/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Shift to exception management</a:t>
              </a:r>
              <a:endParaRPr lang="en-US" sz="1000" dirty="0"/>
            </a:p>
            <a:p>
              <a:pPr marL="115888" lvl="0" indent="-115888">
                <a:spcBef>
                  <a:spcPts val="200"/>
                </a:spcBef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000" dirty="0">
                  <a:ea typeface="Georgia"/>
                  <a:cs typeface="Georgia"/>
                  <a:sym typeface="Georgia"/>
                </a:rPr>
                <a:t>Distributed ledger</a:t>
              </a:r>
              <a:endParaRPr lang="en-US" sz="1000" dirty="0"/>
            </a:p>
          </p:txBody>
        </p:sp>
        <p:sp>
          <p:nvSpPr>
            <p:cNvPr id="88" name="Shape 4167"/>
            <p:cNvSpPr/>
            <p:nvPr/>
          </p:nvSpPr>
          <p:spPr>
            <a:xfrm>
              <a:off x="6340226" y="1994118"/>
              <a:ext cx="2372831" cy="5200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defTabSz="685783">
                <a:lnSpc>
                  <a:spcPct val="100000"/>
                </a:lnSpc>
              </a:pPr>
              <a:r>
                <a:rPr lang="en-US" sz="1400" dirty="0" smtClean="0">
                  <a:solidFill>
                    <a:schemeClr val="bg1"/>
                  </a:solidFill>
                  <a:latin typeface="+mj-lt"/>
                  <a:ea typeface="Arial"/>
                  <a:cs typeface="Arial"/>
                </a:rPr>
                <a:t>Transaction processing</a:t>
              </a:r>
              <a:endParaRPr lang="en-US" sz="1400" dirty="0">
                <a:solidFill>
                  <a:schemeClr val="bg1"/>
                </a:solidFill>
                <a:latin typeface="+mj-lt"/>
                <a:ea typeface="Arial"/>
                <a:cs typeface="Arial"/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 bwMode="white">
            <a:xfrm rot="16200000">
              <a:off x="6653243" y="1978002"/>
              <a:ext cx="0" cy="626031"/>
            </a:xfrm>
            <a:prstGeom prst="line">
              <a:avLst/>
            </a:prstGeom>
            <a:ln w="95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Freeform 29"/>
            <p:cNvSpPr>
              <a:spLocks noChangeAspect="1" noEditPoints="1"/>
            </p:cNvSpPr>
            <p:nvPr/>
          </p:nvSpPr>
          <p:spPr bwMode="ltGray">
            <a:xfrm>
              <a:off x="6340226" y="1613011"/>
              <a:ext cx="369888" cy="255588"/>
            </a:xfrm>
            <a:custGeom>
              <a:avLst/>
              <a:gdLst>
                <a:gd name="T0" fmla="*/ 499 w 5154"/>
                <a:gd name="T1" fmla="*/ 3065 h 3564"/>
                <a:gd name="T2" fmla="*/ 499 w 5154"/>
                <a:gd name="T3" fmla="*/ 1777 h 3564"/>
                <a:gd name="T4" fmla="*/ 4655 w 5154"/>
                <a:gd name="T5" fmla="*/ 1777 h 3564"/>
                <a:gd name="T6" fmla="*/ 4655 w 5154"/>
                <a:gd name="T7" fmla="*/ 3065 h 3564"/>
                <a:gd name="T8" fmla="*/ 499 w 5154"/>
                <a:gd name="T9" fmla="*/ 3065 h 3564"/>
                <a:gd name="T10" fmla="*/ 4655 w 5154"/>
                <a:gd name="T11" fmla="*/ 1012 h 3564"/>
                <a:gd name="T12" fmla="*/ 499 w 5154"/>
                <a:gd name="T13" fmla="*/ 1012 h 3564"/>
                <a:gd name="T14" fmla="*/ 499 w 5154"/>
                <a:gd name="T15" fmla="*/ 498 h 3564"/>
                <a:gd name="T16" fmla="*/ 4655 w 5154"/>
                <a:gd name="T17" fmla="*/ 498 h 3564"/>
                <a:gd name="T18" fmla="*/ 4655 w 5154"/>
                <a:gd name="T19" fmla="*/ 1012 h 3564"/>
                <a:gd name="T20" fmla="*/ 4655 w 5154"/>
                <a:gd name="T21" fmla="*/ 0 h 3564"/>
                <a:gd name="T22" fmla="*/ 499 w 5154"/>
                <a:gd name="T23" fmla="*/ 0 h 3564"/>
                <a:gd name="T24" fmla="*/ 0 w 5154"/>
                <a:gd name="T25" fmla="*/ 498 h 3564"/>
                <a:gd name="T26" fmla="*/ 0 w 5154"/>
                <a:gd name="T27" fmla="*/ 3065 h 3564"/>
                <a:gd name="T28" fmla="*/ 499 w 5154"/>
                <a:gd name="T29" fmla="*/ 3564 h 3564"/>
                <a:gd name="T30" fmla="*/ 4655 w 5154"/>
                <a:gd name="T31" fmla="*/ 3564 h 3564"/>
                <a:gd name="T32" fmla="*/ 5154 w 5154"/>
                <a:gd name="T33" fmla="*/ 3065 h 3564"/>
                <a:gd name="T34" fmla="*/ 5154 w 5154"/>
                <a:gd name="T35" fmla="*/ 498 h 3564"/>
                <a:gd name="T36" fmla="*/ 4655 w 5154"/>
                <a:gd name="T37" fmla="*/ 0 h 3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54" h="3564">
                  <a:moveTo>
                    <a:pt x="499" y="3065"/>
                  </a:moveTo>
                  <a:cubicBezTo>
                    <a:pt x="499" y="1777"/>
                    <a:pt x="499" y="1777"/>
                    <a:pt x="499" y="1777"/>
                  </a:cubicBezTo>
                  <a:cubicBezTo>
                    <a:pt x="4655" y="1777"/>
                    <a:pt x="4655" y="1777"/>
                    <a:pt x="4655" y="1777"/>
                  </a:cubicBezTo>
                  <a:cubicBezTo>
                    <a:pt x="4655" y="3065"/>
                    <a:pt x="4655" y="3065"/>
                    <a:pt x="4655" y="3065"/>
                  </a:cubicBezTo>
                  <a:lnTo>
                    <a:pt x="499" y="3065"/>
                  </a:lnTo>
                  <a:close/>
                  <a:moveTo>
                    <a:pt x="4655" y="1012"/>
                  </a:moveTo>
                  <a:cubicBezTo>
                    <a:pt x="499" y="1012"/>
                    <a:pt x="499" y="1012"/>
                    <a:pt x="499" y="1012"/>
                  </a:cubicBezTo>
                  <a:cubicBezTo>
                    <a:pt x="499" y="498"/>
                    <a:pt x="499" y="498"/>
                    <a:pt x="499" y="498"/>
                  </a:cubicBezTo>
                  <a:cubicBezTo>
                    <a:pt x="4655" y="498"/>
                    <a:pt x="4655" y="498"/>
                    <a:pt x="4655" y="498"/>
                  </a:cubicBezTo>
                  <a:lnTo>
                    <a:pt x="4655" y="1012"/>
                  </a:lnTo>
                  <a:close/>
                  <a:moveTo>
                    <a:pt x="4655" y="0"/>
                  </a:moveTo>
                  <a:cubicBezTo>
                    <a:pt x="499" y="0"/>
                    <a:pt x="499" y="0"/>
                    <a:pt x="499" y="0"/>
                  </a:cubicBezTo>
                  <a:cubicBezTo>
                    <a:pt x="224" y="0"/>
                    <a:pt x="0" y="223"/>
                    <a:pt x="0" y="498"/>
                  </a:cubicBezTo>
                  <a:cubicBezTo>
                    <a:pt x="0" y="3065"/>
                    <a:pt x="0" y="3065"/>
                    <a:pt x="0" y="3065"/>
                  </a:cubicBezTo>
                  <a:cubicBezTo>
                    <a:pt x="0" y="3341"/>
                    <a:pt x="224" y="3564"/>
                    <a:pt x="499" y="3564"/>
                  </a:cubicBezTo>
                  <a:cubicBezTo>
                    <a:pt x="4655" y="3564"/>
                    <a:pt x="4655" y="3564"/>
                    <a:pt x="4655" y="3564"/>
                  </a:cubicBezTo>
                  <a:cubicBezTo>
                    <a:pt x="4930" y="3564"/>
                    <a:pt x="5154" y="3341"/>
                    <a:pt x="5154" y="3065"/>
                  </a:cubicBezTo>
                  <a:cubicBezTo>
                    <a:pt x="5154" y="498"/>
                    <a:pt x="5154" y="498"/>
                    <a:pt x="5154" y="498"/>
                  </a:cubicBezTo>
                  <a:cubicBezTo>
                    <a:pt x="5154" y="223"/>
                    <a:pt x="4930" y="0"/>
                    <a:pt x="4655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1818042" y="4841333"/>
            <a:ext cx="94430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688004" y="4771393"/>
            <a:ext cx="3855720" cy="133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Digital Architects &amp; Data Scientists will play key roles in Finance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6451736" y="4842855"/>
            <a:ext cx="94430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30797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Key characteristics of a Next Generation Finance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746217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4098"/>
          <p:cNvSpPr txBox="1"/>
          <p:nvPr/>
        </p:nvSpPr>
        <p:spPr>
          <a:xfrm>
            <a:off x="1502038" y="1944029"/>
            <a:ext cx="6265500" cy="15249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+mj-lt"/>
              </a:rPr>
              <a:t>“Executives widely agree that the </a:t>
            </a:r>
            <a:r>
              <a:rPr lang="en-US" sz="2000" b="1" i="1" dirty="0">
                <a:solidFill>
                  <a:schemeClr val="bg1"/>
                </a:solidFill>
                <a:latin typeface="+mj-lt"/>
              </a:rPr>
              <a:t>biggest obstacle </a:t>
            </a:r>
            <a:r>
              <a:rPr lang="en-US" sz="2000" i="1" dirty="0">
                <a:solidFill>
                  <a:schemeClr val="bg1"/>
                </a:solidFill>
                <a:latin typeface="+mj-lt"/>
              </a:rPr>
              <a:t>to a successful digital transformation is not the technology, but rather, the ability to </a:t>
            </a:r>
            <a:r>
              <a:rPr lang="en-US" sz="2000" b="1" i="1" dirty="0">
                <a:solidFill>
                  <a:schemeClr val="bg1"/>
                </a:solidFill>
                <a:latin typeface="+mj-lt"/>
              </a:rPr>
              <a:t>architect the changes </a:t>
            </a:r>
            <a:r>
              <a:rPr lang="en-US" sz="2000" i="1" dirty="0">
                <a:solidFill>
                  <a:schemeClr val="bg1"/>
                </a:solidFill>
                <a:latin typeface="+mj-lt"/>
              </a:rPr>
              <a:t>required in the </a:t>
            </a:r>
            <a:r>
              <a:rPr lang="en-US" sz="2000" b="1" i="1" dirty="0">
                <a:solidFill>
                  <a:schemeClr val="bg1"/>
                </a:solidFill>
                <a:latin typeface="+mj-lt"/>
              </a:rPr>
              <a:t>culture and people</a:t>
            </a:r>
            <a:r>
              <a:rPr lang="en-US" sz="2000" i="1" dirty="0" smtClean="0">
                <a:solidFill>
                  <a:schemeClr val="bg1"/>
                </a:solidFill>
                <a:latin typeface="+mj-lt"/>
              </a:rPr>
              <a:t>.”</a:t>
            </a:r>
            <a:endParaRPr lang="en" sz="2400" u="none" strike="noStrike" cap="none" dirty="0">
              <a:solidFill>
                <a:schemeClr val="bg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0" name="Straight Connector 9"/>
          <p:cNvCxnSpPr/>
          <p:nvPr/>
        </p:nvCxnSpPr>
        <p:spPr bwMode="white">
          <a:xfrm rot="16200000">
            <a:off x="4634788" y="1474186"/>
            <a:ext cx="0" cy="569119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| </a:t>
            </a:r>
            <a:r>
              <a:rPr lang="en-US" sz="600" dirty="0" smtClean="0">
                <a:solidFill>
                  <a:schemeClr val="bg1"/>
                </a:solidFill>
                <a:effectLst/>
                <a:latin typeface="+mn-lt"/>
              </a:rPr>
              <a:t>Next Generation Finance POV</a:t>
            </a:r>
            <a:endParaRPr lang="en-US" sz="6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1993" y="335001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000" dirty="0">
              <a:solidFill>
                <a:schemeClr val="bg1"/>
              </a:solidFill>
              <a:latin typeface="+mj-lt"/>
            </a:endParaRPr>
          </a:p>
          <a:p>
            <a:r>
              <a:rPr lang="en-US" sz="1000" dirty="0">
                <a:solidFill>
                  <a:schemeClr val="bg1"/>
                </a:solidFill>
                <a:latin typeface="+mj-lt"/>
              </a:rPr>
              <a:t>Source: “2016 Gartner CEO and Senior Business Executive Survey”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831993" y="329591"/>
            <a:ext cx="5480015" cy="8617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“Digital Finance” is not just about tools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1912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86"/>
          <p:cNvSpPr txBox="1"/>
          <p:nvPr/>
        </p:nvSpPr>
        <p:spPr>
          <a:xfrm>
            <a:off x="5930900" y="1662199"/>
            <a:ext cx="1692099" cy="12150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tx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vert="horz" wrap="square" lIns="0" tIns="0" rIns="0" bIns="0" rtlCol="0">
            <a:noAutofit/>
          </a:bodyPr>
          <a:lstStyle/>
          <a:p>
            <a:pPr defTabSz="633062">
              <a:lnSpc>
                <a:spcPct val="90000"/>
              </a:lnSpc>
              <a:spcBef>
                <a:spcPts val="576"/>
              </a:spcBef>
              <a:tabLst>
                <a:tab pos="117542" algn="l"/>
              </a:tabLst>
              <a:defRPr/>
            </a:pPr>
            <a:r>
              <a:rPr lang="en-US" sz="900" b="1" dirty="0">
                <a:solidFill>
                  <a:schemeClr val="bg1"/>
                </a:solidFill>
                <a:latin typeface="+mj-lt"/>
                <a:cs typeface="Segoe UI Light"/>
              </a:rPr>
              <a:t>Existing workforce</a:t>
            </a:r>
          </a:p>
          <a:p>
            <a:pPr marL="137700" indent="-137700" defTabSz="633062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  <a:tabLst>
                <a:tab pos="117542" algn="l"/>
              </a:tabLst>
              <a:defRPr/>
            </a:pPr>
            <a:r>
              <a:rPr sz="900" dirty="0">
                <a:solidFill>
                  <a:schemeClr val="bg1"/>
                </a:solidFill>
                <a:latin typeface="+mj-lt"/>
                <a:cs typeface="Segoe UI Light"/>
              </a:rPr>
              <a:t>Transparency on existing skillset</a:t>
            </a:r>
            <a:endParaRPr sz="900" dirty="0">
              <a:solidFill>
                <a:schemeClr val="bg1"/>
              </a:solidFill>
              <a:latin typeface="+mj-lt"/>
            </a:endParaRPr>
          </a:p>
          <a:p>
            <a:pPr marL="137700" indent="-137700" defTabSz="633062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  <a:tabLst>
                <a:tab pos="117542" algn="l"/>
              </a:tabLst>
              <a:defRPr/>
            </a:pPr>
            <a:r>
              <a:rPr sz="900" dirty="0">
                <a:solidFill>
                  <a:schemeClr val="bg1"/>
                </a:solidFill>
                <a:latin typeface="+mj-lt"/>
                <a:cs typeface="Segoe UI Light"/>
              </a:rPr>
              <a:t>Close the gap</a:t>
            </a:r>
            <a:r>
              <a:rPr lang="en-US" sz="900" dirty="0">
                <a:solidFill>
                  <a:schemeClr val="bg1"/>
                </a:solidFill>
                <a:latin typeface="+mj-lt"/>
                <a:cs typeface="Segoe UI Light"/>
              </a:rPr>
              <a:t> </a:t>
            </a:r>
            <a:r>
              <a:rPr sz="900" dirty="0" smtClean="0">
                <a:solidFill>
                  <a:schemeClr val="bg1"/>
                </a:solidFill>
                <a:latin typeface="+mj-lt"/>
                <a:cs typeface="Segoe UI Light"/>
              </a:rPr>
              <a:t>(</a:t>
            </a:r>
            <a:r>
              <a:rPr lang="en-US" sz="900" dirty="0" smtClean="0">
                <a:solidFill>
                  <a:schemeClr val="bg1"/>
                </a:solidFill>
                <a:latin typeface="+mj-lt"/>
                <a:cs typeface="Segoe UI Light"/>
              </a:rPr>
              <a:t>t</a:t>
            </a:r>
            <a:r>
              <a:rPr sz="900" dirty="0" smtClean="0">
                <a:solidFill>
                  <a:schemeClr val="bg1"/>
                </a:solidFill>
                <a:latin typeface="+mj-lt"/>
                <a:cs typeface="Segoe UI Light"/>
              </a:rPr>
              <a:t>raining</a:t>
            </a:r>
            <a:r>
              <a:rPr sz="900" dirty="0">
                <a:solidFill>
                  <a:schemeClr val="bg1"/>
                </a:solidFill>
                <a:latin typeface="+mj-lt"/>
                <a:cs typeface="Segoe UI Light"/>
              </a:rPr>
              <a:t>, coaching, community)</a:t>
            </a:r>
            <a:endParaRPr sz="900" dirty="0">
              <a:solidFill>
                <a:schemeClr val="bg1"/>
              </a:solidFill>
              <a:latin typeface="+mj-lt"/>
            </a:endParaRPr>
          </a:p>
          <a:p>
            <a:pPr marL="137700" indent="-137700" defTabSz="633062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  <a:tabLst>
                <a:tab pos="117542" algn="l"/>
              </a:tabLst>
              <a:defRPr/>
            </a:pPr>
            <a:r>
              <a:rPr sz="900" dirty="0">
                <a:solidFill>
                  <a:schemeClr val="bg1"/>
                </a:solidFill>
                <a:latin typeface="+mj-lt"/>
                <a:cs typeface="Segoe UI Light"/>
              </a:rPr>
              <a:t>Personnel restructuring/</a:t>
            </a:r>
            <a:r>
              <a:rPr lang="en-US" sz="900" dirty="0">
                <a:solidFill>
                  <a:schemeClr val="bg1"/>
                </a:solidFill>
                <a:latin typeface="+mj-lt"/>
                <a:cs typeface="Segoe UI Light"/>
              </a:rPr>
              <a:t/>
            </a:r>
            <a:br>
              <a:rPr lang="en-US" sz="900" dirty="0">
                <a:solidFill>
                  <a:schemeClr val="bg1"/>
                </a:solidFill>
                <a:latin typeface="+mj-lt"/>
                <a:cs typeface="Segoe UI Light"/>
              </a:rPr>
            </a:br>
            <a:r>
              <a:rPr sz="900" dirty="0">
                <a:solidFill>
                  <a:schemeClr val="bg1"/>
                </a:solidFill>
                <a:latin typeface="+mj-lt"/>
                <a:cs typeface="Segoe UI Light"/>
              </a:rPr>
              <a:t>replacement</a:t>
            </a:r>
          </a:p>
        </p:txBody>
      </p:sp>
      <p:sp>
        <p:nvSpPr>
          <p:cNvPr id="25" name="object 89"/>
          <p:cNvSpPr txBox="1"/>
          <p:nvPr/>
        </p:nvSpPr>
        <p:spPr>
          <a:xfrm>
            <a:off x="5930900" y="3054493"/>
            <a:ext cx="1692099" cy="1215000"/>
          </a:xfrm>
          <a:prstGeom prst="rect">
            <a:avLst/>
          </a:prstGeom>
          <a:noFill/>
          <a:ln/>
        </p:spPr>
        <p:txBody>
          <a:bodyPr vert="horz" wrap="square" lIns="0" tIns="0" rIns="0" bIns="0" rtlCol="0">
            <a:noAutofit/>
          </a:bodyPr>
          <a:lstStyle/>
          <a:p>
            <a:pPr defTabSz="633062">
              <a:lnSpc>
                <a:spcPct val="90000"/>
              </a:lnSpc>
              <a:spcBef>
                <a:spcPts val="576"/>
              </a:spcBef>
              <a:defRPr/>
            </a:pPr>
            <a:r>
              <a:rPr sz="900" b="1" dirty="0">
                <a:solidFill>
                  <a:schemeClr val="bg1"/>
                </a:solidFill>
                <a:latin typeface="+mj-lt"/>
                <a:cs typeface="Segoe UI"/>
              </a:rPr>
              <a:t>New workforce</a:t>
            </a:r>
            <a:endParaRPr sz="900" dirty="0">
              <a:solidFill>
                <a:schemeClr val="bg1"/>
              </a:solidFill>
              <a:latin typeface="+mj-lt"/>
            </a:endParaRPr>
          </a:p>
          <a:p>
            <a:pPr marL="137700" indent="-137700" defTabSz="633062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  <a:tabLst>
                <a:tab pos="117542" algn="l"/>
              </a:tabLst>
              <a:defRPr/>
            </a:pPr>
            <a:r>
              <a:rPr sz="900" dirty="0">
                <a:solidFill>
                  <a:schemeClr val="bg1"/>
                </a:solidFill>
                <a:latin typeface="+mj-lt"/>
                <a:cs typeface="Segoe UI Light"/>
              </a:rPr>
              <a:t>Bringing in new skills </a:t>
            </a:r>
            <a:r>
              <a:rPr sz="900" dirty="0" smtClean="0">
                <a:solidFill>
                  <a:schemeClr val="bg1"/>
                </a:solidFill>
                <a:latin typeface="+mj-lt"/>
                <a:cs typeface="Segoe UI Light"/>
              </a:rPr>
              <a:t>(</a:t>
            </a:r>
            <a:r>
              <a:rPr lang="en-US" sz="900" dirty="0" smtClean="0">
                <a:solidFill>
                  <a:schemeClr val="bg1"/>
                </a:solidFill>
                <a:latin typeface="+mj-lt"/>
                <a:cs typeface="Segoe UI Light"/>
              </a:rPr>
              <a:t>d</a:t>
            </a:r>
            <a:r>
              <a:rPr sz="900" dirty="0" smtClean="0">
                <a:solidFill>
                  <a:schemeClr val="bg1"/>
                </a:solidFill>
                <a:latin typeface="+mj-lt"/>
                <a:cs typeface="Segoe UI Light"/>
              </a:rPr>
              <a:t>ata </a:t>
            </a:r>
            <a:r>
              <a:rPr sz="900" dirty="0">
                <a:solidFill>
                  <a:schemeClr val="bg1"/>
                </a:solidFill>
                <a:latin typeface="+mj-lt"/>
                <a:cs typeface="Segoe UI Light"/>
              </a:rPr>
              <a:t>science)</a:t>
            </a:r>
            <a:endParaRPr sz="900" dirty="0">
              <a:solidFill>
                <a:schemeClr val="bg1"/>
              </a:solidFill>
              <a:latin typeface="+mj-lt"/>
            </a:endParaRPr>
          </a:p>
          <a:p>
            <a:pPr marL="137700" indent="-137700" defTabSz="633062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  <a:tabLst>
                <a:tab pos="117542" algn="l"/>
              </a:tabLst>
              <a:defRPr/>
            </a:pPr>
            <a:r>
              <a:rPr sz="900" dirty="0">
                <a:solidFill>
                  <a:schemeClr val="bg1"/>
                </a:solidFill>
                <a:latin typeface="+mj-lt"/>
                <a:cs typeface="Segoe UI Light"/>
              </a:rPr>
              <a:t>Deal with different/new demands</a:t>
            </a:r>
            <a:endParaRPr sz="900" dirty="0">
              <a:solidFill>
                <a:schemeClr val="bg1"/>
              </a:solidFill>
              <a:latin typeface="+mj-lt"/>
            </a:endParaRPr>
          </a:p>
          <a:p>
            <a:pPr marL="137700" indent="-137700" defTabSz="633062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  <a:tabLst>
                <a:tab pos="117542" algn="l"/>
              </a:tabLst>
              <a:defRPr/>
            </a:pPr>
            <a:r>
              <a:rPr sz="900" dirty="0">
                <a:solidFill>
                  <a:schemeClr val="bg1"/>
                </a:solidFill>
                <a:latin typeface="+mj-lt"/>
                <a:cs typeface="Segoe UI Light"/>
              </a:rPr>
              <a:t>Be aware of limited availability</a:t>
            </a:r>
            <a:endParaRPr sz="900" dirty="0">
              <a:solidFill>
                <a:schemeClr val="bg1"/>
              </a:solidFill>
              <a:latin typeface="+mj-lt"/>
            </a:endParaRPr>
          </a:p>
          <a:p>
            <a:pPr marL="137700" indent="-137700" defTabSz="633062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  <a:tabLst>
                <a:tab pos="117542" algn="l"/>
              </a:tabLst>
              <a:defRPr/>
            </a:pPr>
            <a:r>
              <a:rPr sz="900" dirty="0">
                <a:solidFill>
                  <a:schemeClr val="bg1"/>
                </a:solidFill>
                <a:latin typeface="+mj-lt"/>
                <a:cs typeface="Segoe UI Light"/>
              </a:rPr>
              <a:t>New limitations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550887" y="1586504"/>
            <a:ext cx="743479" cy="2726833"/>
            <a:chOff x="3210514" y="2115336"/>
            <a:chExt cx="991305" cy="3635777"/>
          </a:xfrm>
        </p:grpSpPr>
        <p:sp>
          <p:nvSpPr>
            <p:cNvPr id="27" name="object 10"/>
            <p:cNvSpPr/>
            <p:nvPr/>
          </p:nvSpPr>
          <p:spPr>
            <a:xfrm>
              <a:off x="3210514" y="2115336"/>
              <a:ext cx="991305" cy="3635777"/>
            </a:xfrm>
            <a:custGeom>
              <a:avLst/>
              <a:gdLst/>
              <a:ahLst/>
              <a:cxnLst/>
              <a:rect l="l" t="t" r="r" b="b"/>
              <a:pathLst>
                <a:path w="1045381" h="3707891">
                  <a:moveTo>
                    <a:pt x="851647" y="1498218"/>
                  </a:moveTo>
                  <a:lnTo>
                    <a:pt x="97027" y="1498218"/>
                  </a:lnTo>
                  <a:lnTo>
                    <a:pt x="97027" y="1503679"/>
                  </a:lnTo>
                  <a:lnTo>
                    <a:pt x="107823" y="1519808"/>
                  </a:lnTo>
                  <a:lnTo>
                    <a:pt x="118617" y="1573656"/>
                  </a:lnTo>
                  <a:lnTo>
                    <a:pt x="134874" y="1676145"/>
                  </a:lnTo>
                  <a:lnTo>
                    <a:pt x="140208" y="1746122"/>
                  </a:lnTo>
                  <a:lnTo>
                    <a:pt x="134874" y="1800097"/>
                  </a:lnTo>
                  <a:lnTo>
                    <a:pt x="124078" y="1848611"/>
                  </a:lnTo>
                  <a:lnTo>
                    <a:pt x="124078" y="1902459"/>
                  </a:lnTo>
                  <a:lnTo>
                    <a:pt x="118617" y="1945512"/>
                  </a:lnTo>
                  <a:lnTo>
                    <a:pt x="124078" y="1977897"/>
                  </a:lnTo>
                  <a:lnTo>
                    <a:pt x="129412" y="1988692"/>
                  </a:lnTo>
                  <a:lnTo>
                    <a:pt x="140208" y="1994027"/>
                  </a:lnTo>
                  <a:lnTo>
                    <a:pt x="161798" y="1999487"/>
                  </a:lnTo>
                  <a:lnTo>
                    <a:pt x="177926" y="2004821"/>
                  </a:lnTo>
                  <a:lnTo>
                    <a:pt x="183387" y="2015616"/>
                  </a:lnTo>
                  <a:lnTo>
                    <a:pt x="183387" y="2031745"/>
                  </a:lnTo>
                  <a:lnTo>
                    <a:pt x="177926" y="2058796"/>
                  </a:lnTo>
                  <a:lnTo>
                    <a:pt x="177926" y="2096515"/>
                  </a:lnTo>
                  <a:lnTo>
                    <a:pt x="194183" y="2198878"/>
                  </a:lnTo>
                  <a:lnTo>
                    <a:pt x="210312" y="2322829"/>
                  </a:lnTo>
                  <a:lnTo>
                    <a:pt x="215646" y="2387472"/>
                  </a:lnTo>
                  <a:lnTo>
                    <a:pt x="221107" y="2446781"/>
                  </a:lnTo>
                  <a:lnTo>
                    <a:pt x="237236" y="2446781"/>
                  </a:lnTo>
                  <a:lnTo>
                    <a:pt x="253491" y="2452116"/>
                  </a:lnTo>
                  <a:lnTo>
                    <a:pt x="258825" y="2462910"/>
                  </a:lnTo>
                  <a:lnTo>
                    <a:pt x="264287" y="2473705"/>
                  </a:lnTo>
                  <a:lnTo>
                    <a:pt x="264287" y="2511424"/>
                  </a:lnTo>
                  <a:lnTo>
                    <a:pt x="253491" y="2608453"/>
                  </a:lnTo>
                  <a:lnTo>
                    <a:pt x="253491" y="2700019"/>
                  </a:lnTo>
                  <a:lnTo>
                    <a:pt x="258825" y="2818638"/>
                  </a:lnTo>
                  <a:lnTo>
                    <a:pt x="264287" y="2867152"/>
                  </a:lnTo>
                  <a:lnTo>
                    <a:pt x="269621" y="2921038"/>
                  </a:lnTo>
                  <a:lnTo>
                    <a:pt x="296545" y="3023438"/>
                  </a:lnTo>
                  <a:lnTo>
                    <a:pt x="323596" y="3131223"/>
                  </a:lnTo>
                  <a:lnTo>
                    <a:pt x="334390" y="3185121"/>
                  </a:lnTo>
                  <a:lnTo>
                    <a:pt x="339725" y="3239020"/>
                  </a:lnTo>
                  <a:lnTo>
                    <a:pt x="345186" y="3314471"/>
                  </a:lnTo>
                  <a:lnTo>
                    <a:pt x="345186" y="3433038"/>
                  </a:lnTo>
                  <a:lnTo>
                    <a:pt x="334390" y="3481539"/>
                  </a:lnTo>
                  <a:lnTo>
                    <a:pt x="318135" y="3551605"/>
                  </a:lnTo>
                  <a:lnTo>
                    <a:pt x="307339" y="3616274"/>
                  </a:lnTo>
                  <a:lnTo>
                    <a:pt x="302005" y="3648608"/>
                  </a:lnTo>
                  <a:lnTo>
                    <a:pt x="307339" y="3670160"/>
                  </a:lnTo>
                  <a:lnTo>
                    <a:pt x="318135" y="3686340"/>
                  </a:lnTo>
                  <a:lnTo>
                    <a:pt x="334390" y="3697109"/>
                  </a:lnTo>
                  <a:lnTo>
                    <a:pt x="366649" y="3707891"/>
                  </a:lnTo>
                  <a:lnTo>
                    <a:pt x="388238" y="3702507"/>
                  </a:lnTo>
                  <a:lnTo>
                    <a:pt x="458342" y="3702507"/>
                  </a:lnTo>
                  <a:lnTo>
                    <a:pt x="479933" y="3680942"/>
                  </a:lnTo>
                  <a:lnTo>
                    <a:pt x="479933" y="3659390"/>
                  </a:lnTo>
                  <a:lnTo>
                    <a:pt x="474599" y="3583940"/>
                  </a:lnTo>
                  <a:lnTo>
                    <a:pt x="479933" y="3546208"/>
                  </a:lnTo>
                  <a:lnTo>
                    <a:pt x="479933" y="3508489"/>
                  </a:lnTo>
                  <a:lnTo>
                    <a:pt x="485394" y="3476142"/>
                  </a:lnTo>
                  <a:lnTo>
                    <a:pt x="479933" y="3443808"/>
                  </a:lnTo>
                  <a:lnTo>
                    <a:pt x="474599" y="3406089"/>
                  </a:lnTo>
                  <a:lnTo>
                    <a:pt x="474599" y="3362972"/>
                  </a:lnTo>
                  <a:lnTo>
                    <a:pt x="469138" y="3346805"/>
                  </a:lnTo>
                  <a:lnTo>
                    <a:pt x="463803" y="3319856"/>
                  </a:lnTo>
                  <a:lnTo>
                    <a:pt x="447548" y="3265957"/>
                  </a:lnTo>
                  <a:lnTo>
                    <a:pt x="431419" y="3212071"/>
                  </a:lnTo>
                  <a:lnTo>
                    <a:pt x="425958" y="3185121"/>
                  </a:lnTo>
                  <a:lnTo>
                    <a:pt x="425958" y="3163569"/>
                  </a:lnTo>
                  <a:lnTo>
                    <a:pt x="453009" y="2748534"/>
                  </a:lnTo>
                  <a:lnTo>
                    <a:pt x="474599" y="2538348"/>
                  </a:lnTo>
                  <a:lnTo>
                    <a:pt x="474599" y="2506091"/>
                  </a:lnTo>
                  <a:lnTo>
                    <a:pt x="485394" y="2479166"/>
                  </a:lnTo>
                  <a:lnTo>
                    <a:pt x="501523" y="2425191"/>
                  </a:lnTo>
                  <a:lnTo>
                    <a:pt x="787273" y="2425191"/>
                  </a:lnTo>
                  <a:lnTo>
                    <a:pt x="787273" y="2419858"/>
                  </a:lnTo>
                  <a:lnTo>
                    <a:pt x="792734" y="2409062"/>
                  </a:lnTo>
                  <a:lnTo>
                    <a:pt x="808863" y="2403602"/>
                  </a:lnTo>
                  <a:lnTo>
                    <a:pt x="889762" y="2403602"/>
                  </a:lnTo>
                  <a:lnTo>
                    <a:pt x="911351" y="2398267"/>
                  </a:lnTo>
                  <a:lnTo>
                    <a:pt x="900557" y="2322829"/>
                  </a:lnTo>
                  <a:lnTo>
                    <a:pt x="895223" y="2252726"/>
                  </a:lnTo>
                  <a:lnTo>
                    <a:pt x="889762" y="2101849"/>
                  </a:lnTo>
                  <a:lnTo>
                    <a:pt x="895223" y="1956308"/>
                  </a:lnTo>
                  <a:lnTo>
                    <a:pt x="889762" y="1805431"/>
                  </a:lnTo>
                  <a:lnTo>
                    <a:pt x="878966" y="1692274"/>
                  </a:lnTo>
                  <a:lnTo>
                    <a:pt x="862838" y="1589912"/>
                  </a:lnTo>
                  <a:lnTo>
                    <a:pt x="852042" y="1503679"/>
                  </a:lnTo>
                  <a:lnTo>
                    <a:pt x="851647" y="1498218"/>
                  </a:lnTo>
                  <a:close/>
                </a:path>
                <a:path w="1045381" h="3707891">
                  <a:moveTo>
                    <a:pt x="442213" y="3702507"/>
                  </a:moveTo>
                  <a:lnTo>
                    <a:pt x="388238" y="3702507"/>
                  </a:lnTo>
                  <a:lnTo>
                    <a:pt x="404495" y="3707891"/>
                  </a:lnTo>
                  <a:lnTo>
                    <a:pt x="442213" y="3702507"/>
                  </a:lnTo>
                  <a:close/>
                </a:path>
                <a:path w="1045381" h="3707891">
                  <a:moveTo>
                    <a:pt x="787273" y="2425191"/>
                  </a:moveTo>
                  <a:lnTo>
                    <a:pt x="560832" y="2425191"/>
                  </a:lnTo>
                  <a:lnTo>
                    <a:pt x="560832" y="2468372"/>
                  </a:lnTo>
                  <a:lnTo>
                    <a:pt x="566165" y="2506091"/>
                  </a:lnTo>
                  <a:lnTo>
                    <a:pt x="571626" y="2527680"/>
                  </a:lnTo>
                  <a:lnTo>
                    <a:pt x="576961" y="2565400"/>
                  </a:lnTo>
                  <a:lnTo>
                    <a:pt x="582422" y="2667762"/>
                  </a:lnTo>
                  <a:lnTo>
                    <a:pt x="582422" y="2829432"/>
                  </a:lnTo>
                  <a:lnTo>
                    <a:pt x="587755" y="3001886"/>
                  </a:lnTo>
                  <a:lnTo>
                    <a:pt x="587755" y="3206673"/>
                  </a:lnTo>
                  <a:lnTo>
                    <a:pt x="582422" y="3255187"/>
                  </a:lnTo>
                  <a:lnTo>
                    <a:pt x="566165" y="3325241"/>
                  </a:lnTo>
                  <a:lnTo>
                    <a:pt x="555498" y="3389922"/>
                  </a:lnTo>
                  <a:lnTo>
                    <a:pt x="550037" y="3427641"/>
                  </a:lnTo>
                  <a:lnTo>
                    <a:pt x="550037" y="3454590"/>
                  </a:lnTo>
                  <a:lnTo>
                    <a:pt x="544702" y="3497706"/>
                  </a:lnTo>
                  <a:lnTo>
                    <a:pt x="517651" y="3600107"/>
                  </a:lnTo>
                  <a:lnTo>
                    <a:pt x="517651" y="3653993"/>
                  </a:lnTo>
                  <a:lnTo>
                    <a:pt x="528447" y="3675557"/>
                  </a:lnTo>
                  <a:lnTo>
                    <a:pt x="533908" y="3686340"/>
                  </a:lnTo>
                  <a:lnTo>
                    <a:pt x="544702" y="3686340"/>
                  </a:lnTo>
                  <a:lnTo>
                    <a:pt x="571626" y="3697109"/>
                  </a:lnTo>
                  <a:lnTo>
                    <a:pt x="657860" y="3697109"/>
                  </a:lnTo>
                  <a:lnTo>
                    <a:pt x="663321" y="3691724"/>
                  </a:lnTo>
                  <a:lnTo>
                    <a:pt x="668654" y="3675557"/>
                  </a:lnTo>
                  <a:lnTo>
                    <a:pt x="674115" y="3648608"/>
                  </a:lnTo>
                  <a:lnTo>
                    <a:pt x="679450" y="3605491"/>
                  </a:lnTo>
                  <a:lnTo>
                    <a:pt x="674115" y="3551605"/>
                  </a:lnTo>
                  <a:lnTo>
                    <a:pt x="668654" y="3476142"/>
                  </a:lnTo>
                  <a:lnTo>
                    <a:pt x="668654" y="3400691"/>
                  </a:lnTo>
                  <a:lnTo>
                    <a:pt x="684911" y="3309073"/>
                  </a:lnTo>
                  <a:lnTo>
                    <a:pt x="706374" y="3152787"/>
                  </a:lnTo>
                  <a:lnTo>
                    <a:pt x="733425" y="3012655"/>
                  </a:lnTo>
                  <a:lnTo>
                    <a:pt x="755014" y="2937205"/>
                  </a:lnTo>
                  <a:lnTo>
                    <a:pt x="771144" y="2888741"/>
                  </a:lnTo>
                  <a:lnTo>
                    <a:pt x="787273" y="2818638"/>
                  </a:lnTo>
                  <a:lnTo>
                    <a:pt x="792734" y="2759329"/>
                  </a:lnTo>
                  <a:lnTo>
                    <a:pt x="792734" y="2705480"/>
                  </a:lnTo>
                  <a:lnTo>
                    <a:pt x="787273" y="2613787"/>
                  </a:lnTo>
                  <a:lnTo>
                    <a:pt x="781938" y="2527680"/>
                  </a:lnTo>
                  <a:lnTo>
                    <a:pt x="781938" y="2484501"/>
                  </a:lnTo>
                  <a:lnTo>
                    <a:pt x="787273" y="2441447"/>
                  </a:lnTo>
                  <a:lnTo>
                    <a:pt x="787273" y="2425191"/>
                  </a:lnTo>
                  <a:close/>
                </a:path>
                <a:path w="1045381" h="3707891">
                  <a:moveTo>
                    <a:pt x="636270" y="0"/>
                  </a:moveTo>
                  <a:lnTo>
                    <a:pt x="576961" y="0"/>
                  </a:lnTo>
                  <a:lnTo>
                    <a:pt x="523113" y="10794"/>
                  </a:lnTo>
                  <a:lnTo>
                    <a:pt x="506857" y="21589"/>
                  </a:lnTo>
                  <a:lnTo>
                    <a:pt x="469138" y="53848"/>
                  </a:lnTo>
                  <a:lnTo>
                    <a:pt x="436752" y="91566"/>
                  </a:lnTo>
                  <a:lnTo>
                    <a:pt x="415289" y="134746"/>
                  </a:lnTo>
                  <a:lnTo>
                    <a:pt x="366649" y="220979"/>
                  </a:lnTo>
                  <a:lnTo>
                    <a:pt x="377444" y="247903"/>
                  </a:lnTo>
                  <a:lnTo>
                    <a:pt x="377444" y="280288"/>
                  </a:lnTo>
                  <a:lnTo>
                    <a:pt x="372110" y="301751"/>
                  </a:lnTo>
                  <a:lnTo>
                    <a:pt x="361314" y="328802"/>
                  </a:lnTo>
                  <a:lnTo>
                    <a:pt x="328929" y="377316"/>
                  </a:lnTo>
                  <a:lnTo>
                    <a:pt x="318135" y="404240"/>
                  </a:lnTo>
                  <a:lnTo>
                    <a:pt x="307339" y="425703"/>
                  </a:lnTo>
                  <a:lnTo>
                    <a:pt x="302005" y="447293"/>
                  </a:lnTo>
                  <a:lnTo>
                    <a:pt x="307339" y="463423"/>
                  </a:lnTo>
                  <a:lnTo>
                    <a:pt x="307339" y="506602"/>
                  </a:lnTo>
                  <a:lnTo>
                    <a:pt x="296545" y="522731"/>
                  </a:lnTo>
                  <a:lnTo>
                    <a:pt x="285750" y="533526"/>
                  </a:lnTo>
                  <a:lnTo>
                    <a:pt x="275082" y="549655"/>
                  </a:lnTo>
                  <a:lnTo>
                    <a:pt x="258825" y="555116"/>
                  </a:lnTo>
                  <a:lnTo>
                    <a:pt x="221107" y="565912"/>
                  </a:lnTo>
                  <a:lnTo>
                    <a:pt x="172592" y="571245"/>
                  </a:lnTo>
                  <a:lnTo>
                    <a:pt x="145541" y="614426"/>
                  </a:lnTo>
                  <a:lnTo>
                    <a:pt x="124078" y="657478"/>
                  </a:lnTo>
                  <a:lnTo>
                    <a:pt x="107823" y="711453"/>
                  </a:lnTo>
                  <a:lnTo>
                    <a:pt x="86233" y="819150"/>
                  </a:lnTo>
                  <a:lnTo>
                    <a:pt x="75437" y="878458"/>
                  </a:lnTo>
                  <a:lnTo>
                    <a:pt x="70103" y="1002410"/>
                  </a:lnTo>
                  <a:lnTo>
                    <a:pt x="59309" y="1126362"/>
                  </a:lnTo>
                  <a:lnTo>
                    <a:pt x="53975" y="1244980"/>
                  </a:lnTo>
                  <a:lnTo>
                    <a:pt x="32385" y="1363471"/>
                  </a:lnTo>
                  <a:lnTo>
                    <a:pt x="16128" y="1417446"/>
                  </a:lnTo>
                  <a:lnTo>
                    <a:pt x="0" y="1465960"/>
                  </a:lnTo>
                  <a:lnTo>
                    <a:pt x="64770" y="1498218"/>
                  </a:lnTo>
                  <a:lnTo>
                    <a:pt x="97027" y="1503679"/>
                  </a:lnTo>
                  <a:lnTo>
                    <a:pt x="97027" y="1498218"/>
                  </a:lnTo>
                  <a:lnTo>
                    <a:pt x="851647" y="1498218"/>
                  </a:lnTo>
                  <a:lnTo>
                    <a:pt x="846582" y="1428241"/>
                  </a:lnTo>
                  <a:lnTo>
                    <a:pt x="852042" y="1395856"/>
                  </a:lnTo>
                  <a:lnTo>
                    <a:pt x="857376" y="1379727"/>
                  </a:lnTo>
                  <a:lnTo>
                    <a:pt x="873633" y="1363471"/>
                  </a:lnTo>
                  <a:lnTo>
                    <a:pt x="895223" y="1331214"/>
                  </a:lnTo>
                  <a:lnTo>
                    <a:pt x="911351" y="1298828"/>
                  </a:lnTo>
                  <a:lnTo>
                    <a:pt x="927480" y="1277239"/>
                  </a:lnTo>
                  <a:lnTo>
                    <a:pt x="959865" y="1250314"/>
                  </a:lnTo>
                  <a:lnTo>
                    <a:pt x="959865" y="1244980"/>
                  </a:lnTo>
                  <a:lnTo>
                    <a:pt x="965326" y="1234185"/>
                  </a:lnTo>
                  <a:lnTo>
                    <a:pt x="970661" y="1228724"/>
                  </a:lnTo>
                  <a:lnTo>
                    <a:pt x="970661" y="1218056"/>
                  </a:lnTo>
                  <a:lnTo>
                    <a:pt x="992251" y="1185671"/>
                  </a:lnTo>
                  <a:lnTo>
                    <a:pt x="1019175" y="1153286"/>
                  </a:lnTo>
                  <a:lnTo>
                    <a:pt x="1019175" y="1115567"/>
                  </a:lnTo>
                  <a:lnTo>
                    <a:pt x="1024636" y="1050924"/>
                  </a:lnTo>
                  <a:lnTo>
                    <a:pt x="1035430" y="980820"/>
                  </a:lnTo>
                  <a:lnTo>
                    <a:pt x="1051560" y="926973"/>
                  </a:lnTo>
                  <a:lnTo>
                    <a:pt x="1051560" y="867663"/>
                  </a:lnTo>
                  <a:lnTo>
                    <a:pt x="1046226" y="792226"/>
                  </a:lnTo>
                  <a:lnTo>
                    <a:pt x="1046226" y="689863"/>
                  </a:lnTo>
                  <a:lnTo>
                    <a:pt x="1051560" y="668274"/>
                  </a:lnTo>
                  <a:lnTo>
                    <a:pt x="1045381" y="657478"/>
                  </a:lnTo>
                  <a:lnTo>
                    <a:pt x="916686" y="657478"/>
                  </a:lnTo>
                  <a:lnTo>
                    <a:pt x="911351" y="635888"/>
                  </a:lnTo>
                  <a:lnTo>
                    <a:pt x="906017" y="614426"/>
                  </a:lnTo>
                  <a:lnTo>
                    <a:pt x="906017" y="587501"/>
                  </a:lnTo>
                  <a:lnTo>
                    <a:pt x="911351" y="582040"/>
                  </a:lnTo>
                  <a:lnTo>
                    <a:pt x="916686" y="576706"/>
                  </a:lnTo>
                  <a:lnTo>
                    <a:pt x="931560" y="576706"/>
                  </a:lnTo>
                  <a:lnTo>
                    <a:pt x="932941" y="571245"/>
                  </a:lnTo>
                  <a:lnTo>
                    <a:pt x="938276" y="555116"/>
                  </a:lnTo>
                  <a:lnTo>
                    <a:pt x="932941" y="538988"/>
                  </a:lnTo>
                  <a:lnTo>
                    <a:pt x="927480" y="522731"/>
                  </a:lnTo>
                  <a:lnTo>
                    <a:pt x="906017" y="490474"/>
                  </a:lnTo>
                  <a:lnTo>
                    <a:pt x="889762" y="463423"/>
                  </a:lnTo>
                  <a:lnTo>
                    <a:pt x="911351" y="463423"/>
                  </a:lnTo>
                  <a:lnTo>
                    <a:pt x="884427" y="420369"/>
                  </a:lnTo>
                  <a:lnTo>
                    <a:pt x="852042" y="382650"/>
                  </a:lnTo>
                  <a:lnTo>
                    <a:pt x="835913" y="361061"/>
                  </a:lnTo>
                  <a:lnTo>
                    <a:pt x="830452" y="339470"/>
                  </a:lnTo>
                  <a:lnTo>
                    <a:pt x="825119" y="318007"/>
                  </a:lnTo>
                  <a:lnTo>
                    <a:pt x="830452" y="296417"/>
                  </a:lnTo>
                  <a:lnTo>
                    <a:pt x="834548" y="296417"/>
                  </a:lnTo>
                  <a:lnTo>
                    <a:pt x="830452" y="264032"/>
                  </a:lnTo>
                  <a:lnTo>
                    <a:pt x="819658" y="215518"/>
                  </a:lnTo>
                  <a:lnTo>
                    <a:pt x="798067" y="172465"/>
                  </a:lnTo>
                  <a:lnTo>
                    <a:pt x="776477" y="123951"/>
                  </a:lnTo>
                  <a:lnTo>
                    <a:pt x="749553" y="80899"/>
                  </a:lnTo>
                  <a:lnTo>
                    <a:pt x="722629" y="48513"/>
                  </a:lnTo>
                  <a:lnTo>
                    <a:pt x="695705" y="21589"/>
                  </a:lnTo>
                  <a:lnTo>
                    <a:pt x="668654" y="10794"/>
                  </a:lnTo>
                  <a:lnTo>
                    <a:pt x="636270" y="0"/>
                  </a:lnTo>
                  <a:close/>
                </a:path>
                <a:path w="1045381" h="3707891">
                  <a:moveTo>
                    <a:pt x="992251" y="608964"/>
                  </a:moveTo>
                  <a:lnTo>
                    <a:pt x="970661" y="608964"/>
                  </a:lnTo>
                  <a:lnTo>
                    <a:pt x="959865" y="619759"/>
                  </a:lnTo>
                  <a:lnTo>
                    <a:pt x="938276" y="635888"/>
                  </a:lnTo>
                  <a:lnTo>
                    <a:pt x="922147" y="657478"/>
                  </a:lnTo>
                  <a:lnTo>
                    <a:pt x="1045381" y="657478"/>
                  </a:lnTo>
                  <a:lnTo>
                    <a:pt x="1029970" y="630554"/>
                  </a:lnTo>
                  <a:lnTo>
                    <a:pt x="1013840" y="614426"/>
                  </a:lnTo>
                  <a:lnTo>
                    <a:pt x="992251" y="608964"/>
                  </a:lnTo>
                  <a:close/>
                </a:path>
                <a:path w="1045381" h="3707891">
                  <a:moveTo>
                    <a:pt x="931560" y="576706"/>
                  </a:moveTo>
                  <a:lnTo>
                    <a:pt x="916686" y="576706"/>
                  </a:lnTo>
                  <a:lnTo>
                    <a:pt x="911351" y="587501"/>
                  </a:lnTo>
                  <a:lnTo>
                    <a:pt x="916686" y="592836"/>
                  </a:lnTo>
                  <a:lnTo>
                    <a:pt x="927480" y="592836"/>
                  </a:lnTo>
                  <a:lnTo>
                    <a:pt x="931560" y="576706"/>
                  </a:lnTo>
                  <a:close/>
                </a:path>
                <a:path w="1045381" h="3707891">
                  <a:moveTo>
                    <a:pt x="834548" y="296417"/>
                  </a:moveTo>
                  <a:lnTo>
                    <a:pt x="830452" y="296417"/>
                  </a:lnTo>
                  <a:lnTo>
                    <a:pt x="830452" y="301751"/>
                  </a:lnTo>
                  <a:lnTo>
                    <a:pt x="835913" y="307213"/>
                  </a:lnTo>
                  <a:lnTo>
                    <a:pt x="834548" y="296417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accent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defTabSz="633062">
                <a:defRPr/>
              </a:pPr>
              <a:endParaRPr sz="9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object 11"/>
            <p:cNvSpPr/>
            <p:nvPr/>
          </p:nvSpPr>
          <p:spPr>
            <a:xfrm>
              <a:off x="3540011" y="2638363"/>
              <a:ext cx="338168" cy="761376"/>
            </a:xfrm>
            <a:custGeom>
              <a:avLst/>
              <a:gdLst/>
              <a:ahLst/>
              <a:cxnLst/>
              <a:rect l="l" t="t" r="r" b="b"/>
              <a:pathLst>
                <a:path w="356615" h="776477">
                  <a:moveTo>
                    <a:pt x="43179" y="0"/>
                  </a:moveTo>
                  <a:lnTo>
                    <a:pt x="10794" y="32384"/>
                  </a:lnTo>
                  <a:lnTo>
                    <a:pt x="5461" y="48513"/>
                  </a:lnTo>
                  <a:lnTo>
                    <a:pt x="0" y="64642"/>
                  </a:lnTo>
                  <a:lnTo>
                    <a:pt x="0" y="86232"/>
                  </a:lnTo>
                  <a:lnTo>
                    <a:pt x="16255" y="129412"/>
                  </a:lnTo>
                  <a:lnTo>
                    <a:pt x="21589" y="151002"/>
                  </a:lnTo>
                  <a:lnTo>
                    <a:pt x="32385" y="177926"/>
                  </a:lnTo>
                  <a:lnTo>
                    <a:pt x="64897" y="237236"/>
                  </a:lnTo>
                  <a:lnTo>
                    <a:pt x="129666" y="361188"/>
                  </a:lnTo>
                  <a:lnTo>
                    <a:pt x="145923" y="404367"/>
                  </a:lnTo>
                  <a:lnTo>
                    <a:pt x="151256" y="442086"/>
                  </a:lnTo>
                  <a:lnTo>
                    <a:pt x="156717" y="474471"/>
                  </a:lnTo>
                  <a:lnTo>
                    <a:pt x="162051" y="544576"/>
                  </a:lnTo>
                  <a:lnTo>
                    <a:pt x="172847" y="641603"/>
                  </a:lnTo>
                  <a:lnTo>
                    <a:pt x="189102" y="776477"/>
                  </a:lnTo>
                  <a:lnTo>
                    <a:pt x="194563" y="749426"/>
                  </a:lnTo>
                  <a:lnTo>
                    <a:pt x="194563" y="641603"/>
                  </a:lnTo>
                  <a:lnTo>
                    <a:pt x="199898" y="517651"/>
                  </a:lnTo>
                  <a:lnTo>
                    <a:pt x="205358" y="436752"/>
                  </a:lnTo>
                  <a:lnTo>
                    <a:pt x="221487" y="355853"/>
                  </a:lnTo>
                  <a:lnTo>
                    <a:pt x="243204" y="291211"/>
                  </a:lnTo>
                  <a:lnTo>
                    <a:pt x="249681" y="280415"/>
                  </a:lnTo>
                  <a:lnTo>
                    <a:pt x="178307" y="280415"/>
                  </a:lnTo>
                  <a:lnTo>
                    <a:pt x="167512" y="269620"/>
                  </a:lnTo>
                  <a:lnTo>
                    <a:pt x="162051" y="248030"/>
                  </a:lnTo>
                  <a:lnTo>
                    <a:pt x="118872" y="118617"/>
                  </a:lnTo>
                  <a:lnTo>
                    <a:pt x="108076" y="91693"/>
                  </a:lnTo>
                  <a:lnTo>
                    <a:pt x="91820" y="80899"/>
                  </a:lnTo>
                  <a:lnTo>
                    <a:pt x="64897" y="64642"/>
                  </a:lnTo>
                  <a:lnTo>
                    <a:pt x="48640" y="43179"/>
                  </a:lnTo>
                  <a:lnTo>
                    <a:pt x="43179" y="26924"/>
                  </a:lnTo>
                  <a:lnTo>
                    <a:pt x="43179" y="0"/>
                  </a:lnTo>
                  <a:close/>
                </a:path>
                <a:path w="356615" h="776477">
                  <a:moveTo>
                    <a:pt x="275589" y="70103"/>
                  </a:moveTo>
                  <a:lnTo>
                    <a:pt x="270128" y="80899"/>
                  </a:lnTo>
                  <a:lnTo>
                    <a:pt x="226949" y="183261"/>
                  </a:lnTo>
                  <a:lnTo>
                    <a:pt x="199898" y="248030"/>
                  </a:lnTo>
                  <a:lnTo>
                    <a:pt x="183768" y="269620"/>
                  </a:lnTo>
                  <a:lnTo>
                    <a:pt x="178307" y="280415"/>
                  </a:lnTo>
                  <a:lnTo>
                    <a:pt x="249681" y="280415"/>
                  </a:lnTo>
                  <a:lnTo>
                    <a:pt x="275589" y="237236"/>
                  </a:lnTo>
                  <a:lnTo>
                    <a:pt x="302640" y="199516"/>
                  </a:lnTo>
                  <a:lnTo>
                    <a:pt x="345820" y="145541"/>
                  </a:lnTo>
                  <a:lnTo>
                    <a:pt x="356615" y="134746"/>
                  </a:lnTo>
                  <a:lnTo>
                    <a:pt x="351154" y="129412"/>
                  </a:lnTo>
                  <a:lnTo>
                    <a:pt x="318769" y="113283"/>
                  </a:lnTo>
                  <a:lnTo>
                    <a:pt x="286385" y="91693"/>
                  </a:lnTo>
                  <a:lnTo>
                    <a:pt x="280924" y="80899"/>
                  </a:lnTo>
                  <a:lnTo>
                    <a:pt x="275589" y="70103"/>
                  </a:lnTo>
                  <a:close/>
                </a:path>
              </a:pathLst>
            </a:custGeom>
            <a:solidFill>
              <a:srgbClr val="F1F1F1"/>
            </a:solidFill>
            <a:ln w="25400">
              <a:solidFill>
                <a:schemeClr val="accent5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defTabSz="633062">
                <a:defRPr/>
              </a:pPr>
              <a:endParaRPr sz="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9" name="Oval 28"/>
          <p:cNvSpPr>
            <a:spLocks/>
          </p:cNvSpPr>
          <p:nvPr/>
        </p:nvSpPr>
        <p:spPr>
          <a:xfrm>
            <a:off x="1521000" y="1477600"/>
            <a:ext cx="922154" cy="922154"/>
          </a:xfrm>
          <a:prstGeom prst="ellipse">
            <a:avLst/>
          </a:prstGeom>
          <a:solidFill>
            <a:srgbClr val="82141E"/>
          </a:solidFill>
          <a:ln w="9525" cap="flat" cmpd="sng" algn="ctr">
            <a:noFill/>
            <a:prstDash val="solid"/>
          </a:ln>
          <a:effectLst/>
        </p:spPr>
        <p:txBody>
          <a:bodyPr wrap="none" lIns="54000" tIns="54000" rIns="54000" bIns="54000" rtlCol="0" anchor="ctr"/>
          <a:lstStyle/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Transformation </a:t>
            </a: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e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xpertise</a:t>
            </a:r>
            <a:endParaRPr lang="en-US" sz="825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Oval 29"/>
          <p:cNvSpPr>
            <a:spLocks/>
          </p:cNvSpPr>
          <p:nvPr/>
        </p:nvSpPr>
        <p:spPr>
          <a:xfrm>
            <a:off x="2400046" y="1949813"/>
            <a:ext cx="922154" cy="922154"/>
          </a:xfrm>
          <a:prstGeom prst="ellipse">
            <a:avLst/>
          </a:prstGeom>
          <a:solidFill>
            <a:srgbClr val="82141E"/>
          </a:solidFill>
          <a:ln w="9525" cap="flat" cmpd="sng" algn="ctr">
            <a:noFill/>
            <a:prstDash val="solid"/>
          </a:ln>
          <a:effectLst/>
        </p:spPr>
        <p:txBody>
          <a:bodyPr wrap="none" lIns="54000" tIns="54000" rIns="54000" bIns="54000" rtlCol="0" anchor="ctr"/>
          <a:lstStyle/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Liberated by</a:t>
            </a: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obotic </a:t>
            </a:r>
            <a:r>
              <a:rPr lang="en-US" sz="825" b="1" dirty="0">
                <a:solidFill>
                  <a:schemeClr val="bg1"/>
                </a:solidFill>
                <a:latin typeface="+mj-lt"/>
              </a:rPr>
              <a:t>and </a:t>
            </a:r>
          </a:p>
          <a:p>
            <a:pPr algn="ctr" defTabSz="633062">
              <a:defRPr/>
            </a:pP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artificial</a:t>
            </a:r>
            <a:endParaRPr lang="en-US" sz="825" b="1" dirty="0">
              <a:solidFill>
                <a:schemeClr val="bg1"/>
              </a:solidFill>
              <a:latin typeface="+mj-lt"/>
            </a:endParaRP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ntelligence</a:t>
            </a:r>
            <a:endParaRPr lang="en-US" sz="825" b="1" dirty="0">
              <a:solidFill>
                <a:schemeClr val="bg1"/>
              </a:solidFill>
              <a:latin typeface="+mj-lt"/>
            </a:endParaRPr>
          </a:p>
          <a:p>
            <a:pPr algn="ctr" defTabSz="633062">
              <a:defRPr/>
            </a:pP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(process</a:t>
            </a:r>
            <a:r>
              <a:rPr lang="en-US" sz="825" b="1" dirty="0">
                <a:solidFill>
                  <a:schemeClr val="bg1"/>
                </a:solidFill>
                <a:latin typeface="+mj-lt"/>
              </a:rPr>
              <a:t>)</a:t>
            </a:r>
          </a:p>
        </p:txBody>
      </p:sp>
      <p:sp>
        <p:nvSpPr>
          <p:cNvPr id="31" name="Oval 30"/>
          <p:cNvSpPr>
            <a:spLocks/>
          </p:cNvSpPr>
          <p:nvPr/>
        </p:nvSpPr>
        <p:spPr>
          <a:xfrm>
            <a:off x="1426779" y="2518604"/>
            <a:ext cx="1072195" cy="1052286"/>
          </a:xfrm>
          <a:prstGeom prst="ellipse">
            <a:avLst/>
          </a:prstGeom>
          <a:solidFill>
            <a:srgbClr val="A32020"/>
          </a:solidFill>
          <a:ln w="9525" cap="flat" cmpd="sng" algn="ctr">
            <a:noFill/>
            <a:prstDash val="solid"/>
          </a:ln>
          <a:effectLst/>
        </p:spPr>
        <p:txBody>
          <a:bodyPr wrap="none" lIns="54000" tIns="54000" rIns="54000" bIns="54000" rtlCol="0" anchor="ctr"/>
          <a:lstStyle/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Share and </a:t>
            </a: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ollaborate</a:t>
            </a:r>
            <a:endParaRPr lang="en-US" sz="825" b="1" dirty="0">
              <a:solidFill>
                <a:schemeClr val="bg1"/>
              </a:solidFill>
              <a:latin typeface="+mj-lt"/>
            </a:endParaRPr>
          </a:p>
          <a:p>
            <a:pPr algn="ctr" defTabSz="633062">
              <a:defRPr/>
            </a:pP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across</a:t>
            </a:r>
            <a:endParaRPr lang="en-US" sz="825" b="1" dirty="0">
              <a:solidFill>
                <a:schemeClr val="bg1"/>
              </a:solidFill>
              <a:latin typeface="+mj-lt"/>
            </a:endParaRP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b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oundaries</a:t>
            </a:r>
            <a:endParaRPr lang="en-US" sz="825" b="1" dirty="0">
              <a:solidFill>
                <a:schemeClr val="bg1"/>
              </a:solidFill>
              <a:latin typeface="+mj-lt"/>
            </a:endParaRPr>
          </a:p>
          <a:p>
            <a:pPr algn="ctr" defTabSz="633062">
              <a:defRPr/>
            </a:pP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(information</a:t>
            </a:r>
            <a:r>
              <a:rPr lang="en-US" sz="825" b="1" dirty="0">
                <a:solidFill>
                  <a:schemeClr val="bg1"/>
                </a:solidFill>
                <a:latin typeface="+mj-lt"/>
              </a:rPr>
              <a:t>)</a:t>
            </a:r>
          </a:p>
        </p:txBody>
      </p:sp>
      <p:sp>
        <p:nvSpPr>
          <p:cNvPr id="32" name="Oval 31"/>
          <p:cNvSpPr>
            <a:spLocks/>
          </p:cNvSpPr>
          <p:nvPr/>
        </p:nvSpPr>
        <p:spPr>
          <a:xfrm>
            <a:off x="2225849" y="3257786"/>
            <a:ext cx="1196308" cy="1196308"/>
          </a:xfrm>
          <a:prstGeom prst="ellipse">
            <a:avLst/>
          </a:prstGeom>
          <a:solidFill>
            <a:srgbClr val="968C6D"/>
          </a:solidFill>
          <a:ln w="9525" cap="flat" cmpd="sng" algn="ctr">
            <a:noFill/>
            <a:prstDash val="solid"/>
          </a:ln>
          <a:effectLst/>
        </p:spPr>
        <p:txBody>
          <a:bodyPr wrap="none" lIns="54000" tIns="54000" rIns="54000" bIns="54000" rtlCol="0" anchor="ctr"/>
          <a:lstStyle/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Assisted by</a:t>
            </a: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a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dvanced </a:t>
            </a:r>
            <a:r>
              <a:rPr lang="en-US" sz="825" b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ecision-</a:t>
            </a:r>
            <a:endParaRPr lang="en-US" sz="825" b="1" dirty="0">
              <a:solidFill>
                <a:schemeClr val="bg1"/>
              </a:solidFill>
              <a:latin typeface="+mj-lt"/>
            </a:endParaRPr>
          </a:p>
          <a:p>
            <a:pPr algn="ctr" defTabSz="633062">
              <a:defRPr/>
            </a:pP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making </a:t>
            </a:r>
            <a:r>
              <a:rPr lang="en-US" sz="825" b="1" dirty="0">
                <a:solidFill>
                  <a:schemeClr val="bg1"/>
                </a:solidFill>
                <a:latin typeface="+mj-lt"/>
              </a:rPr>
              <a:t>s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upport</a:t>
            </a:r>
            <a:endParaRPr lang="en-US" sz="825" b="1" dirty="0">
              <a:solidFill>
                <a:schemeClr val="bg1"/>
              </a:solidFill>
              <a:latin typeface="+mj-lt"/>
            </a:endParaRP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enters </a:t>
            </a:r>
            <a:r>
              <a:rPr lang="en-US" sz="825" b="1" dirty="0">
                <a:solidFill>
                  <a:schemeClr val="bg1"/>
                </a:solidFill>
                <a:latin typeface="+mj-lt"/>
              </a:rPr>
              <a:t>of </a:t>
            </a: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e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xcellence</a:t>
            </a:r>
            <a:endParaRPr lang="en-US" sz="825" b="1" dirty="0">
              <a:solidFill>
                <a:schemeClr val="bg1"/>
              </a:solidFill>
              <a:latin typeface="+mj-lt"/>
            </a:endParaRPr>
          </a:p>
          <a:p>
            <a:pPr algn="ctr" defTabSz="633062">
              <a:defRPr/>
            </a:pP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(organization</a:t>
            </a:r>
            <a:r>
              <a:rPr lang="en-US" sz="825" b="1" dirty="0">
                <a:solidFill>
                  <a:schemeClr val="bg1"/>
                </a:solidFill>
                <a:latin typeface="+mj-lt"/>
              </a:rPr>
              <a:t>)</a:t>
            </a:r>
          </a:p>
        </p:txBody>
      </p:sp>
      <p:sp>
        <p:nvSpPr>
          <p:cNvPr id="33" name="Oval 32"/>
          <p:cNvSpPr>
            <a:spLocks/>
          </p:cNvSpPr>
          <p:nvPr/>
        </p:nvSpPr>
        <p:spPr>
          <a:xfrm>
            <a:off x="4627637" y="1482459"/>
            <a:ext cx="1196308" cy="1196308"/>
          </a:xfrm>
          <a:prstGeom prst="ellipse">
            <a:avLst/>
          </a:prstGeom>
          <a:solidFill>
            <a:srgbClr val="82141E"/>
          </a:solidFill>
          <a:ln w="9525" cap="flat" cmpd="sng" algn="ctr">
            <a:noFill/>
            <a:prstDash val="solid"/>
          </a:ln>
          <a:effectLst/>
        </p:spPr>
        <p:txBody>
          <a:bodyPr wrap="none" lIns="54000" tIns="54000" rIns="54000" bIns="54000" rtlCol="0" anchor="ctr"/>
          <a:lstStyle/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Comfortable</a:t>
            </a: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with 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disruptive</a:t>
            </a:r>
            <a:endParaRPr lang="en-US" sz="825" b="1" dirty="0">
              <a:solidFill>
                <a:schemeClr val="bg1"/>
              </a:solidFill>
              <a:latin typeface="+mj-lt"/>
            </a:endParaRP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t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echnology </a:t>
            </a:r>
            <a:r>
              <a:rPr lang="en-US" sz="825" b="1" dirty="0">
                <a:solidFill>
                  <a:schemeClr val="bg1"/>
                </a:solidFill>
                <a:latin typeface="+mj-lt"/>
              </a:rPr>
              <a:t>and</a:t>
            </a: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nnovation</a:t>
            </a:r>
            <a:endParaRPr lang="en-US" sz="825" b="1" dirty="0">
              <a:solidFill>
                <a:schemeClr val="bg1"/>
              </a:solidFill>
              <a:latin typeface="+mj-lt"/>
            </a:endParaRPr>
          </a:p>
          <a:p>
            <a:pPr algn="ctr" defTabSz="633062">
              <a:defRPr/>
            </a:pP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(technology</a:t>
            </a:r>
            <a:r>
              <a:rPr lang="en-US" sz="825" b="1" dirty="0">
                <a:solidFill>
                  <a:schemeClr val="bg1"/>
                </a:solidFill>
                <a:latin typeface="+mj-lt"/>
              </a:rPr>
              <a:t>)</a:t>
            </a:r>
          </a:p>
        </p:txBody>
      </p:sp>
      <p:sp>
        <p:nvSpPr>
          <p:cNvPr id="34" name="Oval 33"/>
          <p:cNvSpPr>
            <a:spLocks/>
          </p:cNvSpPr>
          <p:nvPr/>
        </p:nvSpPr>
        <p:spPr>
          <a:xfrm>
            <a:off x="4424795" y="2917605"/>
            <a:ext cx="1196308" cy="1196308"/>
          </a:xfrm>
          <a:prstGeom prst="ellipse">
            <a:avLst/>
          </a:prstGeom>
          <a:solidFill>
            <a:srgbClr val="DB536A"/>
          </a:solidFill>
          <a:ln w="9525" cap="flat" cmpd="sng" algn="ctr">
            <a:noFill/>
            <a:prstDash val="solid"/>
          </a:ln>
          <a:effectLst/>
        </p:spPr>
        <p:txBody>
          <a:bodyPr wrap="none" lIns="54000" tIns="54000" rIns="54000" bIns="54000" rtlCol="0" anchor="ctr"/>
          <a:lstStyle/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Different</a:t>
            </a: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a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spirations</a:t>
            </a:r>
            <a:r>
              <a:rPr lang="en-US" sz="825" b="1" dirty="0">
                <a:solidFill>
                  <a:schemeClr val="bg1"/>
                </a:solidFill>
                <a:latin typeface="+mj-lt"/>
              </a:rPr>
              <a:t>,</a:t>
            </a: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areer goals </a:t>
            </a:r>
            <a:r>
              <a:rPr lang="en-US" sz="825" b="1" dirty="0">
                <a:solidFill>
                  <a:schemeClr val="bg1"/>
                </a:solidFill>
                <a:latin typeface="+mj-lt"/>
              </a:rPr>
              <a:t>and</a:t>
            </a: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a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mbitions </a:t>
            </a:r>
            <a:r>
              <a:rPr lang="en-US" sz="825" b="1" dirty="0">
                <a:solidFill>
                  <a:schemeClr val="bg1"/>
                </a:solidFill>
                <a:latin typeface="+mj-lt"/>
              </a:rPr>
              <a:t>of</a:t>
            </a:r>
          </a:p>
          <a:p>
            <a:pPr algn="ctr" defTabSz="633062">
              <a:defRPr/>
            </a:pPr>
            <a:r>
              <a:rPr lang="en-US" sz="825" b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igital natives</a:t>
            </a:r>
            <a:endParaRPr lang="en-US" sz="825" b="1" dirty="0">
              <a:solidFill>
                <a:schemeClr val="bg1"/>
              </a:solidFill>
              <a:latin typeface="+mj-lt"/>
            </a:endParaRPr>
          </a:p>
          <a:p>
            <a:pPr algn="ctr" defTabSz="633062">
              <a:defRPr/>
            </a:pPr>
            <a:r>
              <a:rPr lang="en-US" sz="825" b="1" dirty="0" smtClean="0">
                <a:solidFill>
                  <a:schemeClr val="bg1"/>
                </a:solidFill>
                <a:latin typeface="+mj-lt"/>
              </a:rPr>
              <a:t>(people</a:t>
            </a:r>
            <a:r>
              <a:rPr lang="en-US" sz="825" b="1" dirty="0">
                <a:solidFill>
                  <a:schemeClr val="bg1"/>
                </a:solidFill>
                <a:latin typeface="+mj-lt"/>
              </a:rPr>
              <a:t>)</a:t>
            </a:r>
          </a:p>
        </p:txBody>
      </p:sp>
      <p:sp>
        <p:nvSpPr>
          <p:cNvPr id="35" name="AutoShape 2"/>
          <p:cNvSpPr>
            <a:spLocks/>
          </p:cNvSpPr>
          <p:nvPr/>
        </p:nvSpPr>
        <p:spPr bwMode="gray">
          <a:xfrm flipH="1">
            <a:off x="4329121" y="2060230"/>
            <a:ext cx="147407" cy="381062"/>
          </a:xfrm>
          <a:prstGeom prst="leftBrace">
            <a:avLst>
              <a:gd name="adj1" fmla="val 30704"/>
              <a:gd name="adj2" fmla="val 50000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1652" rIns="31652" anchor="ctr"/>
          <a:lstStyle/>
          <a:p>
            <a:pPr defTabSz="63306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AutoShape 2"/>
          <p:cNvSpPr>
            <a:spLocks/>
          </p:cNvSpPr>
          <p:nvPr/>
        </p:nvSpPr>
        <p:spPr bwMode="gray">
          <a:xfrm>
            <a:off x="3455959" y="1679168"/>
            <a:ext cx="147407" cy="381062"/>
          </a:xfrm>
          <a:prstGeom prst="leftBrace">
            <a:avLst>
              <a:gd name="adj1" fmla="val 24242"/>
              <a:gd name="adj2" fmla="val 50000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1652" rIns="31652" anchor="ctr"/>
          <a:lstStyle/>
          <a:p>
            <a:pPr defTabSz="63306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AutoShape 2"/>
          <p:cNvSpPr>
            <a:spLocks/>
          </p:cNvSpPr>
          <p:nvPr/>
        </p:nvSpPr>
        <p:spPr bwMode="gray">
          <a:xfrm>
            <a:off x="3310720" y="2189884"/>
            <a:ext cx="147407" cy="838337"/>
          </a:xfrm>
          <a:prstGeom prst="leftBrace">
            <a:avLst>
              <a:gd name="adj1" fmla="val 67130"/>
              <a:gd name="adj2" fmla="val 87879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1652" rIns="31652" anchor="ctr"/>
          <a:lstStyle/>
          <a:p>
            <a:pPr defTabSz="63306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AutoShape 2"/>
          <p:cNvSpPr>
            <a:spLocks/>
          </p:cNvSpPr>
          <p:nvPr/>
        </p:nvSpPr>
        <p:spPr bwMode="gray">
          <a:xfrm>
            <a:off x="3459318" y="3119353"/>
            <a:ext cx="147407" cy="1219397"/>
          </a:xfrm>
          <a:prstGeom prst="leftBrace">
            <a:avLst>
              <a:gd name="adj1" fmla="val 67130"/>
              <a:gd name="adj2" fmla="val 56629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1652" rIns="31652" anchor="ctr"/>
          <a:lstStyle/>
          <a:p>
            <a:pPr defTabSz="63306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3606724" y="2475470"/>
            <a:ext cx="221111" cy="228638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33062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3862775" y="1663907"/>
            <a:ext cx="221111" cy="228638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33062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3717280" y="3125788"/>
            <a:ext cx="221111" cy="228638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33062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4028031" y="2149969"/>
            <a:ext cx="221111" cy="228638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33062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4314238" y="2855774"/>
            <a:ext cx="221111" cy="228638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33062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4" name="Straight Connector 43"/>
          <p:cNvCxnSpPr>
            <a:stCxn id="43" idx="1"/>
          </p:cNvCxnSpPr>
          <p:nvPr/>
        </p:nvCxnSpPr>
        <p:spPr>
          <a:xfrm flipH="1" flipV="1">
            <a:off x="3973333" y="2284814"/>
            <a:ext cx="373288" cy="604443"/>
          </a:xfrm>
          <a:prstGeom prst="line">
            <a:avLst/>
          </a:prstGeom>
          <a:noFill/>
          <a:ln w="19050" cap="flat" cmpd="sng" algn="ctr">
            <a:solidFill>
              <a:srgbClr val="E0301E"/>
            </a:solidFill>
            <a:prstDash val="solid"/>
            <a:tailEnd type="oval"/>
          </a:ln>
          <a:effectLst/>
        </p:spPr>
      </p:cxnSp>
      <p:sp>
        <p:nvSpPr>
          <p:cNvPr id="45" name="Freeform 4803"/>
          <p:cNvSpPr>
            <a:spLocks noChangeAspect="1" noEditPoints="1"/>
          </p:cNvSpPr>
          <p:nvPr/>
        </p:nvSpPr>
        <p:spPr bwMode="auto">
          <a:xfrm>
            <a:off x="4052619" y="2199507"/>
            <a:ext cx="171940" cy="129561"/>
          </a:xfrm>
          <a:custGeom>
            <a:avLst/>
            <a:gdLst>
              <a:gd name="T0" fmla="*/ 372 w 376"/>
              <a:gd name="T1" fmla="*/ 98 h 274"/>
              <a:gd name="T2" fmla="*/ 344 w 376"/>
              <a:gd name="T3" fmla="*/ 74 h 274"/>
              <a:gd name="T4" fmla="*/ 334 w 376"/>
              <a:gd name="T5" fmla="*/ 68 h 274"/>
              <a:gd name="T6" fmla="*/ 254 w 376"/>
              <a:gd name="T7" fmla="*/ 80 h 274"/>
              <a:gd name="T8" fmla="*/ 210 w 376"/>
              <a:gd name="T9" fmla="*/ 68 h 274"/>
              <a:gd name="T10" fmla="*/ 6 w 376"/>
              <a:gd name="T11" fmla="*/ 136 h 274"/>
              <a:gd name="T12" fmla="*/ 4 w 376"/>
              <a:gd name="T13" fmla="*/ 170 h 274"/>
              <a:gd name="T14" fmla="*/ 30 w 376"/>
              <a:gd name="T15" fmla="*/ 194 h 274"/>
              <a:gd name="T16" fmla="*/ 4 w 376"/>
              <a:gd name="T17" fmla="*/ 220 h 274"/>
              <a:gd name="T18" fmla="*/ 198 w 376"/>
              <a:gd name="T19" fmla="*/ 250 h 274"/>
              <a:gd name="T20" fmla="*/ 272 w 376"/>
              <a:gd name="T21" fmla="*/ 274 h 274"/>
              <a:gd name="T22" fmla="*/ 346 w 376"/>
              <a:gd name="T23" fmla="*/ 246 h 274"/>
              <a:gd name="T24" fmla="*/ 322 w 376"/>
              <a:gd name="T25" fmla="*/ 252 h 274"/>
              <a:gd name="T26" fmla="*/ 220 w 376"/>
              <a:gd name="T27" fmla="*/ 252 h 274"/>
              <a:gd name="T28" fmla="*/ 196 w 376"/>
              <a:gd name="T29" fmla="*/ 232 h 274"/>
              <a:gd name="T30" fmla="*/ 148 w 376"/>
              <a:gd name="T31" fmla="*/ 234 h 274"/>
              <a:gd name="T32" fmla="*/ 200 w 376"/>
              <a:gd name="T33" fmla="*/ 220 h 274"/>
              <a:gd name="T34" fmla="*/ 300 w 376"/>
              <a:gd name="T35" fmla="*/ 236 h 274"/>
              <a:gd name="T36" fmla="*/ 346 w 376"/>
              <a:gd name="T37" fmla="*/ 196 h 274"/>
              <a:gd name="T38" fmla="*/ 308 w 376"/>
              <a:gd name="T39" fmla="*/ 220 h 274"/>
              <a:gd name="T40" fmla="*/ 210 w 376"/>
              <a:gd name="T41" fmla="*/ 210 h 274"/>
              <a:gd name="T42" fmla="*/ 196 w 376"/>
              <a:gd name="T43" fmla="*/ 196 h 274"/>
              <a:gd name="T44" fmla="*/ 150 w 376"/>
              <a:gd name="T45" fmla="*/ 200 h 274"/>
              <a:gd name="T46" fmla="*/ 202 w 376"/>
              <a:gd name="T47" fmla="*/ 184 h 274"/>
              <a:gd name="T48" fmla="*/ 318 w 376"/>
              <a:gd name="T49" fmla="*/ 196 h 274"/>
              <a:gd name="T50" fmla="*/ 374 w 376"/>
              <a:gd name="T51" fmla="*/ 162 h 274"/>
              <a:gd name="T52" fmla="*/ 374 w 376"/>
              <a:gd name="T53" fmla="*/ 130 h 274"/>
              <a:gd name="T54" fmla="*/ 248 w 376"/>
              <a:gd name="T55" fmla="*/ 94 h 274"/>
              <a:gd name="T56" fmla="*/ 342 w 376"/>
              <a:gd name="T57" fmla="*/ 78 h 274"/>
              <a:gd name="T58" fmla="*/ 334 w 376"/>
              <a:gd name="T59" fmla="*/ 104 h 274"/>
              <a:gd name="T60" fmla="*/ 238 w 376"/>
              <a:gd name="T61" fmla="*/ 114 h 274"/>
              <a:gd name="T62" fmla="*/ 200 w 376"/>
              <a:gd name="T63" fmla="*/ 96 h 274"/>
              <a:gd name="T64" fmla="*/ 202 w 376"/>
              <a:gd name="T65" fmla="*/ 114 h 274"/>
              <a:gd name="T66" fmla="*/ 294 w 376"/>
              <a:gd name="T67" fmla="*/ 130 h 274"/>
              <a:gd name="T68" fmla="*/ 346 w 376"/>
              <a:gd name="T69" fmla="*/ 124 h 274"/>
              <a:gd name="T70" fmla="*/ 338 w 376"/>
              <a:gd name="T71" fmla="*/ 136 h 274"/>
              <a:gd name="T72" fmla="*/ 272 w 376"/>
              <a:gd name="T73" fmla="*/ 152 h 274"/>
              <a:gd name="T74" fmla="*/ 214 w 376"/>
              <a:gd name="T75" fmla="*/ 142 h 274"/>
              <a:gd name="T76" fmla="*/ 198 w 376"/>
              <a:gd name="T77" fmla="*/ 118 h 274"/>
              <a:gd name="T78" fmla="*/ 134 w 376"/>
              <a:gd name="T79" fmla="*/ 150 h 274"/>
              <a:gd name="T80" fmla="*/ 100 w 376"/>
              <a:gd name="T81" fmla="*/ 136 h 274"/>
              <a:gd name="T82" fmla="*/ 158 w 376"/>
              <a:gd name="T83" fmla="*/ 128 h 274"/>
              <a:gd name="T84" fmla="*/ 162 w 376"/>
              <a:gd name="T85" fmla="*/ 144 h 274"/>
              <a:gd name="T86" fmla="*/ 346 w 376"/>
              <a:gd name="T87" fmla="*/ 162 h 274"/>
              <a:gd name="T88" fmla="*/ 342 w 376"/>
              <a:gd name="T89" fmla="*/ 168 h 274"/>
              <a:gd name="T90" fmla="*/ 322 w 376"/>
              <a:gd name="T91" fmla="*/ 180 h 274"/>
              <a:gd name="T92" fmla="*/ 220 w 376"/>
              <a:gd name="T93" fmla="*/ 180 h 274"/>
              <a:gd name="T94" fmla="*/ 200 w 376"/>
              <a:gd name="T95" fmla="*/ 168 h 274"/>
              <a:gd name="T96" fmla="*/ 198 w 376"/>
              <a:gd name="T97" fmla="*/ 154 h 274"/>
              <a:gd name="T98" fmla="*/ 272 w 376"/>
              <a:gd name="T99" fmla="*/ 166 h 274"/>
              <a:gd name="T100" fmla="*/ 346 w 376"/>
              <a:gd name="T101" fmla="*/ 160 h 274"/>
              <a:gd name="T102" fmla="*/ 196 w 376"/>
              <a:gd name="T103" fmla="*/ 28 h 274"/>
              <a:gd name="T104" fmla="*/ 272 w 376"/>
              <a:gd name="T105" fmla="*/ 0 h 274"/>
              <a:gd name="T106" fmla="*/ 344 w 376"/>
              <a:gd name="T107" fmla="*/ 24 h 274"/>
              <a:gd name="T108" fmla="*/ 322 w 376"/>
              <a:gd name="T109" fmla="*/ 50 h 274"/>
              <a:gd name="T110" fmla="*/ 220 w 376"/>
              <a:gd name="T111" fmla="*/ 5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76" h="274">
                <a:moveTo>
                  <a:pt x="376" y="126"/>
                </a:moveTo>
                <a:lnTo>
                  <a:pt x="376" y="126"/>
                </a:lnTo>
                <a:lnTo>
                  <a:pt x="374" y="122"/>
                </a:lnTo>
                <a:lnTo>
                  <a:pt x="370" y="120"/>
                </a:lnTo>
                <a:lnTo>
                  <a:pt x="346" y="110"/>
                </a:lnTo>
                <a:lnTo>
                  <a:pt x="372" y="98"/>
                </a:lnTo>
                <a:lnTo>
                  <a:pt x="372" y="98"/>
                </a:lnTo>
                <a:lnTo>
                  <a:pt x="376" y="96"/>
                </a:lnTo>
                <a:lnTo>
                  <a:pt x="376" y="92"/>
                </a:lnTo>
                <a:lnTo>
                  <a:pt x="376" y="92"/>
                </a:lnTo>
                <a:lnTo>
                  <a:pt x="376" y="86"/>
                </a:lnTo>
                <a:lnTo>
                  <a:pt x="372" y="84"/>
                </a:lnTo>
                <a:lnTo>
                  <a:pt x="344" y="74"/>
                </a:lnTo>
                <a:lnTo>
                  <a:pt x="344" y="74"/>
                </a:lnTo>
                <a:lnTo>
                  <a:pt x="346" y="70"/>
                </a:lnTo>
                <a:lnTo>
                  <a:pt x="346" y="66"/>
                </a:lnTo>
                <a:lnTo>
                  <a:pt x="346" y="52"/>
                </a:lnTo>
                <a:lnTo>
                  <a:pt x="346" y="52"/>
                </a:lnTo>
                <a:lnTo>
                  <a:pt x="346" y="56"/>
                </a:lnTo>
                <a:lnTo>
                  <a:pt x="344" y="60"/>
                </a:lnTo>
                <a:lnTo>
                  <a:pt x="334" y="68"/>
                </a:lnTo>
                <a:lnTo>
                  <a:pt x="334" y="68"/>
                </a:lnTo>
                <a:lnTo>
                  <a:pt x="322" y="72"/>
                </a:lnTo>
                <a:lnTo>
                  <a:pt x="308" y="76"/>
                </a:lnTo>
                <a:lnTo>
                  <a:pt x="290" y="80"/>
                </a:lnTo>
                <a:lnTo>
                  <a:pt x="272" y="80"/>
                </a:lnTo>
                <a:lnTo>
                  <a:pt x="272" y="80"/>
                </a:lnTo>
                <a:lnTo>
                  <a:pt x="254" y="80"/>
                </a:lnTo>
                <a:lnTo>
                  <a:pt x="238" y="78"/>
                </a:lnTo>
                <a:lnTo>
                  <a:pt x="226" y="74"/>
                </a:lnTo>
                <a:lnTo>
                  <a:pt x="214" y="70"/>
                </a:lnTo>
                <a:lnTo>
                  <a:pt x="214" y="70"/>
                </a:lnTo>
                <a:lnTo>
                  <a:pt x="214" y="70"/>
                </a:lnTo>
                <a:lnTo>
                  <a:pt x="210" y="68"/>
                </a:lnTo>
                <a:lnTo>
                  <a:pt x="210" y="68"/>
                </a:lnTo>
                <a:lnTo>
                  <a:pt x="200" y="60"/>
                </a:lnTo>
                <a:lnTo>
                  <a:pt x="198" y="56"/>
                </a:lnTo>
                <a:lnTo>
                  <a:pt x="196" y="52"/>
                </a:lnTo>
                <a:lnTo>
                  <a:pt x="196" y="52"/>
                </a:lnTo>
                <a:lnTo>
                  <a:pt x="198" y="46"/>
                </a:lnTo>
                <a:lnTo>
                  <a:pt x="6" y="136"/>
                </a:lnTo>
                <a:lnTo>
                  <a:pt x="6" y="136"/>
                </a:lnTo>
                <a:lnTo>
                  <a:pt x="2" y="138"/>
                </a:lnTo>
                <a:lnTo>
                  <a:pt x="2" y="142"/>
                </a:lnTo>
                <a:lnTo>
                  <a:pt x="2" y="142"/>
                </a:lnTo>
                <a:lnTo>
                  <a:pt x="2" y="148"/>
                </a:lnTo>
                <a:lnTo>
                  <a:pt x="6" y="150"/>
                </a:lnTo>
                <a:lnTo>
                  <a:pt x="30" y="158"/>
                </a:lnTo>
                <a:lnTo>
                  <a:pt x="4" y="170"/>
                </a:lnTo>
                <a:lnTo>
                  <a:pt x="4" y="170"/>
                </a:lnTo>
                <a:lnTo>
                  <a:pt x="2" y="174"/>
                </a:lnTo>
                <a:lnTo>
                  <a:pt x="0" y="178"/>
                </a:lnTo>
                <a:lnTo>
                  <a:pt x="0" y="178"/>
                </a:lnTo>
                <a:lnTo>
                  <a:pt x="2" y="182"/>
                </a:lnTo>
                <a:lnTo>
                  <a:pt x="6" y="184"/>
                </a:lnTo>
                <a:lnTo>
                  <a:pt x="30" y="194"/>
                </a:lnTo>
                <a:lnTo>
                  <a:pt x="4" y="206"/>
                </a:lnTo>
                <a:lnTo>
                  <a:pt x="4" y="206"/>
                </a:lnTo>
                <a:lnTo>
                  <a:pt x="0" y="208"/>
                </a:lnTo>
                <a:lnTo>
                  <a:pt x="0" y="212"/>
                </a:lnTo>
                <a:lnTo>
                  <a:pt x="0" y="212"/>
                </a:lnTo>
                <a:lnTo>
                  <a:pt x="0" y="218"/>
                </a:lnTo>
                <a:lnTo>
                  <a:pt x="4" y="220"/>
                </a:lnTo>
                <a:lnTo>
                  <a:pt x="148" y="270"/>
                </a:lnTo>
                <a:lnTo>
                  <a:pt x="148" y="270"/>
                </a:lnTo>
                <a:lnTo>
                  <a:pt x="150" y="270"/>
                </a:lnTo>
                <a:lnTo>
                  <a:pt x="150" y="270"/>
                </a:lnTo>
                <a:lnTo>
                  <a:pt x="154" y="270"/>
                </a:lnTo>
                <a:lnTo>
                  <a:pt x="198" y="250"/>
                </a:lnTo>
                <a:lnTo>
                  <a:pt x="198" y="250"/>
                </a:lnTo>
                <a:lnTo>
                  <a:pt x="200" y="254"/>
                </a:lnTo>
                <a:lnTo>
                  <a:pt x="206" y="258"/>
                </a:lnTo>
                <a:lnTo>
                  <a:pt x="212" y="264"/>
                </a:lnTo>
                <a:lnTo>
                  <a:pt x="222" y="266"/>
                </a:lnTo>
                <a:lnTo>
                  <a:pt x="244" y="272"/>
                </a:lnTo>
                <a:lnTo>
                  <a:pt x="272" y="274"/>
                </a:lnTo>
                <a:lnTo>
                  <a:pt x="272" y="274"/>
                </a:lnTo>
                <a:lnTo>
                  <a:pt x="300" y="272"/>
                </a:lnTo>
                <a:lnTo>
                  <a:pt x="314" y="270"/>
                </a:lnTo>
                <a:lnTo>
                  <a:pt x="324" y="266"/>
                </a:lnTo>
                <a:lnTo>
                  <a:pt x="334" y="262"/>
                </a:lnTo>
                <a:lnTo>
                  <a:pt x="340" y="256"/>
                </a:lnTo>
                <a:lnTo>
                  <a:pt x="344" y="252"/>
                </a:lnTo>
                <a:lnTo>
                  <a:pt x="346" y="246"/>
                </a:lnTo>
                <a:lnTo>
                  <a:pt x="346" y="230"/>
                </a:lnTo>
                <a:lnTo>
                  <a:pt x="346" y="230"/>
                </a:lnTo>
                <a:lnTo>
                  <a:pt x="346" y="236"/>
                </a:lnTo>
                <a:lnTo>
                  <a:pt x="344" y="240"/>
                </a:lnTo>
                <a:lnTo>
                  <a:pt x="334" y="246"/>
                </a:lnTo>
                <a:lnTo>
                  <a:pt x="334" y="246"/>
                </a:lnTo>
                <a:lnTo>
                  <a:pt x="322" y="252"/>
                </a:lnTo>
                <a:lnTo>
                  <a:pt x="308" y="256"/>
                </a:lnTo>
                <a:lnTo>
                  <a:pt x="290" y="258"/>
                </a:lnTo>
                <a:lnTo>
                  <a:pt x="272" y="260"/>
                </a:lnTo>
                <a:lnTo>
                  <a:pt x="272" y="260"/>
                </a:lnTo>
                <a:lnTo>
                  <a:pt x="252" y="258"/>
                </a:lnTo>
                <a:lnTo>
                  <a:pt x="236" y="256"/>
                </a:lnTo>
                <a:lnTo>
                  <a:pt x="220" y="252"/>
                </a:lnTo>
                <a:lnTo>
                  <a:pt x="210" y="246"/>
                </a:lnTo>
                <a:lnTo>
                  <a:pt x="210" y="246"/>
                </a:lnTo>
                <a:lnTo>
                  <a:pt x="206" y="244"/>
                </a:lnTo>
                <a:lnTo>
                  <a:pt x="206" y="244"/>
                </a:lnTo>
                <a:lnTo>
                  <a:pt x="206" y="244"/>
                </a:lnTo>
                <a:lnTo>
                  <a:pt x="200" y="238"/>
                </a:lnTo>
                <a:lnTo>
                  <a:pt x="196" y="232"/>
                </a:lnTo>
                <a:lnTo>
                  <a:pt x="196" y="232"/>
                </a:lnTo>
                <a:lnTo>
                  <a:pt x="196" y="230"/>
                </a:lnTo>
                <a:lnTo>
                  <a:pt x="196" y="232"/>
                </a:lnTo>
                <a:lnTo>
                  <a:pt x="150" y="254"/>
                </a:lnTo>
                <a:lnTo>
                  <a:pt x="28" y="212"/>
                </a:lnTo>
                <a:lnTo>
                  <a:pt x="52" y="200"/>
                </a:lnTo>
                <a:lnTo>
                  <a:pt x="148" y="234"/>
                </a:lnTo>
                <a:lnTo>
                  <a:pt x="148" y="234"/>
                </a:lnTo>
                <a:lnTo>
                  <a:pt x="152" y="234"/>
                </a:lnTo>
                <a:lnTo>
                  <a:pt x="152" y="234"/>
                </a:lnTo>
                <a:lnTo>
                  <a:pt x="154" y="234"/>
                </a:lnTo>
                <a:lnTo>
                  <a:pt x="198" y="214"/>
                </a:lnTo>
                <a:lnTo>
                  <a:pt x="198" y="214"/>
                </a:lnTo>
                <a:lnTo>
                  <a:pt x="200" y="220"/>
                </a:lnTo>
                <a:lnTo>
                  <a:pt x="206" y="224"/>
                </a:lnTo>
                <a:lnTo>
                  <a:pt x="214" y="228"/>
                </a:lnTo>
                <a:lnTo>
                  <a:pt x="222" y="232"/>
                </a:lnTo>
                <a:lnTo>
                  <a:pt x="246" y="236"/>
                </a:lnTo>
                <a:lnTo>
                  <a:pt x="272" y="238"/>
                </a:lnTo>
                <a:lnTo>
                  <a:pt x="272" y="238"/>
                </a:lnTo>
                <a:lnTo>
                  <a:pt x="300" y="236"/>
                </a:lnTo>
                <a:lnTo>
                  <a:pt x="314" y="234"/>
                </a:lnTo>
                <a:lnTo>
                  <a:pt x="324" y="230"/>
                </a:lnTo>
                <a:lnTo>
                  <a:pt x="334" y="226"/>
                </a:lnTo>
                <a:lnTo>
                  <a:pt x="340" y="220"/>
                </a:lnTo>
                <a:lnTo>
                  <a:pt x="344" y="216"/>
                </a:lnTo>
                <a:lnTo>
                  <a:pt x="346" y="210"/>
                </a:lnTo>
                <a:lnTo>
                  <a:pt x="346" y="196"/>
                </a:lnTo>
                <a:lnTo>
                  <a:pt x="346" y="196"/>
                </a:lnTo>
                <a:lnTo>
                  <a:pt x="346" y="200"/>
                </a:lnTo>
                <a:lnTo>
                  <a:pt x="344" y="204"/>
                </a:lnTo>
                <a:lnTo>
                  <a:pt x="334" y="210"/>
                </a:lnTo>
                <a:lnTo>
                  <a:pt x="334" y="210"/>
                </a:lnTo>
                <a:lnTo>
                  <a:pt x="322" y="216"/>
                </a:lnTo>
                <a:lnTo>
                  <a:pt x="308" y="220"/>
                </a:lnTo>
                <a:lnTo>
                  <a:pt x="290" y="222"/>
                </a:lnTo>
                <a:lnTo>
                  <a:pt x="272" y="224"/>
                </a:lnTo>
                <a:lnTo>
                  <a:pt x="272" y="224"/>
                </a:lnTo>
                <a:lnTo>
                  <a:pt x="252" y="222"/>
                </a:lnTo>
                <a:lnTo>
                  <a:pt x="236" y="220"/>
                </a:lnTo>
                <a:lnTo>
                  <a:pt x="220" y="216"/>
                </a:lnTo>
                <a:lnTo>
                  <a:pt x="210" y="210"/>
                </a:lnTo>
                <a:lnTo>
                  <a:pt x="210" y="210"/>
                </a:lnTo>
                <a:lnTo>
                  <a:pt x="208" y="210"/>
                </a:lnTo>
                <a:lnTo>
                  <a:pt x="208" y="210"/>
                </a:lnTo>
                <a:lnTo>
                  <a:pt x="200" y="204"/>
                </a:lnTo>
                <a:lnTo>
                  <a:pt x="198" y="198"/>
                </a:lnTo>
                <a:lnTo>
                  <a:pt x="198" y="198"/>
                </a:lnTo>
                <a:lnTo>
                  <a:pt x="196" y="196"/>
                </a:lnTo>
                <a:lnTo>
                  <a:pt x="196" y="198"/>
                </a:lnTo>
                <a:lnTo>
                  <a:pt x="152" y="218"/>
                </a:lnTo>
                <a:lnTo>
                  <a:pt x="72" y="192"/>
                </a:lnTo>
                <a:lnTo>
                  <a:pt x="50" y="184"/>
                </a:lnTo>
                <a:lnTo>
                  <a:pt x="28" y="176"/>
                </a:lnTo>
                <a:lnTo>
                  <a:pt x="52" y="166"/>
                </a:lnTo>
                <a:lnTo>
                  <a:pt x="150" y="200"/>
                </a:lnTo>
                <a:lnTo>
                  <a:pt x="150" y="200"/>
                </a:lnTo>
                <a:lnTo>
                  <a:pt x="152" y="200"/>
                </a:lnTo>
                <a:lnTo>
                  <a:pt x="152" y="200"/>
                </a:lnTo>
                <a:lnTo>
                  <a:pt x="156" y="200"/>
                </a:lnTo>
                <a:lnTo>
                  <a:pt x="198" y="180"/>
                </a:lnTo>
                <a:lnTo>
                  <a:pt x="198" y="180"/>
                </a:lnTo>
                <a:lnTo>
                  <a:pt x="202" y="184"/>
                </a:lnTo>
                <a:lnTo>
                  <a:pt x="208" y="188"/>
                </a:lnTo>
                <a:lnTo>
                  <a:pt x="224" y="196"/>
                </a:lnTo>
                <a:lnTo>
                  <a:pt x="246" y="200"/>
                </a:lnTo>
                <a:lnTo>
                  <a:pt x="272" y="202"/>
                </a:lnTo>
                <a:lnTo>
                  <a:pt x="272" y="202"/>
                </a:lnTo>
                <a:lnTo>
                  <a:pt x="296" y="200"/>
                </a:lnTo>
                <a:lnTo>
                  <a:pt x="318" y="196"/>
                </a:lnTo>
                <a:lnTo>
                  <a:pt x="334" y="190"/>
                </a:lnTo>
                <a:lnTo>
                  <a:pt x="340" y="186"/>
                </a:lnTo>
                <a:lnTo>
                  <a:pt x="344" y="180"/>
                </a:lnTo>
                <a:lnTo>
                  <a:pt x="370" y="168"/>
                </a:lnTo>
                <a:lnTo>
                  <a:pt x="370" y="168"/>
                </a:lnTo>
                <a:lnTo>
                  <a:pt x="374" y="166"/>
                </a:lnTo>
                <a:lnTo>
                  <a:pt x="374" y="162"/>
                </a:lnTo>
                <a:lnTo>
                  <a:pt x="374" y="162"/>
                </a:lnTo>
                <a:lnTo>
                  <a:pt x="374" y="156"/>
                </a:lnTo>
                <a:lnTo>
                  <a:pt x="370" y="154"/>
                </a:lnTo>
                <a:lnTo>
                  <a:pt x="346" y="146"/>
                </a:lnTo>
                <a:lnTo>
                  <a:pt x="372" y="134"/>
                </a:lnTo>
                <a:lnTo>
                  <a:pt x="372" y="134"/>
                </a:lnTo>
                <a:lnTo>
                  <a:pt x="374" y="130"/>
                </a:lnTo>
                <a:lnTo>
                  <a:pt x="376" y="126"/>
                </a:lnTo>
                <a:lnTo>
                  <a:pt x="376" y="126"/>
                </a:lnTo>
                <a:close/>
                <a:moveTo>
                  <a:pt x="202" y="78"/>
                </a:moveTo>
                <a:lnTo>
                  <a:pt x="202" y="78"/>
                </a:lnTo>
                <a:lnTo>
                  <a:pt x="214" y="84"/>
                </a:lnTo>
                <a:lnTo>
                  <a:pt x="230" y="90"/>
                </a:lnTo>
                <a:lnTo>
                  <a:pt x="248" y="94"/>
                </a:lnTo>
                <a:lnTo>
                  <a:pt x="272" y="96"/>
                </a:lnTo>
                <a:lnTo>
                  <a:pt x="272" y="96"/>
                </a:lnTo>
                <a:lnTo>
                  <a:pt x="294" y="94"/>
                </a:lnTo>
                <a:lnTo>
                  <a:pt x="314" y="90"/>
                </a:lnTo>
                <a:lnTo>
                  <a:pt x="330" y="84"/>
                </a:lnTo>
                <a:lnTo>
                  <a:pt x="342" y="78"/>
                </a:lnTo>
                <a:lnTo>
                  <a:pt x="342" y="78"/>
                </a:lnTo>
                <a:lnTo>
                  <a:pt x="346" y="82"/>
                </a:lnTo>
                <a:lnTo>
                  <a:pt x="346" y="88"/>
                </a:lnTo>
                <a:lnTo>
                  <a:pt x="346" y="88"/>
                </a:lnTo>
                <a:lnTo>
                  <a:pt x="346" y="92"/>
                </a:lnTo>
                <a:lnTo>
                  <a:pt x="344" y="96"/>
                </a:lnTo>
                <a:lnTo>
                  <a:pt x="334" y="104"/>
                </a:lnTo>
                <a:lnTo>
                  <a:pt x="334" y="104"/>
                </a:lnTo>
                <a:lnTo>
                  <a:pt x="322" y="108"/>
                </a:lnTo>
                <a:lnTo>
                  <a:pt x="308" y="112"/>
                </a:lnTo>
                <a:lnTo>
                  <a:pt x="290" y="116"/>
                </a:lnTo>
                <a:lnTo>
                  <a:pt x="272" y="116"/>
                </a:lnTo>
                <a:lnTo>
                  <a:pt x="272" y="116"/>
                </a:lnTo>
                <a:lnTo>
                  <a:pt x="254" y="116"/>
                </a:lnTo>
                <a:lnTo>
                  <a:pt x="238" y="114"/>
                </a:lnTo>
                <a:lnTo>
                  <a:pt x="226" y="110"/>
                </a:lnTo>
                <a:lnTo>
                  <a:pt x="214" y="106"/>
                </a:lnTo>
                <a:lnTo>
                  <a:pt x="214" y="106"/>
                </a:lnTo>
                <a:lnTo>
                  <a:pt x="214" y="106"/>
                </a:lnTo>
                <a:lnTo>
                  <a:pt x="210" y="104"/>
                </a:lnTo>
                <a:lnTo>
                  <a:pt x="210" y="104"/>
                </a:lnTo>
                <a:lnTo>
                  <a:pt x="200" y="96"/>
                </a:lnTo>
                <a:lnTo>
                  <a:pt x="198" y="92"/>
                </a:lnTo>
                <a:lnTo>
                  <a:pt x="196" y="88"/>
                </a:lnTo>
                <a:lnTo>
                  <a:pt x="196" y="88"/>
                </a:lnTo>
                <a:lnTo>
                  <a:pt x="198" y="82"/>
                </a:lnTo>
                <a:lnTo>
                  <a:pt x="202" y="78"/>
                </a:lnTo>
                <a:lnTo>
                  <a:pt x="202" y="78"/>
                </a:lnTo>
                <a:close/>
                <a:moveTo>
                  <a:pt x="202" y="114"/>
                </a:moveTo>
                <a:lnTo>
                  <a:pt x="202" y="114"/>
                </a:lnTo>
                <a:lnTo>
                  <a:pt x="214" y="120"/>
                </a:lnTo>
                <a:lnTo>
                  <a:pt x="230" y="126"/>
                </a:lnTo>
                <a:lnTo>
                  <a:pt x="248" y="130"/>
                </a:lnTo>
                <a:lnTo>
                  <a:pt x="272" y="130"/>
                </a:lnTo>
                <a:lnTo>
                  <a:pt x="272" y="130"/>
                </a:lnTo>
                <a:lnTo>
                  <a:pt x="294" y="130"/>
                </a:lnTo>
                <a:lnTo>
                  <a:pt x="314" y="126"/>
                </a:lnTo>
                <a:lnTo>
                  <a:pt x="330" y="120"/>
                </a:lnTo>
                <a:lnTo>
                  <a:pt x="342" y="114"/>
                </a:lnTo>
                <a:lnTo>
                  <a:pt x="342" y="114"/>
                </a:lnTo>
                <a:lnTo>
                  <a:pt x="346" y="118"/>
                </a:lnTo>
                <a:lnTo>
                  <a:pt x="346" y="124"/>
                </a:lnTo>
                <a:lnTo>
                  <a:pt x="346" y="124"/>
                </a:lnTo>
                <a:lnTo>
                  <a:pt x="346" y="128"/>
                </a:lnTo>
                <a:lnTo>
                  <a:pt x="346" y="128"/>
                </a:lnTo>
                <a:lnTo>
                  <a:pt x="342" y="132"/>
                </a:lnTo>
                <a:lnTo>
                  <a:pt x="342" y="132"/>
                </a:lnTo>
                <a:lnTo>
                  <a:pt x="340" y="134"/>
                </a:lnTo>
                <a:lnTo>
                  <a:pt x="340" y="134"/>
                </a:lnTo>
                <a:lnTo>
                  <a:pt x="338" y="136"/>
                </a:lnTo>
                <a:lnTo>
                  <a:pt x="338" y="136"/>
                </a:lnTo>
                <a:lnTo>
                  <a:pt x="334" y="140"/>
                </a:lnTo>
                <a:lnTo>
                  <a:pt x="334" y="140"/>
                </a:lnTo>
                <a:lnTo>
                  <a:pt x="322" y="144"/>
                </a:lnTo>
                <a:lnTo>
                  <a:pt x="308" y="148"/>
                </a:lnTo>
                <a:lnTo>
                  <a:pt x="290" y="150"/>
                </a:lnTo>
                <a:lnTo>
                  <a:pt x="272" y="152"/>
                </a:lnTo>
                <a:lnTo>
                  <a:pt x="272" y="152"/>
                </a:lnTo>
                <a:lnTo>
                  <a:pt x="254" y="152"/>
                </a:lnTo>
                <a:lnTo>
                  <a:pt x="238" y="148"/>
                </a:lnTo>
                <a:lnTo>
                  <a:pt x="226" y="146"/>
                </a:lnTo>
                <a:lnTo>
                  <a:pt x="214" y="142"/>
                </a:lnTo>
                <a:lnTo>
                  <a:pt x="214" y="142"/>
                </a:lnTo>
                <a:lnTo>
                  <a:pt x="214" y="142"/>
                </a:lnTo>
                <a:lnTo>
                  <a:pt x="210" y="140"/>
                </a:lnTo>
                <a:lnTo>
                  <a:pt x="210" y="140"/>
                </a:lnTo>
                <a:lnTo>
                  <a:pt x="200" y="132"/>
                </a:lnTo>
                <a:lnTo>
                  <a:pt x="198" y="128"/>
                </a:lnTo>
                <a:lnTo>
                  <a:pt x="196" y="124"/>
                </a:lnTo>
                <a:lnTo>
                  <a:pt x="196" y="124"/>
                </a:lnTo>
                <a:lnTo>
                  <a:pt x="198" y="118"/>
                </a:lnTo>
                <a:lnTo>
                  <a:pt x="202" y="114"/>
                </a:lnTo>
                <a:lnTo>
                  <a:pt x="202" y="114"/>
                </a:lnTo>
                <a:close/>
                <a:moveTo>
                  <a:pt x="162" y="144"/>
                </a:moveTo>
                <a:lnTo>
                  <a:pt x="162" y="144"/>
                </a:lnTo>
                <a:lnTo>
                  <a:pt x="150" y="150"/>
                </a:lnTo>
                <a:lnTo>
                  <a:pt x="134" y="150"/>
                </a:lnTo>
                <a:lnTo>
                  <a:pt x="134" y="150"/>
                </a:lnTo>
                <a:lnTo>
                  <a:pt x="116" y="150"/>
                </a:lnTo>
                <a:lnTo>
                  <a:pt x="104" y="144"/>
                </a:lnTo>
                <a:lnTo>
                  <a:pt x="104" y="144"/>
                </a:lnTo>
                <a:lnTo>
                  <a:pt x="100" y="142"/>
                </a:lnTo>
                <a:lnTo>
                  <a:pt x="98" y="138"/>
                </a:lnTo>
                <a:lnTo>
                  <a:pt x="98" y="138"/>
                </a:lnTo>
                <a:lnTo>
                  <a:pt x="100" y="136"/>
                </a:lnTo>
                <a:lnTo>
                  <a:pt x="102" y="132"/>
                </a:lnTo>
                <a:lnTo>
                  <a:pt x="110" y="128"/>
                </a:lnTo>
                <a:lnTo>
                  <a:pt x="120" y="126"/>
                </a:lnTo>
                <a:lnTo>
                  <a:pt x="134" y="124"/>
                </a:lnTo>
                <a:lnTo>
                  <a:pt x="134" y="124"/>
                </a:lnTo>
                <a:lnTo>
                  <a:pt x="148" y="126"/>
                </a:lnTo>
                <a:lnTo>
                  <a:pt x="158" y="128"/>
                </a:lnTo>
                <a:lnTo>
                  <a:pt x="166" y="132"/>
                </a:lnTo>
                <a:lnTo>
                  <a:pt x="168" y="136"/>
                </a:lnTo>
                <a:lnTo>
                  <a:pt x="168" y="138"/>
                </a:lnTo>
                <a:lnTo>
                  <a:pt x="168" y="138"/>
                </a:lnTo>
                <a:lnTo>
                  <a:pt x="166" y="142"/>
                </a:lnTo>
                <a:lnTo>
                  <a:pt x="162" y="144"/>
                </a:lnTo>
                <a:lnTo>
                  <a:pt x="162" y="144"/>
                </a:lnTo>
                <a:close/>
                <a:moveTo>
                  <a:pt x="346" y="160"/>
                </a:moveTo>
                <a:lnTo>
                  <a:pt x="346" y="160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2" y="168"/>
                </a:lnTo>
                <a:lnTo>
                  <a:pt x="342" y="168"/>
                </a:lnTo>
                <a:lnTo>
                  <a:pt x="340" y="170"/>
                </a:lnTo>
                <a:lnTo>
                  <a:pt x="340" y="170"/>
                </a:lnTo>
                <a:lnTo>
                  <a:pt x="338" y="172"/>
                </a:lnTo>
                <a:lnTo>
                  <a:pt x="338" y="172"/>
                </a:lnTo>
                <a:lnTo>
                  <a:pt x="334" y="174"/>
                </a:lnTo>
                <a:lnTo>
                  <a:pt x="334" y="174"/>
                </a:lnTo>
                <a:lnTo>
                  <a:pt x="322" y="180"/>
                </a:lnTo>
                <a:lnTo>
                  <a:pt x="308" y="184"/>
                </a:lnTo>
                <a:lnTo>
                  <a:pt x="290" y="186"/>
                </a:lnTo>
                <a:lnTo>
                  <a:pt x="272" y="188"/>
                </a:lnTo>
                <a:lnTo>
                  <a:pt x="272" y="188"/>
                </a:lnTo>
                <a:lnTo>
                  <a:pt x="252" y="186"/>
                </a:lnTo>
                <a:lnTo>
                  <a:pt x="236" y="184"/>
                </a:lnTo>
                <a:lnTo>
                  <a:pt x="220" y="180"/>
                </a:lnTo>
                <a:lnTo>
                  <a:pt x="210" y="174"/>
                </a:lnTo>
                <a:lnTo>
                  <a:pt x="210" y="174"/>
                </a:lnTo>
                <a:lnTo>
                  <a:pt x="208" y="174"/>
                </a:lnTo>
                <a:lnTo>
                  <a:pt x="208" y="174"/>
                </a:lnTo>
                <a:lnTo>
                  <a:pt x="208" y="174"/>
                </a:lnTo>
                <a:lnTo>
                  <a:pt x="200" y="168"/>
                </a:lnTo>
                <a:lnTo>
                  <a:pt x="200" y="168"/>
                </a:lnTo>
                <a:lnTo>
                  <a:pt x="200" y="166"/>
                </a:lnTo>
                <a:lnTo>
                  <a:pt x="200" y="166"/>
                </a:lnTo>
                <a:lnTo>
                  <a:pt x="198" y="164"/>
                </a:lnTo>
                <a:lnTo>
                  <a:pt x="198" y="164"/>
                </a:lnTo>
                <a:lnTo>
                  <a:pt x="196" y="160"/>
                </a:lnTo>
                <a:lnTo>
                  <a:pt x="196" y="160"/>
                </a:lnTo>
                <a:lnTo>
                  <a:pt x="198" y="154"/>
                </a:lnTo>
                <a:lnTo>
                  <a:pt x="202" y="148"/>
                </a:lnTo>
                <a:lnTo>
                  <a:pt x="202" y="148"/>
                </a:lnTo>
                <a:lnTo>
                  <a:pt x="214" y="156"/>
                </a:lnTo>
                <a:lnTo>
                  <a:pt x="230" y="162"/>
                </a:lnTo>
                <a:lnTo>
                  <a:pt x="248" y="166"/>
                </a:lnTo>
                <a:lnTo>
                  <a:pt x="272" y="166"/>
                </a:lnTo>
                <a:lnTo>
                  <a:pt x="272" y="166"/>
                </a:lnTo>
                <a:lnTo>
                  <a:pt x="294" y="166"/>
                </a:lnTo>
                <a:lnTo>
                  <a:pt x="314" y="162"/>
                </a:lnTo>
                <a:lnTo>
                  <a:pt x="330" y="156"/>
                </a:lnTo>
                <a:lnTo>
                  <a:pt x="342" y="148"/>
                </a:lnTo>
                <a:lnTo>
                  <a:pt x="342" y="148"/>
                </a:lnTo>
                <a:lnTo>
                  <a:pt x="346" y="154"/>
                </a:lnTo>
                <a:lnTo>
                  <a:pt x="346" y="160"/>
                </a:lnTo>
                <a:lnTo>
                  <a:pt x="346" y="160"/>
                </a:lnTo>
                <a:close/>
                <a:moveTo>
                  <a:pt x="346" y="128"/>
                </a:moveTo>
                <a:lnTo>
                  <a:pt x="346" y="128"/>
                </a:lnTo>
                <a:lnTo>
                  <a:pt x="348" y="128"/>
                </a:lnTo>
                <a:lnTo>
                  <a:pt x="346" y="128"/>
                </a:lnTo>
                <a:close/>
                <a:moveTo>
                  <a:pt x="196" y="28"/>
                </a:moveTo>
                <a:lnTo>
                  <a:pt x="196" y="28"/>
                </a:lnTo>
                <a:lnTo>
                  <a:pt x="198" y="24"/>
                </a:lnTo>
                <a:lnTo>
                  <a:pt x="202" y="18"/>
                </a:lnTo>
                <a:lnTo>
                  <a:pt x="210" y="14"/>
                </a:lnTo>
                <a:lnTo>
                  <a:pt x="218" y="8"/>
                </a:lnTo>
                <a:lnTo>
                  <a:pt x="230" y="6"/>
                </a:lnTo>
                <a:lnTo>
                  <a:pt x="242" y="2"/>
                </a:lnTo>
                <a:lnTo>
                  <a:pt x="272" y="0"/>
                </a:lnTo>
                <a:lnTo>
                  <a:pt x="272" y="0"/>
                </a:lnTo>
                <a:lnTo>
                  <a:pt x="300" y="2"/>
                </a:lnTo>
                <a:lnTo>
                  <a:pt x="314" y="6"/>
                </a:lnTo>
                <a:lnTo>
                  <a:pt x="324" y="8"/>
                </a:lnTo>
                <a:lnTo>
                  <a:pt x="334" y="14"/>
                </a:lnTo>
                <a:lnTo>
                  <a:pt x="340" y="18"/>
                </a:lnTo>
                <a:lnTo>
                  <a:pt x="344" y="24"/>
                </a:lnTo>
                <a:lnTo>
                  <a:pt x="346" y="28"/>
                </a:lnTo>
                <a:lnTo>
                  <a:pt x="346" y="28"/>
                </a:lnTo>
                <a:lnTo>
                  <a:pt x="346" y="34"/>
                </a:lnTo>
                <a:lnTo>
                  <a:pt x="344" y="38"/>
                </a:lnTo>
                <a:lnTo>
                  <a:pt x="334" y="44"/>
                </a:lnTo>
                <a:lnTo>
                  <a:pt x="334" y="44"/>
                </a:lnTo>
                <a:lnTo>
                  <a:pt x="322" y="50"/>
                </a:lnTo>
                <a:lnTo>
                  <a:pt x="308" y="54"/>
                </a:lnTo>
                <a:lnTo>
                  <a:pt x="290" y="56"/>
                </a:lnTo>
                <a:lnTo>
                  <a:pt x="272" y="58"/>
                </a:lnTo>
                <a:lnTo>
                  <a:pt x="272" y="58"/>
                </a:lnTo>
                <a:lnTo>
                  <a:pt x="252" y="56"/>
                </a:lnTo>
                <a:lnTo>
                  <a:pt x="236" y="54"/>
                </a:lnTo>
                <a:lnTo>
                  <a:pt x="220" y="50"/>
                </a:lnTo>
                <a:lnTo>
                  <a:pt x="210" y="44"/>
                </a:lnTo>
                <a:lnTo>
                  <a:pt x="210" y="44"/>
                </a:lnTo>
                <a:lnTo>
                  <a:pt x="200" y="38"/>
                </a:lnTo>
                <a:lnTo>
                  <a:pt x="198" y="34"/>
                </a:lnTo>
                <a:lnTo>
                  <a:pt x="196" y="28"/>
                </a:lnTo>
                <a:lnTo>
                  <a:pt x="196" y="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63305" tIns="31652" rIns="63305" bIns="31652" numCol="1" anchor="t" anchorCtr="0" compatLnSpc="1">
            <a:prstTxWarp prst="textNoShape">
              <a:avLst/>
            </a:prstTxWarp>
          </a:bodyPr>
          <a:lstStyle/>
          <a:p>
            <a:pPr defTabSz="633062">
              <a:defRPr/>
            </a:pPr>
            <a:endParaRPr lang="en-GB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Freeform 4840"/>
          <p:cNvSpPr>
            <a:spLocks noChangeAspect="1" noEditPoints="1"/>
          </p:cNvSpPr>
          <p:nvPr/>
        </p:nvSpPr>
        <p:spPr bwMode="auto">
          <a:xfrm>
            <a:off x="3769520" y="3163896"/>
            <a:ext cx="116630" cy="152425"/>
          </a:xfrm>
          <a:custGeom>
            <a:avLst/>
            <a:gdLst>
              <a:gd name="T0" fmla="*/ 120 w 288"/>
              <a:gd name="T1" fmla="*/ 84 h 364"/>
              <a:gd name="T2" fmla="*/ 96 w 288"/>
              <a:gd name="T3" fmla="*/ 74 h 364"/>
              <a:gd name="T4" fmla="*/ 106 w 288"/>
              <a:gd name="T5" fmla="*/ 52 h 364"/>
              <a:gd name="T6" fmla="*/ 130 w 288"/>
              <a:gd name="T7" fmla="*/ 62 h 364"/>
              <a:gd name="T8" fmla="*/ 74 w 288"/>
              <a:gd name="T9" fmla="*/ 52 h 364"/>
              <a:gd name="T10" fmla="*/ 50 w 288"/>
              <a:gd name="T11" fmla="*/ 58 h 364"/>
              <a:gd name="T12" fmla="*/ 54 w 288"/>
              <a:gd name="T13" fmla="*/ 82 h 364"/>
              <a:gd name="T14" fmla="*/ 80 w 288"/>
              <a:gd name="T15" fmla="*/ 78 h 364"/>
              <a:gd name="T16" fmla="*/ 148 w 288"/>
              <a:gd name="T17" fmla="*/ 54 h 364"/>
              <a:gd name="T18" fmla="*/ 148 w 288"/>
              <a:gd name="T19" fmla="*/ 80 h 364"/>
              <a:gd name="T20" fmla="*/ 174 w 288"/>
              <a:gd name="T21" fmla="*/ 80 h 364"/>
              <a:gd name="T22" fmla="*/ 174 w 288"/>
              <a:gd name="T23" fmla="*/ 54 h 364"/>
              <a:gd name="T24" fmla="*/ 128 w 288"/>
              <a:gd name="T25" fmla="*/ 106 h 364"/>
              <a:gd name="T26" fmla="*/ 102 w 288"/>
              <a:gd name="T27" fmla="*/ 100 h 364"/>
              <a:gd name="T28" fmla="*/ 98 w 288"/>
              <a:gd name="T29" fmla="*/ 126 h 364"/>
              <a:gd name="T30" fmla="*/ 122 w 288"/>
              <a:gd name="T31" fmla="*/ 130 h 364"/>
              <a:gd name="T32" fmla="*/ 82 w 288"/>
              <a:gd name="T33" fmla="*/ 110 h 364"/>
              <a:gd name="T34" fmla="*/ 58 w 288"/>
              <a:gd name="T35" fmla="*/ 100 h 364"/>
              <a:gd name="T36" fmla="*/ 48 w 288"/>
              <a:gd name="T37" fmla="*/ 122 h 364"/>
              <a:gd name="T38" fmla="*/ 72 w 288"/>
              <a:gd name="T39" fmla="*/ 132 h 364"/>
              <a:gd name="T40" fmla="*/ 120 w 288"/>
              <a:gd name="T41" fmla="*/ 148 h 364"/>
              <a:gd name="T42" fmla="*/ 96 w 288"/>
              <a:gd name="T43" fmla="*/ 158 h 364"/>
              <a:gd name="T44" fmla="*/ 106 w 288"/>
              <a:gd name="T45" fmla="*/ 180 h 364"/>
              <a:gd name="T46" fmla="*/ 130 w 288"/>
              <a:gd name="T47" fmla="*/ 170 h 364"/>
              <a:gd name="T48" fmla="*/ 120 w 288"/>
              <a:gd name="T49" fmla="*/ 148 h 364"/>
              <a:gd name="T50" fmla="*/ 52 w 288"/>
              <a:gd name="T51" fmla="*/ 150 h 364"/>
              <a:gd name="T52" fmla="*/ 52 w 288"/>
              <a:gd name="T53" fmla="*/ 176 h 364"/>
              <a:gd name="T54" fmla="*/ 78 w 288"/>
              <a:gd name="T55" fmla="*/ 176 h 364"/>
              <a:gd name="T56" fmla="*/ 78 w 288"/>
              <a:gd name="T57" fmla="*/ 150 h 364"/>
              <a:gd name="T58" fmla="*/ 216 w 288"/>
              <a:gd name="T59" fmla="*/ 348 h 364"/>
              <a:gd name="T60" fmla="*/ 40 w 288"/>
              <a:gd name="T61" fmla="*/ 364 h 364"/>
              <a:gd name="T62" fmla="*/ 8 w 288"/>
              <a:gd name="T63" fmla="*/ 346 h 364"/>
              <a:gd name="T64" fmla="*/ 2 w 288"/>
              <a:gd name="T65" fmla="*/ 32 h 364"/>
              <a:gd name="T66" fmla="*/ 32 w 288"/>
              <a:gd name="T67" fmla="*/ 0 h 364"/>
              <a:gd name="T68" fmla="*/ 208 w 288"/>
              <a:gd name="T69" fmla="*/ 6 h 364"/>
              <a:gd name="T70" fmla="*/ 224 w 288"/>
              <a:gd name="T71" fmla="*/ 158 h 364"/>
              <a:gd name="T72" fmla="*/ 206 w 288"/>
              <a:gd name="T73" fmla="*/ 148 h 364"/>
              <a:gd name="T74" fmla="*/ 194 w 288"/>
              <a:gd name="T75" fmla="*/ 36 h 364"/>
              <a:gd name="T76" fmla="*/ 36 w 288"/>
              <a:gd name="T77" fmla="*/ 30 h 364"/>
              <a:gd name="T78" fmla="*/ 32 w 288"/>
              <a:gd name="T79" fmla="*/ 274 h 364"/>
              <a:gd name="T80" fmla="*/ 156 w 288"/>
              <a:gd name="T81" fmla="*/ 324 h 364"/>
              <a:gd name="T82" fmla="*/ 216 w 288"/>
              <a:gd name="T83" fmla="*/ 348 h 364"/>
              <a:gd name="T84" fmla="*/ 120 w 288"/>
              <a:gd name="T85" fmla="*/ 304 h 364"/>
              <a:gd name="T86" fmla="*/ 92 w 288"/>
              <a:gd name="T87" fmla="*/ 324 h 364"/>
              <a:gd name="T88" fmla="*/ 112 w 288"/>
              <a:gd name="T89" fmla="*/ 342 h 364"/>
              <a:gd name="T90" fmla="*/ 288 w 288"/>
              <a:gd name="T91" fmla="*/ 256 h 364"/>
              <a:gd name="T92" fmla="*/ 282 w 288"/>
              <a:gd name="T93" fmla="*/ 188 h 364"/>
              <a:gd name="T94" fmla="*/ 254 w 288"/>
              <a:gd name="T95" fmla="*/ 190 h 364"/>
              <a:gd name="T96" fmla="*/ 242 w 288"/>
              <a:gd name="T97" fmla="*/ 174 h 364"/>
              <a:gd name="T98" fmla="*/ 216 w 288"/>
              <a:gd name="T99" fmla="*/ 186 h 364"/>
              <a:gd name="T100" fmla="*/ 198 w 288"/>
              <a:gd name="T101" fmla="*/ 164 h 364"/>
              <a:gd name="T102" fmla="*/ 180 w 288"/>
              <a:gd name="T103" fmla="*/ 118 h 364"/>
              <a:gd name="T104" fmla="*/ 162 w 288"/>
              <a:gd name="T105" fmla="*/ 100 h 364"/>
              <a:gd name="T106" fmla="*/ 118 w 288"/>
              <a:gd name="T107" fmla="*/ 212 h 364"/>
              <a:gd name="T108" fmla="*/ 92 w 288"/>
              <a:gd name="T109" fmla="*/ 212 h 364"/>
              <a:gd name="T110" fmla="*/ 166 w 288"/>
              <a:gd name="T111" fmla="*/ 312 h 364"/>
              <a:gd name="T112" fmla="*/ 216 w 288"/>
              <a:gd name="T113" fmla="*/ 332 h 364"/>
              <a:gd name="T114" fmla="*/ 276 w 288"/>
              <a:gd name="T115" fmla="*/ 300 h 364"/>
              <a:gd name="T116" fmla="*/ 288 w 288"/>
              <a:gd name="T117" fmla="*/ 25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8" h="364">
                <a:moveTo>
                  <a:pt x="130" y="74"/>
                </a:moveTo>
                <a:lnTo>
                  <a:pt x="130" y="74"/>
                </a:lnTo>
                <a:lnTo>
                  <a:pt x="128" y="78"/>
                </a:lnTo>
                <a:lnTo>
                  <a:pt x="126" y="80"/>
                </a:lnTo>
                <a:lnTo>
                  <a:pt x="122" y="82"/>
                </a:lnTo>
                <a:lnTo>
                  <a:pt x="120" y="84"/>
                </a:lnTo>
                <a:lnTo>
                  <a:pt x="106" y="84"/>
                </a:lnTo>
                <a:lnTo>
                  <a:pt x="106" y="84"/>
                </a:lnTo>
                <a:lnTo>
                  <a:pt x="102" y="82"/>
                </a:lnTo>
                <a:lnTo>
                  <a:pt x="100" y="80"/>
                </a:lnTo>
                <a:lnTo>
                  <a:pt x="98" y="78"/>
                </a:lnTo>
                <a:lnTo>
                  <a:pt x="96" y="74"/>
                </a:lnTo>
                <a:lnTo>
                  <a:pt x="96" y="62"/>
                </a:lnTo>
                <a:lnTo>
                  <a:pt x="96" y="62"/>
                </a:lnTo>
                <a:lnTo>
                  <a:pt x="98" y="58"/>
                </a:lnTo>
                <a:lnTo>
                  <a:pt x="100" y="54"/>
                </a:lnTo>
                <a:lnTo>
                  <a:pt x="102" y="52"/>
                </a:lnTo>
                <a:lnTo>
                  <a:pt x="106" y="52"/>
                </a:lnTo>
                <a:lnTo>
                  <a:pt x="120" y="52"/>
                </a:lnTo>
                <a:lnTo>
                  <a:pt x="120" y="52"/>
                </a:lnTo>
                <a:lnTo>
                  <a:pt x="122" y="52"/>
                </a:lnTo>
                <a:lnTo>
                  <a:pt x="126" y="54"/>
                </a:lnTo>
                <a:lnTo>
                  <a:pt x="128" y="58"/>
                </a:lnTo>
                <a:lnTo>
                  <a:pt x="130" y="62"/>
                </a:lnTo>
                <a:lnTo>
                  <a:pt x="130" y="74"/>
                </a:lnTo>
                <a:close/>
                <a:moveTo>
                  <a:pt x="82" y="62"/>
                </a:moveTo>
                <a:lnTo>
                  <a:pt x="82" y="62"/>
                </a:lnTo>
                <a:lnTo>
                  <a:pt x="80" y="58"/>
                </a:lnTo>
                <a:lnTo>
                  <a:pt x="78" y="54"/>
                </a:lnTo>
                <a:lnTo>
                  <a:pt x="74" y="52"/>
                </a:lnTo>
                <a:lnTo>
                  <a:pt x="72" y="52"/>
                </a:lnTo>
                <a:lnTo>
                  <a:pt x="58" y="52"/>
                </a:lnTo>
                <a:lnTo>
                  <a:pt x="58" y="52"/>
                </a:lnTo>
                <a:lnTo>
                  <a:pt x="54" y="52"/>
                </a:lnTo>
                <a:lnTo>
                  <a:pt x="52" y="54"/>
                </a:lnTo>
                <a:lnTo>
                  <a:pt x="50" y="58"/>
                </a:lnTo>
                <a:lnTo>
                  <a:pt x="48" y="62"/>
                </a:lnTo>
                <a:lnTo>
                  <a:pt x="48" y="74"/>
                </a:lnTo>
                <a:lnTo>
                  <a:pt x="48" y="74"/>
                </a:lnTo>
                <a:lnTo>
                  <a:pt x="50" y="78"/>
                </a:lnTo>
                <a:lnTo>
                  <a:pt x="52" y="80"/>
                </a:lnTo>
                <a:lnTo>
                  <a:pt x="54" y="82"/>
                </a:lnTo>
                <a:lnTo>
                  <a:pt x="58" y="84"/>
                </a:lnTo>
                <a:lnTo>
                  <a:pt x="72" y="84"/>
                </a:lnTo>
                <a:lnTo>
                  <a:pt x="72" y="84"/>
                </a:lnTo>
                <a:lnTo>
                  <a:pt x="74" y="82"/>
                </a:lnTo>
                <a:lnTo>
                  <a:pt x="78" y="80"/>
                </a:lnTo>
                <a:lnTo>
                  <a:pt x="80" y="78"/>
                </a:lnTo>
                <a:lnTo>
                  <a:pt x="82" y="74"/>
                </a:lnTo>
                <a:lnTo>
                  <a:pt x="82" y="62"/>
                </a:lnTo>
                <a:close/>
                <a:moveTo>
                  <a:pt x="154" y="52"/>
                </a:moveTo>
                <a:lnTo>
                  <a:pt x="154" y="52"/>
                </a:lnTo>
                <a:lnTo>
                  <a:pt x="150" y="52"/>
                </a:lnTo>
                <a:lnTo>
                  <a:pt x="148" y="54"/>
                </a:lnTo>
                <a:lnTo>
                  <a:pt x="146" y="58"/>
                </a:lnTo>
                <a:lnTo>
                  <a:pt x="144" y="62"/>
                </a:lnTo>
                <a:lnTo>
                  <a:pt x="144" y="74"/>
                </a:lnTo>
                <a:lnTo>
                  <a:pt x="144" y="74"/>
                </a:lnTo>
                <a:lnTo>
                  <a:pt x="146" y="78"/>
                </a:lnTo>
                <a:lnTo>
                  <a:pt x="148" y="80"/>
                </a:lnTo>
                <a:lnTo>
                  <a:pt x="150" y="82"/>
                </a:lnTo>
                <a:lnTo>
                  <a:pt x="154" y="84"/>
                </a:lnTo>
                <a:lnTo>
                  <a:pt x="168" y="84"/>
                </a:lnTo>
                <a:lnTo>
                  <a:pt x="168" y="84"/>
                </a:lnTo>
                <a:lnTo>
                  <a:pt x="170" y="82"/>
                </a:lnTo>
                <a:lnTo>
                  <a:pt x="174" y="80"/>
                </a:lnTo>
                <a:lnTo>
                  <a:pt x="176" y="78"/>
                </a:lnTo>
                <a:lnTo>
                  <a:pt x="178" y="74"/>
                </a:lnTo>
                <a:lnTo>
                  <a:pt x="178" y="62"/>
                </a:lnTo>
                <a:lnTo>
                  <a:pt x="178" y="62"/>
                </a:lnTo>
                <a:lnTo>
                  <a:pt x="176" y="58"/>
                </a:lnTo>
                <a:lnTo>
                  <a:pt x="174" y="54"/>
                </a:lnTo>
                <a:lnTo>
                  <a:pt x="170" y="52"/>
                </a:lnTo>
                <a:lnTo>
                  <a:pt x="168" y="52"/>
                </a:lnTo>
                <a:lnTo>
                  <a:pt x="154" y="52"/>
                </a:lnTo>
                <a:close/>
                <a:moveTo>
                  <a:pt x="130" y="110"/>
                </a:moveTo>
                <a:lnTo>
                  <a:pt x="130" y="110"/>
                </a:lnTo>
                <a:lnTo>
                  <a:pt x="128" y="106"/>
                </a:lnTo>
                <a:lnTo>
                  <a:pt x="126" y="102"/>
                </a:lnTo>
                <a:lnTo>
                  <a:pt x="122" y="100"/>
                </a:lnTo>
                <a:lnTo>
                  <a:pt x="120" y="100"/>
                </a:lnTo>
                <a:lnTo>
                  <a:pt x="106" y="100"/>
                </a:lnTo>
                <a:lnTo>
                  <a:pt x="106" y="100"/>
                </a:lnTo>
                <a:lnTo>
                  <a:pt x="102" y="100"/>
                </a:lnTo>
                <a:lnTo>
                  <a:pt x="100" y="102"/>
                </a:lnTo>
                <a:lnTo>
                  <a:pt x="98" y="106"/>
                </a:lnTo>
                <a:lnTo>
                  <a:pt x="96" y="110"/>
                </a:lnTo>
                <a:lnTo>
                  <a:pt x="96" y="122"/>
                </a:lnTo>
                <a:lnTo>
                  <a:pt x="96" y="122"/>
                </a:lnTo>
                <a:lnTo>
                  <a:pt x="98" y="126"/>
                </a:lnTo>
                <a:lnTo>
                  <a:pt x="100" y="128"/>
                </a:lnTo>
                <a:lnTo>
                  <a:pt x="102" y="130"/>
                </a:lnTo>
                <a:lnTo>
                  <a:pt x="106" y="132"/>
                </a:lnTo>
                <a:lnTo>
                  <a:pt x="120" y="132"/>
                </a:lnTo>
                <a:lnTo>
                  <a:pt x="120" y="132"/>
                </a:lnTo>
                <a:lnTo>
                  <a:pt x="122" y="130"/>
                </a:lnTo>
                <a:lnTo>
                  <a:pt x="126" y="128"/>
                </a:lnTo>
                <a:lnTo>
                  <a:pt x="128" y="126"/>
                </a:lnTo>
                <a:lnTo>
                  <a:pt x="130" y="122"/>
                </a:lnTo>
                <a:lnTo>
                  <a:pt x="130" y="110"/>
                </a:lnTo>
                <a:close/>
                <a:moveTo>
                  <a:pt x="82" y="110"/>
                </a:moveTo>
                <a:lnTo>
                  <a:pt x="82" y="110"/>
                </a:lnTo>
                <a:lnTo>
                  <a:pt x="80" y="106"/>
                </a:lnTo>
                <a:lnTo>
                  <a:pt x="78" y="102"/>
                </a:lnTo>
                <a:lnTo>
                  <a:pt x="74" y="100"/>
                </a:lnTo>
                <a:lnTo>
                  <a:pt x="72" y="100"/>
                </a:lnTo>
                <a:lnTo>
                  <a:pt x="58" y="100"/>
                </a:lnTo>
                <a:lnTo>
                  <a:pt x="58" y="100"/>
                </a:lnTo>
                <a:lnTo>
                  <a:pt x="54" y="100"/>
                </a:lnTo>
                <a:lnTo>
                  <a:pt x="52" y="102"/>
                </a:lnTo>
                <a:lnTo>
                  <a:pt x="50" y="106"/>
                </a:lnTo>
                <a:lnTo>
                  <a:pt x="48" y="110"/>
                </a:lnTo>
                <a:lnTo>
                  <a:pt x="48" y="122"/>
                </a:lnTo>
                <a:lnTo>
                  <a:pt x="48" y="122"/>
                </a:lnTo>
                <a:lnTo>
                  <a:pt x="50" y="126"/>
                </a:lnTo>
                <a:lnTo>
                  <a:pt x="52" y="128"/>
                </a:lnTo>
                <a:lnTo>
                  <a:pt x="54" y="130"/>
                </a:lnTo>
                <a:lnTo>
                  <a:pt x="58" y="132"/>
                </a:lnTo>
                <a:lnTo>
                  <a:pt x="72" y="132"/>
                </a:lnTo>
                <a:lnTo>
                  <a:pt x="72" y="132"/>
                </a:lnTo>
                <a:lnTo>
                  <a:pt x="74" y="130"/>
                </a:lnTo>
                <a:lnTo>
                  <a:pt x="78" y="128"/>
                </a:lnTo>
                <a:lnTo>
                  <a:pt x="80" y="126"/>
                </a:lnTo>
                <a:lnTo>
                  <a:pt x="82" y="122"/>
                </a:lnTo>
                <a:lnTo>
                  <a:pt x="82" y="110"/>
                </a:lnTo>
                <a:close/>
                <a:moveTo>
                  <a:pt x="120" y="148"/>
                </a:moveTo>
                <a:lnTo>
                  <a:pt x="106" y="148"/>
                </a:lnTo>
                <a:lnTo>
                  <a:pt x="106" y="148"/>
                </a:lnTo>
                <a:lnTo>
                  <a:pt x="102" y="148"/>
                </a:lnTo>
                <a:lnTo>
                  <a:pt x="100" y="150"/>
                </a:lnTo>
                <a:lnTo>
                  <a:pt x="98" y="154"/>
                </a:lnTo>
                <a:lnTo>
                  <a:pt x="96" y="158"/>
                </a:lnTo>
                <a:lnTo>
                  <a:pt x="96" y="170"/>
                </a:lnTo>
                <a:lnTo>
                  <a:pt x="96" y="170"/>
                </a:lnTo>
                <a:lnTo>
                  <a:pt x="98" y="174"/>
                </a:lnTo>
                <a:lnTo>
                  <a:pt x="100" y="176"/>
                </a:lnTo>
                <a:lnTo>
                  <a:pt x="102" y="178"/>
                </a:lnTo>
                <a:lnTo>
                  <a:pt x="106" y="180"/>
                </a:lnTo>
                <a:lnTo>
                  <a:pt x="120" y="180"/>
                </a:lnTo>
                <a:lnTo>
                  <a:pt x="120" y="180"/>
                </a:lnTo>
                <a:lnTo>
                  <a:pt x="122" y="178"/>
                </a:lnTo>
                <a:lnTo>
                  <a:pt x="126" y="176"/>
                </a:lnTo>
                <a:lnTo>
                  <a:pt x="128" y="174"/>
                </a:lnTo>
                <a:lnTo>
                  <a:pt x="130" y="170"/>
                </a:lnTo>
                <a:lnTo>
                  <a:pt x="130" y="158"/>
                </a:lnTo>
                <a:lnTo>
                  <a:pt x="130" y="158"/>
                </a:lnTo>
                <a:lnTo>
                  <a:pt x="128" y="154"/>
                </a:lnTo>
                <a:lnTo>
                  <a:pt x="126" y="150"/>
                </a:lnTo>
                <a:lnTo>
                  <a:pt x="122" y="148"/>
                </a:lnTo>
                <a:lnTo>
                  <a:pt x="120" y="148"/>
                </a:lnTo>
                <a:lnTo>
                  <a:pt x="120" y="148"/>
                </a:lnTo>
                <a:close/>
                <a:moveTo>
                  <a:pt x="72" y="148"/>
                </a:moveTo>
                <a:lnTo>
                  <a:pt x="58" y="148"/>
                </a:lnTo>
                <a:lnTo>
                  <a:pt x="58" y="148"/>
                </a:lnTo>
                <a:lnTo>
                  <a:pt x="54" y="148"/>
                </a:lnTo>
                <a:lnTo>
                  <a:pt x="52" y="150"/>
                </a:lnTo>
                <a:lnTo>
                  <a:pt x="50" y="154"/>
                </a:lnTo>
                <a:lnTo>
                  <a:pt x="48" y="158"/>
                </a:lnTo>
                <a:lnTo>
                  <a:pt x="48" y="170"/>
                </a:lnTo>
                <a:lnTo>
                  <a:pt x="48" y="170"/>
                </a:lnTo>
                <a:lnTo>
                  <a:pt x="50" y="174"/>
                </a:lnTo>
                <a:lnTo>
                  <a:pt x="52" y="176"/>
                </a:lnTo>
                <a:lnTo>
                  <a:pt x="54" y="178"/>
                </a:lnTo>
                <a:lnTo>
                  <a:pt x="58" y="180"/>
                </a:lnTo>
                <a:lnTo>
                  <a:pt x="72" y="180"/>
                </a:lnTo>
                <a:lnTo>
                  <a:pt x="72" y="180"/>
                </a:lnTo>
                <a:lnTo>
                  <a:pt x="74" y="178"/>
                </a:lnTo>
                <a:lnTo>
                  <a:pt x="78" y="176"/>
                </a:lnTo>
                <a:lnTo>
                  <a:pt x="80" y="174"/>
                </a:lnTo>
                <a:lnTo>
                  <a:pt x="82" y="170"/>
                </a:lnTo>
                <a:lnTo>
                  <a:pt x="82" y="158"/>
                </a:lnTo>
                <a:lnTo>
                  <a:pt x="82" y="158"/>
                </a:lnTo>
                <a:lnTo>
                  <a:pt x="80" y="154"/>
                </a:lnTo>
                <a:lnTo>
                  <a:pt x="78" y="150"/>
                </a:lnTo>
                <a:lnTo>
                  <a:pt x="74" y="148"/>
                </a:lnTo>
                <a:lnTo>
                  <a:pt x="72" y="148"/>
                </a:lnTo>
                <a:lnTo>
                  <a:pt x="72" y="148"/>
                </a:lnTo>
                <a:close/>
                <a:moveTo>
                  <a:pt x="216" y="348"/>
                </a:moveTo>
                <a:lnTo>
                  <a:pt x="216" y="348"/>
                </a:lnTo>
                <a:lnTo>
                  <a:pt x="216" y="348"/>
                </a:lnTo>
                <a:lnTo>
                  <a:pt x="216" y="348"/>
                </a:lnTo>
                <a:lnTo>
                  <a:pt x="210" y="354"/>
                </a:lnTo>
                <a:lnTo>
                  <a:pt x="202" y="360"/>
                </a:lnTo>
                <a:lnTo>
                  <a:pt x="194" y="362"/>
                </a:lnTo>
                <a:lnTo>
                  <a:pt x="184" y="364"/>
                </a:lnTo>
                <a:lnTo>
                  <a:pt x="40" y="364"/>
                </a:lnTo>
                <a:lnTo>
                  <a:pt x="40" y="364"/>
                </a:lnTo>
                <a:lnTo>
                  <a:pt x="32" y="364"/>
                </a:lnTo>
                <a:lnTo>
                  <a:pt x="26" y="360"/>
                </a:lnTo>
                <a:lnTo>
                  <a:pt x="18" y="358"/>
                </a:lnTo>
                <a:lnTo>
                  <a:pt x="12" y="352"/>
                </a:lnTo>
                <a:lnTo>
                  <a:pt x="8" y="346"/>
                </a:lnTo>
                <a:lnTo>
                  <a:pt x="4" y="340"/>
                </a:lnTo>
                <a:lnTo>
                  <a:pt x="2" y="332"/>
                </a:lnTo>
                <a:lnTo>
                  <a:pt x="0" y="324"/>
                </a:lnTo>
                <a:lnTo>
                  <a:pt x="0" y="40"/>
                </a:lnTo>
                <a:lnTo>
                  <a:pt x="0" y="40"/>
                </a:lnTo>
                <a:lnTo>
                  <a:pt x="2" y="32"/>
                </a:lnTo>
                <a:lnTo>
                  <a:pt x="4" y="24"/>
                </a:lnTo>
                <a:lnTo>
                  <a:pt x="8" y="18"/>
                </a:lnTo>
                <a:lnTo>
                  <a:pt x="12" y="12"/>
                </a:lnTo>
                <a:lnTo>
                  <a:pt x="18" y="6"/>
                </a:lnTo>
                <a:lnTo>
                  <a:pt x="26" y="4"/>
                </a:lnTo>
                <a:lnTo>
                  <a:pt x="32" y="0"/>
                </a:lnTo>
                <a:lnTo>
                  <a:pt x="40" y="0"/>
                </a:lnTo>
                <a:lnTo>
                  <a:pt x="184" y="0"/>
                </a:lnTo>
                <a:lnTo>
                  <a:pt x="184" y="0"/>
                </a:lnTo>
                <a:lnTo>
                  <a:pt x="192" y="0"/>
                </a:lnTo>
                <a:lnTo>
                  <a:pt x="200" y="4"/>
                </a:lnTo>
                <a:lnTo>
                  <a:pt x="208" y="6"/>
                </a:lnTo>
                <a:lnTo>
                  <a:pt x="214" y="12"/>
                </a:lnTo>
                <a:lnTo>
                  <a:pt x="218" y="18"/>
                </a:lnTo>
                <a:lnTo>
                  <a:pt x="222" y="24"/>
                </a:lnTo>
                <a:lnTo>
                  <a:pt x="224" y="32"/>
                </a:lnTo>
                <a:lnTo>
                  <a:pt x="224" y="40"/>
                </a:lnTo>
                <a:lnTo>
                  <a:pt x="224" y="158"/>
                </a:lnTo>
                <a:lnTo>
                  <a:pt x="224" y="158"/>
                </a:lnTo>
                <a:lnTo>
                  <a:pt x="224" y="158"/>
                </a:lnTo>
                <a:lnTo>
                  <a:pt x="224" y="158"/>
                </a:lnTo>
                <a:lnTo>
                  <a:pt x="218" y="154"/>
                </a:lnTo>
                <a:lnTo>
                  <a:pt x="212" y="150"/>
                </a:lnTo>
                <a:lnTo>
                  <a:pt x="206" y="148"/>
                </a:lnTo>
                <a:lnTo>
                  <a:pt x="198" y="148"/>
                </a:lnTo>
                <a:lnTo>
                  <a:pt x="198" y="148"/>
                </a:lnTo>
                <a:lnTo>
                  <a:pt x="194" y="148"/>
                </a:lnTo>
                <a:lnTo>
                  <a:pt x="194" y="40"/>
                </a:lnTo>
                <a:lnTo>
                  <a:pt x="194" y="40"/>
                </a:lnTo>
                <a:lnTo>
                  <a:pt x="194" y="36"/>
                </a:lnTo>
                <a:lnTo>
                  <a:pt x="192" y="32"/>
                </a:lnTo>
                <a:lnTo>
                  <a:pt x="188" y="30"/>
                </a:lnTo>
                <a:lnTo>
                  <a:pt x="184" y="30"/>
                </a:lnTo>
                <a:lnTo>
                  <a:pt x="40" y="30"/>
                </a:lnTo>
                <a:lnTo>
                  <a:pt x="40" y="30"/>
                </a:lnTo>
                <a:lnTo>
                  <a:pt x="36" y="30"/>
                </a:lnTo>
                <a:lnTo>
                  <a:pt x="34" y="32"/>
                </a:lnTo>
                <a:lnTo>
                  <a:pt x="32" y="36"/>
                </a:lnTo>
                <a:lnTo>
                  <a:pt x="30" y="40"/>
                </a:lnTo>
                <a:lnTo>
                  <a:pt x="30" y="270"/>
                </a:lnTo>
                <a:lnTo>
                  <a:pt x="30" y="270"/>
                </a:lnTo>
                <a:lnTo>
                  <a:pt x="32" y="274"/>
                </a:lnTo>
                <a:lnTo>
                  <a:pt x="34" y="276"/>
                </a:lnTo>
                <a:lnTo>
                  <a:pt x="36" y="278"/>
                </a:lnTo>
                <a:lnTo>
                  <a:pt x="40" y="280"/>
                </a:lnTo>
                <a:lnTo>
                  <a:pt x="110" y="280"/>
                </a:lnTo>
                <a:lnTo>
                  <a:pt x="156" y="324"/>
                </a:lnTo>
                <a:lnTo>
                  <a:pt x="156" y="324"/>
                </a:lnTo>
                <a:lnTo>
                  <a:pt x="160" y="328"/>
                </a:lnTo>
                <a:lnTo>
                  <a:pt x="160" y="328"/>
                </a:lnTo>
                <a:lnTo>
                  <a:pt x="172" y="336"/>
                </a:lnTo>
                <a:lnTo>
                  <a:pt x="186" y="342"/>
                </a:lnTo>
                <a:lnTo>
                  <a:pt x="200" y="346"/>
                </a:lnTo>
                <a:lnTo>
                  <a:pt x="216" y="348"/>
                </a:lnTo>
                <a:lnTo>
                  <a:pt x="216" y="348"/>
                </a:lnTo>
                <a:close/>
                <a:moveTo>
                  <a:pt x="132" y="324"/>
                </a:moveTo>
                <a:lnTo>
                  <a:pt x="132" y="324"/>
                </a:lnTo>
                <a:lnTo>
                  <a:pt x="132" y="316"/>
                </a:lnTo>
                <a:lnTo>
                  <a:pt x="126" y="310"/>
                </a:lnTo>
                <a:lnTo>
                  <a:pt x="120" y="304"/>
                </a:lnTo>
                <a:lnTo>
                  <a:pt x="112" y="304"/>
                </a:lnTo>
                <a:lnTo>
                  <a:pt x="112" y="304"/>
                </a:lnTo>
                <a:lnTo>
                  <a:pt x="106" y="304"/>
                </a:lnTo>
                <a:lnTo>
                  <a:pt x="98" y="310"/>
                </a:lnTo>
                <a:lnTo>
                  <a:pt x="94" y="316"/>
                </a:lnTo>
                <a:lnTo>
                  <a:pt x="92" y="324"/>
                </a:lnTo>
                <a:lnTo>
                  <a:pt x="92" y="324"/>
                </a:lnTo>
                <a:lnTo>
                  <a:pt x="94" y="330"/>
                </a:lnTo>
                <a:lnTo>
                  <a:pt x="98" y="338"/>
                </a:lnTo>
                <a:lnTo>
                  <a:pt x="106" y="342"/>
                </a:lnTo>
                <a:lnTo>
                  <a:pt x="112" y="342"/>
                </a:lnTo>
                <a:lnTo>
                  <a:pt x="112" y="342"/>
                </a:lnTo>
                <a:lnTo>
                  <a:pt x="120" y="342"/>
                </a:lnTo>
                <a:lnTo>
                  <a:pt x="126" y="338"/>
                </a:lnTo>
                <a:lnTo>
                  <a:pt x="132" y="330"/>
                </a:lnTo>
                <a:lnTo>
                  <a:pt x="132" y="324"/>
                </a:lnTo>
                <a:lnTo>
                  <a:pt x="132" y="324"/>
                </a:lnTo>
                <a:close/>
                <a:moveTo>
                  <a:pt x="288" y="256"/>
                </a:moveTo>
                <a:lnTo>
                  <a:pt x="288" y="256"/>
                </a:lnTo>
                <a:lnTo>
                  <a:pt x="288" y="256"/>
                </a:lnTo>
                <a:lnTo>
                  <a:pt x="288" y="200"/>
                </a:lnTo>
                <a:lnTo>
                  <a:pt x="288" y="200"/>
                </a:lnTo>
                <a:lnTo>
                  <a:pt x="286" y="192"/>
                </a:lnTo>
                <a:lnTo>
                  <a:pt x="282" y="188"/>
                </a:lnTo>
                <a:lnTo>
                  <a:pt x="276" y="184"/>
                </a:lnTo>
                <a:lnTo>
                  <a:pt x="270" y="182"/>
                </a:lnTo>
                <a:lnTo>
                  <a:pt x="270" y="182"/>
                </a:lnTo>
                <a:lnTo>
                  <a:pt x="264" y="182"/>
                </a:lnTo>
                <a:lnTo>
                  <a:pt x="258" y="186"/>
                </a:lnTo>
                <a:lnTo>
                  <a:pt x="254" y="190"/>
                </a:lnTo>
                <a:lnTo>
                  <a:pt x="252" y="196"/>
                </a:lnTo>
                <a:lnTo>
                  <a:pt x="252" y="190"/>
                </a:lnTo>
                <a:lnTo>
                  <a:pt x="252" y="190"/>
                </a:lnTo>
                <a:lnTo>
                  <a:pt x="250" y="184"/>
                </a:lnTo>
                <a:lnTo>
                  <a:pt x="246" y="178"/>
                </a:lnTo>
                <a:lnTo>
                  <a:pt x="242" y="174"/>
                </a:lnTo>
                <a:lnTo>
                  <a:pt x="234" y="172"/>
                </a:lnTo>
                <a:lnTo>
                  <a:pt x="234" y="172"/>
                </a:lnTo>
                <a:lnTo>
                  <a:pt x="228" y="174"/>
                </a:lnTo>
                <a:lnTo>
                  <a:pt x="222" y="176"/>
                </a:lnTo>
                <a:lnTo>
                  <a:pt x="218" y="180"/>
                </a:lnTo>
                <a:lnTo>
                  <a:pt x="216" y="186"/>
                </a:lnTo>
                <a:lnTo>
                  <a:pt x="216" y="182"/>
                </a:lnTo>
                <a:lnTo>
                  <a:pt x="216" y="182"/>
                </a:lnTo>
                <a:lnTo>
                  <a:pt x="214" y="174"/>
                </a:lnTo>
                <a:lnTo>
                  <a:pt x="212" y="168"/>
                </a:lnTo>
                <a:lnTo>
                  <a:pt x="206" y="164"/>
                </a:lnTo>
                <a:lnTo>
                  <a:pt x="198" y="164"/>
                </a:lnTo>
                <a:lnTo>
                  <a:pt x="198" y="164"/>
                </a:lnTo>
                <a:lnTo>
                  <a:pt x="192" y="164"/>
                </a:lnTo>
                <a:lnTo>
                  <a:pt x="186" y="168"/>
                </a:lnTo>
                <a:lnTo>
                  <a:pt x="182" y="172"/>
                </a:lnTo>
                <a:lnTo>
                  <a:pt x="180" y="176"/>
                </a:lnTo>
                <a:lnTo>
                  <a:pt x="180" y="118"/>
                </a:lnTo>
                <a:lnTo>
                  <a:pt x="180" y="118"/>
                </a:lnTo>
                <a:lnTo>
                  <a:pt x="180" y="110"/>
                </a:lnTo>
                <a:lnTo>
                  <a:pt x="176" y="104"/>
                </a:lnTo>
                <a:lnTo>
                  <a:pt x="170" y="100"/>
                </a:lnTo>
                <a:lnTo>
                  <a:pt x="162" y="100"/>
                </a:lnTo>
                <a:lnTo>
                  <a:pt x="162" y="100"/>
                </a:lnTo>
                <a:lnTo>
                  <a:pt x="156" y="100"/>
                </a:lnTo>
                <a:lnTo>
                  <a:pt x="150" y="104"/>
                </a:lnTo>
                <a:lnTo>
                  <a:pt x="146" y="110"/>
                </a:lnTo>
                <a:lnTo>
                  <a:pt x="144" y="118"/>
                </a:lnTo>
                <a:lnTo>
                  <a:pt x="144" y="238"/>
                </a:lnTo>
                <a:lnTo>
                  <a:pt x="118" y="212"/>
                </a:lnTo>
                <a:lnTo>
                  <a:pt x="118" y="212"/>
                </a:lnTo>
                <a:lnTo>
                  <a:pt x="112" y="208"/>
                </a:lnTo>
                <a:lnTo>
                  <a:pt x="104" y="206"/>
                </a:lnTo>
                <a:lnTo>
                  <a:pt x="98" y="208"/>
                </a:lnTo>
                <a:lnTo>
                  <a:pt x="92" y="212"/>
                </a:lnTo>
                <a:lnTo>
                  <a:pt x="92" y="212"/>
                </a:lnTo>
                <a:lnTo>
                  <a:pt x="88" y="218"/>
                </a:lnTo>
                <a:lnTo>
                  <a:pt x="86" y="224"/>
                </a:lnTo>
                <a:lnTo>
                  <a:pt x="88" y="232"/>
                </a:lnTo>
                <a:lnTo>
                  <a:pt x="92" y="238"/>
                </a:lnTo>
                <a:lnTo>
                  <a:pt x="166" y="312"/>
                </a:lnTo>
                <a:lnTo>
                  <a:pt x="166" y="312"/>
                </a:lnTo>
                <a:lnTo>
                  <a:pt x="170" y="314"/>
                </a:lnTo>
                <a:lnTo>
                  <a:pt x="170" y="314"/>
                </a:lnTo>
                <a:lnTo>
                  <a:pt x="180" y="322"/>
                </a:lnTo>
                <a:lnTo>
                  <a:pt x="190" y="328"/>
                </a:lnTo>
                <a:lnTo>
                  <a:pt x="204" y="330"/>
                </a:lnTo>
                <a:lnTo>
                  <a:pt x="216" y="332"/>
                </a:lnTo>
                <a:lnTo>
                  <a:pt x="216" y="332"/>
                </a:lnTo>
                <a:lnTo>
                  <a:pt x="230" y="330"/>
                </a:lnTo>
                <a:lnTo>
                  <a:pt x="244" y="326"/>
                </a:lnTo>
                <a:lnTo>
                  <a:pt x="256" y="320"/>
                </a:lnTo>
                <a:lnTo>
                  <a:pt x="268" y="312"/>
                </a:lnTo>
                <a:lnTo>
                  <a:pt x="276" y="300"/>
                </a:lnTo>
                <a:lnTo>
                  <a:pt x="282" y="288"/>
                </a:lnTo>
                <a:lnTo>
                  <a:pt x="286" y="274"/>
                </a:lnTo>
                <a:lnTo>
                  <a:pt x="288" y="260"/>
                </a:lnTo>
                <a:lnTo>
                  <a:pt x="288" y="260"/>
                </a:lnTo>
                <a:lnTo>
                  <a:pt x="288" y="256"/>
                </a:lnTo>
                <a:lnTo>
                  <a:pt x="288" y="2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63305" tIns="31652" rIns="63305" bIns="31652" numCol="1" anchor="t" anchorCtr="0" compatLnSpc="1">
            <a:prstTxWarp prst="textNoShape">
              <a:avLst/>
            </a:prstTxWarp>
          </a:bodyPr>
          <a:lstStyle/>
          <a:p>
            <a:pPr defTabSz="633062">
              <a:defRPr/>
            </a:pPr>
            <a:endParaRPr lang="en-GB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7" name="Heart 46"/>
          <p:cNvSpPr>
            <a:spLocks noChangeAspect="1"/>
          </p:cNvSpPr>
          <p:nvPr/>
        </p:nvSpPr>
        <p:spPr bwMode="ltGray">
          <a:xfrm>
            <a:off x="4351090" y="2893883"/>
            <a:ext cx="147407" cy="152425"/>
          </a:xfrm>
          <a:prstGeom prst="heart">
            <a:avLst/>
          </a:prstGeom>
          <a:solidFill>
            <a:srgbClr val="FFFFFF"/>
          </a:solidFill>
          <a:ln w="31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33062">
              <a:defRPr/>
            </a:pPr>
            <a:endParaRPr lang="en-GB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8" name="Freeform 4846"/>
          <p:cNvSpPr>
            <a:spLocks noChangeAspect="1" noEditPoints="1"/>
          </p:cNvSpPr>
          <p:nvPr/>
        </p:nvSpPr>
        <p:spPr bwMode="auto">
          <a:xfrm>
            <a:off x="3883967" y="1702016"/>
            <a:ext cx="178730" cy="152425"/>
          </a:xfrm>
          <a:custGeom>
            <a:avLst/>
            <a:gdLst>
              <a:gd name="T0" fmla="*/ 234 w 388"/>
              <a:gd name="T1" fmla="*/ 108 h 320"/>
              <a:gd name="T2" fmla="*/ 206 w 388"/>
              <a:gd name="T3" fmla="*/ 22 h 320"/>
              <a:gd name="T4" fmla="*/ 150 w 388"/>
              <a:gd name="T5" fmla="*/ 24 h 320"/>
              <a:gd name="T6" fmla="*/ 110 w 388"/>
              <a:gd name="T7" fmla="*/ 24 h 320"/>
              <a:gd name="T8" fmla="*/ 24 w 388"/>
              <a:gd name="T9" fmla="*/ 52 h 320"/>
              <a:gd name="T10" fmla="*/ 26 w 388"/>
              <a:gd name="T11" fmla="*/ 108 h 320"/>
              <a:gd name="T12" fmla="*/ 26 w 388"/>
              <a:gd name="T13" fmla="*/ 148 h 320"/>
              <a:gd name="T14" fmla="*/ 52 w 388"/>
              <a:gd name="T15" fmla="*/ 234 h 320"/>
              <a:gd name="T16" fmla="*/ 110 w 388"/>
              <a:gd name="T17" fmla="*/ 232 h 320"/>
              <a:gd name="T18" fmla="*/ 150 w 388"/>
              <a:gd name="T19" fmla="*/ 232 h 320"/>
              <a:gd name="T20" fmla="*/ 236 w 388"/>
              <a:gd name="T21" fmla="*/ 206 h 320"/>
              <a:gd name="T22" fmla="*/ 234 w 388"/>
              <a:gd name="T23" fmla="*/ 148 h 320"/>
              <a:gd name="T24" fmla="*/ 114 w 388"/>
              <a:gd name="T25" fmla="*/ 208 h 320"/>
              <a:gd name="T26" fmla="*/ 62 w 388"/>
              <a:gd name="T27" fmla="*/ 174 h 320"/>
              <a:gd name="T28" fmla="*/ 48 w 388"/>
              <a:gd name="T29" fmla="*/ 128 h 320"/>
              <a:gd name="T30" fmla="*/ 72 w 388"/>
              <a:gd name="T31" fmla="*/ 70 h 320"/>
              <a:gd name="T32" fmla="*/ 130 w 388"/>
              <a:gd name="T33" fmla="*/ 46 h 320"/>
              <a:gd name="T34" fmla="*/ 176 w 388"/>
              <a:gd name="T35" fmla="*/ 60 h 320"/>
              <a:gd name="T36" fmla="*/ 210 w 388"/>
              <a:gd name="T37" fmla="*/ 112 h 320"/>
              <a:gd name="T38" fmla="*/ 206 w 388"/>
              <a:gd name="T39" fmla="*/ 160 h 320"/>
              <a:gd name="T40" fmla="*/ 162 w 388"/>
              <a:gd name="T41" fmla="*/ 204 h 320"/>
              <a:gd name="T42" fmla="*/ 130 w 388"/>
              <a:gd name="T43" fmla="*/ 66 h 320"/>
              <a:gd name="T44" fmla="*/ 94 w 388"/>
              <a:gd name="T45" fmla="*/ 76 h 320"/>
              <a:gd name="T46" fmla="*/ 68 w 388"/>
              <a:gd name="T47" fmla="*/ 116 h 320"/>
              <a:gd name="T48" fmla="*/ 72 w 388"/>
              <a:gd name="T49" fmla="*/ 152 h 320"/>
              <a:gd name="T50" fmla="*/ 106 w 388"/>
              <a:gd name="T51" fmla="*/ 186 h 320"/>
              <a:gd name="T52" fmla="*/ 142 w 388"/>
              <a:gd name="T53" fmla="*/ 190 h 320"/>
              <a:gd name="T54" fmla="*/ 182 w 388"/>
              <a:gd name="T55" fmla="*/ 162 h 320"/>
              <a:gd name="T56" fmla="*/ 192 w 388"/>
              <a:gd name="T57" fmla="*/ 128 h 320"/>
              <a:gd name="T58" fmla="*/ 174 w 388"/>
              <a:gd name="T59" fmla="*/ 84 h 320"/>
              <a:gd name="T60" fmla="*/ 130 w 388"/>
              <a:gd name="T61" fmla="*/ 66 h 320"/>
              <a:gd name="T62" fmla="*/ 120 w 388"/>
              <a:gd name="T63" fmla="*/ 152 h 320"/>
              <a:gd name="T64" fmla="*/ 102 w 388"/>
              <a:gd name="T65" fmla="*/ 128 h 320"/>
              <a:gd name="T66" fmla="*/ 130 w 388"/>
              <a:gd name="T67" fmla="*/ 102 h 320"/>
              <a:gd name="T68" fmla="*/ 154 w 388"/>
              <a:gd name="T69" fmla="*/ 118 h 320"/>
              <a:gd name="T70" fmla="*/ 148 w 388"/>
              <a:gd name="T71" fmla="*/ 148 h 320"/>
              <a:gd name="T72" fmla="*/ 370 w 388"/>
              <a:gd name="T73" fmla="*/ 248 h 320"/>
              <a:gd name="T74" fmla="*/ 364 w 388"/>
              <a:gd name="T75" fmla="*/ 214 h 320"/>
              <a:gd name="T76" fmla="*/ 320 w 388"/>
              <a:gd name="T77" fmla="*/ 162 h 320"/>
              <a:gd name="T78" fmla="*/ 286 w 388"/>
              <a:gd name="T79" fmla="*/ 186 h 320"/>
              <a:gd name="T80" fmla="*/ 260 w 388"/>
              <a:gd name="T81" fmla="*/ 208 h 320"/>
              <a:gd name="T82" fmla="*/ 236 w 388"/>
              <a:gd name="T83" fmla="*/ 272 h 320"/>
              <a:gd name="T84" fmla="*/ 274 w 388"/>
              <a:gd name="T85" fmla="*/ 290 h 320"/>
              <a:gd name="T86" fmla="*/ 306 w 388"/>
              <a:gd name="T87" fmla="*/ 302 h 320"/>
              <a:gd name="T88" fmla="*/ 372 w 388"/>
              <a:gd name="T89" fmla="*/ 290 h 320"/>
              <a:gd name="T90" fmla="*/ 370 w 388"/>
              <a:gd name="T91" fmla="*/ 248 h 320"/>
              <a:gd name="T92" fmla="*/ 310 w 388"/>
              <a:gd name="T93" fmla="*/ 266 h 320"/>
              <a:gd name="T94" fmla="*/ 288 w 388"/>
              <a:gd name="T95" fmla="*/ 252 h 320"/>
              <a:gd name="T96" fmla="*/ 300 w 388"/>
              <a:gd name="T97" fmla="*/ 220 h 320"/>
              <a:gd name="T98" fmla="*/ 326 w 388"/>
              <a:gd name="T99" fmla="*/ 224 h 320"/>
              <a:gd name="T100" fmla="*/ 332 w 388"/>
              <a:gd name="T101" fmla="*/ 25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8" h="320">
                <a:moveTo>
                  <a:pt x="258" y="148"/>
                </a:moveTo>
                <a:lnTo>
                  <a:pt x="258" y="108"/>
                </a:lnTo>
                <a:lnTo>
                  <a:pt x="234" y="108"/>
                </a:lnTo>
                <a:lnTo>
                  <a:pt x="234" y="108"/>
                </a:lnTo>
                <a:lnTo>
                  <a:pt x="226" y="88"/>
                </a:lnTo>
                <a:lnTo>
                  <a:pt x="216" y="70"/>
                </a:lnTo>
                <a:lnTo>
                  <a:pt x="236" y="52"/>
                </a:lnTo>
                <a:lnTo>
                  <a:pt x="206" y="22"/>
                </a:lnTo>
                <a:lnTo>
                  <a:pt x="188" y="40"/>
                </a:lnTo>
                <a:lnTo>
                  <a:pt x="188" y="40"/>
                </a:lnTo>
                <a:lnTo>
                  <a:pt x="170" y="30"/>
                </a:lnTo>
                <a:lnTo>
                  <a:pt x="150" y="24"/>
                </a:lnTo>
                <a:lnTo>
                  <a:pt x="150" y="0"/>
                </a:lnTo>
                <a:lnTo>
                  <a:pt x="110" y="0"/>
                </a:lnTo>
                <a:lnTo>
                  <a:pt x="110" y="24"/>
                </a:lnTo>
                <a:lnTo>
                  <a:pt x="110" y="24"/>
                </a:lnTo>
                <a:lnTo>
                  <a:pt x="90" y="30"/>
                </a:lnTo>
                <a:lnTo>
                  <a:pt x="70" y="40"/>
                </a:lnTo>
                <a:lnTo>
                  <a:pt x="52" y="22"/>
                </a:lnTo>
                <a:lnTo>
                  <a:pt x="24" y="52"/>
                </a:lnTo>
                <a:lnTo>
                  <a:pt x="42" y="70"/>
                </a:lnTo>
                <a:lnTo>
                  <a:pt x="42" y="70"/>
                </a:lnTo>
                <a:lnTo>
                  <a:pt x="32" y="88"/>
                </a:lnTo>
                <a:lnTo>
                  <a:pt x="26" y="108"/>
                </a:lnTo>
                <a:lnTo>
                  <a:pt x="0" y="108"/>
                </a:lnTo>
                <a:lnTo>
                  <a:pt x="0" y="148"/>
                </a:lnTo>
                <a:lnTo>
                  <a:pt x="26" y="148"/>
                </a:lnTo>
                <a:lnTo>
                  <a:pt x="26" y="148"/>
                </a:lnTo>
                <a:lnTo>
                  <a:pt x="32" y="168"/>
                </a:lnTo>
                <a:lnTo>
                  <a:pt x="42" y="188"/>
                </a:lnTo>
                <a:lnTo>
                  <a:pt x="24" y="206"/>
                </a:lnTo>
                <a:lnTo>
                  <a:pt x="52" y="234"/>
                </a:lnTo>
                <a:lnTo>
                  <a:pt x="70" y="216"/>
                </a:lnTo>
                <a:lnTo>
                  <a:pt x="70" y="216"/>
                </a:lnTo>
                <a:lnTo>
                  <a:pt x="90" y="226"/>
                </a:lnTo>
                <a:lnTo>
                  <a:pt x="110" y="232"/>
                </a:lnTo>
                <a:lnTo>
                  <a:pt x="110" y="258"/>
                </a:lnTo>
                <a:lnTo>
                  <a:pt x="150" y="258"/>
                </a:lnTo>
                <a:lnTo>
                  <a:pt x="150" y="232"/>
                </a:lnTo>
                <a:lnTo>
                  <a:pt x="150" y="232"/>
                </a:lnTo>
                <a:lnTo>
                  <a:pt x="170" y="226"/>
                </a:lnTo>
                <a:lnTo>
                  <a:pt x="188" y="216"/>
                </a:lnTo>
                <a:lnTo>
                  <a:pt x="206" y="234"/>
                </a:lnTo>
                <a:lnTo>
                  <a:pt x="236" y="206"/>
                </a:lnTo>
                <a:lnTo>
                  <a:pt x="216" y="188"/>
                </a:lnTo>
                <a:lnTo>
                  <a:pt x="216" y="188"/>
                </a:lnTo>
                <a:lnTo>
                  <a:pt x="226" y="168"/>
                </a:lnTo>
                <a:lnTo>
                  <a:pt x="234" y="148"/>
                </a:lnTo>
                <a:lnTo>
                  <a:pt x="258" y="148"/>
                </a:lnTo>
                <a:close/>
                <a:moveTo>
                  <a:pt x="130" y="210"/>
                </a:moveTo>
                <a:lnTo>
                  <a:pt x="130" y="210"/>
                </a:lnTo>
                <a:lnTo>
                  <a:pt x="114" y="208"/>
                </a:lnTo>
                <a:lnTo>
                  <a:pt x="98" y="204"/>
                </a:lnTo>
                <a:lnTo>
                  <a:pt x="84" y="196"/>
                </a:lnTo>
                <a:lnTo>
                  <a:pt x="72" y="186"/>
                </a:lnTo>
                <a:lnTo>
                  <a:pt x="62" y="174"/>
                </a:lnTo>
                <a:lnTo>
                  <a:pt x="54" y="160"/>
                </a:lnTo>
                <a:lnTo>
                  <a:pt x="50" y="144"/>
                </a:lnTo>
                <a:lnTo>
                  <a:pt x="48" y="128"/>
                </a:lnTo>
                <a:lnTo>
                  <a:pt x="48" y="128"/>
                </a:lnTo>
                <a:lnTo>
                  <a:pt x="50" y="112"/>
                </a:lnTo>
                <a:lnTo>
                  <a:pt x="54" y="96"/>
                </a:lnTo>
                <a:lnTo>
                  <a:pt x="62" y="82"/>
                </a:lnTo>
                <a:lnTo>
                  <a:pt x="72" y="70"/>
                </a:lnTo>
                <a:lnTo>
                  <a:pt x="84" y="60"/>
                </a:lnTo>
                <a:lnTo>
                  <a:pt x="98" y="52"/>
                </a:lnTo>
                <a:lnTo>
                  <a:pt x="114" y="48"/>
                </a:lnTo>
                <a:lnTo>
                  <a:pt x="130" y="46"/>
                </a:lnTo>
                <a:lnTo>
                  <a:pt x="130" y="46"/>
                </a:lnTo>
                <a:lnTo>
                  <a:pt x="146" y="48"/>
                </a:lnTo>
                <a:lnTo>
                  <a:pt x="162" y="52"/>
                </a:lnTo>
                <a:lnTo>
                  <a:pt x="176" y="60"/>
                </a:lnTo>
                <a:lnTo>
                  <a:pt x="188" y="70"/>
                </a:lnTo>
                <a:lnTo>
                  <a:pt x="198" y="82"/>
                </a:lnTo>
                <a:lnTo>
                  <a:pt x="206" y="96"/>
                </a:lnTo>
                <a:lnTo>
                  <a:pt x="210" y="112"/>
                </a:lnTo>
                <a:lnTo>
                  <a:pt x="212" y="128"/>
                </a:lnTo>
                <a:lnTo>
                  <a:pt x="212" y="128"/>
                </a:lnTo>
                <a:lnTo>
                  <a:pt x="210" y="144"/>
                </a:lnTo>
                <a:lnTo>
                  <a:pt x="206" y="160"/>
                </a:lnTo>
                <a:lnTo>
                  <a:pt x="198" y="174"/>
                </a:lnTo>
                <a:lnTo>
                  <a:pt x="188" y="186"/>
                </a:lnTo>
                <a:lnTo>
                  <a:pt x="176" y="196"/>
                </a:lnTo>
                <a:lnTo>
                  <a:pt x="162" y="204"/>
                </a:lnTo>
                <a:lnTo>
                  <a:pt x="146" y="208"/>
                </a:lnTo>
                <a:lnTo>
                  <a:pt x="130" y="210"/>
                </a:lnTo>
                <a:lnTo>
                  <a:pt x="130" y="210"/>
                </a:lnTo>
                <a:close/>
                <a:moveTo>
                  <a:pt x="130" y="66"/>
                </a:moveTo>
                <a:lnTo>
                  <a:pt x="130" y="66"/>
                </a:lnTo>
                <a:lnTo>
                  <a:pt x="118" y="68"/>
                </a:lnTo>
                <a:lnTo>
                  <a:pt x="106" y="70"/>
                </a:lnTo>
                <a:lnTo>
                  <a:pt x="94" y="76"/>
                </a:lnTo>
                <a:lnTo>
                  <a:pt x="86" y="84"/>
                </a:lnTo>
                <a:lnTo>
                  <a:pt x="78" y="94"/>
                </a:lnTo>
                <a:lnTo>
                  <a:pt x="72" y="104"/>
                </a:lnTo>
                <a:lnTo>
                  <a:pt x="68" y="116"/>
                </a:lnTo>
                <a:lnTo>
                  <a:pt x="68" y="128"/>
                </a:lnTo>
                <a:lnTo>
                  <a:pt x="68" y="128"/>
                </a:lnTo>
                <a:lnTo>
                  <a:pt x="68" y="140"/>
                </a:lnTo>
                <a:lnTo>
                  <a:pt x="72" y="152"/>
                </a:lnTo>
                <a:lnTo>
                  <a:pt x="78" y="162"/>
                </a:lnTo>
                <a:lnTo>
                  <a:pt x="86" y="172"/>
                </a:lnTo>
                <a:lnTo>
                  <a:pt x="94" y="180"/>
                </a:lnTo>
                <a:lnTo>
                  <a:pt x="106" y="186"/>
                </a:lnTo>
                <a:lnTo>
                  <a:pt x="118" y="190"/>
                </a:lnTo>
                <a:lnTo>
                  <a:pt x="130" y="190"/>
                </a:lnTo>
                <a:lnTo>
                  <a:pt x="130" y="190"/>
                </a:lnTo>
                <a:lnTo>
                  <a:pt x="142" y="190"/>
                </a:lnTo>
                <a:lnTo>
                  <a:pt x="154" y="186"/>
                </a:lnTo>
                <a:lnTo>
                  <a:pt x="164" y="180"/>
                </a:lnTo>
                <a:lnTo>
                  <a:pt x="174" y="172"/>
                </a:lnTo>
                <a:lnTo>
                  <a:pt x="182" y="162"/>
                </a:lnTo>
                <a:lnTo>
                  <a:pt x="188" y="152"/>
                </a:lnTo>
                <a:lnTo>
                  <a:pt x="190" y="140"/>
                </a:lnTo>
                <a:lnTo>
                  <a:pt x="192" y="128"/>
                </a:lnTo>
                <a:lnTo>
                  <a:pt x="192" y="128"/>
                </a:lnTo>
                <a:lnTo>
                  <a:pt x="190" y="116"/>
                </a:lnTo>
                <a:lnTo>
                  <a:pt x="188" y="104"/>
                </a:lnTo>
                <a:lnTo>
                  <a:pt x="182" y="94"/>
                </a:lnTo>
                <a:lnTo>
                  <a:pt x="174" y="84"/>
                </a:lnTo>
                <a:lnTo>
                  <a:pt x="164" y="76"/>
                </a:lnTo>
                <a:lnTo>
                  <a:pt x="154" y="70"/>
                </a:lnTo>
                <a:lnTo>
                  <a:pt x="142" y="68"/>
                </a:lnTo>
                <a:lnTo>
                  <a:pt x="130" y="66"/>
                </a:lnTo>
                <a:lnTo>
                  <a:pt x="130" y="66"/>
                </a:lnTo>
                <a:close/>
                <a:moveTo>
                  <a:pt x="130" y="156"/>
                </a:moveTo>
                <a:lnTo>
                  <a:pt x="130" y="156"/>
                </a:lnTo>
                <a:lnTo>
                  <a:pt x="120" y="152"/>
                </a:lnTo>
                <a:lnTo>
                  <a:pt x="110" y="148"/>
                </a:lnTo>
                <a:lnTo>
                  <a:pt x="104" y="138"/>
                </a:lnTo>
                <a:lnTo>
                  <a:pt x="102" y="128"/>
                </a:lnTo>
                <a:lnTo>
                  <a:pt x="102" y="128"/>
                </a:lnTo>
                <a:lnTo>
                  <a:pt x="104" y="118"/>
                </a:lnTo>
                <a:lnTo>
                  <a:pt x="110" y="110"/>
                </a:lnTo>
                <a:lnTo>
                  <a:pt x="120" y="104"/>
                </a:lnTo>
                <a:lnTo>
                  <a:pt x="130" y="102"/>
                </a:lnTo>
                <a:lnTo>
                  <a:pt x="130" y="102"/>
                </a:lnTo>
                <a:lnTo>
                  <a:pt x="140" y="104"/>
                </a:lnTo>
                <a:lnTo>
                  <a:pt x="148" y="110"/>
                </a:lnTo>
                <a:lnTo>
                  <a:pt x="154" y="118"/>
                </a:lnTo>
                <a:lnTo>
                  <a:pt x="156" y="128"/>
                </a:lnTo>
                <a:lnTo>
                  <a:pt x="156" y="128"/>
                </a:lnTo>
                <a:lnTo>
                  <a:pt x="154" y="138"/>
                </a:lnTo>
                <a:lnTo>
                  <a:pt x="148" y="148"/>
                </a:lnTo>
                <a:lnTo>
                  <a:pt x="140" y="152"/>
                </a:lnTo>
                <a:lnTo>
                  <a:pt x="130" y="156"/>
                </a:lnTo>
                <a:lnTo>
                  <a:pt x="130" y="156"/>
                </a:lnTo>
                <a:close/>
                <a:moveTo>
                  <a:pt x="370" y="248"/>
                </a:moveTo>
                <a:lnTo>
                  <a:pt x="388" y="244"/>
                </a:lnTo>
                <a:lnTo>
                  <a:pt x="382" y="212"/>
                </a:lnTo>
                <a:lnTo>
                  <a:pt x="364" y="214"/>
                </a:lnTo>
                <a:lnTo>
                  <a:pt x="364" y="214"/>
                </a:lnTo>
                <a:lnTo>
                  <a:pt x="356" y="202"/>
                </a:lnTo>
                <a:lnTo>
                  <a:pt x="346" y="192"/>
                </a:lnTo>
                <a:lnTo>
                  <a:pt x="352" y="174"/>
                </a:lnTo>
                <a:lnTo>
                  <a:pt x="320" y="162"/>
                </a:lnTo>
                <a:lnTo>
                  <a:pt x="314" y="180"/>
                </a:lnTo>
                <a:lnTo>
                  <a:pt x="314" y="180"/>
                </a:lnTo>
                <a:lnTo>
                  <a:pt x="300" y="182"/>
                </a:lnTo>
                <a:lnTo>
                  <a:pt x="286" y="186"/>
                </a:lnTo>
                <a:lnTo>
                  <a:pt x="272" y="172"/>
                </a:lnTo>
                <a:lnTo>
                  <a:pt x="246" y="194"/>
                </a:lnTo>
                <a:lnTo>
                  <a:pt x="260" y="208"/>
                </a:lnTo>
                <a:lnTo>
                  <a:pt x="260" y="208"/>
                </a:lnTo>
                <a:lnTo>
                  <a:pt x="252" y="220"/>
                </a:lnTo>
                <a:lnTo>
                  <a:pt x="250" y="234"/>
                </a:lnTo>
                <a:lnTo>
                  <a:pt x="230" y="238"/>
                </a:lnTo>
                <a:lnTo>
                  <a:pt x="236" y="272"/>
                </a:lnTo>
                <a:lnTo>
                  <a:pt x="256" y="268"/>
                </a:lnTo>
                <a:lnTo>
                  <a:pt x="256" y="268"/>
                </a:lnTo>
                <a:lnTo>
                  <a:pt x="264" y="280"/>
                </a:lnTo>
                <a:lnTo>
                  <a:pt x="274" y="290"/>
                </a:lnTo>
                <a:lnTo>
                  <a:pt x="268" y="308"/>
                </a:lnTo>
                <a:lnTo>
                  <a:pt x="300" y="320"/>
                </a:lnTo>
                <a:lnTo>
                  <a:pt x="306" y="302"/>
                </a:lnTo>
                <a:lnTo>
                  <a:pt x="306" y="302"/>
                </a:lnTo>
                <a:lnTo>
                  <a:pt x="320" y="302"/>
                </a:lnTo>
                <a:lnTo>
                  <a:pt x="334" y="298"/>
                </a:lnTo>
                <a:lnTo>
                  <a:pt x="346" y="312"/>
                </a:lnTo>
                <a:lnTo>
                  <a:pt x="372" y="290"/>
                </a:lnTo>
                <a:lnTo>
                  <a:pt x="360" y="276"/>
                </a:lnTo>
                <a:lnTo>
                  <a:pt x="360" y="276"/>
                </a:lnTo>
                <a:lnTo>
                  <a:pt x="366" y="262"/>
                </a:lnTo>
                <a:lnTo>
                  <a:pt x="370" y="248"/>
                </a:lnTo>
                <a:lnTo>
                  <a:pt x="370" y="248"/>
                </a:lnTo>
                <a:close/>
                <a:moveTo>
                  <a:pt x="320" y="264"/>
                </a:moveTo>
                <a:lnTo>
                  <a:pt x="320" y="264"/>
                </a:lnTo>
                <a:lnTo>
                  <a:pt x="310" y="266"/>
                </a:lnTo>
                <a:lnTo>
                  <a:pt x="302" y="264"/>
                </a:lnTo>
                <a:lnTo>
                  <a:pt x="294" y="260"/>
                </a:lnTo>
                <a:lnTo>
                  <a:pt x="288" y="252"/>
                </a:lnTo>
                <a:lnTo>
                  <a:pt x="288" y="252"/>
                </a:lnTo>
                <a:lnTo>
                  <a:pt x="286" y="242"/>
                </a:lnTo>
                <a:lnTo>
                  <a:pt x="288" y="234"/>
                </a:lnTo>
                <a:lnTo>
                  <a:pt x="292" y="226"/>
                </a:lnTo>
                <a:lnTo>
                  <a:pt x="300" y="220"/>
                </a:lnTo>
                <a:lnTo>
                  <a:pt x="300" y="220"/>
                </a:lnTo>
                <a:lnTo>
                  <a:pt x="308" y="218"/>
                </a:lnTo>
                <a:lnTo>
                  <a:pt x="318" y="220"/>
                </a:lnTo>
                <a:lnTo>
                  <a:pt x="326" y="224"/>
                </a:lnTo>
                <a:lnTo>
                  <a:pt x="332" y="232"/>
                </a:lnTo>
                <a:lnTo>
                  <a:pt x="332" y="232"/>
                </a:lnTo>
                <a:lnTo>
                  <a:pt x="334" y="240"/>
                </a:lnTo>
                <a:lnTo>
                  <a:pt x="332" y="250"/>
                </a:lnTo>
                <a:lnTo>
                  <a:pt x="328" y="258"/>
                </a:lnTo>
                <a:lnTo>
                  <a:pt x="320" y="264"/>
                </a:lnTo>
                <a:lnTo>
                  <a:pt x="320" y="2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3305" tIns="31652" rIns="63305" bIns="31652" numCol="1" anchor="t" anchorCtr="0" compatLnSpc="1">
            <a:prstTxWarp prst="textNoShape">
              <a:avLst/>
            </a:prstTxWarp>
          </a:bodyPr>
          <a:lstStyle/>
          <a:p>
            <a:pPr defTabSz="633062">
              <a:defRPr/>
            </a:pPr>
            <a:endParaRPr lang="en-GB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9" name="Freeform 4985"/>
          <p:cNvSpPr>
            <a:spLocks noChangeAspect="1" noEditPoints="1"/>
          </p:cNvSpPr>
          <p:nvPr/>
        </p:nvSpPr>
        <p:spPr bwMode="auto">
          <a:xfrm>
            <a:off x="3636510" y="2513579"/>
            <a:ext cx="161542" cy="152425"/>
          </a:xfrm>
          <a:custGeom>
            <a:avLst/>
            <a:gdLst>
              <a:gd name="T0" fmla="*/ 282 w 320"/>
              <a:gd name="T1" fmla="*/ 112 h 292"/>
              <a:gd name="T2" fmla="*/ 294 w 320"/>
              <a:gd name="T3" fmla="*/ 114 h 292"/>
              <a:gd name="T4" fmla="*/ 308 w 320"/>
              <a:gd name="T5" fmla="*/ 120 h 292"/>
              <a:gd name="T6" fmla="*/ 320 w 320"/>
              <a:gd name="T7" fmla="*/ 138 h 292"/>
              <a:gd name="T8" fmla="*/ 320 w 320"/>
              <a:gd name="T9" fmla="*/ 196 h 292"/>
              <a:gd name="T10" fmla="*/ 320 w 320"/>
              <a:gd name="T11" fmla="*/ 202 h 292"/>
              <a:gd name="T12" fmla="*/ 316 w 320"/>
              <a:gd name="T13" fmla="*/ 214 h 292"/>
              <a:gd name="T14" fmla="*/ 304 w 320"/>
              <a:gd name="T15" fmla="*/ 228 h 292"/>
              <a:gd name="T16" fmla="*/ 282 w 320"/>
              <a:gd name="T17" fmla="*/ 234 h 292"/>
              <a:gd name="T18" fmla="*/ 252 w 320"/>
              <a:gd name="T19" fmla="*/ 234 h 292"/>
              <a:gd name="T20" fmla="*/ 260 w 320"/>
              <a:gd name="T21" fmla="*/ 264 h 292"/>
              <a:gd name="T22" fmla="*/ 272 w 320"/>
              <a:gd name="T23" fmla="*/ 286 h 292"/>
              <a:gd name="T24" fmla="*/ 278 w 320"/>
              <a:gd name="T25" fmla="*/ 292 h 292"/>
              <a:gd name="T26" fmla="*/ 254 w 320"/>
              <a:gd name="T27" fmla="*/ 278 h 292"/>
              <a:gd name="T28" fmla="*/ 234 w 320"/>
              <a:gd name="T29" fmla="*/ 260 h 292"/>
              <a:gd name="T30" fmla="*/ 218 w 320"/>
              <a:gd name="T31" fmla="*/ 234 h 292"/>
              <a:gd name="T32" fmla="*/ 198 w 320"/>
              <a:gd name="T33" fmla="*/ 234 h 292"/>
              <a:gd name="T34" fmla="*/ 186 w 320"/>
              <a:gd name="T35" fmla="*/ 232 h 292"/>
              <a:gd name="T36" fmla="*/ 172 w 320"/>
              <a:gd name="T37" fmla="*/ 224 h 292"/>
              <a:gd name="T38" fmla="*/ 162 w 320"/>
              <a:gd name="T39" fmla="*/ 208 h 292"/>
              <a:gd name="T40" fmla="*/ 160 w 320"/>
              <a:gd name="T41" fmla="*/ 150 h 292"/>
              <a:gd name="T42" fmla="*/ 160 w 320"/>
              <a:gd name="T43" fmla="*/ 144 h 292"/>
              <a:gd name="T44" fmla="*/ 164 w 320"/>
              <a:gd name="T45" fmla="*/ 130 h 292"/>
              <a:gd name="T46" fmla="*/ 176 w 320"/>
              <a:gd name="T47" fmla="*/ 118 h 292"/>
              <a:gd name="T48" fmla="*/ 198 w 320"/>
              <a:gd name="T49" fmla="*/ 112 h 292"/>
              <a:gd name="T50" fmla="*/ 140 w 320"/>
              <a:gd name="T51" fmla="*/ 150 h 292"/>
              <a:gd name="T52" fmla="*/ 142 w 320"/>
              <a:gd name="T53" fmla="*/ 142 h 292"/>
              <a:gd name="T54" fmla="*/ 148 w 320"/>
              <a:gd name="T55" fmla="*/ 122 h 292"/>
              <a:gd name="T56" fmla="*/ 162 w 320"/>
              <a:gd name="T57" fmla="*/ 104 h 292"/>
              <a:gd name="T58" fmla="*/ 184 w 320"/>
              <a:gd name="T59" fmla="*/ 94 h 292"/>
              <a:gd name="T60" fmla="*/ 282 w 320"/>
              <a:gd name="T61" fmla="*/ 92 h 292"/>
              <a:gd name="T62" fmla="*/ 288 w 320"/>
              <a:gd name="T63" fmla="*/ 94 h 292"/>
              <a:gd name="T64" fmla="*/ 288 w 320"/>
              <a:gd name="T65" fmla="*/ 52 h 292"/>
              <a:gd name="T66" fmla="*/ 286 w 320"/>
              <a:gd name="T67" fmla="*/ 36 h 292"/>
              <a:gd name="T68" fmla="*/ 276 w 320"/>
              <a:gd name="T69" fmla="*/ 16 h 292"/>
              <a:gd name="T70" fmla="*/ 254 w 320"/>
              <a:gd name="T71" fmla="*/ 2 h 292"/>
              <a:gd name="T72" fmla="*/ 236 w 320"/>
              <a:gd name="T73" fmla="*/ 0 h 292"/>
              <a:gd name="T74" fmla="*/ 52 w 320"/>
              <a:gd name="T75" fmla="*/ 0 h 292"/>
              <a:gd name="T76" fmla="*/ 34 w 320"/>
              <a:gd name="T77" fmla="*/ 2 h 292"/>
              <a:gd name="T78" fmla="*/ 16 w 320"/>
              <a:gd name="T79" fmla="*/ 12 h 292"/>
              <a:gd name="T80" fmla="*/ 2 w 320"/>
              <a:gd name="T81" fmla="*/ 34 h 292"/>
              <a:gd name="T82" fmla="*/ 0 w 320"/>
              <a:gd name="T83" fmla="*/ 52 h 292"/>
              <a:gd name="T84" fmla="*/ 0 w 320"/>
              <a:gd name="T85" fmla="*/ 112 h 292"/>
              <a:gd name="T86" fmla="*/ 2 w 320"/>
              <a:gd name="T87" fmla="*/ 130 h 292"/>
              <a:gd name="T88" fmla="*/ 12 w 320"/>
              <a:gd name="T89" fmla="*/ 148 h 292"/>
              <a:gd name="T90" fmla="*/ 34 w 320"/>
              <a:gd name="T91" fmla="*/ 162 h 292"/>
              <a:gd name="T92" fmla="*/ 52 w 320"/>
              <a:gd name="T93" fmla="*/ 164 h 292"/>
              <a:gd name="T94" fmla="*/ 64 w 320"/>
              <a:gd name="T95" fmla="*/ 164 h 292"/>
              <a:gd name="T96" fmla="*/ 54 w 320"/>
              <a:gd name="T97" fmla="*/ 206 h 292"/>
              <a:gd name="T98" fmla="*/ 44 w 320"/>
              <a:gd name="T99" fmla="*/ 226 h 292"/>
              <a:gd name="T100" fmla="*/ 30 w 320"/>
              <a:gd name="T101" fmla="*/ 244 h 292"/>
              <a:gd name="T102" fmla="*/ 40 w 320"/>
              <a:gd name="T103" fmla="*/ 240 h 292"/>
              <a:gd name="T104" fmla="*/ 62 w 320"/>
              <a:gd name="T105" fmla="*/ 226 h 292"/>
              <a:gd name="T106" fmla="*/ 90 w 320"/>
              <a:gd name="T107" fmla="*/ 200 h 292"/>
              <a:gd name="T108" fmla="*/ 110 w 320"/>
              <a:gd name="T109" fmla="*/ 164 h 292"/>
              <a:gd name="T110" fmla="*/ 140 w 320"/>
              <a:gd name="T111" fmla="*/ 15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0" h="292">
                <a:moveTo>
                  <a:pt x="282" y="112"/>
                </a:moveTo>
                <a:lnTo>
                  <a:pt x="282" y="112"/>
                </a:lnTo>
                <a:lnTo>
                  <a:pt x="288" y="112"/>
                </a:lnTo>
                <a:lnTo>
                  <a:pt x="294" y="114"/>
                </a:lnTo>
                <a:lnTo>
                  <a:pt x="302" y="116"/>
                </a:lnTo>
                <a:lnTo>
                  <a:pt x="308" y="120"/>
                </a:lnTo>
                <a:lnTo>
                  <a:pt x="314" y="128"/>
                </a:lnTo>
                <a:lnTo>
                  <a:pt x="320" y="138"/>
                </a:lnTo>
                <a:lnTo>
                  <a:pt x="320" y="150"/>
                </a:lnTo>
                <a:lnTo>
                  <a:pt x="320" y="196"/>
                </a:lnTo>
                <a:lnTo>
                  <a:pt x="320" y="196"/>
                </a:lnTo>
                <a:lnTo>
                  <a:pt x="320" y="202"/>
                </a:lnTo>
                <a:lnTo>
                  <a:pt x="318" y="208"/>
                </a:lnTo>
                <a:lnTo>
                  <a:pt x="316" y="214"/>
                </a:lnTo>
                <a:lnTo>
                  <a:pt x="312" y="222"/>
                </a:lnTo>
                <a:lnTo>
                  <a:pt x="304" y="228"/>
                </a:lnTo>
                <a:lnTo>
                  <a:pt x="294" y="232"/>
                </a:lnTo>
                <a:lnTo>
                  <a:pt x="282" y="234"/>
                </a:lnTo>
                <a:lnTo>
                  <a:pt x="252" y="234"/>
                </a:lnTo>
                <a:lnTo>
                  <a:pt x="252" y="234"/>
                </a:lnTo>
                <a:lnTo>
                  <a:pt x="256" y="248"/>
                </a:lnTo>
                <a:lnTo>
                  <a:pt x="260" y="264"/>
                </a:lnTo>
                <a:lnTo>
                  <a:pt x="268" y="280"/>
                </a:lnTo>
                <a:lnTo>
                  <a:pt x="272" y="286"/>
                </a:lnTo>
                <a:lnTo>
                  <a:pt x="278" y="292"/>
                </a:lnTo>
                <a:lnTo>
                  <a:pt x="278" y="292"/>
                </a:lnTo>
                <a:lnTo>
                  <a:pt x="272" y="290"/>
                </a:lnTo>
                <a:lnTo>
                  <a:pt x="254" y="278"/>
                </a:lnTo>
                <a:lnTo>
                  <a:pt x="244" y="270"/>
                </a:lnTo>
                <a:lnTo>
                  <a:pt x="234" y="260"/>
                </a:lnTo>
                <a:lnTo>
                  <a:pt x="226" y="248"/>
                </a:lnTo>
                <a:lnTo>
                  <a:pt x="218" y="234"/>
                </a:lnTo>
                <a:lnTo>
                  <a:pt x="198" y="234"/>
                </a:lnTo>
                <a:lnTo>
                  <a:pt x="198" y="234"/>
                </a:lnTo>
                <a:lnTo>
                  <a:pt x="192" y="234"/>
                </a:lnTo>
                <a:lnTo>
                  <a:pt x="186" y="232"/>
                </a:lnTo>
                <a:lnTo>
                  <a:pt x="180" y="230"/>
                </a:lnTo>
                <a:lnTo>
                  <a:pt x="172" y="224"/>
                </a:lnTo>
                <a:lnTo>
                  <a:pt x="166" y="218"/>
                </a:lnTo>
                <a:lnTo>
                  <a:pt x="162" y="208"/>
                </a:lnTo>
                <a:lnTo>
                  <a:pt x="160" y="196"/>
                </a:lnTo>
                <a:lnTo>
                  <a:pt x="160" y="150"/>
                </a:lnTo>
                <a:lnTo>
                  <a:pt x="160" y="150"/>
                </a:lnTo>
                <a:lnTo>
                  <a:pt x="160" y="144"/>
                </a:lnTo>
                <a:lnTo>
                  <a:pt x="162" y="138"/>
                </a:lnTo>
                <a:lnTo>
                  <a:pt x="164" y="130"/>
                </a:lnTo>
                <a:lnTo>
                  <a:pt x="170" y="124"/>
                </a:lnTo>
                <a:lnTo>
                  <a:pt x="176" y="118"/>
                </a:lnTo>
                <a:lnTo>
                  <a:pt x="186" y="114"/>
                </a:lnTo>
                <a:lnTo>
                  <a:pt x="198" y="112"/>
                </a:lnTo>
                <a:lnTo>
                  <a:pt x="282" y="112"/>
                </a:lnTo>
                <a:close/>
                <a:moveTo>
                  <a:pt x="140" y="150"/>
                </a:moveTo>
                <a:lnTo>
                  <a:pt x="140" y="150"/>
                </a:lnTo>
                <a:lnTo>
                  <a:pt x="142" y="142"/>
                </a:lnTo>
                <a:lnTo>
                  <a:pt x="144" y="132"/>
                </a:lnTo>
                <a:lnTo>
                  <a:pt x="148" y="122"/>
                </a:lnTo>
                <a:lnTo>
                  <a:pt x="154" y="112"/>
                </a:lnTo>
                <a:lnTo>
                  <a:pt x="162" y="104"/>
                </a:lnTo>
                <a:lnTo>
                  <a:pt x="172" y="98"/>
                </a:lnTo>
                <a:lnTo>
                  <a:pt x="184" y="94"/>
                </a:lnTo>
                <a:lnTo>
                  <a:pt x="198" y="92"/>
                </a:lnTo>
                <a:lnTo>
                  <a:pt x="282" y="92"/>
                </a:lnTo>
                <a:lnTo>
                  <a:pt x="282" y="92"/>
                </a:lnTo>
                <a:lnTo>
                  <a:pt x="288" y="94"/>
                </a:lnTo>
                <a:lnTo>
                  <a:pt x="288" y="52"/>
                </a:lnTo>
                <a:lnTo>
                  <a:pt x="288" y="52"/>
                </a:lnTo>
                <a:lnTo>
                  <a:pt x="288" y="44"/>
                </a:lnTo>
                <a:lnTo>
                  <a:pt x="286" y="36"/>
                </a:lnTo>
                <a:lnTo>
                  <a:pt x="282" y="26"/>
                </a:lnTo>
                <a:lnTo>
                  <a:pt x="276" y="16"/>
                </a:lnTo>
                <a:lnTo>
                  <a:pt x="266" y="8"/>
                </a:lnTo>
                <a:lnTo>
                  <a:pt x="254" y="2"/>
                </a:lnTo>
                <a:lnTo>
                  <a:pt x="246" y="0"/>
                </a:lnTo>
                <a:lnTo>
                  <a:pt x="236" y="0"/>
                </a:lnTo>
                <a:lnTo>
                  <a:pt x="52" y="0"/>
                </a:lnTo>
                <a:lnTo>
                  <a:pt x="52" y="0"/>
                </a:lnTo>
                <a:lnTo>
                  <a:pt x="44" y="0"/>
                </a:lnTo>
                <a:lnTo>
                  <a:pt x="34" y="2"/>
                </a:lnTo>
                <a:lnTo>
                  <a:pt x="26" y="6"/>
                </a:lnTo>
                <a:lnTo>
                  <a:pt x="16" y="12"/>
                </a:lnTo>
                <a:lnTo>
                  <a:pt x="8" y="22"/>
                </a:lnTo>
                <a:lnTo>
                  <a:pt x="2" y="34"/>
                </a:lnTo>
                <a:lnTo>
                  <a:pt x="0" y="42"/>
                </a:lnTo>
                <a:lnTo>
                  <a:pt x="0" y="52"/>
                </a:lnTo>
                <a:lnTo>
                  <a:pt x="0" y="112"/>
                </a:lnTo>
                <a:lnTo>
                  <a:pt x="0" y="112"/>
                </a:lnTo>
                <a:lnTo>
                  <a:pt x="0" y="120"/>
                </a:lnTo>
                <a:lnTo>
                  <a:pt x="2" y="130"/>
                </a:lnTo>
                <a:lnTo>
                  <a:pt x="6" y="138"/>
                </a:lnTo>
                <a:lnTo>
                  <a:pt x="12" y="148"/>
                </a:lnTo>
                <a:lnTo>
                  <a:pt x="22" y="156"/>
                </a:lnTo>
                <a:lnTo>
                  <a:pt x="34" y="162"/>
                </a:lnTo>
                <a:lnTo>
                  <a:pt x="42" y="164"/>
                </a:lnTo>
                <a:lnTo>
                  <a:pt x="52" y="164"/>
                </a:lnTo>
                <a:lnTo>
                  <a:pt x="64" y="164"/>
                </a:lnTo>
                <a:lnTo>
                  <a:pt x="64" y="164"/>
                </a:lnTo>
                <a:lnTo>
                  <a:pt x="60" y="186"/>
                </a:lnTo>
                <a:lnTo>
                  <a:pt x="54" y="206"/>
                </a:lnTo>
                <a:lnTo>
                  <a:pt x="50" y="218"/>
                </a:lnTo>
                <a:lnTo>
                  <a:pt x="44" y="226"/>
                </a:lnTo>
                <a:lnTo>
                  <a:pt x="38" y="236"/>
                </a:lnTo>
                <a:lnTo>
                  <a:pt x="30" y="244"/>
                </a:lnTo>
                <a:lnTo>
                  <a:pt x="30" y="244"/>
                </a:lnTo>
                <a:lnTo>
                  <a:pt x="40" y="240"/>
                </a:lnTo>
                <a:lnTo>
                  <a:pt x="50" y="234"/>
                </a:lnTo>
                <a:lnTo>
                  <a:pt x="62" y="226"/>
                </a:lnTo>
                <a:lnTo>
                  <a:pt x="76" y="214"/>
                </a:lnTo>
                <a:lnTo>
                  <a:pt x="90" y="200"/>
                </a:lnTo>
                <a:lnTo>
                  <a:pt x="102" y="184"/>
                </a:lnTo>
                <a:lnTo>
                  <a:pt x="110" y="164"/>
                </a:lnTo>
                <a:lnTo>
                  <a:pt x="140" y="164"/>
                </a:lnTo>
                <a:lnTo>
                  <a:pt x="140" y="1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3305" tIns="31652" rIns="63305" bIns="31652" numCol="1" anchor="t" anchorCtr="0" compatLnSpc="1">
            <a:prstTxWarp prst="textNoShape">
              <a:avLst/>
            </a:prstTxWarp>
          </a:bodyPr>
          <a:lstStyle/>
          <a:p>
            <a:pPr defTabSz="633062">
              <a:defRPr/>
            </a:pPr>
            <a:endParaRPr lang="en-GB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0" name="Text Placeholder 6"/>
          <p:cNvSpPr txBox="1">
            <a:spLocks/>
          </p:cNvSpPr>
          <p:nvPr/>
        </p:nvSpPr>
        <p:spPr>
          <a:xfrm>
            <a:off x="257957" y="198838"/>
            <a:ext cx="6105525" cy="3743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612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612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8612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en-US" b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New skill sets and ways of working - the future </a:t>
            </a:r>
            <a:r>
              <a:rPr lang="en-US" dirty="0" smtClean="0">
                <a:solidFill>
                  <a:schemeClr val="bg1"/>
                </a:solidFill>
              </a:rPr>
              <a:t>Finance </a:t>
            </a:r>
            <a:r>
              <a:rPr lang="en-US" dirty="0">
                <a:solidFill>
                  <a:schemeClr val="bg1"/>
                </a:solidFill>
              </a:rPr>
              <a:t>professional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2" name="Slide Number Placeholder 3"/>
          <p:cNvSpPr>
            <a:spLocks noGrp="1"/>
          </p:cNvSpPr>
          <p:nvPr>
            <p:ph type="sldNum" idx="12"/>
          </p:nvPr>
        </p:nvSpPr>
        <p:spPr>
          <a:xfrm>
            <a:off x="6700838" y="4770007"/>
            <a:ext cx="2133600" cy="123000"/>
          </a:xfrm>
        </p:spPr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05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7" name="Shape 437"/>
          <p:cNvGrpSpPr/>
          <p:nvPr/>
        </p:nvGrpSpPr>
        <p:grpSpPr>
          <a:xfrm>
            <a:off x="2068210" y="3841048"/>
            <a:ext cx="4970904" cy="612632"/>
            <a:chOff x="0" y="0"/>
            <a:chExt cx="2147483647" cy="2147483647"/>
          </a:xfrm>
        </p:grpSpPr>
        <p:sp>
          <p:nvSpPr>
            <p:cNvPr id="438" name="Shape 438"/>
            <p:cNvSpPr/>
            <p:nvPr/>
          </p:nvSpPr>
          <p:spPr>
            <a:xfrm>
              <a:off x="0" y="0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Shape 439"/>
            <p:cNvSpPr/>
            <p:nvPr/>
          </p:nvSpPr>
          <p:spPr>
            <a:xfrm>
              <a:off x="110424627" y="0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Shape 440"/>
            <p:cNvSpPr/>
            <p:nvPr/>
          </p:nvSpPr>
          <p:spPr>
            <a:xfrm>
              <a:off x="220345253" y="0"/>
              <a:ext cx="5395212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Shape 441"/>
            <p:cNvSpPr/>
            <p:nvPr/>
          </p:nvSpPr>
          <p:spPr>
            <a:xfrm>
              <a:off x="330769880" y="0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Shape 442"/>
            <p:cNvSpPr/>
            <p:nvPr/>
          </p:nvSpPr>
          <p:spPr>
            <a:xfrm>
              <a:off x="440690402" y="0"/>
              <a:ext cx="5395171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Shape 443"/>
            <p:cNvSpPr/>
            <p:nvPr/>
          </p:nvSpPr>
          <p:spPr>
            <a:xfrm>
              <a:off x="551115030" y="0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Shape 444"/>
            <p:cNvSpPr/>
            <p:nvPr/>
          </p:nvSpPr>
          <p:spPr>
            <a:xfrm>
              <a:off x="661035552" y="0"/>
              <a:ext cx="5395212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Shape 445"/>
            <p:cNvSpPr/>
            <p:nvPr/>
          </p:nvSpPr>
          <p:spPr>
            <a:xfrm>
              <a:off x="771460594" y="0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Shape 446"/>
            <p:cNvSpPr/>
            <p:nvPr/>
          </p:nvSpPr>
          <p:spPr>
            <a:xfrm>
              <a:off x="881381116" y="0"/>
              <a:ext cx="5395171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Shape 447"/>
            <p:cNvSpPr/>
            <p:nvPr/>
          </p:nvSpPr>
          <p:spPr>
            <a:xfrm>
              <a:off x="991805744" y="0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Shape 448"/>
            <p:cNvSpPr/>
            <p:nvPr/>
          </p:nvSpPr>
          <p:spPr>
            <a:xfrm>
              <a:off x="1102230371" y="0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Shape 449"/>
            <p:cNvSpPr/>
            <p:nvPr/>
          </p:nvSpPr>
          <p:spPr>
            <a:xfrm>
              <a:off x="1212150893" y="0"/>
              <a:ext cx="5395171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Shape 450"/>
            <p:cNvSpPr/>
            <p:nvPr/>
          </p:nvSpPr>
          <p:spPr>
            <a:xfrm>
              <a:off x="1322575520" y="0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Shape 451"/>
            <p:cNvSpPr/>
            <p:nvPr/>
          </p:nvSpPr>
          <p:spPr>
            <a:xfrm>
              <a:off x="1432496043" y="0"/>
              <a:ext cx="5395212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Shape 452"/>
            <p:cNvSpPr/>
            <p:nvPr/>
          </p:nvSpPr>
          <p:spPr>
            <a:xfrm>
              <a:off x="1542921085" y="0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Shape 453"/>
            <p:cNvSpPr/>
            <p:nvPr/>
          </p:nvSpPr>
          <p:spPr>
            <a:xfrm>
              <a:off x="1652841607" y="0"/>
              <a:ext cx="5395171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Shape 454"/>
            <p:cNvSpPr/>
            <p:nvPr/>
          </p:nvSpPr>
          <p:spPr>
            <a:xfrm>
              <a:off x="1763266234" y="0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Shape 455"/>
            <p:cNvSpPr/>
            <p:nvPr/>
          </p:nvSpPr>
          <p:spPr>
            <a:xfrm>
              <a:off x="1873186964" y="0"/>
              <a:ext cx="5395212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Shape 456"/>
            <p:cNvSpPr/>
            <p:nvPr/>
          </p:nvSpPr>
          <p:spPr>
            <a:xfrm>
              <a:off x="1983611591" y="0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Shape 457"/>
            <p:cNvSpPr/>
            <p:nvPr/>
          </p:nvSpPr>
          <p:spPr>
            <a:xfrm>
              <a:off x="2094036011" y="0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Shape 458"/>
            <p:cNvSpPr/>
            <p:nvPr/>
          </p:nvSpPr>
          <p:spPr>
            <a:xfrm>
              <a:off x="0" y="441428026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Shape 459"/>
            <p:cNvSpPr/>
            <p:nvPr/>
          </p:nvSpPr>
          <p:spPr>
            <a:xfrm>
              <a:off x="110424627" y="441428026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Shape 460"/>
            <p:cNvSpPr/>
            <p:nvPr/>
          </p:nvSpPr>
          <p:spPr>
            <a:xfrm>
              <a:off x="220345253" y="441428026"/>
              <a:ext cx="5395212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Shape 461"/>
            <p:cNvSpPr/>
            <p:nvPr/>
          </p:nvSpPr>
          <p:spPr>
            <a:xfrm>
              <a:off x="330769880" y="441428026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Shape 462"/>
            <p:cNvSpPr/>
            <p:nvPr/>
          </p:nvSpPr>
          <p:spPr>
            <a:xfrm>
              <a:off x="440690402" y="441428026"/>
              <a:ext cx="5395171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Shape 463"/>
            <p:cNvSpPr/>
            <p:nvPr/>
          </p:nvSpPr>
          <p:spPr>
            <a:xfrm>
              <a:off x="551115030" y="441428026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Shape 464"/>
            <p:cNvSpPr/>
            <p:nvPr/>
          </p:nvSpPr>
          <p:spPr>
            <a:xfrm>
              <a:off x="661035552" y="441428026"/>
              <a:ext cx="5395212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Shape 465"/>
            <p:cNvSpPr/>
            <p:nvPr/>
          </p:nvSpPr>
          <p:spPr>
            <a:xfrm>
              <a:off x="771460594" y="441428026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Shape 466"/>
            <p:cNvSpPr/>
            <p:nvPr/>
          </p:nvSpPr>
          <p:spPr>
            <a:xfrm>
              <a:off x="881381116" y="441428026"/>
              <a:ext cx="5395171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Shape 467"/>
            <p:cNvSpPr/>
            <p:nvPr/>
          </p:nvSpPr>
          <p:spPr>
            <a:xfrm>
              <a:off x="991805744" y="441428026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Shape 468"/>
            <p:cNvSpPr/>
            <p:nvPr/>
          </p:nvSpPr>
          <p:spPr>
            <a:xfrm>
              <a:off x="1102230371" y="441428026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Shape 469"/>
            <p:cNvSpPr/>
            <p:nvPr/>
          </p:nvSpPr>
          <p:spPr>
            <a:xfrm>
              <a:off x="1212150893" y="441428026"/>
              <a:ext cx="5395171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Shape 470"/>
            <p:cNvSpPr/>
            <p:nvPr/>
          </p:nvSpPr>
          <p:spPr>
            <a:xfrm>
              <a:off x="1322575520" y="441428026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Shape 471"/>
            <p:cNvSpPr/>
            <p:nvPr/>
          </p:nvSpPr>
          <p:spPr>
            <a:xfrm>
              <a:off x="1432496043" y="441428026"/>
              <a:ext cx="5395212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Shape 472"/>
            <p:cNvSpPr/>
            <p:nvPr/>
          </p:nvSpPr>
          <p:spPr>
            <a:xfrm>
              <a:off x="1542921085" y="441428026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Shape 473"/>
            <p:cNvSpPr/>
            <p:nvPr/>
          </p:nvSpPr>
          <p:spPr>
            <a:xfrm>
              <a:off x="1652841607" y="441428026"/>
              <a:ext cx="5395171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Shape 474"/>
            <p:cNvSpPr/>
            <p:nvPr/>
          </p:nvSpPr>
          <p:spPr>
            <a:xfrm>
              <a:off x="1763266234" y="441428026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Shape 475"/>
            <p:cNvSpPr/>
            <p:nvPr/>
          </p:nvSpPr>
          <p:spPr>
            <a:xfrm>
              <a:off x="1873186964" y="441428026"/>
              <a:ext cx="5395212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Shape 476"/>
            <p:cNvSpPr/>
            <p:nvPr/>
          </p:nvSpPr>
          <p:spPr>
            <a:xfrm>
              <a:off x="1983611591" y="441428026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Shape 477"/>
            <p:cNvSpPr/>
            <p:nvPr/>
          </p:nvSpPr>
          <p:spPr>
            <a:xfrm>
              <a:off x="2094036011" y="441428026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Shape 478"/>
            <p:cNvSpPr/>
            <p:nvPr/>
          </p:nvSpPr>
          <p:spPr>
            <a:xfrm>
              <a:off x="0" y="878878474"/>
              <a:ext cx="53447635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Shape 479"/>
            <p:cNvSpPr/>
            <p:nvPr/>
          </p:nvSpPr>
          <p:spPr>
            <a:xfrm>
              <a:off x="110424627" y="878878474"/>
              <a:ext cx="53447635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Shape 480"/>
            <p:cNvSpPr/>
            <p:nvPr/>
          </p:nvSpPr>
          <p:spPr>
            <a:xfrm>
              <a:off x="220345253" y="878878474"/>
              <a:ext cx="53952122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Shape 481"/>
            <p:cNvSpPr/>
            <p:nvPr/>
          </p:nvSpPr>
          <p:spPr>
            <a:xfrm>
              <a:off x="330769880" y="878878474"/>
              <a:ext cx="53447635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Shape 482"/>
            <p:cNvSpPr/>
            <p:nvPr/>
          </p:nvSpPr>
          <p:spPr>
            <a:xfrm>
              <a:off x="440690402" y="878878474"/>
              <a:ext cx="53951712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Shape 483"/>
            <p:cNvSpPr/>
            <p:nvPr/>
          </p:nvSpPr>
          <p:spPr>
            <a:xfrm>
              <a:off x="551115030" y="878878474"/>
              <a:ext cx="53447635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Shape 484"/>
            <p:cNvSpPr/>
            <p:nvPr/>
          </p:nvSpPr>
          <p:spPr>
            <a:xfrm>
              <a:off x="661035552" y="878878474"/>
              <a:ext cx="53952122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Shape 485"/>
            <p:cNvSpPr/>
            <p:nvPr/>
          </p:nvSpPr>
          <p:spPr>
            <a:xfrm>
              <a:off x="771460594" y="878878474"/>
              <a:ext cx="53447635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Shape 486"/>
            <p:cNvSpPr/>
            <p:nvPr/>
          </p:nvSpPr>
          <p:spPr>
            <a:xfrm>
              <a:off x="881381116" y="878878474"/>
              <a:ext cx="53951712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Shape 487"/>
            <p:cNvSpPr/>
            <p:nvPr/>
          </p:nvSpPr>
          <p:spPr>
            <a:xfrm>
              <a:off x="991805744" y="878878474"/>
              <a:ext cx="53447635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Shape 488"/>
            <p:cNvSpPr/>
            <p:nvPr/>
          </p:nvSpPr>
          <p:spPr>
            <a:xfrm>
              <a:off x="1102230371" y="878878474"/>
              <a:ext cx="53447635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Shape 489"/>
            <p:cNvSpPr/>
            <p:nvPr/>
          </p:nvSpPr>
          <p:spPr>
            <a:xfrm>
              <a:off x="1212150893" y="878878474"/>
              <a:ext cx="53951712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Shape 490"/>
            <p:cNvSpPr/>
            <p:nvPr/>
          </p:nvSpPr>
          <p:spPr>
            <a:xfrm>
              <a:off x="1322575520" y="878878474"/>
              <a:ext cx="53447635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Shape 491"/>
            <p:cNvSpPr/>
            <p:nvPr/>
          </p:nvSpPr>
          <p:spPr>
            <a:xfrm>
              <a:off x="1432496043" y="878878474"/>
              <a:ext cx="53952122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Shape 492"/>
            <p:cNvSpPr/>
            <p:nvPr/>
          </p:nvSpPr>
          <p:spPr>
            <a:xfrm>
              <a:off x="1542921085" y="878878474"/>
              <a:ext cx="53447635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Shape 493"/>
            <p:cNvSpPr/>
            <p:nvPr/>
          </p:nvSpPr>
          <p:spPr>
            <a:xfrm>
              <a:off x="1652841607" y="878878474"/>
              <a:ext cx="53951712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Shape 494"/>
            <p:cNvSpPr/>
            <p:nvPr/>
          </p:nvSpPr>
          <p:spPr>
            <a:xfrm>
              <a:off x="1763266234" y="878878474"/>
              <a:ext cx="53447635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Shape 495"/>
            <p:cNvSpPr/>
            <p:nvPr/>
          </p:nvSpPr>
          <p:spPr>
            <a:xfrm>
              <a:off x="1873186964" y="878878474"/>
              <a:ext cx="53952122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Shape 496"/>
            <p:cNvSpPr/>
            <p:nvPr/>
          </p:nvSpPr>
          <p:spPr>
            <a:xfrm>
              <a:off x="1983611591" y="878878474"/>
              <a:ext cx="53447635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Shape 497"/>
            <p:cNvSpPr/>
            <p:nvPr/>
          </p:nvSpPr>
          <p:spPr>
            <a:xfrm>
              <a:off x="2094036011" y="878878474"/>
              <a:ext cx="53447635" cy="389729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Shape 498"/>
            <p:cNvSpPr/>
            <p:nvPr/>
          </p:nvSpPr>
          <p:spPr>
            <a:xfrm>
              <a:off x="0" y="1320303136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Shape 499"/>
            <p:cNvSpPr/>
            <p:nvPr/>
          </p:nvSpPr>
          <p:spPr>
            <a:xfrm>
              <a:off x="110424627" y="1320303136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Shape 500"/>
            <p:cNvSpPr/>
            <p:nvPr/>
          </p:nvSpPr>
          <p:spPr>
            <a:xfrm>
              <a:off x="220345253" y="1320303136"/>
              <a:ext cx="5395212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Shape 501"/>
            <p:cNvSpPr/>
            <p:nvPr/>
          </p:nvSpPr>
          <p:spPr>
            <a:xfrm>
              <a:off x="330769880" y="1320303136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Shape 502"/>
            <p:cNvSpPr/>
            <p:nvPr/>
          </p:nvSpPr>
          <p:spPr>
            <a:xfrm>
              <a:off x="440690402" y="1320303136"/>
              <a:ext cx="5395171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Shape 503"/>
            <p:cNvSpPr/>
            <p:nvPr/>
          </p:nvSpPr>
          <p:spPr>
            <a:xfrm>
              <a:off x="551115030" y="1320303136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Shape 504"/>
            <p:cNvSpPr/>
            <p:nvPr/>
          </p:nvSpPr>
          <p:spPr>
            <a:xfrm>
              <a:off x="661035552" y="1320303136"/>
              <a:ext cx="5395212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Shape 505"/>
            <p:cNvSpPr/>
            <p:nvPr/>
          </p:nvSpPr>
          <p:spPr>
            <a:xfrm>
              <a:off x="771460594" y="1320303136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Shape 506"/>
            <p:cNvSpPr/>
            <p:nvPr/>
          </p:nvSpPr>
          <p:spPr>
            <a:xfrm>
              <a:off x="881381116" y="1320303136"/>
              <a:ext cx="5395171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Shape 507"/>
            <p:cNvSpPr/>
            <p:nvPr/>
          </p:nvSpPr>
          <p:spPr>
            <a:xfrm>
              <a:off x="991805744" y="1320303136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Shape 508"/>
            <p:cNvSpPr/>
            <p:nvPr/>
          </p:nvSpPr>
          <p:spPr>
            <a:xfrm>
              <a:off x="1102230371" y="1320303136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Shape 509"/>
            <p:cNvSpPr/>
            <p:nvPr/>
          </p:nvSpPr>
          <p:spPr>
            <a:xfrm>
              <a:off x="1212150893" y="1320303136"/>
              <a:ext cx="5395171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Shape 510"/>
            <p:cNvSpPr/>
            <p:nvPr/>
          </p:nvSpPr>
          <p:spPr>
            <a:xfrm>
              <a:off x="1322575520" y="1320303136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Shape 511"/>
            <p:cNvSpPr/>
            <p:nvPr/>
          </p:nvSpPr>
          <p:spPr>
            <a:xfrm>
              <a:off x="1432496043" y="1320303136"/>
              <a:ext cx="5395212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Shape 512"/>
            <p:cNvSpPr/>
            <p:nvPr/>
          </p:nvSpPr>
          <p:spPr>
            <a:xfrm>
              <a:off x="1542921085" y="1320303136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Shape 513"/>
            <p:cNvSpPr/>
            <p:nvPr/>
          </p:nvSpPr>
          <p:spPr>
            <a:xfrm>
              <a:off x="1652841607" y="1320303136"/>
              <a:ext cx="5395171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Shape 514"/>
            <p:cNvSpPr/>
            <p:nvPr/>
          </p:nvSpPr>
          <p:spPr>
            <a:xfrm>
              <a:off x="1763266234" y="1320303136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Shape 515"/>
            <p:cNvSpPr/>
            <p:nvPr/>
          </p:nvSpPr>
          <p:spPr>
            <a:xfrm>
              <a:off x="1873186964" y="1320303136"/>
              <a:ext cx="53952122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Shape 516"/>
            <p:cNvSpPr/>
            <p:nvPr/>
          </p:nvSpPr>
          <p:spPr>
            <a:xfrm>
              <a:off x="1983611591" y="1320303136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Shape 517"/>
            <p:cNvSpPr/>
            <p:nvPr/>
          </p:nvSpPr>
          <p:spPr>
            <a:xfrm>
              <a:off x="2094036011" y="1320303136"/>
              <a:ext cx="53447635" cy="385752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Shape 518"/>
            <p:cNvSpPr/>
            <p:nvPr/>
          </p:nvSpPr>
          <p:spPr>
            <a:xfrm>
              <a:off x="0" y="1761734528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Shape 519"/>
            <p:cNvSpPr/>
            <p:nvPr/>
          </p:nvSpPr>
          <p:spPr>
            <a:xfrm>
              <a:off x="110424627" y="1761734528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Shape 520"/>
            <p:cNvSpPr/>
            <p:nvPr/>
          </p:nvSpPr>
          <p:spPr>
            <a:xfrm>
              <a:off x="220345253" y="1761734528"/>
              <a:ext cx="5395212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Shape 521"/>
            <p:cNvSpPr/>
            <p:nvPr/>
          </p:nvSpPr>
          <p:spPr>
            <a:xfrm>
              <a:off x="330769880" y="1761734528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Shape 522"/>
            <p:cNvSpPr/>
            <p:nvPr/>
          </p:nvSpPr>
          <p:spPr>
            <a:xfrm>
              <a:off x="440690402" y="1761734528"/>
              <a:ext cx="5395171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Shape 523"/>
            <p:cNvSpPr/>
            <p:nvPr/>
          </p:nvSpPr>
          <p:spPr>
            <a:xfrm>
              <a:off x="551115030" y="1761734528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Shape 524"/>
            <p:cNvSpPr/>
            <p:nvPr/>
          </p:nvSpPr>
          <p:spPr>
            <a:xfrm>
              <a:off x="661035552" y="1761734528"/>
              <a:ext cx="5395212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Shape 525"/>
            <p:cNvSpPr/>
            <p:nvPr/>
          </p:nvSpPr>
          <p:spPr>
            <a:xfrm>
              <a:off x="771460594" y="1761734528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Shape 526"/>
            <p:cNvSpPr/>
            <p:nvPr/>
          </p:nvSpPr>
          <p:spPr>
            <a:xfrm>
              <a:off x="881381116" y="1761734528"/>
              <a:ext cx="5395171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Shape 527"/>
            <p:cNvSpPr/>
            <p:nvPr/>
          </p:nvSpPr>
          <p:spPr>
            <a:xfrm>
              <a:off x="991805744" y="1761734528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Shape 528"/>
            <p:cNvSpPr/>
            <p:nvPr/>
          </p:nvSpPr>
          <p:spPr>
            <a:xfrm>
              <a:off x="1102230371" y="1761734528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Shape 529"/>
            <p:cNvSpPr/>
            <p:nvPr/>
          </p:nvSpPr>
          <p:spPr>
            <a:xfrm>
              <a:off x="1212150893" y="1761734528"/>
              <a:ext cx="5395171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Shape 530"/>
            <p:cNvSpPr/>
            <p:nvPr/>
          </p:nvSpPr>
          <p:spPr>
            <a:xfrm>
              <a:off x="1322575520" y="1761734528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Shape 531"/>
            <p:cNvSpPr/>
            <p:nvPr/>
          </p:nvSpPr>
          <p:spPr>
            <a:xfrm>
              <a:off x="1432496043" y="1761734528"/>
              <a:ext cx="5395212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Shape 532"/>
            <p:cNvSpPr/>
            <p:nvPr/>
          </p:nvSpPr>
          <p:spPr>
            <a:xfrm>
              <a:off x="1542921085" y="1761734528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Shape 533"/>
            <p:cNvSpPr/>
            <p:nvPr/>
          </p:nvSpPr>
          <p:spPr>
            <a:xfrm>
              <a:off x="1652841607" y="1761734528"/>
              <a:ext cx="5395171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Shape 534"/>
            <p:cNvSpPr/>
            <p:nvPr/>
          </p:nvSpPr>
          <p:spPr>
            <a:xfrm>
              <a:off x="1763266234" y="1761734528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Shape 535"/>
            <p:cNvSpPr/>
            <p:nvPr/>
          </p:nvSpPr>
          <p:spPr>
            <a:xfrm>
              <a:off x="1873186964" y="1761734528"/>
              <a:ext cx="53952122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Shape 536"/>
            <p:cNvSpPr/>
            <p:nvPr/>
          </p:nvSpPr>
          <p:spPr>
            <a:xfrm>
              <a:off x="1983611591" y="1761734528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Shape 537"/>
            <p:cNvSpPr/>
            <p:nvPr/>
          </p:nvSpPr>
          <p:spPr>
            <a:xfrm>
              <a:off x="2094036011" y="1761734528"/>
              <a:ext cx="53447635" cy="3857491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427" y="97049"/>
                  </a:moveTo>
                  <a:cubicBezTo>
                    <a:pt x="105436" y="97049"/>
                    <a:pt x="99029" y="103606"/>
                    <a:pt x="99029" y="112131"/>
                  </a:cubicBezTo>
                  <a:cubicBezTo>
                    <a:pt x="112427" y="112131"/>
                    <a:pt x="112427" y="112131"/>
                    <a:pt x="112427" y="112131"/>
                  </a:cubicBezTo>
                  <a:lnTo>
                    <a:pt x="112427" y="97049"/>
                  </a:lnTo>
                  <a:close/>
                  <a:moveTo>
                    <a:pt x="20970" y="112131"/>
                  </a:moveTo>
                  <a:cubicBezTo>
                    <a:pt x="20970" y="103606"/>
                    <a:pt x="15145" y="97049"/>
                    <a:pt x="7572" y="97049"/>
                  </a:cubicBezTo>
                  <a:cubicBezTo>
                    <a:pt x="7572" y="112131"/>
                    <a:pt x="7572" y="112131"/>
                    <a:pt x="7572" y="112131"/>
                  </a:cubicBezTo>
                  <a:lnTo>
                    <a:pt x="20970" y="112131"/>
                  </a:lnTo>
                  <a:close/>
                  <a:moveTo>
                    <a:pt x="120000" y="64918"/>
                  </a:moveTo>
                  <a:cubicBezTo>
                    <a:pt x="120000" y="112131"/>
                    <a:pt x="120000" y="112131"/>
                    <a:pt x="120000" y="112131"/>
                  </a:cubicBezTo>
                  <a:cubicBezTo>
                    <a:pt x="120000" y="116721"/>
                    <a:pt x="116504" y="120000"/>
                    <a:pt x="112427" y="120000"/>
                  </a:cubicBezTo>
                  <a:cubicBezTo>
                    <a:pt x="7572" y="120000"/>
                    <a:pt x="7572" y="120000"/>
                    <a:pt x="7572" y="120000"/>
                  </a:cubicBezTo>
                  <a:cubicBezTo>
                    <a:pt x="3495" y="120000"/>
                    <a:pt x="0" y="116721"/>
                    <a:pt x="0" y="112131"/>
                  </a:cubicBezTo>
                  <a:cubicBezTo>
                    <a:pt x="0" y="64918"/>
                    <a:pt x="0" y="64918"/>
                    <a:pt x="0" y="64918"/>
                  </a:cubicBezTo>
                  <a:cubicBezTo>
                    <a:pt x="7572" y="66885"/>
                    <a:pt x="26213" y="72786"/>
                    <a:pt x="49514" y="74098"/>
                  </a:cubicBezTo>
                  <a:cubicBezTo>
                    <a:pt x="49514" y="80000"/>
                    <a:pt x="49514" y="80000"/>
                    <a:pt x="49514" y="80000"/>
                  </a:cubicBezTo>
                  <a:cubicBezTo>
                    <a:pt x="70485" y="80000"/>
                    <a:pt x="70485" y="80000"/>
                    <a:pt x="70485" y="80000"/>
                  </a:cubicBezTo>
                  <a:cubicBezTo>
                    <a:pt x="70485" y="74098"/>
                    <a:pt x="70485" y="74098"/>
                    <a:pt x="70485" y="74098"/>
                  </a:cubicBezTo>
                  <a:cubicBezTo>
                    <a:pt x="93786" y="72786"/>
                    <a:pt x="112427" y="66885"/>
                    <a:pt x="120000" y="64918"/>
                  </a:cubicBezTo>
                  <a:close/>
                  <a:moveTo>
                    <a:pt x="65242" y="74098"/>
                  </a:moveTo>
                  <a:cubicBezTo>
                    <a:pt x="65242" y="67540"/>
                    <a:pt x="65242" y="67540"/>
                    <a:pt x="65242" y="67540"/>
                  </a:cubicBezTo>
                  <a:cubicBezTo>
                    <a:pt x="54757" y="67540"/>
                    <a:pt x="54757" y="67540"/>
                    <a:pt x="54757" y="67540"/>
                  </a:cubicBezTo>
                  <a:cubicBezTo>
                    <a:pt x="54757" y="74098"/>
                    <a:pt x="54757" y="74098"/>
                    <a:pt x="54757" y="74098"/>
                  </a:cubicBezTo>
                  <a:lnTo>
                    <a:pt x="65242" y="74098"/>
                  </a:lnTo>
                  <a:close/>
                  <a:moveTo>
                    <a:pt x="49514" y="67540"/>
                  </a:moveTo>
                  <a:cubicBezTo>
                    <a:pt x="49514" y="61639"/>
                    <a:pt x="49514" y="61639"/>
                    <a:pt x="49514" y="61639"/>
                  </a:cubicBezTo>
                  <a:cubicBezTo>
                    <a:pt x="70485" y="61639"/>
                    <a:pt x="70485" y="61639"/>
                    <a:pt x="70485" y="61639"/>
                  </a:cubicBezTo>
                  <a:cubicBezTo>
                    <a:pt x="70485" y="67540"/>
                    <a:pt x="70485" y="67540"/>
                    <a:pt x="70485" y="67540"/>
                  </a:cubicBezTo>
                  <a:cubicBezTo>
                    <a:pt x="94951" y="65573"/>
                    <a:pt x="114757" y="59672"/>
                    <a:pt x="120000" y="57704"/>
                  </a:cubicBezTo>
                  <a:cubicBezTo>
                    <a:pt x="120000" y="30163"/>
                    <a:pt x="120000" y="30163"/>
                    <a:pt x="120000" y="30163"/>
                  </a:cubicBezTo>
                  <a:cubicBezTo>
                    <a:pt x="120000" y="25573"/>
                    <a:pt x="116504" y="21639"/>
                    <a:pt x="112427" y="21639"/>
                  </a:cubicBezTo>
                  <a:cubicBezTo>
                    <a:pt x="7572" y="21639"/>
                    <a:pt x="7572" y="21639"/>
                    <a:pt x="7572" y="21639"/>
                  </a:cubicBezTo>
                  <a:cubicBezTo>
                    <a:pt x="3495" y="21639"/>
                    <a:pt x="0" y="25573"/>
                    <a:pt x="0" y="30163"/>
                  </a:cubicBezTo>
                  <a:cubicBezTo>
                    <a:pt x="0" y="57704"/>
                    <a:pt x="0" y="57704"/>
                    <a:pt x="0" y="57704"/>
                  </a:cubicBezTo>
                  <a:cubicBezTo>
                    <a:pt x="5242" y="59672"/>
                    <a:pt x="25048" y="65573"/>
                    <a:pt x="49514" y="67540"/>
                  </a:cubicBezTo>
                  <a:close/>
                  <a:moveTo>
                    <a:pt x="32038" y="17704"/>
                  </a:moveTo>
                  <a:cubicBezTo>
                    <a:pt x="32038" y="9180"/>
                    <a:pt x="32038" y="9180"/>
                    <a:pt x="32038" y="9180"/>
                  </a:cubicBezTo>
                  <a:cubicBezTo>
                    <a:pt x="32038" y="7868"/>
                    <a:pt x="32621" y="6557"/>
                    <a:pt x="34368" y="5245"/>
                  </a:cubicBezTo>
                  <a:cubicBezTo>
                    <a:pt x="34368" y="5245"/>
                    <a:pt x="46019" y="0"/>
                    <a:pt x="60000" y="0"/>
                  </a:cubicBezTo>
                  <a:cubicBezTo>
                    <a:pt x="73980" y="0"/>
                    <a:pt x="85631" y="5245"/>
                    <a:pt x="85631" y="5245"/>
                  </a:cubicBezTo>
                  <a:cubicBezTo>
                    <a:pt x="87378" y="6557"/>
                    <a:pt x="87961" y="7868"/>
                    <a:pt x="87961" y="9180"/>
                  </a:cubicBezTo>
                  <a:cubicBezTo>
                    <a:pt x="87961" y="17704"/>
                    <a:pt x="87961" y="17704"/>
                    <a:pt x="87961" y="17704"/>
                  </a:cubicBezTo>
                  <a:cubicBezTo>
                    <a:pt x="80388" y="17704"/>
                    <a:pt x="80388" y="17704"/>
                    <a:pt x="80388" y="17704"/>
                  </a:cubicBezTo>
                  <a:cubicBezTo>
                    <a:pt x="80388" y="12459"/>
                    <a:pt x="80388" y="12459"/>
                    <a:pt x="80388" y="12459"/>
                  </a:cubicBezTo>
                  <a:cubicBezTo>
                    <a:pt x="76893" y="11147"/>
                    <a:pt x="68737" y="8524"/>
                    <a:pt x="60000" y="8524"/>
                  </a:cubicBezTo>
                  <a:cubicBezTo>
                    <a:pt x="51262" y="8524"/>
                    <a:pt x="43106" y="11147"/>
                    <a:pt x="39611" y="12459"/>
                  </a:cubicBezTo>
                  <a:cubicBezTo>
                    <a:pt x="39611" y="17704"/>
                    <a:pt x="39611" y="17704"/>
                    <a:pt x="39611" y="17704"/>
                  </a:cubicBezTo>
                  <a:lnTo>
                    <a:pt x="32038" y="1770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8" name="Shape 538"/>
          <p:cNvSpPr txBox="1"/>
          <p:nvPr/>
        </p:nvSpPr>
        <p:spPr>
          <a:xfrm>
            <a:off x="2146811" y="2642114"/>
            <a:ext cx="2207475" cy="32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E0301E"/>
              </a:buClr>
              <a:buSzPts val="1000"/>
            </a:pPr>
            <a:r>
              <a:rPr lang="en-US" sz="750" dirty="0">
                <a:solidFill>
                  <a:srgbClr val="E0301E"/>
                </a:solidFill>
                <a:latin typeface="Georgia"/>
                <a:ea typeface="Georgia"/>
                <a:cs typeface="Georgia"/>
                <a:sym typeface="Georgia"/>
              </a:rPr>
              <a:t>Data science and analytics skills, by 2021</a:t>
            </a:r>
            <a:endParaRPr sz="1350" dirty="0"/>
          </a:p>
          <a:p>
            <a:pPr>
              <a:buClr>
                <a:srgbClr val="7C7C7B"/>
              </a:buClr>
              <a:buSzPts val="1000"/>
            </a:pPr>
            <a:r>
              <a:rPr lang="en-US" sz="750" dirty="0">
                <a:solidFill>
                  <a:srgbClr val="7C7C7B"/>
                </a:solidFill>
                <a:latin typeface="Georgia"/>
                <a:ea typeface="Georgia"/>
                <a:cs typeface="Georgia"/>
                <a:sym typeface="Georgia"/>
              </a:rPr>
              <a:t>How will employers fill the talent pipeline?</a:t>
            </a:r>
            <a:endParaRPr sz="1350" dirty="0"/>
          </a:p>
        </p:txBody>
      </p:sp>
      <p:grpSp>
        <p:nvGrpSpPr>
          <p:cNvPr id="539" name="Shape 539"/>
          <p:cNvGrpSpPr/>
          <p:nvPr/>
        </p:nvGrpSpPr>
        <p:grpSpPr>
          <a:xfrm>
            <a:off x="2092915" y="2990547"/>
            <a:ext cx="4985404" cy="634108"/>
            <a:chOff x="0" y="0"/>
            <a:chExt cx="2147483647" cy="2147483646"/>
          </a:xfrm>
        </p:grpSpPr>
        <p:sp>
          <p:nvSpPr>
            <p:cNvPr id="540" name="Shape 540"/>
            <p:cNvSpPr/>
            <p:nvPr/>
          </p:nvSpPr>
          <p:spPr>
            <a:xfrm>
              <a:off x="0" y="0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Shape 541"/>
            <p:cNvSpPr/>
            <p:nvPr/>
          </p:nvSpPr>
          <p:spPr>
            <a:xfrm>
              <a:off x="103894097" y="0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Shape 542"/>
            <p:cNvSpPr/>
            <p:nvPr/>
          </p:nvSpPr>
          <p:spPr>
            <a:xfrm>
              <a:off x="207788608" y="0"/>
              <a:ext cx="6758148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Shape 543"/>
            <p:cNvSpPr/>
            <p:nvPr/>
          </p:nvSpPr>
          <p:spPr>
            <a:xfrm>
              <a:off x="312187412" y="0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Shape 544"/>
            <p:cNvSpPr/>
            <p:nvPr/>
          </p:nvSpPr>
          <p:spPr>
            <a:xfrm>
              <a:off x="416081407" y="0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Shape 545"/>
            <p:cNvSpPr/>
            <p:nvPr/>
          </p:nvSpPr>
          <p:spPr>
            <a:xfrm>
              <a:off x="519975608" y="0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Shape 546"/>
            <p:cNvSpPr/>
            <p:nvPr/>
          </p:nvSpPr>
          <p:spPr>
            <a:xfrm>
              <a:off x="623870016" y="0"/>
              <a:ext cx="6758148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Shape 547"/>
            <p:cNvSpPr/>
            <p:nvPr/>
          </p:nvSpPr>
          <p:spPr>
            <a:xfrm>
              <a:off x="728268303" y="0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Shape 548"/>
            <p:cNvSpPr/>
            <p:nvPr/>
          </p:nvSpPr>
          <p:spPr>
            <a:xfrm>
              <a:off x="832162504" y="0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Shape 549"/>
            <p:cNvSpPr/>
            <p:nvPr/>
          </p:nvSpPr>
          <p:spPr>
            <a:xfrm>
              <a:off x="936056498" y="0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Shape 550"/>
            <p:cNvSpPr/>
            <p:nvPr/>
          </p:nvSpPr>
          <p:spPr>
            <a:xfrm>
              <a:off x="1039951113" y="0"/>
              <a:ext cx="6758148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Shape 551"/>
            <p:cNvSpPr/>
            <p:nvPr/>
          </p:nvSpPr>
          <p:spPr>
            <a:xfrm>
              <a:off x="1144349813" y="0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Shape 552"/>
            <p:cNvSpPr/>
            <p:nvPr/>
          </p:nvSpPr>
          <p:spPr>
            <a:xfrm>
              <a:off x="1248243807" y="0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Shape 553"/>
            <p:cNvSpPr/>
            <p:nvPr/>
          </p:nvSpPr>
          <p:spPr>
            <a:xfrm>
              <a:off x="1352138008" y="0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Shape 554"/>
            <p:cNvSpPr/>
            <p:nvPr/>
          </p:nvSpPr>
          <p:spPr>
            <a:xfrm>
              <a:off x="1456032416" y="0"/>
              <a:ext cx="6758148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Shape 555"/>
            <p:cNvSpPr/>
            <p:nvPr/>
          </p:nvSpPr>
          <p:spPr>
            <a:xfrm>
              <a:off x="1560430910" y="0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Shape 556"/>
            <p:cNvSpPr/>
            <p:nvPr/>
          </p:nvSpPr>
          <p:spPr>
            <a:xfrm>
              <a:off x="1664324904" y="0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7" name="Shape 557"/>
            <p:cNvSpPr/>
            <p:nvPr/>
          </p:nvSpPr>
          <p:spPr>
            <a:xfrm>
              <a:off x="1768219519" y="0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Shape 558"/>
            <p:cNvSpPr/>
            <p:nvPr/>
          </p:nvSpPr>
          <p:spPr>
            <a:xfrm>
              <a:off x="1872113513" y="0"/>
              <a:ext cx="6758148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9" name="Shape 559"/>
            <p:cNvSpPr/>
            <p:nvPr/>
          </p:nvSpPr>
          <p:spPr>
            <a:xfrm>
              <a:off x="1976512214" y="0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Shape 560"/>
            <p:cNvSpPr/>
            <p:nvPr/>
          </p:nvSpPr>
          <p:spPr>
            <a:xfrm>
              <a:off x="0" y="449473328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1" name="Shape 561"/>
            <p:cNvSpPr/>
            <p:nvPr/>
          </p:nvSpPr>
          <p:spPr>
            <a:xfrm>
              <a:off x="103894097" y="449473328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Shape 562"/>
            <p:cNvSpPr/>
            <p:nvPr/>
          </p:nvSpPr>
          <p:spPr>
            <a:xfrm>
              <a:off x="207788608" y="449473328"/>
              <a:ext cx="6758148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3" name="Shape 563"/>
            <p:cNvSpPr/>
            <p:nvPr/>
          </p:nvSpPr>
          <p:spPr>
            <a:xfrm>
              <a:off x="312187412" y="449473328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4" name="Shape 564"/>
            <p:cNvSpPr/>
            <p:nvPr/>
          </p:nvSpPr>
          <p:spPr>
            <a:xfrm>
              <a:off x="416081407" y="449473328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5" name="Shape 565"/>
            <p:cNvSpPr/>
            <p:nvPr/>
          </p:nvSpPr>
          <p:spPr>
            <a:xfrm>
              <a:off x="519975608" y="449473328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6" name="Shape 566"/>
            <p:cNvSpPr/>
            <p:nvPr/>
          </p:nvSpPr>
          <p:spPr>
            <a:xfrm>
              <a:off x="623870016" y="449473328"/>
              <a:ext cx="6758148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7" name="Shape 567"/>
            <p:cNvSpPr/>
            <p:nvPr/>
          </p:nvSpPr>
          <p:spPr>
            <a:xfrm>
              <a:off x="728268303" y="449473328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Shape 568"/>
            <p:cNvSpPr/>
            <p:nvPr/>
          </p:nvSpPr>
          <p:spPr>
            <a:xfrm>
              <a:off x="832162504" y="449473328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9" name="Shape 569"/>
            <p:cNvSpPr/>
            <p:nvPr/>
          </p:nvSpPr>
          <p:spPr>
            <a:xfrm>
              <a:off x="936056498" y="449473328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0" name="Shape 570"/>
            <p:cNvSpPr/>
            <p:nvPr/>
          </p:nvSpPr>
          <p:spPr>
            <a:xfrm>
              <a:off x="1039951113" y="449473328"/>
              <a:ext cx="6758148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1" name="Shape 571"/>
            <p:cNvSpPr/>
            <p:nvPr/>
          </p:nvSpPr>
          <p:spPr>
            <a:xfrm>
              <a:off x="1144349813" y="449473328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Shape 572"/>
            <p:cNvSpPr/>
            <p:nvPr/>
          </p:nvSpPr>
          <p:spPr>
            <a:xfrm>
              <a:off x="1248243807" y="449473328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Shape 573"/>
            <p:cNvSpPr/>
            <p:nvPr/>
          </p:nvSpPr>
          <p:spPr>
            <a:xfrm>
              <a:off x="1352138008" y="449473328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Shape 574"/>
            <p:cNvSpPr/>
            <p:nvPr/>
          </p:nvSpPr>
          <p:spPr>
            <a:xfrm>
              <a:off x="1456032416" y="449473328"/>
              <a:ext cx="6758148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Shape 575"/>
            <p:cNvSpPr/>
            <p:nvPr/>
          </p:nvSpPr>
          <p:spPr>
            <a:xfrm>
              <a:off x="1560430910" y="449473328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Shape 576"/>
            <p:cNvSpPr/>
            <p:nvPr/>
          </p:nvSpPr>
          <p:spPr>
            <a:xfrm>
              <a:off x="1664324904" y="449473328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Shape 577"/>
            <p:cNvSpPr/>
            <p:nvPr/>
          </p:nvSpPr>
          <p:spPr>
            <a:xfrm>
              <a:off x="1768219519" y="449473328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Shape 578"/>
            <p:cNvSpPr/>
            <p:nvPr/>
          </p:nvSpPr>
          <p:spPr>
            <a:xfrm>
              <a:off x="1872113513" y="449473328"/>
              <a:ext cx="6758148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Shape 579"/>
            <p:cNvSpPr/>
            <p:nvPr/>
          </p:nvSpPr>
          <p:spPr>
            <a:xfrm>
              <a:off x="1976512214" y="449473328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Shape 580"/>
            <p:cNvSpPr/>
            <p:nvPr/>
          </p:nvSpPr>
          <p:spPr>
            <a:xfrm>
              <a:off x="0" y="895105413"/>
              <a:ext cx="67077639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Shape 581"/>
            <p:cNvSpPr/>
            <p:nvPr/>
          </p:nvSpPr>
          <p:spPr>
            <a:xfrm>
              <a:off x="103894097" y="895105413"/>
              <a:ext cx="67077639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Shape 582"/>
            <p:cNvSpPr/>
            <p:nvPr/>
          </p:nvSpPr>
          <p:spPr>
            <a:xfrm>
              <a:off x="207788608" y="895105413"/>
              <a:ext cx="67581481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Shape 583"/>
            <p:cNvSpPr/>
            <p:nvPr/>
          </p:nvSpPr>
          <p:spPr>
            <a:xfrm>
              <a:off x="312187412" y="895105413"/>
              <a:ext cx="67077231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Shape 584"/>
            <p:cNvSpPr/>
            <p:nvPr/>
          </p:nvSpPr>
          <p:spPr>
            <a:xfrm>
              <a:off x="416081407" y="895105413"/>
              <a:ext cx="67077231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Shape 585"/>
            <p:cNvSpPr/>
            <p:nvPr/>
          </p:nvSpPr>
          <p:spPr>
            <a:xfrm>
              <a:off x="519975608" y="895105413"/>
              <a:ext cx="67077231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Shape 586"/>
            <p:cNvSpPr/>
            <p:nvPr/>
          </p:nvSpPr>
          <p:spPr>
            <a:xfrm>
              <a:off x="623870016" y="895105413"/>
              <a:ext cx="67581481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Shape 587"/>
            <p:cNvSpPr/>
            <p:nvPr/>
          </p:nvSpPr>
          <p:spPr>
            <a:xfrm>
              <a:off x="728268303" y="895105413"/>
              <a:ext cx="67077639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Shape 588"/>
            <p:cNvSpPr/>
            <p:nvPr/>
          </p:nvSpPr>
          <p:spPr>
            <a:xfrm>
              <a:off x="832162504" y="895105413"/>
              <a:ext cx="67077639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Shape 589"/>
            <p:cNvSpPr/>
            <p:nvPr/>
          </p:nvSpPr>
          <p:spPr>
            <a:xfrm>
              <a:off x="936056498" y="895105413"/>
              <a:ext cx="67077639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0" name="Shape 590"/>
            <p:cNvSpPr/>
            <p:nvPr/>
          </p:nvSpPr>
          <p:spPr>
            <a:xfrm>
              <a:off x="1039951113" y="895105413"/>
              <a:ext cx="67581481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Shape 591"/>
            <p:cNvSpPr/>
            <p:nvPr/>
          </p:nvSpPr>
          <p:spPr>
            <a:xfrm>
              <a:off x="1144349813" y="895105413"/>
              <a:ext cx="67077231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2" name="Shape 592"/>
            <p:cNvSpPr/>
            <p:nvPr/>
          </p:nvSpPr>
          <p:spPr>
            <a:xfrm>
              <a:off x="1248243807" y="895105413"/>
              <a:ext cx="67077231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3" name="Shape 593"/>
            <p:cNvSpPr/>
            <p:nvPr/>
          </p:nvSpPr>
          <p:spPr>
            <a:xfrm>
              <a:off x="1352138008" y="895105413"/>
              <a:ext cx="67077231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4" name="Shape 594"/>
            <p:cNvSpPr/>
            <p:nvPr/>
          </p:nvSpPr>
          <p:spPr>
            <a:xfrm>
              <a:off x="1456032416" y="895105413"/>
              <a:ext cx="67581481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5" name="Shape 595"/>
            <p:cNvSpPr/>
            <p:nvPr/>
          </p:nvSpPr>
          <p:spPr>
            <a:xfrm>
              <a:off x="1560430910" y="895105413"/>
              <a:ext cx="67077639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6" name="Shape 596"/>
            <p:cNvSpPr/>
            <p:nvPr/>
          </p:nvSpPr>
          <p:spPr>
            <a:xfrm>
              <a:off x="1664324904" y="895105413"/>
              <a:ext cx="67077639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7" name="Shape 597"/>
            <p:cNvSpPr/>
            <p:nvPr/>
          </p:nvSpPr>
          <p:spPr>
            <a:xfrm>
              <a:off x="1768219519" y="895105413"/>
              <a:ext cx="67077639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8" name="Shape 598"/>
            <p:cNvSpPr/>
            <p:nvPr/>
          </p:nvSpPr>
          <p:spPr>
            <a:xfrm>
              <a:off x="1872113513" y="895105413"/>
              <a:ext cx="67581481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9" name="Shape 599"/>
            <p:cNvSpPr/>
            <p:nvPr/>
          </p:nvSpPr>
          <p:spPr>
            <a:xfrm>
              <a:off x="1976512214" y="895105413"/>
              <a:ext cx="67077231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0" name="Shape 600"/>
            <p:cNvSpPr/>
            <p:nvPr/>
          </p:nvSpPr>
          <p:spPr>
            <a:xfrm>
              <a:off x="0" y="1344576303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Shape 601"/>
            <p:cNvSpPr/>
            <p:nvPr/>
          </p:nvSpPr>
          <p:spPr>
            <a:xfrm>
              <a:off x="103894097" y="1344576303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2" name="Shape 602"/>
            <p:cNvSpPr/>
            <p:nvPr/>
          </p:nvSpPr>
          <p:spPr>
            <a:xfrm>
              <a:off x="207788608" y="1344576303"/>
              <a:ext cx="6758148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3" name="Shape 603"/>
            <p:cNvSpPr/>
            <p:nvPr/>
          </p:nvSpPr>
          <p:spPr>
            <a:xfrm>
              <a:off x="312187412" y="1344576303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4" name="Shape 604"/>
            <p:cNvSpPr/>
            <p:nvPr/>
          </p:nvSpPr>
          <p:spPr>
            <a:xfrm>
              <a:off x="416081407" y="1344576303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5" name="Shape 605"/>
            <p:cNvSpPr/>
            <p:nvPr/>
          </p:nvSpPr>
          <p:spPr>
            <a:xfrm>
              <a:off x="519975608" y="1344576303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6" name="Shape 606"/>
            <p:cNvSpPr/>
            <p:nvPr/>
          </p:nvSpPr>
          <p:spPr>
            <a:xfrm>
              <a:off x="623870016" y="1344576303"/>
              <a:ext cx="6758148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7" name="Shape 607"/>
            <p:cNvSpPr/>
            <p:nvPr/>
          </p:nvSpPr>
          <p:spPr>
            <a:xfrm>
              <a:off x="728268303" y="1344576303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8" name="Shape 608"/>
            <p:cNvSpPr/>
            <p:nvPr/>
          </p:nvSpPr>
          <p:spPr>
            <a:xfrm>
              <a:off x="832162504" y="1344576303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9" name="Shape 609"/>
            <p:cNvSpPr/>
            <p:nvPr/>
          </p:nvSpPr>
          <p:spPr>
            <a:xfrm>
              <a:off x="936056498" y="1344576303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0" name="Shape 610"/>
            <p:cNvSpPr/>
            <p:nvPr/>
          </p:nvSpPr>
          <p:spPr>
            <a:xfrm>
              <a:off x="1039951113" y="1344576303"/>
              <a:ext cx="6758148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1" name="Shape 611"/>
            <p:cNvSpPr/>
            <p:nvPr/>
          </p:nvSpPr>
          <p:spPr>
            <a:xfrm>
              <a:off x="1144349813" y="1344576303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2" name="Shape 612"/>
            <p:cNvSpPr/>
            <p:nvPr/>
          </p:nvSpPr>
          <p:spPr>
            <a:xfrm>
              <a:off x="1248243807" y="1344576303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3" name="Shape 613"/>
            <p:cNvSpPr/>
            <p:nvPr/>
          </p:nvSpPr>
          <p:spPr>
            <a:xfrm>
              <a:off x="1352138008" y="1344576303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4" name="Shape 614"/>
            <p:cNvSpPr/>
            <p:nvPr/>
          </p:nvSpPr>
          <p:spPr>
            <a:xfrm>
              <a:off x="1456032416" y="1344576303"/>
              <a:ext cx="6758148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5" name="Shape 615"/>
            <p:cNvSpPr/>
            <p:nvPr/>
          </p:nvSpPr>
          <p:spPr>
            <a:xfrm>
              <a:off x="1560430910" y="1344576303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6" name="Shape 616"/>
            <p:cNvSpPr/>
            <p:nvPr/>
          </p:nvSpPr>
          <p:spPr>
            <a:xfrm>
              <a:off x="1664324904" y="1344576303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7" name="Shape 617"/>
            <p:cNvSpPr/>
            <p:nvPr/>
          </p:nvSpPr>
          <p:spPr>
            <a:xfrm>
              <a:off x="1768219519" y="1344576303"/>
              <a:ext cx="67077639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8" name="Shape 618"/>
            <p:cNvSpPr/>
            <p:nvPr/>
          </p:nvSpPr>
          <p:spPr>
            <a:xfrm>
              <a:off x="1872113513" y="1344576303"/>
              <a:ext cx="6758148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Shape 619"/>
            <p:cNvSpPr/>
            <p:nvPr/>
          </p:nvSpPr>
          <p:spPr>
            <a:xfrm>
              <a:off x="1976512214" y="1344576303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Shape 620"/>
            <p:cNvSpPr/>
            <p:nvPr/>
          </p:nvSpPr>
          <p:spPr>
            <a:xfrm>
              <a:off x="0" y="1790208388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Shape 621"/>
            <p:cNvSpPr/>
            <p:nvPr/>
          </p:nvSpPr>
          <p:spPr>
            <a:xfrm>
              <a:off x="103894097" y="1790208388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Shape 622"/>
            <p:cNvSpPr/>
            <p:nvPr/>
          </p:nvSpPr>
          <p:spPr>
            <a:xfrm>
              <a:off x="207788608" y="1790208388"/>
              <a:ext cx="6758148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Shape 623"/>
            <p:cNvSpPr/>
            <p:nvPr/>
          </p:nvSpPr>
          <p:spPr>
            <a:xfrm>
              <a:off x="312187412" y="1790208388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Shape 624"/>
            <p:cNvSpPr/>
            <p:nvPr/>
          </p:nvSpPr>
          <p:spPr>
            <a:xfrm>
              <a:off x="416081407" y="1790208388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Shape 625"/>
            <p:cNvSpPr/>
            <p:nvPr/>
          </p:nvSpPr>
          <p:spPr>
            <a:xfrm>
              <a:off x="519975608" y="1790208388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Shape 626"/>
            <p:cNvSpPr/>
            <p:nvPr/>
          </p:nvSpPr>
          <p:spPr>
            <a:xfrm>
              <a:off x="623870016" y="1790208388"/>
              <a:ext cx="6758148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Shape 627"/>
            <p:cNvSpPr/>
            <p:nvPr/>
          </p:nvSpPr>
          <p:spPr>
            <a:xfrm>
              <a:off x="728268303" y="1790208388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Shape 628"/>
            <p:cNvSpPr/>
            <p:nvPr/>
          </p:nvSpPr>
          <p:spPr>
            <a:xfrm>
              <a:off x="832162504" y="1790208388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Shape 629"/>
            <p:cNvSpPr/>
            <p:nvPr/>
          </p:nvSpPr>
          <p:spPr>
            <a:xfrm>
              <a:off x="936056498" y="1790208388"/>
              <a:ext cx="67077662" cy="3572751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Shape 630"/>
            <p:cNvSpPr/>
            <p:nvPr/>
          </p:nvSpPr>
          <p:spPr>
            <a:xfrm>
              <a:off x="1039951113" y="1790208388"/>
              <a:ext cx="6758148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Shape 631"/>
            <p:cNvSpPr/>
            <p:nvPr/>
          </p:nvSpPr>
          <p:spPr>
            <a:xfrm>
              <a:off x="1144349813" y="1790208388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Shape 632"/>
            <p:cNvSpPr/>
            <p:nvPr/>
          </p:nvSpPr>
          <p:spPr>
            <a:xfrm>
              <a:off x="1248243807" y="1790208388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Shape 633"/>
            <p:cNvSpPr/>
            <p:nvPr/>
          </p:nvSpPr>
          <p:spPr>
            <a:xfrm>
              <a:off x="1352138008" y="1790208388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Shape 634"/>
            <p:cNvSpPr/>
            <p:nvPr/>
          </p:nvSpPr>
          <p:spPr>
            <a:xfrm>
              <a:off x="1456032416" y="1790208388"/>
              <a:ext cx="6758148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Shape 635"/>
            <p:cNvSpPr/>
            <p:nvPr/>
          </p:nvSpPr>
          <p:spPr>
            <a:xfrm>
              <a:off x="1560430910" y="1790208388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Shape 636"/>
            <p:cNvSpPr/>
            <p:nvPr/>
          </p:nvSpPr>
          <p:spPr>
            <a:xfrm>
              <a:off x="1664324904" y="1790208388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Shape 637"/>
            <p:cNvSpPr/>
            <p:nvPr/>
          </p:nvSpPr>
          <p:spPr>
            <a:xfrm>
              <a:off x="1768219519" y="1790208388"/>
              <a:ext cx="67077639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Shape 638"/>
            <p:cNvSpPr/>
            <p:nvPr/>
          </p:nvSpPr>
          <p:spPr>
            <a:xfrm>
              <a:off x="1872113513" y="1790208388"/>
              <a:ext cx="6758148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Shape 639"/>
            <p:cNvSpPr/>
            <p:nvPr/>
          </p:nvSpPr>
          <p:spPr>
            <a:xfrm>
              <a:off x="1976512214" y="1790208388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Shape 640"/>
            <p:cNvSpPr/>
            <p:nvPr/>
          </p:nvSpPr>
          <p:spPr>
            <a:xfrm>
              <a:off x="2080406415" y="0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Shape 641"/>
            <p:cNvSpPr/>
            <p:nvPr/>
          </p:nvSpPr>
          <p:spPr>
            <a:xfrm>
              <a:off x="2080406415" y="449473328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Shape 642"/>
            <p:cNvSpPr/>
            <p:nvPr/>
          </p:nvSpPr>
          <p:spPr>
            <a:xfrm>
              <a:off x="2080406415" y="895105413"/>
              <a:ext cx="67077231" cy="357272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3" name="Shape 643"/>
            <p:cNvSpPr/>
            <p:nvPr/>
          </p:nvSpPr>
          <p:spPr>
            <a:xfrm>
              <a:off x="2080406415" y="1344576303"/>
              <a:ext cx="67077231" cy="3534333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4" name="Shape 644"/>
            <p:cNvSpPr/>
            <p:nvPr/>
          </p:nvSpPr>
          <p:spPr>
            <a:xfrm>
              <a:off x="2080406415" y="1790208388"/>
              <a:ext cx="67077231" cy="357275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755" y="90909"/>
                  </a:moveTo>
                  <a:cubicBezTo>
                    <a:pt x="105306" y="90909"/>
                    <a:pt x="102857" y="90909"/>
                    <a:pt x="102857" y="90909"/>
                  </a:cubicBezTo>
                  <a:cubicBezTo>
                    <a:pt x="100408" y="120000"/>
                    <a:pt x="100408" y="120000"/>
                    <a:pt x="100408" y="120000"/>
                  </a:cubicBezTo>
                  <a:cubicBezTo>
                    <a:pt x="112653" y="120000"/>
                    <a:pt x="112653" y="120000"/>
                    <a:pt x="112653" y="120000"/>
                  </a:cubicBezTo>
                  <a:cubicBezTo>
                    <a:pt x="110204" y="90909"/>
                    <a:pt x="110204" y="90909"/>
                    <a:pt x="110204" y="90909"/>
                  </a:cubicBezTo>
                  <a:cubicBezTo>
                    <a:pt x="110204" y="90909"/>
                    <a:pt x="107755" y="90909"/>
                    <a:pt x="107755" y="90909"/>
                  </a:cubicBezTo>
                  <a:close/>
                  <a:moveTo>
                    <a:pt x="110204" y="80000"/>
                  </a:moveTo>
                  <a:cubicBezTo>
                    <a:pt x="110204" y="43636"/>
                    <a:pt x="110204" y="43636"/>
                    <a:pt x="110204" y="43636"/>
                  </a:cubicBezTo>
                  <a:cubicBezTo>
                    <a:pt x="102857" y="47272"/>
                    <a:pt x="102857" y="47272"/>
                    <a:pt x="102857" y="47272"/>
                  </a:cubicBezTo>
                  <a:cubicBezTo>
                    <a:pt x="102857" y="80000"/>
                    <a:pt x="102857" y="80000"/>
                    <a:pt x="102857" y="80000"/>
                  </a:cubicBezTo>
                  <a:cubicBezTo>
                    <a:pt x="105306" y="80000"/>
                    <a:pt x="105306" y="76363"/>
                    <a:pt x="107755" y="76363"/>
                  </a:cubicBezTo>
                  <a:cubicBezTo>
                    <a:pt x="107755" y="76363"/>
                    <a:pt x="110204" y="80000"/>
                    <a:pt x="110204" y="80000"/>
                  </a:cubicBezTo>
                  <a:close/>
                  <a:moveTo>
                    <a:pt x="117551" y="18181"/>
                  </a:moveTo>
                  <a:cubicBezTo>
                    <a:pt x="61224" y="0"/>
                    <a:pt x="61224" y="0"/>
                    <a:pt x="61224" y="0"/>
                  </a:cubicBezTo>
                  <a:cubicBezTo>
                    <a:pt x="58775" y="0"/>
                    <a:pt x="58775" y="0"/>
                    <a:pt x="58775" y="0"/>
                  </a:cubicBezTo>
                  <a:cubicBezTo>
                    <a:pt x="2448" y="18181"/>
                    <a:pt x="2448" y="18181"/>
                    <a:pt x="2448" y="18181"/>
                  </a:cubicBezTo>
                  <a:cubicBezTo>
                    <a:pt x="2448" y="18181"/>
                    <a:pt x="0" y="21818"/>
                    <a:pt x="0" y="25454"/>
                  </a:cubicBezTo>
                  <a:cubicBezTo>
                    <a:pt x="0" y="25454"/>
                    <a:pt x="0" y="29090"/>
                    <a:pt x="2448" y="29090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58775" y="58181"/>
                    <a:pt x="58775" y="58181"/>
                  </a:cubicBezTo>
                  <a:cubicBezTo>
                    <a:pt x="58775" y="58181"/>
                    <a:pt x="61224" y="58181"/>
                    <a:pt x="61224" y="58181"/>
                  </a:cubicBezTo>
                  <a:cubicBezTo>
                    <a:pt x="117551" y="29090"/>
                    <a:pt x="117551" y="29090"/>
                    <a:pt x="117551" y="29090"/>
                  </a:cubicBezTo>
                  <a:cubicBezTo>
                    <a:pt x="117551" y="29090"/>
                    <a:pt x="119999" y="25454"/>
                    <a:pt x="119999" y="25454"/>
                  </a:cubicBezTo>
                  <a:cubicBezTo>
                    <a:pt x="119999" y="21818"/>
                    <a:pt x="117551" y="18181"/>
                    <a:pt x="117551" y="18181"/>
                  </a:cubicBezTo>
                  <a:close/>
                  <a:moveTo>
                    <a:pt x="63673" y="69090"/>
                  </a:moveTo>
                  <a:cubicBezTo>
                    <a:pt x="97959" y="50909"/>
                    <a:pt x="97959" y="50909"/>
                    <a:pt x="97959" y="50909"/>
                  </a:cubicBezTo>
                  <a:cubicBezTo>
                    <a:pt x="97959" y="80000"/>
                    <a:pt x="97959" y="80000"/>
                    <a:pt x="97959" y="80000"/>
                  </a:cubicBezTo>
                  <a:cubicBezTo>
                    <a:pt x="88163" y="98181"/>
                    <a:pt x="73469" y="105454"/>
                    <a:pt x="58775" y="105454"/>
                  </a:cubicBezTo>
                  <a:cubicBezTo>
                    <a:pt x="44081" y="105454"/>
                    <a:pt x="31836" y="94545"/>
                    <a:pt x="22040" y="80000"/>
                  </a:cubicBezTo>
                  <a:cubicBezTo>
                    <a:pt x="22040" y="50909"/>
                    <a:pt x="22040" y="50909"/>
                    <a:pt x="22040" y="50909"/>
                  </a:cubicBezTo>
                  <a:cubicBezTo>
                    <a:pt x="56326" y="69090"/>
                    <a:pt x="56326" y="69090"/>
                    <a:pt x="56326" y="69090"/>
                  </a:cubicBezTo>
                  <a:cubicBezTo>
                    <a:pt x="56326" y="69090"/>
                    <a:pt x="58775" y="69090"/>
                    <a:pt x="58775" y="69090"/>
                  </a:cubicBezTo>
                  <a:cubicBezTo>
                    <a:pt x="61224" y="69090"/>
                    <a:pt x="61224" y="69090"/>
                    <a:pt x="63673" y="69090"/>
                  </a:cubicBez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100575" tIns="50269" rIns="100575" bIns="50269" anchor="t" anchorCtr="0">
              <a:noAutofit/>
            </a:bodyPr>
            <a:lstStyle/>
            <a:p>
              <a:endParaRPr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45" name="Shape 645"/>
          <p:cNvSpPr txBox="1"/>
          <p:nvPr/>
        </p:nvSpPr>
        <p:spPr>
          <a:xfrm>
            <a:off x="2146811" y="4535411"/>
            <a:ext cx="971550" cy="12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900"/>
            </a:pPr>
            <a:r>
              <a:rPr lang="en-US" sz="675" b="1" dirty="0">
                <a:solidFill>
                  <a:schemeClr val="bg1"/>
                </a:solidFill>
                <a:latin typeface="+mj-lt"/>
                <a:ea typeface="Arial"/>
                <a:cs typeface="Arial"/>
                <a:sym typeface="Arial"/>
              </a:rPr>
              <a:t>Employer demand</a:t>
            </a:r>
            <a:endParaRPr sz="135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46" name="Shape 646"/>
          <p:cNvSpPr txBox="1"/>
          <p:nvPr/>
        </p:nvSpPr>
        <p:spPr>
          <a:xfrm>
            <a:off x="2146811" y="3682400"/>
            <a:ext cx="789300" cy="12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900"/>
            </a:pPr>
            <a:r>
              <a:rPr lang="en-US" sz="675" b="1" dirty="0">
                <a:solidFill>
                  <a:schemeClr val="bg1"/>
                </a:solidFill>
                <a:latin typeface="+mj-lt"/>
                <a:ea typeface="Arial"/>
                <a:cs typeface="Arial"/>
                <a:sym typeface="Arial"/>
              </a:rPr>
              <a:t>Student supply</a:t>
            </a:r>
            <a:endParaRPr sz="135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54" name="Shape 654"/>
          <p:cNvSpPr txBox="1"/>
          <p:nvPr/>
        </p:nvSpPr>
        <p:spPr>
          <a:xfrm>
            <a:off x="4895194" y="1209186"/>
            <a:ext cx="2122772" cy="46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E0301E"/>
              </a:buClr>
              <a:buSzPts val="1800"/>
            </a:pPr>
            <a:r>
              <a:rPr lang="en-US" sz="2700" dirty="0">
                <a:solidFill>
                  <a:srgbClr val="E0301E"/>
                </a:solidFill>
                <a:latin typeface="Georgia"/>
                <a:ea typeface="Georgia"/>
                <a:cs typeface="Georgia"/>
                <a:sym typeface="Georgia"/>
              </a:rPr>
              <a:t>69%</a:t>
            </a:r>
            <a:endParaRPr sz="2700" dirty="0"/>
          </a:p>
          <a:p>
            <a:pPr indent="-42863">
              <a:buClr>
                <a:srgbClr val="7C7C7B"/>
              </a:buClr>
              <a:buSzPts val="900"/>
            </a:pPr>
            <a:r>
              <a:rPr lang="en-US" sz="1350" dirty="0">
                <a:solidFill>
                  <a:srgbClr val="7C7C7B"/>
                </a:solidFill>
                <a:latin typeface="Georgia" panose="02040502050405020303" pitchFamily="18" charset="0"/>
              </a:rPr>
              <a:t>Of employers say they will prefer job </a:t>
            </a:r>
            <a:br>
              <a:rPr lang="en-US" sz="1350" dirty="0">
                <a:solidFill>
                  <a:srgbClr val="7C7C7B"/>
                </a:solidFill>
                <a:latin typeface="Georgia" panose="02040502050405020303" pitchFamily="18" charset="0"/>
              </a:rPr>
            </a:br>
            <a:r>
              <a:rPr lang="en-US" sz="1350" dirty="0">
                <a:solidFill>
                  <a:srgbClr val="7C7C7B"/>
                </a:solidFill>
                <a:latin typeface="Georgia" panose="02040502050405020303" pitchFamily="18" charset="0"/>
              </a:rPr>
              <a:t>candidates with deep data science and analytical skills over ones without</a:t>
            </a:r>
          </a:p>
        </p:txBody>
      </p:sp>
      <p:sp>
        <p:nvSpPr>
          <p:cNvPr id="655" name="Shape 655"/>
          <p:cNvSpPr txBox="1"/>
          <p:nvPr/>
        </p:nvSpPr>
        <p:spPr>
          <a:xfrm>
            <a:off x="2063023" y="1209186"/>
            <a:ext cx="2039625" cy="4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E0301E"/>
              </a:buClr>
              <a:buSzPts val="1800"/>
            </a:pPr>
            <a:r>
              <a:rPr lang="en-US" sz="2700" dirty="0">
                <a:solidFill>
                  <a:srgbClr val="E0301E"/>
                </a:solidFill>
                <a:latin typeface="Georgia"/>
                <a:ea typeface="Georgia"/>
                <a:cs typeface="Georgia"/>
                <a:sym typeface="Georgia"/>
              </a:rPr>
              <a:t>23%</a:t>
            </a:r>
            <a:endParaRPr sz="2700" dirty="0"/>
          </a:p>
          <a:p>
            <a:pPr indent="-85725">
              <a:buClr>
                <a:srgbClr val="E0301E"/>
              </a:buClr>
              <a:buSzPts val="1800"/>
            </a:pPr>
            <a:r>
              <a:rPr lang="en-US" sz="1350" dirty="0">
                <a:solidFill>
                  <a:srgbClr val="7C7C7B"/>
                </a:solidFill>
                <a:latin typeface="Georgia" panose="02040502050405020303" pitchFamily="18" charset="0"/>
              </a:rPr>
              <a:t>Graduates will have deep data science and analytics skills</a:t>
            </a:r>
          </a:p>
        </p:txBody>
      </p:sp>
      <p:sp>
        <p:nvSpPr>
          <p:cNvPr id="225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61555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Tomorrow’s changing landscape will demand data science and analytical skills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26" name="Slide Number Placeholder 4"/>
          <p:cNvSpPr>
            <a:spLocks noGrp="1"/>
          </p:cNvSpPr>
          <p:nvPr>
            <p:ph type="sldNum" idx="12"/>
          </p:nvPr>
        </p:nvSpPr>
        <p:spPr>
          <a:xfrm>
            <a:off x="6700838" y="4770007"/>
            <a:ext cx="2133600" cy="123000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981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>
          <a:xfrm>
            <a:off x="6700838" y="4770007"/>
            <a:ext cx="2133600" cy="123000"/>
          </a:xfrm>
        </p:spPr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GB" sz="75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pPr algn="r">
                <a:buSzPct val="25000"/>
              </a:pPr>
              <a:t>14</a:t>
            </a:fld>
            <a:endParaRPr lang="en-GB" sz="75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193359" y="1136640"/>
            <a:ext cx="6484447" cy="3640919"/>
            <a:chOff x="152400" y="1295412"/>
            <a:chExt cx="8765524" cy="4956505"/>
          </a:xfrm>
        </p:grpSpPr>
        <p:sp>
          <p:nvSpPr>
            <p:cNvPr id="49" name="Rectangle 8"/>
            <p:cNvSpPr>
              <a:spLocks noChangeArrowheads="1"/>
            </p:cNvSpPr>
            <p:nvPr/>
          </p:nvSpPr>
          <p:spPr bwMode="gray">
            <a:xfrm>
              <a:off x="152407" y="1295412"/>
              <a:ext cx="1752599" cy="429171"/>
            </a:xfrm>
            <a:prstGeom prst="rect">
              <a:avLst/>
            </a:prstGeom>
            <a:solidFill>
              <a:srgbClr val="968C6D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/>
          </p:spPr>
          <p:txBody>
            <a:bodyPr lIns="54000" tIns="54000" rIns="54000" bIns="54000" anchor="ctr"/>
            <a:lstStyle/>
            <a:p>
              <a:pPr algn="ctr" fontAlgn="ctr">
                <a:defRPr/>
              </a:pPr>
              <a:r>
                <a:rPr lang="en-US" sz="900" b="1" dirty="0">
                  <a:solidFill>
                    <a:prstClr val="white"/>
                  </a:solidFill>
                  <a:latin typeface="+mj-lt"/>
                </a:rPr>
                <a:t>Business Partner</a:t>
              </a: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gray">
            <a:xfrm>
              <a:off x="5410208" y="1295412"/>
              <a:ext cx="1626514" cy="429171"/>
            </a:xfrm>
            <a:prstGeom prst="rect">
              <a:avLst/>
            </a:prstGeom>
            <a:solidFill>
              <a:srgbClr val="82141E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/>
          </p:spPr>
          <p:txBody>
            <a:bodyPr lIns="54000" tIns="54000" rIns="54000" bIns="54000" anchor="ctr"/>
            <a:lstStyle/>
            <a:p>
              <a:pPr algn="ctr" fontAlgn="ctr">
                <a:defRPr/>
              </a:pPr>
              <a:r>
                <a:rPr lang="en-US" sz="900" b="1" dirty="0">
                  <a:solidFill>
                    <a:prstClr val="white"/>
                  </a:solidFill>
                  <a:latin typeface="+mj-lt"/>
                </a:rPr>
                <a:t>General Accounting</a:t>
              </a:r>
            </a:p>
          </p:txBody>
        </p:sp>
        <p:sp>
          <p:nvSpPr>
            <p:cNvPr id="51" name="Rectangle 8"/>
            <p:cNvSpPr>
              <a:spLocks noChangeArrowheads="1"/>
            </p:cNvSpPr>
            <p:nvPr/>
          </p:nvSpPr>
          <p:spPr bwMode="gray">
            <a:xfrm>
              <a:off x="7036900" y="1295412"/>
              <a:ext cx="1878505" cy="429171"/>
            </a:xfrm>
            <a:prstGeom prst="rect">
              <a:avLst/>
            </a:prstGeom>
            <a:solidFill>
              <a:schemeClr val="bg2">
                <a:lumMod val="6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/>
          </p:spPr>
          <p:txBody>
            <a:bodyPr lIns="54000" tIns="54000" rIns="54000" bIns="54000" anchor="ctr"/>
            <a:lstStyle/>
            <a:p>
              <a:pPr algn="ctr" fontAlgn="ctr">
                <a:defRPr/>
              </a:pPr>
              <a:r>
                <a:rPr lang="en-US" sz="900" b="1" dirty="0">
                  <a:solidFill>
                    <a:prstClr val="white"/>
                  </a:solidFill>
                  <a:latin typeface="+mj-lt"/>
                </a:rPr>
                <a:t>Specialist Functions (tax, treasury)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gray">
            <a:xfrm>
              <a:off x="1905007" y="1295412"/>
              <a:ext cx="1752599" cy="429171"/>
            </a:xfrm>
            <a:prstGeom prst="rect">
              <a:avLst/>
            </a:prstGeom>
            <a:solidFill>
              <a:srgbClr val="E0301E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/>
          </p:spPr>
          <p:txBody>
            <a:bodyPr lIns="54000" tIns="54000" rIns="54000" bIns="54000" anchor="ctr"/>
            <a:lstStyle/>
            <a:p>
              <a:pPr algn="ctr" fontAlgn="ctr">
                <a:defRPr/>
              </a:pPr>
              <a:r>
                <a:rPr lang="en-US" sz="900" b="1" dirty="0">
                  <a:solidFill>
                    <a:prstClr val="white"/>
                  </a:solidFill>
                  <a:latin typeface="+mj-lt"/>
                </a:rPr>
                <a:t>FP&amp;A</a:t>
              </a:r>
            </a:p>
          </p:txBody>
        </p:sp>
        <p:sp>
          <p:nvSpPr>
            <p:cNvPr id="53" name="Rectangle 8"/>
            <p:cNvSpPr>
              <a:spLocks noChangeArrowheads="1"/>
            </p:cNvSpPr>
            <p:nvPr/>
          </p:nvSpPr>
          <p:spPr bwMode="gray">
            <a:xfrm>
              <a:off x="3657607" y="1295412"/>
              <a:ext cx="1752599" cy="429171"/>
            </a:xfrm>
            <a:prstGeom prst="rect">
              <a:avLst/>
            </a:prstGeom>
            <a:solidFill>
              <a:srgbClr val="A3202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/>
          </p:spPr>
          <p:txBody>
            <a:bodyPr lIns="54000" tIns="54000" rIns="54000" bIns="54000" anchor="ctr"/>
            <a:lstStyle/>
            <a:p>
              <a:pPr algn="ctr" fontAlgn="ctr">
                <a:defRPr/>
              </a:pPr>
              <a:r>
                <a:rPr lang="en-US" sz="900" b="1" dirty="0">
                  <a:solidFill>
                    <a:prstClr val="white"/>
                  </a:solidFill>
                  <a:latin typeface="+mj-lt"/>
                </a:rPr>
                <a:t>Transactional Accounting</a:t>
              </a: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gray">
            <a:xfrm>
              <a:off x="152401" y="1724575"/>
              <a:ext cx="8762998" cy="2952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/>
          </p:spPr>
          <p:txBody>
            <a:bodyPr lIns="54000" tIns="54000" rIns="54000" bIns="54000" anchor="ctr"/>
            <a:lstStyle/>
            <a:p>
              <a:pPr algn="ctr" fontAlgn="ctr">
                <a:defRPr/>
              </a:pPr>
              <a:r>
                <a:rPr lang="en-US" sz="900" b="1" dirty="0">
                  <a:solidFill>
                    <a:prstClr val="white"/>
                  </a:solidFill>
                  <a:latin typeface="+mj-lt"/>
                </a:rPr>
                <a:t>Core Finance Technical competencies </a:t>
              </a:r>
              <a:r>
                <a:rPr lang="en-US" sz="900" b="1" i="1" dirty="0" smtClean="0">
                  <a:solidFill>
                    <a:prstClr val="white"/>
                  </a:solidFill>
                  <a:latin typeface="+mj-lt"/>
                </a:rPr>
                <a:t>(mapped </a:t>
              </a:r>
              <a:r>
                <a:rPr lang="en-US" sz="900" b="1" i="1" dirty="0">
                  <a:solidFill>
                    <a:prstClr val="white"/>
                  </a:solidFill>
                  <a:latin typeface="+mj-lt"/>
                </a:rPr>
                <a:t>to roles)</a:t>
              </a:r>
            </a:p>
          </p:txBody>
        </p:sp>
        <p:sp>
          <p:nvSpPr>
            <p:cNvPr id="55" name="Text Placeholder 4"/>
            <p:cNvSpPr txBox="1">
              <a:spLocks/>
            </p:cNvSpPr>
            <p:nvPr/>
          </p:nvSpPr>
          <p:spPr bwMode="auto">
            <a:xfrm>
              <a:off x="154920" y="2019846"/>
              <a:ext cx="1752599" cy="22791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lvl1pPr marL="2540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7112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2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684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rgbClr val="000000"/>
                  </a:solidFill>
                  <a:latin typeface="Arial" pitchFamily="34" charset="0"/>
                </a:defRPr>
              </a:lvl3pPr>
              <a:lvl4pPr marL="16256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4pPr>
              <a:lvl5pPr marL="20828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5pPr>
              <a:lvl6pPr marL="25400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6pPr>
              <a:lvl7pPr marL="29972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7pPr>
              <a:lvl8pPr marL="34544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8pPr>
              <a:lvl9pPr marL="39116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9pPr>
            </a:lstStyle>
            <a:p>
              <a:pPr marL="135731" indent="-135731" eaLnBrk="1" fontAlgn="t" hangingPunct="1">
                <a:buFont typeface="Wingdings" pitchFamily="2" charset="2"/>
                <a:buChar char="§"/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Business acumen</a:t>
              </a:r>
            </a:p>
            <a:p>
              <a:pPr marL="135731" indent="-135731" eaLnBrk="1" fontAlgn="t" hangingPunct="1">
                <a:buFont typeface="Wingdings" pitchFamily="2" charset="2"/>
                <a:buChar char="§"/>
                <a:defRPr/>
              </a:pPr>
              <a:endParaRPr lang="en-US" sz="788" dirty="0">
                <a:solidFill>
                  <a:schemeClr val="bg1"/>
                </a:solidFill>
                <a:latin typeface="+mj-lt"/>
              </a:endParaRPr>
            </a:p>
            <a:p>
              <a:pPr marL="135731" indent="-135731" eaLnBrk="1" fontAlgn="t" hangingPunct="1">
                <a:buFont typeface="Wingdings" pitchFamily="2" charset="2"/>
                <a:buChar char="§"/>
                <a:defRPr/>
              </a:pPr>
              <a:endParaRPr lang="en-US" sz="788" dirty="0">
                <a:solidFill>
                  <a:schemeClr val="bg1"/>
                </a:solidFill>
                <a:latin typeface="+mj-lt"/>
              </a:endParaRPr>
            </a:p>
            <a:p>
              <a:pPr marL="135731" indent="-135731" eaLnBrk="1" fontAlgn="t" hangingPunct="1">
                <a:buFont typeface="Wingdings" pitchFamily="2" charset="2"/>
                <a:buChar char="§"/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Driving business value &amp; performance</a:t>
              </a:r>
            </a:p>
            <a:p>
              <a:pPr marL="135731" indent="-135731" eaLnBrk="1" fontAlgn="t" hangingPunct="1">
                <a:buFont typeface="Wingdings" pitchFamily="2" charset="2"/>
                <a:buChar char="§"/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Influencing business decisions</a:t>
              </a:r>
            </a:p>
            <a:p>
              <a:pPr marL="135731" indent="-135731" eaLnBrk="1" fontAlgn="t" hangingPunct="1">
                <a:buFont typeface="Wingdings" pitchFamily="2" charset="2"/>
                <a:buChar char="§"/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Application of business modelling </a:t>
              </a:r>
            </a:p>
            <a:p>
              <a:pPr marL="135731" indent="-135731" eaLnBrk="1" fontAlgn="t" hangingPunct="1">
                <a:buFont typeface="Wingdings" pitchFamily="2" charset="2"/>
                <a:buChar char="§"/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Investment value creation</a:t>
              </a:r>
            </a:p>
          </p:txBody>
        </p:sp>
        <p:sp>
          <p:nvSpPr>
            <p:cNvPr id="56" name="Text Placeholder 4"/>
            <p:cNvSpPr txBox="1">
              <a:spLocks/>
            </p:cNvSpPr>
            <p:nvPr/>
          </p:nvSpPr>
          <p:spPr bwMode="auto">
            <a:xfrm>
              <a:off x="5412717" y="2019846"/>
              <a:ext cx="1730490" cy="227799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bg2"/>
              </a:solidFill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180975" indent="-180975" eaLnBrk="1" fontAlgn="t" hangingPunct="1">
                <a:lnSpc>
                  <a:spcPct val="105000"/>
                </a:lnSpc>
                <a:spcBef>
                  <a:spcPct val="20000"/>
                </a:spcBef>
                <a:buSzPct val="100000"/>
                <a:buFont typeface="Wingdings" pitchFamily="2" charset="2"/>
                <a:buChar char="§"/>
                <a:defRPr sz="1100">
                  <a:latin typeface="Arial" pitchFamily="34" charset="0"/>
                </a:defRPr>
              </a:lvl1pPr>
              <a:lvl2pPr marL="7112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>
                  <a:latin typeface="Arial" pitchFamily="34" charset="0"/>
                </a:defRPr>
              </a:lvl2pPr>
              <a:lvl3pPr marL="11684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•"/>
                <a:defRPr>
                  <a:latin typeface="Arial" pitchFamily="34" charset="0"/>
                </a:defRPr>
              </a:lvl3pPr>
              <a:lvl4pPr marL="16256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 sz="1600">
                  <a:latin typeface="Arial" pitchFamily="34" charset="0"/>
                </a:defRPr>
              </a:lvl4pPr>
              <a:lvl5pPr marL="20828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 sz="1600">
                  <a:latin typeface="Arial" pitchFamily="34" charset="0"/>
                </a:defRPr>
              </a:lvl5pPr>
              <a:lvl6pPr marL="25400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6pPr>
              <a:lvl7pPr marL="29972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7pPr>
              <a:lvl8pPr marL="34544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8pPr>
              <a:lvl9pPr marL="39116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9pPr>
            </a:lstStyle>
            <a:p>
              <a:pPr>
                <a:defRPr/>
              </a:pPr>
              <a:r>
                <a:rPr lang="en-US" sz="788" dirty="0">
                  <a:latin typeface="+mj-lt"/>
                </a:rPr>
                <a:t>Accounting </a:t>
              </a:r>
              <a:r>
                <a:rPr lang="en-US" sz="788" dirty="0" smtClean="0">
                  <a:latin typeface="+mj-lt"/>
                </a:rPr>
                <a:t>judgement</a:t>
              </a:r>
              <a:endParaRPr lang="en-US" sz="788" dirty="0">
                <a:latin typeface="+mj-lt"/>
              </a:endParaRPr>
            </a:p>
            <a:p>
              <a:pPr>
                <a:defRPr/>
              </a:pPr>
              <a:r>
                <a:rPr lang="en-US" sz="788" dirty="0">
                  <a:latin typeface="+mj-lt"/>
                </a:rPr>
                <a:t>Lean process and automation</a:t>
              </a:r>
            </a:p>
            <a:p>
              <a:pPr>
                <a:defRPr/>
              </a:pPr>
              <a:r>
                <a:rPr lang="en-US" sz="788" dirty="0">
                  <a:latin typeface="+mj-lt"/>
                </a:rPr>
                <a:t>System functionality</a:t>
              </a:r>
            </a:p>
            <a:p>
              <a:pPr>
                <a:defRPr/>
              </a:pPr>
              <a:r>
                <a:rPr lang="en-US" sz="788" dirty="0">
                  <a:latin typeface="+mj-lt"/>
                </a:rPr>
                <a:t>Managing controls</a:t>
              </a:r>
            </a:p>
            <a:p>
              <a:pPr>
                <a:defRPr/>
              </a:pPr>
              <a:r>
                <a:rPr lang="en-US" sz="788" dirty="0">
                  <a:latin typeface="+mj-lt"/>
                </a:rPr>
                <a:t>Adapting to new business models </a:t>
              </a:r>
              <a:r>
                <a:rPr lang="en-US" sz="788" dirty="0" smtClean="0">
                  <a:latin typeface="+mj-lt"/>
                </a:rPr>
                <a:t>&amp; </a:t>
              </a:r>
              <a:r>
                <a:rPr lang="en-US" sz="788" dirty="0">
                  <a:latin typeface="+mj-lt"/>
                </a:rPr>
                <a:t>acquisitions</a:t>
              </a:r>
            </a:p>
          </p:txBody>
        </p:sp>
        <p:sp>
          <p:nvSpPr>
            <p:cNvPr id="57" name="Text Placeholder 4"/>
            <p:cNvSpPr txBox="1">
              <a:spLocks/>
            </p:cNvSpPr>
            <p:nvPr/>
          </p:nvSpPr>
          <p:spPr bwMode="auto">
            <a:xfrm>
              <a:off x="7036900" y="2019846"/>
              <a:ext cx="1878503" cy="227799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bg2"/>
              </a:solidFill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180975" indent="-180975" eaLnBrk="1" fontAlgn="t" hangingPunct="1">
                <a:lnSpc>
                  <a:spcPct val="105000"/>
                </a:lnSpc>
                <a:spcBef>
                  <a:spcPct val="20000"/>
                </a:spcBef>
                <a:buSzPct val="100000"/>
                <a:buFont typeface="Wingdings" pitchFamily="2" charset="2"/>
                <a:buChar char="§"/>
                <a:defRPr sz="1100">
                  <a:latin typeface="Arial" pitchFamily="34" charset="0"/>
                </a:defRPr>
              </a:lvl1pPr>
              <a:lvl2pPr marL="7112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>
                  <a:latin typeface="Arial" pitchFamily="34" charset="0"/>
                </a:defRPr>
              </a:lvl2pPr>
              <a:lvl3pPr marL="11684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•"/>
                <a:defRPr>
                  <a:latin typeface="Arial" pitchFamily="34" charset="0"/>
                </a:defRPr>
              </a:lvl3pPr>
              <a:lvl4pPr marL="16256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 sz="1600">
                  <a:latin typeface="Arial" pitchFamily="34" charset="0"/>
                </a:defRPr>
              </a:lvl4pPr>
              <a:lvl5pPr marL="20828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 sz="1600">
                  <a:latin typeface="Arial" pitchFamily="34" charset="0"/>
                </a:defRPr>
              </a:lvl5pPr>
              <a:lvl6pPr marL="25400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6pPr>
              <a:lvl7pPr marL="29972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7pPr>
              <a:lvl8pPr marL="34544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8pPr>
              <a:lvl9pPr marL="39116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9pPr>
            </a:lstStyle>
            <a:p>
              <a:pPr>
                <a:spcBef>
                  <a:spcPts val="0"/>
                </a:spcBef>
                <a:defRPr/>
              </a:pPr>
              <a:r>
                <a:rPr lang="en-US" sz="788" dirty="0">
                  <a:latin typeface="+mj-lt"/>
                </a:rPr>
                <a:t>Specialist </a:t>
              </a:r>
              <a:r>
                <a:rPr lang="en-US" sz="788" dirty="0" smtClean="0">
                  <a:latin typeface="+mj-lt"/>
                </a:rPr>
                <a:t>knowledge</a:t>
              </a:r>
              <a:endParaRPr lang="en-US" sz="788" dirty="0">
                <a:latin typeface="+mj-lt"/>
              </a:endParaRPr>
            </a:p>
            <a:p>
              <a:pPr>
                <a:spcBef>
                  <a:spcPts val="0"/>
                </a:spcBef>
                <a:defRPr/>
              </a:pPr>
              <a:r>
                <a:rPr lang="en-US" sz="788" dirty="0">
                  <a:latin typeface="+mj-lt"/>
                </a:rPr>
                <a:t>Business acumen</a:t>
              </a:r>
            </a:p>
            <a:p>
              <a:pPr>
                <a:spcBef>
                  <a:spcPts val="0"/>
                </a:spcBef>
                <a:defRPr/>
              </a:pPr>
              <a:r>
                <a:rPr lang="en-US" sz="788" dirty="0">
                  <a:latin typeface="+mj-lt"/>
                </a:rPr>
                <a:t>Driving business value and performance</a:t>
              </a:r>
            </a:p>
            <a:p>
              <a:pPr>
                <a:spcBef>
                  <a:spcPts val="0"/>
                </a:spcBef>
                <a:defRPr/>
              </a:pPr>
              <a:r>
                <a:rPr lang="en-US" sz="788" dirty="0">
                  <a:latin typeface="+mj-lt"/>
                </a:rPr>
                <a:t>Influencing business decisions</a:t>
              </a:r>
            </a:p>
            <a:p>
              <a:pPr>
                <a:defRPr/>
              </a:pPr>
              <a:r>
                <a:rPr lang="en-US" sz="788" dirty="0">
                  <a:latin typeface="+mj-lt"/>
                </a:rPr>
                <a:t>Lean process and automation</a:t>
              </a:r>
            </a:p>
            <a:p>
              <a:pPr>
                <a:defRPr/>
              </a:pPr>
              <a:r>
                <a:rPr lang="en-US" sz="788" dirty="0">
                  <a:latin typeface="+mj-lt"/>
                </a:rPr>
                <a:t>System functionality</a:t>
              </a:r>
            </a:p>
            <a:p>
              <a:pPr>
                <a:defRPr/>
              </a:pPr>
              <a:r>
                <a:rPr lang="en-US" sz="788" dirty="0">
                  <a:latin typeface="+mj-lt"/>
                </a:rPr>
                <a:t>Managing controls</a:t>
              </a:r>
            </a:p>
          </p:txBody>
        </p:sp>
        <p:sp>
          <p:nvSpPr>
            <p:cNvPr id="58" name="Text Placeholder 4"/>
            <p:cNvSpPr txBox="1">
              <a:spLocks/>
            </p:cNvSpPr>
            <p:nvPr/>
          </p:nvSpPr>
          <p:spPr bwMode="auto">
            <a:xfrm>
              <a:off x="1907515" y="2019846"/>
              <a:ext cx="1750086" cy="22791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180975" indent="-180975" eaLnBrk="1" fontAlgn="t" hangingPunct="1">
                <a:lnSpc>
                  <a:spcPct val="105000"/>
                </a:lnSpc>
                <a:spcBef>
                  <a:spcPct val="20000"/>
                </a:spcBef>
                <a:buSzPct val="100000"/>
                <a:buFont typeface="Wingdings" pitchFamily="2" charset="2"/>
                <a:buChar char="§"/>
                <a:defRPr sz="1100">
                  <a:latin typeface="Arial" pitchFamily="34" charset="0"/>
                </a:defRPr>
              </a:lvl1pPr>
              <a:lvl2pPr marL="7112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>
                  <a:latin typeface="Arial" pitchFamily="34" charset="0"/>
                </a:defRPr>
              </a:lvl2pPr>
              <a:lvl3pPr marL="11684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•"/>
                <a:defRPr>
                  <a:latin typeface="Arial" pitchFamily="34" charset="0"/>
                </a:defRPr>
              </a:lvl3pPr>
              <a:lvl4pPr marL="16256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 sz="1600">
                  <a:latin typeface="Arial" pitchFamily="34" charset="0"/>
                </a:defRPr>
              </a:lvl4pPr>
              <a:lvl5pPr marL="20828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 sz="1600">
                  <a:latin typeface="Arial" pitchFamily="34" charset="0"/>
                </a:defRPr>
              </a:lvl5pPr>
              <a:lvl6pPr marL="25400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6pPr>
              <a:lvl7pPr marL="29972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7pPr>
              <a:lvl8pPr marL="34544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8pPr>
              <a:lvl9pPr marL="39116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9pPr>
            </a:lstStyle>
            <a:p>
              <a:pPr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Sophisticated modeling/ analytics</a:t>
              </a:r>
            </a:p>
            <a:p>
              <a:pPr>
                <a:defRPr/>
              </a:pPr>
              <a:endParaRPr lang="en-US" sz="788" dirty="0">
                <a:solidFill>
                  <a:schemeClr val="bg1"/>
                </a:solidFill>
                <a:latin typeface="+mj-lt"/>
              </a:endParaRPr>
            </a:p>
            <a:p>
              <a:pPr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Sets global standards for financial planning and analysis</a:t>
              </a:r>
            </a:p>
            <a:p>
              <a:pPr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Influencing business decisions</a:t>
              </a:r>
            </a:p>
            <a:p>
              <a:pPr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Business acumen</a:t>
              </a:r>
            </a:p>
            <a:p>
              <a:pPr fontAlgn="auto"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Process improvement</a:t>
              </a:r>
            </a:p>
          </p:txBody>
        </p:sp>
        <p:sp>
          <p:nvSpPr>
            <p:cNvPr id="59" name="Text Placeholder 4"/>
            <p:cNvSpPr txBox="1">
              <a:spLocks/>
            </p:cNvSpPr>
            <p:nvPr/>
          </p:nvSpPr>
          <p:spPr bwMode="auto">
            <a:xfrm>
              <a:off x="3657601" y="2019846"/>
              <a:ext cx="1755112" cy="22791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180975" indent="-180975" eaLnBrk="1" fontAlgn="t" hangingPunct="1">
                <a:lnSpc>
                  <a:spcPct val="105000"/>
                </a:lnSpc>
                <a:spcBef>
                  <a:spcPct val="20000"/>
                </a:spcBef>
                <a:buSzPct val="100000"/>
                <a:buFont typeface="Wingdings" pitchFamily="2" charset="2"/>
                <a:buChar char="§"/>
                <a:defRPr sz="1100">
                  <a:latin typeface="Arial" pitchFamily="34" charset="0"/>
                </a:defRPr>
              </a:lvl1pPr>
              <a:lvl2pPr marL="7112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>
                  <a:latin typeface="Arial" pitchFamily="34" charset="0"/>
                </a:defRPr>
              </a:lvl2pPr>
              <a:lvl3pPr marL="11684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•"/>
                <a:defRPr>
                  <a:latin typeface="Arial" pitchFamily="34" charset="0"/>
                </a:defRPr>
              </a:lvl3pPr>
              <a:lvl4pPr marL="16256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 sz="1600">
                  <a:latin typeface="Arial" pitchFamily="34" charset="0"/>
                </a:defRPr>
              </a:lvl4pPr>
              <a:lvl5pPr marL="20828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 sz="1600">
                  <a:latin typeface="Arial" pitchFamily="34" charset="0"/>
                </a:defRPr>
              </a:lvl5pPr>
              <a:lvl6pPr marL="25400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6pPr>
              <a:lvl7pPr marL="29972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7pPr>
              <a:lvl8pPr marL="34544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8pPr>
              <a:lvl9pPr marL="39116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9pPr>
            </a:lstStyle>
            <a:p>
              <a:pPr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Lean process and automation</a:t>
              </a:r>
            </a:p>
            <a:p>
              <a:pPr>
                <a:defRPr/>
              </a:pPr>
              <a:endParaRPr lang="en-US" sz="788" dirty="0">
                <a:solidFill>
                  <a:schemeClr val="bg1"/>
                </a:solidFill>
                <a:latin typeface="+mj-lt"/>
              </a:endParaRPr>
            </a:p>
            <a:p>
              <a:pPr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System functionality</a:t>
              </a:r>
            </a:p>
            <a:p>
              <a:pPr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Managing controls</a:t>
              </a:r>
            </a:p>
            <a:p>
              <a:pPr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Adapting to new business models / acquisitions</a:t>
              </a:r>
            </a:p>
            <a:p>
              <a:pPr>
                <a:defRPr/>
              </a:pPr>
              <a:r>
                <a:rPr lang="en-US" sz="788" dirty="0">
                  <a:solidFill>
                    <a:schemeClr val="bg1"/>
                  </a:solidFill>
                  <a:latin typeface="+mj-lt"/>
                </a:rPr>
                <a:t>Vigilant data governance</a:t>
              </a:r>
            </a:p>
          </p:txBody>
        </p:sp>
        <p:sp>
          <p:nvSpPr>
            <p:cNvPr id="61" name="Rectangle 8"/>
            <p:cNvSpPr>
              <a:spLocks noChangeArrowheads="1"/>
            </p:cNvSpPr>
            <p:nvPr/>
          </p:nvSpPr>
          <p:spPr bwMode="gray">
            <a:xfrm>
              <a:off x="154914" y="5102455"/>
              <a:ext cx="8762998" cy="2952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/>
          </p:spPr>
          <p:txBody>
            <a:bodyPr lIns="54000" tIns="54000" rIns="54000" bIns="54000" anchor="ctr"/>
            <a:lstStyle/>
            <a:p>
              <a:pPr algn="ctr" fontAlgn="ctr">
                <a:defRPr/>
              </a:pPr>
              <a:r>
                <a:rPr lang="en-US" sz="900" b="1" dirty="0">
                  <a:solidFill>
                    <a:prstClr val="white"/>
                  </a:solidFill>
                  <a:latin typeface="+mj-lt"/>
                </a:rPr>
                <a:t>Leadership competencies </a:t>
              </a:r>
              <a:r>
                <a:rPr lang="en-US" sz="900" b="1" i="1" dirty="0" smtClean="0">
                  <a:solidFill>
                    <a:prstClr val="white"/>
                  </a:solidFill>
                  <a:latin typeface="+mj-lt"/>
                </a:rPr>
                <a:t>(if </a:t>
              </a:r>
              <a:r>
                <a:rPr lang="en-US" sz="900" b="1" i="1" dirty="0">
                  <a:solidFill>
                    <a:prstClr val="white"/>
                  </a:solidFill>
                  <a:latin typeface="+mj-lt"/>
                </a:rPr>
                <a:t>applicable)</a:t>
              </a:r>
            </a:p>
          </p:txBody>
        </p:sp>
        <p:sp>
          <p:nvSpPr>
            <p:cNvPr id="63" name="Text Placeholder 4"/>
            <p:cNvSpPr txBox="1">
              <a:spLocks/>
            </p:cNvSpPr>
            <p:nvPr/>
          </p:nvSpPr>
          <p:spPr bwMode="auto">
            <a:xfrm>
              <a:off x="152406" y="4597755"/>
              <a:ext cx="8762997" cy="5046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lvl1pPr marL="2540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7112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2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684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rgbClr val="000000"/>
                  </a:solidFill>
                  <a:latin typeface="Arial" pitchFamily="34" charset="0"/>
                </a:defRPr>
              </a:lvl3pPr>
              <a:lvl4pPr marL="16256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4pPr>
              <a:lvl5pPr marL="20828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5pPr>
              <a:lvl6pPr marL="25400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6pPr>
              <a:lvl7pPr marL="29972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7pPr>
              <a:lvl8pPr marL="34544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8pPr>
              <a:lvl9pPr marL="39116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9pPr>
            </a:lstStyle>
            <a:p>
              <a:pPr marL="263129" lvl="1" indent="-203597" eaLnBrk="1" fontAlgn="t" hangingPunct="1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bg1"/>
                  </a:solidFill>
                  <a:latin typeface="+mj-lt"/>
                </a:rPr>
                <a:t>Guarding Business Integrity</a:t>
              </a:r>
            </a:p>
            <a:p>
              <a:pPr marL="263129" lvl="1" indent="-203597" eaLnBrk="1" fontAlgn="t" hangingPunct="1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bg1"/>
                  </a:solidFill>
                  <a:latin typeface="+mj-lt"/>
                </a:rPr>
                <a:t>Project and Change Management			</a:t>
              </a:r>
            </a:p>
            <a:p>
              <a:pPr marL="263129" lvl="1" indent="-203597" eaLnBrk="1" fontAlgn="t" hangingPunct="1">
                <a:buFont typeface="Wingdings" pitchFamily="2" charset="2"/>
                <a:buChar char="§"/>
                <a:defRPr/>
              </a:pPr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4" name="Rectangle 8"/>
            <p:cNvSpPr>
              <a:spLocks noChangeArrowheads="1"/>
            </p:cNvSpPr>
            <p:nvPr/>
          </p:nvSpPr>
          <p:spPr bwMode="gray">
            <a:xfrm>
              <a:off x="152400" y="4301939"/>
              <a:ext cx="8762998" cy="29527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/>
          </p:spPr>
          <p:txBody>
            <a:bodyPr lIns="54000" tIns="54000" rIns="54000" bIns="54000" anchor="ctr"/>
            <a:lstStyle/>
            <a:p>
              <a:pPr algn="ctr" fontAlgn="ctr">
                <a:defRPr/>
              </a:pPr>
              <a:r>
                <a:rPr lang="en-US" sz="900" b="1" dirty="0">
                  <a:solidFill>
                    <a:prstClr val="white"/>
                  </a:solidFill>
                  <a:latin typeface="+mj-lt"/>
                </a:rPr>
                <a:t>General </a:t>
              </a:r>
              <a:r>
                <a:rPr lang="en-US" sz="900" b="1" dirty="0" smtClean="0">
                  <a:solidFill>
                    <a:prstClr val="white"/>
                  </a:solidFill>
                  <a:latin typeface="+mj-lt"/>
                </a:rPr>
                <a:t>functional  </a:t>
              </a:r>
              <a:r>
                <a:rPr lang="en-US" sz="900" b="1" dirty="0">
                  <a:solidFill>
                    <a:prstClr val="white"/>
                  </a:solidFill>
                  <a:latin typeface="+mj-lt"/>
                </a:rPr>
                <a:t>competencies </a:t>
              </a:r>
              <a:r>
                <a:rPr lang="en-US" sz="900" b="1" i="1" dirty="0" smtClean="0">
                  <a:solidFill>
                    <a:prstClr val="white"/>
                  </a:solidFill>
                  <a:latin typeface="+mj-lt"/>
                </a:rPr>
                <a:t>(relevant </a:t>
              </a:r>
              <a:r>
                <a:rPr lang="en-US" sz="900" b="1" i="1" dirty="0">
                  <a:solidFill>
                    <a:prstClr val="white"/>
                  </a:solidFill>
                  <a:latin typeface="+mj-lt"/>
                </a:rPr>
                <a:t>for all roles)</a:t>
              </a:r>
            </a:p>
          </p:txBody>
        </p:sp>
        <p:sp>
          <p:nvSpPr>
            <p:cNvPr id="65" name="Text Placeholder 4"/>
            <p:cNvSpPr txBox="1">
              <a:spLocks/>
            </p:cNvSpPr>
            <p:nvPr/>
          </p:nvSpPr>
          <p:spPr bwMode="auto">
            <a:xfrm>
              <a:off x="4378269" y="4609630"/>
              <a:ext cx="2743197" cy="5046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lvl1pPr marL="2540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7112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2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684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rgbClr val="000000"/>
                  </a:solidFill>
                  <a:latin typeface="Arial" pitchFamily="34" charset="0"/>
                </a:defRPr>
              </a:lvl3pPr>
              <a:lvl4pPr marL="16256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4pPr>
              <a:lvl5pPr marL="20828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5pPr>
              <a:lvl6pPr marL="25400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6pPr>
              <a:lvl7pPr marL="29972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7pPr>
              <a:lvl8pPr marL="34544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8pPr>
              <a:lvl9pPr marL="39116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9pPr>
            </a:lstStyle>
            <a:p>
              <a:pPr marL="263129" lvl="1" indent="-203597" eaLnBrk="1" fontAlgn="t" hangingPunct="1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bg1"/>
                  </a:solidFill>
                  <a:latin typeface="+mj-lt"/>
                </a:rPr>
                <a:t>People Management</a:t>
              </a:r>
            </a:p>
            <a:p>
              <a:pPr marL="263129" lvl="1" indent="-203597" eaLnBrk="1" fontAlgn="t" hangingPunct="1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bg1"/>
                  </a:solidFill>
                  <a:latin typeface="+mj-lt"/>
                </a:rPr>
                <a:t>Process Improvement</a:t>
              </a:r>
            </a:p>
            <a:p>
              <a:pPr marL="263129" lvl="1" indent="-203597" eaLnBrk="1" fontAlgn="t" hangingPunct="1">
                <a:buFont typeface="Wingdings" pitchFamily="2" charset="2"/>
                <a:buChar char="§"/>
                <a:defRPr/>
              </a:pPr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2" name="Text Placeholder 4"/>
            <p:cNvSpPr txBox="1">
              <a:spLocks/>
            </p:cNvSpPr>
            <p:nvPr/>
          </p:nvSpPr>
          <p:spPr bwMode="auto">
            <a:xfrm>
              <a:off x="154926" y="2019846"/>
              <a:ext cx="1752599" cy="227799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bg2"/>
              </a:solidFill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lvl1pPr marL="2540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7112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2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684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rgbClr val="000000"/>
                  </a:solidFill>
                  <a:latin typeface="Arial" pitchFamily="34" charset="0"/>
                </a:defRPr>
              </a:lvl3pPr>
              <a:lvl4pPr marL="16256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4pPr>
              <a:lvl5pPr marL="20828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5pPr>
              <a:lvl6pPr marL="25400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6pPr>
              <a:lvl7pPr marL="29972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7pPr>
              <a:lvl8pPr marL="34544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8pPr>
              <a:lvl9pPr marL="39116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9pPr>
            </a:lstStyle>
            <a:p>
              <a:pPr marL="135731" indent="-135731" eaLnBrk="1" fontAlgn="t" hangingPunct="1">
                <a:buFont typeface="Wingdings" pitchFamily="2" charset="2"/>
                <a:buChar char="§"/>
                <a:defRPr/>
              </a:pPr>
              <a:r>
                <a:rPr lang="en-US" sz="788" dirty="0">
                  <a:solidFill>
                    <a:schemeClr val="tx1"/>
                  </a:solidFill>
                  <a:latin typeface="+mj-lt"/>
                </a:rPr>
                <a:t>Business </a:t>
              </a:r>
              <a:r>
                <a:rPr lang="en-US" sz="788" dirty="0" smtClean="0">
                  <a:solidFill>
                    <a:schemeClr val="tx1"/>
                  </a:solidFill>
                  <a:latin typeface="+mj-lt"/>
                </a:rPr>
                <a:t>acumen</a:t>
              </a:r>
              <a:endParaRPr lang="en-US" sz="788" dirty="0">
                <a:solidFill>
                  <a:schemeClr val="tx1"/>
                </a:solidFill>
                <a:latin typeface="+mj-lt"/>
              </a:endParaRPr>
            </a:p>
            <a:p>
              <a:pPr marL="135731" indent="-135731" eaLnBrk="1" fontAlgn="t" hangingPunct="1">
                <a:buFont typeface="Wingdings" pitchFamily="2" charset="2"/>
                <a:buChar char="§"/>
                <a:defRPr/>
              </a:pPr>
              <a:r>
                <a:rPr lang="en-US" sz="788" dirty="0">
                  <a:solidFill>
                    <a:schemeClr val="tx1"/>
                  </a:solidFill>
                  <a:latin typeface="+mj-lt"/>
                </a:rPr>
                <a:t>Driving business value &amp; performance</a:t>
              </a:r>
            </a:p>
            <a:p>
              <a:pPr marL="135731" indent="-135731" eaLnBrk="1" fontAlgn="t" hangingPunct="1">
                <a:buFont typeface="Wingdings" pitchFamily="2" charset="2"/>
                <a:buChar char="§"/>
                <a:defRPr/>
              </a:pPr>
              <a:r>
                <a:rPr lang="en-US" sz="788" dirty="0">
                  <a:solidFill>
                    <a:schemeClr val="tx1"/>
                  </a:solidFill>
                  <a:latin typeface="+mj-lt"/>
                </a:rPr>
                <a:t>Influencing business decisions</a:t>
              </a:r>
            </a:p>
            <a:p>
              <a:pPr marL="135731" indent="-135731" eaLnBrk="1" fontAlgn="t" hangingPunct="1">
                <a:buFont typeface="Wingdings" pitchFamily="2" charset="2"/>
                <a:buChar char="§"/>
                <a:defRPr/>
              </a:pPr>
              <a:r>
                <a:rPr lang="en-US" sz="788" dirty="0">
                  <a:solidFill>
                    <a:schemeClr val="tx1"/>
                  </a:solidFill>
                  <a:latin typeface="+mj-lt"/>
                </a:rPr>
                <a:t>Application of business modelling </a:t>
              </a:r>
            </a:p>
            <a:p>
              <a:pPr marL="135731" indent="-135731" eaLnBrk="1" fontAlgn="t" hangingPunct="1">
                <a:buFont typeface="Wingdings" pitchFamily="2" charset="2"/>
                <a:buChar char="§"/>
                <a:defRPr/>
              </a:pPr>
              <a:r>
                <a:rPr lang="en-US" sz="788" dirty="0">
                  <a:solidFill>
                    <a:schemeClr val="tx1"/>
                  </a:solidFill>
                  <a:latin typeface="+mj-lt"/>
                </a:rPr>
                <a:t>Investment value creation</a:t>
              </a:r>
            </a:p>
          </p:txBody>
        </p:sp>
        <p:sp>
          <p:nvSpPr>
            <p:cNvPr id="23" name="Text Placeholder 4"/>
            <p:cNvSpPr txBox="1">
              <a:spLocks/>
            </p:cNvSpPr>
            <p:nvPr/>
          </p:nvSpPr>
          <p:spPr bwMode="auto">
            <a:xfrm>
              <a:off x="1907522" y="2019846"/>
              <a:ext cx="1750086" cy="227799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bg2"/>
              </a:solidFill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180975" indent="-180975" eaLnBrk="1" fontAlgn="t" hangingPunct="1">
                <a:lnSpc>
                  <a:spcPct val="105000"/>
                </a:lnSpc>
                <a:spcBef>
                  <a:spcPct val="20000"/>
                </a:spcBef>
                <a:buSzPct val="100000"/>
                <a:buFont typeface="Wingdings" pitchFamily="2" charset="2"/>
                <a:buChar char="§"/>
                <a:defRPr sz="1100">
                  <a:latin typeface="Arial" pitchFamily="34" charset="0"/>
                </a:defRPr>
              </a:lvl1pPr>
              <a:lvl2pPr marL="7112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>
                  <a:latin typeface="Arial" pitchFamily="34" charset="0"/>
                </a:defRPr>
              </a:lvl2pPr>
              <a:lvl3pPr marL="11684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•"/>
                <a:defRPr>
                  <a:latin typeface="Arial" pitchFamily="34" charset="0"/>
                </a:defRPr>
              </a:lvl3pPr>
              <a:lvl4pPr marL="16256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 sz="1600">
                  <a:latin typeface="Arial" pitchFamily="34" charset="0"/>
                </a:defRPr>
              </a:lvl4pPr>
              <a:lvl5pPr marL="20828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 sz="1600">
                  <a:latin typeface="Arial" pitchFamily="34" charset="0"/>
                </a:defRPr>
              </a:lvl5pPr>
              <a:lvl6pPr marL="25400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6pPr>
              <a:lvl7pPr marL="29972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7pPr>
              <a:lvl8pPr marL="34544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8pPr>
              <a:lvl9pPr marL="39116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9pPr>
            </a:lstStyle>
            <a:p>
              <a:pPr>
                <a:defRPr/>
              </a:pPr>
              <a:r>
                <a:rPr lang="en-US" sz="788" dirty="0">
                  <a:latin typeface="+mj-lt"/>
                </a:rPr>
                <a:t>Sophisticated modeling/ </a:t>
              </a:r>
              <a:r>
                <a:rPr lang="en-US" sz="788" dirty="0" smtClean="0">
                  <a:latin typeface="+mj-lt"/>
                </a:rPr>
                <a:t>analytics</a:t>
              </a:r>
              <a:endParaRPr lang="en-US" sz="788" dirty="0">
                <a:latin typeface="+mj-lt"/>
              </a:endParaRPr>
            </a:p>
            <a:p>
              <a:pPr>
                <a:defRPr/>
              </a:pPr>
              <a:r>
                <a:rPr lang="en-US" sz="788" dirty="0">
                  <a:latin typeface="+mj-lt"/>
                </a:rPr>
                <a:t>Sets global standards for financial planning and analysis</a:t>
              </a:r>
            </a:p>
            <a:p>
              <a:pPr>
                <a:defRPr/>
              </a:pPr>
              <a:r>
                <a:rPr lang="en-US" sz="788" dirty="0">
                  <a:latin typeface="+mj-lt"/>
                </a:rPr>
                <a:t>Influencing business decisions</a:t>
              </a:r>
            </a:p>
            <a:p>
              <a:pPr>
                <a:defRPr/>
              </a:pPr>
              <a:r>
                <a:rPr lang="en-US" sz="788" dirty="0">
                  <a:latin typeface="+mj-lt"/>
                </a:rPr>
                <a:t>Business acumen</a:t>
              </a:r>
            </a:p>
            <a:p>
              <a:pPr fontAlgn="auto">
                <a:defRPr/>
              </a:pPr>
              <a:r>
                <a:rPr lang="en-US" sz="788" dirty="0">
                  <a:latin typeface="+mj-lt"/>
                </a:rPr>
                <a:t>Process improvement</a:t>
              </a:r>
            </a:p>
          </p:txBody>
        </p:sp>
        <p:sp>
          <p:nvSpPr>
            <p:cNvPr id="24" name="Text Placeholder 4"/>
            <p:cNvSpPr txBox="1">
              <a:spLocks/>
            </p:cNvSpPr>
            <p:nvPr/>
          </p:nvSpPr>
          <p:spPr bwMode="auto">
            <a:xfrm>
              <a:off x="3657608" y="2019846"/>
              <a:ext cx="1755112" cy="2277990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bg2"/>
              </a:solidFill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180975" indent="-180975" eaLnBrk="1" fontAlgn="t" hangingPunct="1">
                <a:lnSpc>
                  <a:spcPct val="105000"/>
                </a:lnSpc>
                <a:spcBef>
                  <a:spcPct val="20000"/>
                </a:spcBef>
                <a:buSzPct val="100000"/>
                <a:buFont typeface="Wingdings" pitchFamily="2" charset="2"/>
                <a:buChar char="§"/>
                <a:defRPr sz="1100">
                  <a:latin typeface="Arial" pitchFamily="34" charset="0"/>
                </a:defRPr>
              </a:lvl1pPr>
              <a:lvl2pPr marL="7112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>
                  <a:latin typeface="Arial" pitchFamily="34" charset="0"/>
                </a:defRPr>
              </a:lvl2pPr>
              <a:lvl3pPr marL="11684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•"/>
                <a:defRPr>
                  <a:latin typeface="Arial" pitchFamily="34" charset="0"/>
                </a:defRPr>
              </a:lvl3pPr>
              <a:lvl4pPr marL="16256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 sz="1600">
                  <a:latin typeface="Arial" pitchFamily="34" charset="0"/>
                </a:defRPr>
              </a:lvl4pPr>
              <a:lvl5pPr marL="2082800" indent="-254000" eaLnBrk="0" hangingPunct="0">
                <a:lnSpc>
                  <a:spcPct val="105000"/>
                </a:lnSpc>
                <a:spcBef>
                  <a:spcPct val="20000"/>
                </a:spcBef>
                <a:buSzPct val="100000"/>
                <a:buChar char="–"/>
                <a:defRPr sz="1600">
                  <a:latin typeface="Arial" pitchFamily="34" charset="0"/>
                </a:defRPr>
              </a:lvl5pPr>
              <a:lvl6pPr marL="25400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6pPr>
              <a:lvl7pPr marL="29972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7pPr>
              <a:lvl8pPr marL="34544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8pPr>
              <a:lvl9pPr marL="3911600" indent="-25400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latin typeface="+mn-lt"/>
                </a:defRPr>
              </a:lvl9pPr>
            </a:lstStyle>
            <a:p>
              <a:pPr>
                <a:defRPr/>
              </a:pPr>
              <a:r>
                <a:rPr lang="en-US" sz="788" dirty="0">
                  <a:latin typeface="+mj-lt"/>
                </a:rPr>
                <a:t>Lean process and </a:t>
              </a:r>
              <a:r>
                <a:rPr lang="en-US" sz="788" dirty="0" smtClean="0">
                  <a:latin typeface="+mj-lt"/>
                </a:rPr>
                <a:t>automation</a:t>
              </a:r>
              <a:endParaRPr lang="en-US" sz="788" dirty="0">
                <a:latin typeface="+mj-lt"/>
              </a:endParaRPr>
            </a:p>
            <a:p>
              <a:pPr>
                <a:defRPr/>
              </a:pPr>
              <a:r>
                <a:rPr lang="en-US" sz="788" dirty="0" smtClean="0">
                  <a:latin typeface="+mj-lt"/>
                </a:rPr>
                <a:t>Exception Management</a:t>
              </a:r>
            </a:p>
            <a:p>
              <a:pPr>
                <a:defRPr/>
              </a:pPr>
              <a:r>
                <a:rPr lang="en-US" sz="788" dirty="0" smtClean="0">
                  <a:latin typeface="+mj-lt"/>
                </a:rPr>
                <a:t>Managing </a:t>
              </a:r>
              <a:r>
                <a:rPr lang="en-US" sz="788" dirty="0">
                  <a:latin typeface="+mj-lt"/>
                </a:rPr>
                <a:t>controls</a:t>
              </a:r>
            </a:p>
            <a:p>
              <a:pPr>
                <a:defRPr/>
              </a:pPr>
              <a:r>
                <a:rPr lang="en-US" sz="788" dirty="0">
                  <a:latin typeface="+mj-lt"/>
                </a:rPr>
                <a:t>Adapting to new business models </a:t>
              </a:r>
              <a:r>
                <a:rPr lang="en-US" sz="788" dirty="0" smtClean="0">
                  <a:latin typeface="+mj-lt"/>
                </a:rPr>
                <a:t>&amp; </a:t>
              </a:r>
              <a:r>
                <a:rPr lang="en-US" sz="788" dirty="0">
                  <a:latin typeface="+mj-lt"/>
                </a:rPr>
                <a:t>acquisitions</a:t>
              </a:r>
            </a:p>
            <a:p>
              <a:pPr>
                <a:defRPr/>
              </a:pPr>
              <a:r>
                <a:rPr lang="en-US" sz="788" dirty="0">
                  <a:latin typeface="+mj-lt"/>
                </a:rPr>
                <a:t>Vigilant data governance</a:t>
              </a:r>
            </a:p>
          </p:txBody>
        </p:sp>
        <p:sp>
          <p:nvSpPr>
            <p:cNvPr id="25" name="Text Placeholder 4"/>
            <p:cNvSpPr txBox="1">
              <a:spLocks/>
            </p:cNvSpPr>
            <p:nvPr/>
          </p:nvSpPr>
          <p:spPr bwMode="auto">
            <a:xfrm>
              <a:off x="154926" y="5395831"/>
              <a:ext cx="8762998" cy="856086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bg2"/>
              </a:solidFill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lvl1pPr marL="2540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7112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2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684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rgbClr val="000000"/>
                  </a:solidFill>
                  <a:latin typeface="Arial" pitchFamily="34" charset="0"/>
                </a:defRPr>
              </a:lvl3pPr>
              <a:lvl4pPr marL="16256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4pPr>
              <a:lvl5pPr marL="20828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5pPr>
              <a:lvl6pPr marL="25400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6pPr>
              <a:lvl7pPr marL="29972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7pPr>
              <a:lvl8pPr marL="34544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8pPr>
              <a:lvl9pPr marL="39116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9pPr>
            </a:lstStyle>
            <a:p>
              <a:pPr marL="266700" indent="-204788" fontAlgn="ctr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Focus on </a:t>
              </a:r>
              <a:r>
                <a:rPr lang="en-US" sz="900" dirty="0" smtClean="0">
                  <a:solidFill>
                    <a:schemeClr val="tx1"/>
                  </a:solidFill>
                  <a:latin typeface="+mj-lt"/>
                </a:rPr>
                <a:t>customers</a:t>
              </a:r>
              <a:endParaRPr lang="en-US" sz="900" dirty="0">
                <a:solidFill>
                  <a:schemeClr val="tx1"/>
                </a:solidFill>
                <a:latin typeface="+mj-lt"/>
              </a:endParaRPr>
            </a:p>
            <a:p>
              <a:pPr marL="263129" lvl="1" indent="-201216" eaLnBrk="1" fontAlgn="t" hangingPunct="1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Create </a:t>
              </a:r>
              <a:r>
                <a:rPr lang="en-US" sz="900" dirty="0" smtClean="0">
                  <a:solidFill>
                    <a:schemeClr val="tx1"/>
                  </a:solidFill>
                  <a:latin typeface="+mj-lt"/>
                </a:rPr>
                <a:t>innovative </a:t>
              </a: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s</a:t>
              </a:r>
              <a:r>
                <a:rPr lang="en-US" sz="900" dirty="0" smtClean="0">
                  <a:solidFill>
                    <a:schemeClr val="tx1"/>
                  </a:solidFill>
                  <a:latin typeface="+mj-lt"/>
                </a:rPr>
                <a:t>olutions</a:t>
              </a:r>
              <a:endParaRPr lang="en-US" sz="900" dirty="0">
                <a:solidFill>
                  <a:schemeClr val="tx1"/>
                </a:solidFill>
                <a:latin typeface="+mj-lt"/>
              </a:endParaRPr>
            </a:p>
            <a:p>
              <a:pPr marL="263129" lvl="1" indent="-201216" eaLnBrk="1" fontAlgn="t" hangingPunct="1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Lead </a:t>
              </a:r>
              <a:r>
                <a:rPr lang="en-US" sz="900" dirty="0" smtClean="0">
                  <a:solidFill>
                    <a:schemeClr val="tx1"/>
                  </a:solidFill>
                  <a:latin typeface="+mj-lt"/>
                </a:rPr>
                <a:t>change</a:t>
              </a:r>
              <a:endParaRPr lang="en-US" sz="9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6" name="Text Placeholder 4"/>
            <p:cNvSpPr txBox="1">
              <a:spLocks/>
            </p:cNvSpPr>
            <p:nvPr/>
          </p:nvSpPr>
          <p:spPr bwMode="auto">
            <a:xfrm>
              <a:off x="152413" y="4608035"/>
              <a:ext cx="8762997" cy="504689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bg2"/>
              </a:solidFill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lvl1pPr marL="2540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7112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2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684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rgbClr val="000000"/>
                  </a:solidFill>
                  <a:latin typeface="Arial" pitchFamily="34" charset="0"/>
                </a:defRPr>
              </a:lvl3pPr>
              <a:lvl4pPr marL="16256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4pPr>
              <a:lvl5pPr marL="20828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5pPr>
              <a:lvl6pPr marL="25400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6pPr>
              <a:lvl7pPr marL="29972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7pPr>
              <a:lvl8pPr marL="34544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8pPr>
              <a:lvl9pPr marL="39116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9pPr>
            </a:lstStyle>
            <a:p>
              <a:pPr marL="263129" lvl="1" indent="-203597" eaLnBrk="1" fontAlgn="t" hangingPunct="1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Guarding </a:t>
              </a:r>
              <a:r>
                <a:rPr lang="en-US" sz="900" dirty="0" smtClean="0">
                  <a:solidFill>
                    <a:schemeClr val="tx1"/>
                  </a:solidFill>
                  <a:latin typeface="+mj-lt"/>
                </a:rPr>
                <a:t>business </a:t>
              </a: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i</a:t>
              </a:r>
              <a:r>
                <a:rPr lang="en-US" sz="900" dirty="0" smtClean="0">
                  <a:solidFill>
                    <a:schemeClr val="tx1"/>
                  </a:solidFill>
                  <a:latin typeface="+mj-lt"/>
                </a:rPr>
                <a:t>ntegrity</a:t>
              </a:r>
              <a:endParaRPr lang="en-US" sz="900" dirty="0">
                <a:solidFill>
                  <a:schemeClr val="tx1"/>
                </a:solidFill>
                <a:latin typeface="+mj-lt"/>
              </a:endParaRPr>
            </a:p>
            <a:p>
              <a:pPr marL="263129" lvl="1" indent="-203597" eaLnBrk="1" fontAlgn="t" hangingPunct="1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Project and </a:t>
              </a:r>
              <a:r>
                <a:rPr lang="en-US" sz="900" dirty="0" smtClean="0">
                  <a:solidFill>
                    <a:schemeClr val="tx1"/>
                  </a:solidFill>
                  <a:latin typeface="+mj-lt"/>
                </a:rPr>
                <a:t>change management</a:t>
              </a: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			</a:t>
              </a:r>
            </a:p>
            <a:p>
              <a:pPr marL="59532" lvl="1" indent="0" eaLnBrk="1" fontAlgn="t" hangingPunct="1">
                <a:buNone/>
                <a:defRPr/>
              </a:pPr>
              <a:endParaRPr lang="en-US" sz="9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7" name="Text Placeholder 4"/>
            <p:cNvSpPr txBox="1">
              <a:spLocks/>
            </p:cNvSpPr>
            <p:nvPr/>
          </p:nvSpPr>
          <p:spPr bwMode="auto">
            <a:xfrm>
              <a:off x="4895492" y="4597215"/>
              <a:ext cx="2743197" cy="281513"/>
            </a:xfrm>
            <a:prstGeom prst="rect">
              <a:avLst/>
            </a:prstGeom>
            <a:noFill/>
            <a:ln w="9525">
              <a:noFill/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lvl1pPr marL="2540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7112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2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684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rgbClr val="000000"/>
                  </a:solidFill>
                  <a:latin typeface="Arial" pitchFamily="34" charset="0"/>
                </a:defRPr>
              </a:lvl3pPr>
              <a:lvl4pPr marL="16256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4pPr>
              <a:lvl5pPr marL="20828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5pPr>
              <a:lvl6pPr marL="25400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6pPr>
              <a:lvl7pPr marL="29972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7pPr>
              <a:lvl8pPr marL="34544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8pPr>
              <a:lvl9pPr marL="39116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9pPr>
            </a:lstStyle>
            <a:p>
              <a:pPr marL="263129" lvl="1" indent="-203597" eaLnBrk="1" fontAlgn="t" hangingPunct="1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People </a:t>
              </a:r>
              <a:r>
                <a:rPr lang="en-US" sz="900" dirty="0" smtClean="0">
                  <a:solidFill>
                    <a:schemeClr val="tx1"/>
                  </a:solidFill>
                  <a:latin typeface="+mj-lt"/>
                </a:rPr>
                <a:t>management</a:t>
              </a:r>
              <a:endParaRPr lang="en-US" sz="900" dirty="0">
                <a:solidFill>
                  <a:schemeClr val="tx1"/>
                </a:solidFill>
                <a:latin typeface="+mj-lt"/>
              </a:endParaRPr>
            </a:p>
            <a:p>
              <a:pPr marL="263129" lvl="1" indent="-203597" eaLnBrk="1" fontAlgn="t" hangingPunct="1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Process i</a:t>
              </a:r>
              <a:r>
                <a:rPr lang="en-US" sz="900" dirty="0" smtClean="0">
                  <a:solidFill>
                    <a:schemeClr val="tx1"/>
                  </a:solidFill>
                  <a:latin typeface="+mj-lt"/>
                </a:rPr>
                <a:t>mprovement</a:t>
              </a:r>
            </a:p>
            <a:p>
              <a:pPr marL="59532" lvl="1" indent="0" eaLnBrk="1" fontAlgn="t" hangingPunct="1">
                <a:buNone/>
                <a:defRPr/>
              </a:pPr>
              <a:endParaRPr lang="en-US" sz="9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2" name="Text Placeholder 4"/>
            <p:cNvSpPr txBox="1">
              <a:spLocks/>
            </p:cNvSpPr>
            <p:nvPr/>
          </p:nvSpPr>
          <p:spPr bwMode="auto">
            <a:xfrm>
              <a:off x="4895492" y="5416269"/>
              <a:ext cx="2743197" cy="525946"/>
            </a:xfrm>
            <a:prstGeom prst="rect">
              <a:avLst/>
            </a:prstGeom>
            <a:solidFill>
              <a:schemeClr val="accent6"/>
            </a:solidFill>
            <a:ln w="9525">
              <a:noFill/>
            </a:ln>
            <a:extLst/>
          </p:spPr>
          <p:txBody>
            <a:bodyPr vert="horz" wrap="square" lIns="54864" tIns="54000" rIns="54864" bIns="54864" numCol="1" anchor="t" anchorCtr="0" compatLnSpc="1">
              <a:prstTxWarp prst="textNoShape">
                <a:avLst/>
              </a:prstTxWarp>
              <a:noAutofit/>
            </a:bodyPr>
            <a:lstStyle>
              <a:lvl1pPr marL="2540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7112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2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684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rgbClr val="000000"/>
                  </a:solidFill>
                  <a:latin typeface="Arial" pitchFamily="34" charset="0"/>
                </a:defRPr>
              </a:lvl3pPr>
              <a:lvl4pPr marL="16256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4pPr>
              <a:lvl5pPr marL="2082800" indent="-254000" algn="l" rtl="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5pPr>
              <a:lvl6pPr marL="25400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6pPr>
              <a:lvl7pPr marL="29972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7pPr>
              <a:lvl8pPr marL="34544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8pPr>
              <a:lvl9pPr marL="3911600" indent="-254000" algn="l" rtl="0" fontAlgn="base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9pPr>
            </a:lstStyle>
            <a:p>
              <a:pPr marL="269081" indent="-207169" fontAlgn="ctr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Inspire by </a:t>
              </a:r>
              <a:r>
                <a:rPr lang="en-US" sz="900" dirty="0" smtClean="0">
                  <a:solidFill>
                    <a:schemeClr val="tx1"/>
                  </a:solidFill>
                  <a:latin typeface="+mj-lt"/>
                </a:rPr>
                <a:t>example</a:t>
              </a:r>
              <a:endParaRPr lang="en-US" sz="900" dirty="0">
                <a:solidFill>
                  <a:schemeClr val="tx1"/>
                </a:solidFill>
                <a:latin typeface="+mj-lt"/>
              </a:endParaRPr>
            </a:p>
            <a:p>
              <a:pPr marL="269081" indent="-207169" fontAlgn="ctr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Drive </a:t>
              </a:r>
              <a:r>
                <a:rPr lang="en-US" sz="900" dirty="0" smtClean="0">
                  <a:solidFill>
                    <a:schemeClr val="tx1"/>
                  </a:solidFill>
                  <a:latin typeface="+mj-lt"/>
                </a:rPr>
                <a:t>operational </a:t>
              </a: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e</a:t>
              </a:r>
              <a:r>
                <a:rPr lang="en-US" sz="900" dirty="0" smtClean="0">
                  <a:solidFill>
                    <a:schemeClr val="tx1"/>
                  </a:solidFill>
                  <a:latin typeface="+mj-lt"/>
                </a:rPr>
                <a:t>xcellence</a:t>
              </a:r>
              <a:endParaRPr lang="en-US" sz="900" dirty="0">
                <a:solidFill>
                  <a:schemeClr val="tx1"/>
                </a:solidFill>
                <a:latin typeface="+mj-lt"/>
              </a:endParaRPr>
            </a:p>
            <a:p>
              <a:pPr marL="269081" indent="-207169" fontAlgn="ctr">
                <a:buFont typeface="Wingdings" pitchFamily="2" charset="2"/>
                <a:buChar char="§"/>
                <a:defRPr/>
              </a:pPr>
              <a:r>
                <a:rPr lang="en-US" sz="900" dirty="0">
                  <a:solidFill>
                    <a:schemeClr val="tx1"/>
                  </a:solidFill>
                  <a:latin typeface="+mj-lt"/>
                </a:rPr>
                <a:t>Deliver r</a:t>
              </a:r>
              <a:r>
                <a:rPr lang="en-US" sz="900" dirty="0" smtClean="0">
                  <a:solidFill>
                    <a:schemeClr val="tx1"/>
                  </a:solidFill>
                  <a:latin typeface="+mj-lt"/>
                </a:rPr>
                <a:t>esults</a:t>
              </a:r>
              <a:endParaRPr lang="en-US" sz="900" dirty="0">
                <a:solidFill>
                  <a:schemeClr val="tx1"/>
                </a:solidFill>
                <a:latin typeface="+mj-lt"/>
              </a:endParaRPr>
            </a:p>
            <a:p>
              <a:pPr marL="269081" lvl="1" indent="-207169" eaLnBrk="1" fontAlgn="t" hangingPunct="1">
                <a:buFont typeface="Wingdings" pitchFamily="2" charset="2"/>
                <a:buChar char="§"/>
                <a:defRPr/>
              </a:pPr>
              <a:endParaRPr lang="en-US" sz="9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61555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Digital finance – Operating differently within Finance and with the business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2" name="Slide Number Placeholder 3"/>
          <p:cNvSpPr txBox="1">
            <a:spLocks/>
          </p:cNvSpPr>
          <p:nvPr/>
        </p:nvSpPr>
        <p:spPr>
          <a:xfrm>
            <a:off x="6700838" y="4771464"/>
            <a:ext cx="2133600" cy="123000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000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>
          <a:xfrm>
            <a:off x="6700838" y="4769952"/>
            <a:ext cx="2133600" cy="123111"/>
          </a:xfrm>
        </p:spPr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GB">
                <a:ea typeface="Georgia"/>
                <a:cs typeface="Georgia"/>
                <a:sym typeface="Georgia"/>
              </a:rPr>
              <a:pPr algn="r">
                <a:buSzPct val="25000"/>
              </a:pPr>
              <a:t>15</a:t>
            </a:fld>
            <a:endParaRPr lang="en-GB" dirty="0">
              <a:ea typeface="Georgia"/>
              <a:cs typeface="Georgia"/>
              <a:sym typeface="Georgia"/>
            </a:endParaRPr>
          </a:p>
        </p:txBody>
      </p:sp>
      <p:sp>
        <p:nvSpPr>
          <p:cNvPr id="22" name="Text Placeholder 5"/>
          <p:cNvSpPr txBox="1">
            <a:spLocks/>
          </p:cNvSpPr>
          <p:nvPr/>
        </p:nvSpPr>
        <p:spPr>
          <a:xfrm>
            <a:off x="1830437" y="4695069"/>
            <a:ext cx="6101381" cy="18466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9388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8163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600" dirty="0">
                <a:solidFill>
                  <a:schemeClr val="bg1"/>
                </a:solidFill>
                <a:latin typeface="Arial"/>
              </a:rPr>
              <a:t>1) Ranking based on the gap between current and future state</a:t>
            </a:r>
          </a:p>
          <a:p>
            <a:pPr>
              <a:defRPr/>
            </a:pPr>
            <a:r>
              <a:rPr lang="fr-FR" sz="600" dirty="0">
                <a:solidFill>
                  <a:schemeClr val="bg1"/>
                </a:solidFill>
                <a:latin typeface="Arial"/>
              </a:rPr>
              <a:t>Source: PwC CFO Survey 2017 – 400+ Finance Professionals</a:t>
            </a:r>
            <a:endParaRPr lang="en-US" sz="6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69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PwC survey results of key digital capabilities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614" y="1041521"/>
            <a:ext cx="5938319" cy="36402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21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1304"/>
          <p:cNvGrpSpPr/>
          <p:nvPr/>
        </p:nvGrpSpPr>
        <p:grpSpPr>
          <a:xfrm>
            <a:off x="1476538" y="1860186"/>
            <a:ext cx="2697160" cy="607500"/>
            <a:chOff x="7483285" y="1761943"/>
            <a:chExt cx="4535519" cy="810000"/>
          </a:xfrm>
        </p:grpSpPr>
        <p:sp>
          <p:nvSpPr>
            <p:cNvPr id="10" name="Shape 1305"/>
            <p:cNvSpPr/>
            <p:nvPr/>
          </p:nvSpPr>
          <p:spPr>
            <a:xfrm>
              <a:off x="7483285" y="1761943"/>
              <a:ext cx="1053000" cy="81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0"/>
                </a:srgbClr>
              </a:outerShdw>
            </a:effectLst>
          </p:spPr>
          <p:txBody>
            <a:bodyPr wrap="square" lIns="0" tIns="25706" rIns="0" bIns="25706" anchor="ctr" anchorCtr="0">
              <a:noAutofit/>
            </a:bodyPr>
            <a:lstStyle/>
            <a:p>
              <a:pPr>
                <a:buSzPct val="25000"/>
              </a:pPr>
              <a:r>
                <a:rPr lang="en-US" sz="15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40%</a:t>
              </a:r>
            </a:p>
          </p:txBody>
        </p:sp>
        <p:sp>
          <p:nvSpPr>
            <p:cNvPr id="11" name="Shape 1306"/>
            <p:cNvSpPr txBox="1"/>
            <p:nvPr/>
          </p:nvSpPr>
          <p:spPr>
            <a:xfrm>
              <a:off x="8796804" y="1936058"/>
              <a:ext cx="3222000" cy="438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51431" tIns="25706" rIns="51431" bIns="25706" anchor="t" anchorCtr="0">
              <a:noAutofit/>
            </a:bodyPr>
            <a:lstStyle/>
            <a:p>
              <a:pPr>
                <a:buSzPct val="25000"/>
              </a:pPr>
              <a:r>
                <a:rPr lang="en-US" sz="900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Workforce is not employed in traditional full-time 9 to 5 jobs</a:t>
              </a:r>
              <a:endParaRPr lang="en-US" sz="900" baseline="30000" dirty="0">
                <a:solidFill>
                  <a:schemeClr val="bg1"/>
                </a:solidFill>
                <a:latin typeface="+mj-lt"/>
                <a:ea typeface="Georgia"/>
                <a:cs typeface="Georgia"/>
                <a:sym typeface="Georgia"/>
              </a:endParaRPr>
            </a:p>
          </p:txBody>
        </p:sp>
      </p:grpSp>
      <p:grpSp>
        <p:nvGrpSpPr>
          <p:cNvPr id="12" name="Shape 1307"/>
          <p:cNvGrpSpPr/>
          <p:nvPr/>
        </p:nvGrpSpPr>
        <p:grpSpPr>
          <a:xfrm>
            <a:off x="1476540" y="2676461"/>
            <a:ext cx="2727864" cy="607500"/>
            <a:chOff x="7483285" y="1761943"/>
            <a:chExt cx="4587151" cy="810000"/>
          </a:xfrm>
        </p:grpSpPr>
        <p:sp>
          <p:nvSpPr>
            <p:cNvPr id="13" name="Shape 1308"/>
            <p:cNvSpPr/>
            <p:nvPr/>
          </p:nvSpPr>
          <p:spPr>
            <a:xfrm>
              <a:off x="7483285" y="1761943"/>
              <a:ext cx="1053000" cy="81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0"/>
                </a:srgbClr>
              </a:outerShdw>
            </a:effectLst>
          </p:spPr>
          <p:txBody>
            <a:bodyPr wrap="square" lIns="0" tIns="25706" rIns="0" bIns="25706" anchor="ctr" anchorCtr="0">
              <a:noAutofit/>
            </a:bodyPr>
            <a:lstStyle/>
            <a:p>
              <a:pPr>
                <a:buSzPct val="25000"/>
              </a:pPr>
              <a:r>
                <a:rPr lang="en-US" sz="15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85%</a:t>
              </a:r>
            </a:p>
          </p:txBody>
        </p:sp>
        <p:sp>
          <p:nvSpPr>
            <p:cNvPr id="14" name="Shape 1309"/>
            <p:cNvSpPr txBox="1"/>
            <p:nvPr/>
          </p:nvSpPr>
          <p:spPr>
            <a:xfrm>
              <a:off x="8848436" y="1936058"/>
              <a:ext cx="3222000" cy="438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51431" tIns="25706" rIns="51431" bIns="25706" anchor="t" anchorCtr="0">
              <a:noAutofit/>
            </a:bodyPr>
            <a:lstStyle/>
            <a:p>
              <a:pPr>
                <a:buSzPct val="25000"/>
              </a:pPr>
              <a:r>
                <a:rPr lang="en-US" sz="900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New jobs between </a:t>
              </a:r>
              <a:r>
                <a:rPr lang="en-US" sz="900" dirty="0" smtClean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2007 </a:t>
              </a:r>
              <a:r>
                <a:rPr lang="en-US" sz="900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to </a:t>
              </a:r>
              <a:r>
                <a:rPr lang="en-US" sz="900" dirty="0" smtClean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2017 </a:t>
              </a:r>
              <a:r>
                <a:rPr lang="en-US" sz="900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were alternative or non-traditional</a:t>
              </a:r>
              <a:endParaRPr lang="en-US" sz="900" baseline="30000" dirty="0">
                <a:solidFill>
                  <a:schemeClr val="bg1"/>
                </a:solidFill>
                <a:latin typeface="+mj-lt"/>
                <a:ea typeface="Georgia"/>
                <a:cs typeface="Georgia"/>
                <a:sym typeface="Georgia"/>
              </a:endParaRPr>
            </a:p>
          </p:txBody>
        </p:sp>
      </p:grpSp>
      <p:grpSp>
        <p:nvGrpSpPr>
          <p:cNvPr id="15" name="Shape 1310"/>
          <p:cNvGrpSpPr/>
          <p:nvPr/>
        </p:nvGrpSpPr>
        <p:grpSpPr>
          <a:xfrm>
            <a:off x="1476538" y="3492735"/>
            <a:ext cx="2750897" cy="607500"/>
            <a:chOff x="7483285" y="1761943"/>
            <a:chExt cx="4625882" cy="810000"/>
          </a:xfrm>
        </p:grpSpPr>
        <p:sp>
          <p:nvSpPr>
            <p:cNvPr id="16" name="Shape 1311"/>
            <p:cNvSpPr/>
            <p:nvPr/>
          </p:nvSpPr>
          <p:spPr>
            <a:xfrm>
              <a:off x="7483285" y="1761943"/>
              <a:ext cx="1053000" cy="81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0"/>
                </a:srgbClr>
              </a:outerShdw>
            </a:effectLst>
          </p:spPr>
          <p:txBody>
            <a:bodyPr wrap="square" lIns="0" tIns="25706" rIns="0" bIns="25706" anchor="ctr" anchorCtr="0">
              <a:noAutofit/>
            </a:bodyPr>
            <a:lstStyle/>
            <a:p>
              <a:pPr>
                <a:buSzPct val="25000"/>
              </a:pPr>
              <a:r>
                <a:rPr lang="en-US" sz="15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91M</a:t>
              </a:r>
            </a:p>
          </p:txBody>
        </p:sp>
        <p:sp>
          <p:nvSpPr>
            <p:cNvPr id="17" name="Shape 1312"/>
            <p:cNvSpPr txBox="1"/>
            <p:nvPr/>
          </p:nvSpPr>
          <p:spPr>
            <a:xfrm>
              <a:off x="8887167" y="1936058"/>
              <a:ext cx="3222000" cy="438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51431" tIns="25706" rIns="51431" bIns="25706" anchor="t" anchorCtr="0">
              <a:noAutofit/>
            </a:bodyPr>
            <a:lstStyle/>
            <a:p>
              <a:pPr>
                <a:buSzPct val="25000"/>
              </a:pPr>
              <a:r>
                <a:rPr lang="en-US" sz="900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1099-MISC tax forms issued by the IRS in </a:t>
              </a:r>
              <a:r>
                <a:rPr lang="en-US" sz="900" dirty="0" smtClean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2016</a:t>
              </a:r>
              <a:endParaRPr lang="en-US" sz="900" baseline="30000" dirty="0">
                <a:solidFill>
                  <a:schemeClr val="bg1"/>
                </a:solidFill>
                <a:latin typeface="+mj-lt"/>
                <a:ea typeface="Georgia"/>
                <a:cs typeface="Georgia"/>
                <a:sym typeface="Georgia"/>
              </a:endParaRPr>
            </a:p>
          </p:txBody>
        </p:sp>
      </p:grpSp>
      <p:grpSp>
        <p:nvGrpSpPr>
          <p:cNvPr id="18" name="Shape 1313"/>
          <p:cNvGrpSpPr/>
          <p:nvPr/>
        </p:nvGrpSpPr>
        <p:grpSpPr>
          <a:xfrm>
            <a:off x="4566939" y="1860185"/>
            <a:ext cx="2887634" cy="607500"/>
            <a:chOff x="7483285" y="1761943"/>
            <a:chExt cx="4721828" cy="810000"/>
          </a:xfrm>
        </p:grpSpPr>
        <p:sp>
          <p:nvSpPr>
            <p:cNvPr id="19" name="Shape 1314"/>
            <p:cNvSpPr/>
            <p:nvPr/>
          </p:nvSpPr>
          <p:spPr>
            <a:xfrm>
              <a:off x="7483285" y="1761943"/>
              <a:ext cx="1053000" cy="81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0"/>
                </a:srgbClr>
              </a:outerShdw>
            </a:effectLst>
          </p:spPr>
          <p:txBody>
            <a:bodyPr wrap="square" lIns="0" tIns="25706" rIns="0" bIns="25706" anchor="ctr" anchorCtr="0">
              <a:noAutofit/>
            </a:bodyPr>
            <a:lstStyle/>
            <a:p>
              <a:pPr>
                <a:buSzPct val="25000"/>
              </a:pPr>
              <a:r>
                <a:rPr lang="en-US" sz="15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34%</a:t>
              </a:r>
            </a:p>
          </p:txBody>
        </p:sp>
        <p:sp>
          <p:nvSpPr>
            <p:cNvPr id="20" name="Shape 1315"/>
            <p:cNvSpPr txBox="1"/>
            <p:nvPr/>
          </p:nvSpPr>
          <p:spPr>
            <a:xfrm>
              <a:off x="8809713" y="1945047"/>
              <a:ext cx="3395400" cy="438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51431" tIns="25706" rIns="51431" bIns="25706" anchor="ctr" anchorCtr="0">
              <a:noAutofit/>
            </a:bodyPr>
            <a:lstStyle/>
            <a:p>
              <a:pPr>
                <a:buSzPct val="25000"/>
              </a:pPr>
              <a:r>
                <a:rPr lang="en-US" sz="900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On-demand workers such as Uber drivers, Instacart delivery, </a:t>
              </a:r>
              <a:r>
                <a:rPr lang="en-US" sz="900" dirty="0" err="1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TaskRabbit</a:t>
              </a:r>
              <a:endParaRPr lang="en-US" sz="900" baseline="30000" dirty="0">
                <a:solidFill>
                  <a:schemeClr val="bg1"/>
                </a:solidFill>
                <a:latin typeface="+mj-lt"/>
                <a:ea typeface="Georgia"/>
                <a:cs typeface="Georgia"/>
                <a:sym typeface="Georgia"/>
              </a:endParaRPr>
            </a:p>
          </p:txBody>
        </p:sp>
      </p:grpSp>
      <p:grpSp>
        <p:nvGrpSpPr>
          <p:cNvPr id="21" name="Shape 1316"/>
          <p:cNvGrpSpPr/>
          <p:nvPr/>
        </p:nvGrpSpPr>
        <p:grpSpPr>
          <a:xfrm>
            <a:off x="4566955" y="2676461"/>
            <a:ext cx="2743219" cy="607500"/>
            <a:chOff x="7483285" y="1761943"/>
            <a:chExt cx="4612971" cy="810000"/>
          </a:xfrm>
        </p:grpSpPr>
        <p:sp>
          <p:nvSpPr>
            <p:cNvPr id="22" name="Shape 1317"/>
            <p:cNvSpPr/>
            <p:nvPr/>
          </p:nvSpPr>
          <p:spPr>
            <a:xfrm>
              <a:off x="7483285" y="1761943"/>
              <a:ext cx="1053000" cy="81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0"/>
                </a:srgbClr>
              </a:outerShdw>
            </a:effectLst>
          </p:spPr>
          <p:txBody>
            <a:bodyPr wrap="square" lIns="0" tIns="25706" rIns="0" bIns="25706" anchor="ctr" anchorCtr="0">
              <a:noAutofit/>
            </a:bodyPr>
            <a:lstStyle/>
            <a:p>
              <a:pPr>
                <a:buSzPct val="25000"/>
              </a:pPr>
              <a:r>
                <a:rPr lang="en-US" sz="15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30%</a:t>
              </a:r>
            </a:p>
          </p:txBody>
        </p:sp>
        <p:sp>
          <p:nvSpPr>
            <p:cNvPr id="23" name="Shape 1318"/>
            <p:cNvSpPr txBox="1"/>
            <p:nvPr/>
          </p:nvSpPr>
          <p:spPr>
            <a:xfrm>
              <a:off x="8874256" y="1936058"/>
              <a:ext cx="3222000" cy="438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51431" tIns="25706" rIns="51431" bIns="25706" anchor="t" anchorCtr="0">
              <a:noAutofit/>
            </a:bodyPr>
            <a:lstStyle/>
            <a:p>
              <a:pPr>
                <a:buSzPct val="25000"/>
              </a:pPr>
              <a:r>
                <a:rPr lang="en-US" sz="900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Payroll costs savings to employers when they hire freelancers</a:t>
              </a:r>
              <a:endParaRPr lang="en-US" sz="900" baseline="30000" dirty="0">
                <a:solidFill>
                  <a:schemeClr val="bg1"/>
                </a:solidFill>
                <a:latin typeface="+mj-lt"/>
                <a:ea typeface="Georgia"/>
                <a:cs typeface="Georgia"/>
                <a:sym typeface="Georgia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99544" y="1109269"/>
            <a:ext cx="8473966" cy="688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50" dirty="0">
                <a:solidFill>
                  <a:schemeClr val="bg1"/>
                </a:solidFill>
                <a:latin typeface="+mj-lt"/>
              </a:rPr>
              <a:t>In a digital economy, temporary, </a:t>
            </a:r>
            <a:r>
              <a:rPr lang="en-US" sz="1350" dirty="0" smtClean="0">
                <a:solidFill>
                  <a:schemeClr val="bg1"/>
                </a:solidFill>
                <a:latin typeface="+mj-lt"/>
              </a:rPr>
              <a:t>flexible finance and accounting </a:t>
            </a:r>
            <a:r>
              <a:rPr lang="en-US" sz="1350" dirty="0">
                <a:solidFill>
                  <a:schemeClr val="bg1"/>
                </a:solidFill>
                <a:latin typeface="+mj-lt"/>
              </a:rPr>
              <a:t>jobs are commonplace and companies </a:t>
            </a:r>
            <a:r>
              <a:rPr lang="en-US" sz="1350" dirty="0" smtClean="0">
                <a:solidFill>
                  <a:schemeClr val="bg1"/>
                </a:solidFill>
                <a:latin typeface="+mj-lt"/>
              </a:rPr>
              <a:t>will utilize </a:t>
            </a:r>
            <a:r>
              <a:rPr lang="en-US" sz="1350" dirty="0">
                <a:solidFill>
                  <a:schemeClr val="bg1"/>
                </a:solidFill>
                <a:latin typeface="+mj-lt"/>
              </a:rPr>
              <a:t>independent contractors and freelancers instead of full-time </a:t>
            </a:r>
            <a:r>
              <a:rPr lang="en-US" sz="1350" dirty="0" smtClean="0">
                <a:solidFill>
                  <a:schemeClr val="bg1"/>
                </a:solidFill>
                <a:latin typeface="+mj-lt"/>
              </a:rPr>
              <a:t>employees</a:t>
            </a:r>
            <a:endParaRPr lang="en-US" sz="135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Workforce of the future considerations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8" name="Slide Number Placeholder 2"/>
          <p:cNvSpPr>
            <a:spLocks noGrp="1"/>
          </p:cNvSpPr>
          <p:nvPr>
            <p:ph type="sldNum" idx="12"/>
          </p:nvPr>
        </p:nvSpPr>
        <p:spPr>
          <a:xfrm>
            <a:off x="6700838" y="4769952"/>
            <a:ext cx="2133600" cy="123111"/>
          </a:xfrm>
        </p:spPr>
        <p:txBody>
          <a:bodyPr/>
          <a:lstStyle/>
          <a:p>
            <a:pPr algn="r">
              <a:buSzPct val="25000"/>
            </a:pPr>
            <a:r>
              <a:rPr lang="en-GB" dirty="0" smtClean="0">
                <a:ea typeface="Georgia"/>
                <a:cs typeface="Georgia"/>
                <a:sym typeface="Georgia"/>
              </a:rPr>
              <a:t>15</a:t>
            </a:r>
            <a:endParaRPr lang="en-GB" dirty="0">
              <a:ea typeface="Georgia"/>
              <a:cs typeface="Georgia"/>
              <a:sym typeface="Georgia"/>
            </a:endParaRPr>
          </a:p>
        </p:txBody>
      </p:sp>
      <p:grpSp>
        <p:nvGrpSpPr>
          <p:cNvPr id="29" name="Shape 1316"/>
          <p:cNvGrpSpPr/>
          <p:nvPr/>
        </p:nvGrpSpPr>
        <p:grpSpPr>
          <a:xfrm>
            <a:off x="4566939" y="3492735"/>
            <a:ext cx="3357861" cy="607500"/>
            <a:chOff x="7482150" y="1773528"/>
            <a:chExt cx="5646546" cy="810000"/>
          </a:xfrm>
        </p:grpSpPr>
        <p:sp>
          <p:nvSpPr>
            <p:cNvPr id="30" name="Shape 1317"/>
            <p:cNvSpPr/>
            <p:nvPr/>
          </p:nvSpPr>
          <p:spPr>
            <a:xfrm>
              <a:off x="7482150" y="1773528"/>
              <a:ext cx="1053000" cy="81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1760"/>
                </a:srgbClr>
              </a:outerShdw>
            </a:effectLst>
          </p:spPr>
          <p:txBody>
            <a:bodyPr wrap="square" lIns="0" tIns="25706" rIns="0" bIns="25706" anchor="ctr" anchorCtr="0">
              <a:noAutofit/>
            </a:bodyPr>
            <a:lstStyle/>
            <a:p>
              <a:pPr>
                <a:buSzPct val="25000"/>
              </a:pPr>
              <a:r>
                <a:rPr lang="en-US" sz="1500" b="1" dirty="0" smtClean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35%</a:t>
              </a:r>
              <a:endParaRPr lang="en-US" sz="1500" b="1" dirty="0">
                <a:solidFill>
                  <a:schemeClr val="bg1"/>
                </a:solidFill>
                <a:latin typeface="+mj-lt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1" name="Shape 1318"/>
            <p:cNvSpPr txBox="1"/>
            <p:nvPr/>
          </p:nvSpPr>
          <p:spPr>
            <a:xfrm>
              <a:off x="8874256" y="1856760"/>
              <a:ext cx="4254440" cy="6321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51431" tIns="25706" rIns="51431" bIns="25706" anchor="t" anchorCtr="0">
              <a:noAutofit/>
            </a:bodyPr>
            <a:lstStyle/>
            <a:p>
              <a:pPr>
                <a:buSzPct val="25000"/>
              </a:pPr>
              <a:r>
                <a:rPr lang="en-US" sz="900" dirty="0" smtClean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By 2025, percentage of Next Generation Finance and Accounting workforce without traditional Finance and Accounting degrees</a:t>
              </a:r>
              <a:endParaRPr lang="en-US" sz="900" baseline="30000" dirty="0">
                <a:solidFill>
                  <a:schemeClr val="bg1"/>
                </a:solidFill>
                <a:latin typeface="+mj-lt"/>
                <a:ea typeface="Georgia"/>
                <a:cs typeface="Georgia"/>
                <a:sym typeface="Georgia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8927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>
          <a:xfrm>
            <a:off x="6700838" y="4773799"/>
            <a:ext cx="2133600" cy="115416"/>
          </a:xfrm>
        </p:spPr>
        <p:txBody>
          <a:bodyPr/>
          <a:lstStyle/>
          <a:p>
            <a:pPr algn="r">
              <a:buSzPct val="25000"/>
            </a:pPr>
            <a:r>
              <a:rPr lang="en-GB" sz="75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endParaRPr lang="en-GB" sz="75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" name="Shape 227"/>
          <p:cNvSpPr txBox="1">
            <a:spLocks/>
          </p:cNvSpPr>
          <p:nvPr/>
        </p:nvSpPr>
        <p:spPr>
          <a:xfrm>
            <a:off x="1628278" y="1348717"/>
            <a:ext cx="6585555" cy="5168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Georgia"/>
              <a:buNone/>
              <a:defRPr sz="24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 rtl="0">
              <a:spcBef>
                <a:spcPts val="0"/>
              </a:spcBef>
              <a:buSzPct val="77777"/>
              <a:buNone/>
              <a:defRPr sz="1800"/>
            </a:lvl2pPr>
            <a:lvl3pPr lvl="2" indent="0" rtl="0">
              <a:spcBef>
                <a:spcPts val="0"/>
              </a:spcBef>
              <a:buSzPct val="77777"/>
              <a:buNone/>
              <a:defRPr sz="1800"/>
            </a:lvl3pPr>
            <a:lvl4pPr lvl="3" indent="0" rtl="0">
              <a:spcBef>
                <a:spcPts val="0"/>
              </a:spcBef>
              <a:buSzPct val="77777"/>
              <a:buNone/>
              <a:defRPr sz="1800"/>
            </a:lvl4pPr>
            <a:lvl5pPr lvl="4" indent="0" rtl="0">
              <a:spcBef>
                <a:spcPts val="0"/>
              </a:spcBef>
              <a:buSzPct val="77777"/>
              <a:buNone/>
              <a:defRPr sz="1800"/>
            </a:lvl5pPr>
            <a:lvl6pPr lvl="5" indent="0" rtl="0">
              <a:spcBef>
                <a:spcPts val="0"/>
              </a:spcBef>
              <a:buSzPct val="77777"/>
              <a:buNone/>
              <a:defRPr sz="1800"/>
            </a:lvl6pPr>
            <a:lvl7pPr lvl="6" indent="0" rtl="0">
              <a:spcBef>
                <a:spcPts val="0"/>
              </a:spcBef>
              <a:buSzPct val="77777"/>
              <a:buNone/>
              <a:defRPr sz="1800"/>
            </a:lvl7pPr>
            <a:lvl8pPr lvl="7" indent="0" rtl="0">
              <a:spcBef>
                <a:spcPts val="0"/>
              </a:spcBef>
              <a:buSzPct val="77777"/>
              <a:buNone/>
              <a:defRPr sz="1800"/>
            </a:lvl8pPr>
            <a:lvl9pPr lvl="8" indent="0" rtl="0">
              <a:spcBef>
                <a:spcPts val="0"/>
              </a:spcBef>
              <a:buSzPct val="77777"/>
              <a:buNone/>
              <a:defRPr sz="1800"/>
            </a:lvl9pPr>
          </a:lstStyle>
          <a:p>
            <a:pPr indent="-104775"/>
            <a:r>
              <a:rPr lang="en-GB" sz="1400" b="0" i="0" dirty="0">
                <a:solidFill>
                  <a:schemeClr val="bg1"/>
                </a:solidFill>
              </a:rPr>
              <a:t>Critical Factors to Being an Attractive Employer for an Evolving Workforce</a:t>
            </a:r>
          </a:p>
        </p:txBody>
      </p:sp>
      <p:grpSp>
        <p:nvGrpSpPr>
          <p:cNvPr id="6" name="Shape 228"/>
          <p:cNvGrpSpPr/>
          <p:nvPr/>
        </p:nvGrpSpPr>
        <p:grpSpPr>
          <a:xfrm>
            <a:off x="1762330" y="1645812"/>
            <a:ext cx="5619341" cy="2438713"/>
            <a:chOff x="484910" y="2057400"/>
            <a:chExt cx="8174181" cy="4049336"/>
          </a:xfrm>
          <a:solidFill>
            <a:schemeClr val="lt1"/>
          </a:solidFill>
        </p:grpSpPr>
        <p:pic>
          <p:nvPicPr>
            <p:cNvPr id="7" name="Shape 22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4910" y="2057400"/>
              <a:ext cx="8174181" cy="4049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</p:pic>
        <p:sp>
          <p:nvSpPr>
            <p:cNvPr id="9" name="Shape 230"/>
            <p:cNvSpPr/>
            <p:nvPr/>
          </p:nvSpPr>
          <p:spPr>
            <a:xfrm>
              <a:off x="1257887" y="3189171"/>
              <a:ext cx="895500" cy="873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square" lIns="45075" tIns="22538" rIns="45075" bIns="22538" anchor="ctr" anchorCtr="0">
              <a:noAutofit/>
            </a:bodyPr>
            <a:lstStyle/>
            <a:p>
              <a:pPr indent="-100013" algn="ctr">
                <a:buClr>
                  <a:srgbClr val="FFFFFF"/>
                </a:buClr>
              </a:pPr>
              <a:r>
                <a:rPr lang="en-GB" sz="1050" b="1" i="1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52%</a:t>
              </a:r>
            </a:p>
          </p:txBody>
        </p:sp>
        <p:sp>
          <p:nvSpPr>
            <p:cNvPr id="10" name="Shape 231"/>
            <p:cNvSpPr/>
            <p:nvPr/>
          </p:nvSpPr>
          <p:spPr>
            <a:xfrm>
              <a:off x="2509118" y="3489660"/>
              <a:ext cx="895500" cy="873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square" lIns="45075" tIns="22538" rIns="45075" bIns="22538" anchor="ctr" anchorCtr="0">
              <a:noAutofit/>
            </a:bodyPr>
            <a:lstStyle/>
            <a:p>
              <a:pPr indent="-100013" algn="ctr">
                <a:buClr>
                  <a:srgbClr val="FFFFFF"/>
                </a:buClr>
              </a:pPr>
              <a:r>
                <a:rPr lang="en-GB" sz="1050" b="1" i="1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44%</a:t>
              </a:r>
            </a:p>
          </p:txBody>
        </p:sp>
        <p:sp>
          <p:nvSpPr>
            <p:cNvPr id="11" name="Shape 232"/>
            <p:cNvSpPr/>
            <p:nvPr/>
          </p:nvSpPr>
          <p:spPr>
            <a:xfrm>
              <a:off x="3749674" y="3645254"/>
              <a:ext cx="895500" cy="873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square" lIns="45075" tIns="22538" rIns="45075" bIns="22538" anchor="ctr" anchorCtr="0">
              <a:noAutofit/>
            </a:bodyPr>
            <a:lstStyle/>
            <a:p>
              <a:pPr indent="-100013" algn="ctr">
                <a:buClr>
                  <a:srgbClr val="FFFFFF"/>
                </a:buClr>
              </a:pPr>
              <a:r>
                <a:rPr lang="en-GB" sz="1050" b="1" i="1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35%</a:t>
              </a:r>
            </a:p>
          </p:txBody>
        </p:sp>
        <p:sp>
          <p:nvSpPr>
            <p:cNvPr id="12" name="Shape 233"/>
            <p:cNvSpPr/>
            <p:nvPr/>
          </p:nvSpPr>
          <p:spPr>
            <a:xfrm>
              <a:off x="4990239" y="3829936"/>
              <a:ext cx="895500" cy="873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square" lIns="45075" tIns="22538" rIns="45075" bIns="22538" anchor="ctr" anchorCtr="0">
              <a:noAutofit/>
            </a:bodyPr>
            <a:lstStyle/>
            <a:p>
              <a:pPr indent="-100013" algn="ctr">
                <a:buClr>
                  <a:srgbClr val="FFFFFF"/>
                </a:buClr>
              </a:pPr>
              <a:r>
                <a:rPr lang="en-GB" sz="1050" b="1" i="1" dirty="0" smtClean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31%</a:t>
              </a:r>
              <a:endParaRPr lang="en-GB" sz="1050" b="1" i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3" name="Shape 234"/>
            <p:cNvSpPr/>
            <p:nvPr/>
          </p:nvSpPr>
          <p:spPr>
            <a:xfrm>
              <a:off x="6230825" y="4062796"/>
              <a:ext cx="895500" cy="873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square" lIns="45075" tIns="22538" rIns="45075" bIns="22538" anchor="ctr" anchorCtr="0">
              <a:noAutofit/>
            </a:bodyPr>
            <a:lstStyle/>
            <a:p>
              <a:pPr indent="-100013" algn="ctr">
                <a:buClr>
                  <a:srgbClr val="FFFFFF"/>
                </a:buClr>
              </a:pPr>
              <a:r>
                <a:rPr lang="en-GB" sz="1050" b="1" i="1" dirty="0" smtClean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21%</a:t>
              </a:r>
              <a:endParaRPr lang="en-GB" sz="1050" b="1" i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4" name="Shape 235"/>
            <p:cNvSpPr/>
            <p:nvPr/>
          </p:nvSpPr>
          <p:spPr>
            <a:xfrm>
              <a:off x="7471403" y="4146765"/>
              <a:ext cx="895800" cy="87360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square" lIns="45075" tIns="22538" rIns="45075" bIns="22538" anchor="ctr" anchorCtr="0">
              <a:noAutofit/>
            </a:bodyPr>
            <a:lstStyle/>
            <a:p>
              <a:pPr indent="-100013" algn="ctr">
                <a:buClr>
                  <a:srgbClr val="FFFFFF"/>
                </a:buClr>
              </a:pPr>
              <a:r>
                <a:rPr lang="en-GB" sz="1050" b="1" i="1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20%</a:t>
              </a:r>
            </a:p>
          </p:txBody>
        </p:sp>
      </p:grpSp>
      <p:sp>
        <p:nvSpPr>
          <p:cNvPr id="15" name="Shape 236"/>
          <p:cNvSpPr txBox="1"/>
          <p:nvPr/>
        </p:nvSpPr>
        <p:spPr>
          <a:xfrm>
            <a:off x="5997370" y="4361123"/>
            <a:ext cx="1885950" cy="1125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indent="-39290">
              <a:buClr>
                <a:srgbClr val="000000"/>
              </a:buClr>
              <a:buSzPct val="103125"/>
            </a:pPr>
            <a:r>
              <a:rPr lang="en-GB" sz="619" i="1" dirty="0">
                <a:latin typeface="Georgia"/>
                <a:ea typeface="Georgia"/>
                <a:cs typeface="Georgia"/>
                <a:sym typeface="Georgia"/>
              </a:rPr>
              <a:t>*PwC NextGen study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Assessing and attracting talent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8" name="Slide Number Placeholder 2"/>
          <p:cNvSpPr txBox="1">
            <a:spLocks/>
          </p:cNvSpPr>
          <p:nvPr/>
        </p:nvSpPr>
        <p:spPr>
          <a:xfrm>
            <a:off x="6700838" y="4769952"/>
            <a:ext cx="21336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25000"/>
            </a:pPr>
            <a:r>
              <a:rPr lang="en-GB" dirty="0" smtClean="0">
                <a:ea typeface="Georgia"/>
                <a:cs typeface="Georgia"/>
                <a:sym typeface="Georgia"/>
              </a:rPr>
              <a:t>16</a:t>
            </a:r>
            <a:endParaRPr lang="en-GB" dirty="0"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14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Rectangle 542"/>
          <p:cNvSpPr/>
          <p:nvPr/>
        </p:nvSpPr>
        <p:spPr bwMode="ltGray">
          <a:xfrm>
            <a:off x="6698167" y="4485902"/>
            <a:ext cx="367636" cy="216347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44" name="Rectangle 543"/>
          <p:cNvSpPr/>
          <p:nvPr/>
        </p:nvSpPr>
        <p:spPr>
          <a:xfrm>
            <a:off x="7065803" y="4474811"/>
            <a:ext cx="1297538" cy="238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50" b="1" dirty="0" smtClean="0">
                <a:solidFill>
                  <a:schemeClr val="bg1"/>
                </a:solidFill>
                <a:latin typeface="+mj-lt"/>
              </a:rPr>
              <a:t>Finance focus</a:t>
            </a:r>
          </a:p>
        </p:txBody>
      </p:sp>
      <p:sp>
        <p:nvSpPr>
          <p:cNvPr id="545" name="Rectangle 544"/>
          <p:cNvSpPr/>
          <p:nvPr/>
        </p:nvSpPr>
        <p:spPr bwMode="ltGray">
          <a:xfrm>
            <a:off x="6698167" y="4792277"/>
            <a:ext cx="367636" cy="216347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46" name="Rectangle 545"/>
          <p:cNvSpPr/>
          <p:nvPr/>
        </p:nvSpPr>
        <p:spPr>
          <a:xfrm>
            <a:off x="7065803" y="4781186"/>
            <a:ext cx="1838180" cy="238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50" b="1" dirty="0" smtClean="0">
                <a:solidFill>
                  <a:schemeClr val="bg1"/>
                </a:solidFill>
                <a:latin typeface="+mj-lt"/>
              </a:rPr>
              <a:t>Automated and digitized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Finance focus shift in the Next Generation Digital World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idx="12"/>
          </p:nvPr>
        </p:nvSpPr>
        <p:spPr>
          <a:xfrm>
            <a:off x="6700838" y="4769952"/>
            <a:ext cx="2133600" cy="123111"/>
          </a:xfrm>
        </p:spPr>
        <p:txBody>
          <a:bodyPr/>
          <a:lstStyle/>
          <a:p>
            <a:pPr algn="r">
              <a:buSzPct val="25000"/>
            </a:pPr>
            <a:r>
              <a:rPr lang="en-GB" dirty="0" smtClean="0">
                <a:ea typeface="Georgia"/>
                <a:cs typeface="Georgia"/>
                <a:sym typeface="Georgia"/>
              </a:rPr>
              <a:t>17</a:t>
            </a:r>
            <a:endParaRPr lang="en-GB" dirty="0">
              <a:ea typeface="Georgia"/>
              <a:cs typeface="Georgia"/>
              <a:sym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452" y="1181161"/>
            <a:ext cx="6611629" cy="3203622"/>
          </a:xfrm>
          <a:prstGeom prst="rect">
            <a:avLst/>
          </a:prstGeom>
        </p:spPr>
      </p:pic>
      <p:sp>
        <p:nvSpPr>
          <p:cNvPr id="547" name="Rectangle 546"/>
          <p:cNvSpPr/>
          <p:nvPr/>
        </p:nvSpPr>
        <p:spPr>
          <a:xfrm rot="16200000">
            <a:off x="682625" y="1493728"/>
            <a:ext cx="1066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Today</a:t>
            </a:r>
            <a:endParaRPr 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548" name="Rectangle 547"/>
          <p:cNvSpPr/>
          <p:nvPr/>
        </p:nvSpPr>
        <p:spPr>
          <a:xfrm rot="16200000">
            <a:off x="532119" y="3762654"/>
            <a:ext cx="13678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Tomorrow</a:t>
            </a:r>
          </a:p>
        </p:txBody>
      </p:sp>
    </p:spTree>
    <p:extLst>
      <p:ext uri="{BB962C8B-B14F-4D97-AF65-F5344CB8AC3E}">
        <p14:creationId xmlns="" xmlns:p14="http://schemas.microsoft.com/office/powerpoint/2010/main" val="10877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700838" y="4770007"/>
            <a:ext cx="2133600" cy="123000"/>
          </a:xfrm>
        </p:spPr>
        <p:txBody>
          <a:bodyPr/>
          <a:lstStyle/>
          <a:p>
            <a:fld id="{FEBD7F86-1881-4698-8703-FB80B0800997}" type="slidenum">
              <a:rPr lang="en-GB" smtClean="0"/>
              <a:pPr/>
              <a:t>19</a:t>
            </a:fld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565133" y="2246428"/>
            <a:ext cx="1565174" cy="1565171"/>
            <a:chOff x="374996" y="3060993"/>
            <a:chExt cx="1682404" cy="1682402"/>
          </a:xfrm>
        </p:grpSpPr>
        <p:sp>
          <p:nvSpPr>
            <p:cNvPr id="3" name="Oval 2"/>
            <p:cNvSpPr/>
            <p:nvPr/>
          </p:nvSpPr>
          <p:spPr bwMode="ltGray">
            <a:xfrm>
              <a:off x="374996" y="3060993"/>
              <a:ext cx="1682404" cy="1682402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74996" y="3410425"/>
              <a:ext cx="1682402" cy="1141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  <a:latin typeface="+mj-lt"/>
                </a:rPr>
                <a:t>DIGITAL</a:t>
              </a:r>
            </a:p>
            <a:p>
              <a:pPr algn="ctr"/>
              <a:r>
                <a:rPr lang="en-US" sz="1050" b="1" dirty="0">
                  <a:solidFill>
                    <a:schemeClr val="bg1"/>
                  </a:solidFill>
                  <a:latin typeface="+mj-lt"/>
                </a:rPr>
                <a:t>FOUNDATION</a:t>
              </a:r>
            </a:p>
            <a:p>
              <a:pPr algn="ctr"/>
              <a:r>
                <a:rPr lang="en-US" sz="1050" b="1" dirty="0">
                  <a:solidFill>
                    <a:schemeClr val="bg1"/>
                  </a:solidFill>
                  <a:latin typeface="+mj-lt"/>
                </a:rPr>
                <a:t>(real-time processing integrated with analytics)</a:t>
              </a:r>
            </a:p>
          </p:txBody>
        </p:sp>
      </p:grpSp>
      <p:sp>
        <p:nvSpPr>
          <p:cNvPr id="5" name="Arc 4"/>
          <p:cNvSpPr/>
          <p:nvPr/>
        </p:nvSpPr>
        <p:spPr>
          <a:xfrm>
            <a:off x="1336412" y="2003727"/>
            <a:ext cx="2065962" cy="2065961"/>
          </a:xfrm>
          <a:prstGeom prst="arc">
            <a:avLst>
              <a:gd name="adj1" fmla="val 16200000"/>
              <a:gd name="adj2" fmla="val 5372655"/>
            </a:avLst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 bwMode="ltGray">
          <a:xfrm>
            <a:off x="2827360" y="2084481"/>
            <a:ext cx="135917" cy="13591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061270" y="1512607"/>
            <a:ext cx="510411" cy="510410"/>
            <a:chOff x="175800" y="3961072"/>
            <a:chExt cx="1663090" cy="1663088"/>
          </a:xfrm>
        </p:grpSpPr>
        <p:sp>
          <p:nvSpPr>
            <p:cNvPr id="28" name="Oval 27"/>
            <p:cNvSpPr/>
            <p:nvPr/>
          </p:nvSpPr>
          <p:spPr bwMode="ltGray">
            <a:xfrm>
              <a:off x="175800" y="3961072"/>
              <a:ext cx="1663090" cy="1663088"/>
            </a:xfrm>
            <a:prstGeom prst="ellipse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75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9" name="Freeform 24"/>
            <p:cNvSpPr>
              <a:spLocks noChangeAspect="1" noEditPoints="1"/>
            </p:cNvSpPr>
            <p:nvPr/>
          </p:nvSpPr>
          <p:spPr bwMode="auto">
            <a:xfrm>
              <a:off x="390137" y="4227423"/>
              <a:ext cx="1234419" cy="1273264"/>
            </a:xfrm>
            <a:custGeom>
              <a:avLst/>
              <a:gdLst/>
              <a:ahLst/>
              <a:cxnLst>
                <a:cxn ang="0">
                  <a:pos x="231" y="141"/>
                </a:cxn>
                <a:cxn ang="0">
                  <a:pos x="206" y="82"/>
                </a:cxn>
                <a:cxn ang="0">
                  <a:pos x="217" y="156"/>
                </a:cxn>
                <a:cxn ang="0">
                  <a:pos x="210" y="168"/>
                </a:cxn>
                <a:cxn ang="0">
                  <a:pos x="208" y="165"/>
                </a:cxn>
                <a:cxn ang="0">
                  <a:pos x="157" y="137"/>
                </a:cxn>
                <a:cxn ang="0">
                  <a:pos x="141" y="71"/>
                </a:cxn>
                <a:cxn ang="0">
                  <a:pos x="144" y="62"/>
                </a:cxn>
                <a:cxn ang="0">
                  <a:pos x="201" y="48"/>
                </a:cxn>
                <a:cxn ang="0">
                  <a:pos x="219" y="62"/>
                </a:cxn>
                <a:cxn ang="0">
                  <a:pos x="234" y="141"/>
                </a:cxn>
                <a:cxn ang="0">
                  <a:pos x="170" y="198"/>
                </a:cxn>
                <a:cxn ang="0">
                  <a:pos x="164" y="242"/>
                </a:cxn>
                <a:cxn ang="0">
                  <a:pos x="81" y="242"/>
                </a:cxn>
                <a:cxn ang="0">
                  <a:pos x="75" y="198"/>
                </a:cxn>
                <a:cxn ang="0">
                  <a:pos x="40" y="219"/>
                </a:cxn>
                <a:cxn ang="0">
                  <a:pos x="48" y="169"/>
                </a:cxn>
                <a:cxn ang="0">
                  <a:pos x="104" y="149"/>
                </a:cxn>
                <a:cxn ang="0">
                  <a:pos x="141" y="149"/>
                </a:cxn>
                <a:cxn ang="0">
                  <a:pos x="196" y="169"/>
                </a:cxn>
                <a:cxn ang="0">
                  <a:pos x="204" y="219"/>
                </a:cxn>
                <a:cxn ang="0">
                  <a:pos x="35" y="169"/>
                </a:cxn>
                <a:cxn ang="0">
                  <a:pos x="36" y="80"/>
                </a:cxn>
                <a:cxn ang="0">
                  <a:pos x="21" y="131"/>
                </a:cxn>
                <a:cxn ang="0">
                  <a:pos x="9" y="140"/>
                </a:cxn>
                <a:cxn ang="0">
                  <a:pos x="12" y="61"/>
                </a:cxn>
                <a:cxn ang="0">
                  <a:pos x="31" y="47"/>
                </a:cxn>
                <a:cxn ang="0">
                  <a:pos x="62" y="69"/>
                </a:cxn>
                <a:cxn ang="0">
                  <a:pos x="94" y="47"/>
                </a:cxn>
                <a:cxn ang="0">
                  <a:pos x="113" y="61"/>
                </a:cxn>
                <a:cxn ang="0">
                  <a:pos x="91" y="80"/>
                </a:cxn>
                <a:cxn ang="0">
                  <a:pos x="90" y="81"/>
                </a:cxn>
                <a:cxn ang="0">
                  <a:pos x="87" y="137"/>
                </a:cxn>
                <a:cxn ang="0">
                  <a:pos x="36" y="165"/>
                </a:cxn>
                <a:cxn ang="0">
                  <a:pos x="62" y="0"/>
                </a:cxn>
                <a:cxn ang="0">
                  <a:pos x="62" y="40"/>
                </a:cxn>
                <a:cxn ang="0">
                  <a:pos x="62" y="0"/>
                </a:cxn>
                <a:cxn ang="0">
                  <a:pos x="154" y="110"/>
                </a:cxn>
                <a:cxn ang="0">
                  <a:pos x="91" y="110"/>
                </a:cxn>
                <a:cxn ang="0">
                  <a:pos x="182" y="0"/>
                </a:cxn>
                <a:cxn ang="0">
                  <a:pos x="182" y="40"/>
                </a:cxn>
                <a:cxn ang="0">
                  <a:pos x="182" y="0"/>
                </a:cxn>
              </a:cxnLst>
              <a:rect l="0" t="0" r="r" b="b"/>
              <a:pathLst>
                <a:path w="241" h="248">
                  <a:moveTo>
                    <a:pt x="234" y="141"/>
                  </a:moveTo>
                  <a:cubicBezTo>
                    <a:pt x="233" y="141"/>
                    <a:pt x="232" y="141"/>
                    <a:pt x="231" y="141"/>
                  </a:cubicBezTo>
                  <a:cubicBezTo>
                    <a:pt x="227" y="141"/>
                    <a:pt x="223" y="139"/>
                    <a:pt x="222" y="134"/>
                  </a:cubicBezTo>
                  <a:cubicBezTo>
                    <a:pt x="206" y="82"/>
                    <a:pt x="206" y="82"/>
                    <a:pt x="206" y="82"/>
                  </a:cubicBezTo>
                  <a:cubicBezTo>
                    <a:pt x="198" y="82"/>
                    <a:pt x="198" y="82"/>
                    <a:pt x="198" y="82"/>
                  </a:cubicBezTo>
                  <a:cubicBezTo>
                    <a:pt x="217" y="156"/>
                    <a:pt x="217" y="156"/>
                    <a:pt x="217" y="156"/>
                  </a:cubicBezTo>
                  <a:cubicBezTo>
                    <a:pt x="218" y="157"/>
                    <a:pt x="218" y="158"/>
                    <a:pt x="218" y="160"/>
                  </a:cubicBezTo>
                  <a:cubicBezTo>
                    <a:pt x="218" y="164"/>
                    <a:pt x="214" y="168"/>
                    <a:pt x="210" y="168"/>
                  </a:cubicBezTo>
                  <a:cubicBezTo>
                    <a:pt x="209" y="168"/>
                    <a:pt x="209" y="168"/>
                    <a:pt x="209" y="168"/>
                  </a:cubicBezTo>
                  <a:cubicBezTo>
                    <a:pt x="208" y="167"/>
                    <a:pt x="208" y="166"/>
                    <a:pt x="208" y="165"/>
                  </a:cubicBezTo>
                  <a:cubicBezTo>
                    <a:pt x="203" y="148"/>
                    <a:pt x="186" y="137"/>
                    <a:pt x="168" y="137"/>
                  </a:cubicBezTo>
                  <a:cubicBezTo>
                    <a:pt x="157" y="137"/>
                    <a:pt x="157" y="137"/>
                    <a:pt x="157" y="137"/>
                  </a:cubicBezTo>
                  <a:cubicBezTo>
                    <a:pt x="163" y="129"/>
                    <a:pt x="166" y="120"/>
                    <a:pt x="166" y="110"/>
                  </a:cubicBezTo>
                  <a:cubicBezTo>
                    <a:pt x="166" y="93"/>
                    <a:pt x="156" y="78"/>
                    <a:pt x="141" y="71"/>
                  </a:cubicBezTo>
                  <a:cubicBezTo>
                    <a:pt x="144" y="62"/>
                    <a:pt x="144" y="62"/>
                    <a:pt x="144" y="62"/>
                  </a:cubicBezTo>
                  <a:cubicBezTo>
                    <a:pt x="144" y="62"/>
                    <a:pt x="144" y="62"/>
                    <a:pt x="144" y="62"/>
                  </a:cubicBezTo>
                  <a:cubicBezTo>
                    <a:pt x="147" y="53"/>
                    <a:pt x="154" y="48"/>
                    <a:pt x="162" y="48"/>
                  </a:cubicBezTo>
                  <a:cubicBezTo>
                    <a:pt x="201" y="48"/>
                    <a:pt x="201" y="48"/>
                    <a:pt x="201" y="48"/>
                  </a:cubicBezTo>
                  <a:cubicBezTo>
                    <a:pt x="209" y="48"/>
                    <a:pt x="216" y="53"/>
                    <a:pt x="219" y="62"/>
                  </a:cubicBezTo>
                  <a:cubicBezTo>
                    <a:pt x="219" y="62"/>
                    <a:pt x="219" y="62"/>
                    <a:pt x="219" y="62"/>
                  </a:cubicBezTo>
                  <a:cubicBezTo>
                    <a:pt x="240" y="129"/>
                    <a:pt x="240" y="129"/>
                    <a:pt x="240" y="129"/>
                  </a:cubicBezTo>
                  <a:cubicBezTo>
                    <a:pt x="241" y="134"/>
                    <a:pt x="238" y="139"/>
                    <a:pt x="234" y="141"/>
                  </a:cubicBezTo>
                  <a:close/>
                  <a:moveTo>
                    <a:pt x="176" y="237"/>
                  </a:moveTo>
                  <a:cubicBezTo>
                    <a:pt x="170" y="198"/>
                    <a:pt x="170" y="198"/>
                    <a:pt x="170" y="198"/>
                  </a:cubicBezTo>
                  <a:cubicBezTo>
                    <a:pt x="162" y="198"/>
                    <a:pt x="162" y="198"/>
                    <a:pt x="162" y="198"/>
                  </a:cubicBezTo>
                  <a:cubicBezTo>
                    <a:pt x="164" y="242"/>
                    <a:pt x="164" y="242"/>
                    <a:pt x="164" y="242"/>
                  </a:cubicBezTo>
                  <a:cubicBezTo>
                    <a:pt x="151" y="246"/>
                    <a:pt x="137" y="248"/>
                    <a:pt x="122" y="248"/>
                  </a:cubicBezTo>
                  <a:cubicBezTo>
                    <a:pt x="108" y="248"/>
                    <a:pt x="94" y="246"/>
                    <a:pt x="81" y="242"/>
                  </a:cubicBezTo>
                  <a:cubicBezTo>
                    <a:pt x="83" y="198"/>
                    <a:pt x="83" y="198"/>
                    <a:pt x="83" y="198"/>
                  </a:cubicBezTo>
                  <a:cubicBezTo>
                    <a:pt x="75" y="198"/>
                    <a:pt x="75" y="198"/>
                    <a:pt x="75" y="198"/>
                  </a:cubicBezTo>
                  <a:cubicBezTo>
                    <a:pt x="67" y="237"/>
                    <a:pt x="67" y="237"/>
                    <a:pt x="67" y="237"/>
                  </a:cubicBezTo>
                  <a:cubicBezTo>
                    <a:pt x="57" y="232"/>
                    <a:pt x="48" y="226"/>
                    <a:pt x="40" y="219"/>
                  </a:cubicBezTo>
                  <a:cubicBezTo>
                    <a:pt x="48" y="171"/>
                    <a:pt x="48" y="171"/>
                    <a:pt x="48" y="171"/>
                  </a:cubicBezTo>
                  <a:cubicBezTo>
                    <a:pt x="48" y="170"/>
                    <a:pt x="48" y="169"/>
                    <a:pt x="48" y="169"/>
                  </a:cubicBezTo>
                  <a:cubicBezTo>
                    <a:pt x="52" y="157"/>
                    <a:pt x="63" y="149"/>
                    <a:pt x="77" y="149"/>
                  </a:cubicBezTo>
                  <a:cubicBezTo>
                    <a:pt x="104" y="149"/>
                    <a:pt x="104" y="149"/>
                    <a:pt x="104" y="149"/>
                  </a:cubicBezTo>
                  <a:cubicBezTo>
                    <a:pt x="123" y="182"/>
                    <a:pt x="123" y="182"/>
                    <a:pt x="123" y="182"/>
                  </a:cubicBezTo>
                  <a:cubicBezTo>
                    <a:pt x="141" y="149"/>
                    <a:pt x="141" y="149"/>
                    <a:pt x="141" y="149"/>
                  </a:cubicBezTo>
                  <a:cubicBezTo>
                    <a:pt x="168" y="149"/>
                    <a:pt x="168" y="149"/>
                    <a:pt x="168" y="149"/>
                  </a:cubicBezTo>
                  <a:cubicBezTo>
                    <a:pt x="181" y="149"/>
                    <a:pt x="192" y="157"/>
                    <a:pt x="196" y="169"/>
                  </a:cubicBezTo>
                  <a:cubicBezTo>
                    <a:pt x="196" y="169"/>
                    <a:pt x="196" y="170"/>
                    <a:pt x="196" y="171"/>
                  </a:cubicBezTo>
                  <a:cubicBezTo>
                    <a:pt x="204" y="219"/>
                    <a:pt x="204" y="219"/>
                    <a:pt x="204" y="219"/>
                  </a:cubicBezTo>
                  <a:cubicBezTo>
                    <a:pt x="196" y="226"/>
                    <a:pt x="186" y="232"/>
                    <a:pt x="176" y="237"/>
                  </a:cubicBezTo>
                  <a:close/>
                  <a:moveTo>
                    <a:pt x="35" y="169"/>
                  </a:moveTo>
                  <a:cubicBezTo>
                    <a:pt x="34" y="174"/>
                    <a:pt x="34" y="174"/>
                    <a:pt x="34" y="174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0" y="80"/>
                    <a:pt x="30" y="80"/>
                    <a:pt x="30" y="80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20" y="136"/>
                    <a:pt x="16" y="140"/>
                    <a:pt x="11" y="140"/>
                  </a:cubicBezTo>
                  <a:cubicBezTo>
                    <a:pt x="11" y="140"/>
                    <a:pt x="10" y="140"/>
                    <a:pt x="9" y="140"/>
                  </a:cubicBezTo>
                  <a:cubicBezTo>
                    <a:pt x="4" y="139"/>
                    <a:pt x="0" y="133"/>
                    <a:pt x="1" y="128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5" y="52"/>
                    <a:pt x="23" y="47"/>
                    <a:pt x="31" y="47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103" y="47"/>
                    <a:pt x="110" y="52"/>
                    <a:pt x="113" y="60"/>
                  </a:cubicBezTo>
                  <a:cubicBezTo>
                    <a:pt x="113" y="61"/>
                    <a:pt x="113" y="61"/>
                    <a:pt x="113" y="61"/>
                  </a:cubicBezTo>
                  <a:cubicBezTo>
                    <a:pt x="114" y="67"/>
                    <a:pt x="114" y="67"/>
                    <a:pt x="114" y="67"/>
                  </a:cubicBezTo>
                  <a:cubicBezTo>
                    <a:pt x="105" y="69"/>
                    <a:pt x="97" y="73"/>
                    <a:pt x="91" y="80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83" y="88"/>
                    <a:pt x="79" y="99"/>
                    <a:pt x="79" y="110"/>
                  </a:cubicBezTo>
                  <a:cubicBezTo>
                    <a:pt x="79" y="120"/>
                    <a:pt x="82" y="129"/>
                    <a:pt x="87" y="137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58" y="137"/>
                    <a:pt x="41" y="148"/>
                    <a:pt x="36" y="165"/>
                  </a:cubicBezTo>
                  <a:cubicBezTo>
                    <a:pt x="36" y="166"/>
                    <a:pt x="35" y="167"/>
                    <a:pt x="35" y="169"/>
                  </a:cubicBezTo>
                  <a:close/>
                  <a:moveTo>
                    <a:pt x="62" y="0"/>
                  </a:moveTo>
                  <a:cubicBezTo>
                    <a:pt x="74" y="0"/>
                    <a:pt x="83" y="9"/>
                    <a:pt x="83" y="20"/>
                  </a:cubicBezTo>
                  <a:cubicBezTo>
                    <a:pt x="83" y="31"/>
                    <a:pt x="74" y="40"/>
                    <a:pt x="62" y="40"/>
                  </a:cubicBezTo>
                  <a:cubicBezTo>
                    <a:pt x="51" y="40"/>
                    <a:pt x="42" y="31"/>
                    <a:pt x="42" y="20"/>
                  </a:cubicBezTo>
                  <a:cubicBezTo>
                    <a:pt x="42" y="9"/>
                    <a:pt x="51" y="0"/>
                    <a:pt x="62" y="0"/>
                  </a:cubicBezTo>
                  <a:close/>
                  <a:moveTo>
                    <a:pt x="122" y="79"/>
                  </a:moveTo>
                  <a:cubicBezTo>
                    <a:pt x="140" y="79"/>
                    <a:pt x="154" y="93"/>
                    <a:pt x="154" y="110"/>
                  </a:cubicBezTo>
                  <a:cubicBezTo>
                    <a:pt x="154" y="127"/>
                    <a:pt x="140" y="141"/>
                    <a:pt x="122" y="141"/>
                  </a:cubicBezTo>
                  <a:cubicBezTo>
                    <a:pt x="105" y="141"/>
                    <a:pt x="91" y="127"/>
                    <a:pt x="91" y="110"/>
                  </a:cubicBezTo>
                  <a:cubicBezTo>
                    <a:pt x="91" y="93"/>
                    <a:pt x="105" y="79"/>
                    <a:pt x="122" y="79"/>
                  </a:cubicBezTo>
                  <a:close/>
                  <a:moveTo>
                    <a:pt x="182" y="0"/>
                  </a:moveTo>
                  <a:cubicBezTo>
                    <a:pt x="193" y="0"/>
                    <a:pt x="201" y="9"/>
                    <a:pt x="201" y="20"/>
                  </a:cubicBezTo>
                  <a:cubicBezTo>
                    <a:pt x="201" y="31"/>
                    <a:pt x="193" y="40"/>
                    <a:pt x="182" y="40"/>
                  </a:cubicBezTo>
                  <a:cubicBezTo>
                    <a:pt x="171" y="40"/>
                    <a:pt x="162" y="31"/>
                    <a:pt x="162" y="20"/>
                  </a:cubicBezTo>
                  <a:cubicBezTo>
                    <a:pt x="162" y="9"/>
                    <a:pt x="171" y="0"/>
                    <a:pt x="182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675"/>
            </a:p>
          </p:txBody>
        </p:sp>
      </p:grpSp>
      <p:cxnSp>
        <p:nvCxnSpPr>
          <p:cNvPr id="9" name="Straight Connector 8"/>
          <p:cNvCxnSpPr>
            <a:stCxn id="28" idx="3"/>
            <a:endCxn id="6" idx="7"/>
          </p:cNvCxnSpPr>
          <p:nvPr/>
        </p:nvCxnSpPr>
        <p:spPr>
          <a:xfrm flipH="1">
            <a:off x="2943373" y="1948270"/>
            <a:ext cx="192646" cy="156116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3631996" y="2362301"/>
            <a:ext cx="510411" cy="510410"/>
            <a:chOff x="356044" y="2179095"/>
            <a:chExt cx="1664208" cy="1664208"/>
          </a:xfrm>
        </p:grpSpPr>
        <p:sp>
          <p:nvSpPr>
            <p:cNvPr id="34" name="Oval 33"/>
            <p:cNvSpPr/>
            <p:nvPr/>
          </p:nvSpPr>
          <p:spPr bwMode="ltGray">
            <a:xfrm>
              <a:off x="356044" y="2179095"/>
              <a:ext cx="1664208" cy="1664208"/>
            </a:xfrm>
            <a:prstGeom prst="ellipse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75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35" name="Freeform 29"/>
            <p:cNvSpPr>
              <a:spLocks noChangeAspect="1" noEditPoints="1"/>
            </p:cNvSpPr>
            <p:nvPr/>
          </p:nvSpPr>
          <p:spPr bwMode="auto">
            <a:xfrm>
              <a:off x="502923" y="2698018"/>
              <a:ext cx="1370450" cy="740663"/>
            </a:xfrm>
            <a:custGeom>
              <a:avLst/>
              <a:gdLst/>
              <a:ahLst/>
              <a:cxnLst>
                <a:cxn ang="0">
                  <a:pos x="197" y="22"/>
                </a:cxn>
                <a:cxn ang="0">
                  <a:pos x="147" y="6"/>
                </a:cxn>
                <a:cxn ang="0">
                  <a:pos x="124" y="1"/>
                </a:cxn>
                <a:cxn ang="0">
                  <a:pos x="123" y="1"/>
                </a:cxn>
                <a:cxn ang="0">
                  <a:pos x="121" y="1"/>
                </a:cxn>
                <a:cxn ang="0">
                  <a:pos x="120" y="1"/>
                </a:cxn>
                <a:cxn ang="0">
                  <a:pos x="95" y="29"/>
                </a:cxn>
                <a:cxn ang="0">
                  <a:pos x="108" y="52"/>
                </a:cxn>
                <a:cxn ang="0">
                  <a:pos x="133" y="23"/>
                </a:cxn>
                <a:cxn ang="0">
                  <a:pos x="195" y="58"/>
                </a:cxn>
                <a:cxn ang="0">
                  <a:pos x="196" y="61"/>
                </a:cxn>
                <a:cxn ang="0">
                  <a:pos x="211" y="68"/>
                </a:cxn>
                <a:cxn ang="0">
                  <a:pos x="61" y="100"/>
                </a:cxn>
                <a:cxn ang="0">
                  <a:pos x="44" y="90"/>
                </a:cxn>
                <a:cxn ang="0">
                  <a:pos x="48" y="110"/>
                </a:cxn>
                <a:cxn ang="0">
                  <a:pos x="56" y="111"/>
                </a:cxn>
                <a:cxn ang="0">
                  <a:pos x="16" y="0"/>
                </a:cxn>
                <a:cxn ang="0">
                  <a:pos x="12" y="115"/>
                </a:cxn>
                <a:cxn ang="0">
                  <a:pos x="57" y="12"/>
                </a:cxn>
                <a:cxn ang="0">
                  <a:pos x="243" y="0"/>
                </a:cxn>
                <a:cxn ang="0">
                  <a:pos x="234" y="119"/>
                </a:cxn>
                <a:cxn ang="0">
                  <a:pos x="259" y="62"/>
                </a:cxn>
                <a:cxn ang="0">
                  <a:pos x="85" y="85"/>
                </a:cxn>
                <a:cxn ang="0">
                  <a:pos x="65" y="109"/>
                </a:cxn>
                <a:cxn ang="0">
                  <a:pos x="75" y="127"/>
                </a:cxn>
                <a:cxn ang="0">
                  <a:pos x="88" y="137"/>
                </a:cxn>
                <a:cxn ang="0">
                  <a:pos x="104" y="132"/>
                </a:cxn>
                <a:cxn ang="0">
                  <a:pos x="112" y="139"/>
                </a:cxn>
                <a:cxn ang="0">
                  <a:pos x="128" y="134"/>
                </a:cxn>
                <a:cxn ang="0">
                  <a:pos x="129" y="109"/>
                </a:cxn>
                <a:cxn ang="0">
                  <a:pos x="116" y="110"/>
                </a:cxn>
                <a:cxn ang="0">
                  <a:pos x="104" y="96"/>
                </a:cxn>
                <a:cxn ang="0">
                  <a:pos x="91" y="87"/>
                </a:cxn>
                <a:cxn ang="0">
                  <a:pos x="200" y="105"/>
                </a:cxn>
                <a:cxn ang="0">
                  <a:pos x="186" y="104"/>
                </a:cxn>
                <a:cxn ang="0">
                  <a:pos x="174" y="118"/>
                </a:cxn>
                <a:cxn ang="0">
                  <a:pos x="162" y="110"/>
                </a:cxn>
                <a:cxn ang="0">
                  <a:pos x="150" y="121"/>
                </a:cxn>
                <a:cxn ang="0">
                  <a:pos x="147" y="121"/>
                </a:cxn>
                <a:cxn ang="0">
                  <a:pos x="145" y="121"/>
                </a:cxn>
                <a:cxn ang="0">
                  <a:pos x="142" y="114"/>
                </a:cxn>
                <a:cxn ang="0">
                  <a:pos x="123" y="99"/>
                </a:cxn>
                <a:cxn ang="0">
                  <a:pos x="114" y="91"/>
                </a:cxn>
                <a:cxn ang="0">
                  <a:pos x="103" y="88"/>
                </a:cxn>
                <a:cxn ang="0">
                  <a:pos x="85" y="77"/>
                </a:cxn>
                <a:cxn ang="0">
                  <a:pos x="65" y="93"/>
                </a:cxn>
                <a:cxn ang="0">
                  <a:pos x="47" y="74"/>
                </a:cxn>
                <a:cxn ang="0">
                  <a:pos x="69" y="23"/>
                </a:cxn>
                <a:cxn ang="0">
                  <a:pos x="88" y="25"/>
                </a:cxn>
                <a:cxn ang="0">
                  <a:pos x="96" y="57"/>
                </a:cxn>
                <a:cxn ang="0">
                  <a:pos x="128" y="48"/>
                </a:cxn>
                <a:cxn ang="0">
                  <a:pos x="185" y="59"/>
                </a:cxn>
                <a:cxn ang="0">
                  <a:pos x="189" y="64"/>
                </a:cxn>
                <a:cxn ang="0">
                  <a:pos x="204" y="88"/>
                </a:cxn>
              </a:cxnLst>
              <a:rect l="0" t="0" r="r" b="b"/>
              <a:pathLst>
                <a:path w="259" h="140">
                  <a:moveTo>
                    <a:pt x="211" y="68"/>
                  </a:moveTo>
                  <a:cubicBezTo>
                    <a:pt x="197" y="22"/>
                    <a:pt x="197" y="22"/>
                    <a:pt x="197" y="22"/>
                  </a:cubicBezTo>
                  <a:cubicBezTo>
                    <a:pt x="196" y="18"/>
                    <a:pt x="192" y="15"/>
                    <a:pt x="187" y="15"/>
                  </a:cubicBezTo>
                  <a:cubicBezTo>
                    <a:pt x="147" y="6"/>
                    <a:pt x="147" y="6"/>
                    <a:pt x="147" y="6"/>
                  </a:cubicBezTo>
                  <a:cubicBezTo>
                    <a:pt x="147" y="6"/>
                    <a:pt x="147" y="6"/>
                    <a:pt x="147" y="6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4" y="1"/>
                    <a:pt x="124" y="1"/>
                    <a:pt x="123" y="1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1" y="1"/>
                    <a:pt x="121" y="1"/>
                    <a:pt x="121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1" y="1"/>
                    <a:pt x="120" y="1"/>
                    <a:pt x="120" y="1"/>
                  </a:cubicBezTo>
                  <a:cubicBezTo>
                    <a:pt x="115" y="1"/>
                    <a:pt x="110" y="3"/>
                    <a:pt x="107" y="8"/>
                  </a:cubicBezTo>
                  <a:cubicBezTo>
                    <a:pt x="95" y="29"/>
                    <a:pt x="95" y="29"/>
                    <a:pt x="95" y="29"/>
                  </a:cubicBezTo>
                  <a:cubicBezTo>
                    <a:pt x="90" y="37"/>
                    <a:pt x="93" y="46"/>
                    <a:pt x="100" y="50"/>
                  </a:cubicBezTo>
                  <a:cubicBezTo>
                    <a:pt x="103" y="51"/>
                    <a:pt x="105" y="52"/>
                    <a:pt x="108" y="52"/>
                  </a:cubicBezTo>
                  <a:cubicBezTo>
                    <a:pt x="113" y="52"/>
                    <a:pt x="118" y="49"/>
                    <a:pt x="121" y="45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88" y="53"/>
                    <a:pt x="188" y="53"/>
                    <a:pt x="188" y="53"/>
                  </a:cubicBezTo>
                  <a:cubicBezTo>
                    <a:pt x="191" y="54"/>
                    <a:pt x="193" y="56"/>
                    <a:pt x="195" y="58"/>
                  </a:cubicBezTo>
                  <a:cubicBezTo>
                    <a:pt x="195" y="59"/>
                    <a:pt x="196" y="60"/>
                    <a:pt x="196" y="60"/>
                  </a:cubicBezTo>
                  <a:cubicBezTo>
                    <a:pt x="196" y="61"/>
                    <a:pt x="196" y="61"/>
                    <a:pt x="196" y="61"/>
                  </a:cubicBezTo>
                  <a:cubicBezTo>
                    <a:pt x="207" y="80"/>
                    <a:pt x="207" y="80"/>
                    <a:pt x="207" y="80"/>
                  </a:cubicBezTo>
                  <a:cubicBezTo>
                    <a:pt x="211" y="77"/>
                    <a:pt x="212" y="72"/>
                    <a:pt x="211" y="68"/>
                  </a:cubicBezTo>
                  <a:close/>
                  <a:moveTo>
                    <a:pt x="58" y="105"/>
                  </a:moveTo>
                  <a:cubicBezTo>
                    <a:pt x="61" y="100"/>
                    <a:pt x="61" y="100"/>
                    <a:pt x="61" y="100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7" y="91"/>
                    <a:pt x="46" y="91"/>
                    <a:pt x="44" y="90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0" y="98"/>
                    <a:pt x="42" y="106"/>
                    <a:pt x="48" y="110"/>
                  </a:cubicBezTo>
                  <a:cubicBezTo>
                    <a:pt x="50" y="111"/>
                    <a:pt x="52" y="111"/>
                    <a:pt x="54" y="111"/>
                  </a:cubicBezTo>
                  <a:cubicBezTo>
                    <a:pt x="55" y="111"/>
                    <a:pt x="55" y="111"/>
                    <a:pt x="56" y="111"/>
                  </a:cubicBezTo>
                  <a:cubicBezTo>
                    <a:pt x="56" y="109"/>
                    <a:pt x="57" y="107"/>
                    <a:pt x="58" y="105"/>
                  </a:cubicBezTo>
                  <a:close/>
                  <a:moveTo>
                    <a:pt x="16" y="0"/>
                  </a:moveTo>
                  <a:cubicBezTo>
                    <a:pt x="6" y="18"/>
                    <a:pt x="0" y="40"/>
                    <a:pt x="0" y="62"/>
                  </a:cubicBezTo>
                  <a:cubicBezTo>
                    <a:pt x="0" y="81"/>
                    <a:pt x="4" y="99"/>
                    <a:pt x="12" y="115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57" y="12"/>
                    <a:pt x="57" y="12"/>
                    <a:pt x="57" y="12"/>
                  </a:cubicBezTo>
                  <a:lnTo>
                    <a:pt x="16" y="0"/>
                  </a:lnTo>
                  <a:close/>
                  <a:moveTo>
                    <a:pt x="243" y="0"/>
                  </a:moveTo>
                  <a:cubicBezTo>
                    <a:pt x="203" y="12"/>
                    <a:pt x="203" y="12"/>
                    <a:pt x="203" y="12"/>
                  </a:cubicBezTo>
                  <a:cubicBezTo>
                    <a:pt x="234" y="119"/>
                    <a:pt x="234" y="119"/>
                    <a:pt x="234" y="119"/>
                  </a:cubicBezTo>
                  <a:cubicBezTo>
                    <a:pt x="248" y="115"/>
                    <a:pt x="248" y="115"/>
                    <a:pt x="248" y="115"/>
                  </a:cubicBezTo>
                  <a:cubicBezTo>
                    <a:pt x="255" y="99"/>
                    <a:pt x="259" y="81"/>
                    <a:pt x="259" y="62"/>
                  </a:cubicBezTo>
                  <a:cubicBezTo>
                    <a:pt x="259" y="40"/>
                    <a:pt x="253" y="18"/>
                    <a:pt x="243" y="0"/>
                  </a:cubicBezTo>
                  <a:close/>
                  <a:moveTo>
                    <a:pt x="85" y="85"/>
                  </a:moveTo>
                  <a:cubicBezTo>
                    <a:pt x="81" y="85"/>
                    <a:pt x="77" y="88"/>
                    <a:pt x="75" y="91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1" y="115"/>
                    <a:pt x="63" y="122"/>
                    <a:pt x="69" y="126"/>
                  </a:cubicBezTo>
                  <a:cubicBezTo>
                    <a:pt x="71" y="127"/>
                    <a:pt x="73" y="127"/>
                    <a:pt x="75" y="127"/>
                  </a:cubicBezTo>
                  <a:cubicBezTo>
                    <a:pt x="78" y="127"/>
                    <a:pt x="80" y="126"/>
                    <a:pt x="82" y="125"/>
                  </a:cubicBezTo>
                  <a:cubicBezTo>
                    <a:pt x="82" y="129"/>
                    <a:pt x="84" y="134"/>
                    <a:pt x="88" y="137"/>
                  </a:cubicBezTo>
                  <a:cubicBezTo>
                    <a:pt x="90" y="137"/>
                    <a:pt x="92" y="138"/>
                    <a:pt x="94" y="138"/>
                  </a:cubicBezTo>
                  <a:cubicBezTo>
                    <a:pt x="98" y="138"/>
                    <a:pt x="102" y="136"/>
                    <a:pt x="104" y="132"/>
                  </a:cubicBezTo>
                  <a:cubicBezTo>
                    <a:pt x="106" y="129"/>
                    <a:pt x="106" y="129"/>
                    <a:pt x="106" y="129"/>
                  </a:cubicBezTo>
                  <a:cubicBezTo>
                    <a:pt x="106" y="133"/>
                    <a:pt x="108" y="137"/>
                    <a:pt x="112" y="139"/>
                  </a:cubicBezTo>
                  <a:cubicBezTo>
                    <a:pt x="114" y="140"/>
                    <a:pt x="116" y="140"/>
                    <a:pt x="118" y="140"/>
                  </a:cubicBezTo>
                  <a:cubicBezTo>
                    <a:pt x="122" y="140"/>
                    <a:pt x="126" y="138"/>
                    <a:pt x="128" y="134"/>
                  </a:cubicBezTo>
                  <a:cubicBezTo>
                    <a:pt x="134" y="125"/>
                    <a:pt x="134" y="125"/>
                    <a:pt x="134" y="125"/>
                  </a:cubicBezTo>
                  <a:cubicBezTo>
                    <a:pt x="137" y="119"/>
                    <a:pt x="135" y="112"/>
                    <a:pt x="129" y="109"/>
                  </a:cubicBezTo>
                  <a:cubicBezTo>
                    <a:pt x="127" y="108"/>
                    <a:pt x="125" y="107"/>
                    <a:pt x="123" y="107"/>
                  </a:cubicBezTo>
                  <a:cubicBezTo>
                    <a:pt x="121" y="107"/>
                    <a:pt x="118" y="108"/>
                    <a:pt x="116" y="110"/>
                  </a:cubicBezTo>
                  <a:cubicBezTo>
                    <a:pt x="117" y="105"/>
                    <a:pt x="115" y="100"/>
                    <a:pt x="110" y="98"/>
                  </a:cubicBezTo>
                  <a:cubicBezTo>
                    <a:pt x="109" y="97"/>
                    <a:pt x="107" y="96"/>
                    <a:pt x="104" y="96"/>
                  </a:cubicBezTo>
                  <a:cubicBezTo>
                    <a:pt x="102" y="96"/>
                    <a:pt x="99" y="97"/>
                    <a:pt x="97" y="99"/>
                  </a:cubicBezTo>
                  <a:cubicBezTo>
                    <a:pt x="98" y="94"/>
                    <a:pt x="96" y="89"/>
                    <a:pt x="91" y="87"/>
                  </a:cubicBezTo>
                  <a:cubicBezTo>
                    <a:pt x="90" y="86"/>
                    <a:pt x="88" y="85"/>
                    <a:pt x="85" y="85"/>
                  </a:cubicBezTo>
                  <a:moveTo>
                    <a:pt x="200" y="105"/>
                  </a:moveTo>
                  <a:cubicBezTo>
                    <a:pt x="198" y="106"/>
                    <a:pt x="196" y="107"/>
                    <a:pt x="193" y="107"/>
                  </a:cubicBezTo>
                  <a:cubicBezTo>
                    <a:pt x="191" y="107"/>
                    <a:pt x="188" y="106"/>
                    <a:pt x="186" y="104"/>
                  </a:cubicBezTo>
                  <a:cubicBezTo>
                    <a:pt x="187" y="109"/>
                    <a:pt x="185" y="114"/>
                    <a:pt x="180" y="116"/>
                  </a:cubicBezTo>
                  <a:cubicBezTo>
                    <a:pt x="179" y="118"/>
                    <a:pt x="176" y="118"/>
                    <a:pt x="174" y="118"/>
                  </a:cubicBezTo>
                  <a:cubicBezTo>
                    <a:pt x="170" y="118"/>
                    <a:pt x="166" y="116"/>
                    <a:pt x="164" y="113"/>
                  </a:cubicBezTo>
                  <a:cubicBezTo>
                    <a:pt x="162" y="110"/>
                    <a:pt x="162" y="110"/>
                    <a:pt x="162" y="110"/>
                  </a:cubicBezTo>
                  <a:cubicBezTo>
                    <a:pt x="162" y="113"/>
                    <a:pt x="160" y="117"/>
                    <a:pt x="156" y="120"/>
                  </a:cubicBezTo>
                  <a:cubicBezTo>
                    <a:pt x="154" y="121"/>
                    <a:pt x="152" y="121"/>
                    <a:pt x="150" y="121"/>
                  </a:cubicBezTo>
                  <a:cubicBezTo>
                    <a:pt x="150" y="121"/>
                    <a:pt x="149" y="121"/>
                    <a:pt x="148" y="121"/>
                  </a:cubicBezTo>
                  <a:cubicBezTo>
                    <a:pt x="148" y="121"/>
                    <a:pt x="147" y="121"/>
                    <a:pt x="147" y="121"/>
                  </a:cubicBezTo>
                  <a:cubicBezTo>
                    <a:pt x="147" y="121"/>
                    <a:pt x="147" y="121"/>
                    <a:pt x="147" y="121"/>
                  </a:cubicBezTo>
                  <a:cubicBezTo>
                    <a:pt x="146" y="121"/>
                    <a:pt x="145" y="121"/>
                    <a:pt x="145" y="121"/>
                  </a:cubicBezTo>
                  <a:cubicBezTo>
                    <a:pt x="143" y="121"/>
                    <a:pt x="143" y="121"/>
                    <a:pt x="143" y="121"/>
                  </a:cubicBezTo>
                  <a:cubicBezTo>
                    <a:pt x="143" y="118"/>
                    <a:pt x="143" y="116"/>
                    <a:pt x="142" y="114"/>
                  </a:cubicBezTo>
                  <a:cubicBezTo>
                    <a:pt x="141" y="109"/>
                    <a:pt x="138" y="105"/>
                    <a:pt x="133" y="102"/>
                  </a:cubicBezTo>
                  <a:cubicBezTo>
                    <a:pt x="130" y="100"/>
                    <a:pt x="127" y="99"/>
                    <a:pt x="123" y="99"/>
                  </a:cubicBezTo>
                  <a:cubicBezTo>
                    <a:pt x="123" y="99"/>
                    <a:pt x="123" y="99"/>
                    <a:pt x="122" y="99"/>
                  </a:cubicBezTo>
                  <a:cubicBezTo>
                    <a:pt x="120" y="96"/>
                    <a:pt x="118" y="93"/>
                    <a:pt x="114" y="91"/>
                  </a:cubicBezTo>
                  <a:cubicBezTo>
                    <a:pt x="111" y="89"/>
                    <a:pt x="108" y="88"/>
                    <a:pt x="104" y="88"/>
                  </a:cubicBezTo>
                  <a:cubicBezTo>
                    <a:pt x="104" y="88"/>
                    <a:pt x="104" y="88"/>
                    <a:pt x="103" y="88"/>
                  </a:cubicBezTo>
                  <a:cubicBezTo>
                    <a:pt x="101" y="85"/>
                    <a:pt x="99" y="82"/>
                    <a:pt x="95" y="80"/>
                  </a:cubicBezTo>
                  <a:cubicBezTo>
                    <a:pt x="92" y="78"/>
                    <a:pt x="89" y="77"/>
                    <a:pt x="85" y="77"/>
                  </a:cubicBezTo>
                  <a:cubicBezTo>
                    <a:pt x="79" y="77"/>
                    <a:pt x="72" y="81"/>
                    <a:pt x="69" y="87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48" y="83"/>
                    <a:pt x="46" y="78"/>
                    <a:pt x="47" y="74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60" y="26"/>
                    <a:pt x="64" y="23"/>
                    <a:pt x="69" y="23"/>
                  </a:cubicBezTo>
                  <a:cubicBezTo>
                    <a:pt x="90" y="22"/>
                    <a:pt x="90" y="22"/>
                    <a:pt x="90" y="22"/>
                  </a:cubicBezTo>
                  <a:cubicBezTo>
                    <a:pt x="88" y="25"/>
                    <a:pt x="88" y="25"/>
                    <a:pt x="88" y="25"/>
                  </a:cubicBezTo>
                  <a:cubicBezTo>
                    <a:pt x="85" y="31"/>
                    <a:pt x="84" y="37"/>
                    <a:pt x="86" y="43"/>
                  </a:cubicBezTo>
                  <a:cubicBezTo>
                    <a:pt x="87" y="49"/>
                    <a:pt x="91" y="54"/>
                    <a:pt x="96" y="57"/>
                  </a:cubicBezTo>
                  <a:cubicBezTo>
                    <a:pt x="100" y="59"/>
                    <a:pt x="104" y="60"/>
                    <a:pt x="108" y="60"/>
                  </a:cubicBezTo>
                  <a:cubicBezTo>
                    <a:pt x="116" y="60"/>
                    <a:pt x="124" y="55"/>
                    <a:pt x="128" y="48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85" y="59"/>
                    <a:pt x="185" y="59"/>
                    <a:pt x="185" y="59"/>
                  </a:cubicBezTo>
                  <a:cubicBezTo>
                    <a:pt x="186" y="60"/>
                    <a:pt x="188" y="61"/>
                    <a:pt x="188" y="63"/>
                  </a:cubicBezTo>
                  <a:cubicBezTo>
                    <a:pt x="189" y="64"/>
                    <a:pt x="189" y="64"/>
                    <a:pt x="189" y="64"/>
                  </a:cubicBezTo>
                  <a:cubicBezTo>
                    <a:pt x="189" y="64"/>
                    <a:pt x="189" y="65"/>
                    <a:pt x="190" y="65"/>
                  </a:cubicBezTo>
                  <a:cubicBezTo>
                    <a:pt x="204" y="88"/>
                    <a:pt x="204" y="88"/>
                    <a:pt x="204" y="88"/>
                  </a:cubicBezTo>
                  <a:cubicBezTo>
                    <a:pt x="207" y="94"/>
                    <a:pt x="205" y="101"/>
                    <a:pt x="200" y="10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675"/>
            </a:p>
          </p:txBody>
        </p:sp>
      </p:grpSp>
      <p:sp>
        <p:nvSpPr>
          <p:cNvPr id="36" name="Oval 35"/>
          <p:cNvSpPr/>
          <p:nvPr/>
        </p:nvSpPr>
        <p:spPr bwMode="ltGray">
          <a:xfrm>
            <a:off x="3267957" y="2672706"/>
            <a:ext cx="135917" cy="13591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45" name="Straight Connector 44"/>
          <p:cNvCxnSpPr>
            <a:stCxn id="34" idx="2"/>
            <a:endCxn id="36" idx="7"/>
          </p:cNvCxnSpPr>
          <p:nvPr/>
        </p:nvCxnSpPr>
        <p:spPr>
          <a:xfrm flipH="1">
            <a:off x="3383968" y="2617506"/>
            <a:ext cx="248028" cy="7510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3616371" y="3240542"/>
            <a:ext cx="510411" cy="510411"/>
            <a:chOff x="175800" y="3961069"/>
            <a:chExt cx="1663090" cy="1663089"/>
          </a:xfrm>
        </p:grpSpPr>
        <p:sp>
          <p:nvSpPr>
            <p:cNvPr id="47" name="Oval 46"/>
            <p:cNvSpPr/>
            <p:nvPr/>
          </p:nvSpPr>
          <p:spPr bwMode="ltGray">
            <a:xfrm>
              <a:off x="175800" y="3961069"/>
              <a:ext cx="1663090" cy="16630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48" name="Freeform 11"/>
            <p:cNvSpPr>
              <a:spLocks noChangeAspect="1" noEditPoints="1"/>
            </p:cNvSpPr>
            <p:nvPr/>
          </p:nvSpPr>
          <p:spPr bwMode="auto">
            <a:xfrm>
              <a:off x="414490" y="4112018"/>
              <a:ext cx="1185710" cy="1361196"/>
            </a:xfrm>
            <a:custGeom>
              <a:avLst/>
              <a:gdLst/>
              <a:ahLst/>
              <a:cxnLst>
                <a:cxn ang="0">
                  <a:pos x="31" y="35"/>
                </a:cxn>
                <a:cxn ang="0">
                  <a:pos x="25" y="40"/>
                </a:cxn>
                <a:cxn ang="0">
                  <a:pos x="26" y="47"/>
                </a:cxn>
                <a:cxn ang="0">
                  <a:pos x="37" y="39"/>
                </a:cxn>
                <a:cxn ang="0">
                  <a:pos x="31" y="35"/>
                </a:cxn>
                <a:cxn ang="0">
                  <a:pos x="22" y="40"/>
                </a:cxn>
                <a:cxn ang="0">
                  <a:pos x="21" y="40"/>
                </a:cxn>
                <a:cxn ang="0">
                  <a:pos x="12" y="37"/>
                </a:cxn>
                <a:cxn ang="0">
                  <a:pos x="7" y="42"/>
                </a:cxn>
                <a:cxn ang="0">
                  <a:pos x="21" y="48"/>
                </a:cxn>
                <a:cxn ang="0">
                  <a:pos x="23" y="47"/>
                </a:cxn>
                <a:cxn ang="0">
                  <a:pos x="22" y="40"/>
                </a:cxn>
                <a:cxn ang="0">
                  <a:pos x="10" y="35"/>
                </a:cxn>
                <a:cxn ang="0">
                  <a:pos x="7" y="27"/>
                </a:cxn>
                <a:cxn ang="0">
                  <a:pos x="21" y="13"/>
                </a:cxn>
                <a:cxn ang="0">
                  <a:pos x="21" y="19"/>
                </a:cxn>
                <a:cxn ang="0">
                  <a:pos x="32" y="9"/>
                </a:cxn>
                <a:cxn ang="0">
                  <a:pos x="21" y="0"/>
                </a:cxn>
                <a:cxn ang="0">
                  <a:pos x="21" y="6"/>
                </a:cxn>
                <a:cxn ang="0">
                  <a:pos x="0" y="27"/>
                </a:cxn>
                <a:cxn ang="0">
                  <a:pos x="5" y="40"/>
                </a:cxn>
                <a:cxn ang="0">
                  <a:pos x="10" y="35"/>
                </a:cxn>
                <a:cxn ang="0">
                  <a:pos x="34" y="23"/>
                </a:cxn>
                <a:cxn ang="0">
                  <a:pos x="34" y="25"/>
                </a:cxn>
                <a:cxn ang="0">
                  <a:pos x="42" y="25"/>
                </a:cxn>
                <a:cxn ang="0">
                  <a:pos x="41" y="20"/>
                </a:cxn>
                <a:cxn ang="0">
                  <a:pos x="34" y="23"/>
                </a:cxn>
                <a:cxn ang="0">
                  <a:pos x="33" y="33"/>
                </a:cxn>
                <a:cxn ang="0">
                  <a:pos x="39" y="37"/>
                </a:cxn>
                <a:cxn ang="0">
                  <a:pos x="42" y="28"/>
                </a:cxn>
                <a:cxn ang="0">
                  <a:pos x="34" y="28"/>
                </a:cxn>
                <a:cxn ang="0">
                  <a:pos x="33" y="33"/>
                </a:cxn>
                <a:cxn ang="0">
                  <a:pos x="32" y="19"/>
                </a:cxn>
                <a:cxn ang="0">
                  <a:pos x="33" y="20"/>
                </a:cxn>
                <a:cxn ang="0">
                  <a:pos x="39" y="17"/>
                </a:cxn>
                <a:cxn ang="0">
                  <a:pos x="38" y="14"/>
                </a:cxn>
                <a:cxn ang="0">
                  <a:pos x="37" y="13"/>
                </a:cxn>
                <a:cxn ang="0">
                  <a:pos x="37" y="13"/>
                </a:cxn>
                <a:cxn ang="0">
                  <a:pos x="32" y="18"/>
                </a:cxn>
                <a:cxn ang="0">
                  <a:pos x="32" y="19"/>
                </a:cxn>
              </a:cxnLst>
              <a:rect l="0" t="0" r="r" b="b"/>
              <a:pathLst>
                <a:path w="42" h="48">
                  <a:moveTo>
                    <a:pt x="31" y="35"/>
                  </a:moveTo>
                  <a:cubicBezTo>
                    <a:pt x="30" y="37"/>
                    <a:pt x="27" y="39"/>
                    <a:pt x="25" y="40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31" y="46"/>
                    <a:pt x="35" y="43"/>
                    <a:pt x="37" y="39"/>
                  </a:cubicBezTo>
                  <a:lnTo>
                    <a:pt x="31" y="35"/>
                  </a:lnTo>
                  <a:close/>
                  <a:moveTo>
                    <a:pt x="22" y="40"/>
                  </a:moveTo>
                  <a:cubicBezTo>
                    <a:pt x="22" y="40"/>
                    <a:pt x="21" y="40"/>
                    <a:pt x="21" y="40"/>
                  </a:cubicBezTo>
                  <a:cubicBezTo>
                    <a:pt x="17" y="40"/>
                    <a:pt x="14" y="39"/>
                    <a:pt x="12" y="37"/>
                  </a:cubicBezTo>
                  <a:cubicBezTo>
                    <a:pt x="7" y="42"/>
                    <a:pt x="7" y="42"/>
                    <a:pt x="7" y="42"/>
                  </a:cubicBezTo>
                  <a:cubicBezTo>
                    <a:pt x="10" y="46"/>
                    <a:pt x="15" y="48"/>
                    <a:pt x="21" y="48"/>
                  </a:cubicBezTo>
                  <a:cubicBezTo>
                    <a:pt x="22" y="48"/>
                    <a:pt x="22" y="48"/>
                    <a:pt x="23" y="47"/>
                  </a:cubicBezTo>
                  <a:lnTo>
                    <a:pt x="22" y="40"/>
                  </a:lnTo>
                  <a:close/>
                  <a:moveTo>
                    <a:pt x="10" y="35"/>
                  </a:moveTo>
                  <a:cubicBezTo>
                    <a:pt x="8" y="33"/>
                    <a:pt x="7" y="30"/>
                    <a:pt x="7" y="27"/>
                  </a:cubicBezTo>
                  <a:cubicBezTo>
                    <a:pt x="7" y="19"/>
                    <a:pt x="13" y="13"/>
                    <a:pt x="21" y="13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9" y="6"/>
                    <a:pt x="0" y="15"/>
                    <a:pt x="0" y="27"/>
                  </a:cubicBezTo>
                  <a:cubicBezTo>
                    <a:pt x="0" y="32"/>
                    <a:pt x="2" y="36"/>
                    <a:pt x="5" y="40"/>
                  </a:cubicBezTo>
                  <a:lnTo>
                    <a:pt x="10" y="35"/>
                  </a:lnTo>
                  <a:close/>
                  <a:moveTo>
                    <a:pt x="34" y="23"/>
                  </a:moveTo>
                  <a:cubicBezTo>
                    <a:pt x="34" y="23"/>
                    <a:pt x="34" y="24"/>
                    <a:pt x="34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1" y="23"/>
                    <a:pt x="41" y="21"/>
                    <a:pt x="41" y="20"/>
                  </a:cubicBezTo>
                  <a:lnTo>
                    <a:pt x="34" y="23"/>
                  </a:lnTo>
                  <a:close/>
                  <a:moveTo>
                    <a:pt x="33" y="33"/>
                  </a:moveTo>
                  <a:cubicBezTo>
                    <a:pt x="39" y="37"/>
                    <a:pt x="39" y="37"/>
                    <a:pt x="39" y="37"/>
                  </a:cubicBezTo>
                  <a:cubicBezTo>
                    <a:pt x="40" y="34"/>
                    <a:pt x="41" y="31"/>
                    <a:pt x="42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30"/>
                    <a:pt x="34" y="31"/>
                    <a:pt x="33" y="33"/>
                  </a:cubicBezTo>
                  <a:close/>
                  <a:moveTo>
                    <a:pt x="32" y="19"/>
                  </a:moveTo>
                  <a:cubicBezTo>
                    <a:pt x="32" y="19"/>
                    <a:pt x="32" y="19"/>
                    <a:pt x="33" y="20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6"/>
                    <a:pt x="38" y="15"/>
                    <a:pt x="38" y="14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2" y="18"/>
                    <a:pt x="32" y="18"/>
                    <a:pt x="32" y="18"/>
                  </a:cubicBezTo>
                  <a:lnTo>
                    <a:pt x="32" y="1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53" name="Oval 52"/>
          <p:cNvSpPr/>
          <p:nvPr/>
        </p:nvSpPr>
        <p:spPr bwMode="ltGray">
          <a:xfrm>
            <a:off x="3237135" y="3353121"/>
            <a:ext cx="135917" cy="13591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54" name="Straight Connector 53"/>
          <p:cNvCxnSpPr>
            <a:stCxn id="47" idx="2"/>
            <a:endCxn id="53" idx="6"/>
          </p:cNvCxnSpPr>
          <p:nvPr/>
        </p:nvCxnSpPr>
        <p:spPr>
          <a:xfrm flipH="1" flipV="1">
            <a:off x="3373051" y="3421079"/>
            <a:ext cx="243320" cy="74669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3056803" y="4136633"/>
            <a:ext cx="510411" cy="510410"/>
            <a:chOff x="7151872" y="3032119"/>
            <a:chExt cx="612775" cy="612775"/>
          </a:xfrm>
        </p:grpSpPr>
        <p:sp>
          <p:nvSpPr>
            <p:cNvPr id="56" name="Oval 55"/>
            <p:cNvSpPr/>
            <p:nvPr/>
          </p:nvSpPr>
          <p:spPr bwMode="ltGray">
            <a:xfrm>
              <a:off x="7151872" y="3032119"/>
              <a:ext cx="612775" cy="612775"/>
            </a:xfrm>
            <a:prstGeom prst="ellipse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7270896" y="3133470"/>
              <a:ext cx="397677" cy="355530"/>
              <a:chOff x="2061332" y="3048000"/>
              <a:chExt cx="451736" cy="403860"/>
            </a:xfrm>
          </p:grpSpPr>
          <p:sp>
            <p:nvSpPr>
              <p:cNvPr id="64" name="Rectangle 63"/>
              <p:cNvSpPr/>
              <p:nvPr/>
            </p:nvSpPr>
            <p:spPr bwMode="ltGray">
              <a:xfrm>
                <a:off x="2222400" y="3048000"/>
                <a:ext cx="129600" cy="89812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 err="1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ltGray">
              <a:xfrm>
                <a:off x="2222713" y="3205024"/>
                <a:ext cx="128974" cy="89812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 err="1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ltGray">
              <a:xfrm>
                <a:off x="2061332" y="3205024"/>
                <a:ext cx="128974" cy="89812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 err="1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ltGray">
              <a:xfrm>
                <a:off x="2384094" y="3205024"/>
                <a:ext cx="128974" cy="89812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 err="1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ltGray">
              <a:xfrm>
                <a:off x="2061332" y="3362048"/>
                <a:ext cx="128974" cy="89812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 err="1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ltGray">
              <a:xfrm>
                <a:off x="2222713" y="3362048"/>
                <a:ext cx="128974" cy="89812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 err="1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ltGray">
              <a:xfrm>
                <a:off x="2384094" y="3362048"/>
                <a:ext cx="128974" cy="89812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 err="1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  <p:cxnSp>
            <p:nvCxnSpPr>
              <p:cNvPr id="71" name="Elbow Connector 70"/>
              <p:cNvCxnSpPr>
                <a:stCxn id="64" idx="2"/>
                <a:endCxn id="66" idx="0"/>
              </p:cNvCxnSpPr>
              <p:nvPr/>
            </p:nvCxnSpPr>
            <p:spPr>
              <a:xfrm rot="5400000">
                <a:off x="2172904" y="3090728"/>
                <a:ext cx="67212" cy="161381"/>
              </a:xfrm>
              <a:prstGeom prst="bentConnector3">
                <a:avLst>
                  <a:gd name="adj1" fmla="val 50000"/>
                </a:avLst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Elbow Connector 71"/>
              <p:cNvCxnSpPr>
                <a:stCxn id="64" idx="2"/>
                <a:endCxn id="67" idx="0"/>
              </p:cNvCxnSpPr>
              <p:nvPr/>
            </p:nvCxnSpPr>
            <p:spPr>
              <a:xfrm rot="16200000" flipH="1">
                <a:off x="2334284" y="3090727"/>
                <a:ext cx="67212" cy="161381"/>
              </a:xfrm>
              <a:prstGeom prst="bentConnector3">
                <a:avLst>
                  <a:gd name="adj1" fmla="val 50000"/>
                </a:avLst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Elbow Connector 142"/>
              <p:cNvCxnSpPr>
                <a:stCxn id="67" idx="2"/>
                <a:endCxn id="70" idx="0"/>
              </p:cNvCxnSpPr>
              <p:nvPr/>
            </p:nvCxnSpPr>
            <p:spPr>
              <a:xfrm>
                <a:off x="2448581" y="3294836"/>
                <a:ext cx="0" cy="67212"/>
              </a:xfrm>
              <a:prstGeom prst="straightConnector1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Elbow Connector 142"/>
              <p:cNvCxnSpPr>
                <a:stCxn id="65" idx="2"/>
                <a:endCxn id="69" idx="0"/>
              </p:cNvCxnSpPr>
              <p:nvPr/>
            </p:nvCxnSpPr>
            <p:spPr>
              <a:xfrm>
                <a:off x="2287200" y="3294836"/>
                <a:ext cx="0" cy="67212"/>
              </a:xfrm>
              <a:prstGeom prst="straightConnector1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Elbow Connector 142"/>
              <p:cNvCxnSpPr>
                <a:stCxn id="66" idx="2"/>
                <a:endCxn id="68" idx="0"/>
              </p:cNvCxnSpPr>
              <p:nvPr/>
            </p:nvCxnSpPr>
            <p:spPr>
              <a:xfrm>
                <a:off x="2125819" y="3294836"/>
                <a:ext cx="0" cy="67212"/>
              </a:xfrm>
              <a:prstGeom prst="straightConnector1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Oval 75"/>
          <p:cNvSpPr/>
          <p:nvPr/>
        </p:nvSpPr>
        <p:spPr bwMode="ltGray">
          <a:xfrm>
            <a:off x="2826553" y="3860628"/>
            <a:ext cx="135917" cy="13591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77" name="Straight Connector 76"/>
          <p:cNvCxnSpPr>
            <a:stCxn id="56" idx="1"/>
            <a:endCxn id="76" idx="5"/>
          </p:cNvCxnSpPr>
          <p:nvPr/>
        </p:nvCxnSpPr>
        <p:spPr>
          <a:xfrm flipH="1" flipV="1">
            <a:off x="2942566" y="3976639"/>
            <a:ext cx="188984" cy="23474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3679486" y="1299006"/>
            <a:ext cx="22641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598885" eaLnBrk="0" hangingPunct="0"/>
            <a:r>
              <a:rPr lang="en-US" sz="1050" b="1" kern="0" dirty="0">
                <a:solidFill>
                  <a:schemeClr val="bg1"/>
                </a:solidFill>
                <a:latin typeface="+mj-lt"/>
                <a:cs typeface="Arial" charset="0"/>
              </a:rPr>
              <a:t>Workforce</a:t>
            </a:r>
          </a:p>
          <a:p>
            <a:pPr defTabSz="598885" eaLnBrk="0" hangingPunct="0"/>
            <a:r>
              <a:rPr lang="en-US" sz="1050" kern="0" dirty="0">
                <a:solidFill>
                  <a:schemeClr val="bg1"/>
                </a:solidFill>
                <a:latin typeface="+mj-lt"/>
                <a:cs typeface="Arial" charset="0"/>
              </a:rPr>
              <a:t>The future finance workforce will be much smaller and more agile with greater analytical skills</a:t>
            </a: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4331815" y="2374243"/>
            <a:ext cx="2754785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598885" eaLnBrk="0" hangingPunct="0"/>
            <a:r>
              <a:rPr lang="en-US" sz="1050" b="1" kern="0" dirty="0">
                <a:solidFill>
                  <a:schemeClr val="bg1"/>
                </a:solidFill>
                <a:latin typeface="+mj-lt"/>
                <a:cs typeface="Arial" charset="0"/>
              </a:rPr>
              <a:t>Collaboration</a:t>
            </a:r>
          </a:p>
          <a:p>
            <a:pPr defTabSz="598885" eaLnBrk="0" hangingPunct="0"/>
            <a:r>
              <a:rPr lang="en-US" sz="1050" kern="0" dirty="0">
                <a:solidFill>
                  <a:schemeClr val="bg1"/>
                </a:solidFill>
                <a:latin typeface="+mj-lt"/>
                <a:cs typeface="Arial" charset="0"/>
              </a:rPr>
              <a:t>Trading partners and stakeholders will be connected to your digital finance model</a:t>
            </a: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4331815" y="3287897"/>
            <a:ext cx="2411885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598885" eaLnBrk="0" hangingPunct="0"/>
            <a:r>
              <a:rPr lang="en-US" sz="1050" b="1" kern="0" dirty="0">
                <a:solidFill>
                  <a:schemeClr val="bg1"/>
                </a:solidFill>
                <a:latin typeface="+mj-lt"/>
                <a:cs typeface="Arial" charset="0"/>
              </a:rPr>
              <a:t>Process</a:t>
            </a:r>
          </a:p>
          <a:p>
            <a:pPr defTabSz="598885" eaLnBrk="0" hangingPunct="0"/>
            <a:r>
              <a:rPr lang="en-US" sz="1050" kern="0" dirty="0">
                <a:solidFill>
                  <a:schemeClr val="bg1"/>
                </a:solidFill>
                <a:latin typeface="+mj-lt"/>
                <a:cs typeface="Arial" charset="0"/>
              </a:rPr>
              <a:t>Intelligent finance processes will enable real time processing</a:t>
            </a:r>
          </a:p>
        </p:txBody>
      </p:sp>
      <p:sp>
        <p:nvSpPr>
          <p:cNvPr id="81" name="Rectangle 10"/>
          <p:cNvSpPr>
            <a:spLocks noChangeArrowheads="1"/>
          </p:cNvSpPr>
          <p:nvPr/>
        </p:nvSpPr>
        <p:spPr bwMode="auto">
          <a:xfrm>
            <a:off x="3679486" y="4201552"/>
            <a:ext cx="2607014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598885" eaLnBrk="0" hangingPunct="0"/>
            <a:r>
              <a:rPr lang="en-US" sz="1050" b="1" kern="0" dirty="0">
                <a:solidFill>
                  <a:schemeClr val="bg1"/>
                </a:solidFill>
                <a:latin typeface="+mj-lt"/>
                <a:cs typeface="Arial" charset="0"/>
              </a:rPr>
              <a:t>Data and Analytics</a:t>
            </a:r>
          </a:p>
          <a:p>
            <a:pPr defTabSz="598885" eaLnBrk="0" hangingPunct="0"/>
            <a:r>
              <a:rPr lang="en-US" sz="1050" kern="0" dirty="0">
                <a:solidFill>
                  <a:schemeClr val="bg1"/>
                </a:solidFill>
                <a:latin typeface="+mj-lt"/>
                <a:cs typeface="Arial" charset="0"/>
              </a:rPr>
              <a:t>Real-time analytics will be supported by a digital data model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61555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Next Generation Finance will be enabled by the following capabilities and supported by a Digital Foundation that transacts and reports in real time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35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" name="Google Shape;1443;p137"/>
          <p:cNvSpPr txBox="1">
            <a:spLocks noGrp="1"/>
          </p:cNvSpPr>
          <p:nvPr>
            <p:ph type="ctrTitle"/>
          </p:nvPr>
        </p:nvSpPr>
        <p:spPr>
          <a:xfrm>
            <a:off x="308225" y="1791100"/>
            <a:ext cx="8117400" cy="13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</a:pPr>
            <a:r>
              <a:rPr lang="en-US" b="1" dirty="0"/>
              <a:t>Future of Finance </a:t>
            </a:r>
            <a:endParaRPr b="1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</a:pPr>
            <a:r>
              <a:rPr lang="en-US" sz="2400" i="1" dirty="0" smtClean="0">
                <a:solidFill>
                  <a:schemeClr val="lt1"/>
                </a:solidFill>
              </a:rPr>
              <a:t/>
            </a:r>
            <a:br>
              <a:rPr lang="en-US" sz="2400" i="1" dirty="0" smtClean="0">
                <a:solidFill>
                  <a:schemeClr val="lt1"/>
                </a:solidFill>
              </a:rPr>
            </a:br>
            <a:r>
              <a:rPr lang="en-US" sz="2400" i="1" dirty="0">
                <a:solidFill>
                  <a:schemeClr val="lt1"/>
                </a:solidFill>
              </a:rPr>
              <a:t/>
            </a:r>
            <a:br>
              <a:rPr lang="en-US" sz="2400" i="1" dirty="0">
                <a:solidFill>
                  <a:schemeClr val="lt1"/>
                </a:solidFill>
              </a:rPr>
            </a:br>
            <a:r>
              <a:rPr lang="en-US" sz="2400" i="1" dirty="0" smtClean="0">
                <a:solidFill>
                  <a:schemeClr val="lt1"/>
                </a:solidFill>
              </a:rPr>
              <a:t/>
            </a:r>
            <a:br>
              <a:rPr lang="en-US" sz="2400" i="1" dirty="0" smtClean="0">
                <a:solidFill>
                  <a:schemeClr val="lt1"/>
                </a:solidFill>
              </a:rPr>
            </a:br>
            <a:r>
              <a:rPr lang="en-US" sz="2400" i="1" dirty="0" smtClean="0">
                <a:solidFill>
                  <a:schemeClr val="lt1"/>
                </a:solidFill>
              </a:rPr>
              <a:t/>
            </a:r>
            <a:br>
              <a:rPr lang="en-US" sz="2400" i="1" dirty="0" smtClean="0">
                <a:solidFill>
                  <a:schemeClr val="lt1"/>
                </a:solidFill>
              </a:rPr>
            </a:br>
            <a:r>
              <a:rPr lang="en-US" sz="2400" i="1" dirty="0" smtClean="0">
                <a:solidFill>
                  <a:schemeClr val="lt1"/>
                </a:solidFill>
              </a:rPr>
              <a:t>Tamer Amin</a:t>
            </a:r>
            <a:br>
              <a:rPr lang="en-US" sz="2400" i="1" dirty="0" smtClean="0">
                <a:solidFill>
                  <a:schemeClr val="lt1"/>
                </a:solidFill>
              </a:rPr>
            </a:br>
            <a:r>
              <a:rPr lang="en-US" sz="2400" i="1" dirty="0" smtClean="0">
                <a:solidFill>
                  <a:schemeClr val="lt1"/>
                </a:solidFill>
              </a:rPr>
              <a:t>Director , Digital Trust</a:t>
            </a:r>
            <a:endParaRPr sz="2400" i="1" u="none" strike="noStrike" cap="none" dirty="0">
              <a:solidFill>
                <a:schemeClr val="lt1"/>
              </a:solidFill>
            </a:endParaRPr>
          </a:p>
        </p:txBody>
      </p:sp>
      <p:sp>
        <p:nvSpPr>
          <p:cNvPr id="1444" name="Google Shape;1444;p137"/>
          <p:cNvSpPr txBox="1">
            <a:spLocks noGrp="1"/>
          </p:cNvSpPr>
          <p:nvPr>
            <p:ph type="body" idx="2"/>
          </p:nvPr>
        </p:nvSpPr>
        <p:spPr>
          <a:xfrm>
            <a:off x="309563" y="380356"/>
            <a:ext cx="3424237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/>
              <a:t>11.2018</a:t>
            </a:r>
            <a:endParaRPr sz="14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45" name="Google Shape;1445;p137"/>
          <p:cNvSpPr txBox="1">
            <a:spLocks noGrp="1"/>
          </p:cNvSpPr>
          <p:nvPr>
            <p:ph type="body" idx="3"/>
          </p:nvPr>
        </p:nvSpPr>
        <p:spPr>
          <a:xfrm>
            <a:off x="6454150" y="4499650"/>
            <a:ext cx="23565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www.pwc.com/digital</a:t>
            </a:r>
            <a:endParaRPr/>
          </a:p>
          <a:p>
            <a:pPr marL="457200" marR="0" lvl="1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Noto Sans Symbols"/>
              <a:buNone/>
            </a:pPr>
            <a:r>
              <a:rPr lang="en-US" sz="800" b="0" i="1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Strictly private and confidential</a:t>
            </a:r>
            <a:endParaRPr sz="800" b="0" i="1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46" name="Google Shape;1446;p137"/>
          <p:cNvSpPr txBox="1">
            <a:spLocks noGrp="1"/>
          </p:cNvSpPr>
          <p:nvPr>
            <p:ph type="sldNum" idx="12"/>
          </p:nvPr>
        </p:nvSpPr>
        <p:spPr>
          <a:xfrm>
            <a:off x="6700838" y="5427553"/>
            <a:ext cx="2133600" cy="12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7" name="Google Shape;1447;p137"/>
          <p:cNvSpPr txBox="1">
            <a:spLocks noGrp="1"/>
          </p:cNvSpPr>
          <p:nvPr>
            <p:ph type="subTitle" idx="1"/>
          </p:nvPr>
        </p:nvSpPr>
        <p:spPr>
          <a:xfrm>
            <a:off x="308234" y="1330925"/>
            <a:ext cx="79977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i="1" dirty="0" smtClean="0"/>
              <a:t>The Arab Federation of Accountants &amp; Auditors </a:t>
            </a:r>
            <a:endParaRPr sz="3200" b="0" i="1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285031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533400" y="884263"/>
            <a:ext cx="8060157" cy="3924219"/>
            <a:chOff x="544797" y="2196457"/>
            <a:chExt cx="8441574" cy="4639118"/>
          </a:xfrm>
        </p:grpSpPr>
        <p:sp>
          <p:nvSpPr>
            <p:cNvPr id="67" name="Freeform 6"/>
            <p:cNvSpPr>
              <a:spLocks/>
            </p:cNvSpPr>
            <p:nvPr/>
          </p:nvSpPr>
          <p:spPr bwMode="auto">
            <a:xfrm>
              <a:off x="567075" y="5114194"/>
              <a:ext cx="1583587" cy="1721381"/>
            </a:xfrm>
            <a:custGeom>
              <a:avLst/>
              <a:gdLst>
                <a:gd name="T0" fmla="*/ 853 w 853"/>
                <a:gd name="T1" fmla="*/ 877 h 877"/>
                <a:gd name="T2" fmla="*/ 0 w 853"/>
                <a:gd name="T3" fmla="*/ 877 h 877"/>
                <a:gd name="T4" fmla="*/ 0 w 853"/>
                <a:gd name="T5" fmla="*/ 0 h 877"/>
                <a:gd name="T6" fmla="*/ 446 w 853"/>
                <a:gd name="T7" fmla="*/ 259 h 877"/>
                <a:gd name="T8" fmla="*/ 853 w 853"/>
                <a:gd name="T9" fmla="*/ 0 h 877"/>
                <a:gd name="T10" fmla="*/ 853 w 853"/>
                <a:gd name="T11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3" h="877">
                  <a:moveTo>
                    <a:pt x="853" y="877"/>
                  </a:moveTo>
                  <a:lnTo>
                    <a:pt x="0" y="877"/>
                  </a:lnTo>
                  <a:lnTo>
                    <a:pt x="0" y="0"/>
                  </a:lnTo>
                  <a:lnTo>
                    <a:pt x="446" y="259"/>
                  </a:lnTo>
                  <a:lnTo>
                    <a:pt x="853" y="0"/>
                  </a:lnTo>
                  <a:lnTo>
                    <a:pt x="853" y="877"/>
                  </a:lnTo>
                  <a:close/>
                </a:path>
              </a:pathLst>
            </a:custGeom>
            <a:solidFill>
              <a:srgbClr val="968C6D"/>
            </a:solidFill>
            <a:ln>
              <a:noFill/>
            </a:ln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68" name="Freeform 7"/>
            <p:cNvSpPr>
              <a:spLocks/>
            </p:cNvSpPr>
            <p:nvPr/>
          </p:nvSpPr>
          <p:spPr bwMode="auto">
            <a:xfrm>
              <a:off x="567075" y="5114193"/>
              <a:ext cx="1583588" cy="1535007"/>
            </a:xfrm>
            <a:custGeom>
              <a:avLst/>
              <a:gdLst>
                <a:gd name="T0" fmla="*/ 853 w 853"/>
                <a:gd name="T1" fmla="*/ 877 h 877"/>
                <a:gd name="T2" fmla="*/ 0 w 853"/>
                <a:gd name="T3" fmla="*/ 877 h 877"/>
                <a:gd name="T4" fmla="*/ 0 w 853"/>
                <a:gd name="T5" fmla="*/ 0 h 877"/>
                <a:gd name="T6" fmla="*/ 446 w 853"/>
                <a:gd name="T7" fmla="*/ 259 h 877"/>
                <a:gd name="T8" fmla="*/ 853 w 853"/>
                <a:gd name="T9" fmla="*/ 0 h 877"/>
                <a:gd name="T10" fmla="*/ 853 w 853"/>
                <a:gd name="T11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3" h="877">
                  <a:moveTo>
                    <a:pt x="853" y="877"/>
                  </a:moveTo>
                  <a:lnTo>
                    <a:pt x="0" y="877"/>
                  </a:lnTo>
                  <a:lnTo>
                    <a:pt x="0" y="0"/>
                  </a:lnTo>
                  <a:lnTo>
                    <a:pt x="446" y="259"/>
                  </a:lnTo>
                  <a:lnTo>
                    <a:pt x="853" y="0"/>
                  </a:lnTo>
                  <a:lnTo>
                    <a:pt x="853" y="87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69" name="Freeform 8"/>
            <p:cNvSpPr>
              <a:spLocks/>
            </p:cNvSpPr>
            <p:nvPr/>
          </p:nvSpPr>
          <p:spPr bwMode="auto">
            <a:xfrm>
              <a:off x="2267620" y="5114194"/>
              <a:ext cx="1583587" cy="1721381"/>
            </a:xfrm>
            <a:custGeom>
              <a:avLst/>
              <a:gdLst>
                <a:gd name="T0" fmla="*/ 853 w 853"/>
                <a:gd name="T1" fmla="*/ 877 h 877"/>
                <a:gd name="T2" fmla="*/ 0 w 853"/>
                <a:gd name="T3" fmla="*/ 877 h 877"/>
                <a:gd name="T4" fmla="*/ 0 w 853"/>
                <a:gd name="T5" fmla="*/ 0 h 877"/>
                <a:gd name="T6" fmla="*/ 446 w 853"/>
                <a:gd name="T7" fmla="*/ 259 h 877"/>
                <a:gd name="T8" fmla="*/ 853 w 853"/>
                <a:gd name="T9" fmla="*/ 0 h 877"/>
                <a:gd name="T10" fmla="*/ 853 w 853"/>
                <a:gd name="T11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3" h="877">
                  <a:moveTo>
                    <a:pt x="853" y="877"/>
                  </a:moveTo>
                  <a:lnTo>
                    <a:pt x="0" y="877"/>
                  </a:lnTo>
                  <a:lnTo>
                    <a:pt x="0" y="0"/>
                  </a:lnTo>
                  <a:lnTo>
                    <a:pt x="446" y="259"/>
                  </a:lnTo>
                  <a:lnTo>
                    <a:pt x="853" y="0"/>
                  </a:lnTo>
                  <a:lnTo>
                    <a:pt x="853" y="877"/>
                  </a:lnTo>
                  <a:close/>
                </a:path>
              </a:pathLst>
            </a:custGeom>
            <a:solidFill>
              <a:srgbClr val="968C6D"/>
            </a:solidFill>
            <a:ln>
              <a:noFill/>
            </a:ln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70" name="Freeform 9"/>
            <p:cNvSpPr>
              <a:spLocks/>
            </p:cNvSpPr>
            <p:nvPr/>
          </p:nvSpPr>
          <p:spPr bwMode="auto">
            <a:xfrm>
              <a:off x="2267620" y="5114193"/>
              <a:ext cx="1583588" cy="1535007"/>
            </a:xfrm>
            <a:custGeom>
              <a:avLst/>
              <a:gdLst>
                <a:gd name="T0" fmla="*/ 853 w 853"/>
                <a:gd name="T1" fmla="*/ 877 h 877"/>
                <a:gd name="T2" fmla="*/ 0 w 853"/>
                <a:gd name="T3" fmla="*/ 877 h 877"/>
                <a:gd name="T4" fmla="*/ 0 w 853"/>
                <a:gd name="T5" fmla="*/ 0 h 877"/>
                <a:gd name="T6" fmla="*/ 446 w 853"/>
                <a:gd name="T7" fmla="*/ 259 h 877"/>
                <a:gd name="T8" fmla="*/ 853 w 853"/>
                <a:gd name="T9" fmla="*/ 0 h 877"/>
                <a:gd name="T10" fmla="*/ 853 w 853"/>
                <a:gd name="T11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3" h="877">
                  <a:moveTo>
                    <a:pt x="853" y="877"/>
                  </a:moveTo>
                  <a:lnTo>
                    <a:pt x="0" y="877"/>
                  </a:lnTo>
                  <a:lnTo>
                    <a:pt x="0" y="0"/>
                  </a:lnTo>
                  <a:lnTo>
                    <a:pt x="446" y="259"/>
                  </a:lnTo>
                  <a:lnTo>
                    <a:pt x="853" y="0"/>
                  </a:lnTo>
                  <a:lnTo>
                    <a:pt x="853" y="87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71" name="Freeform 10"/>
            <p:cNvSpPr>
              <a:spLocks/>
            </p:cNvSpPr>
            <p:nvPr/>
          </p:nvSpPr>
          <p:spPr bwMode="auto">
            <a:xfrm>
              <a:off x="3973736" y="5114194"/>
              <a:ext cx="1583587" cy="1721381"/>
            </a:xfrm>
            <a:custGeom>
              <a:avLst/>
              <a:gdLst>
                <a:gd name="T0" fmla="*/ 853 w 853"/>
                <a:gd name="T1" fmla="*/ 877 h 877"/>
                <a:gd name="T2" fmla="*/ 0 w 853"/>
                <a:gd name="T3" fmla="*/ 877 h 877"/>
                <a:gd name="T4" fmla="*/ 0 w 853"/>
                <a:gd name="T5" fmla="*/ 0 h 877"/>
                <a:gd name="T6" fmla="*/ 446 w 853"/>
                <a:gd name="T7" fmla="*/ 259 h 877"/>
                <a:gd name="T8" fmla="*/ 853 w 853"/>
                <a:gd name="T9" fmla="*/ 0 h 877"/>
                <a:gd name="T10" fmla="*/ 853 w 853"/>
                <a:gd name="T11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3" h="877">
                  <a:moveTo>
                    <a:pt x="853" y="877"/>
                  </a:moveTo>
                  <a:lnTo>
                    <a:pt x="0" y="877"/>
                  </a:lnTo>
                  <a:lnTo>
                    <a:pt x="0" y="0"/>
                  </a:lnTo>
                  <a:lnTo>
                    <a:pt x="446" y="259"/>
                  </a:lnTo>
                  <a:lnTo>
                    <a:pt x="853" y="0"/>
                  </a:lnTo>
                  <a:lnTo>
                    <a:pt x="853" y="877"/>
                  </a:lnTo>
                  <a:close/>
                </a:path>
              </a:pathLst>
            </a:custGeom>
            <a:solidFill>
              <a:srgbClr val="968C6D"/>
            </a:solidFill>
            <a:ln>
              <a:noFill/>
            </a:ln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72" name="Freeform 11"/>
            <p:cNvSpPr>
              <a:spLocks/>
            </p:cNvSpPr>
            <p:nvPr/>
          </p:nvSpPr>
          <p:spPr bwMode="auto">
            <a:xfrm>
              <a:off x="3973736" y="5114193"/>
              <a:ext cx="1583588" cy="1535007"/>
            </a:xfrm>
            <a:custGeom>
              <a:avLst/>
              <a:gdLst>
                <a:gd name="T0" fmla="*/ 853 w 853"/>
                <a:gd name="T1" fmla="*/ 877 h 877"/>
                <a:gd name="T2" fmla="*/ 0 w 853"/>
                <a:gd name="T3" fmla="*/ 877 h 877"/>
                <a:gd name="T4" fmla="*/ 0 w 853"/>
                <a:gd name="T5" fmla="*/ 0 h 877"/>
                <a:gd name="T6" fmla="*/ 446 w 853"/>
                <a:gd name="T7" fmla="*/ 259 h 877"/>
                <a:gd name="T8" fmla="*/ 853 w 853"/>
                <a:gd name="T9" fmla="*/ 0 h 877"/>
                <a:gd name="T10" fmla="*/ 853 w 853"/>
                <a:gd name="T11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3" h="877">
                  <a:moveTo>
                    <a:pt x="853" y="877"/>
                  </a:moveTo>
                  <a:lnTo>
                    <a:pt x="0" y="877"/>
                  </a:lnTo>
                  <a:lnTo>
                    <a:pt x="0" y="0"/>
                  </a:lnTo>
                  <a:lnTo>
                    <a:pt x="446" y="259"/>
                  </a:lnTo>
                  <a:lnTo>
                    <a:pt x="853" y="0"/>
                  </a:lnTo>
                  <a:lnTo>
                    <a:pt x="853" y="87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73" name="Freeform 12"/>
            <p:cNvSpPr>
              <a:spLocks/>
            </p:cNvSpPr>
            <p:nvPr/>
          </p:nvSpPr>
          <p:spPr bwMode="auto">
            <a:xfrm>
              <a:off x="5681709" y="5114194"/>
              <a:ext cx="1583587" cy="1721381"/>
            </a:xfrm>
            <a:custGeom>
              <a:avLst/>
              <a:gdLst>
                <a:gd name="T0" fmla="*/ 853 w 853"/>
                <a:gd name="T1" fmla="*/ 877 h 877"/>
                <a:gd name="T2" fmla="*/ 0 w 853"/>
                <a:gd name="T3" fmla="*/ 877 h 877"/>
                <a:gd name="T4" fmla="*/ 0 w 853"/>
                <a:gd name="T5" fmla="*/ 0 h 877"/>
                <a:gd name="T6" fmla="*/ 446 w 853"/>
                <a:gd name="T7" fmla="*/ 259 h 877"/>
                <a:gd name="T8" fmla="*/ 853 w 853"/>
                <a:gd name="T9" fmla="*/ 0 h 877"/>
                <a:gd name="T10" fmla="*/ 853 w 853"/>
                <a:gd name="T11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3" h="877">
                  <a:moveTo>
                    <a:pt x="853" y="877"/>
                  </a:moveTo>
                  <a:lnTo>
                    <a:pt x="0" y="877"/>
                  </a:lnTo>
                  <a:lnTo>
                    <a:pt x="0" y="0"/>
                  </a:lnTo>
                  <a:lnTo>
                    <a:pt x="446" y="259"/>
                  </a:lnTo>
                  <a:lnTo>
                    <a:pt x="853" y="0"/>
                  </a:lnTo>
                  <a:lnTo>
                    <a:pt x="853" y="877"/>
                  </a:lnTo>
                  <a:close/>
                </a:path>
              </a:pathLst>
            </a:custGeom>
            <a:solidFill>
              <a:srgbClr val="968C6D"/>
            </a:solidFill>
            <a:ln>
              <a:noFill/>
            </a:ln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74" name="Freeform 13"/>
            <p:cNvSpPr>
              <a:spLocks/>
            </p:cNvSpPr>
            <p:nvPr/>
          </p:nvSpPr>
          <p:spPr bwMode="auto">
            <a:xfrm>
              <a:off x="5681709" y="5114193"/>
              <a:ext cx="1583588" cy="1535007"/>
            </a:xfrm>
            <a:custGeom>
              <a:avLst/>
              <a:gdLst>
                <a:gd name="T0" fmla="*/ 853 w 853"/>
                <a:gd name="T1" fmla="*/ 877 h 877"/>
                <a:gd name="T2" fmla="*/ 0 w 853"/>
                <a:gd name="T3" fmla="*/ 877 h 877"/>
                <a:gd name="T4" fmla="*/ 0 w 853"/>
                <a:gd name="T5" fmla="*/ 0 h 877"/>
                <a:gd name="T6" fmla="*/ 446 w 853"/>
                <a:gd name="T7" fmla="*/ 259 h 877"/>
                <a:gd name="T8" fmla="*/ 853 w 853"/>
                <a:gd name="T9" fmla="*/ 0 h 877"/>
                <a:gd name="T10" fmla="*/ 853 w 853"/>
                <a:gd name="T11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3" h="877">
                  <a:moveTo>
                    <a:pt x="853" y="877"/>
                  </a:moveTo>
                  <a:lnTo>
                    <a:pt x="0" y="877"/>
                  </a:lnTo>
                  <a:lnTo>
                    <a:pt x="0" y="0"/>
                  </a:lnTo>
                  <a:lnTo>
                    <a:pt x="446" y="259"/>
                  </a:lnTo>
                  <a:lnTo>
                    <a:pt x="853" y="0"/>
                  </a:lnTo>
                  <a:lnTo>
                    <a:pt x="853" y="87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76" name="Freeform 15"/>
            <p:cNvSpPr>
              <a:spLocks/>
            </p:cNvSpPr>
            <p:nvPr/>
          </p:nvSpPr>
          <p:spPr bwMode="auto">
            <a:xfrm>
              <a:off x="544797" y="2196457"/>
              <a:ext cx="1605865" cy="3225789"/>
            </a:xfrm>
            <a:custGeom>
              <a:avLst/>
              <a:gdLst>
                <a:gd name="T0" fmla="*/ 865 w 865"/>
                <a:gd name="T1" fmla="*/ 1597 h 1843"/>
                <a:gd name="T2" fmla="*/ 438 w 865"/>
                <a:gd name="T3" fmla="*/ 1843 h 1843"/>
                <a:gd name="T4" fmla="*/ 0 w 865"/>
                <a:gd name="T5" fmla="*/ 1597 h 1843"/>
                <a:gd name="T6" fmla="*/ 0 w 865"/>
                <a:gd name="T7" fmla="*/ 258 h 1843"/>
                <a:gd name="T8" fmla="*/ 438 w 865"/>
                <a:gd name="T9" fmla="*/ 0 h 1843"/>
                <a:gd name="T10" fmla="*/ 865 w 865"/>
                <a:gd name="T11" fmla="*/ 247 h 1843"/>
                <a:gd name="T12" fmla="*/ 865 w 865"/>
                <a:gd name="T13" fmla="*/ 1597 h 1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5" h="1843">
                  <a:moveTo>
                    <a:pt x="865" y="1597"/>
                  </a:moveTo>
                  <a:lnTo>
                    <a:pt x="438" y="1843"/>
                  </a:lnTo>
                  <a:lnTo>
                    <a:pt x="0" y="1597"/>
                  </a:lnTo>
                  <a:lnTo>
                    <a:pt x="0" y="258"/>
                  </a:lnTo>
                  <a:lnTo>
                    <a:pt x="438" y="0"/>
                  </a:lnTo>
                  <a:lnTo>
                    <a:pt x="865" y="247"/>
                  </a:lnTo>
                  <a:lnTo>
                    <a:pt x="865" y="159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79" name="Freeform 18"/>
            <p:cNvSpPr>
              <a:spLocks/>
            </p:cNvSpPr>
            <p:nvPr/>
          </p:nvSpPr>
          <p:spPr bwMode="auto">
            <a:xfrm>
              <a:off x="558744" y="2440154"/>
              <a:ext cx="1583587" cy="3005130"/>
            </a:xfrm>
            <a:custGeom>
              <a:avLst/>
              <a:gdLst>
                <a:gd name="T0" fmla="*/ 426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6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6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6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6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E5E1D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81" name="Freeform 20"/>
            <p:cNvSpPr>
              <a:spLocks/>
            </p:cNvSpPr>
            <p:nvPr/>
          </p:nvSpPr>
          <p:spPr bwMode="auto">
            <a:xfrm>
              <a:off x="674750" y="2518741"/>
              <a:ext cx="1373804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86" name="Freeform 25"/>
            <p:cNvSpPr>
              <a:spLocks/>
            </p:cNvSpPr>
            <p:nvPr/>
          </p:nvSpPr>
          <p:spPr bwMode="auto">
            <a:xfrm>
              <a:off x="2273191" y="2445103"/>
              <a:ext cx="1585443" cy="3008363"/>
            </a:xfrm>
            <a:custGeom>
              <a:avLst/>
              <a:gdLst>
                <a:gd name="T0" fmla="*/ 427 w 854"/>
                <a:gd name="T1" fmla="*/ 0 h 1828"/>
                <a:gd name="T2" fmla="*/ 0 w 854"/>
                <a:gd name="T3" fmla="*/ 250 h 1828"/>
                <a:gd name="T4" fmla="*/ 0 w 854"/>
                <a:gd name="T5" fmla="*/ 1581 h 1828"/>
                <a:gd name="T6" fmla="*/ 427 w 854"/>
                <a:gd name="T7" fmla="*/ 1828 h 1828"/>
                <a:gd name="T8" fmla="*/ 854 w 854"/>
                <a:gd name="T9" fmla="*/ 1581 h 1828"/>
                <a:gd name="T10" fmla="*/ 854 w 854"/>
                <a:gd name="T11" fmla="*/ 247 h 1828"/>
                <a:gd name="T12" fmla="*/ 427 w 854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4" h="1828">
                  <a:moveTo>
                    <a:pt x="427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7" y="1828"/>
                  </a:lnTo>
                  <a:lnTo>
                    <a:pt x="854" y="1581"/>
                  </a:lnTo>
                  <a:lnTo>
                    <a:pt x="854" y="247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E5E1D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83" name="Freeform 22"/>
            <p:cNvSpPr>
              <a:spLocks/>
            </p:cNvSpPr>
            <p:nvPr/>
          </p:nvSpPr>
          <p:spPr bwMode="auto">
            <a:xfrm>
              <a:off x="2252767" y="2196457"/>
              <a:ext cx="1605865" cy="3225789"/>
            </a:xfrm>
            <a:custGeom>
              <a:avLst/>
              <a:gdLst>
                <a:gd name="T0" fmla="*/ 865 w 865"/>
                <a:gd name="T1" fmla="*/ 1597 h 1843"/>
                <a:gd name="T2" fmla="*/ 438 w 865"/>
                <a:gd name="T3" fmla="*/ 1843 h 1843"/>
                <a:gd name="T4" fmla="*/ 0 w 865"/>
                <a:gd name="T5" fmla="*/ 1597 h 1843"/>
                <a:gd name="T6" fmla="*/ 0 w 865"/>
                <a:gd name="T7" fmla="*/ 258 h 1843"/>
                <a:gd name="T8" fmla="*/ 438 w 865"/>
                <a:gd name="T9" fmla="*/ 0 h 1843"/>
                <a:gd name="T10" fmla="*/ 865 w 865"/>
                <a:gd name="T11" fmla="*/ 247 h 1843"/>
                <a:gd name="T12" fmla="*/ 865 w 865"/>
                <a:gd name="T13" fmla="*/ 1597 h 1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5" h="1843">
                  <a:moveTo>
                    <a:pt x="865" y="1597"/>
                  </a:moveTo>
                  <a:lnTo>
                    <a:pt x="438" y="1843"/>
                  </a:lnTo>
                  <a:lnTo>
                    <a:pt x="0" y="1597"/>
                  </a:lnTo>
                  <a:lnTo>
                    <a:pt x="0" y="258"/>
                  </a:lnTo>
                  <a:lnTo>
                    <a:pt x="438" y="0"/>
                  </a:lnTo>
                  <a:lnTo>
                    <a:pt x="865" y="247"/>
                  </a:lnTo>
                  <a:lnTo>
                    <a:pt x="865" y="159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92" name="Freeform 31"/>
            <p:cNvSpPr>
              <a:spLocks/>
            </p:cNvSpPr>
            <p:nvPr/>
          </p:nvSpPr>
          <p:spPr bwMode="auto">
            <a:xfrm>
              <a:off x="3981162" y="2445103"/>
              <a:ext cx="1583587" cy="3008363"/>
            </a:xfrm>
            <a:custGeom>
              <a:avLst/>
              <a:gdLst>
                <a:gd name="T0" fmla="*/ 427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7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7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7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7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E5E1D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93" name="Freeform 32"/>
            <p:cNvSpPr>
              <a:spLocks/>
            </p:cNvSpPr>
            <p:nvPr/>
          </p:nvSpPr>
          <p:spPr bwMode="auto">
            <a:xfrm>
              <a:off x="3981162" y="2443080"/>
              <a:ext cx="1583587" cy="2952911"/>
            </a:xfrm>
            <a:custGeom>
              <a:avLst/>
              <a:gdLst>
                <a:gd name="T0" fmla="*/ 427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7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7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7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7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94" name="Freeform 33"/>
            <p:cNvSpPr>
              <a:spLocks/>
            </p:cNvSpPr>
            <p:nvPr/>
          </p:nvSpPr>
          <p:spPr bwMode="auto">
            <a:xfrm>
              <a:off x="4090694" y="2518741"/>
              <a:ext cx="1373804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99" name="Freeform 38"/>
            <p:cNvSpPr>
              <a:spLocks/>
            </p:cNvSpPr>
            <p:nvPr/>
          </p:nvSpPr>
          <p:spPr bwMode="auto">
            <a:xfrm>
              <a:off x="5689135" y="2445103"/>
              <a:ext cx="1583587" cy="3005130"/>
            </a:xfrm>
            <a:custGeom>
              <a:avLst/>
              <a:gdLst>
                <a:gd name="T0" fmla="*/ 426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6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6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6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6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E5E1D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5666857" y="2196457"/>
              <a:ext cx="1605865" cy="3225789"/>
            </a:xfrm>
            <a:custGeom>
              <a:avLst/>
              <a:gdLst>
                <a:gd name="T0" fmla="*/ 865 w 865"/>
                <a:gd name="T1" fmla="*/ 1597 h 1843"/>
                <a:gd name="T2" fmla="*/ 438 w 865"/>
                <a:gd name="T3" fmla="*/ 1843 h 1843"/>
                <a:gd name="T4" fmla="*/ 0 w 865"/>
                <a:gd name="T5" fmla="*/ 1597 h 1843"/>
                <a:gd name="T6" fmla="*/ 0 w 865"/>
                <a:gd name="T7" fmla="*/ 258 h 1843"/>
                <a:gd name="T8" fmla="*/ 438 w 865"/>
                <a:gd name="T9" fmla="*/ 0 h 1843"/>
                <a:gd name="T10" fmla="*/ 865 w 865"/>
                <a:gd name="T11" fmla="*/ 247 h 1843"/>
                <a:gd name="T12" fmla="*/ 865 w 865"/>
                <a:gd name="T13" fmla="*/ 1597 h 1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5" h="1843">
                  <a:moveTo>
                    <a:pt x="865" y="1597"/>
                  </a:moveTo>
                  <a:lnTo>
                    <a:pt x="438" y="1843"/>
                  </a:lnTo>
                  <a:lnTo>
                    <a:pt x="0" y="1597"/>
                  </a:lnTo>
                  <a:lnTo>
                    <a:pt x="0" y="258"/>
                  </a:lnTo>
                  <a:lnTo>
                    <a:pt x="438" y="0"/>
                  </a:lnTo>
                  <a:lnTo>
                    <a:pt x="865" y="247"/>
                  </a:lnTo>
                  <a:lnTo>
                    <a:pt x="865" y="159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01" name="Freeform 40"/>
            <p:cNvSpPr>
              <a:spLocks/>
            </p:cNvSpPr>
            <p:nvPr/>
          </p:nvSpPr>
          <p:spPr bwMode="auto">
            <a:xfrm>
              <a:off x="5798669" y="2518741"/>
              <a:ext cx="1371948" cy="1128939"/>
            </a:xfrm>
            <a:custGeom>
              <a:avLst/>
              <a:gdLst>
                <a:gd name="T0" fmla="*/ 739 w 739"/>
                <a:gd name="T1" fmla="*/ 434 h 645"/>
                <a:gd name="T2" fmla="*/ 367 w 739"/>
                <a:gd name="T3" fmla="*/ 645 h 645"/>
                <a:gd name="T4" fmla="*/ 0 w 739"/>
                <a:gd name="T5" fmla="*/ 434 h 645"/>
                <a:gd name="T6" fmla="*/ 0 w 739"/>
                <a:gd name="T7" fmla="*/ 211 h 645"/>
                <a:gd name="T8" fmla="*/ 367 w 739"/>
                <a:gd name="T9" fmla="*/ 0 h 645"/>
                <a:gd name="T10" fmla="*/ 739 w 739"/>
                <a:gd name="T11" fmla="*/ 211 h 645"/>
                <a:gd name="T12" fmla="*/ 739 w 739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9" h="645">
                  <a:moveTo>
                    <a:pt x="739" y="434"/>
                  </a:moveTo>
                  <a:lnTo>
                    <a:pt x="367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7" y="0"/>
                  </a:lnTo>
                  <a:lnTo>
                    <a:pt x="739" y="211"/>
                  </a:lnTo>
                  <a:lnTo>
                    <a:pt x="739" y="43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02" name="Freeform 41"/>
            <p:cNvSpPr>
              <a:spLocks/>
            </p:cNvSpPr>
            <p:nvPr/>
          </p:nvSpPr>
          <p:spPr bwMode="auto">
            <a:xfrm>
              <a:off x="2382723" y="2518741"/>
              <a:ext cx="1373804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07" name="Freeform 10"/>
            <p:cNvSpPr>
              <a:spLocks/>
            </p:cNvSpPr>
            <p:nvPr/>
          </p:nvSpPr>
          <p:spPr bwMode="auto">
            <a:xfrm>
              <a:off x="7395358" y="5114194"/>
              <a:ext cx="1583587" cy="1721381"/>
            </a:xfrm>
            <a:custGeom>
              <a:avLst/>
              <a:gdLst>
                <a:gd name="T0" fmla="*/ 853 w 853"/>
                <a:gd name="T1" fmla="*/ 877 h 877"/>
                <a:gd name="T2" fmla="*/ 0 w 853"/>
                <a:gd name="T3" fmla="*/ 877 h 877"/>
                <a:gd name="T4" fmla="*/ 0 w 853"/>
                <a:gd name="T5" fmla="*/ 0 h 877"/>
                <a:gd name="T6" fmla="*/ 446 w 853"/>
                <a:gd name="T7" fmla="*/ 259 h 877"/>
                <a:gd name="T8" fmla="*/ 853 w 853"/>
                <a:gd name="T9" fmla="*/ 0 h 877"/>
                <a:gd name="T10" fmla="*/ 853 w 853"/>
                <a:gd name="T11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3" h="877">
                  <a:moveTo>
                    <a:pt x="853" y="877"/>
                  </a:moveTo>
                  <a:lnTo>
                    <a:pt x="0" y="877"/>
                  </a:lnTo>
                  <a:lnTo>
                    <a:pt x="0" y="0"/>
                  </a:lnTo>
                  <a:lnTo>
                    <a:pt x="446" y="259"/>
                  </a:lnTo>
                  <a:lnTo>
                    <a:pt x="853" y="0"/>
                  </a:lnTo>
                  <a:lnTo>
                    <a:pt x="853" y="877"/>
                  </a:lnTo>
                  <a:close/>
                </a:path>
              </a:pathLst>
            </a:custGeom>
            <a:solidFill>
              <a:srgbClr val="968C6D"/>
            </a:solidFill>
            <a:ln>
              <a:noFill/>
            </a:ln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08" name="Freeform 11"/>
            <p:cNvSpPr>
              <a:spLocks/>
            </p:cNvSpPr>
            <p:nvPr/>
          </p:nvSpPr>
          <p:spPr bwMode="auto">
            <a:xfrm>
              <a:off x="7395358" y="5114193"/>
              <a:ext cx="1583588" cy="1535007"/>
            </a:xfrm>
            <a:custGeom>
              <a:avLst/>
              <a:gdLst>
                <a:gd name="T0" fmla="*/ 853 w 853"/>
                <a:gd name="T1" fmla="*/ 877 h 877"/>
                <a:gd name="T2" fmla="*/ 0 w 853"/>
                <a:gd name="T3" fmla="*/ 877 h 877"/>
                <a:gd name="T4" fmla="*/ 0 w 853"/>
                <a:gd name="T5" fmla="*/ 0 h 877"/>
                <a:gd name="T6" fmla="*/ 446 w 853"/>
                <a:gd name="T7" fmla="*/ 259 h 877"/>
                <a:gd name="T8" fmla="*/ 853 w 853"/>
                <a:gd name="T9" fmla="*/ 0 h 877"/>
                <a:gd name="T10" fmla="*/ 853 w 853"/>
                <a:gd name="T11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3" h="877">
                  <a:moveTo>
                    <a:pt x="853" y="877"/>
                  </a:moveTo>
                  <a:lnTo>
                    <a:pt x="0" y="877"/>
                  </a:lnTo>
                  <a:lnTo>
                    <a:pt x="0" y="0"/>
                  </a:lnTo>
                  <a:lnTo>
                    <a:pt x="446" y="259"/>
                  </a:lnTo>
                  <a:lnTo>
                    <a:pt x="853" y="0"/>
                  </a:lnTo>
                  <a:lnTo>
                    <a:pt x="853" y="87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15" name="Freeform 31"/>
            <p:cNvSpPr>
              <a:spLocks/>
            </p:cNvSpPr>
            <p:nvPr/>
          </p:nvSpPr>
          <p:spPr bwMode="auto">
            <a:xfrm>
              <a:off x="7402784" y="2445103"/>
              <a:ext cx="1583587" cy="3008363"/>
            </a:xfrm>
            <a:custGeom>
              <a:avLst/>
              <a:gdLst>
                <a:gd name="T0" fmla="*/ 427 w 853"/>
                <a:gd name="T1" fmla="*/ 0 h 1828"/>
                <a:gd name="T2" fmla="*/ 0 w 853"/>
                <a:gd name="T3" fmla="*/ 250 h 1828"/>
                <a:gd name="T4" fmla="*/ 0 w 853"/>
                <a:gd name="T5" fmla="*/ 1581 h 1828"/>
                <a:gd name="T6" fmla="*/ 427 w 853"/>
                <a:gd name="T7" fmla="*/ 1828 h 1828"/>
                <a:gd name="T8" fmla="*/ 853 w 853"/>
                <a:gd name="T9" fmla="*/ 1581 h 1828"/>
                <a:gd name="T10" fmla="*/ 853 w 853"/>
                <a:gd name="T11" fmla="*/ 247 h 1828"/>
                <a:gd name="T12" fmla="*/ 427 w 853"/>
                <a:gd name="T13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3" h="1828">
                  <a:moveTo>
                    <a:pt x="427" y="0"/>
                  </a:moveTo>
                  <a:lnTo>
                    <a:pt x="0" y="250"/>
                  </a:lnTo>
                  <a:lnTo>
                    <a:pt x="0" y="1581"/>
                  </a:lnTo>
                  <a:lnTo>
                    <a:pt x="427" y="1828"/>
                  </a:lnTo>
                  <a:lnTo>
                    <a:pt x="853" y="1581"/>
                  </a:lnTo>
                  <a:lnTo>
                    <a:pt x="853" y="247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E5E1D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12" name="Freeform 28"/>
            <p:cNvSpPr>
              <a:spLocks/>
            </p:cNvSpPr>
            <p:nvPr/>
          </p:nvSpPr>
          <p:spPr bwMode="auto">
            <a:xfrm>
              <a:off x="7380505" y="2196457"/>
              <a:ext cx="1605865" cy="3225789"/>
            </a:xfrm>
            <a:custGeom>
              <a:avLst/>
              <a:gdLst>
                <a:gd name="T0" fmla="*/ 865 w 865"/>
                <a:gd name="T1" fmla="*/ 1597 h 1843"/>
                <a:gd name="T2" fmla="*/ 439 w 865"/>
                <a:gd name="T3" fmla="*/ 1843 h 1843"/>
                <a:gd name="T4" fmla="*/ 0 w 865"/>
                <a:gd name="T5" fmla="*/ 1597 h 1843"/>
                <a:gd name="T6" fmla="*/ 0 w 865"/>
                <a:gd name="T7" fmla="*/ 258 h 1843"/>
                <a:gd name="T8" fmla="*/ 439 w 865"/>
                <a:gd name="T9" fmla="*/ 0 h 1843"/>
                <a:gd name="T10" fmla="*/ 865 w 865"/>
                <a:gd name="T11" fmla="*/ 247 h 1843"/>
                <a:gd name="T12" fmla="*/ 865 w 865"/>
                <a:gd name="T13" fmla="*/ 1597 h 1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5" h="1843">
                  <a:moveTo>
                    <a:pt x="865" y="1597"/>
                  </a:moveTo>
                  <a:lnTo>
                    <a:pt x="439" y="1843"/>
                  </a:lnTo>
                  <a:lnTo>
                    <a:pt x="0" y="1597"/>
                  </a:lnTo>
                  <a:lnTo>
                    <a:pt x="0" y="258"/>
                  </a:lnTo>
                  <a:lnTo>
                    <a:pt x="439" y="0"/>
                  </a:lnTo>
                  <a:lnTo>
                    <a:pt x="865" y="247"/>
                  </a:lnTo>
                  <a:lnTo>
                    <a:pt x="865" y="159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17" name="Freeform 33"/>
            <p:cNvSpPr>
              <a:spLocks/>
            </p:cNvSpPr>
            <p:nvPr/>
          </p:nvSpPr>
          <p:spPr bwMode="auto">
            <a:xfrm>
              <a:off x="7512317" y="2518741"/>
              <a:ext cx="1373804" cy="1128939"/>
            </a:xfrm>
            <a:custGeom>
              <a:avLst/>
              <a:gdLst>
                <a:gd name="T0" fmla="*/ 740 w 740"/>
                <a:gd name="T1" fmla="*/ 434 h 645"/>
                <a:gd name="T2" fmla="*/ 368 w 740"/>
                <a:gd name="T3" fmla="*/ 645 h 645"/>
                <a:gd name="T4" fmla="*/ 0 w 740"/>
                <a:gd name="T5" fmla="*/ 434 h 645"/>
                <a:gd name="T6" fmla="*/ 0 w 740"/>
                <a:gd name="T7" fmla="*/ 211 h 645"/>
                <a:gd name="T8" fmla="*/ 368 w 740"/>
                <a:gd name="T9" fmla="*/ 0 h 645"/>
                <a:gd name="T10" fmla="*/ 740 w 740"/>
                <a:gd name="T11" fmla="*/ 211 h 645"/>
                <a:gd name="T12" fmla="*/ 740 w 740"/>
                <a:gd name="T13" fmla="*/ 434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0" h="645">
                  <a:moveTo>
                    <a:pt x="740" y="434"/>
                  </a:moveTo>
                  <a:lnTo>
                    <a:pt x="368" y="645"/>
                  </a:lnTo>
                  <a:lnTo>
                    <a:pt x="0" y="434"/>
                  </a:lnTo>
                  <a:lnTo>
                    <a:pt x="0" y="211"/>
                  </a:lnTo>
                  <a:lnTo>
                    <a:pt x="368" y="0"/>
                  </a:lnTo>
                  <a:lnTo>
                    <a:pt x="740" y="211"/>
                  </a:lnTo>
                  <a:lnTo>
                    <a:pt x="740" y="434"/>
                  </a:lnTo>
                  <a:close/>
                </a:path>
              </a:pathLst>
            </a:custGeom>
            <a:solidFill>
              <a:srgbClr val="A32020"/>
            </a:solidFill>
            <a:ln>
              <a:noFill/>
            </a:ln>
          </p:spPr>
          <p:txBody>
            <a:bodyPr vert="horz" wrap="square" lIns="104287" tIns="52144" rIns="104287" bIns="521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428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sp>
        <p:nvSpPr>
          <p:cNvPr id="127" name="Freeform 4846"/>
          <p:cNvSpPr>
            <a:spLocks noEditPoints="1"/>
          </p:cNvSpPr>
          <p:nvPr/>
        </p:nvSpPr>
        <p:spPr bwMode="auto">
          <a:xfrm>
            <a:off x="5750201" y="2412897"/>
            <a:ext cx="902234" cy="593436"/>
          </a:xfrm>
          <a:custGeom>
            <a:avLst/>
            <a:gdLst>
              <a:gd name="T0" fmla="*/ 234 w 388"/>
              <a:gd name="T1" fmla="*/ 108 h 320"/>
              <a:gd name="T2" fmla="*/ 206 w 388"/>
              <a:gd name="T3" fmla="*/ 22 h 320"/>
              <a:gd name="T4" fmla="*/ 150 w 388"/>
              <a:gd name="T5" fmla="*/ 24 h 320"/>
              <a:gd name="T6" fmla="*/ 110 w 388"/>
              <a:gd name="T7" fmla="*/ 24 h 320"/>
              <a:gd name="T8" fmla="*/ 24 w 388"/>
              <a:gd name="T9" fmla="*/ 52 h 320"/>
              <a:gd name="T10" fmla="*/ 26 w 388"/>
              <a:gd name="T11" fmla="*/ 108 h 320"/>
              <a:gd name="T12" fmla="*/ 26 w 388"/>
              <a:gd name="T13" fmla="*/ 148 h 320"/>
              <a:gd name="T14" fmla="*/ 52 w 388"/>
              <a:gd name="T15" fmla="*/ 234 h 320"/>
              <a:gd name="T16" fmla="*/ 110 w 388"/>
              <a:gd name="T17" fmla="*/ 232 h 320"/>
              <a:gd name="T18" fmla="*/ 150 w 388"/>
              <a:gd name="T19" fmla="*/ 232 h 320"/>
              <a:gd name="T20" fmla="*/ 236 w 388"/>
              <a:gd name="T21" fmla="*/ 206 h 320"/>
              <a:gd name="T22" fmla="*/ 234 w 388"/>
              <a:gd name="T23" fmla="*/ 148 h 320"/>
              <a:gd name="T24" fmla="*/ 114 w 388"/>
              <a:gd name="T25" fmla="*/ 208 h 320"/>
              <a:gd name="T26" fmla="*/ 62 w 388"/>
              <a:gd name="T27" fmla="*/ 174 h 320"/>
              <a:gd name="T28" fmla="*/ 48 w 388"/>
              <a:gd name="T29" fmla="*/ 128 h 320"/>
              <a:gd name="T30" fmla="*/ 72 w 388"/>
              <a:gd name="T31" fmla="*/ 70 h 320"/>
              <a:gd name="T32" fmla="*/ 130 w 388"/>
              <a:gd name="T33" fmla="*/ 46 h 320"/>
              <a:gd name="T34" fmla="*/ 176 w 388"/>
              <a:gd name="T35" fmla="*/ 60 h 320"/>
              <a:gd name="T36" fmla="*/ 210 w 388"/>
              <a:gd name="T37" fmla="*/ 112 h 320"/>
              <a:gd name="T38" fmla="*/ 206 w 388"/>
              <a:gd name="T39" fmla="*/ 160 h 320"/>
              <a:gd name="T40" fmla="*/ 162 w 388"/>
              <a:gd name="T41" fmla="*/ 204 h 320"/>
              <a:gd name="T42" fmla="*/ 130 w 388"/>
              <a:gd name="T43" fmla="*/ 66 h 320"/>
              <a:gd name="T44" fmla="*/ 94 w 388"/>
              <a:gd name="T45" fmla="*/ 76 h 320"/>
              <a:gd name="T46" fmla="*/ 68 w 388"/>
              <a:gd name="T47" fmla="*/ 116 h 320"/>
              <a:gd name="T48" fmla="*/ 72 w 388"/>
              <a:gd name="T49" fmla="*/ 152 h 320"/>
              <a:gd name="T50" fmla="*/ 106 w 388"/>
              <a:gd name="T51" fmla="*/ 186 h 320"/>
              <a:gd name="T52" fmla="*/ 142 w 388"/>
              <a:gd name="T53" fmla="*/ 190 h 320"/>
              <a:gd name="T54" fmla="*/ 182 w 388"/>
              <a:gd name="T55" fmla="*/ 162 h 320"/>
              <a:gd name="T56" fmla="*/ 192 w 388"/>
              <a:gd name="T57" fmla="*/ 128 h 320"/>
              <a:gd name="T58" fmla="*/ 174 w 388"/>
              <a:gd name="T59" fmla="*/ 84 h 320"/>
              <a:gd name="T60" fmla="*/ 130 w 388"/>
              <a:gd name="T61" fmla="*/ 66 h 320"/>
              <a:gd name="T62" fmla="*/ 120 w 388"/>
              <a:gd name="T63" fmla="*/ 152 h 320"/>
              <a:gd name="T64" fmla="*/ 102 w 388"/>
              <a:gd name="T65" fmla="*/ 128 h 320"/>
              <a:gd name="T66" fmla="*/ 130 w 388"/>
              <a:gd name="T67" fmla="*/ 102 h 320"/>
              <a:gd name="T68" fmla="*/ 154 w 388"/>
              <a:gd name="T69" fmla="*/ 118 h 320"/>
              <a:gd name="T70" fmla="*/ 148 w 388"/>
              <a:gd name="T71" fmla="*/ 148 h 320"/>
              <a:gd name="T72" fmla="*/ 370 w 388"/>
              <a:gd name="T73" fmla="*/ 248 h 320"/>
              <a:gd name="T74" fmla="*/ 364 w 388"/>
              <a:gd name="T75" fmla="*/ 214 h 320"/>
              <a:gd name="T76" fmla="*/ 320 w 388"/>
              <a:gd name="T77" fmla="*/ 162 h 320"/>
              <a:gd name="T78" fmla="*/ 286 w 388"/>
              <a:gd name="T79" fmla="*/ 186 h 320"/>
              <a:gd name="T80" fmla="*/ 260 w 388"/>
              <a:gd name="T81" fmla="*/ 208 h 320"/>
              <a:gd name="T82" fmla="*/ 236 w 388"/>
              <a:gd name="T83" fmla="*/ 272 h 320"/>
              <a:gd name="T84" fmla="*/ 274 w 388"/>
              <a:gd name="T85" fmla="*/ 290 h 320"/>
              <a:gd name="T86" fmla="*/ 306 w 388"/>
              <a:gd name="T87" fmla="*/ 302 h 320"/>
              <a:gd name="T88" fmla="*/ 372 w 388"/>
              <a:gd name="T89" fmla="*/ 290 h 320"/>
              <a:gd name="T90" fmla="*/ 370 w 388"/>
              <a:gd name="T91" fmla="*/ 248 h 320"/>
              <a:gd name="T92" fmla="*/ 310 w 388"/>
              <a:gd name="T93" fmla="*/ 266 h 320"/>
              <a:gd name="T94" fmla="*/ 288 w 388"/>
              <a:gd name="T95" fmla="*/ 252 h 320"/>
              <a:gd name="T96" fmla="*/ 300 w 388"/>
              <a:gd name="T97" fmla="*/ 220 h 320"/>
              <a:gd name="T98" fmla="*/ 326 w 388"/>
              <a:gd name="T99" fmla="*/ 224 h 320"/>
              <a:gd name="T100" fmla="*/ 332 w 388"/>
              <a:gd name="T101" fmla="*/ 25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8" h="320">
                <a:moveTo>
                  <a:pt x="258" y="148"/>
                </a:moveTo>
                <a:lnTo>
                  <a:pt x="258" y="108"/>
                </a:lnTo>
                <a:lnTo>
                  <a:pt x="234" y="108"/>
                </a:lnTo>
                <a:lnTo>
                  <a:pt x="234" y="108"/>
                </a:lnTo>
                <a:lnTo>
                  <a:pt x="226" y="88"/>
                </a:lnTo>
                <a:lnTo>
                  <a:pt x="216" y="70"/>
                </a:lnTo>
                <a:lnTo>
                  <a:pt x="236" y="52"/>
                </a:lnTo>
                <a:lnTo>
                  <a:pt x="206" y="22"/>
                </a:lnTo>
                <a:lnTo>
                  <a:pt x="188" y="40"/>
                </a:lnTo>
                <a:lnTo>
                  <a:pt x="188" y="40"/>
                </a:lnTo>
                <a:lnTo>
                  <a:pt x="170" y="30"/>
                </a:lnTo>
                <a:lnTo>
                  <a:pt x="150" y="24"/>
                </a:lnTo>
                <a:lnTo>
                  <a:pt x="150" y="0"/>
                </a:lnTo>
                <a:lnTo>
                  <a:pt x="110" y="0"/>
                </a:lnTo>
                <a:lnTo>
                  <a:pt x="110" y="24"/>
                </a:lnTo>
                <a:lnTo>
                  <a:pt x="110" y="24"/>
                </a:lnTo>
                <a:lnTo>
                  <a:pt x="90" y="30"/>
                </a:lnTo>
                <a:lnTo>
                  <a:pt x="70" y="40"/>
                </a:lnTo>
                <a:lnTo>
                  <a:pt x="52" y="22"/>
                </a:lnTo>
                <a:lnTo>
                  <a:pt x="24" y="52"/>
                </a:lnTo>
                <a:lnTo>
                  <a:pt x="42" y="70"/>
                </a:lnTo>
                <a:lnTo>
                  <a:pt x="42" y="70"/>
                </a:lnTo>
                <a:lnTo>
                  <a:pt x="32" y="88"/>
                </a:lnTo>
                <a:lnTo>
                  <a:pt x="26" y="108"/>
                </a:lnTo>
                <a:lnTo>
                  <a:pt x="0" y="108"/>
                </a:lnTo>
                <a:lnTo>
                  <a:pt x="0" y="148"/>
                </a:lnTo>
                <a:lnTo>
                  <a:pt x="26" y="148"/>
                </a:lnTo>
                <a:lnTo>
                  <a:pt x="26" y="148"/>
                </a:lnTo>
                <a:lnTo>
                  <a:pt x="32" y="168"/>
                </a:lnTo>
                <a:lnTo>
                  <a:pt x="42" y="188"/>
                </a:lnTo>
                <a:lnTo>
                  <a:pt x="24" y="206"/>
                </a:lnTo>
                <a:lnTo>
                  <a:pt x="52" y="234"/>
                </a:lnTo>
                <a:lnTo>
                  <a:pt x="70" y="216"/>
                </a:lnTo>
                <a:lnTo>
                  <a:pt x="70" y="216"/>
                </a:lnTo>
                <a:lnTo>
                  <a:pt x="90" y="226"/>
                </a:lnTo>
                <a:lnTo>
                  <a:pt x="110" y="232"/>
                </a:lnTo>
                <a:lnTo>
                  <a:pt x="110" y="258"/>
                </a:lnTo>
                <a:lnTo>
                  <a:pt x="150" y="258"/>
                </a:lnTo>
                <a:lnTo>
                  <a:pt x="150" y="232"/>
                </a:lnTo>
                <a:lnTo>
                  <a:pt x="150" y="232"/>
                </a:lnTo>
                <a:lnTo>
                  <a:pt x="170" y="226"/>
                </a:lnTo>
                <a:lnTo>
                  <a:pt x="188" y="216"/>
                </a:lnTo>
                <a:lnTo>
                  <a:pt x="206" y="234"/>
                </a:lnTo>
                <a:lnTo>
                  <a:pt x="236" y="206"/>
                </a:lnTo>
                <a:lnTo>
                  <a:pt x="216" y="188"/>
                </a:lnTo>
                <a:lnTo>
                  <a:pt x="216" y="188"/>
                </a:lnTo>
                <a:lnTo>
                  <a:pt x="226" y="168"/>
                </a:lnTo>
                <a:lnTo>
                  <a:pt x="234" y="148"/>
                </a:lnTo>
                <a:lnTo>
                  <a:pt x="258" y="148"/>
                </a:lnTo>
                <a:close/>
                <a:moveTo>
                  <a:pt x="130" y="210"/>
                </a:moveTo>
                <a:lnTo>
                  <a:pt x="130" y="210"/>
                </a:lnTo>
                <a:lnTo>
                  <a:pt x="114" y="208"/>
                </a:lnTo>
                <a:lnTo>
                  <a:pt x="98" y="204"/>
                </a:lnTo>
                <a:lnTo>
                  <a:pt x="84" y="196"/>
                </a:lnTo>
                <a:lnTo>
                  <a:pt x="72" y="186"/>
                </a:lnTo>
                <a:lnTo>
                  <a:pt x="62" y="174"/>
                </a:lnTo>
                <a:lnTo>
                  <a:pt x="54" y="160"/>
                </a:lnTo>
                <a:lnTo>
                  <a:pt x="50" y="144"/>
                </a:lnTo>
                <a:lnTo>
                  <a:pt x="48" y="128"/>
                </a:lnTo>
                <a:lnTo>
                  <a:pt x="48" y="128"/>
                </a:lnTo>
                <a:lnTo>
                  <a:pt x="50" y="112"/>
                </a:lnTo>
                <a:lnTo>
                  <a:pt x="54" y="96"/>
                </a:lnTo>
                <a:lnTo>
                  <a:pt x="62" y="82"/>
                </a:lnTo>
                <a:lnTo>
                  <a:pt x="72" y="70"/>
                </a:lnTo>
                <a:lnTo>
                  <a:pt x="84" y="60"/>
                </a:lnTo>
                <a:lnTo>
                  <a:pt x="98" y="52"/>
                </a:lnTo>
                <a:lnTo>
                  <a:pt x="114" y="48"/>
                </a:lnTo>
                <a:lnTo>
                  <a:pt x="130" y="46"/>
                </a:lnTo>
                <a:lnTo>
                  <a:pt x="130" y="46"/>
                </a:lnTo>
                <a:lnTo>
                  <a:pt x="146" y="48"/>
                </a:lnTo>
                <a:lnTo>
                  <a:pt x="162" y="52"/>
                </a:lnTo>
                <a:lnTo>
                  <a:pt x="176" y="60"/>
                </a:lnTo>
                <a:lnTo>
                  <a:pt x="188" y="70"/>
                </a:lnTo>
                <a:lnTo>
                  <a:pt x="198" y="82"/>
                </a:lnTo>
                <a:lnTo>
                  <a:pt x="206" y="96"/>
                </a:lnTo>
                <a:lnTo>
                  <a:pt x="210" y="112"/>
                </a:lnTo>
                <a:lnTo>
                  <a:pt x="212" y="128"/>
                </a:lnTo>
                <a:lnTo>
                  <a:pt x="212" y="128"/>
                </a:lnTo>
                <a:lnTo>
                  <a:pt x="210" y="144"/>
                </a:lnTo>
                <a:lnTo>
                  <a:pt x="206" y="160"/>
                </a:lnTo>
                <a:lnTo>
                  <a:pt x="198" y="174"/>
                </a:lnTo>
                <a:lnTo>
                  <a:pt x="188" y="186"/>
                </a:lnTo>
                <a:lnTo>
                  <a:pt x="176" y="196"/>
                </a:lnTo>
                <a:lnTo>
                  <a:pt x="162" y="204"/>
                </a:lnTo>
                <a:lnTo>
                  <a:pt x="146" y="208"/>
                </a:lnTo>
                <a:lnTo>
                  <a:pt x="130" y="210"/>
                </a:lnTo>
                <a:lnTo>
                  <a:pt x="130" y="210"/>
                </a:lnTo>
                <a:close/>
                <a:moveTo>
                  <a:pt x="130" y="66"/>
                </a:moveTo>
                <a:lnTo>
                  <a:pt x="130" y="66"/>
                </a:lnTo>
                <a:lnTo>
                  <a:pt x="118" y="68"/>
                </a:lnTo>
                <a:lnTo>
                  <a:pt x="106" y="70"/>
                </a:lnTo>
                <a:lnTo>
                  <a:pt x="94" y="76"/>
                </a:lnTo>
                <a:lnTo>
                  <a:pt x="86" y="84"/>
                </a:lnTo>
                <a:lnTo>
                  <a:pt x="78" y="94"/>
                </a:lnTo>
                <a:lnTo>
                  <a:pt x="72" y="104"/>
                </a:lnTo>
                <a:lnTo>
                  <a:pt x="68" y="116"/>
                </a:lnTo>
                <a:lnTo>
                  <a:pt x="68" y="128"/>
                </a:lnTo>
                <a:lnTo>
                  <a:pt x="68" y="128"/>
                </a:lnTo>
                <a:lnTo>
                  <a:pt x="68" y="140"/>
                </a:lnTo>
                <a:lnTo>
                  <a:pt x="72" y="152"/>
                </a:lnTo>
                <a:lnTo>
                  <a:pt x="78" y="162"/>
                </a:lnTo>
                <a:lnTo>
                  <a:pt x="86" y="172"/>
                </a:lnTo>
                <a:lnTo>
                  <a:pt x="94" y="180"/>
                </a:lnTo>
                <a:lnTo>
                  <a:pt x="106" y="186"/>
                </a:lnTo>
                <a:lnTo>
                  <a:pt x="118" y="190"/>
                </a:lnTo>
                <a:lnTo>
                  <a:pt x="130" y="190"/>
                </a:lnTo>
                <a:lnTo>
                  <a:pt x="130" y="190"/>
                </a:lnTo>
                <a:lnTo>
                  <a:pt x="142" y="190"/>
                </a:lnTo>
                <a:lnTo>
                  <a:pt x="154" y="186"/>
                </a:lnTo>
                <a:lnTo>
                  <a:pt x="164" y="180"/>
                </a:lnTo>
                <a:lnTo>
                  <a:pt x="174" y="172"/>
                </a:lnTo>
                <a:lnTo>
                  <a:pt x="182" y="162"/>
                </a:lnTo>
                <a:lnTo>
                  <a:pt x="188" y="152"/>
                </a:lnTo>
                <a:lnTo>
                  <a:pt x="190" y="140"/>
                </a:lnTo>
                <a:lnTo>
                  <a:pt x="192" y="128"/>
                </a:lnTo>
                <a:lnTo>
                  <a:pt x="192" y="128"/>
                </a:lnTo>
                <a:lnTo>
                  <a:pt x="190" y="116"/>
                </a:lnTo>
                <a:lnTo>
                  <a:pt x="188" y="104"/>
                </a:lnTo>
                <a:lnTo>
                  <a:pt x="182" y="94"/>
                </a:lnTo>
                <a:lnTo>
                  <a:pt x="174" y="84"/>
                </a:lnTo>
                <a:lnTo>
                  <a:pt x="164" y="76"/>
                </a:lnTo>
                <a:lnTo>
                  <a:pt x="154" y="70"/>
                </a:lnTo>
                <a:lnTo>
                  <a:pt x="142" y="68"/>
                </a:lnTo>
                <a:lnTo>
                  <a:pt x="130" y="66"/>
                </a:lnTo>
                <a:lnTo>
                  <a:pt x="130" y="66"/>
                </a:lnTo>
                <a:close/>
                <a:moveTo>
                  <a:pt x="130" y="156"/>
                </a:moveTo>
                <a:lnTo>
                  <a:pt x="130" y="156"/>
                </a:lnTo>
                <a:lnTo>
                  <a:pt x="120" y="152"/>
                </a:lnTo>
                <a:lnTo>
                  <a:pt x="110" y="148"/>
                </a:lnTo>
                <a:lnTo>
                  <a:pt x="104" y="138"/>
                </a:lnTo>
                <a:lnTo>
                  <a:pt x="102" y="128"/>
                </a:lnTo>
                <a:lnTo>
                  <a:pt x="102" y="128"/>
                </a:lnTo>
                <a:lnTo>
                  <a:pt x="104" y="118"/>
                </a:lnTo>
                <a:lnTo>
                  <a:pt x="110" y="110"/>
                </a:lnTo>
                <a:lnTo>
                  <a:pt x="120" y="104"/>
                </a:lnTo>
                <a:lnTo>
                  <a:pt x="130" y="102"/>
                </a:lnTo>
                <a:lnTo>
                  <a:pt x="130" y="102"/>
                </a:lnTo>
                <a:lnTo>
                  <a:pt x="140" y="104"/>
                </a:lnTo>
                <a:lnTo>
                  <a:pt x="148" y="110"/>
                </a:lnTo>
                <a:lnTo>
                  <a:pt x="154" y="118"/>
                </a:lnTo>
                <a:lnTo>
                  <a:pt x="156" y="128"/>
                </a:lnTo>
                <a:lnTo>
                  <a:pt x="156" y="128"/>
                </a:lnTo>
                <a:lnTo>
                  <a:pt x="154" y="138"/>
                </a:lnTo>
                <a:lnTo>
                  <a:pt x="148" y="148"/>
                </a:lnTo>
                <a:lnTo>
                  <a:pt x="140" y="152"/>
                </a:lnTo>
                <a:lnTo>
                  <a:pt x="130" y="156"/>
                </a:lnTo>
                <a:lnTo>
                  <a:pt x="130" y="156"/>
                </a:lnTo>
                <a:close/>
                <a:moveTo>
                  <a:pt x="370" y="248"/>
                </a:moveTo>
                <a:lnTo>
                  <a:pt x="388" y="244"/>
                </a:lnTo>
                <a:lnTo>
                  <a:pt x="382" y="212"/>
                </a:lnTo>
                <a:lnTo>
                  <a:pt x="364" y="214"/>
                </a:lnTo>
                <a:lnTo>
                  <a:pt x="364" y="214"/>
                </a:lnTo>
                <a:lnTo>
                  <a:pt x="356" y="202"/>
                </a:lnTo>
                <a:lnTo>
                  <a:pt x="346" y="192"/>
                </a:lnTo>
                <a:lnTo>
                  <a:pt x="352" y="174"/>
                </a:lnTo>
                <a:lnTo>
                  <a:pt x="320" y="162"/>
                </a:lnTo>
                <a:lnTo>
                  <a:pt x="314" y="180"/>
                </a:lnTo>
                <a:lnTo>
                  <a:pt x="314" y="180"/>
                </a:lnTo>
                <a:lnTo>
                  <a:pt x="300" y="182"/>
                </a:lnTo>
                <a:lnTo>
                  <a:pt x="286" y="186"/>
                </a:lnTo>
                <a:lnTo>
                  <a:pt x="272" y="172"/>
                </a:lnTo>
                <a:lnTo>
                  <a:pt x="246" y="194"/>
                </a:lnTo>
                <a:lnTo>
                  <a:pt x="260" y="208"/>
                </a:lnTo>
                <a:lnTo>
                  <a:pt x="260" y="208"/>
                </a:lnTo>
                <a:lnTo>
                  <a:pt x="252" y="220"/>
                </a:lnTo>
                <a:lnTo>
                  <a:pt x="250" y="234"/>
                </a:lnTo>
                <a:lnTo>
                  <a:pt x="230" y="238"/>
                </a:lnTo>
                <a:lnTo>
                  <a:pt x="236" y="272"/>
                </a:lnTo>
                <a:lnTo>
                  <a:pt x="256" y="268"/>
                </a:lnTo>
                <a:lnTo>
                  <a:pt x="256" y="268"/>
                </a:lnTo>
                <a:lnTo>
                  <a:pt x="264" y="280"/>
                </a:lnTo>
                <a:lnTo>
                  <a:pt x="274" y="290"/>
                </a:lnTo>
                <a:lnTo>
                  <a:pt x="268" y="308"/>
                </a:lnTo>
                <a:lnTo>
                  <a:pt x="300" y="320"/>
                </a:lnTo>
                <a:lnTo>
                  <a:pt x="306" y="302"/>
                </a:lnTo>
                <a:lnTo>
                  <a:pt x="306" y="302"/>
                </a:lnTo>
                <a:lnTo>
                  <a:pt x="320" y="302"/>
                </a:lnTo>
                <a:lnTo>
                  <a:pt x="334" y="298"/>
                </a:lnTo>
                <a:lnTo>
                  <a:pt x="346" y="312"/>
                </a:lnTo>
                <a:lnTo>
                  <a:pt x="372" y="290"/>
                </a:lnTo>
                <a:lnTo>
                  <a:pt x="360" y="276"/>
                </a:lnTo>
                <a:lnTo>
                  <a:pt x="360" y="276"/>
                </a:lnTo>
                <a:lnTo>
                  <a:pt x="366" y="262"/>
                </a:lnTo>
                <a:lnTo>
                  <a:pt x="370" y="248"/>
                </a:lnTo>
                <a:lnTo>
                  <a:pt x="370" y="248"/>
                </a:lnTo>
                <a:close/>
                <a:moveTo>
                  <a:pt x="320" y="264"/>
                </a:moveTo>
                <a:lnTo>
                  <a:pt x="320" y="264"/>
                </a:lnTo>
                <a:lnTo>
                  <a:pt x="310" y="266"/>
                </a:lnTo>
                <a:lnTo>
                  <a:pt x="302" y="264"/>
                </a:lnTo>
                <a:lnTo>
                  <a:pt x="294" y="260"/>
                </a:lnTo>
                <a:lnTo>
                  <a:pt x="288" y="252"/>
                </a:lnTo>
                <a:lnTo>
                  <a:pt x="288" y="252"/>
                </a:lnTo>
                <a:lnTo>
                  <a:pt x="286" y="242"/>
                </a:lnTo>
                <a:lnTo>
                  <a:pt x="288" y="234"/>
                </a:lnTo>
                <a:lnTo>
                  <a:pt x="292" y="226"/>
                </a:lnTo>
                <a:lnTo>
                  <a:pt x="300" y="220"/>
                </a:lnTo>
                <a:lnTo>
                  <a:pt x="300" y="220"/>
                </a:lnTo>
                <a:lnTo>
                  <a:pt x="308" y="218"/>
                </a:lnTo>
                <a:lnTo>
                  <a:pt x="318" y="220"/>
                </a:lnTo>
                <a:lnTo>
                  <a:pt x="326" y="224"/>
                </a:lnTo>
                <a:lnTo>
                  <a:pt x="332" y="232"/>
                </a:lnTo>
                <a:lnTo>
                  <a:pt x="332" y="232"/>
                </a:lnTo>
                <a:lnTo>
                  <a:pt x="334" y="240"/>
                </a:lnTo>
                <a:lnTo>
                  <a:pt x="332" y="250"/>
                </a:lnTo>
                <a:lnTo>
                  <a:pt x="328" y="258"/>
                </a:lnTo>
                <a:lnTo>
                  <a:pt x="320" y="264"/>
                </a:lnTo>
                <a:lnTo>
                  <a:pt x="320" y="2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428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9" name="Freeform 4849"/>
          <p:cNvSpPr>
            <a:spLocks noEditPoints="1"/>
          </p:cNvSpPr>
          <p:nvPr/>
        </p:nvSpPr>
        <p:spPr bwMode="auto">
          <a:xfrm>
            <a:off x="2597643" y="2340122"/>
            <a:ext cx="656036" cy="423076"/>
          </a:xfrm>
          <a:custGeom>
            <a:avLst/>
            <a:gdLst>
              <a:gd name="T0" fmla="*/ 0 w 324"/>
              <a:gd name="T1" fmla="*/ 136 h 262"/>
              <a:gd name="T2" fmla="*/ 0 w 324"/>
              <a:gd name="T3" fmla="*/ 132 h 262"/>
              <a:gd name="T4" fmla="*/ 6 w 324"/>
              <a:gd name="T5" fmla="*/ 126 h 262"/>
              <a:gd name="T6" fmla="*/ 46 w 324"/>
              <a:gd name="T7" fmla="*/ 126 h 262"/>
              <a:gd name="T8" fmla="*/ 50 w 324"/>
              <a:gd name="T9" fmla="*/ 126 h 262"/>
              <a:gd name="T10" fmla="*/ 56 w 324"/>
              <a:gd name="T11" fmla="*/ 132 h 262"/>
              <a:gd name="T12" fmla="*/ 56 w 324"/>
              <a:gd name="T13" fmla="*/ 212 h 262"/>
              <a:gd name="T14" fmla="*/ 56 w 324"/>
              <a:gd name="T15" fmla="*/ 216 h 262"/>
              <a:gd name="T16" fmla="*/ 50 w 324"/>
              <a:gd name="T17" fmla="*/ 220 h 262"/>
              <a:gd name="T18" fmla="*/ 10 w 324"/>
              <a:gd name="T19" fmla="*/ 222 h 262"/>
              <a:gd name="T20" fmla="*/ 6 w 324"/>
              <a:gd name="T21" fmla="*/ 220 h 262"/>
              <a:gd name="T22" fmla="*/ 0 w 324"/>
              <a:gd name="T23" fmla="*/ 216 h 262"/>
              <a:gd name="T24" fmla="*/ 0 w 324"/>
              <a:gd name="T25" fmla="*/ 212 h 262"/>
              <a:gd name="T26" fmla="*/ 136 w 324"/>
              <a:gd name="T27" fmla="*/ 222 h 262"/>
              <a:gd name="T28" fmla="*/ 140 w 324"/>
              <a:gd name="T29" fmla="*/ 220 h 262"/>
              <a:gd name="T30" fmla="*/ 144 w 324"/>
              <a:gd name="T31" fmla="*/ 216 h 262"/>
              <a:gd name="T32" fmla="*/ 146 w 324"/>
              <a:gd name="T33" fmla="*/ 58 h 262"/>
              <a:gd name="T34" fmla="*/ 144 w 324"/>
              <a:gd name="T35" fmla="*/ 54 h 262"/>
              <a:gd name="T36" fmla="*/ 140 w 324"/>
              <a:gd name="T37" fmla="*/ 50 h 262"/>
              <a:gd name="T38" fmla="*/ 100 w 324"/>
              <a:gd name="T39" fmla="*/ 48 h 262"/>
              <a:gd name="T40" fmla="*/ 96 w 324"/>
              <a:gd name="T41" fmla="*/ 50 h 262"/>
              <a:gd name="T42" fmla="*/ 90 w 324"/>
              <a:gd name="T43" fmla="*/ 54 h 262"/>
              <a:gd name="T44" fmla="*/ 90 w 324"/>
              <a:gd name="T45" fmla="*/ 212 h 262"/>
              <a:gd name="T46" fmla="*/ 90 w 324"/>
              <a:gd name="T47" fmla="*/ 216 h 262"/>
              <a:gd name="T48" fmla="*/ 96 w 324"/>
              <a:gd name="T49" fmla="*/ 220 h 262"/>
              <a:gd name="T50" fmla="*/ 100 w 324"/>
              <a:gd name="T51" fmla="*/ 222 h 262"/>
              <a:gd name="T52" fmla="*/ 224 w 324"/>
              <a:gd name="T53" fmla="*/ 222 h 262"/>
              <a:gd name="T54" fmla="*/ 228 w 324"/>
              <a:gd name="T55" fmla="*/ 220 h 262"/>
              <a:gd name="T56" fmla="*/ 234 w 324"/>
              <a:gd name="T57" fmla="*/ 216 h 262"/>
              <a:gd name="T58" fmla="*/ 234 w 324"/>
              <a:gd name="T59" fmla="*/ 86 h 262"/>
              <a:gd name="T60" fmla="*/ 234 w 324"/>
              <a:gd name="T61" fmla="*/ 82 h 262"/>
              <a:gd name="T62" fmla="*/ 228 w 324"/>
              <a:gd name="T63" fmla="*/ 76 h 262"/>
              <a:gd name="T64" fmla="*/ 188 w 324"/>
              <a:gd name="T65" fmla="*/ 76 h 262"/>
              <a:gd name="T66" fmla="*/ 184 w 324"/>
              <a:gd name="T67" fmla="*/ 76 h 262"/>
              <a:gd name="T68" fmla="*/ 180 w 324"/>
              <a:gd name="T69" fmla="*/ 82 h 262"/>
              <a:gd name="T70" fmla="*/ 178 w 324"/>
              <a:gd name="T71" fmla="*/ 212 h 262"/>
              <a:gd name="T72" fmla="*/ 180 w 324"/>
              <a:gd name="T73" fmla="*/ 216 h 262"/>
              <a:gd name="T74" fmla="*/ 184 w 324"/>
              <a:gd name="T75" fmla="*/ 220 h 262"/>
              <a:gd name="T76" fmla="*/ 188 w 324"/>
              <a:gd name="T77" fmla="*/ 222 h 262"/>
              <a:gd name="T78" fmla="*/ 278 w 324"/>
              <a:gd name="T79" fmla="*/ 0 h 262"/>
              <a:gd name="T80" fmla="*/ 274 w 324"/>
              <a:gd name="T81" fmla="*/ 0 h 262"/>
              <a:gd name="T82" fmla="*/ 268 w 324"/>
              <a:gd name="T83" fmla="*/ 6 h 262"/>
              <a:gd name="T84" fmla="*/ 268 w 324"/>
              <a:gd name="T85" fmla="*/ 212 h 262"/>
              <a:gd name="T86" fmla="*/ 268 w 324"/>
              <a:gd name="T87" fmla="*/ 216 h 262"/>
              <a:gd name="T88" fmla="*/ 274 w 324"/>
              <a:gd name="T89" fmla="*/ 220 h 262"/>
              <a:gd name="T90" fmla="*/ 314 w 324"/>
              <a:gd name="T91" fmla="*/ 222 h 262"/>
              <a:gd name="T92" fmla="*/ 318 w 324"/>
              <a:gd name="T93" fmla="*/ 220 h 262"/>
              <a:gd name="T94" fmla="*/ 324 w 324"/>
              <a:gd name="T95" fmla="*/ 216 h 262"/>
              <a:gd name="T96" fmla="*/ 324 w 324"/>
              <a:gd name="T97" fmla="*/ 10 h 262"/>
              <a:gd name="T98" fmla="*/ 324 w 324"/>
              <a:gd name="T99" fmla="*/ 6 h 262"/>
              <a:gd name="T100" fmla="*/ 318 w 324"/>
              <a:gd name="T101" fmla="*/ 0 h 262"/>
              <a:gd name="T102" fmla="*/ 314 w 324"/>
              <a:gd name="T103" fmla="*/ 0 h 262"/>
              <a:gd name="T104" fmla="*/ 0 w 324"/>
              <a:gd name="T105" fmla="*/ 242 h 262"/>
              <a:gd name="T106" fmla="*/ 324 w 324"/>
              <a:gd name="T107" fmla="*/ 262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4" h="262">
                <a:moveTo>
                  <a:pt x="0" y="212"/>
                </a:moveTo>
                <a:lnTo>
                  <a:pt x="0" y="136"/>
                </a:lnTo>
                <a:lnTo>
                  <a:pt x="0" y="136"/>
                </a:lnTo>
                <a:lnTo>
                  <a:pt x="0" y="132"/>
                </a:lnTo>
                <a:lnTo>
                  <a:pt x="2" y="128"/>
                </a:lnTo>
                <a:lnTo>
                  <a:pt x="6" y="126"/>
                </a:lnTo>
                <a:lnTo>
                  <a:pt x="10" y="126"/>
                </a:lnTo>
                <a:lnTo>
                  <a:pt x="46" y="126"/>
                </a:lnTo>
                <a:lnTo>
                  <a:pt x="46" y="126"/>
                </a:lnTo>
                <a:lnTo>
                  <a:pt x="50" y="126"/>
                </a:lnTo>
                <a:lnTo>
                  <a:pt x="54" y="128"/>
                </a:lnTo>
                <a:lnTo>
                  <a:pt x="56" y="132"/>
                </a:lnTo>
                <a:lnTo>
                  <a:pt x="56" y="136"/>
                </a:lnTo>
                <a:lnTo>
                  <a:pt x="56" y="212"/>
                </a:lnTo>
                <a:lnTo>
                  <a:pt x="56" y="212"/>
                </a:lnTo>
                <a:lnTo>
                  <a:pt x="56" y="216"/>
                </a:lnTo>
                <a:lnTo>
                  <a:pt x="54" y="218"/>
                </a:lnTo>
                <a:lnTo>
                  <a:pt x="50" y="220"/>
                </a:lnTo>
                <a:lnTo>
                  <a:pt x="46" y="222"/>
                </a:lnTo>
                <a:lnTo>
                  <a:pt x="10" y="222"/>
                </a:lnTo>
                <a:lnTo>
                  <a:pt x="10" y="222"/>
                </a:lnTo>
                <a:lnTo>
                  <a:pt x="6" y="220"/>
                </a:lnTo>
                <a:lnTo>
                  <a:pt x="2" y="218"/>
                </a:lnTo>
                <a:lnTo>
                  <a:pt x="0" y="216"/>
                </a:lnTo>
                <a:lnTo>
                  <a:pt x="0" y="212"/>
                </a:lnTo>
                <a:lnTo>
                  <a:pt x="0" y="212"/>
                </a:lnTo>
                <a:close/>
                <a:moveTo>
                  <a:pt x="100" y="222"/>
                </a:moveTo>
                <a:lnTo>
                  <a:pt x="136" y="222"/>
                </a:lnTo>
                <a:lnTo>
                  <a:pt x="136" y="222"/>
                </a:lnTo>
                <a:lnTo>
                  <a:pt x="140" y="220"/>
                </a:lnTo>
                <a:lnTo>
                  <a:pt x="142" y="218"/>
                </a:lnTo>
                <a:lnTo>
                  <a:pt x="144" y="216"/>
                </a:lnTo>
                <a:lnTo>
                  <a:pt x="146" y="212"/>
                </a:lnTo>
                <a:lnTo>
                  <a:pt x="146" y="58"/>
                </a:lnTo>
                <a:lnTo>
                  <a:pt x="146" y="58"/>
                </a:lnTo>
                <a:lnTo>
                  <a:pt x="144" y="54"/>
                </a:lnTo>
                <a:lnTo>
                  <a:pt x="142" y="52"/>
                </a:lnTo>
                <a:lnTo>
                  <a:pt x="140" y="50"/>
                </a:lnTo>
                <a:lnTo>
                  <a:pt x="136" y="48"/>
                </a:lnTo>
                <a:lnTo>
                  <a:pt x="100" y="48"/>
                </a:lnTo>
                <a:lnTo>
                  <a:pt x="100" y="48"/>
                </a:lnTo>
                <a:lnTo>
                  <a:pt x="96" y="50"/>
                </a:lnTo>
                <a:lnTo>
                  <a:pt x="92" y="52"/>
                </a:lnTo>
                <a:lnTo>
                  <a:pt x="90" y="54"/>
                </a:lnTo>
                <a:lnTo>
                  <a:pt x="90" y="58"/>
                </a:lnTo>
                <a:lnTo>
                  <a:pt x="90" y="212"/>
                </a:lnTo>
                <a:lnTo>
                  <a:pt x="90" y="212"/>
                </a:lnTo>
                <a:lnTo>
                  <a:pt x="90" y="216"/>
                </a:lnTo>
                <a:lnTo>
                  <a:pt x="92" y="218"/>
                </a:lnTo>
                <a:lnTo>
                  <a:pt x="96" y="220"/>
                </a:lnTo>
                <a:lnTo>
                  <a:pt x="100" y="222"/>
                </a:lnTo>
                <a:lnTo>
                  <a:pt x="100" y="222"/>
                </a:lnTo>
                <a:close/>
                <a:moveTo>
                  <a:pt x="188" y="222"/>
                </a:moveTo>
                <a:lnTo>
                  <a:pt x="224" y="222"/>
                </a:lnTo>
                <a:lnTo>
                  <a:pt x="224" y="222"/>
                </a:lnTo>
                <a:lnTo>
                  <a:pt x="228" y="220"/>
                </a:lnTo>
                <a:lnTo>
                  <a:pt x="232" y="218"/>
                </a:lnTo>
                <a:lnTo>
                  <a:pt x="234" y="216"/>
                </a:lnTo>
                <a:lnTo>
                  <a:pt x="234" y="212"/>
                </a:lnTo>
                <a:lnTo>
                  <a:pt x="234" y="86"/>
                </a:lnTo>
                <a:lnTo>
                  <a:pt x="234" y="86"/>
                </a:lnTo>
                <a:lnTo>
                  <a:pt x="234" y="82"/>
                </a:lnTo>
                <a:lnTo>
                  <a:pt x="232" y="78"/>
                </a:lnTo>
                <a:lnTo>
                  <a:pt x="228" y="76"/>
                </a:lnTo>
                <a:lnTo>
                  <a:pt x="224" y="76"/>
                </a:lnTo>
                <a:lnTo>
                  <a:pt x="188" y="76"/>
                </a:lnTo>
                <a:lnTo>
                  <a:pt x="188" y="76"/>
                </a:lnTo>
                <a:lnTo>
                  <a:pt x="184" y="76"/>
                </a:lnTo>
                <a:lnTo>
                  <a:pt x="182" y="78"/>
                </a:lnTo>
                <a:lnTo>
                  <a:pt x="180" y="82"/>
                </a:lnTo>
                <a:lnTo>
                  <a:pt x="178" y="86"/>
                </a:lnTo>
                <a:lnTo>
                  <a:pt x="178" y="212"/>
                </a:lnTo>
                <a:lnTo>
                  <a:pt x="178" y="212"/>
                </a:lnTo>
                <a:lnTo>
                  <a:pt x="180" y="216"/>
                </a:lnTo>
                <a:lnTo>
                  <a:pt x="182" y="218"/>
                </a:lnTo>
                <a:lnTo>
                  <a:pt x="184" y="220"/>
                </a:lnTo>
                <a:lnTo>
                  <a:pt x="188" y="222"/>
                </a:lnTo>
                <a:lnTo>
                  <a:pt x="188" y="222"/>
                </a:lnTo>
                <a:close/>
                <a:moveTo>
                  <a:pt x="314" y="0"/>
                </a:moveTo>
                <a:lnTo>
                  <a:pt x="278" y="0"/>
                </a:lnTo>
                <a:lnTo>
                  <a:pt x="278" y="0"/>
                </a:lnTo>
                <a:lnTo>
                  <a:pt x="274" y="0"/>
                </a:lnTo>
                <a:lnTo>
                  <a:pt x="270" y="2"/>
                </a:lnTo>
                <a:lnTo>
                  <a:pt x="268" y="6"/>
                </a:lnTo>
                <a:lnTo>
                  <a:pt x="268" y="10"/>
                </a:lnTo>
                <a:lnTo>
                  <a:pt x="268" y="212"/>
                </a:lnTo>
                <a:lnTo>
                  <a:pt x="268" y="212"/>
                </a:lnTo>
                <a:lnTo>
                  <a:pt x="268" y="216"/>
                </a:lnTo>
                <a:lnTo>
                  <a:pt x="270" y="218"/>
                </a:lnTo>
                <a:lnTo>
                  <a:pt x="274" y="220"/>
                </a:lnTo>
                <a:lnTo>
                  <a:pt x="278" y="222"/>
                </a:lnTo>
                <a:lnTo>
                  <a:pt x="314" y="222"/>
                </a:lnTo>
                <a:lnTo>
                  <a:pt x="314" y="222"/>
                </a:lnTo>
                <a:lnTo>
                  <a:pt x="318" y="220"/>
                </a:lnTo>
                <a:lnTo>
                  <a:pt x="322" y="218"/>
                </a:lnTo>
                <a:lnTo>
                  <a:pt x="324" y="216"/>
                </a:lnTo>
                <a:lnTo>
                  <a:pt x="324" y="212"/>
                </a:lnTo>
                <a:lnTo>
                  <a:pt x="324" y="10"/>
                </a:lnTo>
                <a:lnTo>
                  <a:pt x="324" y="10"/>
                </a:lnTo>
                <a:lnTo>
                  <a:pt x="324" y="6"/>
                </a:lnTo>
                <a:lnTo>
                  <a:pt x="322" y="2"/>
                </a:lnTo>
                <a:lnTo>
                  <a:pt x="318" y="0"/>
                </a:lnTo>
                <a:lnTo>
                  <a:pt x="314" y="0"/>
                </a:lnTo>
                <a:lnTo>
                  <a:pt x="314" y="0"/>
                </a:lnTo>
                <a:close/>
                <a:moveTo>
                  <a:pt x="324" y="242"/>
                </a:moveTo>
                <a:lnTo>
                  <a:pt x="0" y="242"/>
                </a:lnTo>
                <a:lnTo>
                  <a:pt x="0" y="262"/>
                </a:lnTo>
                <a:lnTo>
                  <a:pt x="324" y="262"/>
                </a:lnTo>
                <a:lnTo>
                  <a:pt x="324" y="24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428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0" name="Freeform 4851"/>
          <p:cNvSpPr>
            <a:spLocks noEditPoints="1"/>
          </p:cNvSpPr>
          <p:nvPr/>
        </p:nvSpPr>
        <p:spPr bwMode="auto">
          <a:xfrm>
            <a:off x="983038" y="2275840"/>
            <a:ext cx="655301" cy="551641"/>
          </a:xfrm>
          <a:custGeom>
            <a:avLst/>
            <a:gdLst>
              <a:gd name="T0" fmla="*/ 248 w 360"/>
              <a:gd name="T1" fmla="*/ 8 h 380"/>
              <a:gd name="T2" fmla="*/ 274 w 360"/>
              <a:gd name="T3" fmla="*/ 0 h 380"/>
              <a:gd name="T4" fmla="*/ 298 w 360"/>
              <a:gd name="T5" fmla="*/ 28 h 380"/>
              <a:gd name="T6" fmla="*/ 280 w 360"/>
              <a:gd name="T7" fmla="*/ 56 h 380"/>
              <a:gd name="T8" fmla="*/ 258 w 360"/>
              <a:gd name="T9" fmla="*/ 56 h 380"/>
              <a:gd name="T10" fmla="*/ 240 w 360"/>
              <a:gd name="T11" fmla="*/ 28 h 380"/>
              <a:gd name="T12" fmla="*/ 344 w 360"/>
              <a:gd name="T13" fmla="*/ 88 h 380"/>
              <a:gd name="T14" fmla="*/ 288 w 360"/>
              <a:gd name="T15" fmla="*/ 68 h 380"/>
              <a:gd name="T16" fmla="*/ 214 w 360"/>
              <a:gd name="T17" fmla="*/ 70 h 380"/>
              <a:gd name="T18" fmla="*/ 194 w 360"/>
              <a:gd name="T19" fmla="*/ 90 h 380"/>
              <a:gd name="T20" fmla="*/ 224 w 360"/>
              <a:gd name="T21" fmla="*/ 114 h 380"/>
              <a:gd name="T22" fmla="*/ 248 w 360"/>
              <a:gd name="T23" fmla="*/ 166 h 380"/>
              <a:gd name="T24" fmla="*/ 234 w 360"/>
              <a:gd name="T25" fmla="*/ 208 h 380"/>
              <a:gd name="T26" fmla="*/ 278 w 360"/>
              <a:gd name="T27" fmla="*/ 214 h 380"/>
              <a:gd name="T28" fmla="*/ 310 w 360"/>
              <a:gd name="T29" fmla="*/ 244 h 380"/>
              <a:gd name="T30" fmla="*/ 332 w 360"/>
              <a:gd name="T31" fmla="*/ 200 h 380"/>
              <a:gd name="T32" fmla="*/ 348 w 360"/>
              <a:gd name="T33" fmla="*/ 208 h 380"/>
              <a:gd name="T34" fmla="*/ 360 w 360"/>
              <a:gd name="T35" fmla="*/ 190 h 380"/>
              <a:gd name="T36" fmla="*/ 102 w 360"/>
              <a:gd name="T37" fmla="*/ 56 h 380"/>
              <a:gd name="T38" fmla="*/ 120 w 360"/>
              <a:gd name="T39" fmla="*/ 28 h 380"/>
              <a:gd name="T40" fmla="*/ 98 w 360"/>
              <a:gd name="T41" fmla="*/ 0 h 380"/>
              <a:gd name="T42" fmla="*/ 70 w 360"/>
              <a:gd name="T43" fmla="*/ 8 h 380"/>
              <a:gd name="T44" fmla="*/ 62 w 360"/>
              <a:gd name="T45" fmla="*/ 34 h 380"/>
              <a:gd name="T46" fmla="*/ 92 w 360"/>
              <a:gd name="T47" fmla="*/ 58 h 380"/>
              <a:gd name="T48" fmla="*/ 50 w 360"/>
              <a:gd name="T49" fmla="*/ 244 h 380"/>
              <a:gd name="T50" fmla="*/ 74 w 360"/>
              <a:gd name="T51" fmla="*/ 218 h 380"/>
              <a:gd name="T52" fmla="*/ 126 w 360"/>
              <a:gd name="T53" fmla="*/ 208 h 380"/>
              <a:gd name="T54" fmla="*/ 112 w 360"/>
              <a:gd name="T55" fmla="*/ 166 h 380"/>
              <a:gd name="T56" fmla="*/ 128 w 360"/>
              <a:gd name="T57" fmla="*/ 122 h 380"/>
              <a:gd name="T58" fmla="*/ 166 w 360"/>
              <a:gd name="T59" fmla="*/ 90 h 380"/>
              <a:gd name="T60" fmla="*/ 154 w 360"/>
              <a:gd name="T61" fmla="*/ 74 h 380"/>
              <a:gd name="T62" fmla="*/ 72 w 360"/>
              <a:gd name="T63" fmla="*/ 68 h 380"/>
              <a:gd name="T64" fmla="*/ 20 w 360"/>
              <a:gd name="T65" fmla="*/ 80 h 380"/>
              <a:gd name="T66" fmla="*/ 0 w 360"/>
              <a:gd name="T67" fmla="*/ 190 h 380"/>
              <a:gd name="T68" fmla="*/ 12 w 360"/>
              <a:gd name="T69" fmla="*/ 208 h 380"/>
              <a:gd name="T70" fmla="*/ 28 w 360"/>
              <a:gd name="T71" fmla="*/ 200 h 380"/>
              <a:gd name="T72" fmla="*/ 170 w 360"/>
              <a:gd name="T73" fmla="*/ 118 h 380"/>
              <a:gd name="T74" fmla="*/ 136 w 360"/>
              <a:gd name="T75" fmla="*/ 146 h 380"/>
              <a:gd name="T76" fmla="*/ 136 w 360"/>
              <a:gd name="T77" fmla="*/ 184 h 380"/>
              <a:gd name="T78" fmla="*/ 170 w 360"/>
              <a:gd name="T79" fmla="*/ 214 h 380"/>
              <a:gd name="T80" fmla="*/ 208 w 360"/>
              <a:gd name="T81" fmla="*/ 206 h 380"/>
              <a:gd name="T82" fmla="*/ 228 w 360"/>
              <a:gd name="T83" fmla="*/ 166 h 380"/>
              <a:gd name="T84" fmla="*/ 214 w 360"/>
              <a:gd name="T85" fmla="*/ 132 h 380"/>
              <a:gd name="T86" fmla="*/ 296 w 360"/>
              <a:gd name="T87" fmla="*/ 260 h 380"/>
              <a:gd name="T88" fmla="*/ 288 w 360"/>
              <a:gd name="T89" fmla="*/ 246 h 380"/>
              <a:gd name="T90" fmla="*/ 180 w 360"/>
              <a:gd name="T91" fmla="*/ 278 h 380"/>
              <a:gd name="T92" fmla="*/ 82 w 360"/>
              <a:gd name="T93" fmla="*/ 236 h 380"/>
              <a:gd name="T94" fmla="*/ 64 w 360"/>
              <a:gd name="T95" fmla="*/ 260 h 380"/>
              <a:gd name="T96" fmla="*/ 106 w 360"/>
              <a:gd name="T97" fmla="*/ 304 h 380"/>
              <a:gd name="T98" fmla="*/ 146 w 360"/>
              <a:gd name="T99" fmla="*/ 378 h 380"/>
              <a:gd name="T100" fmla="*/ 214 w 360"/>
              <a:gd name="T101" fmla="*/ 378 h 380"/>
              <a:gd name="T102" fmla="*/ 264 w 360"/>
              <a:gd name="T103" fmla="*/ 362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0" h="380">
                <a:moveTo>
                  <a:pt x="240" y="28"/>
                </a:moveTo>
                <a:lnTo>
                  <a:pt x="240" y="28"/>
                </a:lnTo>
                <a:lnTo>
                  <a:pt x="240" y="22"/>
                </a:lnTo>
                <a:lnTo>
                  <a:pt x="242" y="18"/>
                </a:lnTo>
                <a:lnTo>
                  <a:pt x="248" y="8"/>
                </a:lnTo>
                <a:lnTo>
                  <a:pt x="258" y="2"/>
                </a:lnTo>
                <a:lnTo>
                  <a:pt x="262" y="0"/>
                </a:lnTo>
                <a:lnTo>
                  <a:pt x="268" y="0"/>
                </a:lnTo>
                <a:lnTo>
                  <a:pt x="268" y="0"/>
                </a:lnTo>
                <a:lnTo>
                  <a:pt x="274" y="0"/>
                </a:lnTo>
                <a:lnTo>
                  <a:pt x="280" y="2"/>
                </a:lnTo>
                <a:lnTo>
                  <a:pt x="290" y="8"/>
                </a:lnTo>
                <a:lnTo>
                  <a:pt x="296" y="18"/>
                </a:lnTo>
                <a:lnTo>
                  <a:pt x="298" y="22"/>
                </a:lnTo>
                <a:lnTo>
                  <a:pt x="298" y="28"/>
                </a:lnTo>
                <a:lnTo>
                  <a:pt x="298" y="28"/>
                </a:lnTo>
                <a:lnTo>
                  <a:pt x="298" y="34"/>
                </a:lnTo>
                <a:lnTo>
                  <a:pt x="296" y="40"/>
                </a:lnTo>
                <a:lnTo>
                  <a:pt x="290" y="50"/>
                </a:lnTo>
                <a:lnTo>
                  <a:pt x="280" y="56"/>
                </a:lnTo>
                <a:lnTo>
                  <a:pt x="274" y="58"/>
                </a:lnTo>
                <a:lnTo>
                  <a:pt x="268" y="58"/>
                </a:lnTo>
                <a:lnTo>
                  <a:pt x="268" y="58"/>
                </a:lnTo>
                <a:lnTo>
                  <a:pt x="262" y="58"/>
                </a:lnTo>
                <a:lnTo>
                  <a:pt x="258" y="56"/>
                </a:lnTo>
                <a:lnTo>
                  <a:pt x="248" y="50"/>
                </a:lnTo>
                <a:lnTo>
                  <a:pt x="242" y="40"/>
                </a:lnTo>
                <a:lnTo>
                  <a:pt x="240" y="34"/>
                </a:lnTo>
                <a:lnTo>
                  <a:pt x="240" y="28"/>
                </a:lnTo>
                <a:lnTo>
                  <a:pt x="240" y="28"/>
                </a:lnTo>
                <a:close/>
                <a:moveTo>
                  <a:pt x="360" y="190"/>
                </a:moveTo>
                <a:lnTo>
                  <a:pt x="344" y="90"/>
                </a:lnTo>
                <a:lnTo>
                  <a:pt x="344" y="90"/>
                </a:lnTo>
                <a:lnTo>
                  <a:pt x="344" y="88"/>
                </a:lnTo>
                <a:lnTo>
                  <a:pt x="344" y="88"/>
                </a:lnTo>
                <a:lnTo>
                  <a:pt x="340" y="80"/>
                </a:lnTo>
                <a:lnTo>
                  <a:pt x="332" y="74"/>
                </a:lnTo>
                <a:lnTo>
                  <a:pt x="324" y="70"/>
                </a:lnTo>
                <a:lnTo>
                  <a:pt x="314" y="68"/>
                </a:lnTo>
                <a:lnTo>
                  <a:pt x="288" y="68"/>
                </a:lnTo>
                <a:lnTo>
                  <a:pt x="270" y="102"/>
                </a:lnTo>
                <a:lnTo>
                  <a:pt x="250" y="68"/>
                </a:lnTo>
                <a:lnTo>
                  <a:pt x="222" y="68"/>
                </a:lnTo>
                <a:lnTo>
                  <a:pt x="222" y="68"/>
                </a:lnTo>
                <a:lnTo>
                  <a:pt x="214" y="70"/>
                </a:lnTo>
                <a:lnTo>
                  <a:pt x="206" y="74"/>
                </a:lnTo>
                <a:lnTo>
                  <a:pt x="198" y="80"/>
                </a:lnTo>
                <a:lnTo>
                  <a:pt x="194" y="88"/>
                </a:lnTo>
                <a:lnTo>
                  <a:pt x="194" y="88"/>
                </a:lnTo>
                <a:lnTo>
                  <a:pt x="194" y="90"/>
                </a:lnTo>
                <a:lnTo>
                  <a:pt x="192" y="98"/>
                </a:lnTo>
                <a:lnTo>
                  <a:pt x="192" y="98"/>
                </a:lnTo>
                <a:lnTo>
                  <a:pt x="204" y="102"/>
                </a:lnTo>
                <a:lnTo>
                  <a:pt x="214" y="106"/>
                </a:lnTo>
                <a:lnTo>
                  <a:pt x="224" y="114"/>
                </a:lnTo>
                <a:lnTo>
                  <a:pt x="232" y="122"/>
                </a:lnTo>
                <a:lnTo>
                  <a:pt x="240" y="132"/>
                </a:lnTo>
                <a:lnTo>
                  <a:pt x="244" y="142"/>
                </a:lnTo>
                <a:lnTo>
                  <a:pt x="248" y="154"/>
                </a:lnTo>
                <a:lnTo>
                  <a:pt x="248" y="166"/>
                </a:lnTo>
                <a:lnTo>
                  <a:pt x="248" y="166"/>
                </a:lnTo>
                <a:lnTo>
                  <a:pt x="248" y="178"/>
                </a:lnTo>
                <a:lnTo>
                  <a:pt x="246" y="188"/>
                </a:lnTo>
                <a:lnTo>
                  <a:pt x="240" y="198"/>
                </a:lnTo>
                <a:lnTo>
                  <a:pt x="234" y="208"/>
                </a:lnTo>
                <a:lnTo>
                  <a:pt x="250" y="208"/>
                </a:lnTo>
                <a:lnTo>
                  <a:pt x="250" y="208"/>
                </a:lnTo>
                <a:lnTo>
                  <a:pt x="260" y="208"/>
                </a:lnTo>
                <a:lnTo>
                  <a:pt x="270" y="210"/>
                </a:lnTo>
                <a:lnTo>
                  <a:pt x="278" y="214"/>
                </a:lnTo>
                <a:lnTo>
                  <a:pt x="286" y="218"/>
                </a:lnTo>
                <a:lnTo>
                  <a:pt x="294" y="222"/>
                </a:lnTo>
                <a:lnTo>
                  <a:pt x="300" y="228"/>
                </a:lnTo>
                <a:lnTo>
                  <a:pt x="306" y="236"/>
                </a:lnTo>
                <a:lnTo>
                  <a:pt x="310" y="244"/>
                </a:lnTo>
                <a:lnTo>
                  <a:pt x="308" y="118"/>
                </a:lnTo>
                <a:lnTo>
                  <a:pt x="318" y="118"/>
                </a:lnTo>
                <a:lnTo>
                  <a:pt x="330" y="196"/>
                </a:lnTo>
                <a:lnTo>
                  <a:pt x="330" y="196"/>
                </a:lnTo>
                <a:lnTo>
                  <a:pt x="332" y="200"/>
                </a:lnTo>
                <a:lnTo>
                  <a:pt x="336" y="204"/>
                </a:lnTo>
                <a:lnTo>
                  <a:pt x="340" y="208"/>
                </a:lnTo>
                <a:lnTo>
                  <a:pt x="346" y="208"/>
                </a:lnTo>
                <a:lnTo>
                  <a:pt x="346" y="208"/>
                </a:lnTo>
                <a:lnTo>
                  <a:pt x="348" y="208"/>
                </a:lnTo>
                <a:lnTo>
                  <a:pt x="348" y="208"/>
                </a:lnTo>
                <a:lnTo>
                  <a:pt x="354" y="206"/>
                </a:lnTo>
                <a:lnTo>
                  <a:pt x="358" y="202"/>
                </a:lnTo>
                <a:lnTo>
                  <a:pt x="360" y="196"/>
                </a:lnTo>
                <a:lnTo>
                  <a:pt x="360" y="190"/>
                </a:lnTo>
                <a:lnTo>
                  <a:pt x="360" y="190"/>
                </a:lnTo>
                <a:close/>
                <a:moveTo>
                  <a:pt x="92" y="58"/>
                </a:moveTo>
                <a:lnTo>
                  <a:pt x="92" y="58"/>
                </a:lnTo>
                <a:lnTo>
                  <a:pt x="98" y="58"/>
                </a:lnTo>
                <a:lnTo>
                  <a:pt x="102" y="56"/>
                </a:lnTo>
                <a:lnTo>
                  <a:pt x="112" y="50"/>
                </a:lnTo>
                <a:lnTo>
                  <a:pt x="118" y="40"/>
                </a:lnTo>
                <a:lnTo>
                  <a:pt x="120" y="34"/>
                </a:lnTo>
                <a:lnTo>
                  <a:pt x="120" y="28"/>
                </a:lnTo>
                <a:lnTo>
                  <a:pt x="120" y="28"/>
                </a:lnTo>
                <a:lnTo>
                  <a:pt x="120" y="22"/>
                </a:lnTo>
                <a:lnTo>
                  <a:pt x="118" y="18"/>
                </a:lnTo>
                <a:lnTo>
                  <a:pt x="112" y="8"/>
                </a:lnTo>
                <a:lnTo>
                  <a:pt x="102" y="2"/>
                </a:lnTo>
                <a:lnTo>
                  <a:pt x="98" y="0"/>
                </a:lnTo>
                <a:lnTo>
                  <a:pt x="92" y="0"/>
                </a:lnTo>
                <a:lnTo>
                  <a:pt x="92" y="0"/>
                </a:lnTo>
                <a:lnTo>
                  <a:pt x="86" y="0"/>
                </a:lnTo>
                <a:lnTo>
                  <a:pt x="80" y="2"/>
                </a:lnTo>
                <a:lnTo>
                  <a:pt x="70" y="8"/>
                </a:lnTo>
                <a:lnTo>
                  <a:pt x="64" y="18"/>
                </a:lnTo>
                <a:lnTo>
                  <a:pt x="62" y="22"/>
                </a:lnTo>
                <a:lnTo>
                  <a:pt x="62" y="28"/>
                </a:lnTo>
                <a:lnTo>
                  <a:pt x="62" y="28"/>
                </a:lnTo>
                <a:lnTo>
                  <a:pt x="62" y="34"/>
                </a:lnTo>
                <a:lnTo>
                  <a:pt x="64" y="40"/>
                </a:lnTo>
                <a:lnTo>
                  <a:pt x="70" y="50"/>
                </a:lnTo>
                <a:lnTo>
                  <a:pt x="80" y="56"/>
                </a:lnTo>
                <a:lnTo>
                  <a:pt x="86" y="58"/>
                </a:lnTo>
                <a:lnTo>
                  <a:pt x="92" y="58"/>
                </a:lnTo>
                <a:lnTo>
                  <a:pt x="92" y="58"/>
                </a:lnTo>
                <a:close/>
                <a:moveTo>
                  <a:pt x="30" y="196"/>
                </a:moveTo>
                <a:lnTo>
                  <a:pt x="42" y="118"/>
                </a:lnTo>
                <a:lnTo>
                  <a:pt x="52" y="118"/>
                </a:lnTo>
                <a:lnTo>
                  <a:pt x="50" y="244"/>
                </a:lnTo>
                <a:lnTo>
                  <a:pt x="50" y="244"/>
                </a:lnTo>
                <a:lnTo>
                  <a:pt x="54" y="236"/>
                </a:lnTo>
                <a:lnTo>
                  <a:pt x="60" y="228"/>
                </a:lnTo>
                <a:lnTo>
                  <a:pt x="66" y="222"/>
                </a:lnTo>
                <a:lnTo>
                  <a:pt x="74" y="218"/>
                </a:lnTo>
                <a:lnTo>
                  <a:pt x="82" y="214"/>
                </a:lnTo>
                <a:lnTo>
                  <a:pt x="90" y="210"/>
                </a:lnTo>
                <a:lnTo>
                  <a:pt x="100" y="208"/>
                </a:lnTo>
                <a:lnTo>
                  <a:pt x="110" y="208"/>
                </a:lnTo>
                <a:lnTo>
                  <a:pt x="126" y="208"/>
                </a:lnTo>
                <a:lnTo>
                  <a:pt x="126" y="208"/>
                </a:lnTo>
                <a:lnTo>
                  <a:pt x="120" y="198"/>
                </a:lnTo>
                <a:lnTo>
                  <a:pt x="114" y="188"/>
                </a:lnTo>
                <a:lnTo>
                  <a:pt x="112" y="178"/>
                </a:lnTo>
                <a:lnTo>
                  <a:pt x="112" y="166"/>
                </a:lnTo>
                <a:lnTo>
                  <a:pt x="112" y="166"/>
                </a:lnTo>
                <a:lnTo>
                  <a:pt x="112" y="154"/>
                </a:lnTo>
                <a:lnTo>
                  <a:pt x="116" y="142"/>
                </a:lnTo>
                <a:lnTo>
                  <a:pt x="120" y="132"/>
                </a:lnTo>
                <a:lnTo>
                  <a:pt x="128" y="122"/>
                </a:lnTo>
                <a:lnTo>
                  <a:pt x="136" y="114"/>
                </a:lnTo>
                <a:lnTo>
                  <a:pt x="146" y="106"/>
                </a:lnTo>
                <a:lnTo>
                  <a:pt x="156" y="102"/>
                </a:lnTo>
                <a:lnTo>
                  <a:pt x="168" y="98"/>
                </a:lnTo>
                <a:lnTo>
                  <a:pt x="166" y="90"/>
                </a:lnTo>
                <a:lnTo>
                  <a:pt x="166" y="90"/>
                </a:lnTo>
                <a:lnTo>
                  <a:pt x="166" y="88"/>
                </a:lnTo>
                <a:lnTo>
                  <a:pt x="166" y="88"/>
                </a:lnTo>
                <a:lnTo>
                  <a:pt x="162" y="80"/>
                </a:lnTo>
                <a:lnTo>
                  <a:pt x="154" y="74"/>
                </a:lnTo>
                <a:lnTo>
                  <a:pt x="146" y="70"/>
                </a:lnTo>
                <a:lnTo>
                  <a:pt x="138" y="68"/>
                </a:lnTo>
                <a:lnTo>
                  <a:pt x="110" y="68"/>
                </a:lnTo>
                <a:lnTo>
                  <a:pt x="90" y="102"/>
                </a:lnTo>
                <a:lnTo>
                  <a:pt x="72" y="68"/>
                </a:lnTo>
                <a:lnTo>
                  <a:pt x="46" y="68"/>
                </a:lnTo>
                <a:lnTo>
                  <a:pt x="46" y="68"/>
                </a:lnTo>
                <a:lnTo>
                  <a:pt x="36" y="70"/>
                </a:lnTo>
                <a:lnTo>
                  <a:pt x="28" y="74"/>
                </a:lnTo>
                <a:lnTo>
                  <a:pt x="20" y="80"/>
                </a:lnTo>
                <a:lnTo>
                  <a:pt x="16" y="88"/>
                </a:lnTo>
                <a:lnTo>
                  <a:pt x="16" y="88"/>
                </a:lnTo>
                <a:lnTo>
                  <a:pt x="16" y="90"/>
                </a:lnTo>
                <a:lnTo>
                  <a:pt x="0" y="190"/>
                </a:lnTo>
                <a:lnTo>
                  <a:pt x="0" y="190"/>
                </a:lnTo>
                <a:lnTo>
                  <a:pt x="0" y="196"/>
                </a:lnTo>
                <a:lnTo>
                  <a:pt x="2" y="202"/>
                </a:lnTo>
                <a:lnTo>
                  <a:pt x="6" y="206"/>
                </a:lnTo>
                <a:lnTo>
                  <a:pt x="12" y="208"/>
                </a:lnTo>
                <a:lnTo>
                  <a:pt x="12" y="208"/>
                </a:lnTo>
                <a:lnTo>
                  <a:pt x="14" y="208"/>
                </a:lnTo>
                <a:lnTo>
                  <a:pt x="14" y="208"/>
                </a:lnTo>
                <a:lnTo>
                  <a:pt x="20" y="208"/>
                </a:lnTo>
                <a:lnTo>
                  <a:pt x="24" y="204"/>
                </a:lnTo>
                <a:lnTo>
                  <a:pt x="28" y="200"/>
                </a:lnTo>
                <a:lnTo>
                  <a:pt x="30" y="196"/>
                </a:lnTo>
                <a:lnTo>
                  <a:pt x="30" y="196"/>
                </a:lnTo>
                <a:close/>
                <a:moveTo>
                  <a:pt x="180" y="118"/>
                </a:moveTo>
                <a:lnTo>
                  <a:pt x="180" y="118"/>
                </a:lnTo>
                <a:lnTo>
                  <a:pt x="170" y="118"/>
                </a:lnTo>
                <a:lnTo>
                  <a:pt x="162" y="120"/>
                </a:lnTo>
                <a:lnTo>
                  <a:pt x="152" y="126"/>
                </a:lnTo>
                <a:lnTo>
                  <a:pt x="146" y="132"/>
                </a:lnTo>
                <a:lnTo>
                  <a:pt x="140" y="138"/>
                </a:lnTo>
                <a:lnTo>
                  <a:pt x="136" y="146"/>
                </a:lnTo>
                <a:lnTo>
                  <a:pt x="132" y="156"/>
                </a:lnTo>
                <a:lnTo>
                  <a:pt x="132" y="166"/>
                </a:lnTo>
                <a:lnTo>
                  <a:pt x="132" y="166"/>
                </a:lnTo>
                <a:lnTo>
                  <a:pt x="132" y="176"/>
                </a:lnTo>
                <a:lnTo>
                  <a:pt x="136" y="184"/>
                </a:lnTo>
                <a:lnTo>
                  <a:pt x="140" y="194"/>
                </a:lnTo>
                <a:lnTo>
                  <a:pt x="146" y="200"/>
                </a:lnTo>
                <a:lnTo>
                  <a:pt x="152" y="206"/>
                </a:lnTo>
                <a:lnTo>
                  <a:pt x="162" y="210"/>
                </a:lnTo>
                <a:lnTo>
                  <a:pt x="170" y="214"/>
                </a:lnTo>
                <a:lnTo>
                  <a:pt x="180" y="214"/>
                </a:lnTo>
                <a:lnTo>
                  <a:pt x="180" y="214"/>
                </a:lnTo>
                <a:lnTo>
                  <a:pt x="190" y="214"/>
                </a:lnTo>
                <a:lnTo>
                  <a:pt x="200" y="210"/>
                </a:lnTo>
                <a:lnTo>
                  <a:pt x="208" y="206"/>
                </a:lnTo>
                <a:lnTo>
                  <a:pt x="214" y="200"/>
                </a:lnTo>
                <a:lnTo>
                  <a:pt x="220" y="194"/>
                </a:lnTo>
                <a:lnTo>
                  <a:pt x="224" y="184"/>
                </a:lnTo>
                <a:lnTo>
                  <a:pt x="228" y="176"/>
                </a:lnTo>
                <a:lnTo>
                  <a:pt x="228" y="166"/>
                </a:lnTo>
                <a:lnTo>
                  <a:pt x="228" y="166"/>
                </a:lnTo>
                <a:lnTo>
                  <a:pt x="228" y="156"/>
                </a:lnTo>
                <a:lnTo>
                  <a:pt x="224" y="146"/>
                </a:lnTo>
                <a:lnTo>
                  <a:pt x="220" y="138"/>
                </a:lnTo>
                <a:lnTo>
                  <a:pt x="214" y="132"/>
                </a:lnTo>
                <a:lnTo>
                  <a:pt x="208" y="126"/>
                </a:lnTo>
                <a:lnTo>
                  <a:pt x="200" y="120"/>
                </a:lnTo>
                <a:lnTo>
                  <a:pt x="190" y="118"/>
                </a:lnTo>
                <a:lnTo>
                  <a:pt x="180" y="118"/>
                </a:lnTo>
                <a:close/>
                <a:moveTo>
                  <a:pt x="296" y="260"/>
                </a:moveTo>
                <a:lnTo>
                  <a:pt x="296" y="260"/>
                </a:lnTo>
                <a:lnTo>
                  <a:pt x="294" y="258"/>
                </a:lnTo>
                <a:lnTo>
                  <a:pt x="294" y="258"/>
                </a:lnTo>
                <a:lnTo>
                  <a:pt x="292" y="252"/>
                </a:lnTo>
                <a:lnTo>
                  <a:pt x="288" y="246"/>
                </a:lnTo>
                <a:lnTo>
                  <a:pt x="278" y="236"/>
                </a:lnTo>
                <a:lnTo>
                  <a:pt x="266" y="230"/>
                </a:lnTo>
                <a:lnTo>
                  <a:pt x="250" y="228"/>
                </a:lnTo>
                <a:lnTo>
                  <a:pt x="210" y="228"/>
                </a:lnTo>
                <a:lnTo>
                  <a:pt x="180" y="278"/>
                </a:lnTo>
                <a:lnTo>
                  <a:pt x="150" y="228"/>
                </a:lnTo>
                <a:lnTo>
                  <a:pt x="110" y="228"/>
                </a:lnTo>
                <a:lnTo>
                  <a:pt x="110" y="228"/>
                </a:lnTo>
                <a:lnTo>
                  <a:pt x="94" y="230"/>
                </a:lnTo>
                <a:lnTo>
                  <a:pt x="82" y="236"/>
                </a:lnTo>
                <a:lnTo>
                  <a:pt x="72" y="246"/>
                </a:lnTo>
                <a:lnTo>
                  <a:pt x="68" y="252"/>
                </a:lnTo>
                <a:lnTo>
                  <a:pt x="66" y="258"/>
                </a:lnTo>
                <a:lnTo>
                  <a:pt x="66" y="258"/>
                </a:lnTo>
                <a:lnTo>
                  <a:pt x="64" y="260"/>
                </a:lnTo>
                <a:lnTo>
                  <a:pt x="52" y="336"/>
                </a:lnTo>
                <a:lnTo>
                  <a:pt x="52" y="336"/>
                </a:lnTo>
                <a:lnTo>
                  <a:pt x="72" y="352"/>
                </a:lnTo>
                <a:lnTo>
                  <a:pt x="96" y="362"/>
                </a:lnTo>
                <a:lnTo>
                  <a:pt x="106" y="304"/>
                </a:lnTo>
                <a:lnTo>
                  <a:pt x="118" y="304"/>
                </a:lnTo>
                <a:lnTo>
                  <a:pt x="114" y="370"/>
                </a:lnTo>
                <a:lnTo>
                  <a:pt x="114" y="370"/>
                </a:lnTo>
                <a:lnTo>
                  <a:pt x="130" y="374"/>
                </a:lnTo>
                <a:lnTo>
                  <a:pt x="146" y="378"/>
                </a:lnTo>
                <a:lnTo>
                  <a:pt x="162" y="380"/>
                </a:lnTo>
                <a:lnTo>
                  <a:pt x="180" y="380"/>
                </a:lnTo>
                <a:lnTo>
                  <a:pt x="180" y="380"/>
                </a:lnTo>
                <a:lnTo>
                  <a:pt x="196" y="380"/>
                </a:lnTo>
                <a:lnTo>
                  <a:pt x="214" y="378"/>
                </a:lnTo>
                <a:lnTo>
                  <a:pt x="230" y="374"/>
                </a:lnTo>
                <a:lnTo>
                  <a:pt x="246" y="370"/>
                </a:lnTo>
                <a:lnTo>
                  <a:pt x="242" y="304"/>
                </a:lnTo>
                <a:lnTo>
                  <a:pt x="254" y="304"/>
                </a:lnTo>
                <a:lnTo>
                  <a:pt x="264" y="362"/>
                </a:lnTo>
                <a:lnTo>
                  <a:pt x="264" y="362"/>
                </a:lnTo>
                <a:lnTo>
                  <a:pt x="288" y="350"/>
                </a:lnTo>
                <a:lnTo>
                  <a:pt x="308" y="336"/>
                </a:lnTo>
                <a:lnTo>
                  <a:pt x="296" y="2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428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3" name="Rectangle 10"/>
          <p:cNvSpPr>
            <a:spLocks noChangeArrowheads="1"/>
          </p:cNvSpPr>
          <p:nvPr/>
        </p:nvSpPr>
        <p:spPr bwMode="auto">
          <a:xfrm>
            <a:off x="688316" y="3776139"/>
            <a:ext cx="1277359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Educating and training workforce on digital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capabilities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00" dirty="0" smtClean="0">
                <a:solidFill>
                  <a:prstClr val="black"/>
                </a:solidFill>
                <a:latin typeface="+mj-lt"/>
              </a:rPr>
              <a:t>Increasing digital awareness and fitness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4" name="Rectangle 10"/>
          <p:cNvSpPr>
            <a:spLocks noChangeArrowheads="1"/>
          </p:cNvSpPr>
          <p:nvPr/>
        </p:nvSpPr>
        <p:spPr bwMode="auto">
          <a:xfrm>
            <a:off x="682583" y="3085356"/>
            <a:ext cx="12773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79851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Georgia"/>
                <a:ea typeface="+mn-ea"/>
                <a:cs typeface="Arial" charset="0"/>
              </a:rPr>
              <a:t>People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Georgia"/>
              <a:ea typeface="+mn-ea"/>
              <a:cs typeface="Arial" charset="0"/>
            </a:endParaRPr>
          </a:p>
        </p:txBody>
      </p:sp>
      <p:sp>
        <p:nvSpPr>
          <p:cNvPr id="135" name="Rectangle 10"/>
          <p:cNvSpPr>
            <a:spLocks noChangeArrowheads="1"/>
          </p:cNvSpPr>
          <p:nvPr/>
        </p:nvSpPr>
        <p:spPr bwMode="auto">
          <a:xfrm>
            <a:off x="5582485" y="3085356"/>
            <a:ext cx="12773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79851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Georgia"/>
                <a:ea typeface="+mn-ea"/>
                <a:cs typeface="Arial" charset="0"/>
              </a:rPr>
              <a:t>Process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Georgia"/>
              <a:ea typeface="+mn-ea"/>
              <a:cs typeface="Arial" charset="0"/>
            </a:endParaRPr>
          </a:p>
        </p:txBody>
      </p:sp>
      <p:sp>
        <p:nvSpPr>
          <p:cNvPr id="136" name="Rectangle 10"/>
          <p:cNvSpPr>
            <a:spLocks noChangeArrowheads="1"/>
          </p:cNvSpPr>
          <p:nvPr/>
        </p:nvSpPr>
        <p:spPr bwMode="auto">
          <a:xfrm>
            <a:off x="3927229" y="3085356"/>
            <a:ext cx="12773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79851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878787"/>
                </a:solidFill>
                <a:effectLst/>
                <a:uLnTx/>
                <a:uFillTx/>
                <a:latin typeface="Georgia"/>
                <a:ea typeface="+mn-ea"/>
                <a:cs typeface="Arial" charset="0"/>
              </a:rPr>
              <a:t>Technology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878787"/>
              </a:solidFill>
              <a:effectLst/>
              <a:uLnTx/>
              <a:uFillTx/>
              <a:latin typeface="Georgia"/>
              <a:ea typeface="+mn-ea"/>
              <a:cs typeface="Arial" charset="0"/>
            </a:endParaRPr>
          </a:p>
        </p:txBody>
      </p:sp>
      <p:sp>
        <p:nvSpPr>
          <p:cNvPr id="137" name="Rectangle 10"/>
          <p:cNvSpPr>
            <a:spLocks noChangeArrowheads="1"/>
          </p:cNvSpPr>
          <p:nvPr/>
        </p:nvSpPr>
        <p:spPr bwMode="auto">
          <a:xfrm>
            <a:off x="2322655" y="3085356"/>
            <a:ext cx="12773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79851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Arial" charset="0"/>
              </a:rPr>
              <a:t>Data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/>
              <a:ea typeface="+mn-ea"/>
              <a:cs typeface="Arial" charset="0"/>
            </a:endParaRPr>
          </a:p>
        </p:txBody>
      </p:sp>
      <p:sp>
        <p:nvSpPr>
          <p:cNvPr id="138" name="Rectangle 10"/>
          <p:cNvSpPr>
            <a:spLocks noChangeArrowheads="1"/>
          </p:cNvSpPr>
          <p:nvPr/>
        </p:nvSpPr>
        <p:spPr bwMode="auto">
          <a:xfrm>
            <a:off x="7188398" y="3085356"/>
            <a:ext cx="12773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79851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A32020"/>
                </a:solidFill>
                <a:effectLst/>
                <a:uLnTx/>
                <a:uFillTx/>
                <a:latin typeface="Georgia"/>
                <a:ea typeface="+mn-ea"/>
                <a:cs typeface="Arial" charset="0"/>
              </a:rPr>
              <a:t>Structure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rgbClr val="A32020"/>
              </a:solidFill>
              <a:effectLst/>
              <a:uLnTx/>
              <a:uFillTx/>
              <a:latin typeface="Georgia"/>
              <a:ea typeface="+mn-ea"/>
              <a:cs typeface="Arial" charset="0"/>
            </a:endParaRPr>
          </a:p>
        </p:txBody>
      </p:sp>
      <p:sp>
        <p:nvSpPr>
          <p:cNvPr id="140" name="Rectangle 10"/>
          <p:cNvSpPr>
            <a:spLocks noChangeArrowheads="1"/>
          </p:cNvSpPr>
          <p:nvPr/>
        </p:nvSpPr>
        <p:spPr bwMode="auto">
          <a:xfrm>
            <a:off x="5562639" y="3851643"/>
            <a:ext cx="1277359" cy="71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79851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</a:rPr>
              <a:t>Simplify and standardize global processes</a:t>
            </a:r>
          </a:p>
          <a:p>
            <a:pPr marL="171450" marR="0" lvl="0" indent="-171450" algn="l" defTabSz="79851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</a:rPr>
              <a:t>Deploying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</a:rPr>
              <a:t>RPA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</a:rPr>
              <a:t>solutions</a:t>
            </a:r>
            <a:r>
              <a:rPr kumimoji="0" lang="fr-FR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7C7C7B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. </a:t>
            </a: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rgbClr val="7C7C7B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141" name="Rectangle 10"/>
          <p:cNvSpPr>
            <a:spLocks noChangeArrowheads="1"/>
          </p:cNvSpPr>
          <p:nvPr/>
        </p:nvSpPr>
        <p:spPr bwMode="auto">
          <a:xfrm>
            <a:off x="3931836" y="3776139"/>
            <a:ext cx="1277359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Deploying cloud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solutions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+mj-lt"/>
              </a:rPr>
              <a:t>Implementing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SAP S4 HANA as digital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hub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2" name="Rectangle 10"/>
          <p:cNvSpPr>
            <a:spLocks noChangeArrowheads="1"/>
          </p:cNvSpPr>
          <p:nvPr/>
        </p:nvSpPr>
        <p:spPr bwMode="auto">
          <a:xfrm>
            <a:off x="2243966" y="3801443"/>
            <a:ext cx="1414542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  <a:latin typeface="+mj-lt"/>
              </a:rPr>
              <a:t>Defining digital data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  <a:latin typeface="+mj-lt"/>
              </a:rPr>
              <a:t>Conducting </a:t>
            </a:r>
            <a:r>
              <a:rPr lang="en-US" sz="900" dirty="0" err="1">
                <a:solidFill>
                  <a:prstClr val="black"/>
                </a:solidFill>
                <a:latin typeface="+mj-lt"/>
              </a:rPr>
              <a:t>Blockchain</a:t>
            </a:r>
            <a:r>
              <a:rPr lang="en-US" sz="900" dirty="0">
                <a:solidFill>
                  <a:prstClr val="black"/>
                </a:solidFill>
                <a:latin typeface="+mj-lt"/>
              </a:rPr>
              <a:t> POCs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  <a:latin typeface="+mj-lt"/>
              </a:rPr>
              <a:t>Implementing data lakes and visualization tools</a:t>
            </a:r>
            <a:endParaRPr lang="en-GB" sz="900" dirty="0">
              <a:solidFill>
                <a:prstClr val="black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prstClr val="black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43" name="Rectangle 10"/>
          <p:cNvSpPr>
            <a:spLocks noChangeArrowheads="1"/>
          </p:cNvSpPr>
          <p:nvPr/>
        </p:nvSpPr>
        <p:spPr bwMode="auto">
          <a:xfrm>
            <a:off x="7192355" y="3776139"/>
            <a:ext cx="1277359" cy="99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79851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Analyzing service delivery models and 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capabilities</a:t>
            </a:r>
          </a:p>
          <a:p>
            <a:pPr marL="171450" marR="0" lvl="0" indent="-171450" algn="l" defTabSz="79851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00" dirty="0" smtClean="0">
                <a:solidFill>
                  <a:prstClr val="black"/>
                </a:solidFill>
                <a:latin typeface="+mj-lt"/>
              </a:rPr>
              <a:t>Rethinking shared service and outsourcing strategies</a:t>
            </a:r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5" name="Freeform 5004"/>
          <p:cNvSpPr>
            <a:spLocks noEditPoints="1"/>
          </p:cNvSpPr>
          <p:nvPr/>
        </p:nvSpPr>
        <p:spPr bwMode="auto">
          <a:xfrm>
            <a:off x="4345435" y="2263770"/>
            <a:ext cx="450163" cy="575780"/>
          </a:xfrm>
          <a:custGeom>
            <a:avLst/>
            <a:gdLst>
              <a:gd name="T0" fmla="*/ 146 w 224"/>
              <a:gd name="T1" fmla="*/ 78 h 380"/>
              <a:gd name="T2" fmla="*/ 176 w 224"/>
              <a:gd name="T3" fmla="*/ 76 h 380"/>
              <a:gd name="T4" fmla="*/ 180 w 224"/>
              <a:gd name="T5" fmla="*/ 104 h 380"/>
              <a:gd name="T6" fmla="*/ 152 w 224"/>
              <a:gd name="T7" fmla="*/ 112 h 380"/>
              <a:gd name="T8" fmla="*/ 144 w 224"/>
              <a:gd name="T9" fmla="*/ 104 h 380"/>
              <a:gd name="T10" fmla="*/ 176 w 224"/>
              <a:gd name="T11" fmla="*/ 162 h 380"/>
              <a:gd name="T12" fmla="*/ 180 w 224"/>
              <a:gd name="T13" fmla="*/ 134 h 380"/>
              <a:gd name="T14" fmla="*/ 152 w 224"/>
              <a:gd name="T15" fmla="*/ 126 h 380"/>
              <a:gd name="T16" fmla="*/ 144 w 224"/>
              <a:gd name="T17" fmla="*/ 134 h 380"/>
              <a:gd name="T18" fmla="*/ 148 w 224"/>
              <a:gd name="T19" fmla="*/ 162 h 380"/>
              <a:gd name="T20" fmla="*/ 224 w 224"/>
              <a:gd name="T21" fmla="*/ 352 h 380"/>
              <a:gd name="T22" fmla="*/ 28 w 224"/>
              <a:gd name="T23" fmla="*/ 380 h 380"/>
              <a:gd name="T24" fmla="*/ 0 w 224"/>
              <a:gd name="T25" fmla="*/ 352 h 380"/>
              <a:gd name="T26" fmla="*/ 16 w 224"/>
              <a:gd name="T27" fmla="*/ 2 h 380"/>
              <a:gd name="T28" fmla="*/ 216 w 224"/>
              <a:gd name="T29" fmla="*/ 8 h 380"/>
              <a:gd name="T30" fmla="*/ 86 w 224"/>
              <a:gd name="T31" fmla="*/ 34 h 380"/>
              <a:gd name="T32" fmla="*/ 130 w 224"/>
              <a:gd name="T33" fmla="*/ 42 h 380"/>
              <a:gd name="T34" fmla="*/ 138 w 224"/>
              <a:gd name="T35" fmla="*/ 34 h 380"/>
              <a:gd name="T36" fmla="*/ 130 w 224"/>
              <a:gd name="T37" fmla="*/ 26 h 380"/>
              <a:gd name="T38" fmla="*/ 86 w 224"/>
              <a:gd name="T39" fmla="*/ 32 h 380"/>
              <a:gd name="T40" fmla="*/ 130 w 224"/>
              <a:gd name="T41" fmla="*/ 336 h 380"/>
              <a:gd name="T42" fmla="*/ 104 w 224"/>
              <a:gd name="T43" fmla="*/ 326 h 380"/>
              <a:gd name="T44" fmla="*/ 94 w 224"/>
              <a:gd name="T45" fmla="*/ 350 h 380"/>
              <a:gd name="T46" fmla="*/ 120 w 224"/>
              <a:gd name="T47" fmla="*/ 360 h 380"/>
              <a:gd name="T48" fmla="*/ 196 w 224"/>
              <a:gd name="T49" fmla="*/ 60 h 380"/>
              <a:gd name="T50" fmla="*/ 102 w 224"/>
              <a:gd name="T51" fmla="*/ 112 h 380"/>
              <a:gd name="T52" fmla="*/ 130 w 224"/>
              <a:gd name="T53" fmla="*/ 108 h 380"/>
              <a:gd name="T54" fmla="*/ 128 w 224"/>
              <a:gd name="T55" fmla="*/ 78 h 380"/>
              <a:gd name="T56" fmla="*/ 98 w 224"/>
              <a:gd name="T57" fmla="*/ 76 h 380"/>
              <a:gd name="T58" fmla="*/ 94 w 224"/>
              <a:gd name="T59" fmla="*/ 104 h 380"/>
              <a:gd name="T60" fmla="*/ 102 w 224"/>
              <a:gd name="T61" fmla="*/ 112 h 380"/>
              <a:gd name="T62" fmla="*/ 136 w 224"/>
              <a:gd name="T63" fmla="*/ 226 h 380"/>
              <a:gd name="T64" fmla="*/ 136 w 224"/>
              <a:gd name="T65" fmla="*/ 216 h 380"/>
              <a:gd name="T66" fmla="*/ 48 w 224"/>
              <a:gd name="T67" fmla="*/ 214 h 380"/>
              <a:gd name="T68" fmla="*/ 44 w 224"/>
              <a:gd name="T69" fmla="*/ 224 h 380"/>
              <a:gd name="T70" fmla="*/ 52 w 224"/>
              <a:gd name="T71" fmla="*/ 258 h 380"/>
              <a:gd name="T72" fmla="*/ 180 w 224"/>
              <a:gd name="T73" fmla="*/ 254 h 380"/>
              <a:gd name="T74" fmla="*/ 176 w 224"/>
              <a:gd name="T75" fmla="*/ 244 h 380"/>
              <a:gd name="T76" fmla="*/ 46 w 224"/>
              <a:gd name="T77" fmla="*/ 246 h 380"/>
              <a:gd name="T78" fmla="*/ 46 w 224"/>
              <a:gd name="T79" fmla="*/ 256 h 380"/>
              <a:gd name="T80" fmla="*/ 152 w 224"/>
              <a:gd name="T81" fmla="*/ 288 h 380"/>
              <a:gd name="T82" fmla="*/ 160 w 224"/>
              <a:gd name="T83" fmla="*/ 280 h 380"/>
              <a:gd name="T84" fmla="*/ 152 w 224"/>
              <a:gd name="T85" fmla="*/ 272 h 380"/>
              <a:gd name="T86" fmla="*/ 44 w 224"/>
              <a:gd name="T87" fmla="*/ 276 h 380"/>
              <a:gd name="T88" fmla="*/ 48 w 224"/>
              <a:gd name="T89" fmla="*/ 286 h 380"/>
              <a:gd name="T90" fmla="*/ 72 w 224"/>
              <a:gd name="T91" fmla="*/ 164 h 380"/>
              <a:gd name="T92" fmla="*/ 80 w 224"/>
              <a:gd name="T93" fmla="*/ 134 h 380"/>
              <a:gd name="T94" fmla="*/ 72 w 224"/>
              <a:gd name="T95" fmla="*/ 126 h 380"/>
              <a:gd name="T96" fmla="*/ 44 w 224"/>
              <a:gd name="T97" fmla="*/ 130 h 380"/>
              <a:gd name="T98" fmla="*/ 46 w 224"/>
              <a:gd name="T99" fmla="*/ 162 h 380"/>
              <a:gd name="T100" fmla="*/ 122 w 224"/>
              <a:gd name="T101" fmla="*/ 164 h 380"/>
              <a:gd name="T102" fmla="*/ 130 w 224"/>
              <a:gd name="T103" fmla="*/ 156 h 380"/>
              <a:gd name="T104" fmla="*/ 126 w 224"/>
              <a:gd name="T105" fmla="*/ 126 h 380"/>
              <a:gd name="T106" fmla="*/ 96 w 224"/>
              <a:gd name="T107" fmla="*/ 128 h 380"/>
              <a:gd name="T108" fmla="*/ 94 w 224"/>
              <a:gd name="T109" fmla="*/ 158 h 380"/>
              <a:gd name="T110" fmla="*/ 52 w 224"/>
              <a:gd name="T111" fmla="*/ 112 h 380"/>
              <a:gd name="T112" fmla="*/ 80 w 224"/>
              <a:gd name="T113" fmla="*/ 108 h 380"/>
              <a:gd name="T114" fmla="*/ 78 w 224"/>
              <a:gd name="T115" fmla="*/ 78 h 380"/>
              <a:gd name="T116" fmla="*/ 48 w 224"/>
              <a:gd name="T117" fmla="*/ 76 h 380"/>
              <a:gd name="T118" fmla="*/ 44 w 224"/>
              <a:gd name="T119" fmla="*/ 104 h 380"/>
              <a:gd name="T120" fmla="*/ 52 w 224"/>
              <a:gd name="T121" fmla="*/ 112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24" h="380">
                <a:moveTo>
                  <a:pt x="144" y="104"/>
                </a:moveTo>
                <a:lnTo>
                  <a:pt x="144" y="82"/>
                </a:lnTo>
                <a:lnTo>
                  <a:pt x="144" y="82"/>
                </a:lnTo>
                <a:lnTo>
                  <a:pt x="144" y="80"/>
                </a:lnTo>
                <a:lnTo>
                  <a:pt x="146" y="78"/>
                </a:lnTo>
                <a:lnTo>
                  <a:pt x="148" y="76"/>
                </a:lnTo>
                <a:lnTo>
                  <a:pt x="152" y="74"/>
                </a:lnTo>
                <a:lnTo>
                  <a:pt x="172" y="74"/>
                </a:lnTo>
                <a:lnTo>
                  <a:pt x="172" y="74"/>
                </a:lnTo>
                <a:lnTo>
                  <a:pt x="176" y="76"/>
                </a:lnTo>
                <a:lnTo>
                  <a:pt x="178" y="78"/>
                </a:lnTo>
                <a:lnTo>
                  <a:pt x="180" y="80"/>
                </a:lnTo>
                <a:lnTo>
                  <a:pt x="180" y="82"/>
                </a:lnTo>
                <a:lnTo>
                  <a:pt x="180" y="104"/>
                </a:lnTo>
                <a:lnTo>
                  <a:pt x="180" y="104"/>
                </a:lnTo>
                <a:lnTo>
                  <a:pt x="180" y="108"/>
                </a:lnTo>
                <a:lnTo>
                  <a:pt x="178" y="110"/>
                </a:lnTo>
                <a:lnTo>
                  <a:pt x="176" y="112"/>
                </a:lnTo>
                <a:lnTo>
                  <a:pt x="172" y="112"/>
                </a:lnTo>
                <a:lnTo>
                  <a:pt x="152" y="112"/>
                </a:lnTo>
                <a:lnTo>
                  <a:pt x="152" y="112"/>
                </a:lnTo>
                <a:lnTo>
                  <a:pt x="148" y="112"/>
                </a:lnTo>
                <a:lnTo>
                  <a:pt x="146" y="110"/>
                </a:lnTo>
                <a:lnTo>
                  <a:pt x="144" y="108"/>
                </a:lnTo>
                <a:lnTo>
                  <a:pt x="144" y="104"/>
                </a:lnTo>
                <a:lnTo>
                  <a:pt x="144" y="104"/>
                </a:lnTo>
                <a:close/>
                <a:moveTo>
                  <a:pt x="152" y="164"/>
                </a:moveTo>
                <a:lnTo>
                  <a:pt x="172" y="164"/>
                </a:lnTo>
                <a:lnTo>
                  <a:pt x="172" y="164"/>
                </a:lnTo>
                <a:lnTo>
                  <a:pt x="176" y="162"/>
                </a:lnTo>
                <a:lnTo>
                  <a:pt x="178" y="162"/>
                </a:lnTo>
                <a:lnTo>
                  <a:pt x="180" y="158"/>
                </a:lnTo>
                <a:lnTo>
                  <a:pt x="180" y="156"/>
                </a:lnTo>
                <a:lnTo>
                  <a:pt x="180" y="134"/>
                </a:lnTo>
                <a:lnTo>
                  <a:pt x="180" y="134"/>
                </a:lnTo>
                <a:lnTo>
                  <a:pt x="180" y="130"/>
                </a:lnTo>
                <a:lnTo>
                  <a:pt x="178" y="128"/>
                </a:lnTo>
                <a:lnTo>
                  <a:pt x="176" y="126"/>
                </a:lnTo>
                <a:lnTo>
                  <a:pt x="172" y="126"/>
                </a:lnTo>
                <a:lnTo>
                  <a:pt x="152" y="126"/>
                </a:lnTo>
                <a:lnTo>
                  <a:pt x="152" y="126"/>
                </a:lnTo>
                <a:lnTo>
                  <a:pt x="148" y="126"/>
                </a:lnTo>
                <a:lnTo>
                  <a:pt x="146" y="128"/>
                </a:lnTo>
                <a:lnTo>
                  <a:pt x="144" y="130"/>
                </a:lnTo>
                <a:lnTo>
                  <a:pt x="144" y="134"/>
                </a:lnTo>
                <a:lnTo>
                  <a:pt x="144" y="156"/>
                </a:lnTo>
                <a:lnTo>
                  <a:pt x="144" y="156"/>
                </a:lnTo>
                <a:lnTo>
                  <a:pt x="144" y="158"/>
                </a:lnTo>
                <a:lnTo>
                  <a:pt x="146" y="162"/>
                </a:lnTo>
                <a:lnTo>
                  <a:pt x="148" y="162"/>
                </a:lnTo>
                <a:lnTo>
                  <a:pt x="152" y="164"/>
                </a:lnTo>
                <a:lnTo>
                  <a:pt x="152" y="164"/>
                </a:lnTo>
                <a:close/>
                <a:moveTo>
                  <a:pt x="224" y="28"/>
                </a:moveTo>
                <a:lnTo>
                  <a:pt x="224" y="352"/>
                </a:lnTo>
                <a:lnTo>
                  <a:pt x="224" y="352"/>
                </a:lnTo>
                <a:lnTo>
                  <a:pt x="222" y="364"/>
                </a:lnTo>
                <a:lnTo>
                  <a:pt x="216" y="372"/>
                </a:lnTo>
                <a:lnTo>
                  <a:pt x="208" y="378"/>
                </a:lnTo>
                <a:lnTo>
                  <a:pt x="196" y="380"/>
                </a:lnTo>
                <a:lnTo>
                  <a:pt x="28" y="380"/>
                </a:lnTo>
                <a:lnTo>
                  <a:pt x="28" y="380"/>
                </a:lnTo>
                <a:lnTo>
                  <a:pt x="16" y="378"/>
                </a:lnTo>
                <a:lnTo>
                  <a:pt x="8" y="372"/>
                </a:lnTo>
                <a:lnTo>
                  <a:pt x="2" y="364"/>
                </a:lnTo>
                <a:lnTo>
                  <a:pt x="0" y="352"/>
                </a:lnTo>
                <a:lnTo>
                  <a:pt x="0" y="28"/>
                </a:lnTo>
                <a:lnTo>
                  <a:pt x="0" y="28"/>
                </a:lnTo>
                <a:lnTo>
                  <a:pt x="2" y="16"/>
                </a:lnTo>
                <a:lnTo>
                  <a:pt x="8" y="8"/>
                </a:lnTo>
                <a:lnTo>
                  <a:pt x="16" y="2"/>
                </a:lnTo>
                <a:lnTo>
                  <a:pt x="28" y="0"/>
                </a:lnTo>
                <a:lnTo>
                  <a:pt x="196" y="0"/>
                </a:lnTo>
                <a:lnTo>
                  <a:pt x="196" y="0"/>
                </a:lnTo>
                <a:lnTo>
                  <a:pt x="208" y="2"/>
                </a:lnTo>
                <a:lnTo>
                  <a:pt x="216" y="8"/>
                </a:lnTo>
                <a:lnTo>
                  <a:pt x="222" y="16"/>
                </a:lnTo>
                <a:lnTo>
                  <a:pt x="224" y="28"/>
                </a:lnTo>
                <a:lnTo>
                  <a:pt x="224" y="28"/>
                </a:lnTo>
                <a:close/>
                <a:moveTo>
                  <a:pt x="86" y="34"/>
                </a:moveTo>
                <a:lnTo>
                  <a:pt x="86" y="34"/>
                </a:lnTo>
                <a:lnTo>
                  <a:pt x="86" y="38"/>
                </a:lnTo>
                <a:lnTo>
                  <a:pt x="88" y="40"/>
                </a:lnTo>
                <a:lnTo>
                  <a:pt x="90" y="42"/>
                </a:lnTo>
                <a:lnTo>
                  <a:pt x="94" y="42"/>
                </a:lnTo>
                <a:lnTo>
                  <a:pt x="130" y="42"/>
                </a:lnTo>
                <a:lnTo>
                  <a:pt x="130" y="42"/>
                </a:lnTo>
                <a:lnTo>
                  <a:pt x="134" y="42"/>
                </a:lnTo>
                <a:lnTo>
                  <a:pt x="136" y="40"/>
                </a:lnTo>
                <a:lnTo>
                  <a:pt x="138" y="38"/>
                </a:lnTo>
                <a:lnTo>
                  <a:pt x="138" y="34"/>
                </a:lnTo>
                <a:lnTo>
                  <a:pt x="138" y="34"/>
                </a:lnTo>
                <a:lnTo>
                  <a:pt x="138" y="32"/>
                </a:lnTo>
                <a:lnTo>
                  <a:pt x="136" y="28"/>
                </a:lnTo>
                <a:lnTo>
                  <a:pt x="134" y="28"/>
                </a:lnTo>
                <a:lnTo>
                  <a:pt x="130" y="26"/>
                </a:lnTo>
                <a:lnTo>
                  <a:pt x="94" y="26"/>
                </a:lnTo>
                <a:lnTo>
                  <a:pt x="94" y="26"/>
                </a:lnTo>
                <a:lnTo>
                  <a:pt x="90" y="28"/>
                </a:lnTo>
                <a:lnTo>
                  <a:pt x="88" y="28"/>
                </a:lnTo>
                <a:lnTo>
                  <a:pt x="86" y="32"/>
                </a:lnTo>
                <a:lnTo>
                  <a:pt x="86" y="34"/>
                </a:lnTo>
                <a:lnTo>
                  <a:pt x="86" y="34"/>
                </a:lnTo>
                <a:close/>
                <a:moveTo>
                  <a:pt x="130" y="344"/>
                </a:moveTo>
                <a:lnTo>
                  <a:pt x="130" y="344"/>
                </a:lnTo>
                <a:lnTo>
                  <a:pt x="130" y="336"/>
                </a:lnTo>
                <a:lnTo>
                  <a:pt x="126" y="330"/>
                </a:lnTo>
                <a:lnTo>
                  <a:pt x="120" y="326"/>
                </a:lnTo>
                <a:lnTo>
                  <a:pt x="112" y="324"/>
                </a:lnTo>
                <a:lnTo>
                  <a:pt x="112" y="324"/>
                </a:lnTo>
                <a:lnTo>
                  <a:pt x="104" y="326"/>
                </a:lnTo>
                <a:lnTo>
                  <a:pt x="98" y="330"/>
                </a:lnTo>
                <a:lnTo>
                  <a:pt x="94" y="336"/>
                </a:lnTo>
                <a:lnTo>
                  <a:pt x="94" y="344"/>
                </a:lnTo>
                <a:lnTo>
                  <a:pt x="94" y="344"/>
                </a:lnTo>
                <a:lnTo>
                  <a:pt x="94" y="350"/>
                </a:lnTo>
                <a:lnTo>
                  <a:pt x="98" y="356"/>
                </a:lnTo>
                <a:lnTo>
                  <a:pt x="104" y="360"/>
                </a:lnTo>
                <a:lnTo>
                  <a:pt x="112" y="362"/>
                </a:lnTo>
                <a:lnTo>
                  <a:pt x="112" y="362"/>
                </a:lnTo>
                <a:lnTo>
                  <a:pt x="120" y="360"/>
                </a:lnTo>
                <a:lnTo>
                  <a:pt x="126" y="356"/>
                </a:lnTo>
                <a:lnTo>
                  <a:pt x="130" y="350"/>
                </a:lnTo>
                <a:lnTo>
                  <a:pt x="130" y="344"/>
                </a:lnTo>
                <a:lnTo>
                  <a:pt x="130" y="344"/>
                </a:lnTo>
                <a:close/>
                <a:moveTo>
                  <a:pt x="196" y="60"/>
                </a:moveTo>
                <a:lnTo>
                  <a:pt x="28" y="60"/>
                </a:lnTo>
                <a:lnTo>
                  <a:pt x="28" y="308"/>
                </a:lnTo>
                <a:lnTo>
                  <a:pt x="196" y="308"/>
                </a:lnTo>
                <a:lnTo>
                  <a:pt x="196" y="60"/>
                </a:lnTo>
                <a:close/>
                <a:moveTo>
                  <a:pt x="102" y="112"/>
                </a:moveTo>
                <a:lnTo>
                  <a:pt x="122" y="112"/>
                </a:lnTo>
                <a:lnTo>
                  <a:pt x="122" y="112"/>
                </a:lnTo>
                <a:lnTo>
                  <a:pt x="126" y="112"/>
                </a:lnTo>
                <a:lnTo>
                  <a:pt x="128" y="110"/>
                </a:lnTo>
                <a:lnTo>
                  <a:pt x="130" y="108"/>
                </a:lnTo>
                <a:lnTo>
                  <a:pt x="130" y="104"/>
                </a:lnTo>
                <a:lnTo>
                  <a:pt x="130" y="82"/>
                </a:lnTo>
                <a:lnTo>
                  <a:pt x="130" y="82"/>
                </a:lnTo>
                <a:lnTo>
                  <a:pt x="130" y="80"/>
                </a:lnTo>
                <a:lnTo>
                  <a:pt x="128" y="78"/>
                </a:lnTo>
                <a:lnTo>
                  <a:pt x="126" y="76"/>
                </a:lnTo>
                <a:lnTo>
                  <a:pt x="122" y="74"/>
                </a:lnTo>
                <a:lnTo>
                  <a:pt x="102" y="74"/>
                </a:lnTo>
                <a:lnTo>
                  <a:pt x="102" y="74"/>
                </a:lnTo>
                <a:lnTo>
                  <a:pt x="98" y="76"/>
                </a:lnTo>
                <a:lnTo>
                  <a:pt x="96" y="78"/>
                </a:lnTo>
                <a:lnTo>
                  <a:pt x="94" y="80"/>
                </a:lnTo>
                <a:lnTo>
                  <a:pt x="94" y="82"/>
                </a:lnTo>
                <a:lnTo>
                  <a:pt x="94" y="104"/>
                </a:lnTo>
                <a:lnTo>
                  <a:pt x="94" y="104"/>
                </a:lnTo>
                <a:lnTo>
                  <a:pt x="94" y="108"/>
                </a:lnTo>
                <a:lnTo>
                  <a:pt x="96" y="110"/>
                </a:lnTo>
                <a:lnTo>
                  <a:pt x="98" y="112"/>
                </a:lnTo>
                <a:lnTo>
                  <a:pt x="102" y="112"/>
                </a:lnTo>
                <a:lnTo>
                  <a:pt x="102" y="112"/>
                </a:lnTo>
                <a:close/>
                <a:moveTo>
                  <a:pt x="52" y="228"/>
                </a:moveTo>
                <a:lnTo>
                  <a:pt x="130" y="228"/>
                </a:lnTo>
                <a:lnTo>
                  <a:pt x="130" y="228"/>
                </a:lnTo>
                <a:lnTo>
                  <a:pt x="134" y="228"/>
                </a:lnTo>
                <a:lnTo>
                  <a:pt x="136" y="226"/>
                </a:lnTo>
                <a:lnTo>
                  <a:pt x="138" y="224"/>
                </a:lnTo>
                <a:lnTo>
                  <a:pt x="138" y="220"/>
                </a:lnTo>
                <a:lnTo>
                  <a:pt x="138" y="220"/>
                </a:lnTo>
                <a:lnTo>
                  <a:pt x="138" y="218"/>
                </a:lnTo>
                <a:lnTo>
                  <a:pt x="136" y="216"/>
                </a:lnTo>
                <a:lnTo>
                  <a:pt x="134" y="214"/>
                </a:lnTo>
                <a:lnTo>
                  <a:pt x="130" y="212"/>
                </a:lnTo>
                <a:lnTo>
                  <a:pt x="52" y="212"/>
                </a:lnTo>
                <a:lnTo>
                  <a:pt x="52" y="212"/>
                </a:lnTo>
                <a:lnTo>
                  <a:pt x="48" y="214"/>
                </a:lnTo>
                <a:lnTo>
                  <a:pt x="46" y="216"/>
                </a:lnTo>
                <a:lnTo>
                  <a:pt x="44" y="218"/>
                </a:lnTo>
                <a:lnTo>
                  <a:pt x="44" y="220"/>
                </a:lnTo>
                <a:lnTo>
                  <a:pt x="44" y="220"/>
                </a:lnTo>
                <a:lnTo>
                  <a:pt x="44" y="224"/>
                </a:lnTo>
                <a:lnTo>
                  <a:pt x="46" y="226"/>
                </a:lnTo>
                <a:lnTo>
                  <a:pt x="48" y="228"/>
                </a:lnTo>
                <a:lnTo>
                  <a:pt x="52" y="228"/>
                </a:lnTo>
                <a:lnTo>
                  <a:pt x="52" y="228"/>
                </a:lnTo>
                <a:close/>
                <a:moveTo>
                  <a:pt x="52" y="258"/>
                </a:moveTo>
                <a:lnTo>
                  <a:pt x="172" y="258"/>
                </a:lnTo>
                <a:lnTo>
                  <a:pt x="172" y="258"/>
                </a:lnTo>
                <a:lnTo>
                  <a:pt x="176" y="258"/>
                </a:lnTo>
                <a:lnTo>
                  <a:pt x="178" y="256"/>
                </a:lnTo>
                <a:lnTo>
                  <a:pt x="180" y="254"/>
                </a:lnTo>
                <a:lnTo>
                  <a:pt x="180" y="250"/>
                </a:lnTo>
                <a:lnTo>
                  <a:pt x="180" y="250"/>
                </a:lnTo>
                <a:lnTo>
                  <a:pt x="180" y="248"/>
                </a:lnTo>
                <a:lnTo>
                  <a:pt x="178" y="246"/>
                </a:lnTo>
                <a:lnTo>
                  <a:pt x="176" y="244"/>
                </a:lnTo>
                <a:lnTo>
                  <a:pt x="172" y="242"/>
                </a:lnTo>
                <a:lnTo>
                  <a:pt x="52" y="242"/>
                </a:lnTo>
                <a:lnTo>
                  <a:pt x="52" y="242"/>
                </a:lnTo>
                <a:lnTo>
                  <a:pt x="48" y="244"/>
                </a:lnTo>
                <a:lnTo>
                  <a:pt x="46" y="246"/>
                </a:lnTo>
                <a:lnTo>
                  <a:pt x="44" y="248"/>
                </a:lnTo>
                <a:lnTo>
                  <a:pt x="44" y="250"/>
                </a:lnTo>
                <a:lnTo>
                  <a:pt x="44" y="250"/>
                </a:lnTo>
                <a:lnTo>
                  <a:pt x="44" y="254"/>
                </a:lnTo>
                <a:lnTo>
                  <a:pt x="46" y="256"/>
                </a:lnTo>
                <a:lnTo>
                  <a:pt x="48" y="258"/>
                </a:lnTo>
                <a:lnTo>
                  <a:pt x="52" y="258"/>
                </a:lnTo>
                <a:lnTo>
                  <a:pt x="52" y="258"/>
                </a:lnTo>
                <a:close/>
                <a:moveTo>
                  <a:pt x="52" y="288"/>
                </a:moveTo>
                <a:lnTo>
                  <a:pt x="152" y="288"/>
                </a:lnTo>
                <a:lnTo>
                  <a:pt x="152" y="288"/>
                </a:lnTo>
                <a:lnTo>
                  <a:pt x="154" y="286"/>
                </a:lnTo>
                <a:lnTo>
                  <a:pt x="156" y="286"/>
                </a:lnTo>
                <a:lnTo>
                  <a:pt x="158" y="282"/>
                </a:lnTo>
                <a:lnTo>
                  <a:pt x="160" y="280"/>
                </a:lnTo>
                <a:lnTo>
                  <a:pt x="160" y="280"/>
                </a:lnTo>
                <a:lnTo>
                  <a:pt x="158" y="276"/>
                </a:lnTo>
                <a:lnTo>
                  <a:pt x="156" y="274"/>
                </a:lnTo>
                <a:lnTo>
                  <a:pt x="154" y="272"/>
                </a:lnTo>
                <a:lnTo>
                  <a:pt x="152" y="272"/>
                </a:lnTo>
                <a:lnTo>
                  <a:pt x="52" y="272"/>
                </a:lnTo>
                <a:lnTo>
                  <a:pt x="52" y="272"/>
                </a:lnTo>
                <a:lnTo>
                  <a:pt x="48" y="272"/>
                </a:lnTo>
                <a:lnTo>
                  <a:pt x="46" y="274"/>
                </a:lnTo>
                <a:lnTo>
                  <a:pt x="44" y="276"/>
                </a:lnTo>
                <a:lnTo>
                  <a:pt x="44" y="280"/>
                </a:lnTo>
                <a:lnTo>
                  <a:pt x="44" y="280"/>
                </a:lnTo>
                <a:lnTo>
                  <a:pt x="44" y="282"/>
                </a:lnTo>
                <a:lnTo>
                  <a:pt x="46" y="286"/>
                </a:lnTo>
                <a:lnTo>
                  <a:pt x="48" y="286"/>
                </a:lnTo>
                <a:lnTo>
                  <a:pt x="52" y="288"/>
                </a:lnTo>
                <a:lnTo>
                  <a:pt x="52" y="288"/>
                </a:lnTo>
                <a:close/>
                <a:moveTo>
                  <a:pt x="52" y="164"/>
                </a:moveTo>
                <a:lnTo>
                  <a:pt x="72" y="164"/>
                </a:lnTo>
                <a:lnTo>
                  <a:pt x="72" y="164"/>
                </a:lnTo>
                <a:lnTo>
                  <a:pt x="76" y="162"/>
                </a:lnTo>
                <a:lnTo>
                  <a:pt x="78" y="162"/>
                </a:lnTo>
                <a:lnTo>
                  <a:pt x="80" y="158"/>
                </a:lnTo>
                <a:lnTo>
                  <a:pt x="80" y="156"/>
                </a:lnTo>
                <a:lnTo>
                  <a:pt x="80" y="134"/>
                </a:lnTo>
                <a:lnTo>
                  <a:pt x="80" y="134"/>
                </a:lnTo>
                <a:lnTo>
                  <a:pt x="80" y="130"/>
                </a:lnTo>
                <a:lnTo>
                  <a:pt x="78" y="128"/>
                </a:lnTo>
                <a:lnTo>
                  <a:pt x="76" y="126"/>
                </a:lnTo>
                <a:lnTo>
                  <a:pt x="72" y="126"/>
                </a:lnTo>
                <a:lnTo>
                  <a:pt x="52" y="126"/>
                </a:lnTo>
                <a:lnTo>
                  <a:pt x="52" y="126"/>
                </a:lnTo>
                <a:lnTo>
                  <a:pt x="48" y="126"/>
                </a:lnTo>
                <a:lnTo>
                  <a:pt x="46" y="128"/>
                </a:lnTo>
                <a:lnTo>
                  <a:pt x="44" y="130"/>
                </a:lnTo>
                <a:lnTo>
                  <a:pt x="44" y="134"/>
                </a:lnTo>
                <a:lnTo>
                  <a:pt x="44" y="156"/>
                </a:lnTo>
                <a:lnTo>
                  <a:pt x="44" y="156"/>
                </a:lnTo>
                <a:lnTo>
                  <a:pt x="44" y="158"/>
                </a:lnTo>
                <a:lnTo>
                  <a:pt x="46" y="162"/>
                </a:lnTo>
                <a:lnTo>
                  <a:pt x="48" y="162"/>
                </a:lnTo>
                <a:lnTo>
                  <a:pt x="52" y="164"/>
                </a:lnTo>
                <a:lnTo>
                  <a:pt x="52" y="164"/>
                </a:lnTo>
                <a:close/>
                <a:moveTo>
                  <a:pt x="102" y="164"/>
                </a:moveTo>
                <a:lnTo>
                  <a:pt x="122" y="164"/>
                </a:lnTo>
                <a:lnTo>
                  <a:pt x="122" y="164"/>
                </a:lnTo>
                <a:lnTo>
                  <a:pt x="126" y="162"/>
                </a:lnTo>
                <a:lnTo>
                  <a:pt x="128" y="162"/>
                </a:lnTo>
                <a:lnTo>
                  <a:pt x="130" y="158"/>
                </a:lnTo>
                <a:lnTo>
                  <a:pt x="130" y="156"/>
                </a:lnTo>
                <a:lnTo>
                  <a:pt x="130" y="134"/>
                </a:lnTo>
                <a:lnTo>
                  <a:pt x="130" y="134"/>
                </a:lnTo>
                <a:lnTo>
                  <a:pt x="130" y="130"/>
                </a:lnTo>
                <a:lnTo>
                  <a:pt x="128" y="128"/>
                </a:lnTo>
                <a:lnTo>
                  <a:pt x="126" y="126"/>
                </a:lnTo>
                <a:lnTo>
                  <a:pt x="122" y="126"/>
                </a:lnTo>
                <a:lnTo>
                  <a:pt x="102" y="126"/>
                </a:lnTo>
                <a:lnTo>
                  <a:pt x="102" y="126"/>
                </a:lnTo>
                <a:lnTo>
                  <a:pt x="98" y="126"/>
                </a:lnTo>
                <a:lnTo>
                  <a:pt x="96" y="128"/>
                </a:lnTo>
                <a:lnTo>
                  <a:pt x="94" y="130"/>
                </a:lnTo>
                <a:lnTo>
                  <a:pt x="94" y="134"/>
                </a:lnTo>
                <a:lnTo>
                  <a:pt x="94" y="156"/>
                </a:lnTo>
                <a:lnTo>
                  <a:pt x="94" y="156"/>
                </a:lnTo>
                <a:lnTo>
                  <a:pt x="94" y="158"/>
                </a:lnTo>
                <a:lnTo>
                  <a:pt x="96" y="162"/>
                </a:lnTo>
                <a:lnTo>
                  <a:pt x="98" y="162"/>
                </a:lnTo>
                <a:lnTo>
                  <a:pt x="102" y="164"/>
                </a:lnTo>
                <a:lnTo>
                  <a:pt x="102" y="164"/>
                </a:lnTo>
                <a:close/>
                <a:moveTo>
                  <a:pt x="52" y="112"/>
                </a:moveTo>
                <a:lnTo>
                  <a:pt x="72" y="112"/>
                </a:lnTo>
                <a:lnTo>
                  <a:pt x="72" y="112"/>
                </a:lnTo>
                <a:lnTo>
                  <a:pt x="76" y="112"/>
                </a:lnTo>
                <a:lnTo>
                  <a:pt x="78" y="110"/>
                </a:lnTo>
                <a:lnTo>
                  <a:pt x="80" y="108"/>
                </a:lnTo>
                <a:lnTo>
                  <a:pt x="80" y="104"/>
                </a:lnTo>
                <a:lnTo>
                  <a:pt x="80" y="82"/>
                </a:lnTo>
                <a:lnTo>
                  <a:pt x="80" y="82"/>
                </a:lnTo>
                <a:lnTo>
                  <a:pt x="80" y="80"/>
                </a:lnTo>
                <a:lnTo>
                  <a:pt x="78" y="78"/>
                </a:lnTo>
                <a:lnTo>
                  <a:pt x="76" y="76"/>
                </a:lnTo>
                <a:lnTo>
                  <a:pt x="72" y="74"/>
                </a:lnTo>
                <a:lnTo>
                  <a:pt x="52" y="74"/>
                </a:lnTo>
                <a:lnTo>
                  <a:pt x="52" y="74"/>
                </a:lnTo>
                <a:lnTo>
                  <a:pt x="48" y="76"/>
                </a:lnTo>
                <a:lnTo>
                  <a:pt x="46" y="78"/>
                </a:lnTo>
                <a:lnTo>
                  <a:pt x="44" y="80"/>
                </a:lnTo>
                <a:lnTo>
                  <a:pt x="44" y="82"/>
                </a:lnTo>
                <a:lnTo>
                  <a:pt x="44" y="104"/>
                </a:lnTo>
                <a:lnTo>
                  <a:pt x="44" y="104"/>
                </a:lnTo>
                <a:lnTo>
                  <a:pt x="44" y="108"/>
                </a:lnTo>
                <a:lnTo>
                  <a:pt x="46" y="110"/>
                </a:lnTo>
                <a:lnTo>
                  <a:pt x="48" y="112"/>
                </a:lnTo>
                <a:lnTo>
                  <a:pt x="52" y="112"/>
                </a:lnTo>
                <a:lnTo>
                  <a:pt x="52" y="11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7" name="Freeform 4960"/>
          <p:cNvSpPr>
            <a:spLocks noEditPoints="1"/>
          </p:cNvSpPr>
          <p:nvPr/>
        </p:nvSpPr>
        <p:spPr bwMode="auto">
          <a:xfrm>
            <a:off x="7523843" y="2351512"/>
            <a:ext cx="658368" cy="400297"/>
          </a:xfrm>
          <a:custGeom>
            <a:avLst/>
            <a:gdLst>
              <a:gd name="T0" fmla="*/ 242 w 350"/>
              <a:gd name="T1" fmla="*/ 32 h 184"/>
              <a:gd name="T2" fmla="*/ 236 w 350"/>
              <a:gd name="T3" fmla="*/ 42 h 184"/>
              <a:gd name="T4" fmla="*/ 78 w 350"/>
              <a:gd name="T5" fmla="*/ 42 h 184"/>
              <a:gd name="T6" fmla="*/ 68 w 350"/>
              <a:gd name="T7" fmla="*/ 36 h 184"/>
              <a:gd name="T8" fmla="*/ 68 w 350"/>
              <a:gd name="T9" fmla="*/ 10 h 184"/>
              <a:gd name="T10" fmla="*/ 74 w 350"/>
              <a:gd name="T11" fmla="*/ 0 h 184"/>
              <a:gd name="T12" fmla="*/ 232 w 350"/>
              <a:gd name="T13" fmla="*/ 0 h 184"/>
              <a:gd name="T14" fmla="*/ 242 w 350"/>
              <a:gd name="T15" fmla="*/ 6 h 184"/>
              <a:gd name="T16" fmla="*/ 34 w 350"/>
              <a:gd name="T17" fmla="*/ 0 h 184"/>
              <a:gd name="T18" fmla="*/ 6 w 350"/>
              <a:gd name="T19" fmla="*/ 0 h 184"/>
              <a:gd name="T20" fmla="*/ 0 w 350"/>
              <a:gd name="T21" fmla="*/ 10 h 184"/>
              <a:gd name="T22" fmla="*/ 0 w 350"/>
              <a:gd name="T23" fmla="*/ 36 h 184"/>
              <a:gd name="T24" fmla="*/ 10 w 350"/>
              <a:gd name="T25" fmla="*/ 42 h 184"/>
              <a:gd name="T26" fmla="*/ 38 w 350"/>
              <a:gd name="T27" fmla="*/ 42 h 184"/>
              <a:gd name="T28" fmla="*/ 44 w 350"/>
              <a:gd name="T29" fmla="*/ 32 h 184"/>
              <a:gd name="T30" fmla="*/ 42 w 350"/>
              <a:gd name="T31" fmla="*/ 6 h 184"/>
              <a:gd name="T32" fmla="*/ 34 w 350"/>
              <a:gd name="T33" fmla="*/ 0 h 184"/>
              <a:gd name="T34" fmla="*/ 174 w 350"/>
              <a:gd name="T35" fmla="*/ 114 h 184"/>
              <a:gd name="T36" fmla="*/ 78 w 350"/>
              <a:gd name="T37" fmla="*/ 70 h 184"/>
              <a:gd name="T38" fmla="*/ 70 w 350"/>
              <a:gd name="T39" fmla="*/ 72 h 184"/>
              <a:gd name="T40" fmla="*/ 68 w 350"/>
              <a:gd name="T41" fmla="*/ 104 h 184"/>
              <a:gd name="T42" fmla="*/ 70 w 350"/>
              <a:gd name="T43" fmla="*/ 110 h 184"/>
              <a:gd name="T44" fmla="*/ 78 w 350"/>
              <a:gd name="T45" fmla="*/ 114 h 184"/>
              <a:gd name="T46" fmla="*/ 10 w 350"/>
              <a:gd name="T47" fmla="*/ 140 h 184"/>
              <a:gd name="T48" fmla="*/ 0 w 350"/>
              <a:gd name="T49" fmla="*/ 146 h 184"/>
              <a:gd name="T50" fmla="*/ 0 w 350"/>
              <a:gd name="T51" fmla="*/ 174 h 184"/>
              <a:gd name="T52" fmla="*/ 6 w 350"/>
              <a:gd name="T53" fmla="*/ 184 h 184"/>
              <a:gd name="T54" fmla="*/ 34 w 350"/>
              <a:gd name="T55" fmla="*/ 184 h 184"/>
              <a:gd name="T56" fmla="*/ 42 w 350"/>
              <a:gd name="T57" fmla="*/ 178 h 184"/>
              <a:gd name="T58" fmla="*/ 44 w 350"/>
              <a:gd name="T59" fmla="*/ 150 h 184"/>
              <a:gd name="T60" fmla="*/ 38 w 350"/>
              <a:gd name="T61" fmla="*/ 142 h 184"/>
              <a:gd name="T62" fmla="*/ 188 w 350"/>
              <a:gd name="T63" fmla="*/ 140 h 184"/>
              <a:gd name="T64" fmla="*/ 74 w 350"/>
              <a:gd name="T65" fmla="*/ 142 h 184"/>
              <a:gd name="T66" fmla="*/ 68 w 350"/>
              <a:gd name="T67" fmla="*/ 150 h 184"/>
              <a:gd name="T68" fmla="*/ 68 w 350"/>
              <a:gd name="T69" fmla="*/ 178 h 184"/>
              <a:gd name="T70" fmla="*/ 78 w 350"/>
              <a:gd name="T71" fmla="*/ 184 h 184"/>
              <a:gd name="T72" fmla="*/ 34 w 350"/>
              <a:gd name="T73" fmla="*/ 70 h 184"/>
              <a:gd name="T74" fmla="*/ 6 w 350"/>
              <a:gd name="T75" fmla="*/ 70 h 184"/>
              <a:gd name="T76" fmla="*/ 0 w 350"/>
              <a:gd name="T77" fmla="*/ 80 h 184"/>
              <a:gd name="T78" fmla="*/ 0 w 350"/>
              <a:gd name="T79" fmla="*/ 108 h 184"/>
              <a:gd name="T80" fmla="*/ 10 w 350"/>
              <a:gd name="T81" fmla="*/ 114 h 184"/>
              <a:gd name="T82" fmla="*/ 38 w 350"/>
              <a:gd name="T83" fmla="*/ 112 h 184"/>
              <a:gd name="T84" fmla="*/ 44 w 350"/>
              <a:gd name="T85" fmla="*/ 104 h 184"/>
              <a:gd name="T86" fmla="*/ 42 w 350"/>
              <a:gd name="T87" fmla="*/ 76 h 184"/>
              <a:gd name="T88" fmla="*/ 34 w 350"/>
              <a:gd name="T89" fmla="*/ 70 h 184"/>
              <a:gd name="T90" fmla="*/ 312 w 350"/>
              <a:gd name="T91" fmla="*/ 0 h 184"/>
              <a:gd name="T92" fmla="*/ 184 w 350"/>
              <a:gd name="T93" fmla="*/ 66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50" h="184">
                <a:moveTo>
                  <a:pt x="242" y="10"/>
                </a:moveTo>
                <a:lnTo>
                  <a:pt x="242" y="32"/>
                </a:lnTo>
                <a:lnTo>
                  <a:pt x="242" y="32"/>
                </a:lnTo>
                <a:lnTo>
                  <a:pt x="242" y="36"/>
                </a:lnTo>
                <a:lnTo>
                  <a:pt x="240" y="40"/>
                </a:lnTo>
                <a:lnTo>
                  <a:pt x="236" y="42"/>
                </a:lnTo>
                <a:lnTo>
                  <a:pt x="232" y="42"/>
                </a:lnTo>
                <a:lnTo>
                  <a:pt x="78" y="42"/>
                </a:lnTo>
                <a:lnTo>
                  <a:pt x="78" y="42"/>
                </a:lnTo>
                <a:lnTo>
                  <a:pt x="74" y="42"/>
                </a:lnTo>
                <a:lnTo>
                  <a:pt x="70" y="40"/>
                </a:lnTo>
                <a:lnTo>
                  <a:pt x="68" y="36"/>
                </a:lnTo>
                <a:lnTo>
                  <a:pt x="68" y="32"/>
                </a:lnTo>
                <a:lnTo>
                  <a:pt x="68" y="10"/>
                </a:lnTo>
                <a:lnTo>
                  <a:pt x="68" y="10"/>
                </a:lnTo>
                <a:lnTo>
                  <a:pt x="68" y="6"/>
                </a:lnTo>
                <a:lnTo>
                  <a:pt x="70" y="2"/>
                </a:lnTo>
                <a:lnTo>
                  <a:pt x="74" y="0"/>
                </a:lnTo>
                <a:lnTo>
                  <a:pt x="78" y="0"/>
                </a:lnTo>
                <a:lnTo>
                  <a:pt x="232" y="0"/>
                </a:lnTo>
                <a:lnTo>
                  <a:pt x="232" y="0"/>
                </a:lnTo>
                <a:lnTo>
                  <a:pt x="236" y="0"/>
                </a:lnTo>
                <a:lnTo>
                  <a:pt x="240" y="2"/>
                </a:lnTo>
                <a:lnTo>
                  <a:pt x="242" y="6"/>
                </a:lnTo>
                <a:lnTo>
                  <a:pt x="242" y="10"/>
                </a:lnTo>
                <a:lnTo>
                  <a:pt x="242" y="10"/>
                </a:lnTo>
                <a:close/>
                <a:moveTo>
                  <a:pt x="34" y="0"/>
                </a:moveTo>
                <a:lnTo>
                  <a:pt x="10" y="0"/>
                </a:lnTo>
                <a:lnTo>
                  <a:pt x="10" y="0"/>
                </a:lnTo>
                <a:lnTo>
                  <a:pt x="6" y="0"/>
                </a:lnTo>
                <a:lnTo>
                  <a:pt x="2" y="2"/>
                </a:lnTo>
                <a:lnTo>
                  <a:pt x="0" y="6"/>
                </a:lnTo>
                <a:lnTo>
                  <a:pt x="0" y="10"/>
                </a:lnTo>
                <a:lnTo>
                  <a:pt x="0" y="32"/>
                </a:lnTo>
                <a:lnTo>
                  <a:pt x="0" y="32"/>
                </a:lnTo>
                <a:lnTo>
                  <a:pt x="0" y="36"/>
                </a:lnTo>
                <a:lnTo>
                  <a:pt x="2" y="40"/>
                </a:lnTo>
                <a:lnTo>
                  <a:pt x="6" y="42"/>
                </a:lnTo>
                <a:lnTo>
                  <a:pt x="10" y="42"/>
                </a:lnTo>
                <a:lnTo>
                  <a:pt x="34" y="42"/>
                </a:lnTo>
                <a:lnTo>
                  <a:pt x="34" y="42"/>
                </a:lnTo>
                <a:lnTo>
                  <a:pt x="38" y="42"/>
                </a:lnTo>
                <a:lnTo>
                  <a:pt x="40" y="40"/>
                </a:lnTo>
                <a:lnTo>
                  <a:pt x="42" y="36"/>
                </a:lnTo>
                <a:lnTo>
                  <a:pt x="44" y="32"/>
                </a:lnTo>
                <a:lnTo>
                  <a:pt x="44" y="10"/>
                </a:lnTo>
                <a:lnTo>
                  <a:pt x="44" y="10"/>
                </a:lnTo>
                <a:lnTo>
                  <a:pt x="42" y="6"/>
                </a:lnTo>
                <a:lnTo>
                  <a:pt x="40" y="2"/>
                </a:lnTo>
                <a:lnTo>
                  <a:pt x="38" y="0"/>
                </a:lnTo>
                <a:lnTo>
                  <a:pt x="34" y="0"/>
                </a:lnTo>
                <a:lnTo>
                  <a:pt x="34" y="0"/>
                </a:lnTo>
                <a:close/>
                <a:moveTo>
                  <a:pt x="78" y="114"/>
                </a:moveTo>
                <a:lnTo>
                  <a:pt x="174" y="114"/>
                </a:lnTo>
                <a:lnTo>
                  <a:pt x="156" y="80"/>
                </a:lnTo>
                <a:lnTo>
                  <a:pt x="150" y="70"/>
                </a:lnTo>
                <a:lnTo>
                  <a:pt x="78" y="70"/>
                </a:lnTo>
                <a:lnTo>
                  <a:pt x="78" y="70"/>
                </a:lnTo>
                <a:lnTo>
                  <a:pt x="74" y="70"/>
                </a:lnTo>
                <a:lnTo>
                  <a:pt x="70" y="72"/>
                </a:lnTo>
                <a:lnTo>
                  <a:pt x="68" y="76"/>
                </a:lnTo>
                <a:lnTo>
                  <a:pt x="68" y="80"/>
                </a:lnTo>
                <a:lnTo>
                  <a:pt x="68" y="104"/>
                </a:lnTo>
                <a:lnTo>
                  <a:pt x="68" y="104"/>
                </a:lnTo>
                <a:lnTo>
                  <a:pt x="68" y="108"/>
                </a:lnTo>
                <a:lnTo>
                  <a:pt x="70" y="110"/>
                </a:lnTo>
                <a:lnTo>
                  <a:pt x="74" y="112"/>
                </a:lnTo>
                <a:lnTo>
                  <a:pt x="78" y="114"/>
                </a:lnTo>
                <a:lnTo>
                  <a:pt x="78" y="114"/>
                </a:lnTo>
                <a:close/>
                <a:moveTo>
                  <a:pt x="34" y="140"/>
                </a:moveTo>
                <a:lnTo>
                  <a:pt x="10" y="140"/>
                </a:lnTo>
                <a:lnTo>
                  <a:pt x="10" y="140"/>
                </a:lnTo>
                <a:lnTo>
                  <a:pt x="6" y="142"/>
                </a:lnTo>
                <a:lnTo>
                  <a:pt x="2" y="144"/>
                </a:lnTo>
                <a:lnTo>
                  <a:pt x="0" y="146"/>
                </a:lnTo>
                <a:lnTo>
                  <a:pt x="0" y="150"/>
                </a:lnTo>
                <a:lnTo>
                  <a:pt x="0" y="174"/>
                </a:lnTo>
                <a:lnTo>
                  <a:pt x="0" y="174"/>
                </a:lnTo>
                <a:lnTo>
                  <a:pt x="0" y="178"/>
                </a:lnTo>
                <a:lnTo>
                  <a:pt x="2" y="182"/>
                </a:lnTo>
                <a:lnTo>
                  <a:pt x="6" y="184"/>
                </a:lnTo>
                <a:lnTo>
                  <a:pt x="10" y="184"/>
                </a:lnTo>
                <a:lnTo>
                  <a:pt x="34" y="184"/>
                </a:lnTo>
                <a:lnTo>
                  <a:pt x="34" y="184"/>
                </a:lnTo>
                <a:lnTo>
                  <a:pt x="38" y="184"/>
                </a:lnTo>
                <a:lnTo>
                  <a:pt x="40" y="182"/>
                </a:lnTo>
                <a:lnTo>
                  <a:pt x="42" y="178"/>
                </a:lnTo>
                <a:lnTo>
                  <a:pt x="44" y="174"/>
                </a:lnTo>
                <a:lnTo>
                  <a:pt x="44" y="150"/>
                </a:lnTo>
                <a:lnTo>
                  <a:pt x="44" y="150"/>
                </a:lnTo>
                <a:lnTo>
                  <a:pt x="42" y="146"/>
                </a:lnTo>
                <a:lnTo>
                  <a:pt x="40" y="144"/>
                </a:lnTo>
                <a:lnTo>
                  <a:pt x="38" y="142"/>
                </a:lnTo>
                <a:lnTo>
                  <a:pt x="34" y="140"/>
                </a:lnTo>
                <a:lnTo>
                  <a:pt x="34" y="140"/>
                </a:lnTo>
                <a:close/>
                <a:moveTo>
                  <a:pt x="188" y="140"/>
                </a:moveTo>
                <a:lnTo>
                  <a:pt x="78" y="140"/>
                </a:lnTo>
                <a:lnTo>
                  <a:pt x="78" y="140"/>
                </a:lnTo>
                <a:lnTo>
                  <a:pt x="74" y="142"/>
                </a:lnTo>
                <a:lnTo>
                  <a:pt x="70" y="144"/>
                </a:lnTo>
                <a:lnTo>
                  <a:pt x="68" y="146"/>
                </a:lnTo>
                <a:lnTo>
                  <a:pt x="68" y="150"/>
                </a:lnTo>
                <a:lnTo>
                  <a:pt x="68" y="174"/>
                </a:lnTo>
                <a:lnTo>
                  <a:pt x="68" y="174"/>
                </a:lnTo>
                <a:lnTo>
                  <a:pt x="68" y="178"/>
                </a:lnTo>
                <a:lnTo>
                  <a:pt x="70" y="182"/>
                </a:lnTo>
                <a:lnTo>
                  <a:pt x="74" y="184"/>
                </a:lnTo>
                <a:lnTo>
                  <a:pt x="78" y="184"/>
                </a:lnTo>
                <a:lnTo>
                  <a:pt x="212" y="184"/>
                </a:lnTo>
                <a:lnTo>
                  <a:pt x="188" y="140"/>
                </a:lnTo>
                <a:close/>
                <a:moveTo>
                  <a:pt x="34" y="70"/>
                </a:moveTo>
                <a:lnTo>
                  <a:pt x="10" y="70"/>
                </a:lnTo>
                <a:lnTo>
                  <a:pt x="10" y="70"/>
                </a:lnTo>
                <a:lnTo>
                  <a:pt x="6" y="70"/>
                </a:lnTo>
                <a:lnTo>
                  <a:pt x="2" y="72"/>
                </a:lnTo>
                <a:lnTo>
                  <a:pt x="0" y="76"/>
                </a:lnTo>
                <a:lnTo>
                  <a:pt x="0" y="80"/>
                </a:lnTo>
                <a:lnTo>
                  <a:pt x="0" y="104"/>
                </a:lnTo>
                <a:lnTo>
                  <a:pt x="0" y="104"/>
                </a:lnTo>
                <a:lnTo>
                  <a:pt x="0" y="108"/>
                </a:lnTo>
                <a:lnTo>
                  <a:pt x="2" y="110"/>
                </a:lnTo>
                <a:lnTo>
                  <a:pt x="6" y="112"/>
                </a:lnTo>
                <a:lnTo>
                  <a:pt x="10" y="114"/>
                </a:lnTo>
                <a:lnTo>
                  <a:pt x="34" y="114"/>
                </a:lnTo>
                <a:lnTo>
                  <a:pt x="34" y="114"/>
                </a:lnTo>
                <a:lnTo>
                  <a:pt x="38" y="112"/>
                </a:lnTo>
                <a:lnTo>
                  <a:pt x="40" y="110"/>
                </a:lnTo>
                <a:lnTo>
                  <a:pt x="42" y="108"/>
                </a:lnTo>
                <a:lnTo>
                  <a:pt x="44" y="104"/>
                </a:lnTo>
                <a:lnTo>
                  <a:pt x="44" y="80"/>
                </a:lnTo>
                <a:lnTo>
                  <a:pt x="44" y="80"/>
                </a:lnTo>
                <a:lnTo>
                  <a:pt x="42" y="76"/>
                </a:lnTo>
                <a:lnTo>
                  <a:pt x="40" y="72"/>
                </a:lnTo>
                <a:lnTo>
                  <a:pt x="38" y="70"/>
                </a:lnTo>
                <a:lnTo>
                  <a:pt x="34" y="70"/>
                </a:lnTo>
                <a:lnTo>
                  <a:pt x="34" y="70"/>
                </a:lnTo>
                <a:close/>
                <a:moveTo>
                  <a:pt x="350" y="0"/>
                </a:moveTo>
                <a:lnTo>
                  <a:pt x="312" y="0"/>
                </a:lnTo>
                <a:lnTo>
                  <a:pt x="248" y="116"/>
                </a:lnTo>
                <a:lnTo>
                  <a:pt x="220" y="66"/>
                </a:lnTo>
                <a:lnTo>
                  <a:pt x="184" y="66"/>
                </a:lnTo>
                <a:lnTo>
                  <a:pt x="248" y="184"/>
                </a:lnTo>
                <a:lnTo>
                  <a:pt x="350" y="0"/>
                </a:lnTo>
                <a:close/>
              </a:path>
            </a:pathLst>
          </a:custGeom>
          <a:solidFill>
            <a:srgbClr val="A3202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61555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Finance </a:t>
            </a:r>
            <a:r>
              <a:rPr lang="en-US" dirty="0">
                <a:solidFill>
                  <a:schemeClr val="bg1"/>
                </a:solidFill>
              </a:rPr>
              <a:t>organizations are launching efforts to prepare for the </a:t>
            </a:r>
            <a:r>
              <a:rPr lang="en-US" dirty="0" smtClean="0">
                <a:solidFill>
                  <a:schemeClr val="bg1"/>
                </a:solidFill>
              </a:rPr>
              <a:t>Next Generation Finance </a:t>
            </a:r>
            <a:r>
              <a:rPr lang="en-US" dirty="0">
                <a:solidFill>
                  <a:schemeClr val="bg1"/>
                </a:solidFill>
              </a:rPr>
              <a:t>world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11944" y="4800785"/>
            <a:ext cx="255984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b="1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PwC</a:t>
            </a:r>
            <a:r>
              <a:rPr lang="en-US" sz="600" noProof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| </a:t>
            </a:r>
            <a:r>
              <a:rPr lang="en-US" sz="600" dirty="0" smtClean="0">
                <a:solidFill>
                  <a:schemeClr val="bg1"/>
                </a:solidFill>
                <a:effectLst/>
                <a:latin typeface="+mn-lt"/>
              </a:rPr>
              <a:t>Next Generation Finance POV</a:t>
            </a:r>
            <a:endParaRPr lang="en-US" sz="600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37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6702155" y="3216812"/>
            <a:ext cx="2272177" cy="126405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5" name="Rounded Rectangle 4"/>
          <p:cNvSpPr/>
          <p:nvPr/>
        </p:nvSpPr>
        <p:spPr>
          <a:xfrm>
            <a:off x="6700838" y="1758214"/>
            <a:ext cx="2272177" cy="98515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graphicFrame>
        <p:nvGraphicFramePr>
          <p:cNvPr id="14" name="Object 1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08" name="think-cell Slide" r:id="rId5" imgW="360" imgH="360" progId="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6700838" y="4770007"/>
            <a:ext cx="2133600" cy="123000"/>
          </a:xfrm>
        </p:spPr>
        <p:txBody>
          <a:bodyPr/>
          <a:lstStyle/>
          <a:p>
            <a:fld id="{F06B2653-D1AD-46BA-BB88-3123B5BA212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Chevron 9"/>
          <p:cNvSpPr/>
          <p:nvPr/>
        </p:nvSpPr>
        <p:spPr>
          <a:xfrm>
            <a:off x="213542" y="3608975"/>
            <a:ext cx="1923820" cy="479731"/>
          </a:xfrm>
          <a:custGeom>
            <a:avLst/>
            <a:gdLst>
              <a:gd name="connsiteX0" fmla="*/ 0 w 2996833"/>
              <a:gd name="connsiteY0" fmla="*/ 0 h 479731"/>
              <a:gd name="connsiteX1" fmla="*/ 2756968 w 2996833"/>
              <a:gd name="connsiteY1" fmla="*/ 0 h 479731"/>
              <a:gd name="connsiteX2" fmla="*/ 2996833 w 2996833"/>
              <a:gd name="connsiteY2" fmla="*/ 239866 h 479731"/>
              <a:gd name="connsiteX3" fmla="*/ 2756968 w 2996833"/>
              <a:gd name="connsiteY3" fmla="*/ 479731 h 479731"/>
              <a:gd name="connsiteX4" fmla="*/ 0 w 2996833"/>
              <a:gd name="connsiteY4" fmla="*/ 479731 h 479731"/>
              <a:gd name="connsiteX5" fmla="*/ 239866 w 2996833"/>
              <a:gd name="connsiteY5" fmla="*/ 239866 h 479731"/>
              <a:gd name="connsiteX6" fmla="*/ 0 w 2996833"/>
              <a:gd name="connsiteY6" fmla="*/ 0 h 479731"/>
              <a:gd name="connsiteX0" fmla="*/ 0 w 2996833"/>
              <a:gd name="connsiteY0" fmla="*/ 0 h 479731"/>
              <a:gd name="connsiteX1" fmla="*/ 2756968 w 2996833"/>
              <a:gd name="connsiteY1" fmla="*/ 0 h 479731"/>
              <a:gd name="connsiteX2" fmla="*/ 2996833 w 2996833"/>
              <a:gd name="connsiteY2" fmla="*/ 239866 h 479731"/>
              <a:gd name="connsiteX3" fmla="*/ 2756968 w 2996833"/>
              <a:gd name="connsiteY3" fmla="*/ 479731 h 479731"/>
              <a:gd name="connsiteX4" fmla="*/ 0 w 2996833"/>
              <a:gd name="connsiteY4" fmla="*/ 479731 h 479731"/>
              <a:gd name="connsiteX5" fmla="*/ 0 w 2996833"/>
              <a:gd name="connsiteY5" fmla="*/ 0 h 47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833" h="479731">
                <a:moveTo>
                  <a:pt x="0" y="0"/>
                </a:moveTo>
                <a:lnTo>
                  <a:pt x="2756968" y="0"/>
                </a:lnTo>
                <a:lnTo>
                  <a:pt x="2996833" y="239866"/>
                </a:lnTo>
                <a:lnTo>
                  <a:pt x="2756968" y="479731"/>
                </a:lnTo>
                <a:lnTo>
                  <a:pt x="0" y="4797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numCol="1" rtlCol="0" anchor="ctr" anchorCtr="1"/>
          <a:lstStyle/>
          <a:p>
            <a:pPr algn="ctr"/>
            <a:r>
              <a:rPr lang="en-CA" altLang="en-CA" sz="1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Digital Data Model</a:t>
            </a:r>
            <a:endParaRPr lang="en-CA" altLang="en-CA" sz="1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33888" y="1634931"/>
            <a:ext cx="4371738" cy="123172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Implemented </a:t>
            </a:r>
            <a:r>
              <a:rPr lang="en-US" sz="1000" dirty="0" err="1" smtClean="0">
                <a:solidFill>
                  <a:schemeClr val="bg1"/>
                </a:solidFill>
                <a:latin typeface="+mj-lt"/>
              </a:rPr>
              <a:t>QlikView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 to analyze key components of gross margin reporting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Automated data flows and developed bridge visualization reports showing budget to actual drivers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Drivers included FX, Price, Volume, Geographic Mix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Over 150 users across the globe providing timely analysis and visuals of key therapeutic and product margin </a:t>
            </a:r>
          </a:p>
        </p:txBody>
      </p:sp>
      <p:sp>
        <p:nvSpPr>
          <p:cNvPr id="7" name="Chevron 9"/>
          <p:cNvSpPr/>
          <p:nvPr/>
        </p:nvSpPr>
        <p:spPr>
          <a:xfrm>
            <a:off x="219533" y="2010928"/>
            <a:ext cx="1923820" cy="479731"/>
          </a:xfrm>
          <a:custGeom>
            <a:avLst/>
            <a:gdLst>
              <a:gd name="connsiteX0" fmla="*/ 0 w 2996833"/>
              <a:gd name="connsiteY0" fmla="*/ 0 h 479731"/>
              <a:gd name="connsiteX1" fmla="*/ 2756968 w 2996833"/>
              <a:gd name="connsiteY1" fmla="*/ 0 h 479731"/>
              <a:gd name="connsiteX2" fmla="*/ 2996833 w 2996833"/>
              <a:gd name="connsiteY2" fmla="*/ 239866 h 479731"/>
              <a:gd name="connsiteX3" fmla="*/ 2756968 w 2996833"/>
              <a:gd name="connsiteY3" fmla="*/ 479731 h 479731"/>
              <a:gd name="connsiteX4" fmla="*/ 0 w 2996833"/>
              <a:gd name="connsiteY4" fmla="*/ 479731 h 479731"/>
              <a:gd name="connsiteX5" fmla="*/ 239866 w 2996833"/>
              <a:gd name="connsiteY5" fmla="*/ 239866 h 479731"/>
              <a:gd name="connsiteX6" fmla="*/ 0 w 2996833"/>
              <a:gd name="connsiteY6" fmla="*/ 0 h 479731"/>
              <a:gd name="connsiteX0" fmla="*/ 0 w 2996833"/>
              <a:gd name="connsiteY0" fmla="*/ 0 h 479731"/>
              <a:gd name="connsiteX1" fmla="*/ 2756968 w 2996833"/>
              <a:gd name="connsiteY1" fmla="*/ 0 h 479731"/>
              <a:gd name="connsiteX2" fmla="*/ 2996833 w 2996833"/>
              <a:gd name="connsiteY2" fmla="*/ 239866 h 479731"/>
              <a:gd name="connsiteX3" fmla="*/ 2756968 w 2996833"/>
              <a:gd name="connsiteY3" fmla="*/ 479731 h 479731"/>
              <a:gd name="connsiteX4" fmla="*/ 0 w 2996833"/>
              <a:gd name="connsiteY4" fmla="*/ 479731 h 479731"/>
              <a:gd name="connsiteX5" fmla="*/ 0 w 2996833"/>
              <a:gd name="connsiteY5" fmla="*/ 0 h 47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833" h="479731">
                <a:moveTo>
                  <a:pt x="0" y="0"/>
                </a:moveTo>
                <a:lnTo>
                  <a:pt x="2756968" y="0"/>
                </a:lnTo>
                <a:lnTo>
                  <a:pt x="2996833" y="239866"/>
                </a:lnTo>
                <a:lnTo>
                  <a:pt x="2756968" y="479731"/>
                </a:lnTo>
                <a:lnTo>
                  <a:pt x="0" y="4797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numCol="1" rtlCol="0" anchor="ctr" anchorCtr="1"/>
          <a:lstStyle/>
          <a:p>
            <a:pPr algn="ctr"/>
            <a:r>
              <a:rPr lang="en-CA" altLang="en-CA" sz="1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Reporting Automation and Visualization</a:t>
            </a:r>
            <a:endParaRPr lang="en-CA" altLang="en-CA" sz="1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33885" y="3459954"/>
            <a:ext cx="4371741" cy="77777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Complex data model with disparate ERPs, master data elements and hierarchies, including vendor, customer, product, accounts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Launched effort to standardize data model based on leading practices in order to prepare for common digitization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1533" y="1207007"/>
            <a:ext cx="89477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Focus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39155" y="1207007"/>
            <a:ext cx="6647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Impact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00838" y="1904977"/>
            <a:ext cx="2273494" cy="691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Response times for Finance to deliver </a:t>
            </a:r>
            <a:r>
              <a:rPr lang="en-US" sz="1050" dirty="0" smtClean="0">
                <a:solidFill>
                  <a:schemeClr val="bg1"/>
                </a:solidFill>
                <a:latin typeface="+mj-lt"/>
              </a:rPr>
              <a:t>value-added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 analysis dropped by 80%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Reduction of 12 resources supporting data flows, systems and manual reporting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66050" y="3426885"/>
            <a:ext cx="2273494" cy="843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Automate data between multiple sources in real-time manner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Enhanced global reporting across multiple dimensions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Reduced support and data reconciliation effort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Enhanced visibility of cradle to grave ROI analysis for R&amp;D 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Next Generation Finance use cases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3393" y="1207007"/>
            <a:ext cx="9382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Description</a:t>
            </a:r>
          </a:p>
        </p:txBody>
      </p:sp>
    </p:spTree>
    <p:extLst>
      <p:ext uri="{BB962C8B-B14F-4D97-AF65-F5344CB8AC3E}">
        <p14:creationId xmlns="" xmlns:p14="http://schemas.microsoft.com/office/powerpoint/2010/main" val="28144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6704789" y="3391250"/>
            <a:ext cx="2272177" cy="98515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5" name="Rounded Rectangle 4"/>
          <p:cNvSpPr/>
          <p:nvPr/>
        </p:nvSpPr>
        <p:spPr>
          <a:xfrm>
            <a:off x="6685970" y="1501819"/>
            <a:ext cx="2272177" cy="165503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graphicFrame>
        <p:nvGraphicFramePr>
          <p:cNvPr id="14" name="Object 1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177" name="think-cell Slide" r:id="rId5" imgW="360" imgH="360" progId="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6700838" y="4770007"/>
            <a:ext cx="2133600" cy="123000"/>
          </a:xfrm>
        </p:spPr>
        <p:txBody>
          <a:bodyPr/>
          <a:lstStyle/>
          <a:p>
            <a:fld id="{F06B2653-D1AD-46BA-BB88-3123B5BA212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Chevron 9"/>
          <p:cNvSpPr/>
          <p:nvPr/>
        </p:nvSpPr>
        <p:spPr>
          <a:xfrm>
            <a:off x="219533" y="3643964"/>
            <a:ext cx="1923820" cy="479731"/>
          </a:xfrm>
          <a:custGeom>
            <a:avLst/>
            <a:gdLst>
              <a:gd name="connsiteX0" fmla="*/ 0 w 2996833"/>
              <a:gd name="connsiteY0" fmla="*/ 0 h 479731"/>
              <a:gd name="connsiteX1" fmla="*/ 2756968 w 2996833"/>
              <a:gd name="connsiteY1" fmla="*/ 0 h 479731"/>
              <a:gd name="connsiteX2" fmla="*/ 2996833 w 2996833"/>
              <a:gd name="connsiteY2" fmla="*/ 239866 h 479731"/>
              <a:gd name="connsiteX3" fmla="*/ 2756968 w 2996833"/>
              <a:gd name="connsiteY3" fmla="*/ 479731 h 479731"/>
              <a:gd name="connsiteX4" fmla="*/ 0 w 2996833"/>
              <a:gd name="connsiteY4" fmla="*/ 479731 h 479731"/>
              <a:gd name="connsiteX5" fmla="*/ 239866 w 2996833"/>
              <a:gd name="connsiteY5" fmla="*/ 239866 h 479731"/>
              <a:gd name="connsiteX6" fmla="*/ 0 w 2996833"/>
              <a:gd name="connsiteY6" fmla="*/ 0 h 479731"/>
              <a:gd name="connsiteX0" fmla="*/ 0 w 2996833"/>
              <a:gd name="connsiteY0" fmla="*/ 0 h 479731"/>
              <a:gd name="connsiteX1" fmla="*/ 2756968 w 2996833"/>
              <a:gd name="connsiteY1" fmla="*/ 0 h 479731"/>
              <a:gd name="connsiteX2" fmla="*/ 2996833 w 2996833"/>
              <a:gd name="connsiteY2" fmla="*/ 239866 h 479731"/>
              <a:gd name="connsiteX3" fmla="*/ 2756968 w 2996833"/>
              <a:gd name="connsiteY3" fmla="*/ 479731 h 479731"/>
              <a:gd name="connsiteX4" fmla="*/ 0 w 2996833"/>
              <a:gd name="connsiteY4" fmla="*/ 479731 h 479731"/>
              <a:gd name="connsiteX5" fmla="*/ 0 w 2996833"/>
              <a:gd name="connsiteY5" fmla="*/ 0 h 47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833" h="479731">
                <a:moveTo>
                  <a:pt x="0" y="0"/>
                </a:moveTo>
                <a:lnTo>
                  <a:pt x="2756968" y="0"/>
                </a:lnTo>
                <a:lnTo>
                  <a:pt x="2996833" y="239866"/>
                </a:lnTo>
                <a:lnTo>
                  <a:pt x="2756968" y="479731"/>
                </a:lnTo>
                <a:lnTo>
                  <a:pt x="0" y="4797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numCol="1" rtlCol="0" anchor="ctr" anchorCtr="1"/>
          <a:lstStyle/>
          <a:p>
            <a:pPr algn="ctr"/>
            <a:r>
              <a:rPr lang="en-CA" altLang="en-CA" sz="1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Finance Capabilities</a:t>
            </a:r>
            <a:endParaRPr lang="en-CA" altLang="en-CA" sz="1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33888" y="1758079"/>
            <a:ext cx="4371738" cy="114251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Manually intensive planning process and platforms with an extended planning cycle lacked capabilities to understand business drivers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Multiple planning platforms across the company contributed a lengthy cycle of manual data reconciliation and controls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 Migrated company to a single instance of a leading cloud EPM platform to automate planning processes and provide transparency to business drivers</a:t>
            </a:r>
          </a:p>
        </p:txBody>
      </p:sp>
      <p:sp>
        <p:nvSpPr>
          <p:cNvPr id="7" name="Chevron 9"/>
          <p:cNvSpPr/>
          <p:nvPr/>
        </p:nvSpPr>
        <p:spPr>
          <a:xfrm>
            <a:off x="219533" y="2089471"/>
            <a:ext cx="1923820" cy="479731"/>
          </a:xfrm>
          <a:custGeom>
            <a:avLst/>
            <a:gdLst>
              <a:gd name="connsiteX0" fmla="*/ 0 w 2996833"/>
              <a:gd name="connsiteY0" fmla="*/ 0 h 479731"/>
              <a:gd name="connsiteX1" fmla="*/ 2756968 w 2996833"/>
              <a:gd name="connsiteY1" fmla="*/ 0 h 479731"/>
              <a:gd name="connsiteX2" fmla="*/ 2996833 w 2996833"/>
              <a:gd name="connsiteY2" fmla="*/ 239866 h 479731"/>
              <a:gd name="connsiteX3" fmla="*/ 2756968 w 2996833"/>
              <a:gd name="connsiteY3" fmla="*/ 479731 h 479731"/>
              <a:gd name="connsiteX4" fmla="*/ 0 w 2996833"/>
              <a:gd name="connsiteY4" fmla="*/ 479731 h 479731"/>
              <a:gd name="connsiteX5" fmla="*/ 239866 w 2996833"/>
              <a:gd name="connsiteY5" fmla="*/ 239866 h 479731"/>
              <a:gd name="connsiteX6" fmla="*/ 0 w 2996833"/>
              <a:gd name="connsiteY6" fmla="*/ 0 h 479731"/>
              <a:gd name="connsiteX0" fmla="*/ 0 w 2996833"/>
              <a:gd name="connsiteY0" fmla="*/ 0 h 479731"/>
              <a:gd name="connsiteX1" fmla="*/ 2756968 w 2996833"/>
              <a:gd name="connsiteY1" fmla="*/ 0 h 479731"/>
              <a:gd name="connsiteX2" fmla="*/ 2996833 w 2996833"/>
              <a:gd name="connsiteY2" fmla="*/ 239866 h 479731"/>
              <a:gd name="connsiteX3" fmla="*/ 2756968 w 2996833"/>
              <a:gd name="connsiteY3" fmla="*/ 479731 h 479731"/>
              <a:gd name="connsiteX4" fmla="*/ 0 w 2996833"/>
              <a:gd name="connsiteY4" fmla="*/ 479731 h 479731"/>
              <a:gd name="connsiteX5" fmla="*/ 0 w 2996833"/>
              <a:gd name="connsiteY5" fmla="*/ 0 h 47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833" h="479731">
                <a:moveTo>
                  <a:pt x="0" y="0"/>
                </a:moveTo>
                <a:lnTo>
                  <a:pt x="2756968" y="0"/>
                </a:lnTo>
                <a:lnTo>
                  <a:pt x="2996833" y="239866"/>
                </a:lnTo>
                <a:lnTo>
                  <a:pt x="2756968" y="479731"/>
                </a:lnTo>
                <a:lnTo>
                  <a:pt x="0" y="4797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numCol="1" rtlCol="0" anchor="ctr" anchorCtr="1"/>
          <a:lstStyle/>
          <a:p>
            <a:pPr algn="ctr"/>
            <a:r>
              <a:rPr lang="en-CA" altLang="en-CA" sz="1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FP&amp;A Cloud</a:t>
            </a:r>
            <a:endParaRPr lang="en-CA" altLang="en-CA" sz="1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33888" y="3374079"/>
            <a:ext cx="4371741" cy="10195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Developed finance capabilities framework outlining key skills required to support next generation finance model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Assessed and prioritized key skills required to deliver finance needs in a digital world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Began to develop and deliver skills and training curriculum for finance professionals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1533" y="1207007"/>
            <a:ext cx="89477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Focus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39155" y="1207007"/>
            <a:ext cx="6647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Impact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03472" y="3461874"/>
            <a:ext cx="2273494" cy="843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Clear roadmap of future state finance capabilities and required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Capabilities improvement for finance team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44239" y="1999446"/>
            <a:ext cx="2273494" cy="659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Consolidated 4 planning instances to 1 reducing IT and Finance support by 65%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Standardizing process and data models simplified the overall planning reducing cycle time to 3 months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Transparent business drivers improved Finance’s ability to provide insight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Next Generation Finance use cases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3393" y="1207007"/>
            <a:ext cx="9382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Description</a:t>
            </a:r>
          </a:p>
        </p:txBody>
      </p:sp>
    </p:spTree>
    <p:extLst>
      <p:ext uri="{BB962C8B-B14F-4D97-AF65-F5344CB8AC3E}">
        <p14:creationId xmlns="" xmlns:p14="http://schemas.microsoft.com/office/powerpoint/2010/main" val="189580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6724914" y="3471494"/>
            <a:ext cx="2272177" cy="114511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5" name="Rounded Rectangle 4"/>
          <p:cNvSpPr/>
          <p:nvPr/>
        </p:nvSpPr>
        <p:spPr>
          <a:xfrm>
            <a:off x="6724914" y="1812780"/>
            <a:ext cx="2272177" cy="116437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graphicFrame>
        <p:nvGraphicFramePr>
          <p:cNvPr id="14" name="Object 1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202" name="think-cell Slide" r:id="rId5" imgW="360" imgH="360" progId="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6700838" y="4770007"/>
            <a:ext cx="2133600" cy="123000"/>
          </a:xfrm>
        </p:spPr>
        <p:txBody>
          <a:bodyPr/>
          <a:lstStyle/>
          <a:p>
            <a:fld id="{F06B2653-D1AD-46BA-BB88-3123B5BA212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Chevron 9"/>
          <p:cNvSpPr/>
          <p:nvPr/>
        </p:nvSpPr>
        <p:spPr>
          <a:xfrm>
            <a:off x="213542" y="3804184"/>
            <a:ext cx="1923820" cy="479731"/>
          </a:xfrm>
          <a:custGeom>
            <a:avLst/>
            <a:gdLst>
              <a:gd name="connsiteX0" fmla="*/ 0 w 2996833"/>
              <a:gd name="connsiteY0" fmla="*/ 0 h 479731"/>
              <a:gd name="connsiteX1" fmla="*/ 2756968 w 2996833"/>
              <a:gd name="connsiteY1" fmla="*/ 0 h 479731"/>
              <a:gd name="connsiteX2" fmla="*/ 2996833 w 2996833"/>
              <a:gd name="connsiteY2" fmla="*/ 239866 h 479731"/>
              <a:gd name="connsiteX3" fmla="*/ 2756968 w 2996833"/>
              <a:gd name="connsiteY3" fmla="*/ 479731 h 479731"/>
              <a:gd name="connsiteX4" fmla="*/ 0 w 2996833"/>
              <a:gd name="connsiteY4" fmla="*/ 479731 h 479731"/>
              <a:gd name="connsiteX5" fmla="*/ 239866 w 2996833"/>
              <a:gd name="connsiteY5" fmla="*/ 239866 h 479731"/>
              <a:gd name="connsiteX6" fmla="*/ 0 w 2996833"/>
              <a:gd name="connsiteY6" fmla="*/ 0 h 479731"/>
              <a:gd name="connsiteX0" fmla="*/ 0 w 2996833"/>
              <a:gd name="connsiteY0" fmla="*/ 0 h 479731"/>
              <a:gd name="connsiteX1" fmla="*/ 2756968 w 2996833"/>
              <a:gd name="connsiteY1" fmla="*/ 0 h 479731"/>
              <a:gd name="connsiteX2" fmla="*/ 2996833 w 2996833"/>
              <a:gd name="connsiteY2" fmla="*/ 239866 h 479731"/>
              <a:gd name="connsiteX3" fmla="*/ 2756968 w 2996833"/>
              <a:gd name="connsiteY3" fmla="*/ 479731 h 479731"/>
              <a:gd name="connsiteX4" fmla="*/ 0 w 2996833"/>
              <a:gd name="connsiteY4" fmla="*/ 479731 h 479731"/>
              <a:gd name="connsiteX5" fmla="*/ 0 w 2996833"/>
              <a:gd name="connsiteY5" fmla="*/ 0 h 47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833" h="479731">
                <a:moveTo>
                  <a:pt x="0" y="0"/>
                </a:moveTo>
                <a:lnTo>
                  <a:pt x="2756968" y="0"/>
                </a:lnTo>
                <a:lnTo>
                  <a:pt x="2996833" y="239866"/>
                </a:lnTo>
                <a:lnTo>
                  <a:pt x="2756968" y="479731"/>
                </a:lnTo>
                <a:lnTo>
                  <a:pt x="0" y="4797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numCol="1" rtlCol="0" anchor="ctr" anchorCtr="1"/>
          <a:lstStyle/>
          <a:p>
            <a:pPr algn="ctr"/>
            <a:r>
              <a:rPr lang="en-CA" altLang="en-CA" sz="1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Robotic Process Automation - COE</a:t>
            </a:r>
            <a:endParaRPr lang="en-CA" altLang="en-CA" sz="1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33888" y="1727066"/>
            <a:ext cx="4371738" cy="133580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Highly manual, non-standardized process caused organization to have a very high AP processing cost.  Additionally, due to lack of automation in the AP the company was missing out on significant early pay discounts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 Organization considered several alternatives to reduce costs including migrating to an offshore shared service center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Organization decided to improve the technology in AP including leveraging RPA to automate standard, recurring activities</a:t>
            </a:r>
          </a:p>
        </p:txBody>
      </p:sp>
      <p:sp>
        <p:nvSpPr>
          <p:cNvPr id="7" name="Chevron 9"/>
          <p:cNvSpPr/>
          <p:nvPr/>
        </p:nvSpPr>
        <p:spPr>
          <a:xfrm>
            <a:off x="192097" y="2155102"/>
            <a:ext cx="1923820" cy="479731"/>
          </a:xfrm>
          <a:custGeom>
            <a:avLst/>
            <a:gdLst>
              <a:gd name="connsiteX0" fmla="*/ 0 w 2996833"/>
              <a:gd name="connsiteY0" fmla="*/ 0 h 479731"/>
              <a:gd name="connsiteX1" fmla="*/ 2756968 w 2996833"/>
              <a:gd name="connsiteY1" fmla="*/ 0 h 479731"/>
              <a:gd name="connsiteX2" fmla="*/ 2996833 w 2996833"/>
              <a:gd name="connsiteY2" fmla="*/ 239866 h 479731"/>
              <a:gd name="connsiteX3" fmla="*/ 2756968 w 2996833"/>
              <a:gd name="connsiteY3" fmla="*/ 479731 h 479731"/>
              <a:gd name="connsiteX4" fmla="*/ 0 w 2996833"/>
              <a:gd name="connsiteY4" fmla="*/ 479731 h 479731"/>
              <a:gd name="connsiteX5" fmla="*/ 239866 w 2996833"/>
              <a:gd name="connsiteY5" fmla="*/ 239866 h 479731"/>
              <a:gd name="connsiteX6" fmla="*/ 0 w 2996833"/>
              <a:gd name="connsiteY6" fmla="*/ 0 h 479731"/>
              <a:gd name="connsiteX0" fmla="*/ 0 w 2996833"/>
              <a:gd name="connsiteY0" fmla="*/ 0 h 479731"/>
              <a:gd name="connsiteX1" fmla="*/ 2756968 w 2996833"/>
              <a:gd name="connsiteY1" fmla="*/ 0 h 479731"/>
              <a:gd name="connsiteX2" fmla="*/ 2996833 w 2996833"/>
              <a:gd name="connsiteY2" fmla="*/ 239866 h 479731"/>
              <a:gd name="connsiteX3" fmla="*/ 2756968 w 2996833"/>
              <a:gd name="connsiteY3" fmla="*/ 479731 h 479731"/>
              <a:gd name="connsiteX4" fmla="*/ 0 w 2996833"/>
              <a:gd name="connsiteY4" fmla="*/ 479731 h 479731"/>
              <a:gd name="connsiteX5" fmla="*/ 0 w 2996833"/>
              <a:gd name="connsiteY5" fmla="*/ 0 h 47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833" h="479731">
                <a:moveTo>
                  <a:pt x="0" y="0"/>
                </a:moveTo>
                <a:lnTo>
                  <a:pt x="2756968" y="0"/>
                </a:lnTo>
                <a:lnTo>
                  <a:pt x="2996833" y="239866"/>
                </a:lnTo>
                <a:lnTo>
                  <a:pt x="2756968" y="479731"/>
                </a:lnTo>
                <a:lnTo>
                  <a:pt x="0" y="4797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numCol="1" rtlCol="0" anchor="ctr" anchorCtr="1"/>
          <a:lstStyle/>
          <a:p>
            <a:pPr algn="ctr"/>
            <a:r>
              <a:rPr lang="en-CA" altLang="en-CA" sz="1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Robotic Process Automation - AP</a:t>
            </a:r>
            <a:endParaRPr lang="en-CA" altLang="en-CA" sz="1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33885" y="3584924"/>
            <a:ext cx="4371741" cy="91825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Numerous RPA projects launched throughout Shared Services, FP&amp;A and corporate accounting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Lack of consistent RPA tools, approach, business case, and benefits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Established RPA COE to gain consistency across all RPA initiatives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Formalized governance and support model for finance RPA initiatives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533" y="1207007"/>
            <a:ext cx="89477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Focus Area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53393" y="1207007"/>
            <a:ext cx="9382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Description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39155" y="1207007"/>
            <a:ext cx="6647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Impact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66050" y="2049151"/>
            <a:ext cx="2273494" cy="691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Reduce cost to process an AP invoice by over 50%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Improved ability to take advantage of negotiated discounts by 40% saving company $1.5mm per year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66050" y="3622094"/>
            <a:ext cx="2273494" cy="843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Allow finance organization to prioritize RPA efforts based on key benefits and impact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Standardized RPA methodology, applications, and support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Attain faster ROI on RPA programs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Next Generation Finance use cases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55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625526" y="4636170"/>
            <a:ext cx="413249" cy="350609"/>
          </a:xfrm>
          <a:prstGeom prst="rect">
            <a:avLst/>
          </a:prstGeom>
          <a:solidFill>
            <a:srgbClr val="3333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16" name="Rectangle 15"/>
          <p:cNvSpPr/>
          <p:nvPr/>
        </p:nvSpPr>
        <p:spPr>
          <a:xfrm rot="18547070">
            <a:off x="2940706" y="2507248"/>
            <a:ext cx="192307" cy="190141"/>
          </a:xfrm>
          <a:custGeom>
            <a:avLst/>
            <a:gdLst>
              <a:gd name="connsiteX0" fmla="*/ 0 w 190141"/>
              <a:gd name="connsiteY0" fmla="*/ 0 h 190141"/>
              <a:gd name="connsiteX1" fmla="*/ 190141 w 190141"/>
              <a:gd name="connsiteY1" fmla="*/ 0 h 190141"/>
              <a:gd name="connsiteX2" fmla="*/ 190141 w 190141"/>
              <a:gd name="connsiteY2" fmla="*/ 190141 h 190141"/>
              <a:gd name="connsiteX3" fmla="*/ 0 w 190141"/>
              <a:gd name="connsiteY3" fmla="*/ 190141 h 190141"/>
              <a:gd name="connsiteX4" fmla="*/ 0 w 190141"/>
              <a:gd name="connsiteY4" fmla="*/ 0 h 190141"/>
              <a:gd name="connsiteX0" fmla="*/ 2166 w 192307"/>
              <a:gd name="connsiteY0" fmla="*/ 0 h 190141"/>
              <a:gd name="connsiteX1" fmla="*/ 192307 w 192307"/>
              <a:gd name="connsiteY1" fmla="*/ 0 h 190141"/>
              <a:gd name="connsiteX2" fmla="*/ 192307 w 192307"/>
              <a:gd name="connsiteY2" fmla="*/ 190141 h 190141"/>
              <a:gd name="connsiteX3" fmla="*/ 0 w 192307"/>
              <a:gd name="connsiteY3" fmla="*/ 167348 h 190141"/>
              <a:gd name="connsiteX4" fmla="*/ 2166 w 192307"/>
              <a:gd name="connsiteY4" fmla="*/ 0 h 19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307" h="190141">
                <a:moveTo>
                  <a:pt x="2166" y="0"/>
                </a:moveTo>
                <a:lnTo>
                  <a:pt x="192307" y="0"/>
                </a:lnTo>
                <a:lnTo>
                  <a:pt x="192307" y="190141"/>
                </a:lnTo>
                <a:lnTo>
                  <a:pt x="0" y="167348"/>
                </a:lnTo>
                <a:lnTo>
                  <a:pt x="2166" y="0"/>
                </a:lnTo>
                <a:close/>
              </a:path>
            </a:pathLst>
          </a:custGeom>
          <a:solidFill>
            <a:srgbClr val="3333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9563" y="2671806"/>
            <a:ext cx="2653643" cy="615553"/>
          </a:xfrm>
        </p:spPr>
        <p:txBody>
          <a:bodyPr/>
          <a:lstStyle/>
          <a:p>
            <a:r>
              <a:rPr lang="en-US" dirty="0" smtClean="0"/>
              <a:t>Next Generation Finance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 bwMode="white">
          <a:xfrm rot="16200000">
            <a:off x="598715" y="3172248"/>
            <a:ext cx="0" cy="569119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3050476" y="0"/>
            <a:ext cx="3057538" cy="1295602"/>
            <a:chOff x="3050476" y="0"/>
            <a:chExt cx="3057538" cy="1295602"/>
          </a:xfrm>
        </p:grpSpPr>
        <p:sp>
          <p:nvSpPr>
            <p:cNvPr id="11" name="Rectangle 10"/>
            <p:cNvSpPr/>
            <p:nvPr/>
          </p:nvSpPr>
          <p:spPr>
            <a:xfrm>
              <a:off x="3050476" y="0"/>
              <a:ext cx="3057538" cy="129560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lvl="0" algn="ctr"/>
              <a:r>
                <a:rPr lang="en-US" sz="1000" dirty="0" smtClean="0">
                  <a:ea typeface="Georgia"/>
                  <a:cs typeface="Georgia"/>
                  <a:sym typeface="Georgia"/>
                </a:rPr>
                <a:t>50% reduction in</a:t>
              </a:r>
              <a:br>
                <a:rPr lang="en-US" sz="1000" dirty="0" smtClean="0">
                  <a:ea typeface="Georgia"/>
                  <a:cs typeface="Georgia"/>
                  <a:sym typeface="Georgia"/>
                </a:rPr>
              </a:br>
              <a:r>
                <a:rPr lang="en-US" sz="1000" dirty="0" smtClean="0">
                  <a:ea typeface="Georgia"/>
                  <a:cs typeface="Georgia"/>
                  <a:sym typeface="Georgia"/>
                </a:rPr>
                <a:t>F&amp;A headcount</a:t>
              </a:r>
              <a:endParaRPr lang="en-US" sz="1000" dirty="0"/>
            </a:p>
          </p:txBody>
        </p:sp>
        <p:sp>
          <p:nvSpPr>
            <p:cNvPr id="43" name="Freeform 7"/>
            <p:cNvSpPr>
              <a:spLocks noChangeArrowheads="1"/>
            </p:cNvSpPr>
            <p:nvPr/>
          </p:nvSpPr>
          <p:spPr bwMode="auto">
            <a:xfrm flipV="1">
              <a:off x="4388005" y="220337"/>
              <a:ext cx="382480" cy="506229"/>
            </a:xfrm>
            <a:custGeom>
              <a:avLst/>
              <a:gdLst>
                <a:gd name="T0" fmla="*/ 527 w 598"/>
                <a:gd name="T1" fmla="*/ 791 h 792"/>
                <a:gd name="T2" fmla="*/ 597 w 598"/>
                <a:gd name="T3" fmla="*/ 720 h 792"/>
                <a:gd name="T4" fmla="*/ 439 w 598"/>
                <a:gd name="T5" fmla="*/ 562 h 792"/>
                <a:gd name="T6" fmla="*/ 369 w 598"/>
                <a:gd name="T7" fmla="*/ 633 h 792"/>
                <a:gd name="T8" fmla="*/ 527 w 598"/>
                <a:gd name="T9" fmla="*/ 791 h 792"/>
                <a:gd name="T10" fmla="*/ 87 w 598"/>
                <a:gd name="T11" fmla="*/ 211 h 792"/>
                <a:gd name="T12" fmla="*/ 245 w 598"/>
                <a:gd name="T13" fmla="*/ 211 h 792"/>
                <a:gd name="T14" fmla="*/ 245 w 598"/>
                <a:gd name="T15" fmla="*/ 475 h 792"/>
                <a:gd name="T16" fmla="*/ 0 w 598"/>
                <a:gd name="T17" fmla="*/ 720 h 792"/>
                <a:gd name="T18" fmla="*/ 70 w 598"/>
                <a:gd name="T19" fmla="*/ 791 h 792"/>
                <a:gd name="T20" fmla="*/ 351 w 598"/>
                <a:gd name="T21" fmla="*/ 510 h 792"/>
                <a:gd name="T22" fmla="*/ 351 w 598"/>
                <a:gd name="T23" fmla="*/ 211 h 792"/>
                <a:gd name="T24" fmla="*/ 509 w 598"/>
                <a:gd name="T25" fmla="*/ 211 h 792"/>
                <a:gd name="T26" fmla="*/ 298 w 598"/>
                <a:gd name="T27" fmla="*/ 0 h 792"/>
                <a:gd name="T28" fmla="*/ 87 w 598"/>
                <a:gd name="T29" fmla="*/ 211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8" h="792">
                  <a:moveTo>
                    <a:pt x="527" y="791"/>
                  </a:moveTo>
                  <a:lnTo>
                    <a:pt x="597" y="720"/>
                  </a:lnTo>
                  <a:lnTo>
                    <a:pt x="439" y="562"/>
                  </a:lnTo>
                  <a:lnTo>
                    <a:pt x="369" y="633"/>
                  </a:lnTo>
                  <a:lnTo>
                    <a:pt x="527" y="791"/>
                  </a:lnTo>
                  <a:close/>
                  <a:moveTo>
                    <a:pt x="87" y="211"/>
                  </a:moveTo>
                  <a:lnTo>
                    <a:pt x="245" y="211"/>
                  </a:lnTo>
                  <a:lnTo>
                    <a:pt x="245" y="475"/>
                  </a:lnTo>
                  <a:lnTo>
                    <a:pt x="0" y="720"/>
                  </a:lnTo>
                  <a:lnTo>
                    <a:pt x="70" y="791"/>
                  </a:lnTo>
                  <a:lnTo>
                    <a:pt x="351" y="510"/>
                  </a:lnTo>
                  <a:lnTo>
                    <a:pt x="351" y="211"/>
                  </a:lnTo>
                  <a:lnTo>
                    <a:pt x="509" y="211"/>
                  </a:lnTo>
                  <a:lnTo>
                    <a:pt x="298" y="0"/>
                  </a:lnTo>
                  <a:lnTo>
                    <a:pt x="87" y="2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49434" y="1289592"/>
            <a:ext cx="3057538" cy="1292710"/>
            <a:chOff x="3049434" y="1289592"/>
            <a:chExt cx="3057538" cy="1292710"/>
          </a:xfrm>
        </p:grpSpPr>
        <p:sp>
          <p:nvSpPr>
            <p:cNvPr id="32" name="Rectangle 31"/>
            <p:cNvSpPr/>
            <p:nvPr/>
          </p:nvSpPr>
          <p:spPr>
            <a:xfrm>
              <a:off x="3049434" y="1289592"/>
              <a:ext cx="3057538" cy="129271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lvl="0" algn="ctr"/>
              <a:r>
                <a:rPr lang="en-US" sz="1000" dirty="0" smtClean="0">
                  <a:ea typeface="Georgia"/>
                  <a:cs typeface="Georgia"/>
                  <a:sym typeface="Georgia"/>
                </a:rPr>
                <a:t>No reconciliations</a:t>
              </a:r>
              <a:endParaRPr lang="en-US" sz="1000" dirty="0"/>
            </a:p>
          </p:txBody>
        </p:sp>
        <p:sp>
          <p:nvSpPr>
            <p:cNvPr id="45" name="Freeform 4"/>
            <p:cNvSpPr>
              <a:spLocks noChangeArrowheads="1"/>
            </p:cNvSpPr>
            <p:nvPr/>
          </p:nvSpPr>
          <p:spPr bwMode="auto">
            <a:xfrm rot="16200000" flipH="1">
              <a:off x="4355556" y="1572963"/>
              <a:ext cx="445295" cy="335280"/>
            </a:xfrm>
            <a:custGeom>
              <a:avLst/>
              <a:gdLst>
                <a:gd name="T0" fmla="*/ 1019 w 1126"/>
                <a:gd name="T1" fmla="*/ 0 h 845"/>
                <a:gd name="T2" fmla="*/ 1019 w 1126"/>
                <a:gd name="T3" fmla="*/ 0 h 845"/>
                <a:gd name="T4" fmla="*/ 316 w 1126"/>
                <a:gd name="T5" fmla="*/ 0 h 845"/>
                <a:gd name="T6" fmla="*/ 246 w 1126"/>
                <a:gd name="T7" fmla="*/ 53 h 845"/>
                <a:gd name="T8" fmla="*/ 0 w 1126"/>
                <a:gd name="T9" fmla="*/ 422 h 845"/>
                <a:gd name="T10" fmla="*/ 246 w 1126"/>
                <a:gd name="T11" fmla="*/ 808 h 845"/>
                <a:gd name="T12" fmla="*/ 316 w 1126"/>
                <a:gd name="T13" fmla="*/ 844 h 845"/>
                <a:gd name="T14" fmla="*/ 1019 w 1126"/>
                <a:gd name="T15" fmla="*/ 844 h 845"/>
                <a:gd name="T16" fmla="*/ 1125 w 1126"/>
                <a:gd name="T17" fmla="*/ 755 h 845"/>
                <a:gd name="T18" fmla="*/ 1125 w 1126"/>
                <a:gd name="T19" fmla="*/ 105 h 845"/>
                <a:gd name="T20" fmla="*/ 1019 w 1126"/>
                <a:gd name="T21" fmla="*/ 0 h 845"/>
                <a:gd name="T22" fmla="*/ 879 w 1126"/>
                <a:gd name="T23" fmla="*/ 597 h 845"/>
                <a:gd name="T24" fmla="*/ 879 w 1126"/>
                <a:gd name="T25" fmla="*/ 597 h 845"/>
                <a:gd name="T26" fmla="*/ 826 w 1126"/>
                <a:gd name="T27" fmla="*/ 668 h 845"/>
                <a:gd name="T28" fmla="*/ 650 w 1126"/>
                <a:gd name="T29" fmla="*/ 492 h 845"/>
                <a:gd name="T30" fmla="*/ 474 w 1126"/>
                <a:gd name="T31" fmla="*/ 668 h 845"/>
                <a:gd name="T32" fmla="*/ 422 w 1126"/>
                <a:gd name="T33" fmla="*/ 597 h 845"/>
                <a:gd name="T34" fmla="*/ 580 w 1126"/>
                <a:gd name="T35" fmla="*/ 422 h 845"/>
                <a:gd name="T36" fmla="*/ 422 w 1126"/>
                <a:gd name="T37" fmla="*/ 263 h 845"/>
                <a:gd name="T38" fmla="*/ 474 w 1126"/>
                <a:gd name="T39" fmla="*/ 193 h 845"/>
                <a:gd name="T40" fmla="*/ 650 w 1126"/>
                <a:gd name="T41" fmla="*/ 352 h 845"/>
                <a:gd name="T42" fmla="*/ 826 w 1126"/>
                <a:gd name="T43" fmla="*/ 193 h 845"/>
                <a:gd name="T44" fmla="*/ 879 w 1126"/>
                <a:gd name="T45" fmla="*/ 263 h 845"/>
                <a:gd name="T46" fmla="*/ 721 w 1126"/>
                <a:gd name="T47" fmla="*/ 422 h 845"/>
                <a:gd name="T48" fmla="*/ 879 w 1126"/>
                <a:gd name="T49" fmla="*/ 597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26" h="845">
                  <a:moveTo>
                    <a:pt x="1019" y="0"/>
                  </a:moveTo>
                  <a:lnTo>
                    <a:pt x="1019" y="0"/>
                  </a:lnTo>
                  <a:cubicBezTo>
                    <a:pt x="316" y="0"/>
                    <a:pt x="316" y="0"/>
                    <a:pt x="316" y="0"/>
                  </a:cubicBezTo>
                  <a:cubicBezTo>
                    <a:pt x="299" y="0"/>
                    <a:pt x="264" y="18"/>
                    <a:pt x="246" y="53"/>
                  </a:cubicBezTo>
                  <a:cubicBezTo>
                    <a:pt x="0" y="422"/>
                    <a:pt x="0" y="422"/>
                    <a:pt x="0" y="422"/>
                  </a:cubicBezTo>
                  <a:cubicBezTo>
                    <a:pt x="246" y="808"/>
                    <a:pt x="246" y="808"/>
                    <a:pt x="246" y="808"/>
                  </a:cubicBezTo>
                  <a:cubicBezTo>
                    <a:pt x="264" y="826"/>
                    <a:pt x="299" y="844"/>
                    <a:pt x="316" y="844"/>
                  </a:cubicBezTo>
                  <a:cubicBezTo>
                    <a:pt x="1019" y="844"/>
                    <a:pt x="1019" y="844"/>
                    <a:pt x="1019" y="844"/>
                  </a:cubicBezTo>
                  <a:cubicBezTo>
                    <a:pt x="1072" y="844"/>
                    <a:pt x="1125" y="808"/>
                    <a:pt x="1125" y="755"/>
                  </a:cubicBezTo>
                  <a:cubicBezTo>
                    <a:pt x="1125" y="105"/>
                    <a:pt x="1125" y="105"/>
                    <a:pt x="1125" y="105"/>
                  </a:cubicBezTo>
                  <a:cubicBezTo>
                    <a:pt x="1125" y="53"/>
                    <a:pt x="1072" y="0"/>
                    <a:pt x="1019" y="0"/>
                  </a:cubicBezTo>
                  <a:close/>
                  <a:moveTo>
                    <a:pt x="879" y="597"/>
                  </a:moveTo>
                  <a:lnTo>
                    <a:pt x="879" y="597"/>
                  </a:lnTo>
                  <a:cubicBezTo>
                    <a:pt x="826" y="668"/>
                    <a:pt x="826" y="668"/>
                    <a:pt x="826" y="668"/>
                  </a:cubicBezTo>
                  <a:cubicBezTo>
                    <a:pt x="650" y="492"/>
                    <a:pt x="650" y="492"/>
                    <a:pt x="650" y="492"/>
                  </a:cubicBezTo>
                  <a:cubicBezTo>
                    <a:pt x="474" y="668"/>
                    <a:pt x="474" y="668"/>
                    <a:pt x="474" y="668"/>
                  </a:cubicBezTo>
                  <a:cubicBezTo>
                    <a:pt x="422" y="597"/>
                    <a:pt x="422" y="597"/>
                    <a:pt x="422" y="597"/>
                  </a:cubicBezTo>
                  <a:cubicBezTo>
                    <a:pt x="580" y="422"/>
                    <a:pt x="580" y="422"/>
                    <a:pt x="580" y="422"/>
                  </a:cubicBezTo>
                  <a:cubicBezTo>
                    <a:pt x="422" y="263"/>
                    <a:pt x="422" y="263"/>
                    <a:pt x="422" y="263"/>
                  </a:cubicBezTo>
                  <a:cubicBezTo>
                    <a:pt x="474" y="193"/>
                    <a:pt x="474" y="193"/>
                    <a:pt x="474" y="193"/>
                  </a:cubicBezTo>
                  <a:cubicBezTo>
                    <a:pt x="650" y="352"/>
                    <a:pt x="650" y="352"/>
                    <a:pt x="650" y="352"/>
                  </a:cubicBezTo>
                  <a:cubicBezTo>
                    <a:pt x="826" y="193"/>
                    <a:pt x="826" y="193"/>
                    <a:pt x="826" y="193"/>
                  </a:cubicBezTo>
                  <a:cubicBezTo>
                    <a:pt x="879" y="263"/>
                    <a:pt x="879" y="263"/>
                    <a:pt x="879" y="263"/>
                  </a:cubicBezTo>
                  <a:cubicBezTo>
                    <a:pt x="721" y="422"/>
                    <a:pt x="721" y="422"/>
                    <a:pt x="721" y="422"/>
                  </a:cubicBezTo>
                  <a:lnTo>
                    <a:pt x="879" y="59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106972" y="1289592"/>
            <a:ext cx="3033699" cy="1292710"/>
            <a:chOff x="6106972" y="1289592"/>
            <a:chExt cx="3033699" cy="1292710"/>
          </a:xfrm>
        </p:grpSpPr>
        <p:sp>
          <p:nvSpPr>
            <p:cNvPr id="27" name="Rectangle 26"/>
            <p:cNvSpPr/>
            <p:nvPr/>
          </p:nvSpPr>
          <p:spPr>
            <a:xfrm>
              <a:off x="6106972" y="1289592"/>
              <a:ext cx="3033699" cy="129271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lvl="0" algn="ctr"/>
              <a:r>
                <a:rPr lang="en-US" sz="1000" dirty="0" smtClean="0">
                  <a:ea typeface="Georgia"/>
                  <a:cs typeface="Georgia"/>
                  <a:sym typeface="Georgia"/>
                </a:rPr>
                <a:t>Finance data scientists vs.</a:t>
              </a:r>
              <a:br>
                <a:rPr lang="en-US" sz="1000" dirty="0" smtClean="0">
                  <a:ea typeface="Georgia"/>
                  <a:cs typeface="Georgia"/>
                  <a:sym typeface="Georgia"/>
                </a:rPr>
              </a:br>
              <a:r>
                <a:rPr lang="en-US" sz="1000" dirty="0" smtClean="0">
                  <a:ea typeface="Georgia"/>
                  <a:cs typeface="Georgia"/>
                  <a:sym typeface="Georgia"/>
                </a:rPr>
                <a:t>Transaction processors</a:t>
              </a:r>
              <a:endParaRPr lang="en-US" sz="1000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7465864" y="1490571"/>
              <a:ext cx="315915" cy="500064"/>
              <a:chOff x="7167563" y="1177925"/>
              <a:chExt cx="315912" cy="500063"/>
            </a:xfrm>
            <a:solidFill>
              <a:schemeClr val="bg1"/>
            </a:solidFill>
          </p:grpSpPr>
          <p:sp>
            <p:nvSpPr>
              <p:cNvPr id="47" name="Freeform 118"/>
              <p:cNvSpPr>
                <a:spLocks noChangeArrowheads="1"/>
              </p:cNvSpPr>
              <p:nvPr/>
            </p:nvSpPr>
            <p:spPr bwMode="auto">
              <a:xfrm>
                <a:off x="7237413" y="1322388"/>
                <a:ext cx="177800" cy="95250"/>
              </a:xfrm>
              <a:custGeom>
                <a:avLst/>
                <a:gdLst>
                  <a:gd name="T0" fmla="*/ 0 w 493"/>
                  <a:gd name="T1" fmla="*/ 18 h 265"/>
                  <a:gd name="T2" fmla="*/ 0 w 493"/>
                  <a:gd name="T3" fmla="*/ 18 h 265"/>
                  <a:gd name="T4" fmla="*/ 246 w 493"/>
                  <a:gd name="T5" fmla="*/ 264 h 265"/>
                  <a:gd name="T6" fmla="*/ 492 w 493"/>
                  <a:gd name="T7" fmla="*/ 18 h 265"/>
                  <a:gd name="T8" fmla="*/ 492 w 493"/>
                  <a:gd name="T9" fmla="*/ 0 h 265"/>
                  <a:gd name="T10" fmla="*/ 0 w 493"/>
                  <a:gd name="T11" fmla="*/ 0 h 265"/>
                  <a:gd name="T12" fmla="*/ 0 w 493"/>
                  <a:gd name="T13" fmla="*/ 18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3" h="265">
                    <a:moveTo>
                      <a:pt x="0" y="18"/>
                    </a:moveTo>
                    <a:lnTo>
                      <a:pt x="0" y="18"/>
                    </a:lnTo>
                    <a:cubicBezTo>
                      <a:pt x="0" y="159"/>
                      <a:pt x="105" y="264"/>
                      <a:pt x="246" y="264"/>
                    </a:cubicBezTo>
                    <a:cubicBezTo>
                      <a:pt x="387" y="264"/>
                      <a:pt x="492" y="159"/>
                      <a:pt x="492" y="18"/>
                    </a:cubicBezTo>
                    <a:cubicBezTo>
                      <a:pt x="492" y="0"/>
                      <a:pt x="492" y="0"/>
                      <a:pt x="49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119"/>
              <p:cNvSpPr>
                <a:spLocks noChangeArrowheads="1"/>
              </p:cNvSpPr>
              <p:nvPr/>
            </p:nvSpPr>
            <p:spPr bwMode="auto">
              <a:xfrm>
                <a:off x="7167563" y="1449388"/>
                <a:ext cx="315912" cy="171450"/>
              </a:xfrm>
              <a:custGeom>
                <a:avLst/>
                <a:gdLst>
                  <a:gd name="T0" fmla="*/ 703 w 879"/>
                  <a:gd name="T1" fmla="*/ 0 h 475"/>
                  <a:gd name="T2" fmla="*/ 703 w 879"/>
                  <a:gd name="T3" fmla="*/ 0 h 475"/>
                  <a:gd name="T4" fmla="*/ 175 w 879"/>
                  <a:gd name="T5" fmla="*/ 0 h 475"/>
                  <a:gd name="T6" fmla="*/ 0 w 879"/>
                  <a:gd name="T7" fmla="*/ 176 h 475"/>
                  <a:gd name="T8" fmla="*/ 0 w 879"/>
                  <a:gd name="T9" fmla="*/ 474 h 475"/>
                  <a:gd name="T10" fmla="*/ 0 w 879"/>
                  <a:gd name="T11" fmla="*/ 474 h 475"/>
                  <a:gd name="T12" fmla="*/ 17 w 879"/>
                  <a:gd name="T13" fmla="*/ 439 h 475"/>
                  <a:gd name="T14" fmla="*/ 193 w 879"/>
                  <a:gd name="T15" fmla="*/ 334 h 475"/>
                  <a:gd name="T16" fmla="*/ 333 w 879"/>
                  <a:gd name="T17" fmla="*/ 404 h 475"/>
                  <a:gd name="T18" fmla="*/ 544 w 879"/>
                  <a:gd name="T19" fmla="*/ 404 h 475"/>
                  <a:gd name="T20" fmla="*/ 685 w 879"/>
                  <a:gd name="T21" fmla="*/ 334 h 475"/>
                  <a:gd name="T22" fmla="*/ 861 w 879"/>
                  <a:gd name="T23" fmla="*/ 439 h 475"/>
                  <a:gd name="T24" fmla="*/ 878 w 879"/>
                  <a:gd name="T25" fmla="*/ 474 h 475"/>
                  <a:gd name="T26" fmla="*/ 878 w 879"/>
                  <a:gd name="T27" fmla="*/ 474 h 475"/>
                  <a:gd name="T28" fmla="*/ 878 w 879"/>
                  <a:gd name="T29" fmla="*/ 176 h 475"/>
                  <a:gd name="T30" fmla="*/ 703 w 879"/>
                  <a:gd name="T31" fmla="*/ 0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79" h="475">
                    <a:moveTo>
                      <a:pt x="703" y="0"/>
                    </a:moveTo>
                    <a:lnTo>
                      <a:pt x="703" y="0"/>
                    </a:lnTo>
                    <a:cubicBezTo>
                      <a:pt x="175" y="0"/>
                      <a:pt x="175" y="0"/>
                      <a:pt x="175" y="0"/>
                    </a:cubicBezTo>
                    <a:cubicBezTo>
                      <a:pt x="70" y="0"/>
                      <a:pt x="0" y="70"/>
                      <a:pt x="0" y="176"/>
                    </a:cubicBezTo>
                    <a:cubicBezTo>
                      <a:pt x="0" y="474"/>
                      <a:pt x="0" y="474"/>
                      <a:pt x="0" y="474"/>
                    </a:cubicBezTo>
                    <a:lnTo>
                      <a:pt x="0" y="474"/>
                    </a:lnTo>
                    <a:cubicBezTo>
                      <a:pt x="17" y="439"/>
                      <a:pt x="17" y="439"/>
                      <a:pt x="17" y="439"/>
                    </a:cubicBezTo>
                    <a:cubicBezTo>
                      <a:pt x="52" y="369"/>
                      <a:pt x="122" y="334"/>
                      <a:pt x="193" y="334"/>
                    </a:cubicBezTo>
                    <a:cubicBezTo>
                      <a:pt x="246" y="334"/>
                      <a:pt x="298" y="351"/>
                      <a:pt x="333" y="404"/>
                    </a:cubicBezTo>
                    <a:cubicBezTo>
                      <a:pt x="544" y="404"/>
                      <a:pt x="544" y="404"/>
                      <a:pt x="544" y="404"/>
                    </a:cubicBezTo>
                    <a:cubicBezTo>
                      <a:pt x="580" y="351"/>
                      <a:pt x="632" y="334"/>
                      <a:pt x="685" y="334"/>
                    </a:cubicBezTo>
                    <a:cubicBezTo>
                      <a:pt x="755" y="334"/>
                      <a:pt x="825" y="369"/>
                      <a:pt x="861" y="439"/>
                    </a:cubicBezTo>
                    <a:cubicBezTo>
                      <a:pt x="878" y="474"/>
                      <a:pt x="878" y="474"/>
                      <a:pt x="878" y="474"/>
                    </a:cubicBezTo>
                    <a:lnTo>
                      <a:pt x="878" y="474"/>
                    </a:lnTo>
                    <a:cubicBezTo>
                      <a:pt x="878" y="176"/>
                      <a:pt x="878" y="176"/>
                      <a:pt x="878" y="176"/>
                    </a:cubicBezTo>
                    <a:cubicBezTo>
                      <a:pt x="878" y="70"/>
                      <a:pt x="808" y="0"/>
                      <a:pt x="70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Freeform 120"/>
              <p:cNvSpPr>
                <a:spLocks noChangeArrowheads="1"/>
              </p:cNvSpPr>
              <p:nvPr/>
            </p:nvSpPr>
            <p:spPr bwMode="auto">
              <a:xfrm>
                <a:off x="7218363" y="1177925"/>
                <a:ext cx="215900" cy="127000"/>
              </a:xfrm>
              <a:custGeom>
                <a:avLst/>
                <a:gdLst>
                  <a:gd name="T0" fmla="*/ 35 w 599"/>
                  <a:gd name="T1" fmla="*/ 352 h 353"/>
                  <a:gd name="T2" fmla="*/ 35 w 599"/>
                  <a:gd name="T3" fmla="*/ 352 h 353"/>
                  <a:gd name="T4" fmla="*/ 563 w 599"/>
                  <a:gd name="T5" fmla="*/ 352 h 353"/>
                  <a:gd name="T6" fmla="*/ 598 w 599"/>
                  <a:gd name="T7" fmla="*/ 316 h 353"/>
                  <a:gd name="T8" fmla="*/ 563 w 599"/>
                  <a:gd name="T9" fmla="*/ 282 h 353"/>
                  <a:gd name="T10" fmla="*/ 563 w 599"/>
                  <a:gd name="T11" fmla="*/ 282 h 353"/>
                  <a:gd name="T12" fmla="*/ 422 w 599"/>
                  <a:gd name="T13" fmla="*/ 53 h 353"/>
                  <a:gd name="T14" fmla="*/ 387 w 599"/>
                  <a:gd name="T15" fmla="*/ 176 h 353"/>
                  <a:gd name="T16" fmla="*/ 369 w 599"/>
                  <a:gd name="T17" fmla="*/ 193 h 353"/>
                  <a:gd name="T18" fmla="*/ 369 w 599"/>
                  <a:gd name="T19" fmla="*/ 193 h 353"/>
                  <a:gd name="T20" fmla="*/ 352 w 599"/>
                  <a:gd name="T21" fmla="*/ 158 h 353"/>
                  <a:gd name="T22" fmla="*/ 387 w 599"/>
                  <a:gd name="T23" fmla="*/ 18 h 353"/>
                  <a:gd name="T24" fmla="*/ 334 w 599"/>
                  <a:gd name="T25" fmla="*/ 0 h 353"/>
                  <a:gd name="T26" fmla="*/ 264 w 599"/>
                  <a:gd name="T27" fmla="*/ 0 h 353"/>
                  <a:gd name="T28" fmla="*/ 211 w 599"/>
                  <a:gd name="T29" fmla="*/ 18 h 353"/>
                  <a:gd name="T30" fmla="*/ 246 w 599"/>
                  <a:gd name="T31" fmla="*/ 158 h 353"/>
                  <a:gd name="T32" fmla="*/ 229 w 599"/>
                  <a:gd name="T33" fmla="*/ 193 h 353"/>
                  <a:gd name="T34" fmla="*/ 229 w 599"/>
                  <a:gd name="T35" fmla="*/ 193 h 353"/>
                  <a:gd name="T36" fmla="*/ 211 w 599"/>
                  <a:gd name="T37" fmla="*/ 176 h 353"/>
                  <a:gd name="T38" fmla="*/ 176 w 599"/>
                  <a:gd name="T39" fmla="*/ 53 h 353"/>
                  <a:gd name="T40" fmla="*/ 35 w 599"/>
                  <a:gd name="T41" fmla="*/ 282 h 353"/>
                  <a:gd name="T42" fmla="*/ 35 w 599"/>
                  <a:gd name="T43" fmla="*/ 282 h 353"/>
                  <a:gd name="T44" fmla="*/ 0 w 599"/>
                  <a:gd name="T45" fmla="*/ 316 h 353"/>
                  <a:gd name="T46" fmla="*/ 35 w 599"/>
                  <a:gd name="T47" fmla="*/ 352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99" h="353">
                    <a:moveTo>
                      <a:pt x="35" y="352"/>
                    </a:moveTo>
                    <a:lnTo>
                      <a:pt x="35" y="352"/>
                    </a:lnTo>
                    <a:cubicBezTo>
                      <a:pt x="563" y="352"/>
                      <a:pt x="563" y="352"/>
                      <a:pt x="563" y="352"/>
                    </a:cubicBezTo>
                    <a:cubicBezTo>
                      <a:pt x="580" y="352"/>
                      <a:pt x="598" y="334"/>
                      <a:pt x="598" y="316"/>
                    </a:cubicBezTo>
                    <a:cubicBezTo>
                      <a:pt x="598" y="299"/>
                      <a:pt x="580" y="282"/>
                      <a:pt x="563" y="282"/>
                    </a:cubicBezTo>
                    <a:lnTo>
                      <a:pt x="563" y="282"/>
                    </a:lnTo>
                    <a:cubicBezTo>
                      <a:pt x="563" y="176"/>
                      <a:pt x="492" y="88"/>
                      <a:pt x="422" y="53"/>
                    </a:cubicBezTo>
                    <a:cubicBezTo>
                      <a:pt x="387" y="176"/>
                      <a:pt x="387" y="176"/>
                      <a:pt x="387" y="176"/>
                    </a:cubicBezTo>
                    <a:cubicBezTo>
                      <a:pt x="387" y="176"/>
                      <a:pt x="387" y="193"/>
                      <a:pt x="369" y="193"/>
                    </a:cubicBezTo>
                    <a:lnTo>
                      <a:pt x="369" y="193"/>
                    </a:lnTo>
                    <a:cubicBezTo>
                      <a:pt x="369" y="176"/>
                      <a:pt x="352" y="176"/>
                      <a:pt x="352" y="158"/>
                    </a:cubicBezTo>
                    <a:cubicBezTo>
                      <a:pt x="387" y="18"/>
                      <a:pt x="387" y="18"/>
                      <a:pt x="387" y="18"/>
                    </a:cubicBezTo>
                    <a:cubicBezTo>
                      <a:pt x="369" y="18"/>
                      <a:pt x="352" y="0"/>
                      <a:pt x="334" y="0"/>
                    </a:cubicBezTo>
                    <a:cubicBezTo>
                      <a:pt x="264" y="0"/>
                      <a:pt x="264" y="0"/>
                      <a:pt x="264" y="0"/>
                    </a:cubicBezTo>
                    <a:cubicBezTo>
                      <a:pt x="246" y="0"/>
                      <a:pt x="229" y="18"/>
                      <a:pt x="211" y="18"/>
                    </a:cubicBezTo>
                    <a:cubicBezTo>
                      <a:pt x="246" y="158"/>
                      <a:pt x="246" y="158"/>
                      <a:pt x="246" y="158"/>
                    </a:cubicBezTo>
                    <a:cubicBezTo>
                      <a:pt x="246" y="176"/>
                      <a:pt x="246" y="176"/>
                      <a:pt x="229" y="193"/>
                    </a:cubicBezTo>
                    <a:lnTo>
                      <a:pt x="229" y="193"/>
                    </a:lnTo>
                    <a:cubicBezTo>
                      <a:pt x="211" y="193"/>
                      <a:pt x="211" y="176"/>
                      <a:pt x="211" y="176"/>
                    </a:cubicBezTo>
                    <a:cubicBezTo>
                      <a:pt x="176" y="53"/>
                      <a:pt x="176" y="53"/>
                      <a:pt x="176" y="53"/>
                    </a:cubicBezTo>
                    <a:cubicBezTo>
                      <a:pt x="106" y="88"/>
                      <a:pt x="35" y="176"/>
                      <a:pt x="35" y="282"/>
                    </a:cubicBezTo>
                    <a:lnTo>
                      <a:pt x="35" y="282"/>
                    </a:lnTo>
                    <a:cubicBezTo>
                      <a:pt x="18" y="282"/>
                      <a:pt x="0" y="299"/>
                      <a:pt x="0" y="316"/>
                    </a:cubicBezTo>
                    <a:cubicBezTo>
                      <a:pt x="0" y="334"/>
                      <a:pt x="18" y="352"/>
                      <a:pt x="35" y="35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121"/>
              <p:cNvSpPr>
                <a:spLocks noChangeArrowheads="1"/>
              </p:cNvSpPr>
              <p:nvPr/>
            </p:nvSpPr>
            <p:spPr bwMode="auto">
              <a:xfrm>
                <a:off x="7192963" y="1589088"/>
                <a:ext cx="266700" cy="88900"/>
              </a:xfrm>
              <a:custGeom>
                <a:avLst/>
                <a:gdLst>
                  <a:gd name="T0" fmla="*/ 633 w 739"/>
                  <a:gd name="T1" fmla="*/ 71 h 247"/>
                  <a:gd name="T2" fmla="*/ 633 w 739"/>
                  <a:gd name="T3" fmla="*/ 71 h 247"/>
                  <a:gd name="T4" fmla="*/ 738 w 739"/>
                  <a:gd name="T5" fmla="*/ 71 h 247"/>
                  <a:gd name="T6" fmla="*/ 615 w 739"/>
                  <a:gd name="T7" fmla="*/ 0 h 247"/>
                  <a:gd name="T8" fmla="*/ 510 w 739"/>
                  <a:gd name="T9" fmla="*/ 71 h 247"/>
                  <a:gd name="T10" fmla="*/ 228 w 739"/>
                  <a:gd name="T11" fmla="*/ 71 h 247"/>
                  <a:gd name="T12" fmla="*/ 123 w 739"/>
                  <a:gd name="T13" fmla="*/ 0 h 247"/>
                  <a:gd name="T14" fmla="*/ 0 w 739"/>
                  <a:gd name="T15" fmla="*/ 71 h 247"/>
                  <a:gd name="T16" fmla="*/ 105 w 739"/>
                  <a:gd name="T17" fmla="*/ 71 h 247"/>
                  <a:gd name="T18" fmla="*/ 123 w 739"/>
                  <a:gd name="T19" fmla="*/ 88 h 247"/>
                  <a:gd name="T20" fmla="*/ 141 w 739"/>
                  <a:gd name="T21" fmla="*/ 124 h 247"/>
                  <a:gd name="T22" fmla="*/ 123 w 739"/>
                  <a:gd name="T23" fmla="*/ 158 h 247"/>
                  <a:gd name="T24" fmla="*/ 105 w 739"/>
                  <a:gd name="T25" fmla="*/ 194 h 247"/>
                  <a:gd name="T26" fmla="*/ 0 w 739"/>
                  <a:gd name="T27" fmla="*/ 194 h 247"/>
                  <a:gd name="T28" fmla="*/ 123 w 739"/>
                  <a:gd name="T29" fmla="*/ 246 h 247"/>
                  <a:gd name="T30" fmla="*/ 228 w 739"/>
                  <a:gd name="T31" fmla="*/ 194 h 247"/>
                  <a:gd name="T32" fmla="*/ 510 w 739"/>
                  <a:gd name="T33" fmla="*/ 194 h 247"/>
                  <a:gd name="T34" fmla="*/ 615 w 739"/>
                  <a:gd name="T35" fmla="*/ 246 h 247"/>
                  <a:gd name="T36" fmla="*/ 738 w 739"/>
                  <a:gd name="T37" fmla="*/ 194 h 247"/>
                  <a:gd name="T38" fmla="*/ 633 w 739"/>
                  <a:gd name="T39" fmla="*/ 194 h 247"/>
                  <a:gd name="T40" fmla="*/ 615 w 739"/>
                  <a:gd name="T41" fmla="*/ 158 h 247"/>
                  <a:gd name="T42" fmla="*/ 597 w 739"/>
                  <a:gd name="T43" fmla="*/ 124 h 247"/>
                  <a:gd name="T44" fmla="*/ 615 w 739"/>
                  <a:gd name="T45" fmla="*/ 88 h 247"/>
                  <a:gd name="T46" fmla="*/ 633 w 739"/>
                  <a:gd name="T47" fmla="*/ 71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39" h="247">
                    <a:moveTo>
                      <a:pt x="633" y="71"/>
                    </a:moveTo>
                    <a:lnTo>
                      <a:pt x="633" y="71"/>
                    </a:lnTo>
                    <a:cubicBezTo>
                      <a:pt x="738" y="71"/>
                      <a:pt x="738" y="71"/>
                      <a:pt x="738" y="71"/>
                    </a:cubicBezTo>
                    <a:cubicBezTo>
                      <a:pt x="720" y="35"/>
                      <a:pt x="668" y="0"/>
                      <a:pt x="615" y="0"/>
                    </a:cubicBezTo>
                    <a:cubicBezTo>
                      <a:pt x="580" y="0"/>
                      <a:pt x="527" y="35"/>
                      <a:pt x="510" y="71"/>
                    </a:cubicBezTo>
                    <a:cubicBezTo>
                      <a:pt x="228" y="71"/>
                      <a:pt x="228" y="71"/>
                      <a:pt x="228" y="71"/>
                    </a:cubicBezTo>
                    <a:cubicBezTo>
                      <a:pt x="211" y="35"/>
                      <a:pt x="158" y="0"/>
                      <a:pt x="123" y="0"/>
                    </a:cubicBezTo>
                    <a:cubicBezTo>
                      <a:pt x="70" y="0"/>
                      <a:pt x="18" y="35"/>
                      <a:pt x="0" y="71"/>
                    </a:cubicBezTo>
                    <a:cubicBezTo>
                      <a:pt x="105" y="71"/>
                      <a:pt x="105" y="71"/>
                      <a:pt x="105" y="71"/>
                    </a:cubicBezTo>
                    <a:cubicBezTo>
                      <a:pt x="123" y="88"/>
                      <a:pt x="123" y="88"/>
                      <a:pt x="123" y="88"/>
                    </a:cubicBezTo>
                    <a:cubicBezTo>
                      <a:pt x="141" y="124"/>
                      <a:pt x="141" y="124"/>
                      <a:pt x="141" y="124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05" y="194"/>
                      <a:pt x="105" y="194"/>
                      <a:pt x="105" y="194"/>
                    </a:cubicBezTo>
                    <a:cubicBezTo>
                      <a:pt x="0" y="194"/>
                      <a:pt x="0" y="194"/>
                      <a:pt x="0" y="194"/>
                    </a:cubicBezTo>
                    <a:cubicBezTo>
                      <a:pt x="18" y="229"/>
                      <a:pt x="70" y="246"/>
                      <a:pt x="123" y="246"/>
                    </a:cubicBezTo>
                    <a:cubicBezTo>
                      <a:pt x="158" y="246"/>
                      <a:pt x="211" y="229"/>
                      <a:pt x="228" y="194"/>
                    </a:cubicBezTo>
                    <a:cubicBezTo>
                      <a:pt x="510" y="194"/>
                      <a:pt x="510" y="194"/>
                      <a:pt x="510" y="194"/>
                    </a:cubicBezTo>
                    <a:cubicBezTo>
                      <a:pt x="527" y="229"/>
                      <a:pt x="580" y="246"/>
                      <a:pt x="615" y="246"/>
                    </a:cubicBezTo>
                    <a:cubicBezTo>
                      <a:pt x="668" y="246"/>
                      <a:pt x="720" y="229"/>
                      <a:pt x="738" y="194"/>
                    </a:cubicBezTo>
                    <a:cubicBezTo>
                      <a:pt x="633" y="194"/>
                      <a:pt x="633" y="194"/>
                      <a:pt x="633" y="194"/>
                    </a:cubicBezTo>
                    <a:cubicBezTo>
                      <a:pt x="615" y="158"/>
                      <a:pt x="615" y="158"/>
                      <a:pt x="615" y="158"/>
                    </a:cubicBezTo>
                    <a:cubicBezTo>
                      <a:pt x="597" y="124"/>
                      <a:pt x="597" y="124"/>
                      <a:pt x="597" y="124"/>
                    </a:cubicBezTo>
                    <a:cubicBezTo>
                      <a:pt x="615" y="88"/>
                      <a:pt x="615" y="88"/>
                      <a:pt x="615" y="88"/>
                    </a:cubicBezTo>
                    <a:lnTo>
                      <a:pt x="633" y="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3047492" y="2582802"/>
            <a:ext cx="3057538" cy="1280160"/>
            <a:chOff x="3047492" y="2582802"/>
            <a:chExt cx="3057538" cy="1280160"/>
          </a:xfrm>
        </p:grpSpPr>
        <p:sp>
          <p:nvSpPr>
            <p:cNvPr id="38" name="Rectangle 37"/>
            <p:cNvSpPr/>
            <p:nvPr/>
          </p:nvSpPr>
          <p:spPr>
            <a:xfrm>
              <a:off x="3047492" y="2582802"/>
              <a:ext cx="3057538" cy="12801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lvl="0" algn="ctr"/>
              <a:r>
                <a:rPr lang="en-US" sz="1000" dirty="0" smtClean="0">
                  <a:ea typeface="Georgia"/>
                  <a:cs typeface="Georgia"/>
                  <a:sym typeface="Georgia"/>
                </a:rPr>
                <a:t>Process managers</a:t>
              </a:r>
              <a:br>
                <a:rPr lang="en-US" sz="1000" dirty="0" smtClean="0">
                  <a:ea typeface="Georgia"/>
                  <a:cs typeface="Georgia"/>
                  <a:sym typeface="Georgia"/>
                </a:rPr>
              </a:br>
              <a:r>
                <a:rPr lang="en-US" sz="1000" dirty="0" smtClean="0">
                  <a:ea typeface="Georgia"/>
                  <a:cs typeface="Georgia"/>
                  <a:sym typeface="Georgia"/>
                </a:rPr>
                <a:t>resolve exceptions</a:t>
              </a:r>
              <a:endParaRPr lang="en-US" sz="1000" dirty="0"/>
            </a:p>
          </p:txBody>
        </p:sp>
        <p:sp>
          <p:nvSpPr>
            <p:cNvPr id="51" name="Freeform 114"/>
            <p:cNvSpPr>
              <a:spLocks noChangeArrowheads="1"/>
            </p:cNvSpPr>
            <p:nvPr/>
          </p:nvSpPr>
          <p:spPr bwMode="auto">
            <a:xfrm>
              <a:off x="4319880" y="2859864"/>
              <a:ext cx="512763" cy="341314"/>
            </a:xfrm>
            <a:custGeom>
              <a:avLst/>
              <a:gdLst>
                <a:gd name="T0" fmla="*/ 808 w 1424"/>
                <a:gd name="T1" fmla="*/ 281 h 949"/>
                <a:gd name="T2" fmla="*/ 0 w 1424"/>
                <a:gd name="T3" fmla="*/ 281 h 949"/>
                <a:gd name="T4" fmla="*/ 0 w 1424"/>
                <a:gd name="T5" fmla="*/ 404 h 949"/>
                <a:gd name="T6" fmla="*/ 808 w 1424"/>
                <a:gd name="T7" fmla="*/ 404 h 949"/>
                <a:gd name="T8" fmla="*/ 808 w 1424"/>
                <a:gd name="T9" fmla="*/ 281 h 949"/>
                <a:gd name="T10" fmla="*/ 808 w 1424"/>
                <a:gd name="T11" fmla="*/ 0 h 949"/>
                <a:gd name="T12" fmla="*/ 0 w 1424"/>
                <a:gd name="T13" fmla="*/ 0 h 949"/>
                <a:gd name="T14" fmla="*/ 0 w 1424"/>
                <a:gd name="T15" fmla="*/ 140 h 949"/>
                <a:gd name="T16" fmla="*/ 808 w 1424"/>
                <a:gd name="T17" fmla="*/ 140 h 949"/>
                <a:gd name="T18" fmla="*/ 808 w 1424"/>
                <a:gd name="T19" fmla="*/ 0 h 949"/>
                <a:gd name="T20" fmla="*/ 0 w 1424"/>
                <a:gd name="T21" fmla="*/ 667 h 949"/>
                <a:gd name="T22" fmla="*/ 545 w 1424"/>
                <a:gd name="T23" fmla="*/ 667 h 949"/>
                <a:gd name="T24" fmla="*/ 545 w 1424"/>
                <a:gd name="T25" fmla="*/ 544 h 949"/>
                <a:gd name="T26" fmla="*/ 0 w 1424"/>
                <a:gd name="T27" fmla="*/ 544 h 949"/>
                <a:gd name="T28" fmla="*/ 0 w 1424"/>
                <a:gd name="T29" fmla="*/ 667 h 949"/>
                <a:gd name="T30" fmla="*/ 1318 w 1424"/>
                <a:gd name="T31" fmla="*/ 369 h 949"/>
                <a:gd name="T32" fmla="*/ 1423 w 1424"/>
                <a:gd name="T33" fmla="*/ 474 h 949"/>
                <a:gd name="T34" fmla="*/ 949 w 1424"/>
                <a:gd name="T35" fmla="*/ 948 h 949"/>
                <a:gd name="T36" fmla="*/ 650 w 1424"/>
                <a:gd name="T37" fmla="*/ 650 h 949"/>
                <a:gd name="T38" fmla="*/ 738 w 1424"/>
                <a:gd name="T39" fmla="*/ 544 h 949"/>
                <a:gd name="T40" fmla="*/ 949 w 1424"/>
                <a:gd name="T41" fmla="*/ 738 h 949"/>
                <a:gd name="T42" fmla="*/ 1318 w 1424"/>
                <a:gd name="T43" fmla="*/ 369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4" h="949">
                  <a:moveTo>
                    <a:pt x="808" y="281"/>
                  </a:moveTo>
                  <a:lnTo>
                    <a:pt x="0" y="281"/>
                  </a:lnTo>
                  <a:lnTo>
                    <a:pt x="0" y="404"/>
                  </a:lnTo>
                  <a:lnTo>
                    <a:pt x="808" y="404"/>
                  </a:lnTo>
                  <a:lnTo>
                    <a:pt x="808" y="281"/>
                  </a:lnTo>
                  <a:close/>
                  <a:moveTo>
                    <a:pt x="808" y="0"/>
                  </a:moveTo>
                  <a:lnTo>
                    <a:pt x="0" y="0"/>
                  </a:lnTo>
                  <a:lnTo>
                    <a:pt x="0" y="140"/>
                  </a:lnTo>
                  <a:lnTo>
                    <a:pt x="808" y="140"/>
                  </a:lnTo>
                  <a:lnTo>
                    <a:pt x="808" y="0"/>
                  </a:lnTo>
                  <a:close/>
                  <a:moveTo>
                    <a:pt x="0" y="667"/>
                  </a:moveTo>
                  <a:lnTo>
                    <a:pt x="545" y="667"/>
                  </a:lnTo>
                  <a:lnTo>
                    <a:pt x="545" y="544"/>
                  </a:lnTo>
                  <a:lnTo>
                    <a:pt x="0" y="544"/>
                  </a:lnTo>
                  <a:lnTo>
                    <a:pt x="0" y="667"/>
                  </a:lnTo>
                  <a:close/>
                  <a:moveTo>
                    <a:pt x="1318" y="369"/>
                  </a:moveTo>
                  <a:lnTo>
                    <a:pt x="1423" y="474"/>
                  </a:lnTo>
                  <a:lnTo>
                    <a:pt x="949" y="948"/>
                  </a:lnTo>
                  <a:lnTo>
                    <a:pt x="650" y="650"/>
                  </a:lnTo>
                  <a:lnTo>
                    <a:pt x="738" y="544"/>
                  </a:lnTo>
                  <a:lnTo>
                    <a:pt x="949" y="738"/>
                  </a:lnTo>
                  <a:lnTo>
                    <a:pt x="1318" y="3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05030" y="2582801"/>
            <a:ext cx="3038970" cy="1280160"/>
            <a:chOff x="6105030" y="2582801"/>
            <a:chExt cx="3038970" cy="1280160"/>
          </a:xfrm>
        </p:grpSpPr>
        <p:sp>
          <p:nvSpPr>
            <p:cNvPr id="35" name="Rectangle 34"/>
            <p:cNvSpPr/>
            <p:nvPr/>
          </p:nvSpPr>
          <p:spPr>
            <a:xfrm>
              <a:off x="6105030" y="2582801"/>
              <a:ext cx="3038970" cy="1280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lvl="0" algn="ctr"/>
              <a:r>
                <a:rPr lang="en-US" sz="1000" dirty="0" smtClean="0">
                  <a:ea typeface="Georgia"/>
                  <a:cs typeface="Georgia"/>
                  <a:sym typeface="Georgia"/>
                </a:rPr>
                <a:t>Embedded compliance</a:t>
              </a:r>
              <a:br>
                <a:rPr lang="en-US" sz="1000" dirty="0" smtClean="0">
                  <a:ea typeface="Georgia"/>
                  <a:cs typeface="Georgia"/>
                  <a:sym typeface="Georgia"/>
                </a:rPr>
              </a:br>
              <a:r>
                <a:rPr lang="en-US" sz="1000" dirty="0" smtClean="0">
                  <a:ea typeface="Georgia"/>
                  <a:cs typeface="Georgia"/>
                  <a:sym typeface="Georgia"/>
                </a:rPr>
                <a:t>and control</a:t>
              </a:r>
              <a:endParaRPr lang="en-US" sz="1000" dirty="0"/>
            </a:p>
          </p:txBody>
        </p:sp>
        <p:sp>
          <p:nvSpPr>
            <p:cNvPr id="52" name="Freeform 111"/>
            <p:cNvSpPr>
              <a:spLocks noChangeArrowheads="1"/>
            </p:cNvSpPr>
            <p:nvPr/>
          </p:nvSpPr>
          <p:spPr bwMode="auto">
            <a:xfrm>
              <a:off x="7430663" y="2817476"/>
              <a:ext cx="382432" cy="426091"/>
            </a:xfrm>
            <a:custGeom>
              <a:avLst/>
              <a:gdLst>
                <a:gd name="T0" fmla="*/ 861 w 967"/>
                <a:gd name="T1" fmla="*/ 123 h 1074"/>
                <a:gd name="T2" fmla="*/ 861 w 967"/>
                <a:gd name="T3" fmla="*/ 123 h 1074"/>
                <a:gd name="T4" fmla="*/ 632 w 967"/>
                <a:gd name="T5" fmla="*/ 123 h 1074"/>
                <a:gd name="T6" fmla="*/ 492 w 967"/>
                <a:gd name="T7" fmla="*/ 0 h 1074"/>
                <a:gd name="T8" fmla="*/ 334 w 967"/>
                <a:gd name="T9" fmla="*/ 123 h 1074"/>
                <a:gd name="T10" fmla="*/ 105 w 967"/>
                <a:gd name="T11" fmla="*/ 123 h 1074"/>
                <a:gd name="T12" fmla="*/ 0 w 967"/>
                <a:gd name="T13" fmla="*/ 229 h 1074"/>
                <a:gd name="T14" fmla="*/ 0 w 967"/>
                <a:gd name="T15" fmla="*/ 967 h 1074"/>
                <a:gd name="T16" fmla="*/ 105 w 967"/>
                <a:gd name="T17" fmla="*/ 1073 h 1074"/>
                <a:gd name="T18" fmla="*/ 861 w 967"/>
                <a:gd name="T19" fmla="*/ 1073 h 1074"/>
                <a:gd name="T20" fmla="*/ 966 w 967"/>
                <a:gd name="T21" fmla="*/ 967 h 1074"/>
                <a:gd name="T22" fmla="*/ 966 w 967"/>
                <a:gd name="T23" fmla="*/ 229 h 1074"/>
                <a:gd name="T24" fmla="*/ 861 w 967"/>
                <a:gd name="T25" fmla="*/ 123 h 1074"/>
                <a:gd name="T26" fmla="*/ 492 w 967"/>
                <a:gd name="T27" fmla="*/ 123 h 1074"/>
                <a:gd name="T28" fmla="*/ 492 w 967"/>
                <a:gd name="T29" fmla="*/ 123 h 1074"/>
                <a:gd name="T30" fmla="*/ 545 w 967"/>
                <a:gd name="T31" fmla="*/ 176 h 1074"/>
                <a:gd name="T32" fmla="*/ 492 w 967"/>
                <a:gd name="T33" fmla="*/ 229 h 1074"/>
                <a:gd name="T34" fmla="*/ 439 w 967"/>
                <a:gd name="T35" fmla="*/ 176 h 1074"/>
                <a:gd name="T36" fmla="*/ 492 w 967"/>
                <a:gd name="T37" fmla="*/ 123 h 1074"/>
                <a:gd name="T38" fmla="*/ 597 w 967"/>
                <a:gd name="T39" fmla="*/ 862 h 1074"/>
                <a:gd name="T40" fmla="*/ 597 w 967"/>
                <a:gd name="T41" fmla="*/ 862 h 1074"/>
                <a:gd name="T42" fmla="*/ 228 w 967"/>
                <a:gd name="T43" fmla="*/ 862 h 1074"/>
                <a:gd name="T44" fmla="*/ 228 w 967"/>
                <a:gd name="T45" fmla="*/ 756 h 1074"/>
                <a:gd name="T46" fmla="*/ 597 w 967"/>
                <a:gd name="T47" fmla="*/ 756 h 1074"/>
                <a:gd name="T48" fmla="*/ 597 w 967"/>
                <a:gd name="T49" fmla="*/ 862 h 1074"/>
                <a:gd name="T50" fmla="*/ 755 w 967"/>
                <a:gd name="T51" fmla="*/ 651 h 1074"/>
                <a:gd name="T52" fmla="*/ 755 w 967"/>
                <a:gd name="T53" fmla="*/ 651 h 1074"/>
                <a:gd name="T54" fmla="*/ 228 w 967"/>
                <a:gd name="T55" fmla="*/ 651 h 1074"/>
                <a:gd name="T56" fmla="*/ 228 w 967"/>
                <a:gd name="T57" fmla="*/ 545 h 1074"/>
                <a:gd name="T58" fmla="*/ 755 w 967"/>
                <a:gd name="T59" fmla="*/ 545 h 1074"/>
                <a:gd name="T60" fmla="*/ 755 w 967"/>
                <a:gd name="T61" fmla="*/ 651 h 1074"/>
                <a:gd name="T62" fmla="*/ 755 w 967"/>
                <a:gd name="T63" fmla="*/ 440 h 1074"/>
                <a:gd name="T64" fmla="*/ 755 w 967"/>
                <a:gd name="T65" fmla="*/ 440 h 1074"/>
                <a:gd name="T66" fmla="*/ 228 w 967"/>
                <a:gd name="T67" fmla="*/ 440 h 1074"/>
                <a:gd name="T68" fmla="*/ 228 w 967"/>
                <a:gd name="T69" fmla="*/ 334 h 1074"/>
                <a:gd name="T70" fmla="*/ 755 w 967"/>
                <a:gd name="T71" fmla="*/ 334 h 1074"/>
                <a:gd name="T72" fmla="*/ 755 w 967"/>
                <a:gd name="T73" fmla="*/ 440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67" h="1074">
                  <a:moveTo>
                    <a:pt x="861" y="123"/>
                  </a:moveTo>
                  <a:lnTo>
                    <a:pt x="861" y="123"/>
                  </a:lnTo>
                  <a:cubicBezTo>
                    <a:pt x="632" y="123"/>
                    <a:pt x="632" y="123"/>
                    <a:pt x="632" y="123"/>
                  </a:cubicBezTo>
                  <a:cubicBezTo>
                    <a:pt x="615" y="53"/>
                    <a:pt x="562" y="0"/>
                    <a:pt x="492" y="0"/>
                  </a:cubicBezTo>
                  <a:cubicBezTo>
                    <a:pt x="421" y="0"/>
                    <a:pt x="351" y="53"/>
                    <a:pt x="334" y="123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53" y="123"/>
                    <a:pt x="0" y="159"/>
                    <a:pt x="0" y="229"/>
                  </a:cubicBezTo>
                  <a:cubicBezTo>
                    <a:pt x="0" y="967"/>
                    <a:pt x="0" y="967"/>
                    <a:pt x="0" y="967"/>
                  </a:cubicBezTo>
                  <a:cubicBezTo>
                    <a:pt x="0" y="1020"/>
                    <a:pt x="53" y="1073"/>
                    <a:pt x="105" y="1073"/>
                  </a:cubicBezTo>
                  <a:cubicBezTo>
                    <a:pt x="861" y="1073"/>
                    <a:pt x="861" y="1073"/>
                    <a:pt x="861" y="1073"/>
                  </a:cubicBezTo>
                  <a:cubicBezTo>
                    <a:pt x="913" y="1073"/>
                    <a:pt x="966" y="1020"/>
                    <a:pt x="966" y="967"/>
                  </a:cubicBezTo>
                  <a:cubicBezTo>
                    <a:pt x="966" y="229"/>
                    <a:pt x="966" y="229"/>
                    <a:pt x="966" y="229"/>
                  </a:cubicBezTo>
                  <a:cubicBezTo>
                    <a:pt x="966" y="159"/>
                    <a:pt x="913" y="123"/>
                    <a:pt x="861" y="123"/>
                  </a:cubicBezTo>
                  <a:close/>
                  <a:moveTo>
                    <a:pt x="492" y="123"/>
                  </a:moveTo>
                  <a:lnTo>
                    <a:pt x="492" y="123"/>
                  </a:lnTo>
                  <a:cubicBezTo>
                    <a:pt x="509" y="123"/>
                    <a:pt x="545" y="141"/>
                    <a:pt x="545" y="176"/>
                  </a:cubicBezTo>
                  <a:cubicBezTo>
                    <a:pt x="545" y="194"/>
                    <a:pt x="509" y="229"/>
                    <a:pt x="492" y="229"/>
                  </a:cubicBezTo>
                  <a:cubicBezTo>
                    <a:pt x="457" y="229"/>
                    <a:pt x="439" y="194"/>
                    <a:pt x="439" y="176"/>
                  </a:cubicBezTo>
                  <a:cubicBezTo>
                    <a:pt x="439" y="141"/>
                    <a:pt x="457" y="123"/>
                    <a:pt x="492" y="123"/>
                  </a:cubicBezTo>
                  <a:close/>
                  <a:moveTo>
                    <a:pt x="597" y="862"/>
                  </a:moveTo>
                  <a:lnTo>
                    <a:pt x="597" y="862"/>
                  </a:lnTo>
                  <a:cubicBezTo>
                    <a:pt x="228" y="862"/>
                    <a:pt x="228" y="862"/>
                    <a:pt x="228" y="862"/>
                  </a:cubicBezTo>
                  <a:cubicBezTo>
                    <a:pt x="228" y="756"/>
                    <a:pt x="228" y="756"/>
                    <a:pt x="228" y="756"/>
                  </a:cubicBezTo>
                  <a:cubicBezTo>
                    <a:pt x="597" y="756"/>
                    <a:pt x="597" y="756"/>
                    <a:pt x="597" y="756"/>
                  </a:cubicBezTo>
                  <a:lnTo>
                    <a:pt x="597" y="862"/>
                  </a:lnTo>
                  <a:close/>
                  <a:moveTo>
                    <a:pt x="755" y="651"/>
                  </a:moveTo>
                  <a:lnTo>
                    <a:pt x="755" y="651"/>
                  </a:lnTo>
                  <a:cubicBezTo>
                    <a:pt x="228" y="651"/>
                    <a:pt x="228" y="651"/>
                    <a:pt x="228" y="651"/>
                  </a:cubicBezTo>
                  <a:cubicBezTo>
                    <a:pt x="228" y="545"/>
                    <a:pt x="228" y="545"/>
                    <a:pt x="228" y="545"/>
                  </a:cubicBezTo>
                  <a:cubicBezTo>
                    <a:pt x="755" y="545"/>
                    <a:pt x="755" y="545"/>
                    <a:pt x="755" y="545"/>
                  </a:cubicBezTo>
                  <a:lnTo>
                    <a:pt x="755" y="651"/>
                  </a:lnTo>
                  <a:close/>
                  <a:moveTo>
                    <a:pt x="755" y="440"/>
                  </a:moveTo>
                  <a:lnTo>
                    <a:pt x="755" y="440"/>
                  </a:lnTo>
                  <a:cubicBezTo>
                    <a:pt x="228" y="440"/>
                    <a:pt x="228" y="440"/>
                    <a:pt x="228" y="440"/>
                  </a:cubicBezTo>
                  <a:cubicBezTo>
                    <a:pt x="228" y="334"/>
                    <a:pt x="228" y="334"/>
                    <a:pt x="228" y="334"/>
                  </a:cubicBezTo>
                  <a:cubicBezTo>
                    <a:pt x="755" y="334"/>
                    <a:pt x="755" y="334"/>
                    <a:pt x="755" y="334"/>
                  </a:cubicBezTo>
                  <a:lnTo>
                    <a:pt x="755" y="4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047492" y="3862962"/>
            <a:ext cx="3057538" cy="1280160"/>
            <a:chOff x="3047492" y="3862962"/>
            <a:chExt cx="3057538" cy="1280160"/>
          </a:xfrm>
        </p:grpSpPr>
        <p:sp>
          <p:nvSpPr>
            <p:cNvPr id="42" name="Rectangle 41"/>
            <p:cNvSpPr/>
            <p:nvPr/>
          </p:nvSpPr>
          <p:spPr>
            <a:xfrm>
              <a:off x="3047492" y="3862962"/>
              <a:ext cx="3057538" cy="128016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lvl="0" algn="ctr"/>
              <a:r>
                <a:rPr lang="en-US" sz="1000" dirty="0" smtClean="0">
                  <a:ea typeface="Georgia"/>
                  <a:cs typeface="Georgia"/>
                  <a:sym typeface="Georgia"/>
                </a:rPr>
                <a:t>Automated audit</a:t>
              </a:r>
              <a:endParaRPr lang="en-US" sz="1000" dirty="0"/>
            </a:p>
          </p:txBody>
        </p:sp>
        <p:sp>
          <p:nvSpPr>
            <p:cNvPr id="53" name="Freeform 77"/>
            <p:cNvSpPr>
              <a:spLocks noChangeArrowheads="1"/>
            </p:cNvSpPr>
            <p:nvPr/>
          </p:nvSpPr>
          <p:spPr bwMode="auto">
            <a:xfrm>
              <a:off x="4356386" y="4035349"/>
              <a:ext cx="439750" cy="600821"/>
            </a:xfrm>
            <a:custGeom>
              <a:avLst/>
              <a:gdLst>
                <a:gd name="T0" fmla="*/ 387 w 757"/>
                <a:gd name="T1" fmla="*/ 141 h 1038"/>
                <a:gd name="T2" fmla="*/ 387 w 757"/>
                <a:gd name="T3" fmla="*/ 141 h 1038"/>
                <a:gd name="T4" fmla="*/ 387 w 757"/>
                <a:gd name="T5" fmla="*/ 0 h 1038"/>
                <a:gd name="T6" fmla="*/ 193 w 757"/>
                <a:gd name="T7" fmla="*/ 194 h 1038"/>
                <a:gd name="T8" fmla="*/ 387 w 757"/>
                <a:gd name="T9" fmla="*/ 387 h 1038"/>
                <a:gd name="T10" fmla="*/ 387 w 757"/>
                <a:gd name="T11" fmla="*/ 246 h 1038"/>
                <a:gd name="T12" fmla="*/ 668 w 757"/>
                <a:gd name="T13" fmla="*/ 527 h 1038"/>
                <a:gd name="T14" fmla="*/ 632 w 757"/>
                <a:gd name="T15" fmla="*/ 651 h 1038"/>
                <a:gd name="T16" fmla="*/ 703 w 757"/>
                <a:gd name="T17" fmla="*/ 721 h 1038"/>
                <a:gd name="T18" fmla="*/ 756 w 757"/>
                <a:gd name="T19" fmla="*/ 527 h 1038"/>
                <a:gd name="T20" fmla="*/ 387 w 757"/>
                <a:gd name="T21" fmla="*/ 141 h 1038"/>
                <a:gd name="T22" fmla="*/ 387 w 757"/>
                <a:gd name="T23" fmla="*/ 809 h 1038"/>
                <a:gd name="T24" fmla="*/ 387 w 757"/>
                <a:gd name="T25" fmla="*/ 809 h 1038"/>
                <a:gd name="T26" fmla="*/ 106 w 757"/>
                <a:gd name="T27" fmla="*/ 527 h 1038"/>
                <a:gd name="T28" fmla="*/ 140 w 757"/>
                <a:gd name="T29" fmla="*/ 387 h 1038"/>
                <a:gd name="T30" fmla="*/ 70 w 757"/>
                <a:gd name="T31" fmla="*/ 317 h 1038"/>
                <a:gd name="T32" fmla="*/ 0 w 757"/>
                <a:gd name="T33" fmla="*/ 527 h 1038"/>
                <a:gd name="T34" fmla="*/ 387 w 757"/>
                <a:gd name="T35" fmla="*/ 897 h 1038"/>
                <a:gd name="T36" fmla="*/ 387 w 757"/>
                <a:gd name="T37" fmla="*/ 1037 h 1038"/>
                <a:gd name="T38" fmla="*/ 562 w 757"/>
                <a:gd name="T39" fmla="*/ 844 h 1038"/>
                <a:gd name="T40" fmla="*/ 387 w 757"/>
                <a:gd name="T41" fmla="*/ 668 h 1038"/>
                <a:gd name="T42" fmla="*/ 387 w 757"/>
                <a:gd name="T43" fmla="*/ 809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57" h="1038">
                  <a:moveTo>
                    <a:pt x="387" y="141"/>
                  </a:moveTo>
                  <a:lnTo>
                    <a:pt x="387" y="141"/>
                  </a:lnTo>
                  <a:cubicBezTo>
                    <a:pt x="387" y="0"/>
                    <a:pt x="387" y="0"/>
                    <a:pt x="387" y="0"/>
                  </a:cubicBezTo>
                  <a:cubicBezTo>
                    <a:pt x="193" y="194"/>
                    <a:pt x="193" y="194"/>
                    <a:pt x="193" y="194"/>
                  </a:cubicBezTo>
                  <a:cubicBezTo>
                    <a:pt x="387" y="387"/>
                    <a:pt x="387" y="387"/>
                    <a:pt x="387" y="387"/>
                  </a:cubicBezTo>
                  <a:cubicBezTo>
                    <a:pt x="387" y="246"/>
                    <a:pt x="387" y="246"/>
                    <a:pt x="387" y="246"/>
                  </a:cubicBezTo>
                  <a:cubicBezTo>
                    <a:pt x="545" y="246"/>
                    <a:pt x="668" y="369"/>
                    <a:pt x="668" y="527"/>
                  </a:cubicBezTo>
                  <a:cubicBezTo>
                    <a:pt x="668" y="563"/>
                    <a:pt x="650" y="616"/>
                    <a:pt x="632" y="651"/>
                  </a:cubicBezTo>
                  <a:cubicBezTo>
                    <a:pt x="703" y="721"/>
                    <a:pt x="703" y="721"/>
                    <a:pt x="703" y="721"/>
                  </a:cubicBezTo>
                  <a:cubicBezTo>
                    <a:pt x="738" y="668"/>
                    <a:pt x="756" y="598"/>
                    <a:pt x="756" y="527"/>
                  </a:cubicBezTo>
                  <a:cubicBezTo>
                    <a:pt x="756" y="317"/>
                    <a:pt x="598" y="141"/>
                    <a:pt x="387" y="141"/>
                  </a:cubicBezTo>
                  <a:close/>
                  <a:moveTo>
                    <a:pt x="387" y="809"/>
                  </a:moveTo>
                  <a:lnTo>
                    <a:pt x="387" y="809"/>
                  </a:lnTo>
                  <a:cubicBezTo>
                    <a:pt x="228" y="809"/>
                    <a:pt x="106" y="668"/>
                    <a:pt x="106" y="527"/>
                  </a:cubicBezTo>
                  <a:cubicBezTo>
                    <a:pt x="106" y="475"/>
                    <a:pt x="106" y="422"/>
                    <a:pt x="140" y="387"/>
                  </a:cubicBezTo>
                  <a:cubicBezTo>
                    <a:pt x="70" y="317"/>
                    <a:pt x="70" y="317"/>
                    <a:pt x="70" y="317"/>
                  </a:cubicBezTo>
                  <a:cubicBezTo>
                    <a:pt x="35" y="387"/>
                    <a:pt x="0" y="440"/>
                    <a:pt x="0" y="527"/>
                  </a:cubicBezTo>
                  <a:cubicBezTo>
                    <a:pt x="0" y="721"/>
                    <a:pt x="176" y="897"/>
                    <a:pt x="387" y="897"/>
                  </a:cubicBezTo>
                  <a:cubicBezTo>
                    <a:pt x="387" y="1037"/>
                    <a:pt x="387" y="1037"/>
                    <a:pt x="387" y="1037"/>
                  </a:cubicBezTo>
                  <a:cubicBezTo>
                    <a:pt x="562" y="844"/>
                    <a:pt x="562" y="844"/>
                    <a:pt x="562" y="844"/>
                  </a:cubicBezTo>
                  <a:cubicBezTo>
                    <a:pt x="387" y="668"/>
                    <a:pt x="387" y="668"/>
                    <a:pt x="387" y="668"/>
                  </a:cubicBezTo>
                  <a:lnTo>
                    <a:pt x="387" y="8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05030" y="3862961"/>
            <a:ext cx="3038970" cy="1280160"/>
            <a:chOff x="6105030" y="3862961"/>
            <a:chExt cx="3038970" cy="1280160"/>
          </a:xfrm>
        </p:grpSpPr>
        <p:sp>
          <p:nvSpPr>
            <p:cNvPr id="41" name="Rectangle 40"/>
            <p:cNvSpPr/>
            <p:nvPr/>
          </p:nvSpPr>
          <p:spPr>
            <a:xfrm>
              <a:off x="6105030" y="3862961"/>
              <a:ext cx="3038970" cy="12801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lvl="0" algn="ctr"/>
              <a:r>
                <a:rPr lang="en-US" sz="1000" dirty="0" smtClean="0">
                  <a:ea typeface="Georgia"/>
                  <a:cs typeface="Georgia"/>
                  <a:sym typeface="Georgia"/>
                </a:rPr>
                <a:t>Elimination of shared services and</a:t>
              </a:r>
              <a:br>
                <a:rPr lang="en-US" sz="1000" dirty="0" smtClean="0">
                  <a:ea typeface="Georgia"/>
                  <a:cs typeface="Georgia"/>
                  <a:sym typeface="Georgia"/>
                </a:rPr>
              </a:br>
              <a:r>
                <a:rPr lang="en-US" sz="1000" dirty="0" smtClean="0">
                  <a:ea typeface="Georgia"/>
                  <a:cs typeface="Georgia"/>
                  <a:sym typeface="Georgia"/>
                </a:rPr>
                <a:t>F&amp;A outsourcing</a:t>
              </a:r>
              <a:endParaRPr lang="en-US" sz="1000" dirty="0"/>
            </a:p>
          </p:txBody>
        </p:sp>
        <p:sp>
          <p:nvSpPr>
            <p:cNvPr id="54" name="Freeform 31"/>
            <p:cNvSpPr>
              <a:spLocks noChangeArrowheads="1"/>
            </p:cNvSpPr>
            <p:nvPr/>
          </p:nvSpPr>
          <p:spPr bwMode="auto">
            <a:xfrm>
              <a:off x="7376967" y="4152316"/>
              <a:ext cx="489825" cy="366887"/>
            </a:xfrm>
            <a:custGeom>
              <a:avLst/>
              <a:gdLst>
                <a:gd name="T0" fmla="*/ 914 w 1126"/>
                <a:gd name="T1" fmla="*/ 281 h 844"/>
                <a:gd name="T2" fmla="*/ 914 w 1126"/>
                <a:gd name="T3" fmla="*/ 281 h 844"/>
                <a:gd name="T4" fmla="*/ 562 w 1126"/>
                <a:gd name="T5" fmla="*/ 0 h 844"/>
                <a:gd name="T6" fmla="*/ 386 w 1126"/>
                <a:gd name="T7" fmla="*/ 53 h 844"/>
                <a:gd name="T8" fmla="*/ 457 w 1126"/>
                <a:gd name="T9" fmla="*/ 123 h 844"/>
                <a:gd name="T10" fmla="*/ 562 w 1126"/>
                <a:gd name="T11" fmla="*/ 105 h 844"/>
                <a:gd name="T12" fmla="*/ 825 w 1126"/>
                <a:gd name="T13" fmla="*/ 351 h 844"/>
                <a:gd name="T14" fmla="*/ 825 w 1126"/>
                <a:gd name="T15" fmla="*/ 386 h 844"/>
                <a:gd name="T16" fmla="*/ 896 w 1126"/>
                <a:gd name="T17" fmla="*/ 386 h 844"/>
                <a:gd name="T18" fmla="*/ 1036 w 1126"/>
                <a:gd name="T19" fmla="*/ 527 h 844"/>
                <a:gd name="T20" fmla="*/ 966 w 1126"/>
                <a:gd name="T21" fmla="*/ 650 h 844"/>
                <a:gd name="T22" fmla="*/ 1036 w 1126"/>
                <a:gd name="T23" fmla="*/ 703 h 844"/>
                <a:gd name="T24" fmla="*/ 1125 w 1126"/>
                <a:gd name="T25" fmla="*/ 527 h 844"/>
                <a:gd name="T26" fmla="*/ 914 w 1126"/>
                <a:gd name="T27" fmla="*/ 281 h 844"/>
                <a:gd name="T28" fmla="*/ 141 w 1126"/>
                <a:gd name="T29" fmla="*/ 70 h 844"/>
                <a:gd name="T30" fmla="*/ 141 w 1126"/>
                <a:gd name="T31" fmla="*/ 70 h 844"/>
                <a:gd name="T32" fmla="*/ 281 w 1126"/>
                <a:gd name="T33" fmla="*/ 193 h 844"/>
                <a:gd name="T34" fmla="*/ 0 w 1126"/>
                <a:gd name="T35" fmla="*/ 475 h 844"/>
                <a:gd name="T36" fmla="*/ 281 w 1126"/>
                <a:gd name="T37" fmla="*/ 756 h 844"/>
                <a:gd name="T38" fmla="*/ 843 w 1126"/>
                <a:gd name="T39" fmla="*/ 756 h 844"/>
                <a:gd name="T40" fmla="*/ 931 w 1126"/>
                <a:gd name="T41" fmla="*/ 843 h 844"/>
                <a:gd name="T42" fmla="*/ 984 w 1126"/>
                <a:gd name="T43" fmla="*/ 791 h 844"/>
                <a:gd name="T44" fmla="*/ 211 w 1126"/>
                <a:gd name="T45" fmla="*/ 0 h 844"/>
                <a:gd name="T46" fmla="*/ 141 w 1126"/>
                <a:gd name="T47" fmla="*/ 70 h 844"/>
                <a:gd name="T48" fmla="*/ 369 w 1126"/>
                <a:gd name="T49" fmla="*/ 281 h 844"/>
                <a:gd name="T50" fmla="*/ 369 w 1126"/>
                <a:gd name="T51" fmla="*/ 281 h 844"/>
                <a:gd name="T52" fmla="*/ 738 w 1126"/>
                <a:gd name="T53" fmla="*/ 667 h 844"/>
                <a:gd name="T54" fmla="*/ 281 w 1126"/>
                <a:gd name="T55" fmla="*/ 667 h 844"/>
                <a:gd name="T56" fmla="*/ 105 w 1126"/>
                <a:gd name="T57" fmla="*/ 475 h 844"/>
                <a:gd name="T58" fmla="*/ 281 w 1126"/>
                <a:gd name="T59" fmla="*/ 281 h 844"/>
                <a:gd name="T60" fmla="*/ 369 w 1126"/>
                <a:gd name="T61" fmla="*/ 281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26" h="844">
                  <a:moveTo>
                    <a:pt x="914" y="281"/>
                  </a:moveTo>
                  <a:lnTo>
                    <a:pt x="914" y="281"/>
                  </a:lnTo>
                  <a:cubicBezTo>
                    <a:pt x="878" y="123"/>
                    <a:pt x="738" y="0"/>
                    <a:pt x="562" y="0"/>
                  </a:cubicBezTo>
                  <a:cubicBezTo>
                    <a:pt x="492" y="0"/>
                    <a:pt x="439" y="17"/>
                    <a:pt x="386" y="53"/>
                  </a:cubicBezTo>
                  <a:cubicBezTo>
                    <a:pt x="457" y="123"/>
                    <a:pt x="457" y="123"/>
                    <a:pt x="457" y="123"/>
                  </a:cubicBezTo>
                  <a:cubicBezTo>
                    <a:pt x="492" y="105"/>
                    <a:pt x="527" y="105"/>
                    <a:pt x="562" y="105"/>
                  </a:cubicBezTo>
                  <a:cubicBezTo>
                    <a:pt x="703" y="105"/>
                    <a:pt x="825" y="211"/>
                    <a:pt x="825" y="351"/>
                  </a:cubicBezTo>
                  <a:cubicBezTo>
                    <a:pt x="825" y="386"/>
                    <a:pt x="825" y="386"/>
                    <a:pt x="825" y="386"/>
                  </a:cubicBezTo>
                  <a:cubicBezTo>
                    <a:pt x="896" y="386"/>
                    <a:pt x="896" y="386"/>
                    <a:pt x="896" y="386"/>
                  </a:cubicBezTo>
                  <a:cubicBezTo>
                    <a:pt x="966" y="386"/>
                    <a:pt x="1036" y="439"/>
                    <a:pt x="1036" y="527"/>
                  </a:cubicBezTo>
                  <a:cubicBezTo>
                    <a:pt x="1036" y="580"/>
                    <a:pt x="1001" y="615"/>
                    <a:pt x="966" y="650"/>
                  </a:cubicBezTo>
                  <a:cubicBezTo>
                    <a:pt x="1036" y="703"/>
                    <a:pt x="1036" y="703"/>
                    <a:pt x="1036" y="703"/>
                  </a:cubicBezTo>
                  <a:cubicBezTo>
                    <a:pt x="1089" y="667"/>
                    <a:pt x="1125" y="597"/>
                    <a:pt x="1125" y="527"/>
                  </a:cubicBezTo>
                  <a:cubicBezTo>
                    <a:pt x="1125" y="404"/>
                    <a:pt x="1036" y="299"/>
                    <a:pt x="914" y="281"/>
                  </a:cubicBezTo>
                  <a:close/>
                  <a:moveTo>
                    <a:pt x="141" y="70"/>
                  </a:moveTo>
                  <a:lnTo>
                    <a:pt x="141" y="70"/>
                  </a:lnTo>
                  <a:cubicBezTo>
                    <a:pt x="281" y="193"/>
                    <a:pt x="281" y="193"/>
                    <a:pt x="281" y="193"/>
                  </a:cubicBezTo>
                  <a:cubicBezTo>
                    <a:pt x="123" y="193"/>
                    <a:pt x="0" y="316"/>
                    <a:pt x="0" y="475"/>
                  </a:cubicBezTo>
                  <a:cubicBezTo>
                    <a:pt x="0" y="633"/>
                    <a:pt x="141" y="756"/>
                    <a:pt x="281" y="756"/>
                  </a:cubicBezTo>
                  <a:cubicBezTo>
                    <a:pt x="843" y="756"/>
                    <a:pt x="843" y="756"/>
                    <a:pt x="843" y="756"/>
                  </a:cubicBezTo>
                  <a:cubicBezTo>
                    <a:pt x="931" y="843"/>
                    <a:pt x="931" y="843"/>
                    <a:pt x="931" y="843"/>
                  </a:cubicBezTo>
                  <a:cubicBezTo>
                    <a:pt x="984" y="791"/>
                    <a:pt x="984" y="791"/>
                    <a:pt x="984" y="791"/>
                  </a:cubicBezTo>
                  <a:cubicBezTo>
                    <a:pt x="211" y="0"/>
                    <a:pt x="211" y="0"/>
                    <a:pt x="211" y="0"/>
                  </a:cubicBezTo>
                  <a:lnTo>
                    <a:pt x="141" y="70"/>
                  </a:lnTo>
                  <a:close/>
                  <a:moveTo>
                    <a:pt x="369" y="281"/>
                  </a:moveTo>
                  <a:lnTo>
                    <a:pt x="369" y="281"/>
                  </a:lnTo>
                  <a:cubicBezTo>
                    <a:pt x="738" y="667"/>
                    <a:pt x="738" y="667"/>
                    <a:pt x="738" y="667"/>
                  </a:cubicBezTo>
                  <a:cubicBezTo>
                    <a:pt x="281" y="667"/>
                    <a:pt x="281" y="667"/>
                    <a:pt x="281" y="667"/>
                  </a:cubicBezTo>
                  <a:cubicBezTo>
                    <a:pt x="175" y="667"/>
                    <a:pt x="105" y="580"/>
                    <a:pt x="105" y="475"/>
                  </a:cubicBezTo>
                  <a:cubicBezTo>
                    <a:pt x="105" y="369"/>
                    <a:pt x="175" y="281"/>
                    <a:pt x="281" y="281"/>
                  </a:cubicBezTo>
                  <a:lnTo>
                    <a:pt x="369" y="2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108014" y="0"/>
            <a:ext cx="3033699" cy="1295602"/>
            <a:chOff x="6108014" y="0"/>
            <a:chExt cx="3033699" cy="1295602"/>
          </a:xfrm>
        </p:grpSpPr>
        <p:sp>
          <p:nvSpPr>
            <p:cNvPr id="13" name="Rectangle 12"/>
            <p:cNvSpPr/>
            <p:nvPr/>
          </p:nvSpPr>
          <p:spPr>
            <a:xfrm>
              <a:off x="6108014" y="0"/>
              <a:ext cx="3033699" cy="129560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algn="ctr"/>
              <a:endParaRPr lang="en-US" sz="1000" dirty="0" smtClean="0"/>
            </a:p>
            <a:p>
              <a:pPr lvl="0" algn="ctr"/>
              <a:r>
                <a:rPr lang="en-US" sz="1000" dirty="0" smtClean="0">
                  <a:ea typeface="Georgia"/>
                  <a:cs typeface="Georgia"/>
                  <a:sym typeface="Georgia"/>
                </a:rPr>
                <a:t>Daily settlement of AP and AR</a:t>
              </a:r>
              <a:endParaRPr lang="en-US" sz="1000" dirty="0"/>
            </a:p>
          </p:txBody>
        </p:sp>
        <p:sp>
          <p:nvSpPr>
            <p:cNvPr id="55" name="Freeform 73"/>
            <p:cNvSpPr>
              <a:spLocks noChangeArrowheads="1"/>
            </p:cNvSpPr>
            <p:nvPr/>
          </p:nvSpPr>
          <p:spPr bwMode="auto">
            <a:xfrm>
              <a:off x="7422019" y="249477"/>
              <a:ext cx="405689" cy="447949"/>
            </a:xfrm>
            <a:custGeom>
              <a:avLst/>
              <a:gdLst>
                <a:gd name="T0" fmla="*/ 633 w 845"/>
                <a:gd name="T1" fmla="*/ 457 h 933"/>
                <a:gd name="T2" fmla="*/ 633 w 845"/>
                <a:gd name="T3" fmla="*/ 457 h 933"/>
                <a:gd name="T4" fmla="*/ 580 w 845"/>
                <a:gd name="T5" fmla="*/ 422 h 933"/>
                <a:gd name="T6" fmla="*/ 352 w 845"/>
                <a:gd name="T7" fmla="*/ 650 h 933"/>
                <a:gd name="T8" fmla="*/ 246 w 845"/>
                <a:gd name="T9" fmla="*/ 545 h 933"/>
                <a:gd name="T10" fmla="*/ 193 w 845"/>
                <a:gd name="T11" fmla="*/ 598 h 933"/>
                <a:gd name="T12" fmla="*/ 352 w 845"/>
                <a:gd name="T13" fmla="*/ 738 h 933"/>
                <a:gd name="T14" fmla="*/ 633 w 845"/>
                <a:gd name="T15" fmla="*/ 457 h 933"/>
                <a:gd name="T16" fmla="*/ 738 w 845"/>
                <a:gd name="T17" fmla="*/ 88 h 933"/>
                <a:gd name="T18" fmla="*/ 738 w 845"/>
                <a:gd name="T19" fmla="*/ 88 h 933"/>
                <a:gd name="T20" fmla="*/ 703 w 845"/>
                <a:gd name="T21" fmla="*/ 88 h 933"/>
                <a:gd name="T22" fmla="*/ 703 w 845"/>
                <a:gd name="T23" fmla="*/ 0 h 933"/>
                <a:gd name="T24" fmla="*/ 597 w 845"/>
                <a:gd name="T25" fmla="*/ 0 h 933"/>
                <a:gd name="T26" fmla="*/ 597 w 845"/>
                <a:gd name="T27" fmla="*/ 88 h 933"/>
                <a:gd name="T28" fmla="*/ 229 w 845"/>
                <a:gd name="T29" fmla="*/ 88 h 933"/>
                <a:gd name="T30" fmla="*/ 229 w 845"/>
                <a:gd name="T31" fmla="*/ 0 h 933"/>
                <a:gd name="T32" fmla="*/ 141 w 845"/>
                <a:gd name="T33" fmla="*/ 0 h 933"/>
                <a:gd name="T34" fmla="*/ 141 w 845"/>
                <a:gd name="T35" fmla="*/ 88 h 933"/>
                <a:gd name="T36" fmla="*/ 88 w 845"/>
                <a:gd name="T37" fmla="*/ 88 h 933"/>
                <a:gd name="T38" fmla="*/ 0 w 845"/>
                <a:gd name="T39" fmla="*/ 176 h 933"/>
                <a:gd name="T40" fmla="*/ 0 w 845"/>
                <a:gd name="T41" fmla="*/ 844 h 933"/>
                <a:gd name="T42" fmla="*/ 88 w 845"/>
                <a:gd name="T43" fmla="*/ 932 h 933"/>
                <a:gd name="T44" fmla="*/ 738 w 845"/>
                <a:gd name="T45" fmla="*/ 932 h 933"/>
                <a:gd name="T46" fmla="*/ 844 w 845"/>
                <a:gd name="T47" fmla="*/ 844 h 933"/>
                <a:gd name="T48" fmla="*/ 844 w 845"/>
                <a:gd name="T49" fmla="*/ 176 h 933"/>
                <a:gd name="T50" fmla="*/ 738 w 845"/>
                <a:gd name="T51" fmla="*/ 88 h 933"/>
                <a:gd name="T52" fmla="*/ 738 w 845"/>
                <a:gd name="T53" fmla="*/ 844 h 933"/>
                <a:gd name="T54" fmla="*/ 738 w 845"/>
                <a:gd name="T55" fmla="*/ 844 h 933"/>
                <a:gd name="T56" fmla="*/ 88 w 845"/>
                <a:gd name="T57" fmla="*/ 844 h 933"/>
                <a:gd name="T58" fmla="*/ 88 w 845"/>
                <a:gd name="T59" fmla="*/ 316 h 933"/>
                <a:gd name="T60" fmla="*/ 738 w 845"/>
                <a:gd name="T61" fmla="*/ 316 h 933"/>
                <a:gd name="T62" fmla="*/ 738 w 845"/>
                <a:gd name="T63" fmla="*/ 844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5" h="933">
                  <a:moveTo>
                    <a:pt x="633" y="457"/>
                  </a:moveTo>
                  <a:lnTo>
                    <a:pt x="633" y="457"/>
                  </a:lnTo>
                  <a:cubicBezTo>
                    <a:pt x="580" y="422"/>
                    <a:pt x="580" y="422"/>
                    <a:pt x="580" y="422"/>
                  </a:cubicBezTo>
                  <a:cubicBezTo>
                    <a:pt x="352" y="650"/>
                    <a:pt x="352" y="650"/>
                    <a:pt x="352" y="650"/>
                  </a:cubicBezTo>
                  <a:cubicBezTo>
                    <a:pt x="246" y="545"/>
                    <a:pt x="246" y="545"/>
                    <a:pt x="246" y="545"/>
                  </a:cubicBezTo>
                  <a:cubicBezTo>
                    <a:pt x="193" y="598"/>
                    <a:pt x="193" y="598"/>
                    <a:pt x="193" y="598"/>
                  </a:cubicBezTo>
                  <a:cubicBezTo>
                    <a:pt x="352" y="738"/>
                    <a:pt x="352" y="738"/>
                    <a:pt x="352" y="738"/>
                  </a:cubicBezTo>
                  <a:lnTo>
                    <a:pt x="633" y="457"/>
                  </a:lnTo>
                  <a:close/>
                  <a:moveTo>
                    <a:pt x="738" y="88"/>
                  </a:moveTo>
                  <a:lnTo>
                    <a:pt x="738" y="88"/>
                  </a:lnTo>
                  <a:cubicBezTo>
                    <a:pt x="703" y="88"/>
                    <a:pt x="703" y="88"/>
                    <a:pt x="703" y="88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597" y="0"/>
                    <a:pt x="597" y="0"/>
                    <a:pt x="597" y="0"/>
                  </a:cubicBezTo>
                  <a:cubicBezTo>
                    <a:pt x="597" y="88"/>
                    <a:pt x="597" y="88"/>
                    <a:pt x="597" y="88"/>
                  </a:cubicBezTo>
                  <a:cubicBezTo>
                    <a:pt x="229" y="88"/>
                    <a:pt x="229" y="88"/>
                    <a:pt x="229" y="88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1" y="88"/>
                    <a:pt x="141" y="88"/>
                    <a:pt x="141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5" y="88"/>
                    <a:pt x="0" y="124"/>
                    <a:pt x="0" y="176"/>
                  </a:cubicBezTo>
                  <a:cubicBezTo>
                    <a:pt x="0" y="844"/>
                    <a:pt x="0" y="844"/>
                    <a:pt x="0" y="844"/>
                  </a:cubicBezTo>
                  <a:cubicBezTo>
                    <a:pt x="0" y="897"/>
                    <a:pt x="35" y="932"/>
                    <a:pt x="88" y="932"/>
                  </a:cubicBezTo>
                  <a:cubicBezTo>
                    <a:pt x="738" y="932"/>
                    <a:pt x="738" y="932"/>
                    <a:pt x="738" y="932"/>
                  </a:cubicBezTo>
                  <a:cubicBezTo>
                    <a:pt x="791" y="932"/>
                    <a:pt x="844" y="897"/>
                    <a:pt x="844" y="844"/>
                  </a:cubicBezTo>
                  <a:cubicBezTo>
                    <a:pt x="844" y="176"/>
                    <a:pt x="844" y="176"/>
                    <a:pt x="844" y="176"/>
                  </a:cubicBezTo>
                  <a:cubicBezTo>
                    <a:pt x="844" y="124"/>
                    <a:pt x="791" y="88"/>
                    <a:pt x="738" y="88"/>
                  </a:cubicBezTo>
                  <a:close/>
                  <a:moveTo>
                    <a:pt x="738" y="844"/>
                  </a:moveTo>
                  <a:lnTo>
                    <a:pt x="738" y="844"/>
                  </a:lnTo>
                  <a:cubicBezTo>
                    <a:pt x="88" y="844"/>
                    <a:pt x="88" y="844"/>
                    <a:pt x="88" y="844"/>
                  </a:cubicBezTo>
                  <a:cubicBezTo>
                    <a:pt x="88" y="316"/>
                    <a:pt x="88" y="316"/>
                    <a:pt x="88" y="316"/>
                  </a:cubicBezTo>
                  <a:cubicBezTo>
                    <a:pt x="738" y="316"/>
                    <a:pt x="738" y="316"/>
                    <a:pt x="738" y="316"/>
                  </a:cubicBezTo>
                  <a:lnTo>
                    <a:pt x="738" y="8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9573609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20323" y="1127348"/>
            <a:ext cx="7526028" cy="1998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indent="-205703" algn="ctr" defTabSz="685678">
              <a:spcAft>
                <a:spcPts val="675"/>
              </a:spcAft>
              <a:buClr>
                <a:srgbClr val="000000"/>
              </a:buClr>
            </a:pPr>
            <a:r>
              <a:rPr lang="en-US" sz="1200" dirty="0">
                <a:solidFill>
                  <a:schemeClr val="bg1"/>
                </a:solidFill>
                <a:latin typeface="Georgia" pitchFamily="18" charset="0"/>
              </a:rPr>
              <a:t>The levers necessary to </a:t>
            </a:r>
            <a:r>
              <a:rPr lang="en-US" sz="1200" dirty="0" smtClean="0">
                <a:solidFill>
                  <a:schemeClr val="bg1"/>
                </a:solidFill>
                <a:latin typeface="Georgia" pitchFamily="18" charset="0"/>
              </a:rPr>
              <a:t>achieve productivity and cost reduction in Finance are </a:t>
            </a:r>
            <a:r>
              <a:rPr lang="en-US" sz="1200" dirty="0">
                <a:solidFill>
                  <a:schemeClr val="bg1"/>
                </a:solidFill>
                <a:latin typeface="Georgia" pitchFamily="18" charset="0"/>
              </a:rPr>
              <a:t>usually clear to many companies</a:t>
            </a:r>
          </a:p>
        </p:txBody>
      </p:sp>
      <p:sp>
        <p:nvSpPr>
          <p:cNvPr id="6" name="AutoShape 9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669632" y="2158603"/>
            <a:ext cx="227410" cy="346472"/>
          </a:xfrm>
          <a:prstGeom prst="rightArrow">
            <a:avLst>
              <a:gd name="adj1" fmla="val 49824"/>
              <a:gd name="adj2" fmla="val 41884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 anchor="ctr"/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357188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014413" indent="-219075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425575" indent="-220663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1784350" indent="-168275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2415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6987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1559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6131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defTabSz="685678"/>
            <a:endParaRPr lang="en-GB" altLang="en-US" sz="75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7" name="Rectangle 21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962525" y="2092234"/>
            <a:ext cx="2752726" cy="5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14300" indent="-114300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447675" indent="-161925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908050" indent="-9525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Streamlined legal entity structures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Redefine role of corporate finance 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Merge functions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Improve spans of controls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Create accountable Centers of Expertise</a:t>
            </a:r>
          </a:p>
        </p:txBody>
      </p:sp>
      <p:sp>
        <p:nvSpPr>
          <p:cNvPr id="8" name="Rectangle 2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962526" y="3748088"/>
            <a:ext cx="2752725" cy="836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14300" indent="-114300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447675" indent="-161925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908050" indent="-9525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Standardize back-office processes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Streamline and centralize close processes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Automate low-value manual work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Consolidate globally across businesses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Adopt offshore delivery models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Aggressively resource existing contracts 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Harmonize data structures and technology platforms</a:t>
            </a:r>
          </a:p>
        </p:txBody>
      </p:sp>
      <p:sp>
        <p:nvSpPr>
          <p:cNvPr id="9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962525" y="2776379"/>
            <a:ext cx="2752726" cy="824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14300" indent="-114300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447675" indent="-161925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908050" indent="-9525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Rationalize P&amp;L points (countries, legal entities, product lines)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Reduce/standardize reports for performance management 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Leverage self-service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Simplify budgeting/forecasting reducing frequency &amp; detail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Use standard ERP functionality and reporting tools</a:t>
            </a:r>
          </a:p>
          <a:p>
            <a:pPr marL="85725" indent="-85725" defTabSz="685678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altLang="en-US" sz="788" dirty="0">
                <a:solidFill>
                  <a:schemeClr val="bg1"/>
                </a:solidFill>
                <a:latin typeface="Georgia"/>
              </a:rPr>
              <a:t>Simplify intercompany allocations and transfers</a:t>
            </a:r>
          </a:p>
        </p:txBody>
      </p:sp>
      <p:sp>
        <p:nvSpPr>
          <p:cNvPr id="10" name="Rectangle 25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919662" y="1714500"/>
            <a:ext cx="256698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34290" rIns="34290">
            <a:spAutoFit/>
          </a:bodyPr>
          <a:lstStyle/>
          <a:p>
            <a:pPr algn="ctr" defTabSz="685678"/>
            <a:r>
              <a:rPr lang="en-US" altLang="en-US" sz="1050" b="1" dirty="0">
                <a:solidFill>
                  <a:schemeClr val="bg1"/>
                </a:solidFill>
                <a:latin typeface="Georgia"/>
              </a:rPr>
              <a:t>Examples of </a:t>
            </a:r>
            <a:r>
              <a:rPr lang="en-US" altLang="en-US" sz="1050" b="1" dirty="0" smtClean="0">
                <a:solidFill>
                  <a:schemeClr val="bg1"/>
                </a:solidFill>
                <a:latin typeface="Georgia"/>
              </a:rPr>
              <a:t>Value </a:t>
            </a:r>
            <a:r>
              <a:rPr lang="en-US" altLang="en-US" sz="1050" b="1" dirty="0">
                <a:solidFill>
                  <a:schemeClr val="bg1"/>
                </a:solidFill>
                <a:latin typeface="Georgia"/>
              </a:rPr>
              <a:t>Drivers</a:t>
            </a:r>
          </a:p>
        </p:txBody>
      </p:sp>
      <p:sp>
        <p:nvSpPr>
          <p:cNvPr id="11" name="AutoShape 32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4669632" y="2917032"/>
            <a:ext cx="227410" cy="346472"/>
          </a:xfrm>
          <a:prstGeom prst="rightArrow">
            <a:avLst>
              <a:gd name="adj1" fmla="val 49824"/>
              <a:gd name="adj2" fmla="val 41884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 anchor="ctr"/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357188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014413" indent="-219075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425575" indent="-220663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1784350" indent="-168275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2415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6987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1559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6131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defTabSz="685678"/>
            <a:endParaRPr lang="en-GB" altLang="en-US" sz="75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2" name="AutoShape 33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4669632" y="4124326"/>
            <a:ext cx="227410" cy="346472"/>
          </a:xfrm>
          <a:prstGeom prst="rightArrow">
            <a:avLst>
              <a:gd name="adj1" fmla="val 49824"/>
              <a:gd name="adj2" fmla="val 41884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 anchor="ctr"/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357188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014413" indent="-219075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425575" indent="-220663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1784350" indent="-168275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2415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6987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1559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6131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defTabSz="685678"/>
            <a:endParaRPr lang="en-GB" altLang="en-US" sz="75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3330491" y="1351528"/>
            <a:ext cx="317715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685678"/>
            <a:r>
              <a:rPr lang="en-US" altLang="en-US" sz="1200" b="1" dirty="0">
                <a:solidFill>
                  <a:schemeClr val="tx2"/>
                </a:solidFill>
                <a:latin typeface="Georgia"/>
              </a:rPr>
              <a:t>Transformation of the Finance Function</a:t>
            </a:r>
          </a:p>
        </p:txBody>
      </p:sp>
      <p:sp>
        <p:nvSpPr>
          <p:cNvPr id="14" name="Text Box 3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 rot="16200000">
            <a:off x="1171269" y="2937711"/>
            <a:ext cx="44114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>
            <a:spAutoFit/>
          </a:bodyPr>
          <a:lstStyle/>
          <a:p>
            <a:pPr defTabSz="685678"/>
            <a:r>
              <a:rPr lang="en-US" altLang="en-US" sz="1050" b="1">
                <a:solidFill>
                  <a:schemeClr val="bg1"/>
                </a:solidFill>
                <a:latin typeface="Georgia"/>
              </a:rPr>
              <a:t>Costs</a:t>
            </a:r>
          </a:p>
        </p:txBody>
      </p:sp>
      <p:sp>
        <p:nvSpPr>
          <p:cNvPr id="15" name="Rectangle 2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3259932" y="3567113"/>
            <a:ext cx="1354931" cy="1069181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 anchor="ctr"/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357188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014413" indent="-219075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425575" indent="-220663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1784350" indent="-168275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2415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6987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1559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6131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defTabSz="685678"/>
            <a:endParaRPr lang="en-GB" altLang="en-US" sz="75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6" name="Rectangle 6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3259932" y="2081213"/>
            <a:ext cx="1354931" cy="54649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34290" rIns="34290" anchor="ctr"/>
          <a:lstStyle>
            <a:lvl1pPr marL="115888" indent="-115888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86916" indent="-86916" algn="ctr" defTabSz="685678">
              <a:lnSpc>
                <a:spcPct val="90000"/>
              </a:lnSpc>
              <a:spcBef>
                <a:spcPct val="30000"/>
              </a:spcBef>
            </a:pPr>
            <a:r>
              <a:rPr lang="en-US" altLang="en-US" sz="1050" b="1" dirty="0">
                <a:solidFill>
                  <a:schemeClr val="bg1"/>
                </a:solidFill>
                <a:latin typeface="Georgia"/>
              </a:rPr>
              <a:t>Corporate</a:t>
            </a: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3259932" y="2634854"/>
            <a:ext cx="1354931" cy="950119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34290" tIns="48006" rIns="34290" anchor="ctr"/>
          <a:lstStyle>
            <a:lvl1pPr marL="142875" indent="-142875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266700" indent="-11430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107156" indent="-107156" algn="ctr" defTabSz="685678">
              <a:lnSpc>
                <a:spcPct val="90000"/>
              </a:lnSpc>
              <a:spcBef>
                <a:spcPct val="35000"/>
              </a:spcBef>
            </a:pPr>
            <a:r>
              <a:rPr lang="en-US" altLang="en-US" sz="1050" b="1">
                <a:solidFill>
                  <a:schemeClr val="bg1"/>
                </a:solidFill>
                <a:latin typeface="Georgia"/>
              </a:rPr>
              <a:t>Business Units</a:t>
            </a:r>
          </a:p>
        </p:txBody>
      </p:sp>
      <p:sp>
        <p:nvSpPr>
          <p:cNvPr id="18" name="Line 10"/>
          <p:cNvSpPr>
            <a:spLocks noChangeShapeType="1"/>
          </p:cNvSpPr>
          <p:nvPr>
            <p:custDataLst>
              <p:tags r:id="rId13"/>
            </p:custDataLst>
          </p:nvPr>
        </p:nvSpPr>
        <p:spPr bwMode="gray">
          <a:xfrm rot="10800000" flipH="1">
            <a:off x="1509713" y="1532335"/>
            <a:ext cx="3572" cy="3128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 anchor="ctr"/>
          <a:lstStyle/>
          <a:p>
            <a:pPr defTabSz="685678"/>
            <a:endParaRPr lang="en-US" sz="135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19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gray">
          <a:xfrm>
            <a:off x="1488282" y="4663679"/>
            <a:ext cx="3359944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 anchor="ctr"/>
          <a:lstStyle/>
          <a:p>
            <a:pPr defTabSz="685678"/>
            <a:endParaRPr lang="en-US" sz="135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2065572" y="4650581"/>
            <a:ext cx="370614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>
            <a:spAutoFit/>
          </a:bodyPr>
          <a:lstStyle/>
          <a:p>
            <a:pPr algn="ctr" defTabSz="685678"/>
            <a:r>
              <a:rPr lang="en-US" altLang="en-US" sz="1050" b="1" dirty="0" smtClean="0">
                <a:solidFill>
                  <a:schemeClr val="bg1"/>
                </a:solidFill>
                <a:latin typeface="Arial"/>
              </a:rPr>
              <a:t>2010</a:t>
            </a:r>
            <a:endParaRPr lang="en-US" altLang="en-US" sz="105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3753278" y="4650581"/>
            <a:ext cx="37061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>
            <a:spAutoFit/>
          </a:bodyPr>
          <a:lstStyle/>
          <a:p>
            <a:pPr algn="ctr" defTabSz="685678"/>
            <a:r>
              <a:rPr lang="en-US" altLang="en-US" sz="1050" b="1" dirty="0" smtClean="0">
                <a:solidFill>
                  <a:schemeClr val="bg1"/>
                </a:solidFill>
                <a:latin typeface="Arial"/>
              </a:rPr>
              <a:t>2018</a:t>
            </a:r>
            <a:endParaRPr lang="en-US" altLang="en-US" sz="105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2" name="Rectangle 15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3337322" y="3758803"/>
            <a:ext cx="1200150" cy="83224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34290" tIns="48006" rIns="34290" anchor="ctr"/>
          <a:lstStyle>
            <a:lvl1pPr marL="115888" indent="-115888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1012825" indent="-728663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27125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86916" indent="-86916" algn="ctr" defTabSz="685678">
              <a:lnSpc>
                <a:spcPct val="90000"/>
              </a:lnSpc>
              <a:spcBef>
                <a:spcPct val="20000"/>
              </a:spcBef>
            </a:pPr>
            <a:r>
              <a:rPr lang="en-US" altLang="en-US" sz="1050" b="1">
                <a:solidFill>
                  <a:schemeClr val="bg1"/>
                </a:solidFill>
                <a:latin typeface="Georgia"/>
              </a:rPr>
              <a:t>Shared Services or Outsourced</a:t>
            </a:r>
          </a:p>
        </p:txBody>
      </p:sp>
      <p:sp>
        <p:nvSpPr>
          <p:cNvPr id="2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3275410" y="3565923"/>
            <a:ext cx="726481" cy="21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>
            <a:spAutoFit/>
          </a:bodyPr>
          <a:lstStyle/>
          <a:p>
            <a:pPr defTabSz="685678"/>
            <a:r>
              <a:rPr lang="en-US" altLang="en-US" sz="825" b="1">
                <a:solidFill>
                  <a:schemeClr val="bg1"/>
                </a:solidFill>
                <a:latin typeface="Georgia"/>
              </a:rPr>
              <a:t>Back-Office </a:t>
            </a:r>
          </a:p>
        </p:txBody>
      </p:sp>
      <p:sp>
        <p:nvSpPr>
          <p:cNvPr id="24" name="Text Box 2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3318547" y="1860947"/>
            <a:ext cx="1223413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>
            <a:spAutoFit/>
          </a:bodyPr>
          <a:lstStyle/>
          <a:p>
            <a:pPr algn="ctr" defTabSz="685678"/>
            <a:r>
              <a:rPr lang="en-US" altLang="en-US" sz="1050" b="1" dirty="0">
                <a:solidFill>
                  <a:schemeClr val="bg1"/>
                </a:solidFill>
                <a:latin typeface="Georgia"/>
              </a:rPr>
              <a:t>0.8% of </a:t>
            </a:r>
            <a:r>
              <a:rPr lang="en-US" altLang="en-US" sz="1050" b="1" dirty="0" smtClean="0">
                <a:solidFill>
                  <a:schemeClr val="bg1"/>
                </a:solidFill>
                <a:latin typeface="Georgia"/>
              </a:rPr>
              <a:t>Revenue</a:t>
            </a:r>
            <a:endParaRPr lang="en-US" altLang="en-US" sz="1050" b="1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25" name="Line 39"/>
          <p:cNvSpPr>
            <a:spLocks noChangeShapeType="1"/>
          </p:cNvSpPr>
          <p:nvPr>
            <p:custDataLst>
              <p:tags r:id="rId20"/>
            </p:custDataLst>
          </p:nvPr>
        </p:nvSpPr>
        <p:spPr bwMode="gray">
          <a:xfrm>
            <a:off x="2980135" y="1532335"/>
            <a:ext cx="279797" cy="54887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/>
          <a:p>
            <a:pPr defTabSz="685678"/>
            <a:endParaRPr lang="en-US" sz="135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26" name="Line 40"/>
          <p:cNvSpPr>
            <a:spLocks noChangeShapeType="1"/>
          </p:cNvSpPr>
          <p:nvPr>
            <p:custDataLst>
              <p:tags r:id="rId21"/>
            </p:custDataLst>
          </p:nvPr>
        </p:nvSpPr>
        <p:spPr bwMode="gray">
          <a:xfrm>
            <a:off x="2977754" y="2263379"/>
            <a:ext cx="254794" cy="35361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/>
          <a:p>
            <a:pPr defTabSz="685678"/>
            <a:endParaRPr lang="en-US" sz="135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27" name="Line 41"/>
          <p:cNvSpPr>
            <a:spLocks noChangeShapeType="1"/>
          </p:cNvSpPr>
          <p:nvPr>
            <p:custDataLst>
              <p:tags r:id="rId22"/>
            </p:custDataLst>
          </p:nvPr>
        </p:nvSpPr>
        <p:spPr bwMode="gray">
          <a:xfrm flipV="1">
            <a:off x="2977754" y="3596879"/>
            <a:ext cx="254794" cy="26550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/>
          <a:p>
            <a:pPr defTabSz="685678"/>
            <a:endParaRPr lang="en-US" sz="135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3"/>
            </p:custDataLst>
          </p:nvPr>
        </p:nvSpPr>
        <p:spPr bwMode="gray">
          <a:xfrm>
            <a:off x="1644254" y="3843338"/>
            <a:ext cx="1335881" cy="792956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 anchor="ctr"/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357188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014413" indent="-219075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425575" indent="-220663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1784350" indent="-168275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2415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6987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1559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6131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defTabSz="685678"/>
            <a:endParaRPr lang="en-GB" altLang="en-US" sz="75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4"/>
            </p:custDataLst>
          </p:nvPr>
        </p:nvSpPr>
        <p:spPr bwMode="gray">
          <a:xfrm>
            <a:off x="1644254" y="1521619"/>
            <a:ext cx="1335881" cy="728663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34290" rIns="34290" anchor="ctr"/>
          <a:lstStyle>
            <a:lvl1pPr marL="115888" indent="-115888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86916" indent="-86916" algn="ctr" defTabSz="685678">
              <a:lnSpc>
                <a:spcPct val="90000"/>
              </a:lnSpc>
              <a:spcBef>
                <a:spcPct val="20000"/>
              </a:spcBef>
            </a:pPr>
            <a:r>
              <a:rPr lang="en-US" altLang="en-US" sz="1050" b="1" dirty="0">
                <a:solidFill>
                  <a:schemeClr val="bg1"/>
                </a:solidFill>
                <a:latin typeface="Georgia"/>
              </a:rPr>
              <a:t>Corporate</a:t>
            </a:r>
            <a:r>
              <a:rPr lang="en-US" altLang="en-US" sz="1050" b="1" u="sng" dirty="0">
                <a:solidFill>
                  <a:schemeClr val="bg1"/>
                </a:solidFill>
                <a:latin typeface="Georgia"/>
              </a:rPr>
              <a:t> </a:t>
            </a:r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gray">
          <a:xfrm>
            <a:off x="1644254" y="2250281"/>
            <a:ext cx="1335881" cy="1596629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34290" tIns="48006" rIns="34290" anchor="ctr"/>
          <a:lstStyle>
            <a:lvl1pPr marL="115888" indent="-115888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233363" indent="-115888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86916" indent="-86916" algn="ctr" defTabSz="685678">
              <a:lnSpc>
                <a:spcPct val="90000"/>
              </a:lnSpc>
              <a:spcBef>
                <a:spcPct val="20000"/>
              </a:spcBef>
            </a:pPr>
            <a:r>
              <a:rPr lang="en-US" altLang="en-US" sz="1050" b="1">
                <a:solidFill>
                  <a:schemeClr val="bg1"/>
                </a:solidFill>
                <a:latin typeface="Georgia"/>
              </a:rPr>
              <a:t>Business Units</a:t>
            </a:r>
          </a:p>
        </p:txBody>
      </p:sp>
      <p:sp>
        <p:nvSpPr>
          <p:cNvPr id="31" name="Rectangle 8"/>
          <p:cNvSpPr>
            <a:spLocks noChangeArrowheads="1"/>
          </p:cNvSpPr>
          <p:nvPr>
            <p:custDataLst>
              <p:tags r:id="rId26"/>
            </p:custDataLst>
          </p:nvPr>
        </p:nvSpPr>
        <p:spPr bwMode="gray">
          <a:xfrm>
            <a:off x="1719263" y="4042173"/>
            <a:ext cx="1202531" cy="54887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34290" tIns="48006" rIns="34290" anchor="ctr"/>
          <a:lstStyle>
            <a:lvl1pPr marL="115888" indent="-115888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86916" indent="-86916" algn="ctr" defTabSz="685678">
              <a:lnSpc>
                <a:spcPct val="90000"/>
              </a:lnSpc>
              <a:spcBef>
                <a:spcPct val="50000"/>
              </a:spcBef>
            </a:pPr>
            <a:r>
              <a:rPr lang="en-US" altLang="en-US" sz="1050" b="1">
                <a:solidFill>
                  <a:schemeClr val="bg1"/>
                </a:solidFill>
                <a:latin typeface="Georgia"/>
              </a:rPr>
              <a:t>Shared Services</a:t>
            </a:r>
          </a:p>
        </p:txBody>
      </p:sp>
      <p:sp>
        <p:nvSpPr>
          <p:cNvPr id="32" name="Text Box 1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gray">
          <a:xfrm>
            <a:off x="1657350" y="3852863"/>
            <a:ext cx="726481" cy="21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>
            <a:spAutoFit/>
          </a:bodyPr>
          <a:lstStyle/>
          <a:p>
            <a:pPr defTabSz="685678"/>
            <a:r>
              <a:rPr lang="en-US" altLang="en-US" sz="825" b="1">
                <a:solidFill>
                  <a:schemeClr val="bg1"/>
                </a:solidFill>
                <a:latin typeface="Georgia"/>
              </a:rPr>
              <a:t>Back-Office </a:t>
            </a:r>
          </a:p>
        </p:txBody>
      </p:sp>
      <p:sp>
        <p:nvSpPr>
          <p:cNvPr id="33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gray">
          <a:xfrm>
            <a:off x="1669305" y="1307306"/>
            <a:ext cx="1188147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>
            <a:spAutoFit/>
          </a:bodyPr>
          <a:lstStyle/>
          <a:p>
            <a:pPr algn="ctr" defTabSz="685678"/>
            <a:r>
              <a:rPr lang="en-US" altLang="en-US" sz="1050" b="1" dirty="0">
                <a:solidFill>
                  <a:schemeClr val="bg1"/>
                </a:solidFill>
                <a:latin typeface="Georgia"/>
              </a:rPr>
              <a:t>1.2% of </a:t>
            </a:r>
            <a:r>
              <a:rPr lang="en-US" altLang="en-US" sz="1050" b="1" dirty="0" smtClean="0">
                <a:solidFill>
                  <a:schemeClr val="bg1"/>
                </a:solidFill>
                <a:latin typeface="Georgia"/>
              </a:rPr>
              <a:t>Revenue</a:t>
            </a:r>
            <a:endParaRPr lang="en-US" altLang="en-US" sz="1050" b="1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Finance cost levers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20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9441" y="1124279"/>
            <a:ext cx="8534995" cy="216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indent="-205703" algn="ctr" defTabSz="685678">
              <a:spcAft>
                <a:spcPts val="675"/>
              </a:spcAft>
              <a:buClr>
                <a:srgbClr val="000000"/>
              </a:buClr>
            </a:pPr>
            <a:r>
              <a:rPr lang="en-US" sz="1000" dirty="0">
                <a:solidFill>
                  <a:schemeClr val="bg1"/>
                </a:solidFill>
                <a:latin typeface="Georgia" pitchFamily="18" charset="0"/>
              </a:rPr>
              <a:t>In our experience successful </a:t>
            </a:r>
            <a:r>
              <a:rPr lang="en-US" sz="1000" dirty="0" smtClean="0">
                <a:solidFill>
                  <a:schemeClr val="bg1"/>
                </a:solidFill>
                <a:latin typeface="Georgia" pitchFamily="18" charset="0"/>
              </a:rPr>
              <a:t>Finance cost reduction and productivity initiatives require business units to “play” to capture the high-end of benefits</a:t>
            </a:r>
            <a:endParaRPr lang="en-US" sz="1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Freeform 34"/>
          <p:cNvSpPr>
            <a:spLocks/>
          </p:cNvSpPr>
          <p:nvPr>
            <p:custDataLst>
              <p:tags r:id="rId1"/>
            </p:custDataLst>
          </p:nvPr>
        </p:nvSpPr>
        <p:spPr bwMode="gray">
          <a:xfrm>
            <a:off x="4115991" y="1643062"/>
            <a:ext cx="2603897" cy="3100388"/>
          </a:xfrm>
          <a:custGeom>
            <a:avLst/>
            <a:gdLst>
              <a:gd name="T0" fmla="*/ 0 w 2187"/>
              <a:gd name="T1" fmla="*/ 654 h 2604"/>
              <a:gd name="T2" fmla="*/ 444 w 2187"/>
              <a:gd name="T3" fmla="*/ 0 h 2604"/>
              <a:gd name="T4" fmla="*/ 2187 w 2187"/>
              <a:gd name="T5" fmla="*/ 2604 h 2604"/>
              <a:gd name="T6" fmla="*/ 1259 w 2187"/>
              <a:gd name="T7" fmla="*/ 2604 h 2604"/>
              <a:gd name="T8" fmla="*/ 0 w 2187"/>
              <a:gd name="T9" fmla="*/ 654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7" h="2604">
                <a:moveTo>
                  <a:pt x="0" y="654"/>
                </a:moveTo>
                <a:lnTo>
                  <a:pt x="444" y="0"/>
                </a:lnTo>
                <a:lnTo>
                  <a:pt x="2187" y="2604"/>
                </a:lnTo>
                <a:lnTo>
                  <a:pt x="1259" y="2604"/>
                </a:lnTo>
                <a:lnTo>
                  <a:pt x="0" y="654"/>
                </a:lnTo>
                <a:close/>
              </a:path>
            </a:pathLst>
          </a:custGeom>
          <a:solidFill>
            <a:srgbClr val="D5D5D5"/>
          </a:solidFill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/>
          <a:p>
            <a:pPr defTabSz="685678"/>
            <a:endParaRPr lang="en-US" sz="135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Freeform 177"/>
          <p:cNvSpPr>
            <a:spLocks/>
          </p:cNvSpPr>
          <p:nvPr>
            <p:custDataLst>
              <p:tags r:id="rId2"/>
            </p:custDataLst>
          </p:nvPr>
        </p:nvSpPr>
        <p:spPr bwMode="gray">
          <a:xfrm>
            <a:off x="4115991" y="1687116"/>
            <a:ext cx="2603897" cy="3100388"/>
          </a:xfrm>
          <a:custGeom>
            <a:avLst/>
            <a:gdLst>
              <a:gd name="T0" fmla="*/ 0 w 2187"/>
              <a:gd name="T1" fmla="*/ 654 h 2604"/>
              <a:gd name="T2" fmla="*/ 444 w 2187"/>
              <a:gd name="T3" fmla="*/ 0 h 2604"/>
              <a:gd name="T4" fmla="*/ 2187 w 2187"/>
              <a:gd name="T5" fmla="*/ 2604 h 2604"/>
              <a:gd name="T6" fmla="*/ 1259 w 2187"/>
              <a:gd name="T7" fmla="*/ 2604 h 2604"/>
              <a:gd name="T8" fmla="*/ 0 w 2187"/>
              <a:gd name="T9" fmla="*/ 654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7" h="2604">
                <a:moveTo>
                  <a:pt x="0" y="654"/>
                </a:moveTo>
                <a:lnTo>
                  <a:pt x="444" y="0"/>
                </a:lnTo>
                <a:lnTo>
                  <a:pt x="2187" y="2604"/>
                </a:lnTo>
                <a:lnTo>
                  <a:pt x="1259" y="2604"/>
                </a:lnTo>
                <a:lnTo>
                  <a:pt x="0" y="654"/>
                </a:lnTo>
                <a:close/>
              </a:path>
            </a:pathLst>
          </a:custGeom>
          <a:noFill/>
          <a:ln w="952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D5D5D5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/>
          <a:p>
            <a:pPr defTabSz="685678"/>
            <a:endParaRPr lang="en-US" sz="135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Freeform 7"/>
          <p:cNvSpPr>
            <a:spLocks/>
          </p:cNvSpPr>
          <p:nvPr>
            <p:custDataLst>
              <p:tags r:id="rId3"/>
            </p:custDataLst>
          </p:nvPr>
        </p:nvSpPr>
        <p:spPr bwMode="gray">
          <a:xfrm>
            <a:off x="2641997" y="3914775"/>
            <a:ext cx="2956322" cy="781050"/>
          </a:xfrm>
          <a:custGeom>
            <a:avLst/>
            <a:gdLst>
              <a:gd name="T0" fmla="*/ 0 w 2256"/>
              <a:gd name="T1" fmla="*/ 648 h 648"/>
              <a:gd name="T2" fmla="*/ 406 w 2256"/>
              <a:gd name="T3" fmla="*/ 0 h 648"/>
              <a:gd name="T4" fmla="*/ 1850 w 2256"/>
              <a:gd name="T5" fmla="*/ 0 h 648"/>
              <a:gd name="T6" fmla="*/ 2256 w 2256"/>
              <a:gd name="T7" fmla="*/ 648 h 648"/>
              <a:gd name="T8" fmla="*/ 0 w 2256"/>
              <a:gd name="T9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6" h="648">
                <a:moveTo>
                  <a:pt x="0" y="648"/>
                </a:moveTo>
                <a:lnTo>
                  <a:pt x="406" y="0"/>
                </a:lnTo>
                <a:lnTo>
                  <a:pt x="1850" y="0"/>
                </a:lnTo>
                <a:lnTo>
                  <a:pt x="2256" y="648"/>
                </a:lnTo>
                <a:lnTo>
                  <a:pt x="0" y="648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 anchor="ctr"/>
          <a:lstStyle/>
          <a:p>
            <a:pPr defTabSz="685678"/>
            <a:endParaRPr lang="en-US" sz="135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708548" y="1634729"/>
            <a:ext cx="1400770" cy="1602581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D5D5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54864" tIns="54864" rIns="54864" anchor="ctr"/>
          <a:lstStyle>
            <a:lvl1pPr marL="800100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91440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02870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600075" defTabSz="685678">
              <a:lnSpc>
                <a:spcPct val="90000"/>
              </a:lnSpc>
            </a:pPr>
            <a:r>
              <a:rPr lang="en-US" altLang="en-US" sz="750" i="1" dirty="0">
                <a:latin typeface="Georgia" panose="02040502050405020303" pitchFamily="18" charset="0"/>
              </a:rPr>
              <a:t>Requires redesign or coordination that extends across the Finance function, (e.g., consolidate transaction processes, consolidate deal management, restructure project resources) </a:t>
            </a:r>
          </a:p>
        </p:txBody>
      </p:sp>
      <p:sp>
        <p:nvSpPr>
          <p:cNvPr id="11" name="Rectangle 17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365648" y="3465910"/>
            <a:ext cx="1449986" cy="108704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D5D5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54864" tIns="54864" rIns="54864" anchor="ctr"/>
          <a:lstStyle>
            <a:lvl1pPr marL="742950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85725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97155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557213" defTabSz="685678">
              <a:lnSpc>
                <a:spcPct val="90000"/>
              </a:lnSpc>
            </a:pPr>
            <a:r>
              <a:rPr lang="en-US" altLang="en-US" sz="750" i="1" dirty="0">
                <a:latin typeface="Georgia" panose="02040502050405020303" pitchFamily="18" charset="0"/>
              </a:rPr>
              <a:t>Typically achieved by changing local processes or policies (e.g., implement P-Card, Consolidate Payroll, Reduce Invoice Customization)</a:t>
            </a:r>
          </a:p>
        </p:txBody>
      </p:sp>
      <p:sp>
        <p:nvSpPr>
          <p:cNvPr id="12" name="Rectangle 21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954316" y="1813323"/>
            <a:ext cx="1703785" cy="1431131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D5D5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54864" tIns="54864" rIns="54864" anchor="ctr"/>
          <a:lstStyle>
            <a:lvl1pPr marL="914400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102870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685800" defTabSz="685678">
              <a:lnSpc>
                <a:spcPct val="90000"/>
              </a:lnSpc>
            </a:pPr>
            <a:r>
              <a:rPr lang="en-US" altLang="en-US" sz="750" i="1" dirty="0">
                <a:latin typeface="Georgia" panose="02040502050405020303" pitchFamily="18" charset="0"/>
              </a:rPr>
              <a:t>Requires changes in the corporate and business unit operating model to achieve results (e.g., change business partner support model and reporting lines, simplify forecasting/flash process,  streamline mgmt. reporting, simplify country P&amp;Ls)</a:t>
            </a:r>
          </a:p>
        </p:txBody>
      </p:sp>
      <p:sp>
        <p:nvSpPr>
          <p:cNvPr id="13" name="Text Box 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3274768" y="1392719"/>
            <a:ext cx="3082574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685678"/>
            <a:r>
              <a:rPr lang="en-US" altLang="en-US" sz="1100" b="1" dirty="0">
                <a:solidFill>
                  <a:schemeClr val="bg1"/>
                </a:solidFill>
                <a:latin typeface="Georgia" panose="02040502050405020303" pitchFamily="18" charset="0"/>
              </a:rPr>
              <a:t>Three Categories of Finance Opportunities</a:t>
            </a:r>
          </a:p>
        </p:txBody>
      </p:sp>
      <p:sp>
        <p:nvSpPr>
          <p:cNvPr id="15" name="AutoShape 5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2661046" y="1747837"/>
            <a:ext cx="3957638" cy="2947988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 w="34925">
            <a:solidFill>
              <a:schemeClr val="bg1"/>
            </a:solidFill>
          </a:ln>
          <a:effectLst/>
        </p:spPr>
        <p:txBody>
          <a:bodyPr wrap="none" lIns="34290" rIns="34290" anchor="ctr"/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357188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014413" indent="-219075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425575" indent="-220663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1784350" indent="-168275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2415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6987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1559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6131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defTabSz="685678"/>
            <a:endParaRPr lang="en-GB" altLang="en-US" sz="75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AutoShape 6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2637234" y="2507456"/>
            <a:ext cx="2978944" cy="2200275"/>
          </a:xfrm>
          <a:prstGeom prst="triangle">
            <a:avLst>
              <a:gd name="adj" fmla="val 50000"/>
            </a:avLst>
          </a:prstGeom>
          <a:solidFill>
            <a:schemeClr val="accent6"/>
          </a:solidFill>
          <a:ln w="47625">
            <a:solidFill>
              <a:schemeClr val="bg1"/>
            </a:solidFill>
          </a:ln>
          <a:effectLst/>
        </p:spPr>
        <p:txBody>
          <a:bodyPr wrap="none" lIns="34290" rIns="34290" anchor="ctr"/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357188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014413" indent="-219075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425575" indent="-220663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1784350" indent="-168275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2415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6987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1559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6131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defTabSz="685678"/>
            <a:endParaRPr lang="en-GB" altLang="en-US" sz="75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4287440" y="2305050"/>
            <a:ext cx="92987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ctr" defTabSz="685678"/>
            <a:r>
              <a:rPr lang="en-US" altLang="en-US" sz="800" b="1" dirty="0">
                <a:solidFill>
                  <a:schemeClr val="bg1"/>
                </a:solidFill>
                <a:latin typeface="Georgia" panose="02040502050405020303" pitchFamily="18" charset="0"/>
              </a:rPr>
              <a:t>Requires</a:t>
            </a:r>
            <a:br>
              <a:rPr lang="en-US" altLang="en-US" sz="800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altLang="en-US" sz="800" b="1" dirty="0">
                <a:solidFill>
                  <a:schemeClr val="bg1"/>
                </a:solidFill>
                <a:latin typeface="Georgia" panose="02040502050405020303" pitchFamily="18" charset="0"/>
              </a:rPr>
              <a:t>Effort that Extends Beyond Finance</a:t>
            </a:r>
          </a:p>
          <a:p>
            <a:pPr algn="ctr" defTabSz="685678"/>
            <a:r>
              <a:rPr lang="en-US" altLang="en-US" sz="800" b="1" dirty="0">
                <a:solidFill>
                  <a:schemeClr val="bg1"/>
                </a:solidFill>
                <a:latin typeface="Georgia" panose="02040502050405020303" pitchFamily="18" charset="0"/>
              </a:rPr>
              <a:t>(Inherent)</a:t>
            </a:r>
          </a:p>
        </p:txBody>
      </p:sp>
      <p:sp>
        <p:nvSpPr>
          <p:cNvPr id="18" name="Oval 11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4538663" y="2026444"/>
            <a:ext cx="190500" cy="17621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 anchor="ctr"/>
          <a:lstStyle/>
          <a:p>
            <a:pPr algn="ctr" defTabSz="685678"/>
            <a:r>
              <a:rPr lang="en-US" altLang="en-US" sz="1350" b="1">
                <a:solidFill>
                  <a:schemeClr val="bg1"/>
                </a:solidFill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19" name="Freeform 14"/>
          <p:cNvSpPr>
            <a:spLocks noChangeAspect="1"/>
          </p:cNvSpPr>
          <p:nvPr>
            <p:custDataLst>
              <p:tags r:id="rId12"/>
            </p:custDataLst>
          </p:nvPr>
        </p:nvSpPr>
        <p:spPr bwMode="gray">
          <a:xfrm rot="6128415" flipH="1">
            <a:off x="5530453" y="2756297"/>
            <a:ext cx="542925" cy="419100"/>
          </a:xfrm>
          <a:custGeom>
            <a:avLst/>
            <a:gdLst>
              <a:gd name="T0" fmla="*/ 420 w 532"/>
              <a:gd name="T1" fmla="*/ 111 h 411"/>
              <a:gd name="T2" fmla="*/ 360 w 532"/>
              <a:gd name="T3" fmla="*/ 163 h 411"/>
              <a:gd name="T4" fmla="*/ 304 w 532"/>
              <a:gd name="T5" fmla="*/ 203 h 411"/>
              <a:gd name="T6" fmla="*/ 224 w 532"/>
              <a:gd name="T7" fmla="*/ 255 h 411"/>
              <a:gd name="T8" fmla="*/ 132 w 532"/>
              <a:gd name="T9" fmla="*/ 291 h 411"/>
              <a:gd name="T10" fmla="*/ 124 w 532"/>
              <a:gd name="T11" fmla="*/ 239 h 411"/>
              <a:gd name="T12" fmla="*/ 0 w 532"/>
              <a:gd name="T13" fmla="*/ 395 h 411"/>
              <a:gd name="T14" fmla="*/ 220 w 532"/>
              <a:gd name="T15" fmla="*/ 411 h 411"/>
              <a:gd name="T16" fmla="*/ 152 w 532"/>
              <a:gd name="T17" fmla="*/ 383 h 411"/>
              <a:gd name="T18" fmla="*/ 248 w 532"/>
              <a:gd name="T19" fmla="*/ 327 h 411"/>
              <a:gd name="T20" fmla="*/ 328 w 532"/>
              <a:gd name="T21" fmla="*/ 267 h 411"/>
              <a:gd name="T22" fmla="*/ 384 w 532"/>
              <a:gd name="T23" fmla="*/ 219 h 411"/>
              <a:gd name="T24" fmla="*/ 438 w 532"/>
              <a:gd name="T25" fmla="*/ 153 h 411"/>
              <a:gd name="T26" fmla="*/ 475 w 532"/>
              <a:gd name="T27" fmla="*/ 94 h 411"/>
              <a:gd name="T28" fmla="*/ 532 w 532"/>
              <a:gd name="T29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32" h="411">
                <a:moveTo>
                  <a:pt x="420" y="111"/>
                </a:moveTo>
                <a:lnTo>
                  <a:pt x="360" y="163"/>
                </a:lnTo>
                <a:lnTo>
                  <a:pt x="304" y="203"/>
                </a:lnTo>
                <a:cubicBezTo>
                  <a:pt x="284" y="218"/>
                  <a:pt x="253" y="242"/>
                  <a:pt x="224" y="255"/>
                </a:cubicBezTo>
                <a:cubicBezTo>
                  <a:pt x="194" y="268"/>
                  <a:pt x="155" y="300"/>
                  <a:pt x="132" y="291"/>
                </a:cubicBezTo>
                <a:lnTo>
                  <a:pt x="124" y="239"/>
                </a:lnTo>
                <a:lnTo>
                  <a:pt x="0" y="395"/>
                </a:lnTo>
                <a:lnTo>
                  <a:pt x="220" y="411"/>
                </a:lnTo>
                <a:lnTo>
                  <a:pt x="152" y="383"/>
                </a:lnTo>
                <a:cubicBezTo>
                  <a:pt x="160" y="365"/>
                  <a:pt x="221" y="347"/>
                  <a:pt x="248" y="327"/>
                </a:cubicBezTo>
                <a:cubicBezTo>
                  <a:pt x="275" y="306"/>
                  <a:pt x="308" y="289"/>
                  <a:pt x="328" y="267"/>
                </a:cubicBezTo>
                <a:lnTo>
                  <a:pt x="384" y="219"/>
                </a:lnTo>
                <a:lnTo>
                  <a:pt x="438" y="153"/>
                </a:lnTo>
                <a:lnTo>
                  <a:pt x="475" y="94"/>
                </a:lnTo>
                <a:lnTo>
                  <a:pt x="532" y="0"/>
                </a:ln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  <a:extLst/>
        </p:spPr>
        <p:txBody>
          <a:bodyPr/>
          <a:lstStyle/>
          <a:p>
            <a:pPr defTabSz="685678"/>
            <a:endParaRPr lang="en-US" sz="135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1" name="Object 40"/>
          <p:cNvGraphicFramePr>
            <a:graphicFrameLocks/>
          </p:cNvGraphicFramePr>
          <p:nvPr>
            <p:custDataLst>
              <p:tags r:id="rId13"/>
            </p:custDataLst>
            <p:extLst>
              <p:ext uri="{D42A27DB-BD31-4B8C-83A1-F6EECF244321}">
                <p14:modId xmlns="" xmlns:p14="http://schemas.microsoft.com/office/powerpoint/2010/main" val="1245435613"/>
              </p:ext>
            </p:extLst>
          </p:nvPr>
        </p:nvGraphicFramePr>
        <p:xfrm>
          <a:off x="1728788" y="1635919"/>
          <a:ext cx="959644" cy="158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sp>
        <p:nvSpPr>
          <p:cNvPr id="22" name="Rectangle 80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1901429" y="1702594"/>
            <a:ext cx="284559" cy="13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>
              <a:spcBef>
                <a:spcPct val="100000"/>
              </a:spcBef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3038" indent="-171450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2095500" indent="11113">
              <a:lnSpc>
                <a:spcPct val="90000"/>
              </a:lnSpc>
              <a:spcBef>
                <a:spcPct val="40000"/>
              </a:spcBef>
              <a:buClr>
                <a:srgbClr val="0B1F65"/>
              </a:buClr>
              <a:buFont typeface="Webdings" pitchFamily="18" charset="2"/>
              <a:defRPr sz="1600">
                <a:solidFill>
                  <a:schemeClr val="tx1"/>
                </a:solidFill>
                <a:latin typeface="Book Antiqua" pitchFamily="18" charset="0"/>
              </a:defRPr>
            </a:lvl3pPr>
            <a:lvl4pPr marL="2220913">
              <a:lnSpc>
                <a:spcPct val="90000"/>
              </a:lnSpc>
              <a:spcBef>
                <a:spcPct val="40000"/>
              </a:spcBef>
              <a:buClr>
                <a:srgbClr val="0B1F65"/>
              </a:buClr>
              <a:defRPr sz="1600">
                <a:solidFill>
                  <a:schemeClr val="tx1"/>
                </a:solidFill>
                <a:latin typeface="Book Antiqua" pitchFamily="18" charset="0"/>
              </a:defRPr>
            </a:lvl4pPr>
            <a:lvl5pPr marL="2335213">
              <a:lnSpc>
                <a:spcPct val="90000"/>
              </a:lnSpc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5pPr>
            <a:lvl6pPr marL="27924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6pPr>
            <a:lvl7pPr marL="32496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7pPr>
            <a:lvl8pPr marL="3706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8pPr>
            <a:lvl9pPr marL="4164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defTabSz="685678">
              <a:spcBef>
                <a:spcPct val="0"/>
              </a:spcBef>
              <a:buClr>
                <a:srgbClr val="000000"/>
              </a:buClr>
              <a:buNone/>
            </a:pPr>
            <a:r>
              <a:rPr lang="en-US" altLang="en-US" sz="900" b="1" dirty="0" smtClean="0">
                <a:latin typeface="Georgia" panose="02040502050405020303" pitchFamily="18" charset="0"/>
              </a:rPr>
              <a:t>45%</a:t>
            </a:r>
            <a:endParaRPr lang="en-US" altLang="en-US" sz="900" b="1" dirty="0">
              <a:latin typeface="Georgia" panose="02040502050405020303" pitchFamily="18" charset="0"/>
            </a:endParaRPr>
          </a:p>
        </p:txBody>
      </p:sp>
      <p:graphicFrame>
        <p:nvGraphicFramePr>
          <p:cNvPr id="23" name="Object 81"/>
          <p:cNvGraphicFramePr>
            <a:graphicFrameLocks/>
          </p:cNvGraphicFramePr>
          <p:nvPr>
            <p:custDataLst>
              <p:tags r:id="rId15"/>
            </p:custDataLst>
            <p:extLst>
              <p:ext uri="{D42A27DB-BD31-4B8C-83A1-F6EECF244321}">
                <p14:modId xmlns="" xmlns:p14="http://schemas.microsoft.com/office/powerpoint/2010/main" val="1203795945"/>
              </p:ext>
            </p:extLst>
          </p:nvPr>
        </p:nvGraphicFramePr>
        <p:xfrm>
          <a:off x="1372791" y="3083719"/>
          <a:ext cx="959644" cy="1431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sp>
        <p:nvSpPr>
          <p:cNvPr id="24" name="Rectangle 82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1577579" y="4011216"/>
            <a:ext cx="221456" cy="13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>
              <a:spcBef>
                <a:spcPct val="100000"/>
              </a:spcBef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3038" indent="-171450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2095500" indent="11113">
              <a:lnSpc>
                <a:spcPct val="90000"/>
              </a:lnSpc>
              <a:spcBef>
                <a:spcPct val="40000"/>
              </a:spcBef>
              <a:buClr>
                <a:srgbClr val="0B1F65"/>
              </a:buClr>
              <a:buFont typeface="Webdings" pitchFamily="18" charset="2"/>
              <a:defRPr sz="1600">
                <a:solidFill>
                  <a:schemeClr val="tx1"/>
                </a:solidFill>
                <a:latin typeface="Book Antiqua" pitchFamily="18" charset="0"/>
              </a:defRPr>
            </a:lvl3pPr>
            <a:lvl4pPr marL="2220913">
              <a:lnSpc>
                <a:spcPct val="90000"/>
              </a:lnSpc>
              <a:spcBef>
                <a:spcPct val="40000"/>
              </a:spcBef>
              <a:buClr>
                <a:srgbClr val="0B1F65"/>
              </a:buClr>
              <a:defRPr sz="1600">
                <a:solidFill>
                  <a:schemeClr val="tx1"/>
                </a:solidFill>
                <a:latin typeface="Book Antiqua" pitchFamily="18" charset="0"/>
              </a:defRPr>
            </a:lvl4pPr>
            <a:lvl5pPr marL="2335213">
              <a:lnSpc>
                <a:spcPct val="90000"/>
              </a:lnSpc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5pPr>
            <a:lvl6pPr marL="27924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6pPr>
            <a:lvl7pPr marL="32496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7pPr>
            <a:lvl8pPr marL="3706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8pPr>
            <a:lvl9pPr marL="4164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defTabSz="685678">
              <a:spcBef>
                <a:spcPct val="0"/>
              </a:spcBef>
              <a:buClr>
                <a:srgbClr val="000000"/>
              </a:buClr>
              <a:buNone/>
            </a:pPr>
            <a:r>
              <a:rPr lang="en-US" altLang="en-US" sz="900" b="1" dirty="0" smtClean="0">
                <a:latin typeface="Georgia" panose="02040502050405020303" pitchFamily="18" charset="0"/>
              </a:rPr>
              <a:t>25%</a:t>
            </a:r>
            <a:endParaRPr lang="en-US" altLang="en-US" sz="900" b="1" dirty="0">
              <a:latin typeface="Georgia" panose="02040502050405020303" pitchFamily="18" charset="0"/>
            </a:endParaRPr>
          </a:p>
        </p:txBody>
      </p:sp>
      <p:graphicFrame>
        <p:nvGraphicFramePr>
          <p:cNvPr id="25" name="Object 164"/>
          <p:cNvGraphicFramePr>
            <a:graphicFrameLocks/>
          </p:cNvGraphicFramePr>
          <p:nvPr>
            <p:custDataLst>
              <p:tags r:id="rId17"/>
            </p:custDataLst>
            <p:extLst>
              <p:ext uri="{D42A27DB-BD31-4B8C-83A1-F6EECF244321}">
                <p14:modId xmlns="" xmlns:p14="http://schemas.microsoft.com/office/powerpoint/2010/main" val="1655771403"/>
              </p:ext>
            </p:extLst>
          </p:nvPr>
        </p:nvGraphicFramePr>
        <p:xfrm>
          <a:off x="6042422" y="1821657"/>
          <a:ext cx="959644" cy="1431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"/>
          </a:graphicData>
        </a:graphic>
      </p:graphicFrame>
      <p:sp>
        <p:nvSpPr>
          <p:cNvPr id="26" name="Rectangle 165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6215063" y="1888332"/>
            <a:ext cx="284559" cy="13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>
              <a:spcBef>
                <a:spcPct val="100000"/>
              </a:spcBef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3038" indent="-171450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2095500" indent="11113">
              <a:lnSpc>
                <a:spcPct val="90000"/>
              </a:lnSpc>
              <a:spcBef>
                <a:spcPct val="40000"/>
              </a:spcBef>
              <a:buClr>
                <a:srgbClr val="0B1F65"/>
              </a:buClr>
              <a:buFont typeface="Webdings" pitchFamily="18" charset="2"/>
              <a:defRPr sz="1600">
                <a:solidFill>
                  <a:schemeClr val="tx1"/>
                </a:solidFill>
                <a:latin typeface="Book Antiqua" pitchFamily="18" charset="0"/>
              </a:defRPr>
            </a:lvl3pPr>
            <a:lvl4pPr marL="2220913">
              <a:lnSpc>
                <a:spcPct val="90000"/>
              </a:lnSpc>
              <a:spcBef>
                <a:spcPct val="40000"/>
              </a:spcBef>
              <a:buClr>
                <a:srgbClr val="0B1F65"/>
              </a:buClr>
              <a:defRPr sz="1600">
                <a:solidFill>
                  <a:schemeClr val="tx1"/>
                </a:solidFill>
                <a:latin typeface="Book Antiqua" pitchFamily="18" charset="0"/>
              </a:defRPr>
            </a:lvl4pPr>
            <a:lvl5pPr marL="2335213">
              <a:lnSpc>
                <a:spcPct val="90000"/>
              </a:lnSpc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5pPr>
            <a:lvl6pPr marL="27924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6pPr>
            <a:lvl7pPr marL="32496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7pPr>
            <a:lvl8pPr marL="37068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8pPr>
            <a:lvl9pPr marL="4164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defTabSz="685678">
              <a:spcBef>
                <a:spcPct val="0"/>
              </a:spcBef>
              <a:buClr>
                <a:srgbClr val="000000"/>
              </a:buClr>
              <a:buNone/>
            </a:pPr>
            <a:r>
              <a:rPr lang="en-US" altLang="en-US" sz="900" b="1" dirty="0" smtClean="0">
                <a:latin typeface="Georgia" panose="02040502050405020303" pitchFamily="18" charset="0"/>
              </a:rPr>
              <a:t>30</a:t>
            </a:r>
            <a:r>
              <a:rPr lang="en-US" altLang="en-US" sz="900" b="1" dirty="0">
                <a:latin typeface="Georgia" panose="02040502050405020303" pitchFamily="18" charset="0"/>
              </a:rPr>
              <a:t>%</a:t>
            </a:r>
          </a:p>
        </p:txBody>
      </p:sp>
      <p:sp>
        <p:nvSpPr>
          <p:cNvPr id="27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3167062" y="4199796"/>
            <a:ext cx="21133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ctr" defTabSz="685678"/>
            <a:r>
              <a:rPr lang="en-US" altLang="en-US" sz="800" b="1" dirty="0">
                <a:solidFill>
                  <a:schemeClr val="bg1"/>
                </a:solidFill>
                <a:latin typeface="Georgia" panose="02040502050405020303" pitchFamily="18" charset="0"/>
              </a:rPr>
              <a:t>Can be Done Locally or within Specific Functions</a:t>
            </a:r>
            <a:br>
              <a:rPr lang="en-US" altLang="en-US" sz="800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altLang="en-US" sz="800" b="1" dirty="0">
                <a:solidFill>
                  <a:schemeClr val="bg1"/>
                </a:solidFill>
                <a:latin typeface="Georgia" panose="02040502050405020303" pitchFamily="18" charset="0"/>
              </a:rPr>
              <a:t>(Systemic or realized)</a:t>
            </a:r>
          </a:p>
        </p:txBody>
      </p:sp>
      <p:sp>
        <p:nvSpPr>
          <p:cNvPr id="28" name="Freeform 18"/>
          <p:cNvSpPr>
            <a:spLocks noChangeAspect="1"/>
          </p:cNvSpPr>
          <p:nvPr>
            <p:custDataLst>
              <p:tags r:id="rId20"/>
            </p:custDataLst>
          </p:nvPr>
        </p:nvSpPr>
        <p:spPr bwMode="gray">
          <a:xfrm>
            <a:off x="2628900" y="4281487"/>
            <a:ext cx="520303" cy="214313"/>
          </a:xfrm>
          <a:custGeom>
            <a:avLst/>
            <a:gdLst>
              <a:gd name="T0" fmla="*/ 86 w 460"/>
              <a:gd name="T1" fmla="*/ 89 h 190"/>
              <a:gd name="T2" fmla="*/ 139 w 460"/>
              <a:gd name="T3" fmla="*/ 98 h 190"/>
              <a:gd name="T4" fmla="*/ 181 w 460"/>
              <a:gd name="T5" fmla="*/ 102 h 190"/>
              <a:gd name="T6" fmla="*/ 236 w 460"/>
              <a:gd name="T7" fmla="*/ 115 h 190"/>
              <a:gd name="T8" fmla="*/ 295 w 460"/>
              <a:gd name="T9" fmla="*/ 143 h 190"/>
              <a:gd name="T10" fmla="*/ 269 w 460"/>
              <a:gd name="T11" fmla="*/ 190 h 190"/>
              <a:gd name="T12" fmla="*/ 460 w 460"/>
              <a:gd name="T13" fmla="*/ 143 h 190"/>
              <a:gd name="T14" fmla="*/ 345 w 460"/>
              <a:gd name="T15" fmla="*/ 0 h 190"/>
              <a:gd name="T16" fmla="*/ 346 w 460"/>
              <a:gd name="T17" fmla="*/ 48 h 190"/>
              <a:gd name="T18" fmla="*/ 275 w 460"/>
              <a:gd name="T19" fmla="*/ 40 h 190"/>
              <a:gd name="T20" fmla="*/ 218 w 460"/>
              <a:gd name="T21" fmla="*/ 36 h 190"/>
              <a:gd name="T22" fmla="*/ 161 w 460"/>
              <a:gd name="T23" fmla="*/ 44 h 190"/>
              <a:gd name="T24" fmla="*/ 108 w 460"/>
              <a:gd name="T25" fmla="*/ 55 h 190"/>
              <a:gd name="T26" fmla="*/ 67 w 460"/>
              <a:gd name="T27" fmla="*/ 66 h 190"/>
              <a:gd name="T28" fmla="*/ 0 w 460"/>
              <a:gd name="T29" fmla="*/ 86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0" h="190">
                <a:moveTo>
                  <a:pt x="86" y="89"/>
                </a:moveTo>
                <a:lnTo>
                  <a:pt x="139" y="98"/>
                </a:lnTo>
                <a:lnTo>
                  <a:pt x="181" y="102"/>
                </a:lnTo>
                <a:cubicBezTo>
                  <a:pt x="196" y="102"/>
                  <a:pt x="217" y="109"/>
                  <a:pt x="236" y="115"/>
                </a:cubicBezTo>
                <a:cubicBezTo>
                  <a:pt x="254" y="122"/>
                  <a:pt x="289" y="129"/>
                  <a:pt x="295" y="143"/>
                </a:cubicBezTo>
                <a:lnTo>
                  <a:pt x="269" y="190"/>
                </a:lnTo>
                <a:lnTo>
                  <a:pt x="460" y="143"/>
                </a:lnTo>
                <a:lnTo>
                  <a:pt x="345" y="0"/>
                </a:lnTo>
                <a:lnTo>
                  <a:pt x="346" y="48"/>
                </a:lnTo>
                <a:cubicBezTo>
                  <a:pt x="334" y="53"/>
                  <a:pt x="296" y="42"/>
                  <a:pt x="275" y="40"/>
                </a:cubicBezTo>
                <a:cubicBezTo>
                  <a:pt x="254" y="38"/>
                  <a:pt x="237" y="34"/>
                  <a:pt x="218" y="36"/>
                </a:cubicBezTo>
                <a:lnTo>
                  <a:pt x="161" y="44"/>
                </a:lnTo>
                <a:lnTo>
                  <a:pt x="108" y="55"/>
                </a:lnTo>
                <a:lnTo>
                  <a:pt x="67" y="66"/>
                </a:lnTo>
                <a:lnTo>
                  <a:pt x="0" y="86"/>
                </a:ln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  <a:extLst/>
        </p:spPr>
        <p:txBody>
          <a:bodyPr/>
          <a:lstStyle/>
          <a:p>
            <a:pPr defTabSz="685678"/>
            <a:endParaRPr lang="en-US" sz="135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Oval 13"/>
          <p:cNvSpPr>
            <a:spLocks noChangeArrowheads="1"/>
          </p:cNvSpPr>
          <p:nvPr>
            <p:custDataLst>
              <p:tags r:id="rId21"/>
            </p:custDataLst>
          </p:nvPr>
        </p:nvSpPr>
        <p:spPr bwMode="gray">
          <a:xfrm>
            <a:off x="3034903" y="4090987"/>
            <a:ext cx="190500" cy="17621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 anchor="ctr"/>
          <a:lstStyle/>
          <a:p>
            <a:pPr algn="ctr" defTabSz="685678"/>
            <a:r>
              <a:rPr lang="en-US" altLang="en-US" sz="1350" b="1">
                <a:solidFill>
                  <a:schemeClr val="bg1"/>
                </a:solidFill>
                <a:latin typeface="Georgia" panose="02040502050405020303" pitchFamily="18" charset="0"/>
              </a:rPr>
              <a:t>1</a:t>
            </a:r>
          </a:p>
        </p:txBody>
      </p:sp>
      <p:sp>
        <p:nvSpPr>
          <p:cNvPr id="30" name="AutoShape 175"/>
          <p:cNvSpPr>
            <a:spLocks noChangeArrowheads="1"/>
          </p:cNvSpPr>
          <p:nvPr>
            <p:custDataLst>
              <p:tags r:id="rId22"/>
            </p:custDataLst>
          </p:nvPr>
        </p:nvSpPr>
        <p:spPr bwMode="gray">
          <a:xfrm>
            <a:off x="3099197" y="2493169"/>
            <a:ext cx="2068116" cy="1545431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412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 anchor="ctr"/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357188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014413" indent="-219075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425575" indent="-220663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1784350" indent="-168275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2415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6987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1559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613150" indent="-16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defTabSz="685678"/>
            <a:endParaRPr lang="en-GB" altLang="en-US" sz="75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1" name="Freeform 15"/>
          <p:cNvSpPr>
            <a:spLocks noChangeAspect="1"/>
          </p:cNvSpPr>
          <p:nvPr>
            <p:custDataLst>
              <p:tags r:id="rId23"/>
            </p:custDataLst>
          </p:nvPr>
        </p:nvSpPr>
        <p:spPr bwMode="gray">
          <a:xfrm rot="14993905">
            <a:off x="3156942" y="2752130"/>
            <a:ext cx="633413" cy="489347"/>
          </a:xfrm>
          <a:custGeom>
            <a:avLst/>
            <a:gdLst>
              <a:gd name="T0" fmla="*/ 420 w 532"/>
              <a:gd name="T1" fmla="*/ 111 h 411"/>
              <a:gd name="T2" fmla="*/ 360 w 532"/>
              <a:gd name="T3" fmla="*/ 163 h 411"/>
              <a:gd name="T4" fmla="*/ 304 w 532"/>
              <a:gd name="T5" fmla="*/ 203 h 411"/>
              <a:gd name="T6" fmla="*/ 224 w 532"/>
              <a:gd name="T7" fmla="*/ 255 h 411"/>
              <a:gd name="T8" fmla="*/ 132 w 532"/>
              <a:gd name="T9" fmla="*/ 291 h 411"/>
              <a:gd name="T10" fmla="*/ 124 w 532"/>
              <a:gd name="T11" fmla="*/ 239 h 411"/>
              <a:gd name="T12" fmla="*/ 0 w 532"/>
              <a:gd name="T13" fmla="*/ 395 h 411"/>
              <a:gd name="T14" fmla="*/ 220 w 532"/>
              <a:gd name="T15" fmla="*/ 411 h 411"/>
              <a:gd name="T16" fmla="*/ 152 w 532"/>
              <a:gd name="T17" fmla="*/ 383 h 411"/>
              <a:gd name="T18" fmla="*/ 248 w 532"/>
              <a:gd name="T19" fmla="*/ 327 h 411"/>
              <a:gd name="T20" fmla="*/ 328 w 532"/>
              <a:gd name="T21" fmla="*/ 267 h 411"/>
              <a:gd name="T22" fmla="*/ 384 w 532"/>
              <a:gd name="T23" fmla="*/ 219 h 411"/>
              <a:gd name="T24" fmla="*/ 438 w 532"/>
              <a:gd name="T25" fmla="*/ 153 h 411"/>
              <a:gd name="T26" fmla="*/ 475 w 532"/>
              <a:gd name="T27" fmla="*/ 94 h 411"/>
              <a:gd name="T28" fmla="*/ 532 w 532"/>
              <a:gd name="T29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32" h="411">
                <a:moveTo>
                  <a:pt x="420" y="111"/>
                </a:moveTo>
                <a:lnTo>
                  <a:pt x="360" y="163"/>
                </a:lnTo>
                <a:lnTo>
                  <a:pt x="304" y="203"/>
                </a:lnTo>
                <a:cubicBezTo>
                  <a:pt x="284" y="218"/>
                  <a:pt x="253" y="242"/>
                  <a:pt x="224" y="255"/>
                </a:cubicBezTo>
                <a:cubicBezTo>
                  <a:pt x="194" y="268"/>
                  <a:pt x="155" y="300"/>
                  <a:pt x="132" y="291"/>
                </a:cubicBezTo>
                <a:lnTo>
                  <a:pt x="124" y="239"/>
                </a:lnTo>
                <a:lnTo>
                  <a:pt x="0" y="395"/>
                </a:lnTo>
                <a:lnTo>
                  <a:pt x="220" y="411"/>
                </a:lnTo>
                <a:lnTo>
                  <a:pt x="152" y="383"/>
                </a:lnTo>
                <a:cubicBezTo>
                  <a:pt x="160" y="365"/>
                  <a:pt x="221" y="347"/>
                  <a:pt x="248" y="327"/>
                </a:cubicBezTo>
                <a:cubicBezTo>
                  <a:pt x="275" y="306"/>
                  <a:pt x="308" y="289"/>
                  <a:pt x="328" y="267"/>
                </a:cubicBezTo>
                <a:lnTo>
                  <a:pt x="384" y="219"/>
                </a:lnTo>
                <a:lnTo>
                  <a:pt x="438" y="153"/>
                </a:lnTo>
                <a:lnTo>
                  <a:pt x="475" y="94"/>
                </a:lnTo>
                <a:lnTo>
                  <a:pt x="532" y="0"/>
                </a:lnTo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/>
          <a:extLst/>
        </p:spPr>
        <p:txBody>
          <a:bodyPr/>
          <a:lstStyle/>
          <a:p>
            <a:pPr defTabSz="685678"/>
            <a:endParaRPr lang="en-US" sz="135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gray">
          <a:xfrm>
            <a:off x="3531394" y="3400901"/>
            <a:ext cx="11977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ctr" defTabSz="685678"/>
            <a:r>
              <a:rPr lang="en-US" altLang="en-US" sz="800" b="1" dirty="0">
                <a:solidFill>
                  <a:schemeClr val="bg1"/>
                </a:solidFill>
                <a:latin typeface="Georgia" panose="02040502050405020303" pitchFamily="18" charset="0"/>
              </a:rPr>
              <a:t>Requires Finance-Wide Effort</a:t>
            </a:r>
            <a:br>
              <a:rPr lang="en-US" altLang="en-US" sz="800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altLang="en-US" sz="800" b="1" dirty="0">
                <a:solidFill>
                  <a:schemeClr val="bg1"/>
                </a:solidFill>
                <a:latin typeface="Georgia" panose="02040502050405020303" pitchFamily="18" charset="0"/>
              </a:rPr>
              <a:t>(Structural)</a:t>
            </a:r>
          </a:p>
        </p:txBody>
      </p:sp>
      <p:sp>
        <p:nvSpPr>
          <p:cNvPr id="33" name="Oval 12"/>
          <p:cNvSpPr>
            <a:spLocks noChangeArrowheads="1"/>
          </p:cNvSpPr>
          <p:nvPr>
            <p:custDataLst>
              <p:tags r:id="rId25"/>
            </p:custDataLst>
          </p:nvPr>
        </p:nvSpPr>
        <p:spPr bwMode="gray">
          <a:xfrm>
            <a:off x="4036219" y="2813447"/>
            <a:ext cx="190500" cy="17621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34290" rIns="34290" anchor="ctr"/>
          <a:lstStyle/>
          <a:p>
            <a:pPr algn="ctr" defTabSz="685678"/>
            <a:r>
              <a:rPr lang="en-US" altLang="en-US" sz="1350" b="1">
                <a:solidFill>
                  <a:schemeClr val="bg1"/>
                </a:solidFill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34" name="Line 176"/>
          <p:cNvSpPr>
            <a:spLocks noChangeShapeType="1"/>
          </p:cNvSpPr>
          <p:nvPr>
            <p:custDataLst>
              <p:tags r:id="rId26"/>
            </p:custDataLst>
          </p:nvPr>
        </p:nvSpPr>
        <p:spPr bwMode="gray">
          <a:xfrm>
            <a:off x="3077765" y="4038600"/>
            <a:ext cx="2082404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/>
          <a:p>
            <a:pPr defTabSz="685678"/>
            <a:endParaRPr lang="en-US" sz="135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5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gray">
          <a:xfrm>
            <a:off x="4123135" y="2443163"/>
            <a:ext cx="1507331" cy="2295525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/>
          <a:p>
            <a:pPr defTabSz="685678"/>
            <a:endParaRPr lang="en-US" sz="135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Our learnings from Finance cost reduction and productivity initiatives</a:t>
            </a:r>
          </a:p>
        </p:txBody>
      </p:sp>
      <p:sp>
        <p:nvSpPr>
          <p:cNvPr id="3" name="Oval 2"/>
          <p:cNvSpPr/>
          <p:nvPr/>
        </p:nvSpPr>
        <p:spPr>
          <a:xfrm>
            <a:off x="6632972" y="3370661"/>
            <a:ext cx="1759914" cy="94535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78"/>
            <a:r>
              <a:rPr lang="en-US" altLang="en-US" sz="800" b="1">
                <a:solidFill>
                  <a:schemeClr val="bg1"/>
                </a:solidFill>
                <a:latin typeface="Georgia" panose="02040502050405020303" pitchFamily="18" charset="0"/>
              </a:rPr>
              <a:t>Up to 30% of </a:t>
            </a:r>
            <a:br>
              <a:rPr lang="en-US" altLang="en-US" sz="800" b="1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altLang="en-US" sz="800" b="1">
                <a:solidFill>
                  <a:schemeClr val="bg1"/>
                </a:solidFill>
                <a:latin typeface="Georgia" panose="02040502050405020303" pitchFamily="18" charset="0"/>
              </a:rPr>
              <a:t>finance savings</a:t>
            </a:r>
          </a:p>
          <a:p>
            <a:pPr algn="ctr" defTabSz="685678"/>
            <a:r>
              <a:rPr lang="en-US" altLang="en-US" sz="800" b="1">
                <a:solidFill>
                  <a:schemeClr val="bg1"/>
                </a:solidFill>
                <a:latin typeface="Georgia" panose="02040502050405020303" pitchFamily="18" charset="0"/>
              </a:rPr>
              <a:t>Requires changes in</a:t>
            </a:r>
            <a:br>
              <a:rPr lang="en-US" altLang="en-US" sz="800" b="1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altLang="en-US" sz="800" b="1">
                <a:solidFill>
                  <a:schemeClr val="bg1"/>
                </a:solidFill>
                <a:latin typeface="Georgia" panose="02040502050405020303" pitchFamily="18" charset="0"/>
              </a:rPr>
              <a:t>the Business</a:t>
            </a:r>
          </a:p>
          <a:p>
            <a:pPr algn="ctr" defTabSz="685678"/>
            <a:r>
              <a:rPr lang="en-US" altLang="en-US" sz="800" b="1">
                <a:solidFill>
                  <a:schemeClr val="bg1"/>
                </a:solidFill>
                <a:latin typeface="Georgia" panose="02040502050405020303" pitchFamily="18" charset="0"/>
              </a:rPr>
              <a:t>Operating Model</a:t>
            </a:r>
            <a:endParaRPr lang="en-US" altLang="en-US" sz="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78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198" name="Group 197"/>
          <p:cNvGrpSpPr/>
          <p:nvPr/>
        </p:nvGrpSpPr>
        <p:grpSpPr>
          <a:xfrm>
            <a:off x="390686" y="616728"/>
            <a:ext cx="8443752" cy="4185822"/>
            <a:chOff x="1506113" y="1528576"/>
            <a:chExt cx="6124781" cy="3019616"/>
          </a:xfrm>
        </p:grpSpPr>
        <p:sp>
          <p:nvSpPr>
            <p:cNvPr id="199" name="Rectangle 198"/>
            <p:cNvSpPr/>
            <p:nvPr/>
          </p:nvSpPr>
          <p:spPr>
            <a:xfrm>
              <a:off x="1517960" y="1528576"/>
              <a:ext cx="515870" cy="331596"/>
            </a:xfrm>
            <a:prstGeom prst="rect">
              <a:avLst/>
            </a:prstGeom>
            <a:solidFill>
              <a:srgbClr val="E0301E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lIns="32253" tIns="32253" rIns="32253" bIns="32253" rtlCol="0" anchor="ctr"/>
            <a:lstStyle/>
            <a:p>
              <a:pPr marL="0" marR="0" lvl="0" indent="0" algn="ctr" defTabSz="6656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Operational Accounting</a:t>
              </a: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016061" y="1528576"/>
              <a:ext cx="515870" cy="33159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32253" tIns="32253" rIns="32253" bIns="32253" rtlCol="0" anchor="ctr"/>
            <a:lstStyle/>
            <a:p>
              <a:pPr marL="0" marR="0" lvl="0" indent="0" algn="ctr" defTabSz="6656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Procure to Pay</a:t>
              </a: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535609" y="1528576"/>
              <a:ext cx="515870" cy="33159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32253" tIns="32253" rIns="32253" bIns="3225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General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Accounting</a:t>
              </a: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044432" y="1528576"/>
              <a:ext cx="515870" cy="33159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32253" tIns="32253" rIns="32253" bIns="3225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Financial 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Reporting</a:t>
              </a: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3553257" y="1528576"/>
              <a:ext cx="515870" cy="33159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32253" tIns="32253" rIns="32253" bIns="3225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Management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Reporting</a:t>
              </a: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4062081" y="1528576"/>
              <a:ext cx="515870" cy="33159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32253" tIns="32253" rIns="32253" bIns="3225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Planning and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Forecasting</a:t>
              </a:r>
              <a:endParaRPr kumimoji="0" lang="en-US" altLang="en-US" sz="716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4559246" y="1528576"/>
              <a:ext cx="515870" cy="33159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32253" tIns="32253" rIns="32253" bIns="3225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Governance &amp;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Compliance</a:t>
              </a:r>
              <a:endParaRPr kumimoji="0" lang="en-US" altLang="en-US" sz="716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5079729" y="1528576"/>
              <a:ext cx="515870" cy="33159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32253" tIns="32253" rIns="32253" bIns="3225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Internal Audit</a:t>
              </a:r>
              <a:endParaRPr kumimoji="0" lang="en-US" altLang="en-US" sz="716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5577985" y="1528576"/>
              <a:ext cx="515870" cy="33159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32253" tIns="32253" rIns="32253" bIns="3225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Treasury</a:t>
              </a:r>
              <a:endParaRPr kumimoji="0" lang="en-GB" sz="1255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6097378" y="1528576"/>
              <a:ext cx="515870" cy="33159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32253" tIns="32253" rIns="32253" bIns="3225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Capital Mgmt &amp; Investments</a:t>
              </a: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606202" y="1528576"/>
              <a:ext cx="515870" cy="33159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32253" tIns="32253" rIns="32253" bIns="3225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Tax Planning &amp;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Accounting</a:t>
              </a:r>
              <a:endParaRPr kumimoji="0" lang="en-GB" sz="1255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7115024" y="1528576"/>
              <a:ext cx="515870" cy="33159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32253" tIns="32253" rIns="32253" bIns="32253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Investor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Relations</a:t>
              </a:r>
              <a:endParaRPr kumimoji="0" lang="en-US" altLang="en-US" sz="716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507238" y="1852599"/>
              <a:ext cx="515870" cy="390175"/>
            </a:xfrm>
            <a:prstGeom prst="rect">
              <a:avLst/>
            </a:prstGeom>
            <a:solidFill>
              <a:srgbClr val="A32020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lIns="16127" tIns="16127" rIns="16127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Loan Accounting</a:t>
              </a: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016061" y="3394219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Strategic Sourcing</a:t>
              </a: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535609" y="1852599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Consolidation</a:t>
              </a: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3044432" y="1852599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Financial Reporting</a:t>
              </a: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507238" y="4158017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Equity Investments Accounting</a:t>
              </a: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010139" y="3000403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Accounts Payable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529687" y="3000403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Allocations &amp; Adjustments</a:t>
              </a: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3044432" y="3000403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Audit Support</a:t>
              </a: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1507238" y="2247924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FM Product Control</a:t>
              </a: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016061" y="2239686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Vendor Administration</a:t>
              </a:r>
              <a:endParaRPr kumimoji="0" lang="en-US" sz="716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535609" y="2235201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Legal entity master data maintenance</a:t>
              </a: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044432" y="2235201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Regulatory Reporting</a:t>
              </a: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7238" y="2624530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Securities pricing</a:t>
              </a: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016061" y="4158017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Contract Negotiations</a:t>
              </a: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535609" y="2624530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Journal Entry Processing</a:t>
              </a: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3044432" y="2624530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Statutory Reporting</a:t>
              </a: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1507238" y="3381672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Accounts </a:t>
              </a:r>
              <a:r>
                <a:rPr kumimoji="0" lang="en-GB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Receivable</a:t>
              </a:r>
              <a:endParaRPr kumimoji="0" lang="en-US" sz="716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016061" y="2624530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Requisitions &amp; PO Processing</a:t>
              </a: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529687" y="3383004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Reconciliations</a:t>
              </a:r>
              <a:endParaRPr kumimoji="0" lang="en-GB" sz="716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1507238" y="3773173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Fixed Asset </a:t>
              </a:r>
              <a:r>
                <a:rPr kumimoji="0" lang="en-GB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Accounting</a:t>
              </a:r>
              <a:endParaRPr kumimoji="0" lang="en-US" altLang="en-US" sz="716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2016061" y="3773173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Payroll</a:t>
              </a:r>
              <a:endParaRPr kumimoji="0" lang="en-GB" sz="716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529687" y="3773173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Inter-company Transactions</a:t>
              </a: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507238" y="3000403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Billing &amp; Collection</a:t>
              </a: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2016061" y="1854842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Exp Acc &amp; Reimbursement</a:t>
              </a: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2529687" y="4158017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Legal Entity Closing</a:t>
              </a: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3553257" y="1852599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Segment/profit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center reporting</a:t>
              </a: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4062081" y="1852599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Strategic Planning</a:t>
              </a:r>
              <a:endParaRPr kumimoji="0" lang="en-US" altLang="en-US" sz="716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5079729" y="1852599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Risk &amp; Control Framework</a:t>
              </a: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5577985" y="4158017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Treasury Strategy</a:t>
              </a: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097378" y="1852599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Capital Strategy</a:t>
              </a: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6606202" y="3368700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Tax Planning</a:t>
              </a: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115024" y="1852599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Stakeholder ID and Analysis</a:t>
              </a: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3553257" y="3000403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Cost Accounting / allocations</a:t>
              </a: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559246" y="3000403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Process controls</a:t>
              </a: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5577985" y="3000403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Liquidity Management</a:t>
              </a: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097378" y="3000403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Acquisitions &amp; Divestitures</a:t>
              </a:r>
              <a:endParaRPr kumimoji="0" lang="en-GB" sz="716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6606202" y="2617800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Tax accounting / Preparation</a:t>
              </a: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7115024" y="3000403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Corporate Comms</a:t>
              </a: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553257" y="2235201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Product Profitability</a:t>
              </a:r>
              <a:endParaRPr kumimoji="0" lang="en-GB" sz="716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4062081" y="2235201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Annual Budget</a:t>
              </a: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4559246" y="3396460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Regulatory Policy &amp; Gov.</a:t>
              </a: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5079729" y="2235201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Internal Functional Audit</a:t>
              </a: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5577985" y="3791589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Debt / Equity Management</a:t>
              </a: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6097378" y="2235201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Capital Planning</a:t>
              </a: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606202" y="1852598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Tax Accounting / Tax data mgmt</a:t>
              </a: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7115024" y="2235201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Stakeholder engagement</a:t>
              </a: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3553257" y="2624530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Customer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Profitability</a:t>
              </a: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4062081" y="2609114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Quarterly / Rolling Forecast</a:t>
              </a: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4559246" y="3720970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Tax &amp; Treasury Policy</a:t>
              </a: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5079729" y="2624530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Consultation</a:t>
              </a:r>
              <a:endParaRPr kumimoji="0" lang="en-GB" sz="716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5577985" y="2624530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FX Management</a:t>
              </a: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6097378" y="2624530"/>
              <a:ext cx="517352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Capital Structure and Asset level</a:t>
              </a: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6606202" y="2241927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Tax accounting / Analysis</a:t>
              </a: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115024" y="2624530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Stakeholder relations</a:t>
              </a: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3553257" y="4155781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Funds Transfer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Pricing</a:t>
              </a: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559246" y="1852599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SOX Compliance</a:t>
              </a: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5577985" y="3383004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Cash Management</a:t>
              </a: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6097378" y="3383004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Business Case Support</a:t>
              </a: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6606202" y="3000401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Tax  compliance</a:t>
              </a: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7115024" y="3383004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Rating Agency Relations</a:t>
              </a: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3553257" y="3765606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Ad hoc Reporting</a:t>
              </a: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559246" y="2235201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Finance Master Data Gov.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5577985" y="2235201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Bank Relations</a:t>
              </a: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6097378" y="3765606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Project Accounting</a:t>
              </a: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6606202" y="3765606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Tax controversy / tax audits</a:t>
              </a: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3553257" y="3385337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Analytics &amp;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Decision Support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5577985" y="1845614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Global Economics</a:t>
              </a:r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1506113" y="1531313"/>
              <a:ext cx="515870" cy="33159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32253" tIns="32253" rIns="32253" bIns="32253" rtlCol="0" anchor="ctr"/>
            <a:lstStyle/>
            <a:p>
              <a:pPr marL="0" marR="0" lvl="0" indent="0" algn="ctr" defTabSz="6656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eorgia" panose="02040502050405020303" pitchFamily="18" charset="0"/>
                </a:rPr>
                <a:t>Operational Accounting</a:t>
              </a:r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1507238" y="1854302"/>
              <a:ext cx="515870" cy="390175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lIns="16127" tIns="16127" rIns="16127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Loan Accounting</a:t>
              </a: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4559246" y="2609114"/>
              <a:ext cx="515870" cy="390175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16127" tIns="16127" rIns="16127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16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Accounting Policy &amp; Gov.</a:t>
              </a:r>
            </a:p>
          </p:txBody>
        </p:sp>
      </p:grpSp>
      <p:sp>
        <p:nvSpPr>
          <p:cNvPr id="393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Typical automation focus areas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4" name="Rectangle 393"/>
          <p:cNvSpPr/>
          <p:nvPr/>
        </p:nvSpPr>
        <p:spPr bwMode="ltGray">
          <a:xfrm>
            <a:off x="6828796" y="4354797"/>
            <a:ext cx="367636" cy="216347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95" name="Rectangle 394"/>
          <p:cNvSpPr/>
          <p:nvPr/>
        </p:nvSpPr>
        <p:spPr>
          <a:xfrm>
            <a:off x="7196432" y="4343706"/>
            <a:ext cx="1638006" cy="238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50" b="1" dirty="0" smtClean="0">
                <a:solidFill>
                  <a:schemeClr val="bg1"/>
                </a:solidFill>
                <a:latin typeface="+mj-lt"/>
              </a:rPr>
              <a:t>Target for automation</a:t>
            </a:r>
          </a:p>
        </p:txBody>
      </p:sp>
    </p:spTree>
    <p:extLst>
      <p:ext uri="{BB962C8B-B14F-4D97-AF65-F5344CB8AC3E}">
        <p14:creationId xmlns="" xmlns:p14="http://schemas.microsoft.com/office/powerpoint/2010/main" val="41261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00049" y="4798947"/>
            <a:ext cx="4800600" cy="207749"/>
          </a:xfrm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2018 </a:t>
            </a:r>
            <a:r>
              <a:rPr lang="en-US" dirty="0"/>
              <a:t>PwC. All rights reserved. PwC refers to the US member firm or one of its subsidiaries or affiliates, and may sometimes refer to the PwC network. Each member firm is a separate legal entity. Please see www.pwc.com/structure for further details.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2098" y="218923"/>
            <a:ext cx="5949950" cy="30797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Thank you!</a:t>
            </a:r>
          </a:p>
        </p:txBody>
      </p:sp>
    </p:spTree>
    <p:extLst>
      <p:ext uri="{BB962C8B-B14F-4D97-AF65-F5344CB8AC3E}">
        <p14:creationId xmlns="" xmlns:p14="http://schemas.microsoft.com/office/powerpoint/2010/main" val="92963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700838" y="4770007"/>
            <a:ext cx="2133600" cy="123000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92098" y="218923"/>
            <a:ext cx="5949950" cy="30797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Table of Contents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2692" y="1231696"/>
            <a:ext cx="6675863" cy="12157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I. PwC point of view on Next Generation Finance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II. Planning for the Next Generation of Finance – what are others doing?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III. Next Generation Finance use cases</a:t>
            </a:r>
          </a:p>
          <a:p>
            <a:pPr>
              <a:spcAft>
                <a:spcPts val="600"/>
              </a:spcAft>
            </a:pPr>
            <a:endParaRPr lang="en-US" sz="16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21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597890" y="75640"/>
            <a:ext cx="5920908" cy="4992221"/>
            <a:chOff x="534988" y="0"/>
            <a:chExt cx="8947594" cy="7772400"/>
          </a:xfrm>
        </p:grpSpPr>
        <p:sp>
          <p:nvSpPr>
            <p:cNvPr id="20486" name="Rectangle 202" hidden="1"/>
            <p:cNvSpPr>
              <a:spLocks noChangeArrowheads="1"/>
            </p:cNvSpPr>
            <p:nvPr/>
          </p:nvSpPr>
          <p:spPr bwMode="gray">
            <a:xfrm>
              <a:off x="539750" y="6965950"/>
              <a:ext cx="8942832" cy="806450"/>
            </a:xfrm>
            <a:prstGeom prst="rect">
              <a:avLst/>
            </a:prstGeom>
            <a:solidFill>
              <a:srgbClr val="EEECEA">
                <a:alpha val="25098"/>
              </a:srgbClr>
            </a:solidFill>
            <a:ln w="3175" cap="rnd">
              <a:solidFill>
                <a:srgbClr val="CCC5C1"/>
              </a:solidFill>
              <a:prstDash val="sysDot"/>
              <a:miter lim="800000"/>
              <a:headEnd/>
              <a:tailEnd/>
            </a:ln>
          </p:spPr>
          <p:txBody>
            <a:bodyPr wrap="none" lIns="46208" tIns="0" rIns="47154" bIns="0" anchor="ctr"/>
            <a:lstStyle/>
            <a:p>
              <a:pPr algn="ctr" defTabSz="596191"/>
              <a:endParaRPr lang="en-US" sz="1456" dirty="0"/>
            </a:p>
          </p:txBody>
        </p:sp>
        <p:sp>
          <p:nvSpPr>
            <p:cNvPr id="20487" name="Rectangle 203" hidden="1"/>
            <p:cNvSpPr>
              <a:spLocks noChangeArrowheads="1"/>
            </p:cNvSpPr>
            <p:nvPr/>
          </p:nvSpPr>
          <p:spPr bwMode="gray">
            <a:xfrm>
              <a:off x="536575" y="1044575"/>
              <a:ext cx="8942388" cy="908050"/>
            </a:xfrm>
            <a:prstGeom prst="rect">
              <a:avLst/>
            </a:prstGeom>
            <a:solidFill>
              <a:srgbClr val="EEECEA">
                <a:alpha val="25098"/>
              </a:srgbClr>
            </a:solidFill>
            <a:ln w="3175" cap="rnd">
              <a:solidFill>
                <a:srgbClr val="CCC5C1"/>
              </a:solidFill>
              <a:prstDash val="sysDot"/>
              <a:miter lim="800000"/>
              <a:headEnd/>
              <a:tailEnd/>
            </a:ln>
          </p:spPr>
          <p:txBody>
            <a:bodyPr wrap="none" lIns="46208" tIns="0" rIns="47154" bIns="0" anchor="ctr"/>
            <a:lstStyle/>
            <a:p>
              <a:pPr algn="ctr" defTabSz="596191"/>
              <a:endParaRPr lang="en-US" sz="1456" dirty="0"/>
            </a:p>
          </p:txBody>
        </p:sp>
        <p:sp>
          <p:nvSpPr>
            <p:cNvPr id="20488" name="Rectangle 204" hidden="1"/>
            <p:cNvSpPr>
              <a:spLocks noChangeArrowheads="1"/>
            </p:cNvSpPr>
            <p:nvPr/>
          </p:nvSpPr>
          <p:spPr bwMode="gray">
            <a:xfrm>
              <a:off x="536575" y="0"/>
              <a:ext cx="8942388" cy="922338"/>
            </a:xfrm>
            <a:prstGeom prst="rect">
              <a:avLst/>
            </a:prstGeom>
            <a:solidFill>
              <a:srgbClr val="EEECEA">
                <a:alpha val="25098"/>
              </a:srgbClr>
            </a:solidFill>
            <a:ln w="3175" cap="rnd">
              <a:solidFill>
                <a:srgbClr val="CCC5C1"/>
              </a:solidFill>
              <a:prstDash val="sysDot"/>
              <a:miter lim="800000"/>
              <a:headEnd/>
              <a:tailEnd/>
            </a:ln>
          </p:spPr>
          <p:txBody>
            <a:bodyPr wrap="none" lIns="46083" tIns="0" rIns="47025" bIns="0" anchor="ctr"/>
            <a:lstStyle/>
            <a:p>
              <a:pPr algn="ctr" defTabSz="523612">
                <a:buSzPct val="90000"/>
              </a:pPr>
              <a:endParaRPr lang="en-US" sz="946" dirty="0">
                <a:solidFill>
                  <a:schemeClr val="folHlink"/>
                </a:solidFill>
              </a:endParaRPr>
            </a:p>
          </p:txBody>
        </p:sp>
        <p:grpSp>
          <p:nvGrpSpPr>
            <p:cNvPr id="3" name="Group 205" hidden="1"/>
            <p:cNvGrpSpPr>
              <a:grpSpLocks/>
            </p:cNvGrpSpPr>
            <p:nvPr/>
          </p:nvGrpSpPr>
          <p:grpSpPr bwMode="auto">
            <a:xfrm>
              <a:off x="534988" y="2133601"/>
              <a:ext cx="8943975" cy="4633915"/>
              <a:chOff x="279" y="1344"/>
              <a:chExt cx="5751" cy="2919"/>
            </a:xfrm>
          </p:grpSpPr>
          <p:grpSp>
            <p:nvGrpSpPr>
              <p:cNvPr id="4" name="Group 206" hidden="1"/>
              <p:cNvGrpSpPr>
                <a:grpSpLocks/>
              </p:cNvGrpSpPr>
              <p:nvPr/>
            </p:nvGrpSpPr>
            <p:grpSpPr bwMode="auto">
              <a:xfrm>
                <a:off x="279" y="1344"/>
                <a:ext cx="5751" cy="384"/>
                <a:chOff x="279" y="1344"/>
                <a:chExt cx="5751" cy="384"/>
              </a:xfrm>
            </p:grpSpPr>
            <p:sp>
              <p:nvSpPr>
                <p:cNvPr id="20526" name="Rectangle 207" hidden="1"/>
                <p:cNvSpPr>
                  <a:spLocks noChangeArrowheads="1"/>
                </p:cNvSpPr>
                <p:nvPr/>
              </p:nvSpPr>
              <p:spPr bwMode="gray">
                <a:xfrm>
                  <a:off x="279" y="1344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27" name="Rectangle 208" hidden="1"/>
                <p:cNvSpPr>
                  <a:spLocks noChangeArrowheads="1"/>
                </p:cNvSpPr>
                <p:nvPr/>
              </p:nvSpPr>
              <p:spPr bwMode="gray">
                <a:xfrm>
                  <a:off x="1259" y="1344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28" name="Rectangle 209" hidden="1"/>
                <p:cNvSpPr>
                  <a:spLocks noChangeArrowheads="1"/>
                </p:cNvSpPr>
                <p:nvPr/>
              </p:nvSpPr>
              <p:spPr bwMode="gray">
                <a:xfrm>
                  <a:off x="2240" y="1344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29" name="Rectangle 210" hidden="1"/>
                <p:cNvSpPr>
                  <a:spLocks noChangeArrowheads="1"/>
                </p:cNvSpPr>
                <p:nvPr/>
              </p:nvSpPr>
              <p:spPr bwMode="gray">
                <a:xfrm>
                  <a:off x="3220" y="1344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30" name="Rectangle 211" hidden="1"/>
                <p:cNvSpPr>
                  <a:spLocks noChangeArrowheads="1"/>
                </p:cNvSpPr>
                <p:nvPr/>
              </p:nvSpPr>
              <p:spPr bwMode="gray">
                <a:xfrm>
                  <a:off x="5181" y="1344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31" name="Rectangle 212" hidden="1"/>
                <p:cNvSpPr>
                  <a:spLocks noChangeArrowheads="1"/>
                </p:cNvSpPr>
                <p:nvPr/>
              </p:nvSpPr>
              <p:spPr bwMode="gray">
                <a:xfrm>
                  <a:off x="4201" y="1344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</p:grpSp>
          <p:grpSp>
            <p:nvGrpSpPr>
              <p:cNvPr id="5" name="Group 213" hidden="1"/>
              <p:cNvGrpSpPr>
                <a:grpSpLocks/>
              </p:cNvGrpSpPr>
              <p:nvPr/>
            </p:nvGrpSpPr>
            <p:grpSpPr bwMode="auto">
              <a:xfrm>
                <a:off x="279" y="1851"/>
                <a:ext cx="5751" cy="384"/>
                <a:chOff x="279" y="1848"/>
                <a:chExt cx="5751" cy="384"/>
              </a:xfrm>
            </p:grpSpPr>
            <p:sp>
              <p:nvSpPr>
                <p:cNvPr id="20520" name="Rectangle 214" hidden="1"/>
                <p:cNvSpPr>
                  <a:spLocks noChangeArrowheads="1"/>
                </p:cNvSpPr>
                <p:nvPr/>
              </p:nvSpPr>
              <p:spPr bwMode="gray">
                <a:xfrm>
                  <a:off x="279" y="1848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21" name="Rectangle 215" hidden="1"/>
                <p:cNvSpPr>
                  <a:spLocks noChangeArrowheads="1"/>
                </p:cNvSpPr>
                <p:nvPr/>
              </p:nvSpPr>
              <p:spPr bwMode="gray">
                <a:xfrm>
                  <a:off x="1259" y="1848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22" name="Rectangle 216" hidden="1"/>
                <p:cNvSpPr>
                  <a:spLocks noChangeArrowheads="1"/>
                </p:cNvSpPr>
                <p:nvPr/>
              </p:nvSpPr>
              <p:spPr bwMode="gray">
                <a:xfrm>
                  <a:off x="2240" y="1848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23" name="Rectangle 217" hidden="1"/>
                <p:cNvSpPr>
                  <a:spLocks noChangeArrowheads="1"/>
                </p:cNvSpPr>
                <p:nvPr/>
              </p:nvSpPr>
              <p:spPr bwMode="gray">
                <a:xfrm>
                  <a:off x="3220" y="1848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24" name="Rectangle 218" hidden="1"/>
                <p:cNvSpPr>
                  <a:spLocks noChangeArrowheads="1"/>
                </p:cNvSpPr>
                <p:nvPr/>
              </p:nvSpPr>
              <p:spPr bwMode="gray">
                <a:xfrm>
                  <a:off x="5181" y="1848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25" name="Rectangle 219" hidden="1"/>
                <p:cNvSpPr>
                  <a:spLocks noChangeArrowheads="1"/>
                </p:cNvSpPr>
                <p:nvPr/>
              </p:nvSpPr>
              <p:spPr bwMode="gray">
                <a:xfrm>
                  <a:off x="4201" y="1848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</p:grpSp>
          <p:grpSp>
            <p:nvGrpSpPr>
              <p:cNvPr id="6" name="Group 220" hidden="1"/>
              <p:cNvGrpSpPr>
                <a:grpSpLocks/>
              </p:cNvGrpSpPr>
              <p:nvPr/>
            </p:nvGrpSpPr>
            <p:grpSpPr bwMode="auto">
              <a:xfrm>
                <a:off x="279" y="2358"/>
                <a:ext cx="5751" cy="384"/>
                <a:chOff x="279" y="2360"/>
                <a:chExt cx="5751" cy="384"/>
              </a:xfrm>
            </p:grpSpPr>
            <p:sp>
              <p:nvSpPr>
                <p:cNvPr id="20514" name="Rectangle 221" hidden="1"/>
                <p:cNvSpPr>
                  <a:spLocks noChangeArrowheads="1"/>
                </p:cNvSpPr>
                <p:nvPr/>
              </p:nvSpPr>
              <p:spPr bwMode="gray">
                <a:xfrm>
                  <a:off x="279" y="2360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15" name="Rectangle 222" hidden="1"/>
                <p:cNvSpPr>
                  <a:spLocks noChangeArrowheads="1"/>
                </p:cNvSpPr>
                <p:nvPr/>
              </p:nvSpPr>
              <p:spPr bwMode="gray">
                <a:xfrm>
                  <a:off x="1259" y="2360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16" name="Rectangle 223" hidden="1"/>
                <p:cNvSpPr>
                  <a:spLocks noChangeArrowheads="1"/>
                </p:cNvSpPr>
                <p:nvPr/>
              </p:nvSpPr>
              <p:spPr bwMode="gray">
                <a:xfrm>
                  <a:off x="2240" y="2360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17" name="Rectangle 224" hidden="1"/>
                <p:cNvSpPr>
                  <a:spLocks noChangeArrowheads="1"/>
                </p:cNvSpPr>
                <p:nvPr/>
              </p:nvSpPr>
              <p:spPr bwMode="gray">
                <a:xfrm>
                  <a:off x="3220" y="2360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18" name="Rectangle 225" hidden="1"/>
                <p:cNvSpPr>
                  <a:spLocks noChangeArrowheads="1"/>
                </p:cNvSpPr>
                <p:nvPr/>
              </p:nvSpPr>
              <p:spPr bwMode="gray">
                <a:xfrm>
                  <a:off x="5181" y="2360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19" name="Rectangle 226" hidden="1"/>
                <p:cNvSpPr>
                  <a:spLocks noChangeArrowheads="1"/>
                </p:cNvSpPr>
                <p:nvPr/>
              </p:nvSpPr>
              <p:spPr bwMode="gray">
                <a:xfrm>
                  <a:off x="4201" y="2360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</p:grpSp>
          <p:grpSp>
            <p:nvGrpSpPr>
              <p:cNvPr id="7" name="Group 227" hidden="1"/>
              <p:cNvGrpSpPr>
                <a:grpSpLocks/>
              </p:cNvGrpSpPr>
              <p:nvPr/>
            </p:nvGrpSpPr>
            <p:grpSpPr bwMode="auto">
              <a:xfrm>
                <a:off x="279" y="2865"/>
                <a:ext cx="5751" cy="384"/>
                <a:chOff x="279" y="2887"/>
                <a:chExt cx="5751" cy="384"/>
              </a:xfrm>
            </p:grpSpPr>
            <p:sp>
              <p:nvSpPr>
                <p:cNvPr id="20508" name="Rectangle 228" hidden="1"/>
                <p:cNvSpPr>
                  <a:spLocks noChangeArrowheads="1"/>
                </p:cNvSpPr>
                <p:nvPr/>
              </p:nvSpPr>
              <p:spPr bwMode="gray">
                <a:xfrm>
                  <a:off x="279" y="2887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09" name="Rectangle 229" hidden="1"/>
                <p:cNvSpPr>
                  <a:spLocks noChangeArrowheads="1"/>
                </p:cNvSpPr>
                <p:nvPr/>
              </p:nvSpPr>
              <p:spPr bwMode="gray">
                <a:xfrm>
                  <a:off x="1259" y="2887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10" name="Rectangle 230" hidden="1"/>
                <p:cNvSpPr>
                  <a:spLocks noChangeArrowheads="1"/>
                </p:cNvSpPr>
                <p:nvPr/>
              </p:nvSpPr>
              <p:spPr bwMode="gray">
                <a:xfrm>
                  <a:off x="2240" y="2887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11" name="Rectangle 231" hidden="1"/>
                <p:cNvSpPr>
                  <a:spLocks noChangeArrowheads="1"/>
                </p:cNvSpPr>
                <p:nvPr/>
              </p:nvSpPr>
              <p:spPr bwMode="gray">
                <a:xfrm>
                  <a:off x="3220" y="2887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12" name="Rectangle 232" hidden="1"/>
                <p:cNvSpPr>
                  <a:spLocks noChangeArrowheads="1"/>
                </p:cNvSpPr>
                <p:nvPr/>
              </p:nvSpPr>
              <p:spPr bwMode="gray">
                <a:xfrm>
                  <a:off x="5181" y="2887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13" name="Rectangle 233" hidden="1"/>
                <p:cNvSpPr>
                  <a:spLocks noChangeArrowheads="1"/>
                </p:cNvSpPr>
                <p:nvPr/>
              </p:nvSpPr>
              <p:spPr bwMode="gray">
                <a:xfrm>
                  <a:off x="4201" y="2887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</p:grpSp>
          <p:grpSp>
            <p:nvGrpSpPr>
              <p:cNvPr id="8" name="Group 234" hidden="1"/>
              <p:cNvGrpSpPr>
                <a:grpSpLocks/>
              </p:cNvGrpSpPr>
              <p:nvPr/>
            </p:nvGrpSpPr>
            <p:grpSpPr bwMode="auto">
              <a:xfrm>
                <a:off x="279" y="3372"/>
                <a:ext cx="5751" cy="384"/>
                <a:chOff x="279" y="3391"/>
                <a:chExt cx="5751" cy="384"/>
              </a:xfrm>
            </p:grpSpPr>
            <p:sp>
              <p:nvSpPr>
                <p:cNvPr id="20502" name="Rectangle 235" hidden="1"/>
                <p:cNvSpPr>
                  <a:spLocks noChangeArrowheads="1"/>
                </p:cNvSpPr>
                <p:nvPr/>
              </p:nvSpPr>
              <p:spPr bwMode="gray">
                <a:xfrm>
                  <a:off x="279" y="3391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03" name="Rectangle 236" hidden="1"/>
                <p:cNvSpPr>
                  <a:spLocks noChangeArrowheads="1"/>
                </p:cNvSpPr>
                <p:nvPr/>
              </p:nvSpPr>
              <p:spPr bwMode="gray">
                <a:xfrm>
                  <a:off x="1259" y="3391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04" name="Rectangle 237" hidden="1"/>
                <p:cNvSpPr>
                  <a:spLocks noChangeArrowheads="1"/>
                </p:cNvSpPr>
                <p:nvPr/>
              </p:nvSpPr>
              <p:spPr bwMode="gray">
                <a:xfrm>
                  <a:off x="2240" y="3391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05" name="Rectangle 238" hidden="1"/>
                <p:cNvSpPr>
                  <a:spLocks noChangeArrowheads="1"/>
                </p:cNvSpPr>
                <p:nvPr/>
              </p:nvSpPr>
              <p:spPr bwMode="gray">
                <a:xfrm>
                  <a:off x="3220" y="3391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06" name="Rectangle 239" hidden="1"/>
                <p:cNvSpPr>
                  <a:spLocks noChangeArrowheads="1"/>
                </p:cNvSpPr>
                <p:nvPr/>
              </p:nvSpPr>
              <p:spPr bwMode="gray">
                <a:xfrm>
                  <a:off x="5181" y="3391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07" name="Rectangle 240" hidden="1"/>
                <p:cNvSpPr>
                  <a:spLocks noChangeArrowheads="1"/>
                </p:cNvSpPr>
                <p:nvPr/>
              </p:nvSpPr>
              <p:spPr bwMode="gray">
                <a:xfrm>
                  <a:off x="4201" y="3391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</p:grpSp>
          <p:grpSp>
            <p:nvGrpSpPr>
              <p:cNvPr id="9" name="Group 241" hidden="1"/>
              <p:cNvGrpSpPr>
                <a:grpSpLocks/>
              </p:cNvGrpSpPr>
              <p:nvPr/>
            </p:nvGrpSpPr>
            <p:grpSpPr bwMode="auto">
              <a:xfrm>
                <a:off x="279" y="3879"/>
                <a:ext cx="5751" cy="384"/>
                <a:chOff x="279" y="3879"/>
                <a:chExt cx="5751" cy="384"/>
              </a:xfrm>
            </p:grpSpPr>
            <p:sp>
              <p:nvSpPr>
                <p:cNvPr id="20496" name="Rectangle 242" hidden="1"/>
                <p:cNvSpPr>
                  <a:spLocks noChangeArrowheads="1"/>
                </p:cNvSpPr>
                <p:nvPr/>
              </p:nvSpPr>
              <p:spPr bwMode="gray">
                <a:xfrm>
                  <a:off x="279" y="3879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497" name="Rectangle 243" hidden="1"/>
                <p:cNvSpPr>
                  <a:spLocks noChangeArrowheads="1"/>
                </p:cNvSpPr>
                <p:nvPr/>
              </p:nvSpPr>
              <p:spPr bwMode="gray">
                <a:xfrm>
                  <a:off x="1259" y="3879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498" name="Rectangle 244" hidden="1"/>
                <p:cNvSpPr>
                  <a:spLocks noChangeArrowheads="1"/>
                </p:cNvSpPr>
                <p:nvPr/>
              </p:nvSpPr>
              <p:spPr bwMode="gray">
                <a:xfrm>
                  <a:off x="2240" y="3879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499" name="Rectangle 245" hidden="1"/>
                <p:cNvSpPr>
                  <a:spLocks noChangeArrowheads="1"/>
                </p:cNvSpPr>
                <p:nvPr/>
              </p:nvSpPr>
              <p:spPr bwMode="gray">
                <a:xfrm>
                  <a:off x="3220" y="3879"/>
                  <a:ext cx="850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00" name="Rectangle 246" hidden="1"/>
                <p:cNvSpPr>
                  <a:spLocks noChangeArrowheads="1"/>
                </p:cNvSpPr>
                <p:nvPr/>
              </p:nvSpPr>
              <p:spPr bwMode="gray">
                <a:xfrm>
                  <a:off x="5181" y="3879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  <p:sp>
              <p:nvSpPr>
                <p:cNvPr id="20501" name="Rectangle 247" hidden="1"/>
                <p:cNvSpPr>
                  <a:spLocks noChangeArrowheads="1"/>
                </p:cNvSpPr>
                <p:nvPr/>
              </p:nvSpPr>
              <p:spPr bwMode="gray">
                <a:xfrm>
                  <a:off x="4201" y="3879"/>
                  <a:ext cx="849" cy="384"/>
                </a:xfrm>
                <a:prstGeom prst="rect">
                  <a:avLst/>
                </a:prstGeom>
                <a:solidFill>
                  <a:srgbClr val="EEECEA"/>
                </a:solidFill>
                <a:ln w="3175">
                  <a:solidFill>
                    <a:srgbClr val="CCC5C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lIns="46208" tIns="0" rIns="47154" bIns="0" anchor="ctr"/>
                <a:lstStyle/>
                <a:p>
                  <a:pPr algn="ctr" defTabSz="596191"/>
                  <a:endParaRPr lang="en-US" sz="1456" dirty="0"/>
                </a:p>
              </p:txBody>
            </p:sp>
          </p:grpSp>
        </p:grpSp>
      </p:grpSp>
      <p:sp>
        <p:nvSpPr>
          <p:cNvPr id="128" name="Rectangle 3"/>
          <p:cNvSpPr txBox="1">
            <a:spLocks noChangeArrowheads="1"/>
          </p:cNvSpPr>
          <p:nvPr/>
        </p:nvSpPr>
        <p:spPr>
          <a:xfrm>
            <a:off x="1593837" y="1066917"/>
            <a:ext cx="5953325" cy="32715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110" indent="8294" defTabSz="665583">
              <a:spcAft>
                <a:spcPct val="0"/>
              </a:spcAft>
              <a:buClr>
                <a:schemeClr val="tx1"/>
              </a:buClr>
              <a:defRPr/>
            </a:pPr>
            <a:r>
              <a:rPr lang="en-US" sz="927" i="1" dirty="0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7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60724" y="1288638"/>
            <a:ext cx="5480727" cy="280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000" tIns="27500" rIns="55000" bIns="27500" anchor="ctr"/>
          <a:lstStyle>
            <a:lvl1pPr marL="103188" indent="-103188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 sz="1655" dirty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1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17490" y="3695265"/>
            <a:ext cx="4225184" cy="48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5000" tIns="27500" rIns="55000" bIns="27500">
            <a:spAutoFit/>
          </a:bodyPr>
          <a:lstStyle>
            <a:lvl1pPr marL="144463" indent="-144463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en-US" sz="794" dirty="0">
                <a:solidFill>
                  <a:schemeClr val="bg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Manage book-keeping &amp; accounting as primary role</a:t>
            </a:r>
          </a:p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en-US" sz="794" dirty="0">
                <a:solidFill>
                  <a:schemeClr val="bg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Focus on securing and managing capital and expertise finance functions (treasury, tax)</a:t>
            </a:r>
          </a:p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en-US" sz="794" dirty="0">
                <a:solidFill>
                  <a:schemeClr val="bg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Centralize internal processes</a:t>
            </a:r>
          </a:p>
        </p:txBody>
      </p:sp>
      <p:sp>
        <p:nvSpPr>
          <p:cNvPr id="72" name="Rectangle 1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683384" y="2955235"/>
            <a:ext cx="1586333" cy="17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000" tIns="27500" rIns="55000" bIns="27500">
            <a:spAutoFit/>
          </a:bodyPr>
          <a:lstStyle>
            <a:lvl1pPr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94" b="1" dirty="0">
                <a:solidFill>
                  <a:schemeClr val="accent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Business Value</a:t>
            </a:r>
          </a:p>
        </p:txBody>
      </p:sp>
      <p:sp>
        <p:nvSpPr>
          <p:cNvPr id="73" name="Rectangle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9115" y="3010491"/>
            <a:ext cx="3218890" cy="48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000" tIns="27500" rIns="55000" bIns="27500">
            <a:spAutoFit/>
          </a:bodyPr>
          <a:lstStyle>
            <a:lvl1pPr marL="144463" indent="-144463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en-US" sz="794" dirty="0">
                <a:solidFill>
                  <a:schemeClr val="bg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Manage fundamentals (cost &amp; spending) as primary role</a:t>
            </a:r>
          </a:p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en-US" sz="794" dirty="0">
                <a:solidFill>
                  <a:schemeClr val="bg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Multi-process shared services; optimize processes for low cost</a:t>
            </a:r>
          </a:p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en-US" sz="794" dirty="0">
                <a:solidFill>
                  <a:schemeClr val="bg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Core  ERP systems capability </a:t>
            </a:r>
          </a:p>
        </p:txBody>
      </p:sp>
      <p:sp>
        <p:nvSpPr>
          <p:cNvPr id="74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27872" y="3683895"/>
            <a:ext cx="748923" cy="47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927" b="1" i="1" dirty="0">
                <a:solidFill>
                  <a:schemeClr val="accent5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Early</a:t>
            </a:r>
          </a:p>
          <a:p>
            <a:pPr algn="ctr" eaLnBrk="1" hangingPunct="1"/>
            <a:r>
              <a:rPr lang="en-US" altLang="en-US" sz="927" b="1" i="1" dirty="0">
                <a:solidFill>
                  <a:schemeClr val="accent5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1970s</a:t>
            </a:r>
          </a:p>
          <a:p>
            <a:pPr algn="ctr" eaLnBrk="1" hangingPunct="1"/>
            <a:r>
              <a:rPr lang="en-US" altLang="en-US" sz="662" b="1" i="1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Generation I</a:t>
            </a:r>
            <a:endParaRPr lang="en-US" altLang="en-US" sz="927" b="1" dirty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5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17376" y="3063068"/>
            <a:ext cx="1023036" cy="520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927" b="1" i="1">
                <a:solidFill>
                  <a:schemeClr val="accent5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2000s</a:t>
            </a:r>
          </a:p>
          <a:p>
            <a:r>
              <a:rPr lang="en-US" altLang="en-US" dirty="0"/>
              <a:t>Generation II</a:t>
            </a:r>
          </a:p>
          <a:p>
            <a:endParaRPr lang="en-US" altLang="en-US" dirty="0"/>
          </a:p>
        </p:txBody>
      </p:sp>
      <p:sp>
        <p:nvSpPr>
          <p:cNvPr id="76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41626" y="2327633"/>
            <a:ext cx="3492033" cy="48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000" tIns="27500" rIns="55000" bIns="27500">
            <a:spAutoFit/>
          </a:bodyPr>
          <a:lstStyle>
            <a:lvl1pPr marL="144463" indent="-144463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en-US" sz="794" dirty="0">
                <a:solidFill>
                  <a:schemeClr val="bg1"/>
                </a:solidFill>
                <a:latin typeface="+mj-lt"/>
              </a:rPr>
              <a:t>Greater demands for business and financial insights and analyses</a:t>
            </a:r>
          </a:p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en-US" sz="794" dirty="0">
                <a:solidFill>
                  <a:schemeClr val="bg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More complex processes moved to shared services and outsourcing</a:t>
            </a:r>
          </a:p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en-US" sz="794" dirty="0">
                <a:solidFill>
                  <a:schemeClr val="bg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RPA and Cloud becoming mainstream</a:t>
            </a:r>
          </a:p>
        </p:txBody>
      </p:sp>
      <p:sp>
        <p:nvSpPr>
          <p:cNvPr id="77" name="Text Box 1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10862" y="2395022"/>
            <a:ext cx="1075937" cy="37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927" b="1" i="1">
                <a:solidFill>
                  <a:schemeClr val="accent5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Today</a:t>
            </a:r>
          </a:p>
          <a:p>
            <a:r>
              <a:rPr lang="en-US" altLang="en-US" dirty="0"/>
              <a:t>Generation III</a:t>
            </a:r>
          </a:p>
        </p:txBody>
      </p:sp>
      <p:sp>
        <p:nvSpPr>
          <p:cNvPr id="78" name="Line 2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571626" y="3575688"/>
            <a:ext cx="6075339" cy="0"/>
          </a:xfrm>
          <a:prstGeom prst="line">
            <a:avLst/>
          </a:prstGeom>
          <a:noFill/>
          <a:ln w="12700">
            <a:solidFill>
              <a:schemeClr val="accent5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 sz="1191" dirty="0"/>
          </a:p>
        </p:txBody>
      </p:sp>
      <p:sp>
        <p:nvSpPr>
          <p:cNvPr id="79" name="Line 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571625" y="4262749"/>
            <a:ext cx="6043823" cy="0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oval" w="med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191" dirty="0"/>
          </a:p>
        </p:txBody>
      </p:sp>
      <p:sp>
        <p:nvSpPr>
          <p:cNvPr id="80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571625" y="1653179"/>
            <a:ext cx="17860" cy="262007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triangle" w="med" len="sm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191" dirty="0"/>
          </a:p>
        </p:txBody>
      </p:sp>
      <p:sp>
        <p:nvSpPr>
          <p:cNvPr id="81" name="Rectangle 1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8815" y="4285007"/>
            <a:ext cx="1586333" cy="17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000" tIns="27500" rIns="55000" bIns="27500">
            <a:spAutoFit/>
          </a:bodyPr>
          <a:lstStyle>
            <a:lvl1pPr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94" b="1" dirty="0">
                <a:solidFill>
                  <a:schemeClr val="accent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Time</a:t>
            </a:r>
          </a:p>
        </p:txBody>
      </p:sp>
      <p:sp>
        <p:nvSpPr>
          <p:cNvPr id="95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73186" y="1427379"/>
            <a:ext cx="3673779" cy="7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5000" tIns="27500" rIns="55000" bIns="27500">
            <a:spAutoFit/>
          </a:bodyPr>
          <a:lstStyle>
            <a:lvl1pPr marL="163513" indent="-163513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31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GB" altLang="en-US" sz="794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en-US" sz="794" dirty="0">
                <a:solidFill>
                  <a:schemeClr val="bg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Digitally enabled processes and </a:t>
            </a:r>
            <a:r>
              <a:rPr lang="en-US" altLang="en-US" sz="794" dirty="0" smtClean="0">
                <a:solidFill>
                  <a:schemeClr val="bg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data provide real time settlement and information</a:t>
            </a:r>
            <a:endParaRPr lang="en-US" altLang="en-US" sz="794" dirty="0">
              <a:solidFill>
                <a:schemeClr val="bg1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en-US" sz="794" dirty="0" smtClean="0">
                <a:solidFill>
                  <a:schemeClr val="bg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Drastic change in finance service delivery model</a:t>
            </a:r>
            <a:endParaRPr lang="en-US" altLang="en-US" sz="794" dirty="0">
              <a:solidFill>
                <a:schemeClr val="bg1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en-US" sz="794" dirty="0" smtClean="0">
                <a:solidFill>
                  <a:schemeClr val="bg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New finance skills required to compete</a:t>
            </a:r>
            <a:endParaRPr lang="en-US" altLang="en-US" sz="794" dirty="0">
              <a:solidFill>
                <a:schemeClr val="bg1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6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586333" y="2910689"/>
            <a:ext cx="6075339" cy="0"/>
          </a:xfrm>
          <a:prstGeom prst="line">
            <a:avLst/>
          </a:prstGeom>
          <a:noFill/>
          <a:ln w="12700">
            <a:solidFill>
              <a:schemeClr val="accent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 sz="1191" dirty="0"/>
          </a:p>
        </p:txBody>
      </p:sp>
      <p:sp>
        <p:nvSpPr>
          <p:cNvPr id="97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578979" y="2240438"/>
            <a:ext cx="6075339" cy="0"/>
          </a:xfrm>
          <a:prstGeom prst="line">
            <a:avLst/>
          </a:prstGeom>
          <a:noFill/>
          <a:ln w="12700">
            <a:solidFill>
              <a:schemeClr val="accent5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 sz="1191" dirty="0"/>
          </a:p>
        </p:txBody>
      </p:sp>
      <p:sp>
        <p:nvSpPr>
          <p:cNvPr id="98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061586" y="1674477"/>
            <a:ext cx="954107" cy="43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927" b="1" i="1" dirty="0" smtClean="0">
                <a:solidFill>
                  <a:schemeClr val="tx2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Future-2025</a:t>
            </a:r>
            <a:endParaRPr lang="en-US" altLang="en-US" sz="927" b="1" i="1" dirty="0">
              <a:solidFill>
                <a:schemeClr val="tx2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/>
            <a:r>
              <a:rPr lang="en-US" altLang="en-US" sz="662" b="1" i="1" dirty="0">
                <a:solidFill>
                  <a:schemeClr val="tx2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Next Generation</a:t>
            </a:r>
          </a:p>
          <a:p>
            <a:pPr algn="ctr" eaLnBrk="1" hangingPunct="1"/>
            <a:r>
              <a:rPr lang="en-US" altLang="en-US" sz="662" b="1" i="1" dirty="0">
                <a:solidFill>
                  <a:schemeClr val="tx2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Finance</a:t>
            </a:r>
          </a:p>
        </p:txBody>
      </p:sp>
      <p:sp>
        <p:nvSpPr>
          <p:cNvPr id="10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3875547" y="1214594"/>
            <a:ext cx="1312860" cy="142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27" b="1" i="1" dirty="0" smtClean="0">
                <a:solidFill>
                  <a:schemeClr val="bg1"/>
                </a:solidFill>
                <a:latin typeface="+mj-lt"/>
              </a:rPr>
              <a:t>Evolution </a:t>
            </a:r>
            <a:r>
              <a:rPr lang="en-US" altLang="en-US" sz="927" b="1" i="1" dirty="0">
                <a:solidFill>
                  <a:schemeClr val="bg1"/>
                </a:solidFill>
                <a:latin typeface="+mj-lt"/>
              </a:rPr>
              <a:t>of Finance</a:t>
            </a:r>
            <a:endParaRPr lang="en-CA" altLang="en-US" sz="794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8533" y="3074392"/>
            <a:ext cx="685743" cy="39500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596"/>
              </a:spcAft>
            </a:pPr>
            <a:endParaRPr lang="en-US" sz="927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192" y="554936"/>
            <a:ext cx="766276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Finance organizations are struggling to define what will be needed to succeed in a digital world</a:t>
            </a:r>
          </a:p>
        </p:txBody>
      </p:sp>
      <p:sp>
        <p:nvSpPr>
          <p:cNvPr id="82" name="Slide Number Placeholder 4"/>
          <p:cNvSpPr>
            <a:spLocks noGrp="1"/>
          </p:cNvSpPr>
          <p:nvPr>
            <p:ph type="sldNum" idx="12"/>
          </p:nvPr>
        </p:nvSpPr>
        <p:spPr>
          <a:xfrm>
            <a:off x="6700838" y="4770007"/>
            <a:ext cx="2133600" cy="123000"/>
          </a:xfrm>
        </p:spPr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4" name="Rectangle 2"/>
          <p:cNvSpPr txBox="1">
            <a:spLocks noChangeArrowheads="1"/>
          </p:cNvSpPr>
          <p:nvPr/>
        </p:nvSpPr>
        <p:spPr>
          <a:xfrm>
            <a:off x="192098" y="218923"/>
            <a:ext cx="5949950" cy="30797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Evolution of Finance</a:t>
            </a:r>
          </a:p>
        </p:txBody>
      </p:sp>
    </p:spTree>
    <p:extLst>
      <p:ext uri="{BB962C8B-B14F-4D97-AF65-F5344CB8AC3E}">
        <p14:creationId xmlns="" xmlns:p14="http://schemas.microsoft.com/office/powerpoint/2010/main" val="3657960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5" name="Shape 2165"/>
          <p:cNvPicPr preferRelativeResize="0"/>
          <p:nvPr/>
        </p:nvPicPr>
        <p:blipFill/>
        <p:spPr>
          <a:xfrm>
            <a:off x="1245009" y="76796"/>
            <a:ext cx="1156" cy="115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pSp>
        <p:nvGrpSpPr>
          <p:cNvPr id="5" name="Group 4"/>
          <p:cNvGrpSpPr/>
          <p:nvPr/>
        </p:nvGrpSpPr>
        <p:grpSpPr>
          <a:xfrm>
            <a:off x="1903987" y="1264478"/>
            <a:ext cx="4898258" cy="3199222"/>
            <a:chOff x="1272718" y="1704143"/>
            <a:chExt cx="6531010" cy="4265629"/>
          </a:xfrm>
        </p:grpSpPr>
        <p:grpSp>
          <p:nvGrpSpPr>
            <p:cNvPr id="78" name="Group 62"/>
            <p:cNvGrpSpPr>
              <a:grpSpLocks noChangeAspect="1"/>
            </p:cNvGrpSpPr>
            <p:nvPr/>
          </p:nvGrpSpPr>
          <p:grpSpPr>
            <a:xfrm rot="20274150">
              <a:off x="2612148" y="2137052"/>
              <a:ext cx="3919704" cy="3832720"/>
              <a:chOff x="8379083" y="5365104"/>
              <a:chExt cx="1504120" cy="1439863"/>
            </a:xfrm>
          </p:grpSpPr>
          <p:sp>
            <p:nvSpPr>
              <p:cNvPr id="79" name="Freeform 37"/>
              <p:cNvSpPr>
                <a:spLocks/>
              </p:cNvSpPr>
              <p:nvPr/>
            </p:nvSpPr>
            <p:spPr bwMode="gray">
              <a:xfrm>
                <a:off x="9156390" y="6366817"/>
                <a:ext cx="491172" cy="438150"/>
              </a:xfrm>
              <a:custGeom>
                <a:avLst/>
                <a:gdLst>
                  <a:gd name="T0" fmla="*/ 0 w 182"/>
                  <a:gd name="T1" fmla="*/ 248698079 h 169"/>
                  <a:gd name="T2" fmla="*/ 0 w 182"/>
                  <a:gd name="T3" fmla="*/ 1135949159 h 169"/>
                  <a:gd name="T4" fmla="*/ 1426807072 w 182"/>
                  <a:gd name="T5" fmla="*/ 625107763 h 169"/>
                  <a:gd name="T6" fmla="*/ 697725341 w 182"/>
                  <a:gd name="T7" fmla="*/ 0 h 169"/>
                  <a:gd name="T8" fmla="*/ 0 w 182"/>
                  <a:gd name="T9" fmla="*/ 248698079 h 1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69"/>
                  <a:gd name="T17" fmla="*/ 182 w 182"/>
                  <a:gd name="T18" fmla="*/ 169 h 1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69">
                    <a:moveTo>
                      <a:pt x="0" y="37"/>
                    </a:moveTo>
                    <a:cubicBezTo>
                      <a:pt x="0" y="169"/>
                      <a:pt x="0" y="169"/>
                      <a:pt x="0" y="169"/>
                    </a:cubicBezTo>
                    <a:cubicBezTo>
                      <a:pt x="71" y="166"/>
                      <a:pt x="134" y="138"/>
                      <a:pt x="182" y="93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65" y="21"/>
                      <a:pt x="34" y="35"/>
                      <a:pt x="0" y="37"/>
                    </a:cubicBezTo>
                    <a:close/>
                  </a:path>
                </a:pathLst>
              </a:custGeom>
              <a:solidFill>
                <a:srgbClr val="EB8C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900">
                  <a:latin typeface="+mj-lt"/>
                </a:endParaRPr>
              </a:p>
            </p:txBody>
          </p:sp>
          <p:sp>
            <p:nvSpPr>
              <p:cNvPr id="80" name="Freeform 38"/>
              <p:cNvSpPr>
                <a:spLocks/>
              </p:cNvSpPr>
              <p:nvPr/>
            </p:nvSpPr>
            <p:spPr bwMode="gray">
              <a:xfrm>
                <a:off x="9428754" y="5588942"/>
                <a:ext cx="454449" cy="473075"/>
              </a:xfrm>
              <a:custGeom>
                <a:avLst/>
                <a:gdLst>
                  <a:gd name="T0" fmla="*/ 0 w 168"/>
                  <a:gd name="T1" fmla="*/ 635103137 h 182"/>
                  <a:gd name="T2" fmla="*/ 283546092 w 168"/>
                  <a:gd name="T3" fmla="*/ 1229669998 h 182"/>
                  <a:gd name="T4" fmla="*/ 1323214103 w 168"/>
                  <a:gd name="T5" fmla="*/ 1229669998 h 182"/>
                  <a:gd name="T6" fmla="*/ 732494254 w 168"/>
                  <a:gd name="T7" fmla="*/ 0 h 182"/>
                  <a:gd name="T8" fmla="*/ 0 w 168"/>
                  <a:gd name="T9" fmla="*/ 635103137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"/>
                  <a:gd name="T16" fmla="*/ 0 h 182"/>
                  <a:gd name="T17" fmla="*/ 168 w 168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" h="182">
                    <a:moveTo>
                      <a:pt x="0" y="94"/>
                    </a:moveTo>
                    <a:cubicBezTo>
                      <a:pt x="21" y="117"/>
                      <a:pt x="34" y="148"/>
                      <a:pt x="36" y="182"/>
                    </a:cubicBezTo>
                    <a:cubicBezTo>
                      <a:pt x="168" y="182"/>
                      <a:pt x="168" y="182"/>
                      <a:pt x="168" y="182"/>
                    </a:cubicBezTo>
                    <a:cubicBezTo>
                      <a:pt x="166" y="112"/>
                      <a:pt x="138" y="48"/>
                      <a:pt x="93" y="0"/>
                    </a:cubicBezTo>
                    <a:lnTo>
                      <a:pt x="0" y="94"/>
                    </a:lnTo>
                    <a:close/>
                  </a:path>
                </a:pathLst>
              </a:custGeom>
              <a:solidFill>
                <a:schemeClr val="accent5"/>
              </a:solidFill>
              <a:ln w="31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900">
                  <a:latin typeface="+mj-lt"/>
                </a:endParaRPr>
              </a:p>
            </p:txBody>
          </p:sp>
          <p:sp>
            <p:nvSpPr>
              <p:cNvPr id="81" name="Freeform 39"/>
              <p:cNvSpPr>
                <a:spLocks/>
              </p:cNvSpPr>
              <p:nvPr/>
            </p:nvSpPr>
            <p:spPr bwMode="gray">
              <a:xfrm>
                <a:off x="8379083" y="5588942"/>
                <a:ext cx="459040" cy="473075"/>
              </a:xfrm>
              <a:custGeom>
                <a:avLst/>
                <a:gdLst>
                  <a:gd name="T0" fmla="*/ 1342094912 w 169"/>
                  <a:gd name="T1" fmla="*/ 628347524 h 182"/>
                  <a:gd name="T2" fmla="*/ 595605538 w 169"/>
                  <a:gd name="T3" fmla="*/ 0 h 182"/>
                  <a:gd name="T4" fmla="*/ 0 w 169"/>
                  <a:gd name="T5" fmla="*/ 1229669998 h 182"/>
                  <a:gd name="T6" fmla="*/ 1048262858 w 169"/>
                  <a:gd name="T7" fmla="*/ 1229669998 h 182"/>
                  <a:gd name="T8" fmla="*/ 1342094912 w 169"/>
                  <a:gd name="T9" fmla="*/ 628347524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9"/>
                  <a:gd name="T16" fmla="*/ 0 h 182"/>
                  <a:gd name="T17" fmla="*/ 169 w 169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9" h="182">
                    <a:moveTo>
                      <a:pt x="169" y="93"/>
                    </a:moveTo>
                    <a:cubicBezTo>
                      <a:pt x="75" y="0"/>
                      <a:pt x="75" y="0"/>
                      <a:pt x="75" y="0"/>
                    </a:cubicBezTo>
                    <a:cubicBezTo>
                      <a:pt x="30" y="48"/>
                      <a:pt x="2" y="112"/>
                      <a:pt x="0" y="182"/>
                    </a:cubicBezTo>
                    <a:cubicBezTo>
                      <a:pt x="132" y="182"/>
                      <a:pt x="132" y="182"/>
                      <a:pt x="132" y="182"/>
                    </a:cubicBezTo>
                    <a:cubicBezTo>
                      <a:pt x="134" y="148"/>
                      <a:pt x="147" y="117"/>
                      <a:pt x="169" y="9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900">
                  <a:latin typeface="+mj-lt"/>
                </a:endParaRPr>
              </a:p>
            </p:txBody>
          </p:sp>
          <p:sp>
            <p:nvSpPr>
              <p:cNvPr id="82" name="Freeform 40"/>
              <p:cNvSpPr>
                <a:spLocks/>
              </p:cNvSpPr>
              <p:nvPr/>
            </p:nvSpPr>
            <p:spPr bwMode="gray">
              <a:xfrm>
                <a:off x="9156390" y="5365104"/>
                <a:ext cx="491172" cy="434975"/>
              </a:xfrm>
              <a:custGeom>
                <a:avLst/>
                <a:gdLst>
                  <a:gd name="T0" fmla="*/ 697725341 w 182"/>
                  <a:gd name="T1" fmla="*/ 1126209740 h 168"/>
                  <a:gd name="T2" fmla="*/ 1426807072 w 182"/>
                  <a:gd name="T3" fmla="*/ 502771529 h 168"/>
                  <a:gd name="T4" fmla="*/ 0 w 182"/>
                  <a:gd name="T5" fmla="*/ 0 h 168"/>
                  <a:gd name="T6" fmla="*/ 0 w 182"/>
                  <a:gd name="T7" fmla="*/ 884878966 h 168"/>
                  <a:gd name="T8" fmla="*/ 697725341 w 182"/>
                  <a:gd name="T9" fmla="*/ 1126209740 h 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68"/>
                  <a:gd name="T17" fmla="*/ 182 w 182"/>
                  <a:gd name="T18" fmla="*/ 168 h 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68">
                    <a:moveTo>
                      <a:pt x="89" y="168"/>
                    </a:moveTo>
                    <a:cubicBezTo>
                      <a:pt x="182" y="75"/>
                      <a:pt x="182" y="75"/>
                      <a:pt x="182" y="75"/>
                    </a:cubicBezTo>
                    <a:cubicBezTo>
                      <a:pt x="134" y="30"/>
                      <a:pt x="71" y="2"/>
                      <a:pt x="0" y="0"/>
                    </a:cubicBezTo>
                    <a:cubicBezTo>
                      <a:pt x="0" y="132"/>
                      <a:pt x="0" y="132"/>
                      <a:pt x="0" y="132"/>
                    </a:cubicBezTo>
                    <a:cubicBezTo>
                      <a:pt x="34" y="134"/>
                      <a:pt x="65" y="147"/>
                      <a:pt x="89" y="16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GB" sz="90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83" name="Freeform 41"/>
              <p:cNvSpPr>
                <a:spLocks/>
              </p:cNvSpPr>
              <p:nvPr/>
            </p:nvSpPr>
            <p:spPr bwMode="gray">
              <a:xfrm>
                <a:off x="8379083" y="6106467"/>
                <a:ext cx="455980" cy="471487"/>
              </a:xfrm>
              <a:custGeom>
                <a:avLst/>
                <a:gdLst>
                  <a:gd name="T0" fmla="*/ 1046684041 w 168"/>
                  <a:gd name="T1" fmla="*/ 0 h 182"/>
                  <a:gd name="T2" fmla="*/ 0 w 168"/>
                  <a:gd name="T3" fmla="*/ 0 h 182"/>
                  <a:gd name="T4" fmla="*/ 594705922 w 168"/>
                  <a:gd name="T5" fmla="*/ 1221428437 h 182"/>
                  <a:gd name="T6" fmla="*/ 1332142461 w 168"/>
                  <a:gd name="T7" fmla="*/ 597291092 h 182"/>
                  <a:gd name="T8" fmla="*/ 1046684041 w 168"/>
                  <a:gd name="T9" fmla="*/ 0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"/>
                  <a:gd name="T16" fmla="*/ 0 h 182"/>
                  <a:gd name="T17" fmla="*/ 168 w 168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" h="182">
                    <a:moveTo>
                      <a:pt x="13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70"/>
                      <a:pt x="30" y="134"/>
                      <a:pt x="75" y="182"/>
                    </a:cubicBezTo>
                    <a:cubicBezTo>
                      <a:pt x="168" y="89"/>
                      <a:pt x="168" y="89"/>
                      <a:pt x="168" y="89"/>
                    </a:cubicBezTo>
                    <a:cubicBezTo>
                      <a:pt x="147" y="65"/>
                      <a:pt x="134" y="34"/>
                      <a:pt x="13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1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900">
                  <a:solidFill>
                    <a:schemeClr val="accent5"/>
                  </a:solidFill>
                  <a:latin typeface="+mj-lt"/>
                </a:endParaRPr>
              </a:p>
            </p:txBody>
          </p:sp>
          <p:sp>
            <p:nvSpPr>
              <p:cNvPr id="85" name="Freeform 43"/>
              <p:cNvSpPr>
                <a:spLocks/>
              </p:cNvSpPr>
              <p:nvPr/>
            </p:nvSpPr>
            <p:spPr bwMode="gray">
              <a:xfrm>
                <a:off x="8614723" y="5365104"/>
                <a:ext cx="492703" cy="434975"/>
              </a:xfrm>
              <a:custGeom>
                <a:avLst/>
                <a:gdLst>
                  <a:gd name="T0" fmla="*/ 1435713499 w 182"/>
                  <a:gd name="T1" fmla="*/ 884878966 h 168"/>
                  <a:gd name="T2" fmla="*/ 1435713499 w 182"/>
                  <a:gd name="T3" fmla="*/ 0 h 168"/>
                  <a:gd name="T4" fmla="*/ 0 w 182"/>
                  <a:gd name="T5" fmla="*/ 502771529 h 168"/>
                  <a:gd name="T6" fmla="*/ 741521230 w 182"/>
                  <a:gd name="T7" fmla="*/ 1126209740 h 168"/>
                  <a:gd name="T8" fmla="*/ 1435713499 w 182"/>
                  <a:gd name="T9" fmla="*/ 884878966 h 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68"/>
                  <a:gd name="T17" fmla="*/ 182 w 182"/>
                  <a:gd name="T18" fmla="*/ 168 h 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68">
                    <a:moveTo>
                      <a:pt x="182" y="132"/>
                    </a:moveTo>
                    <a:cubicBezTo>
                      <a:pt x="182" y="0"/>
                      <a:pt x="182" y="0"/>
                      <a:pt x="182" y="0"/>
                    </a:cubicBezTo>
                    <a:cubicBezTo>
                      <a:pt x="112" y="2"/>
                      <a:pt x="48" y="30"/>
                      <a:pt x="0" y="75"/>
                    </a:cubicBezTo>
                    <a:cubicBezTo>
                      <a:pt x="94" y="168"/>
                      <a:pt x="94" y="168"/>
                      <a:pt x="94" y="168"/>
                    </a:cubicBezTo>
                    <a:cubicBezTo>
                      <a:pt x="118" y="147"/>
                      <a:pt x="148" y="134"/>
                      <a:pt x="182" y="132"/>
                    </a:cubicBezTo>
                    <a:close/>
                  </a:path>
                </a:pathLst>
              </a:custGeom>
              <a:solidFill>
                <a:srgbClr val="EB8C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900">
                  <a:latin typeface="+mj-lt"/>
                </a:endParaRPr>
              </a:p>
            </p:txBody>
          </p:sp>
          <p:sp>
            <p:nvSpPr>
              <p:cNvPr id="86" name="Freeform 44"/>
              <p:cNvSpPr>
                <a:spLocks/>
              </p:cNvSpPr>
              <p:nvPr/>
            </p:nvSpPr>
            <p:spPr bwMode="gray">
              <a:xfrm>
                <a:off x="9428754" y="6106467"/>
                <a:ext cx="454449" cy="471487"/>
              </a:xfrm>
              <a:custGeom>
                <a:avLst/>
                <a:gdLst>
                  <a:gd name="T0" fmla="*/ 0 w 168"/>
                  <a:gd name="T1" fmla="*/ 597291092 h 182"/>
                  <a:gd name="T2" fmla="*/ 732494254 w 168"/>
                  <a:gd name="T3" fmla="*/ 1221428437 h 182"/>
                  <a:gd name="T4" fmla="*/ 1323214103 w 168"/>
                  <a:gd name="T5" fmla="*/ 0 h 182"/>
                  <a:gd name="T6" fmla="*/ 283546092 w 168"/>
                  <a:gd name="T7" fmla="*/ 0 h 182"/>
                  <a:gd name="T8" fmla="*/ 0 w 168"/>
                  <a:gd name="T9" fmla="*/ 597291092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"/>
                  <a:gd name="T16" fmla="*/ 0 h 182"/>
                  <a:gd name="T17" fmla="*/ 168 w 168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" h="182">
                    <a:moveTo>
                      <a:pt x="0" y="89"/>
                    </a:moveTo>
                    <a:cubicBezTo>
                      <a:pt x="93" y="182"/>
                      <a:pt x="93" y="182"/>
                      <a:pt x="93" y="182"/>
                    </a:cubicBezTo>
                    <a:cubicBezTo>
                      <a:pt x="138" y="134"/>
                      <a:pt x="166" y="70"/>
                      <a:pt x="168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5" y="34"/>
                      <a:pt x="21" y="65"/>
                      <a:pt x="0" y="8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900">
                  <a:latin typeface="+mj-lt"/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1272718" y="1704143"/>
              <a:ext cx="6531010" cy="3987382"/>
              <a:chOff x="1272718" y="1704143"/>
              <a:chExt cx="6531010" cy="3987382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238997" y="2743335"/>
                <a:ext cx="548640" cy="548640"/>
                <a:chOff x="1940323" y="3960512"/>
                <a:chExt cx="1663090" cy="1663088"/>
              </a:xfrm>
            </p:grpSpPr>
            <p:sp>
              <p:nvSpPr>
                <p:cNvPr id="25" name="Oval 24"/>
                <p:cNvSpPr/>
                <p:nvPr/>
              </p:nvSpPr>
              <p:spPr bwMode="ltGray">
                <a:xfrm>
                  <a:off x="1940323" y="3960512"/>
                  <a:ext cx="1663090" cy="166308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900" dirty="0" err="1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26" name="Freeform 5"/>
                <p:cNvSpPr>
                  <a:spLocks noChangeAspect="1" noEditPoints="1"/>
                </p:cNvSpPr>
                <p:nvPr/>
              </p:nvSpPr>
              <p:spPr bwMode="auto">
                <a:xfrm>
                  <a:off x="2262193" y="4354887"/>
                  <a:ext cx="1019352" cy="874338"/>
                </a:xfrm>
                <a:custGeom>
                  <a:avLst/>
                  <a:gdLst/>
                  <a:ahLst/>
                  <a:cxnLst>
                    <a:cxn ang="0">
                      <a:pos x="195" y="62"/>
                    </a:cxn>
                    <a:cxn ang="0">
                      <a:pos x="171" y="62"/>
                    </a:cxn>
                    <a:cxn ang="0">
                      <a:pos x="165" y="68"/>
                    </a:cxn>
                    <a:cxn ang="0">
                      <a:pos x="165" y="166"/>
                    </a:cxn>
                    <a:cxn ang="0">
                      <a:pos x="171" y="172"/>
                    </a:cxn>
                    <a:cxn ang="0">
                      <a:pos x="195" y="172"/>
                    </a:cxn>
                    <a:cxn ang="0">
                      <a:pos x="201" y="166"/>
                    </a:cxn>
                    <a:cxn ang="0">
                      <a:pos x="201" y="68"/>
                    </a:cxn>
                    <a:cxn ang="0">
                      <a:pos x="195" y="62"/>
                    </a:cxn>
                    <a:cxn ang="0">
                      <a:pos x="140" y="102"/>
                    </a:cxn>
                    <a:cxn ang="0">
                      <a:pos x="116" y="102"/>
                    </a:cxn>
                    <a:cxn ang="0">
                      <a:pos x="110" y="109"/>
                    </a:cxn>
                    <a:cxn ang="0">
                      <a:pos x="110" y="166"/>
                    </a:cxn>
                    <a:cxn ang="0">
                      <a:pos x="116" y="172"/>
                    </a:cxn>
                    <a:cxn ang="0">
                      <a:pos x="140" y="172"/>
                    </a:cxn>
                    <a:cxn ang="0">
                      <a:pos x="147" y="166"/>
                    </a:cxn>
                    <a:cxn ang="0">
                      <a:pos x="147" y="109"/>
                    </a:cxn>
                    <a:cxn ang="0">
                      <a:pos x="140" y="102"/>
                    </a:cxn>
                    <a:cxn ang="0">
                      <a:pos x="121" y="88"/>
                    </a:cxn>
                    <a:cxn ang="0">
                      <a:pos x="182" y="28"/>
                    </a:cxn>
                    <a:cxn ang="0">
                      <a:pos x="199" y="45"/>
                    </a:cxn>
                    <a:cxn ang="0">
                      <a:pos x="199" y="0"/>
                    </a:cxn>
                    <a:cxn ang="0">
                      <a:pos x="154" y="0"/>
                    </a:cxn>
                    <a:cxn ang="0">
                      <a:pos x="171" y="18"/>
                    </a:cxn>
                    <a:cxn ang="0">
                      <a:pos x="114" y="73"/>
                    </a:cxn>
                    <a:cxn ang="0">
                      <a:pos x="65" y="49"/>
                    </a:cxn>
                    <a:cxn ang="0">
                      <a:pos x="57" y="50"/>
                    </a:cxn>
                    <a:cxn ang="0">
                      <a:pos x="3" y="99"/>
                    </a:cxn>
                    <a:cxn ang="0">
                      <a:pos x="3" y="110"/>
                    </a:cxn>
                    <a:cxn ang="0">
                      <a:pos x="9" y="113"/>
                    </a:cxn>
                    <a:cxn ang="0">
                      <a:pos x="14" y="111"/>
                    </a:cxn>
                    <a:cxn ang="0">
                      <a:pos x="63" y="65"/>
                    </a:cxn>
                    <a:cxn ang="0">
                      <a:pos x="112" y="89"/>
                    </a:cxn>
                    <a:cxn ang="0">
                      <a:pos x="121" y="88"/>
                    </a:cxn>
                    <a:cxn ang="0">
                      <a:pos x="85" y="91"/>
                    </a:cxn>
                    <a:cxn ang="0">
                      <a:pos x="62" y="91"/>
                    </a:cxn>
                    <a:cxn ang="0">
                      <a:pos x="55" y="97"/>
                    </a:cxn>
                    <a:cxn ang="0">
                      <a:pos x="55" y="166"/>
                    </a:cxn>
                    <a:cxn ang="0">
                      <a:pos x="62" y="172"/>
                    </a:cxn>
                    <a:cxn ang="0">
                      <a:pos x="85" y="172"/>
                    </a:cxn>
                    <a:cxn ang="0">
                      <a:pos x="91" y="166"/>
                    </a:cxn>
                    <a:cxn ang="0">
                      <a:pos x="91" y="97"/>
                    </a:cxn>
                    <a:cxn ang="0">
                      <a:pos x="85" y="91"/>
                    </a:cxn>
                    <a:cxn ang="0">
                      <a:pos x="37" y="132"/>
                    </a:cxn>
                    <a:cxn ang="0">
                      <a:pos x="37" y="166"/>
                    </a:cxn>
                    <a:cxn ang="0">
                      <a:pos x="31" y="172"/>
                    </a:cxn>
                    <a:cxn ang="0">
                      <a:pos x="7" y="172"/>
                    </a:cxn>
                    <a:cxn ang="0">
                      <a:pos x="1" y="166"/>
                    </a:cxn>
                    <a:cxn ang="0">
                      <a:pos x="1" y="132"/>
                    </a:cxn>
                    <a:cxn ang="0">
                      <a:pos x="7" y="125"/>
                    </a:cxn>
                    <a:cxn ang="0">
                      <a:pos x="31" y="125"/>
                    </a:cxn>
                    <a:cxn ang="0">
                      <a:pos x="37" y="132"/>
                    </a:cxn>
                  </a:cxnLst>
                  <a:rect l="0" t="0" r="r" b="b"/>
                  <a:pathLst>
                    <a:path w="201" h="172">
                      <a:moveTo>
                        <a:pt x="195" y="62"/>
                      </a:moveTo>
                      <a:cubicBezTo>
                        <a:pt x="171" y="62"/>
                        <a:pt x="171" y="62"/>
                        <a:pt x="171" y="62"/>
                      </a:cubicBezTo>
                      <a:cubicBezTo>
                        <a:pt x="168" y="62"/>
                        <a:pt x="165" y="65"/>
                        <a:pt x="165" y="68"/>
                      </a:cubicBezTo>
                      <a:cubicBezTo>
                        <a:pt x="165" y="166"/>
                        <a:pt x="165" y="166"/>
                        <a:pt x="165" y="166"/>
                      </a:cubicBezTo>
                      <a:cubicBezTo>
                        <a:pt x="165" y="170"/>
                        <a:pt x="168" y="172"/>
                        <a:pt x="171" y="172"/>
                      </a:cubicBezTo>
                      <a:cubicBezTo>
                        <a:pt x="195" y="172"/>
                        <a:pt x="195" y="172"/>
                        <a:pt x="195" y="172"/>
                      </a:cubicBezTo>
                      <a:cubicBezTo>
                        <a:pt x="198" y="172"/>
                        <a:pt x="201" y="170"/>
                        <a:pt x="201" y="166"/>
                      </a:cubicBezTo>
                      <a:cubicBezTo>
                        <a:pt x="201" y="68"/>
                        <a:pt x="201" y="68"/>
                        <a:pt x="201" y="68"/>
                      </a:cubicBezTo>
                      <a:cubicBezTo>
                        <a:pt x="201" y="65"/>
                        <a:pt x="198" y="62"/>
                        <a:pt x="195" y="62"/>
                      </a:cubicBezTo>
                      <a:close/>
                      <a:moveTo>
                        <a:pt x="140" y="102"/>
                      </a:moveTo>
                      <a:cubicBezTo>
                        <a:pt x="116" y="102"/>
                        <a:pt x="116" y="102"/>
                        <a:pt x="116" y="102"/>
                      </a:cubicBezTo>
                      <a:cubicBezTo>
                        <a:pt x="112" y="102"/>
                        <a:pt x="110" y="105"/>
                        <a:pt x="110" y="109"/>
                      </a:cubicBezTo>
                      <a:cubicBezTo>
                        <a:pt x="110" y="166"/>
                        <a:pt x="110" y="166"/>
                        <a:pt x="110" y="166"/>
                      </a:cubicBezTo>
                      <a:cubicBezTo>
                        <a:pt x="110" y="170"/>
                        <a:pt x="112" y="172"/>
                        <a:pt x="116" y="172"/>
                      </a:cubicBezTo>
                      <a:cubicBezTo>
                        <a:pt x="140" y="172"/>
                        <a:pt x="140" y="172"/>
                        <a:pt x="140" y="172"/>
                      </a:cubicBezTo>
                      <a:cubicBezTo>
                        <a:pt x="144" y="172"/>
                        <a:pt x="147" y="170"/>
                        <a:pt x="147" y="166"/>
                      </a:cubicBezTo>
                      <a:cubicBezTo>
                        <a:pt x="147" y="109"/>
                        <a:pt x="147" y="109"/>
                        <a:pt x="147" y="109"/>
                      </a:cubicBezTo>
                      <a:cubicBezTo>
                        <a:pt x="147" y="105"/>
                        <a:pt x="144" y="102"/>
                        <a:pt x="140" y="102"/>
                      </a:cubicBezTo>
                      <a:close/>
                      <a:moveTo>
                        <a:pt x="121" y="88"/>
                      </a:moveTo>
                      <a:cubicBezTo>
                        <a:pt x="182" y="28"/>
                        <a:pt x="182" y="28"/>
                        <a:pt x="182" y="28"/>
                      </a:cubicBezTo>
                      <a:cubicBezTo>
                        <a:pt x="199" y="45"/>
                        <a:pt x="199" y="45"/>
                        <a:pt x="199" y="45"/>
                      </a:cubicBezTo>
                      <a:cubicBezTo>
                        <a:pt x="199" y="0"/>
                        <a:pt x="199" y="0"/>
                        <a:pt x="199" y="0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171" y="18"/>
                        <a:pt x="171" y="18"/>
                        <a:pt x="171" y="18"/>
                      </a:cubicBezTo>
                      <a:cubicBezTo>
                        <a:pt x="114" y="73"/>
                        <a:pt x="114" y="73"/>
                        <a:pt x="114" y="73"/>
                      </a:cubicBezTo>
                      <a:cubicBezTo>
                        <a:pt x="65" y="49"/>
                        <a:pt x="65" y="49"/>
                        <a:pt x="65" y="49"/>
                      </a:cubicBezTo>
                      <a:cubicBezTo>
                        <a:pt x="63" y="48"/>
                        <a:pt x="59" y="48"/>
                        <a:pt x="57" y="50"/>
                      </a:cubicBezTo>
                      <a:cubicBezTo>
                        <a:pt x="3" y="99"/>
                        <a:pt x="3" y="99"/>
                        <a:pt x="3" y="99"/>
                      </a:cubicBezTo>
                      <a:cubicBezTo>
                        <a:pt x="0" y="102"/>
                        <a:pt x="0" y="107"/>
                        <a:pt x="3" y="110"/>
                      </a:cubicBezTo>
                      <a:cubicBezTo>
                        <a:pt x="4" y="112"/>
                        <a:pt x="6" y="113"/>
                        <a:pt x="9" y="113"/>
                      </a:cubicBezTo>
                      <a:cubicBezTo>
                        <a:pt x="10" y="113"/>
                        <a:pt x="12" y="112"/>
                        <a:pt x="14" y="111"/>
                      </a:cubicBezTo>
                      <a:cubicBezTo>
                        <a:pt x="63" y="65"/>
                        <a:pt x="63" y="65"/>
                        <a:pt x="63" y="65"/>
                      </a:cubicBezTo>
                      <a:cubicBezTo>
                        <a:pt x="112" y="89"/>
                        <a:pt x="112" y="89"/>
                        <a:pt x="112" y="89"/>
                      </a:cubicBezTo>
                      <a:cubicBezTo>
                        <a:pt x="115" y="91"/>
                        <a:pt x="119" y="90"/>
                        <a:pt x="121" y="88"/>
                      </a:cubicBezTo>
                      <a:close/>
                      <a:moveTo>
                        <a:pt x="85" y="91"/>
                      </a:moveTo>
                      <a:cubicBezTo>
                        <a:pt x="62" y="91"/>
                        <a:pt x="62" y="91"/>
                        <a:pt x="62" y="91"/>
                      </a:cubicBezTo>
                      <a:cubicBezTo>
                        <a:pt x="58" y="91"/>
                        <a:pt x="55" y="94"/>
                        <a:pt x="55" y="97"/>
                      </a:cubicBezTo>
                      <a:cubicBezTo>
                        <a:pt x="55" y="166"/>
                        <a:pt x="55" y="166"/>
                        <a:pt x="55" y="166"/>
                      </a:cubicBezTo>
                      <a:cubicBezTo>
                        <a:pt x="55" y="170"/>
                        <a:pt x="58" y="172"/>
                        <a:pt x="62" y="172"/>
                      </a:cubicBezTo>
                      <a:cubicBezTo>
                        <a:pt x="85" y="172"/>
                        <a:pt x="85" y="172"/>
                        <a:pt x="85" y="172"/>
                      </a:cubicBezTo>
                      <a:cubicBezTo>
                        <a:pt x="88" y="172"/>
                        <a:pt x="91" y="170"/>
                        <a:pt x="91" y="166"/>
                      </a:cubicBezTo>
                      <a:cubicBezTo>
                        <a:pt x="91" y="97"/>
                        <a:pt x="91" y="97"/>
                        <a:pt x="91" y="97"/>
                      </a:cubicBezTo>
                      <a:cubicBezTo>
                        <a:pt x="91" y="94"/>
                        <a:pt x="88" y="91"/>
                        <a:pt x="85" y="91"/>
                      </a:cubicBezTo>
                      <a:close/>
                      <a:moveTo>
                        <a:pt x="37" y="132"/>
                      </a:moveTo>
                      <a:cubicBezTo>
                        <a:pt x="37" y="166"/>
                        <a:pt x="37" y="166"/>
                        <a:pt x="37" y="166"/>
                      </a:cubicBezTo>
                      <a:cubicBezTo>
                        <a:pt x="37" y="170"/>
                        <a:pt x="34" y="172"/>
                        <a:pt x="31" y="172"/>
                      </a:cubicBezTo>
                      <a:cubicBezTo>
                        <a:pt x="7" y="172"/>
                        <a:pt x="7" y="172"/>
                        <a:pt x="7" y="172"/>
                      </a:cubicBezTo>
                      <a:cubicBezTo>
                        <a:pt x="4" y="172"/>
                        <a:pt x="1" y="170"/>
                        <a:pt x="1" y="166"/>
                      </a:cubicBezTo>
                      <a:cubicBezTo>
                        <a:pt x="1" y="132"/>
                        <a:pt x="1" y="132"/>
                        <a:pt x="1" y="132"/>
                      </a:cubicBezTo>
                      <a:cubicBezTo>
                        <a:pt x="1" y="128"/>
                        <a:pt x="4" y="125"/>
                        <a:pt x="7" y="125"/>
                      </a:cubicBezTo>
                      <a:cubicBezTo>
                        <a:pt x="31" y="125"/>
                        <a:pt x="31" y="125"/>
                        <a:pt x="31" y="125"/>
                      </a:cubicBezTo>
                      <a:cubicBezTo>
                        <a:pt x="34" y="125"/>
                        <a:pt x="37" y="128"/>
                        <a:pt x="37" y="132"/>
                      </a:cubicBezTo>
                      <a:close/>
                    </a:path>
                  </a:pathLst>
                </a:custGeom>
                <a:solidFill>
                  <a:srgbClr val="EB8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900">
                    <a:latin typeface="+mj-lt"/>
                  </a:endParaRPr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2776071" y="3764472"/>
                <a:ext cx="548640" cy="548640"/>
                <a:chOff x="7301534" y="3961072"/>
                <a:chExt cx="1664208" cy="1664208"/>
              </a:xfrm>
            </p:grpSpPr>
            <p:sp>
              <p:nvSpPr>
                <p:cNvPr id="28" name="Oval 27"/>
                <p:cNvSpPr/>
                <p:nvPr/>
              </p:nvSpPr>
              <p:spPr bwMode="ltGray">
                <a:xfrm>
                  <a:off x="7301534" y="3961072"/>
                  <a:ext cx="1664208" cy="166420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900" dirty="0" err="1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29" name="Freeform 9"/>
                <p:cNvSpPr>
                  <a:spLocks noChangeAspect="1" noEditPoints="1"/>
                </p:cNvSpPr>
                <p:nvPr/>
              </p:nvSpPr>
              <p:spPr bwMode="auto">
                <a:xfrm>
                  <a:off x="7731679" y="4239964"/>
                  <a:ext cx="803918" cy="1106424"/>
                </a:xfrm>
                <a:custGeom>
                  <a:avLst/>
                  <a:gdLst/>
                  <a:ahLst/>
                  <a:cxnLst>
                    <a:cxn ang="0">
                      <a:pos x="81" y="24"/>
                    </a:cxn>
                    <a:cxn ang="0">
                      <a:pos x="81" y="10"/>
                    </a:cxn>
                    <a:cxn ang="0">
                      <a:pos x="23" y="41"/>
                    </a:cxn>
                    <a:cxn ang="0">
                      <a:pos x="50" y="31"/>
                    </a:cxn>
                    <a:cxn ang="0">
                      <a:pos x="81" y="0"/>
                    </a:cxn>
                    <a:cxn ang="0">
                      <a:pos x="112" y="31"/>
                    </a:cxn>
                    <a:cxn ang="0">
                      <a:pos x="139" y="41"/>
                    </a:cxn>
                    <a:cxn ang="0">
                      <a:pos x="139" y="53"/>
                    </a:cxn>
                    <a:cxn ang="0">
                      <a:pos x="23" y="50"/>
                    </a:cxn>
                    <a:cxn ang="0">
                      <a:pos x="85" y="79"/>
                    </a:cxn>
                    <a:cxn ang="0">
                      <a:pos x="55" y="100"/>
                    </a:cxn>
                    <a:cxn ang="0">
                      <a:pos x="38" y="93"/>
                    </a:cxn>
                    <a:cxn ang="0">
                      <a:pos x="50" y="114"/>
                    </a:cxn>
                    <a:cxn ang="0">
                      <a:pos x="60" y="114"/>
                    </a:cxn>
                    <a:cxn ang="0">
                      <a:pos x="85" y="79"/>
                    </a:cxn>
                    <a:cxn ang="0">
                      <a:pos x="76" y="119"/>
                    </a:cxn>
                    <a:cxn ang="0">
                      <a:pos x="48" y="132"/>
                    </a:cxn>
                    <a:cxn ang="0">
                      <a:pos x="38" y="141"/>
                    </a:cxn>
                    <a:cxn ang="0">
                      <a:pos x="55" y="155"/>
                    </a:cxn>
                    <a:cxn ang="0">
                      <a:pos x="85" y="128"/>
                    </a:cxn>
                    <a:cxn ang="0">
                      <a:pos x="139" y="60"/>
                    </a:cxn>
                    <a:cxn ang="0">
                      <a:pos x="23" y="200"/>
                    </a:cxn>
                    <a:cxn ang="0">
                      <a:pos x="23" y="61"/>
                    </a:cxn>
                    <a:cxn ang="0">
                      <a:pos x="139" y="60"/>
                    </a:cxn>
                    <a:cxn ang="0">
                      <a:pos x="162" y="213"/>
                    </a:cxn>
                    <a:cxn ang="0">
                      <a:pos x="10" y="223"/>
                    </a:cxn>
                    <a:cxn ang="0">
                      <a:pos x="0" y="20"/>
                    </a:cxn>
                    <a:cxn ang="0">
                      <a:pos x="58" y="10"/>
                    </a:cxn>
                    <a:cxn ang="0">
                      <a:pos x="54" y="22"/>
                    </a:cxn>
                    <a:cxn ang="0">
                      <a:pos x="11" y="213"/>
                    </a:cxn>
                    <a:cxn ang="0">
                      <a:pos x="151" y="22"/>
                    </a:cxn>
                    <a:cxn ang="0">
                      <a:pos x="105" y="17"/>
                    </a:cxn>
                    <a:cxn ang="0">
                      <a:pos x="152" y="10"/>
                    </a:cxn>
                  </a:cxnLst>
                  <a:rect l="0" t="0" r="r" b="b"/>
                  <a:pathLst>
                    <a:path w="162" h="223">
                      <a:moveTo>
                        <a:pt x="74" y="17"/>
                      </a:moveTo>
                      <a:cubicBezTo>
                        <a:pt x="74" y="21"/>
                        <a:pt x="77" y="24"/>
                        <a:pt x="81" y="24"/>
                      </a:cubicBezTo>
                      <a:cubicBezTo>
                        <a:pt x="85" y="24"/>
                        <a:pt x="88" y="21"/>
                        <a:pt x="88" y="17"/>
                      </a:cubicBezTo>
                      <a:cubicBezTo>
                        <a:pt x="88" y="13"/>
                        <a:pt x="85" y="10"/>
                        <a:pt x="81" y="10"/>
                      </a:cubicBezTo>
                      <a:cubicBezTo>
                        <a:pt x="77" y="10"/>
                        <a:pt x="74" y="13"/>
                        <a:pt x="74" y="17"/>
                      </a:cubicBezTo>
                      <a:close/>
                      <a:moveTo>
                        <a:pt x="23" y="41"/>
                      </a:moveTo>
                      <a:cubicBezTo>
                        <a:pt x="23" y="36"/>
                        <a:pt x="27" y="31"/>
                        <a:pt x="33" y="31"/>
                      </a:cubicBezTo>
                      <a:cubicBezTo>
                        <a:pt x="50" y="31"/>
                        <a:pt x="50" y="31"/>
                        <a:pt x="50" y="31"/>
                      </a:cubicBezTo>
                      <a:cubicBezTo>
                        <a:pt x="58" y="31"/>
                        <a:pt x="64" y="25"/>
                        <a:pt x="64" y="17"/>
                      </a:cubicBezTo>
                      <a:cubicBezTo>
                        <a:pt x="64" y="8"/>
                        <a:pt x="72" y="0"/>
                        <a:pt x="81" y="0"/>
                      </a:cubicBezTo>
                      <a:cubicBezTo>
                        <a:pt x="90" y="0"/>
                        <a:pt x="98" y="8"/>
                        <a:pt x="98" y="17"/>
                      </a:cubicBezTo>
                      <a:cubicBezTo>
                        <a:pt x="98" y="25"/>
                        <a:pt x="104" y="31"/>
                        <a:pt x="112" y="31"/>
                      </a:cubicBezTo>
                      <a:cubicBezTo>
                        <a:pt x="129" y="31"/>
                        <a:pt x="129" y="31"/>
                        <a:pt x="129" y="31"/>
                      </a:cubicBezTo>
                      <a:cubicBezTo>
                        <a:pt x="134" y="31"/>
                        <a:pt x="139" y="36"/>
                        <a:pt x="139" y="41"/>
                      </a:cubicBezTo>
                      <a:cubicBezTo>
                        <a:pt x="139" y="50"/>
                        <a:pt x="139" y="50"/>
                        <a:pt x="139" y="50"/>
                      </a:cubicBezTo>
                      <a:cubicBezTo>
                        <a:pt x="139" y="51"/>
                        <a:pt x="139" y="52"/>
                        <a:pt x="139" y="53"/>
                      </a:cubicBezTo>
                      <a:cubicBezTo>
                        <a:pt x="23" y="53"/>
                        <a:pt x="23" y="53"/>
                        <a:pt x="23" y="53"/>
                      </a:cubicBezTo>
                      <a:cubicBezTo>
                        <a:pt x="23" y="52"/>
                        <a:pt x="23" y="51"/>
                        <a:pt x="23" y="50"/>
                      </a:cubicBezTo>
                      <a:lnTo>
                        <a:pt x="23" y="41"/>
                      </a:lnTo>
                      <a:close/>
                      <a:moveTo>
                        <a:pt x="85" y="79"/>
                      </a:moveTo>
                      <a:cubicBezTo>
                        <a:pt x="82" y="77"/>
                        <a:pt x="78" y="77"/>
                        <a:pt x="76" y="79"/>
                      </a:cubicBezTo>
                      <a:cubicBezTo>
                        <a:pt x="55" y="100"/>
                        <a:pt x="55" y="100"/>
                        <a:pt x="55" y="100"/>
                      </a:cubicBezTo>
                      <a:cubicBezTo>
                        <a:pt x="48" y="93"/>
                        <a:pt x="48" y="93"/>
                        <a:pt x="48" y="93"/>
                      </a:cubicBezTo>
                      <a:cubicBezTo>
                        <a:pt x="45" y="90"/>
                        <a:pt x="41" y="90"/>
                        <a:pt x="38" y="93"/>
                      </a:cubicBezTo>
                      <a:cubicBezTo>
                        <a:pt x="36" y="95"/>
                        <a:pt x="36" y="99"/>
                        <a:pt x="38" y="102"/>
                      </a:cubicBezTo>
                      <a:cubicBezTo>
                        <a:pt x="50" y="114"/>
                        <a:pt x="50" y="114"/>
                        <a:pt x="50" y="114"/>
                      </a:cubicBezTo>
                      <a:cubicBezTo>
                        <a:pt x="52" y="115"/>
                        <a:pt x="53" y="115"/>
                        <a:pt x="55" y="115"/>
                      </a:cubicBezTo>
                      <a:cubicBezTo>
                        <a:pt x="57" y="115"/>
                        <a:pt x="58" y="115"/>
                        <a:pt x="60" y="114"/>
                      </a:cubicBezTo>
                      <a:cubicBezTo>
                        <a:pt x="85" y="88"/>
                        <a:pt x="85" y="88"/>
                        <a:pt x="85" y="88"/>
                      </a:cubicBezTo>
                      <a:cubicBezTo>
                        <a:pt x="87" y="86"/>
                        <a:pt x="87" y="82"/>
                        <a:pt x="85" y="79"/>
                      </a:cubicBezTo>
                      <a:close/>
                      <a:moveTo>
                        <a:pt x="85" y="119"/>
                      </a:moveTo>
                      <a:cubicBezTo>
                        <a:pt x="82" y="116"/>
                        <a:pt x="78" y="116"/>
                        <a:pt x="76" y="119"/>
                      </a:cubicBezTo>
                      <a:cubicBezTo>
                        <a:pt x="55" y="140"/>
                        <a:pt x="55" y="140"/>
                        <a:pt x="55" y="140"/>
                      </a:cubicBezTo>
                      <a:cubicBezTo>
                        <a:pt x="48" y="132"/>
                        <a:pt x="48" y="132"/>
                        <a:pt x="48" y="132"/>
                      </a:cubicBezTo>
                      <a:cubicBezTo>
                        <a:pt x="45" y="130"/>
                        <a:pt x="41" y="130"/>
                        <a:pt x="38" y="132"/>
                      </a:cubicBezTo>
                      <a:cubicBezTo>
                        <a:pt x="36" y="135"/>
                        <a:pt x="36" y="139"/>
                        <a:pt x="38" y="141"/>
                      </a:cubicBezTo>
                      <a:cubicBezTo>
                        <a:pt x="50" y="153"/>
                        <a:pt x="50" y="153"/>
                        <a:pt x="50" y="153"/>
                      </a:cubicBezTo>
                      <a:cubicBezTo>
                        <a:pt x="52" y="154"/>
                        <a:pt x="53" y="155"/>
                        <a:pt x="55" y="155"/>
                      </a:cubicBezTo>
                      <a:cubicBezTo>
                        <a:pt x="57" y="155"/>
                        <a:pt x="58" y="154"/>
                        <a:pt x="60" y="153"/>
                      </a:cubicBezTo>
                      <a:cubicBezTo>
                        <a:pt x="85" y="128"/>
                        <a:pt x="85" y="128"/>
                        <a:pt x="85" y="128"/>
                      </a:cubicBezTo>
                      <a:cubicBezTo>
                        <a:pt x="87" y="125"/>
                        <a:pt x="87" y="122"/>
                        <a:pt x="85" y="119"/>
                      </a:cubicBezTo>
                      <a:close/>
                      <a:moveTo>
                        <a:pt x="139" y="60"/>
                      </a:moveTo>
                      <a:cubicBezTo>
                        <a:pt x="139" y="200"/>
                        <a:pt x="139" y="200"/>
                        <a:pt x="139" y="200"/>
                      </a:cubicBezTo>
                      <a:cubicBezTo>
                        <a:pt x="23" y="200"/>
                        <a:pt x="23" y="200"/>
                        <a:pt x="23" y="200"/>
                      </a:cubicBezTo>
                      <a:cubicBezTo>
                        <a:pt x="23" y="60"/>
                        <a:pt x="23" y="60"/>
                        <a:pt x="23" y="60"/>
                      </a:cubicBezTo>
                      <a:cubicBezTo>
                        <a:pt x="23" y="61"/>
                        <a:pt x="23" y="61"/>
                        <a:pt x="23" y="61"/>
                      </a:cubicBezTo>
                      <a:cubicBezTo>
                        <a:pt x="139" y="61"/>
                        <a:pt x="139" y="61"/>
                        <a:pt x="139" y="61"/>
                      </a:cubicBezTo>
                      <a:cubicBezTo>
                        <a:pt x="139" y="61"/>
                        <a:pt x="139" y="61"/>
                        <a:pt x="139" y="60"/>
                      </a:cubicBezTo>
                      <a:close/>
                      <a:moveTo>
                        <a:pt x="162" y="20"/>
                      </a:moveTo>
                      <a:cubicBezTo>
                        <a:pt x="162" y="213"/>
                        <a:pt x="162" y="213"/>
                        <a:pt x="162" y="213"/>
                      </a:cubicBezTo>
                      <a:cubicBezTo>
                        <a:pt x="162" y="219"/>
                        <a:pt x="157" y="223"/>
                        <a:pt x="152" y="223"/>
                      </a:cubicBezTo>
                      <a:cubicBezTo>
                        <a:pt x="10" y="223"/>
                        <a:pt x="10" y="223"/>
                        <a:pt x="10" y="223"/>
                      </a:cubicBezTo>
                      <a:cubicBezTo>
                        <a:pt x="5" y="223"/>
                        <a:pt x="0" y="219"/>
                        <a:pt x="0" y="213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14"/>
                        <a:pt x="5" y="10"/>
                        <a:pt x="10" y="10"/>
                      </a:cubicBezTo>
                      <a:cubicBezTo>
                        <a:pt x="58" y="10"/>
                        <a:pt x="58" y="10"/>
                        <a:pt x="58" y="10"/>
                      </a:cubicBezTo>
                      <a:cubicBezTo>
                        <a:pt x="57" y="12"/>
                        <a:pt x="57" y="14"/>
                        <a:pt x="57" y="17"/>
                      </a:cubicBezTo>
                      <a:cubicBezTo>
                        <a:pt x="57" y="19"/>
                        <a:pt x="55" y="21"/>
                        <a:pt x="54" y="22"/>
                      </a:cubicBezTo>
                      <a:cubicBezTo>
                        <a:pt x="11" y="22"/>
                        <a:pt x="11" y="22"/>
                        <a:pt x="11" y="22"/>
                      </a:cubicBezTo>
                      <a:cubicBezTo>
                        <a:pt x="11" y="213"/>
                        <a:pt x="11" y="213"/>
                        <a:pt x="11" y="213"/>
                      </a:cubicBezTo>
                      <a:cubicBezTo>
                        <a:pt x="151" y="213"/>
                        <a:pt x="151" y="213"/>
                        <a:pt x="151" y="213"/>
                      </a:cubicBezTo>
                      <a:cubicBezTo>
                        <a:pt x="151" y="22"/>
                        <a:pt x="151" y="22"/>
                        <a:pt x="151" y="22"/>
                      </a:cubicBezTo>
                      <a:cubicBezTo>
                        <a:pt x="108" y="22"/>
                        <a:pt x="108" y="22"/>
                        <a:pt x="108" y="22"/>
                      </a:cubicBezTo>
                      <a:cubicBezTo>
                        <a:pt x="106" y="21"/>
                        <a:pt x="105" y="19"/>
                        <a:pt x="105" y="17"/>
                      </a:cubicBezTo>
                      <a:cubicBezTo>
                        <a:pt x="105" y="14"/>
                        <a:pt x="105" y="12"/>
                        <a:pt x="104" y="10"/>
                      </a:cubicBezTo>
                      <a:cubicBezTo>
                        <a:pt x="152" y="10"/>
                        <a:pt x="152" y="10"/>
                        <a:pt x="152" y="10"/>
                      </a:cubicBezTo>
                      <a:cubicBezTo>
                        <a:pt x="157" y="10"/>
                        <a:pt x="162" y="14"/>
                        <a:pt x="162" y="2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900">
                    <a:latin typeface="+mj-lt"/>
                  </a:endParaRPr>
                </a:p>
              </p:txBody>
            </p:sp>
          </p:grpSp>
          <p:sp>
            <p:nvSpPr>
              <p:cNvPr id="34" name="Oval 33"/>
              <p:cNvSpPr/>
              <p:nvPr/>
            </p:nvSpPr>
            <p:spPr bwMode="ltGray">
              <a:xfrm>
                <a:off x="4308728" y="2273744"/>
                <a:ext cx="548640" cy="54864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900" dirty="0" err="1">
                  <a:solidFill>
                    <a:schemeClr val="bg1"/>
                  </a:solidFill>
                  <a:latin typeface="+mj-lt"/>
                </a:endParaRP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5344342" y="2739049"/>
                <a:ext cx="548640" cy="548640"/>
                <a:chOff x="7151872" y="3032119"/>
                <a:chExt cx="612775" cy="612775"/>
              </a:xfrm>
            </p:grpSpPr>
            <p:sp>
              <p:nvSpPr>
                <p:cNvPr id="37" name="Oval 36"/>
                <p:cNvSpPr/>
                <p:nvPr/>
              </p:nvSpPr>
              <p:spPr bwMode="ltGray">
                <a:xfrm>
                  <a:off x="7151872" y="3032119"/>
                  <a:ext cx="612775" cy="612775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900" dirty="0" err="1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grpSp>
              <p:nvGrpSpPr>
                <p:cNvPr id="38" name="Group 37"/>
                <p:cNvGrpSpPr/>
                <p:nvPr/>
              </p:nvGrpSpPr>
              <p:grpSpPr>
                <a:xfrm>
                  <a:off x="7270896" y="3133470"/>
                  <a:ext cx="397677" cy="355530"/>
                  <a:chOff x="2061332" y="3048000"/>
                  <a:chExt cx="451736" cy="403860"/>
                </a:xfrm>
              </p:grpSpPr>
              <p:sp>
                <p:nvSpPr>
                  <p:cNvPr id="39" name="Rectangle 38"/>
                  <p:cNvSpPr/>
                  <p:nvPr/>
                </p:nvSpPr>
                <p:spPr bwMode="ltGray">
                  <a:xfrm>
                    <a:off x="2222400" y="3048000"/>
                    <a:ext cx="129600" cy="89812"/>
                  </a:xfrm>
                  <a:prstGeom prst="rect">
                    <a:avLst/>
                  </a:prstGeom>
                  <a:solidFill>
                    <a:schemeClr val="accent5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900" dirty="0" err="1">
                      <a:solidFill>
                        <a:schemeClr val="bg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 bwMode="ltGray">
                  <a:xfrm>
                    <a:off x="2222713" y="3205024"/>
                    <a:ext cx="128974" cy="89812"/>
                  </a:xfrm>
                  <a:prstGeom prst="rect">
                    <a:avLst/>
                  </a:prstGeom>
                  <a:solidFill>
                    <a:schemeClr val="accent5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900" dirty="0" err="1">
                      <a:solidFill>
                        <a:schemeClr val="bg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 bwMode="ltGray">
                  <a:xfrm>
                    <a:off x="2061332" y="3205024"/>
                    <a:ext cx="128974" cy="89812"/>
                  </a:xfrm>
                  <a:prstGeom prst="rect">
                    <a:avLst/>
                  </a:prstGeom>
                  <a:solidFill>
                    <a:schemeClr val="accent5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900" dirty="0" err="1">
                      <a:solidFill>
                        <a:schemeClr val="bg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 bwMode="ltGray">
                  <a:xfrm>
                    <a:off x="2384094" y="3205024"/>
                    <a:ext cx="128974" cy="89812"/>
                  </a:xfrm>
                  <a:prstGeom prst="rect">
                    <a:avLst/>
                  </a:prstGeom>
                  <a:solidFill>
                    <a:schemeClr val="accent5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900" dirty="0" err="1">
                      <a:solidFill>
                        <a:schemeClr val="bg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 bwMode="ltGray">
                  <a:xfrm>
                    <a:off x="2061332" y="3362048"/>
                    <a:ext cx="128974" cy="89812"/>
                  </a:xfrm>
                  <a:prstGeom prst="rect">
                    <a:avLst/>
                  </a:prstGeom>
                  <a:solidFill>
                    <a:schemeClr val="accent5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900" dirty="0" err="1">
                      <a:solidFill>
                        <a:schemeClr val="bg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 bwMode="ltGray">
                  <a:xfrm>
                    <a:off x="2222713" y="3362048"/>
                    <a:ext cx="128974" cy="89812"/>
                  </a:xfrm>
                  <a:prstGeom prst="rect">
                    <a:avLst/>
                  </a:prstGeom>
                  <a:solidFill>
                    <a:schemeClr val="accent5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900" dirty="0" err="1">
                      <a:solidFill>
                        <a:schemeClr val="bg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 bwMode="ltGray">
                  <a:xfrm>
                    <a:off x="2384094" y="3362048"/>
                    <a:ext cx="128974" cy="89812"/>
                  </a:xfrm>
                  <a:prstGeom prst="rect">
                    <a:avLst/>
                  </a:prstGeom>
                  <a:solidFill>
                    <a:schemeClr val="accent5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900" dirty="0" err="1">
                      <a:solidFill>
                        <a:schemeClr val="bg1"/>
                      </a:solidFill>
                      <a:latin typeface="+mj-lt"/>
                    </a:endParaRPr>
                  </a:p>
                </p:txBody>
              </p:sp>
              <p:cxnSp>
                <p:nvCxnSpPr>
                  <p:cNvPr id="46" name="Elbow Connector 45"/>
                  <p:cNvCxnSpPr>
                    <a:stCxn id="39" idx="2"/>
                    <a:endCxn id="41" idx="0"/>
                  </p:cNvCxnSpPr>
                  <p:nvPr/>
                </p:nvCxnSpPr>
                <p:spPr>
                  <a:xfrm rot="5400000">
                    <a:off x="2172904" y="3090728"/>
                    <a:ext cx="67212" cy="161381"/>
                  </a:xfrm>
                  <a:prstGeom prst="bentConnector3">
                    <a:avLst>
                      <a:gd name="adj1" fmla="val 50000"/>
                    </a:avLst>
                  </a:prstGeom>
                  <a:ln w="31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Elbow Connector 46"/>
                  <p:cNvCxnSpPr>
                    <a:stCxn id="39" idx="2"/>
                    <a:endCxn id="42" idx="0"/>
                  </p:cNvCxnSpPr>
                  <p:nvPr/>
                </p:nvCxnSpPr>
                <p:spPr>
                  <a:xfrm rot="16200000" flipH="1">
                    <a:off x="2334284" y="3090727"/>
                    <a:ext cx="67212" cy="161381"/>
                  </a:xfrm>
                  <a:prstGeom prst="bentConnector3">
                    <a:avLst>
                      <a:gd name="adj1" fmla="val 50000"/>
                    </a:avLst>
                  </a:prstGeom>
                  <a:ln w="31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Elbow Connector 142"/>
                  <p:cNvCxnSpPr>
                    <a:stCxn id="42" idx="2"/>
                    <a:endCxn id="45" idx="0"/>
                  </p:cNvCxnSpPr>
                  <p:nvPr/>
                </p:nvCxnSpPr>
                <p:spPr>
                  <a:xfrm>
                    <a:off x="2448581" y="3294836"/>
                    <a:ext cx="0" cy="67212"/>
                  </a:xfrm>
                  <a:prstGeom prst="straightConnector1">
                    <a:avLst/>
                  </a:prstGeom>
                  <a:ln w="31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Elbow Connector 142"/>
                  <p:cNvCxnSpPr>
                    <a:stCxn id="40" idx="2"/>
                    <a:endCxn id="44" idx="0"/>
                  </p:cNvCxnSpPr>
                  <p:nvPr/>
                </p:nvCxnSpPr>
                <p:spPr>
                  <a:xfrm>
                    <a:off x="2287200" y="3294836"/>
                    <a:ext cx="0" cy="67212"/>
                  </a:xfrm>
                  <a:prstGeom prst="straightConnector1">
                    <a:avLst/>
                  </a:prstGeom>
                  <a:ln w="31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Elbow Connector 142"/>
                  <p:cNvCxnSpPr>
                    <a:stCxn id="41" idx="2"/>
                    <a:endCxn id="43" idx="0"/>
                  </p:cNvCxnSpPr>
                  <p:nvPr/>
                </p:nvCxnSpPr>
                <p:spPr>
                  <a:xfrm>
                    <a:off x="2125819" y="3294836"/>
                    <a:ext cx="0" cy="67212"/>
                  </a:xfrm>
                  <a:prstGeom prst="straightConnector1">
                    <a:avLst/>
                  </a:prstGeom>
                  <a:ln w="3175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1" name="Group 50"/>
              <p:cNvGrpSpPr/>
              <p:nvPr/>
            </p:nvGrpSpPr>
            <p:grpSpPr>
              <a:xfrm>
                <a:off x="3178973" y="4811349"/>
                <a:ext cx="548640" cy="548640"/>
                <a:chOff x="5542097" y="3959952"/>
                <a:chExt cx="1664208" cy="1664208"/>
              </a:xfrm>
            </p:grpSpPr>
            <p:sp>
              <p:nvSpPr>
                <p:cNvPr id="52" name="Oval 51"/>
                <p:cNvSpPr/>
                <p:nvPr/>
              </p:nvSpPr>
              <p:spPr bwMode="ltGray">
                <a:xfrm>
                  <a:off x="5542097" y="3959952"/>
                  <a:ext cx="1664208" cy="166420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900" dirty="0" err="1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53" name="Freeform 8"/>
                <p:cNvSpPr>
                  <a:spLocks noChangeAspect="1" noEditPoints="1"/>
                </p:cNvSpPr>
                <p:nvPr/>
              </p:nvSpPr>
              <p:spPr bwMode="auto">
                <a:xfrm>
                  <a:off x="5734344" y="4261704"/>
                  <a:ext cx="1279714" cy="1060704"/>
                </a:xfrm>
                <a:custGeom>
                  <a:avLst/>
                  <a:gdLst/>
                  <a:ahLst/>
                  <a:cxnLst>
                    <a:cxn ang="0">
                      <a:pos x="185" y="162"/>
                    </a:cxn>
                    <a:cxn ang="0">
                      <a:pos x="212" y="149"/>
                    </a:cxn>
                    <a:cxn ang="0">
                      <a:pos x="237" y="160"/>
                    </a:cxn>
                    <a:cxn ang="0">
                      <a:pos x="245" y="136"/>
                    </a:cxn>
                    <a:cxn ang="0">
                      <a:pos x="221" y="124"/>
                    </a:cxn>
                    <a:cxn ang="0">
                      <a:pos x="205" y="105"/>
                    </a:cxn>
                    <a:cxn ang="0">
                      <a:pos x="183" y="120"/>
                    </a:cxn>
                    <a:cxn ang="0">
                      <a:pos x="158" y="124"/>
                    </a:cxn>
                    <a:cxn ang="0">
                      <a:pos x="160" y="151"/>
                    </a:cxn>
                    <a:cxn ang="0">
                      <a:pos x="151" y="175"/>
                    </a:cxn>
                    <a:cxn ang="0">
                      <a:pos x="175" y="187"/>
                    </a:cxn>
                    <a:cxn ang="0">
                      <a:pos x="192" y="206"/>
                    </a:cxn>
                    <a:cxn ang="0">
                      <a:pos x="214" y="191"/>
                    </a:cxn>
                    <a:cxn ang="0">
                      <a:pos x="239" y="186"/>
                    </a:cxn>
                    <a:cxn ang="0">
                      <a:pos x="237" y="160"/>
                    </a:cxn>
                    <a:cxn ang="0">
                      <a:pos x="66" y="83"/>
                    </a:cxn>
                    <a:cxn ang="0">
                      <a:pos x="100" y="83"/>
                    </a:cxn>
                    <a:cxn ang="0">
                      <a:pos x="83" y="43"/>
                    </a:cxn>
                    <a:cxn ang="0">
                      <a:pos x="83" y="123"/>
                    </a:cxn>
                    <a:cxn ang="0">
                      <a:pos x="83" y="43"/>
                    </a:cxn>
                    <a:cxn ang="0">
                      <a:pos x="30" y="83"/>
                    </a:cxn>
                    <a:cxn ang="0">
                      <a:pos x="136" y="83"/>
                    </a:cxn>
                    <a:cxn ang="0">
                      <a:pos x="166" y="95"/>
                    </a:cxn>
                    <a:cxn ang="0">
                      <a:pos x="149" y="70"/>
                    </a:cxn>
                    <a:cxn ang="0">
                      <a:pos x="151" y="33"/>
                    </a:cxn>
                    <a:cxn ang="0">
                      <a:pos x="121" y="27"/>
                    </a:cxn>
                    <a:cxn ang="0">
                      <a:pos x="96" y="0"/>
                    </a:cxn>
                    <a:cxn ang="0">
                      <a:pos x="70" y="16"/>
                    </a:cxn>
                    <a:cxn ang="0">
                      <a:pos x="34" y="15"/>
                    </a:cxn>
                    <a:cxn ang="0">
                      <a:pos x="27" y="45"/>
                    </a:cxn>
                    <a:cxn ang="0">
                      <a:pos x="0" y="70"/>
                    </a:cxn>
                    <a:cxn ang="0">
                      <a:pos x="17" y="95"/>
                    </a:cxn>
                    <a:cxn ang="0">
                      <a:pos x="16" y="132"/>
                    </a:cxn>
                    <a:cxn ang="0">
                      <a:pos x="45" y="139"/>
                    </a:cxn>
                    <a:cxn ang="0">
                      <a:pos x="70" y="165"/>
                    </a:cxn>
                    <a:cxn ang="0">
                      <a:pos x="96" y="149"/>
                    </a:cxn>
                    <a:cxn ang="0">
                      <a:pos x="132" y="150"/>
                    </a:cxn>
                    <a:cxn ang="0">
                      <a:pos x="139" y="120"/>
                    </a:cxn>
                    <a:cxn ang="0">
                      <a:pos x="166" y="95"/>
                    </a:cxn>
                  </a:cxnLst>
                  <a:rect l="0" t="0" r="r" b="b"/>
                  <a:pathLst>
                    <a:path w="249" h="206">
                      <a:moveTo>
                        <a:pt x="205" y="169"/>
                      </a:moveTo>
                      <a:cubicBezTo>
                        <a:pt x="197" y="173"/>
                        <a:pt x="188" y="169"/>
                        <a:pt x="185" y="162"/>
                      </a:cubicBezTo>
                      <a:cubicBezTo>
                        <a:pt x="181" y="154"/>
                        <a:pt x="184" y="145"/>
                        <a:pt x="192" y="141"/>
                      </a:cubicBezTo>
                      <a:cubicBezTo>
                        <a:pt x="200" y="138"/>
                        <a:pt x="209" y="141"/>
                        <a:pt x="212" y="149"/>
                      </a:cubicBezTo>
                      <a:cubicBezTo>
                        <a:pt x="216" y="156"/>
                        <a:pt x="212" y="165"/>
                        <a:pt x="205" y="169"/>
                      </a:cubicBezTo>
                      <a:close/>
                      <a:moveTo>
                        <a:pt x="237" y="160"/>
                      </a:moveTo>
                      <a:cubicBezTo>
                        <a:pt x="249" y="157"/>
                        <a:pt x="249" y="157"/>
                        <a:pt x="249" y="157"/>
                      </a:cubicBezTo>
                      <a:cubicBezTo>
                        <a:pt x="245" y="136"/>
                        <a:pt x="245" y="136"/>
                        <a:pt x="245" y="136"/>
                      </a:cubicBezTo>
                      <a:cubicBezTo>
                        <a:pt x="233" y="138"/>
                        <a:pt x="233" y="138"/>
                        <a:pt x="233" y="138"/>
                      </a:cubicBezTo>
                      <a:cubicBezTo>
                        <a:pt x="230" y="132"/>
                        <a:pt x="226" y="128"/>
                        <a:pt x="221" y="124"/>
                      </a:cubicBezTo>
                      <a:cubicBezTo>
                        <a:pt x="225" y="112"/>
                        <a:pt x="225" y="112"/>
                        <a:pt x="225" y="112"/>
                      </a:cubicBezTo>
                      <a:cubicBezTo>
                        <a:pt x="205" y="105"/>
                        <a:pt x="205" y="105"/>
                        <a:pt x="205" y="105"/>
                      </a:cubicBezTo>
                      <a:cubicBezTo>
                        <a:pt x="201" y="116"/>
                        <a:pt x="201" y="116"/>
                        <a:pt x="201" y="116"/>
                      </a:cubicBezTo>
                      <a:cubicBezTo>
                        <a:pt x="195" y="116"/>
                        <a:pt x="189" y="117"/>
                        <a:pt x="183" y="120"/>
                      </a:cubicBezTo>
                      <a:cubicBezTo>
                        <a:pt x="175" y="110"/>
                        <a:pt x="175" y="110"/>
                        <a:pt x="175" y="110"/>
                      </a:cubicBezTo>
                      <a:cubicBezTo>
                        <a:pt x="158" y="124"/>
                        <a:pt x="158" y="124"/>
                        <a:pt x="158" y="124"/>
                      </a:cubicBezTo>
                      <a:cubicBezTo>
                        <a:pt x="166" y="134"/>
                        <a:pt x="166" y="134"/>
                        <a:pt x="166" y="134"/>
                      </a:cubicBezTo>
                      <a:cubicBezTo>
                        <a:pt x="162" y="139"/>
                        <a:pt x="160" y="145"/>
                        <a:pt x="160" y="151"/>
                      </a:cubicBezTo>
                      <a:cubicBezTo>
                        <a:pt x="148" y="153"/>
                        <a:pt x="148" y="153"/>
                        <a:pt x="148" y="153"/>
                      </a:cubicBezTo>
                      <a:cubicBezTo>
                        <a:pt x="151" y="175"/>
                        <a:pt x="151" y="175"/>
                        <a:pt x="151" y="175"/>
                      </a:cubicBezTo>
                      <a:cubicBezTo>
                        <a:pt x="164" y="173"/>
                        <a:pt x="164" y="173"/>
                        <a:pt x="164" y="173"/>
                      </a:cubicBezTo>
                      <a:cubicBezTo>
                        <a:pt x="166" y="178"/>
                        <a:pt x="170" y="183"/>
                        <a:pt x="175" y="187"/>
                      </a:cubicBezTo>
                      <a:cubicBezTo>
                        <a:pt x="171" y="198"/>
                        <a:pt x="171" y="198"/>
                        <a:pt x="171" y="198"/>
                      </a:cubicBezTo>
                      <a:cubicBezTo>
                        <a:pt x="192" y="206"/>
                        <a:pt x="192" y="206"/>
                        <a:pt x="192" y="206"/>
                      </a:cubicBezTo>
                      <a:cubicBezTo>
                        <a:pt x="196" y="194"/>
                        <a:pt x="196" y="194"/>
                        <a:pt x="196" y="194"/>
                      </a:cubicBezTo>
                      <a:cubicBezTo>
                        <a:pt x="202" y="194"/>
                        <a:pt x="208" y="194"/>
                        <a:pt x="214" y="191"/>
                      </a:cubicBezTo>
                      <a:cubicBezTo>
                        <a:pt x="222" y="200"/>
                        <a:pt x="222" y="200"/>
                        <a:pt x="222" y="200"/>
                      </a:cubicBezTo>
                      <a:cubicBezTo>
                        <a:pt x="239" y="186"/>
                        <a:pt x="239" y="186"/>
                        <a:pt x="239" y="186"/>
                      </a:cubicBezTo>
                      <a:cubicBezTo>
                        <a:pt x="231" y="177"/>
                        <a:pt x="231" y="177"/>
                        <a:pt x="231" y="177"/>
                      </a:cubicBezTo>
                      <a:cubicBezTo>
                        <a:pt x="234" y="172"/>
                        <a:pt x="236" y="166"/>
                        <a:pt x="237" y="160"/>
                      </a:cubicBezTo>
                      <a:close/>
                      <a:moveTo>
                        <a:pt x="83" y="100"/>
                      </a:moveTo>
                      <a:cubicBezTo>
                        <a:pt x="73" y="100"/>
                        <a:pt x="66" y="92"/>
                        <a:pt x="66" y="83"/>
                      </a:cubicBezTo>
                      <a:cubicBezTo>
                        <a:pt x="66" y="73"/>
                        <a:pt x="73" y="65"/>
                        <a:pt x="83" y="65"/>
                      </a:cubicBezTo>
                      <a:cubicBezTo>
                        <a:pt x="93" y="65"/>
                        <a:pt x="100" y="73"/>
                        <a:pt x="100" y="83"/>
                      </a:cubicBezTo>
                      <a:cubicBezTo>
                        <a:pt x="100" y="92"/>
                        <a:pt x="93" y="100"/>
                        <a:pt x="83" y="100"/>
                      </a:cubicBezTo>
                      <a:close/>
                      <a:moveTo>
                        <a:pt x="83" y="43"/>
                      </a:moveTo>
                      <a:cubicBezTo>
                        <a:pt x="61" y="43"/>
                        <a:pt x="43" y="61"/>
                        <a:pt x="43" y="83"/>
                      </a:cubicBezTo>
                      <a:cubicBezTo>
                        <a:pt x="43" y="104"/>
                        <a:pt x="61" y="123"/>
                        <a:pt x="83" y="123"/>
                      </a:cubicBezTo>
                      <a:cubicBezTo>
                        <a:pt x="105" y="123"/>
                        <a:pt x="123" y="104"/>
                        <a:pt x="123" y="83"/>
                      </a:cubicBezTo>
                      <a:cubicBezTo>
                        <a:pt x="123" y="61"/>
                        <a:pt x="105" y="43"/>
                        <a:pt x="83" y="43"/>
                      </a:cubicBezTo>
                      <a:close/>
                      <a:moveTo>
                        <a:pt x="83" y="135"/>
                      </a:moveTo>
                      <a:cubicBezTo>
                        <a:pt x="54" y="135"/>
                        <a:pt x="30" y="112"/>
                        <a:pt x="30" y="83"/>
                      </a:cubicBezTo>
                      <a:cubicBezTo>
                        <a:pt x="30" y="54"/>
                        <a:pt x="54" y="30"/>
                        <a:pt x="83" y="30"/>
                      </a:cubicBezTo>
                      <a:cubicBezTo>
                        <a:pt x="112" y="30"/>
                        <a:pt x="136" y="54"/>
                        <a:pt x="136" y="83"/>
                      </a:cubicBezTo>
                      <a:cubicBezTo>
                        <a:pt x="136" y="112"/>
                        <a:pt x="112" y="135"/>
                        <a:pt x="83" y="135"/>
                      </a:cubicBezTo>
                      <a:close/>
                      <a:moveTo>
                        <a:pt x="166" y="95"/>
                      </a:moveTo>
                      <a:cubicBezTo>
                        <a:pt x="166" y="70"/>
                        <a:pt x="166" y="70"/>
                        <a:pt x="166" y="70"/>
                      </a:cubicBezTo>
                      <a:cubicBezTo>
                        <a:pt x="149" y="70"/>
                        <a:pt x="149" y="70"/>
                        <a:pt x="149" y="70"/>
                      </a:cubicBezTo>
                      <a:cubicBezTo>
                        <a:pt x="148" y="61"/>
                        <a:pt x="144" y="52"/>
                        <a:pt x="139" y="45"/>
                      </a:cubicBezTo>
                      <a:cubicBezTo>
                        <a:pt x="151" y="33"/>
                        <a:pt x="151" y="33"/>
                        <a:pt x="151" y="33"/>
                      </a:cubicBezTo>
                      <a:cubicBezTo>
                        <a:pt x="132" y="15"/>
                        <a:pt x="132" y="15"/>
                        <a:pt x="132" y="15"/>
                      </a:cubicBezTo>
                      <a:cubicBezTo>
                        <a:pt x="121" y="27"/>
                        <a:pt x="121" y="27"/>
                        <a:pt x="121" y="27"/>
                      </a:cubicBezTo>
                      <a:cubicBezTo>
                        <a:pt x="114" y="22"/>
                        <a:pt x="105" y="18"/>
                        <a:pt x="96" y="16"/>
                      </a:cubicBezTo>
                      <a:cubicBezTo>
                        <a:pt x="96" y="0"/>
                        <a:pt x="96" y="0"/>
                        <a:pt x="96" y="0"/>
                      </a:cubicBezTo>
                      <a:cubicBezTo>
                        <a:pt x="70" y="0"/>
                        <a:pt x="70" y="0"/>
                        <a:pt x="70" y="0"/>
                      </a:cubicBezTo>
                      <a:cubicBezTo>
                        <a:pt x="70" y="16"/>
                        <a:pt x="70" y="16"/>
                        <a:pt x="70" y="16"/>
                      </a:cubicBezTo>
                      <a:cubicBezTo>
                        <a:pt x="61" y="18"/>
                        <a:pt x="53" y="22"/>
                        <a:pt x="45" y="27"/>
                      </a:cubicBezTo>
                      <a:cubicBezTo>
                        <a:pt x="34" y="15"/>
                        <a:pt x="34" y="15"/>
                        <a:pt x="34" y="15"/>
                      </a:cubicBezTo>
                      <a:cubicBezTo>
                        <a:pt x="16" y="33"/>
                        <a:pt x="16" y="33"/>
                        <a:pt x="16" y="33"/>
                      </a:cubicBezTo>
                      <a:cubicBezTo>
                        <a:pt x="27" y="45"/>
                        <a:pt x="27" y="45"/>
                        <a:pt x="27" y="45"/>
                      </a:cubicBezTo>
                      <a:cubicBezTo>
                        <a:pt x="22" y="52"/>
                        <a:pt x="18" y="61"/>
                        <a:pt x="17" y="70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95"/>
                        <a:pt x="0" y="95"/>
                        <a:pt x="0" y="95"/>
                      </a:cubicBezTo>
                      <a:cubicBezTo>
                        <a:pt x="17" y="95"/>
                        <a:pt x="17" y="95"/>
                        <a:pt x="17" y="95"/>
                      </a:cubicBezTo>
                      <a:cubicBezTo>
                        <a:pt x="18" y="104"/>
                        <a:pt x="22" y="113"/>
                        <a:pt x="27" y="120"/>
                      </a:cubicBezTo>
                      <a:cubicBezTo>
                        <a:pt x="16" y="132"/>
                        <a:pt x="16" y="132"/>
                        <a:pt x="16" y="132"/>
                      </a:cubicBezTo>
                      <a:cubicBezTo>
                        <a:pt x="34" y="150"/>
                        <a:pt x="34" y="150"/>
                        <a:pt x="34" y="150"/>
                      </a:cubicBezTo>
                      <a:cubicBezTo>
                        <a:pt x="45" y="139"/>
                        <a:pt x="45" y="139"/>
                        <a:pt x="45" y="139"/>
                      </a:cubicBezTo>
                      <a:cubicBezTo>
                        <a:pt x="53" y="144"/>
                        <a:pt x="61" y="147"/>
                        <a:pt x="70" y="149"/>
                      </a:cubicBezTo>
                      <a:cubicBezTo>
                        <a:pt x="70" y="165"/>
                        <a:pt x="70" y="165"/>
                        <a:pt x="70" y="165"/>
                      </a:cubicBezTo>
                      <a:cubicBezTo>
                        <a:pt x="96" y="165"/>
                        <a:pt x="96" y="165"/>
                        <a:pt x="96" y="165"/>
                      </a:cubicBezTo>
                      <a:cubicBezTo>
                        <a:pt x="96" y="149"/>
                        <a:pt x="96" y="149"/>
                        <a:pt x="96" y="149"/>
                      </a:cubicBezTo>
                      <a:cubicBezTo>
                        <a:pt x="105" y="147"/>
                        <a:pt x="114" y="144"/>
                        <a:pt x="121" y="139"/>
                      </a:cubicBezTo>
                      <a:cubicBezTo>
                        <a:pt x="132" y="150"/>
                        <a:pt x="132" y="150"/>
                        <a:pt x="132" y="150"/>
                      </a:cubicBezTo>
                      <a:cubicBezTo>
                        <a:pt x="151" y="132"/>
                        <a:pt x="151" y="132"/>
                        <a:pt x="151" y="132"/>
                      </a:cubicBezTo>
                      <a:cubicBezTo>
                        <a:pt x="139" y="120"/>
                        <a:pt x="139" y="120"/>
                        <a:pt x="139" y="120"/>
                      </a:cubicBezTo>
                      <a:cubicBezTo>
                        <a:pt x="144" y="113"/>
                        <a:pt x="148" y="104"/>
                        <a:pt x="149" y="95"/>
                      </a:cubicBezTo>
                      <a:lnTo>
                        <a:pt x="166" y="95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900">
                    <a:latin typeface="+mj-lt"/>
                  </a:endParaRPr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5816202" y="3786199"/>
                <a:ext cx="548640" cy="548640"/>
                <a:chOff x="3721710" y="1514048"/>
                <a:chExt cx="1664208" cy="1664208"/>
              </a:xfrm>
            </p:grpSpPr>
            <p:sp>
              <p:nvSpPr>
                <p:cNvPr id="73" name="Oval 72"/>
                <p:cNvSpPr/>
                <p:nvPr/>
              </p:nvSpPr>
              <p:spPr bwMode="ltGray">
                <a:xfrm>
                  <a:off x="3721710" y="1514048"/>
                  <a:ext cx="1664208" cy="166420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900" dirty="0" err="1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4" name="Freeform 6"/>
                <p:cNvSpPr>
                  <a:spLocks noChangeAspect="1" noEditPoints="1"/>
                </p:cNvSpPr>
                <p:nvPr/>
              </p:nvSpPr>
              <p:spPr bwMode="auto">
                <a:xfrm>
                  <a:off x="4014576" y="1768364"/>
                  <a:ext cx="1078476" cy="1069848"/>
                </a:xfrm>
                <a:custGeom>
                  <a:avLst/>
                  <a:gdLst/>
                  <a:ahLst/>
                  <a:cxnLst>
                    <a:cxn ang="0">
                      <a:pos x="82" y="154"/>
                    </a:cxn>
                    <a:cxn ang="0">
                      <a:pos x="32" y="204"/>
                    </a:cxn>
                    <a:cxn ang="0">
                      <a:pos x="19" y="209"/>
                    </a:cxn>
                    <a:cxn ang="0">
                      <a:pos x="7" y="204"/>
                    </a:cxn>
                    <a:cxn ang="0">
                      <a:pos x="7" y="178"/>
                    </a:cxn>
                    <a:cxn ang="0">
                      <a:pos x="56" y="129"/>
                    </a:cxn>
                    <a:cxn ang="0">
                      <a:pos x="82" y="154"/>
                    </a:cxn>
                    <a:cxn ang="0">
                      <a:pos x="93" y="85"/>
                    </a:cxn>
                    <a:cxn ang="0">
                      <a:pos x="87" y="78"/>
                    </a:cxn>
                    <a:cxn ang="0">
                      <a:pos x="132" y="34"/>
                    </a:cxn>
                    <a:cxn ang="0">
                      <a:pos x="138" y="40"/>
                    </a:cxn>
                    <a:cxn ang="0">
                      <a:pos x="132" y="46"/>
                    </a:cxn>
                    <a:cxn ang="0">
                      <a:pos x="100" y="78"/>
                    </a:cxn>
                    <a:cxn ang="0">
                      <a:pos x="93" y="85"/>
                    </a:cxn>
                    <a:cxn ang="0">
                      <a:pos x="132" y="137"/>
                    </a:cxn>
                    <a:cxn ang="0">
                      <a:pos x="73" y="78"/>
                    </a:cxn>
                    <a:cxn ang="0">
                      <a:pos x="132" y="20"/>
                    </a:cxn>
                    <a:cxn ang="0">
                      <a:pos x="190" y="78"/>
                    </a:cxn>
                    <a:cxn ang="0">
                      <a:pos x="132" y="137"/>
                    </a:cxn>
                    <a:cxn ang="0">
                      <a:pos x="132" y="0"/>
                    </a:cxn>
                    <a:cxn ang="0">
                      <a:pos x="54" y="78"/>
                    </a:cxn>
                    <a:cxn ang="0">
                      <a:pos x="132" y="156"/>
                    </a:cxn>
                    <a:cxn ang="0">
                      <a:pos x="210" y="78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210" h="209">
                      <a:moveTo>
                        <a:pt x="82" y="154"/>
                      </a:moveTo>
                      <a:cubicBezTo>
                        <a:pt x="32" y="204"/>
                        <a:pt x="32" y="204"/>
                        <a:pt x="32" y="204"/>
                      </a:cubicBezTo>
                      <a:cubicBezTo>
                        <a:pt x="29" y="207"/>
                        <a:pt x="24" y="209"/>
                        <a:pt x="19" y="209"/>
                      </a:cubicBezTo>
                      <a:cubicBezTo>
                        <a:pt x="15" y="209"/>
                        <a:pt x="10" y="207"/>
                        <a:pt x="7" y="204"/>
                      </a:cubicBezTo>
                      <a:cubicBezTo>
                        <a:pt x="0" y="196"/>
                        <a:pt x="0" y="185"/>
                        <a:pt x="7" y="178"/>
                      </a:cubicBezTo>
                      <a:cubicBezTo>
                        <a:pt x="56" y="129"/>
                        <a:pt x="56" y="129"/>
                        <a:pt x="56" y="129"/>
                      </a:cubicBezTo>
                      <a:cubicBezTo>
                        <a:pt x="63" y="139"/>
                        <a:pt x="72" y="147"/>
                        <a:pt x="82" y="154"/>
                      </a:cubicBezTo>
                      <a:close/>
                      <a:moveTo>
                        <a:pt x="93" y="85"/>
                      </a:moveTo>
                      <a:cubicBezTo>
                        <a:pt x="90" y="85"/>
                        <a:pt x="87" y="82"/>
                        <a:pt x="87" y="78"/>
                      </a:cubicBezTo>
                      <a:cubicBezTo>
                        <a:pt x="87" y="54"/>
                        <a:pt x="107" y="34"/>
                        <a:pt x="132" y="34"/>
                      </a:cubicBezTo>
                      <a:cubicBezTo>
                        <a:pt x="135" y="34"/>
                        <a:pt x="138" y="37"/>
                        <a:pt x="138" y="40"/>
                      </a:cubicBezTo>
                      <a:cubicBezTo>
                        <a:pt x="138" y="43"/>
                        <a:pt x="135" y="46"/>
                        <a:pt x="132" y="46"/>
                      </a:cubicBezTo>
                      <a:cubicBezTo>
                        <a:pt x="114" y="46"/>
                        <a:pt x="100" y="61"/>
                        <a:pt x="100" y="78"/>
                      </a:cubicBezTo>
                      <a:cubicBezTo>
                        <a:pt x="100" y="82"/>
                        <a:pt x="97" y="85"/>
                        <a:pt x="93" y="85"/>
                      </a:cubicBezTo>
                      <a:close/>
                      <a:moveTo>
                        <a:pt x="132" y="137"/>
                      </a:moveTo>
                      <a:cubicBezTo>
                        <a:pt x="99" y="137"/>
                        <a:pt x="73" y="111"/>
                        <a:pt x="73" y="78"/>
                      </a:cubicBezTo>
                      <a:cubicBezTo>
                        <a:pt x="73" y="46"/>
                        <a:pt x="99" y="20"/>
                        <a:pt x="132" y="20"/>
                      </a:cubicBezTo>
                      <a:cubicBezTo>
                        <a:pt x="164" y="20"/>
                        <a:pt x="190" y="46"/>
                        <a:pt x="190" y="78"/>
                      </a:cubicBezTo>
                      <a:cubicBezTo>
                        <a:pt x="190" y="111"/>
                        <a:pt x="164" y="137"/>
                        <a:pt x="132" y="137"/>
                      </a:cubicBezTo>
                      <a:close/>
                      <a:moveTo>
                        <a:pt x="132" y="0"/>
                      </a:moveTo>
                      <a:cubicBezTo>
                        <a:pt x="89" y="0"/>
                        <a:pt x="54" y="35"/>
                        <a:pt x="54" y="78"/>
                      </a:cubicBezTo>
                      <a:cubicBezTo>
                        <a:pt x="54" y="122"/>
                        <a:pt x="89" y="156"/>
                        <a:pt x="132" y="156"/>
                      </a:cubicBezTo>
                      <a:cubicBezTo>
                        <a:pt x="175" y="156"/>
                        <a:pt x="210" y="122"/>
                        <a:pt x="210" y="78"/>
                      </a:cubicBezTo>
                      <a:cubicBezTo>
                        <a:pt x="210" y="35"/>
                        <a:pt x="175" y="0"/>
                        <a:pt x="13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17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sz="900">
                    <a:latin typeface="+mj-lt"/>
                  </a:endParaRPr>
                </a:p>
              </p:txBody>
            </p:sp>
          </p:grpSp>
          <p:sp>
            <p:nvSpPr>
              <p:cNvPr id="76" name="Oval 75"/>
              <p:cNvSpPr/>
              <p:nvPr/>
            </p:nvSpPr>
            <p:spPr bwMode="ltGray">
              <a:xfrm>
                <a:off x="5344342" y="4832932"/>
                <a:ext cx="548640" cy="54864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900" dirty="0" err="1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4163062" y="5324278"/>
                <a:ext cx="8399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indent="-115695" algn="ctr">
                  <a:spcAft>
                    <a:spcPts val="380"/>
                  </a:spcAft>
                </a:pPr>
                <a:r>
                  <a:rPr lang="en-US" sz="1200" b="1" dirty="0">
                    <a:solidFill>
                      <a:schemeClr val="bg1">
                        <a:lumMod val="75000"/>
                      </a:schemeClr>
                    </a:solidFill>
                    <a:latin typeface="+mj-lt"/>
                  </a:rPr>
                  <a:t>Finance</a:t>
                </a:r>
              </a:p>
            </p:txBody>
          </p:sp>
          <p:sp>
            <p:nvSpPr>
              <p:cNvPr id="87" name="Freeform 21"/>
              <p:cNvSpPr>
                <a:spLocks noChangeAspect="1" noEditPoints="1"/>
              </p:cNvSpPr>
              <p:nvPr/>
            </p:nvSpPr>
            <p:spPr bwMode="auto">
              <a:xfrm>
                <a:off x="3990033" y="3377312"/>
                <a:ext cx="1206426" cy="1392038"/>
              </a:xfrm>
              <a:custGeom>
                <a:avLst/>
                <a:gdLst/>
                <a:ahLst/>
                <a:cxnLst>
                  <a:cxn ang="0">
                    <a:pos x="219" y="139"/>
                  </a:cxn>
                  <a:cxn ang="0">
                    <a:pos x="219" y="136"/>
                  </a:cxn>
                  <a:cxn ang="0">
                    <a:pos x="179" y="109"/>
                  </a:cxn>
                  <a:cxn ang="0">
                    <a:pos x="147" y="109"/>
                  </a:cxn>
                  <a:cxn ang="0">
                    <a:pos x="115" y="150"/>
                  </a:cxn>
                  <a:cxn ang="0">
                    <a:pos x="83" y="109"/>
                  </a:cxn>
                  <a:cxn ang="0">
                    <a:pos x="51" y="109"/>
                  </a:cxn>
                  <a:cxn ang="0">
                    <a:pos x="11" y="136"/>
                  </a:cxn>
                  <a:cxn ang="0">
                    <a:pos x="10" y="139"/>
                  </a:cxn>
                  <a:cxn ang="0">
                    <a:pos x="0" y="198"/>
                  </a:cxn>
                  <a:cxn ang="0">
                    <a:pos x="36" y="238"/>
                  </a:cxn>
                  <a:cxn ang="0">
                    <a:pos x="48" y="177"/>
                  </a:cxn>
                  <a:cxn ang="0">
                    <a:pos x="60" y="177"/>
                  </a:cxn>
                  <a:cxn ang="0">
                    <a:pos x="57" y="251"/>
                  </a:cxn>
                  <a:cxn ang="0">
                    <a:pos x="115" y="265"/>
                  </a:cxn>
                  <a:cxn ang="0">
                    <a:pos x="173" y="251"/>
                  </a:cxn>
                  <a:cxn ang="0">
                    <a:pos x="170" y="177"/>
                  </a:cxn>
                  <a:cxn ang="0">
                    <a:pos x="182" y="177"/>
                  </a:cxn>
                  <a:cxn ang="0">
                    <a:pos x="193" y="238"/>
                  </a:cxn>
                  <a:cxn ang="0">
                    <a:pos x="229" y="198"/>
                  </a:cxn>
                  <a:cxn ang="0">
                    <a:pos x="219" y="139"/>
                  </a:cxn>
                  <a:cxn ang="0">
                    <a:pos x="68" y="48"/>
                  </a:cxn>
                  <a:cxn ang="0">
                    <a:pos x="115" y="0"/>
                  </a:cxn>
                  <a:cxn ang="0">
                    <a:pos x="115" y="0"/>
                  </a:cxn>
                  <a:cxn ang="0">
                    <a:pos x="162" y="48"/>
                  </a:cxn>
                  <a:cxn ang="0">
                    <a:pos x="115" y="95"/>
                  </a:cxn>
                  <a:cxn ang="0">
                    <a:pos x="68" y="48"/>
                  </a:cxn>
                </a:cxnLst>
                <a:rect l="0" t="0" r="r" b="b"/>
                <a:pathLst>
                  <a:path w="229" h="265">
                    <a:moveTo>
                      <a:pt x="219" y="139"/>
                    </a:moveTo>
                    <a:cubicBezTo>
                      <a:pt x="219" y="138"/>
                      <a:pt x="219" y="137"/>
                      <a:pt x="219" y="136"/>
                    </a:cubicBezTo>
                    <a:cubicBezTo>
                      <a:pt x="214" y="120"/>
                      <a:pt x="197" y="109"/>
                      <a:pt x="179" y="109"/>
                    </a:cubicBezTo>
                    <a:cubicBezTo>
                      <a:pt x="147" y="109"/>
                      <a:pt x="147" y="109"/>
                      <a:pt x="147" y="109"/>
                    </a:cubicBezTo>
                    <a:cubicBezTo>
                      <a:pt x="115" y="150"/>
                      <a:pt x="115" y="150"/>
                      <a:pt x="115" y="150"/>
                    </a:cubicBezTo>
                    <a:cubicBezTo>
                      <a:pt x="83" y="109"/>
                      <a:pt x="83" y="109"/>
                      <a:pt x="83" y="109"/>
                    </a:cubicBezTo>
                    <a:cubicBezTo>
                      <a:pt x="51" y="109"/>
                      <a:pt x="51" y="109"/>
                      <a:pt x="51" y="109"/>
                    </a:cubicBezTo>
                    <a:cubicBezTo>
                      <a:pt x="32" y="109"/>
                      <a:pt x="15" y="120"/>
                      <a:pt x="11" y="136"/>
                    </a:cubicBezTo>
                    <a:cubicBezTo>
                      <a:pt x="10" y="137"/>
                      <a:pt x="10" y="138"/>
                      <a:pt x="10" y="13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9" y="214"/>
                      <a:pt x="22" y="228"/>
                      <a:pt x="36" y="238"/>
                    </a:cubicBezTo>
                    <a:cubicBezTo>
                      <a:pt x="48" y="177"/>
                      <a:pt x="48" y="177"/>
                      <a:pt x="48" y="177"/>
                    </a:cubicBezTo>
                    <a:cubicBezTo>
                      <a:pt x="60" y="177"/>
                      <a:pt x="60" y="177"/>
                      <a:pt x="60" y="177"/>
                    </a:cubicBezTo>
                    <a:cubicBezTo>
                      <a:pt x="57" y="251"/>
                      <a:pt x="57" y="251"/>
                      <a:pt x="57" y="251"/>
                    </a:cubicBezTo>
                    <a:cubicBezTo>
                      <a:pt x="74" y="260"/>
                      <a:pt x="94" y="265"/>
                      <a:pt x="115" y="265"/>
                    </a:cubicBezTo>
                    <a:cubicBezTo>
                      <a:pt x="136" y="265"/>
                      <a:pt x="156" y="260"/>
                      <a:pt x="173" y="251"/>
                    </a:cubicBezTo>
                    <a:cubicBezTo>
                      <a:pt x="170" y="177"/>
                      <a:pt x="170" y="177"/>
                      <a:pt x="170" y="177"/>
                    </a:cubicBezTo>
                    <a:cubicBezTo>
                      <a:pt x="182" y="177"/>
                      <a:pt x="182" y="177"/>
                      <a:pt x="182" y="177"/>
                    </a:cubicBezTo>
                    <a:cubicBezTo>
                      <a:pt x="193" y="238"/>
                      <a:pt x="193" y="238"/>
                      <a:pt x="193" y="238"/>
                    </a:cubicBezTo>
                    <a:cubicBezTo>
                      <a:pt x="207" y="228"/>
                      <a:pt x="220" y="214"/>
                      <a:pt x="229" y="198"/>
                    </a:cubicBezTo>
                    <a:lnTo>
                      <a:pt x="219" y="139"/>
                    </a:lnTo>
                    <a:close/>
                    <a:moveTo>
                      <a:pt x="68" y="48"/>
                    </a:moveTo>
                    <a:cubicBezTo>
                      <a:pt x="68" y="22"/>
                      <a:pt x="89" y="0"/>
                      <a:pt x="115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41" y="0"/>
                      <a:pt x="162" y="22"/>
                      <a:pt x="162" y="48"/>
                    </a:cubicBezTo>
                    <a:cubicBezTo>
                      <a:pt x="162" y="74"/>
                      <a:pt x="141" y="95"/>
                      <a:pt x="115" y="95"/>
                    </a:cubicBezTo>
                    <a:cubicBezTo>
                      <a:pt x="89" y="95"/>
                      <a:pt x="68" y="74"/>
                      <a:pt x="68" y="4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+mj-lt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ltGray">
              <a:xfrm>
                <a:off x="3664235" y="1704143"/>
                <a:ext cx="1824037" cy="36933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 defTabSz="358025"/>
                <a:r>
                  <a:rPr lang="en-US" sz="900" b="1" dirty="0">
                    <a:solidFill>
                      <a:schemeClr val="bg1">
                        <a:lumMod val="75000"/>
                      </a:schemeClr>
                    </a:solidFill>
                    <a:latin typeface="+mj-lt"/>
                  </a:rPr>
                  <a:t>Exploding Data Volumes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 bwMode="ltGray">
              <a:xfrm>
                <a:off x="6219593" y="2487051"/>
                <a:ext cx="1384533" cy="36933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 defTabSz="611669"/>
                <a:r>
                  <a:rPr lang="en-US" sz="900" b="1" dirty="0">
                    <a:solidFill>
                      <a:schemeClr val="accent5"/>
                    </a:solidFill>
                    <a:latin typeface="+mj-lt"/>
                  </a:rPr>
                  <a:t>B2B to B2C</a:t>
                </a:r>
              </a:p>
              <a:p>
                <a:pPr algn="ctr" defTabSz="611669"/>
                <a:r>
                  <a:rPr lang="en-US" sz="900" b="1" dirty="0">
                    <a:solidFill>
                      <a:schemeClr val="accent5"/>
                    </a:solidFill>
                    <a:latin typeface="+mj-lt"/>
                  </a:rPr>
                  <a:t>Business Models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 bwMode="ltGray">
              <a:xfrm>
                <a:off x="6751685" y="3812519"/>
                <a:ext cx="1052043" cy="36933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 defTabSz="358025"/>
                <a:r>
                  <a:rPr lang="en-US" sz="900" b="1" dirty="0">
                    <a:solidFill>
                      <a:schemeClr val="tx2"/>
                    </a:solidFill>
                    <a:latin typeface="+mj-lt"/>
                  </a:rPr>
                  <a:t>Industry </a:t>
                </a:r>
              </a:p>
              <a:p>
                <a:pPr algn="ctr" defTabSz="358025"/>
                <a:r>
                  <a:rPr lang="en-US" sz="900" b="1" dirty="0">
                    <a:solidFill>
                      <a:schemeClr val="tx2"/>
                    </a:solidFill>
                    <a:latin typeface="+mj-lt"/>
                  </a:rPr>
                  <a:t>Convergence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 bwMode="ltGray">
              <a:xfrm>
                <a:off x="2175942" y="5260937"/>
                <a:ext cx="951116" cy="36933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>
                <a:spAutoFit/>
              </a:bodyPr>
              <a:lstStyle/>
              <a:p>
                <a:pPr algn="ctr" defTabSz="358025"/>
                <a:r>
                  <a:rPr lang="en-US" sz="900" b="1" dirty="0">
                    <a:solidFill>
                      <a:schemeClr val="accent5"/>
                    </a:solidFill>
                    <a:latin typeface="+mj-lt"/>
                  </a:rPr>
                  <a:t>Radical</a:t>
                </a:r>
              </a:p>
              <a:p>
                <a:pPr algn="ctr" defTabSz="358025"/>
                <a:r>
                  <a:rPr lang="en-US" sz="900" b="1" dirty="0">
                    <a:solidFill>
                      <a:schemeClr val="accent5"/>
                    </a:solidFill>
                    <a:latin typeface="+mj-lt"/>
                  </a:rPr>
                  <a:t>Automation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 bwMode="ltGray">
              <a:xfrm>
                <a:off x="1272718" y="3811195"/>
                <a:ext cx="1283177" cy="36933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 defTabSz="358025"/>
                <a:r>
                  <a:rPr lang="en-US" sz="900" b="1" dirty="0">
                    <a:solidFill>
                      <a:schemeClr val="tx2"/>
                    </a:solidFill>
                    <a:latin typeface="+mj-lt"/>
                  </a:rPr>
                  <a:t>Changing</a:t>
                </a:r>
              </a:p>
              <a:p>
                <a:pPr algn="ctr" defTabSz="358025"/>
                <a:r>
                  <a:rPr lang="en-US" sz="900" b="1" dirty="0">
                    <a:solidFill>
                      <a:schemeClr val="tx2"/>
                    </a:solidFill>
                    <a:latin typeface="+mj-lt"/>
                  </a:rPr>
                  <a:t>Regulations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 bwMode="ltGray">
              <a:xfrm>
                <a:off x="2223409" y="2483898"/>
                <a:ext cx="941107" cy="36933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 defTabSz="358025"/>
                <a:r>
                  <a:rPr lang="en-US" sz="900" b="1" dirty="0">
                    <a:solidFill>
                      <a:srgbClr val="EB8C00"/>
                    </a:solidFill>
                    <a:latin typeface="+mj-lt"/>
                  </a:rPr>
                  <a:t>Accelerated</a:t>
                </a:r>
              </a:p>
              <a:p>
                <a:pPr algn="ctr" defTabSz="358025"/>
                <a:r>
                  <a:rPr lang="en-US" sz="900" b="1" dirty="0">
                    <a:solidFill>
                      <a:srgbClr val="EB8C00"/>
                    </a:solidFill>
                    <a:latin typeface="+mj-lt"/>
                  </a:rPr>
                  <a:t>M&amp;A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 bwMode="ltGray">
              <a:xfrm>
                <a:off x="6054037" y="5322193"/>
                <a:ext cx="1350895" cy="36933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 defTabSz="358025"/>
                <a:r>
                  <a:rPr lang="en-US" sz="900" b="1" dirty="0">
                    <a:solidFill>
                      <a:srgbClr val="EB8C00"/>
                    </a:solidFill>
                    <a:latin typeface="+mj-lt"/>
                  </a:rPr>
                  <a:t>Unstructured Data</a:t>
                </a:r>
              </a:p>
            </p:txBody>
          </p:sp>
        </p:grpSp>
      </p:grpSp>
      <p:sp>
        <p:nvSpPr>
          <p:cNvPr id="60" name="Freeform 5014"/>
          <p:cNvSpPr>
            <a:spLocks noEditPoints="1"/>
          </p:cNvSpPr>
          <p:nvPr/>
        </p:nvSpPr>
        <p:spPr bwMode="auto">
          <a:xfrm>
            <a:off x="4250311" y="1773248"/>
            <a:ext cx="275556" cy="249841"/>
          </a:xfrm>
          <a:custGeom>
            <a:avLst/>
            <a:gdLst>
              <a:gd name="T0" fmla="*/ 360 w 360"/>
              <a:gd name="T1" fmla="*/ 256 h 278"/>
              <a:gd name="T2" fmla="*/ 360 w 360"/>
              <a:gd name="T3" fmla="*/ 252 h 278"/>
              <a:gd name="T4" fmla="*/ 358 w 360"/>
              <a:gd name="T5" fmla="*/ 252 h 278"/>
              <a:gd name="T6" fmla="*/ 318 w 360"/>
              <a:gd name="T7" fmla="*/ 200 h 278"/>
              <a:gd name="T8" fmla="*/ 314 w 360"/>
              <a:gd name="T9" fmla="*/ 198 h 278"/>
              <a:gd name="T10" fmla="*/ 50 w 360"/>
              <a:gd name="T11" fmla="*/ 196 h 278"/>
              <a:gd name="T12" fmla="*/ 46 w 360"/>
              <a:gd name="T13" fmla="*/ 198 h 278"/>
              <a:gd name="T14" fmla="*/ 2 w 360"/>
              <a:gd name="T15" fmla="*/ 250 h 278"/>
              <a:gd name="T16" fmla="*/ 2 w 360"/>
              <a:gd name="T17" fmla="*/ 252 h 278"/>
              <a:gd name="T18" fmla="*/ 0 w 360"/>
              <a:gd name="T19" fmla="*/ 252 h 278"/>
              <a:gd name="T20" fmla="*/ 0 w 360"/>
              <a:gd name="T21" fmla="*/ 256 h 278"/>
              <a:gd name="T22" fmla="*/ 0 w 360"/>
              <a:gd name="T23" fmla="*/ 256 h 278"/>
              <a:gd name="T24" fmla="*/ 0 w 360"/>
              <a:gd name="T25" fmla="*/ 268 h 278"/>
              <a:gd name="T26" fmla="*/ 4 w 360"/>
              <a:gd name="T27" fmla="*/ 276 h 278"/>
              <a:gd name="T28" fmla="*/ 10 w 360"/>
              <a:gd name="T29" fmla="*/ 278 h 278"/>
              <a:gd name="T30" fmla="*/ 350 w 360"/>
              <a:gd name="T31" fmla="*/ 278 h 278"/>
              <a:gd name="T32" fmla="*/ 356 w 360"/>
              <a:gd name="T33" fmla="*/ 276 h 278"/>
              <a:gd name="T34" fmla="*/ 360 w 360"/>
              <a:gd name="T35" fmla="*/ 268 h 278"/>
              <a:gd name="T36" fmla="*/ 360 w 360"/>
              <a:gd name="T37" fmla="*/ 256 h 278"/>
              <a:gd name="T38" fmla="*/ 360 w 360"/>
              <a:gd name="T39" fmla="*/ 256 h 278"/>
              <a:gd name="T40" fmla="*/ 146 w 360"/>
              <a:gd name="T41" fmla="*/ 234 h 278"/>
              <a:gd name="T42" fmla="*/ 226 w 360"/>
              <a:gd name="T43" fmla="*/ 254 h 278"/>
              <a:gd name="T44" fmla="*/ 338 w 360"/>
              <a:gd name="T45" fmla="*/ 268 h 278"/>
              <a:gd name="T46" fmla="*/ 334 w 360"/>
              <a:gd name="T47" fmla="*/ 270 h 278"/>
              <a:gd name="T48" fmla="*/ 332 w 360"/>
              <a:gd name="T49" fmla="*/ 270 h 278"/>
              <a:gd name="T50" fmla="*/ 326 w 360"/>
              <a:gd name="T51" fmla="*/ 268 h 278"/>
              <a:gd name="T52" fmla="*/ 324 w 360"/>
              <a:gd name="T53" fmla="*/ 262 h 278"/>
              <a:gd name="T54" fmla="*/ 326 w 360"/>
              <a:gd name="T55" fmla="*/ 256 h 278"/>
              <a:gd name="T56" fmla="*/ 328 w 360"/>
              <a:gd name="T57" fmla="*/ 256 h 278"/>
              <a:gd name="T58" fmla="*/ 334 w 360"/>
              <a:gd name="T59" fmla="*/ 256 h 278"/>
              <a:gd name="T60" fmla="*/ 338 w 360"/>
              <a:gd name="T61" fmla="*/ 256 h 278"/>
              <a:gd name="T62" fmla="*/ 340 w 360"/>
              <a:gd name="T63" fmla="*/ 262 h 278"/>
              <a:gd name="T64" fmla="*/ 340 w 360"/>
              <a:gd name="T65" fmla="*/ 266 h 278"/>
              <a:gd name="T66" fmla="*/ 338 w 360"/>
              <a:gd name="T67" fmla="*/ 268 h 278"/>
              <a:gd name="T68" fmla="*/ 306 w 360"/>
              <a:gd name="T69" fmla="*/ 184 h 278"/>
              <a:gd name="T70" fmla="*/ 310 w 360"/>
              <a:gd name="T71" fmla="*/ 184 h 278"/>
              <a:gd name="T72" fmla="*/ 318 w 360"/>
              <a:gd name="T73" fmla="*/ 178 h 278"/>
              <a:gd name="T74" fmla="*/ 318 w 360"/>
              <a:gd name="T75" fmla="*/ 12 h 278"/>
              <a:gd name="T76" fmla="*/ 318 w 360"/>
              <a:gd name="T77" fmla="*/ 6 h 278"/>
              <a:gd name="T78" fmla="*/ 310 w 360"/>
              <a:gd name="T79" fmla="*/ 0 h 278"/>
              <a:gd name="T80" fmla="*/ 54 w 360"/>
              <a:gd name="T81" fmla="*/ 0 h 278"/>
              <a:gd name="T82" fmla="*/ 50 w 360"/>
              <a:gd name="T83" fmla="*/ 0 h 278"/>
              <a:gd name="T84" fmla="*/ 42 w 360"/>
              <a:gd name="T85" fmla="*/ 6 h 278"/>
              <a:gd name="T86" fmla="*/ 42 w 360"/>
              <a:gd name="T87" fmla="*/ 172 h 278"/>
              <a:gd name="T88" fmla="*/ 42 w 360"/>
              <a:gd name="T89" fmla="*/ 178 h 278"/>
              <a:gd name="T90" fmla="*/ 50 w 360"/>
              <a:gd name="T91" fmla="*/ 184 h 278"/>
              <a:gd name="T92" fmla="*/ 54 w 360"/>
              <a:gd name="T93" fmla="*/ 184 h 278"/>
              <a:gd name="T94" fmla="*/ 294 w 360"/>
              <a:gd name="T95" fmla="*/ 24 h 278"/>
              <a:gd name="T96" fmla="*/ 66 w 360"/>
              <a:gd name="T97" fmla="*/ 16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60" h="278">
                <a:moveTo>
                  <a:pt x="360" y="256"/>
                </a:moveTo>
                <a:lnTo>
                  <a:pt x="360" y="256"/>
                </a:lnTo>
                <a:lnTo>
                  <a:pt x="360" y="252"/>
                </a:lnTo>
                <a:lnTo>
                  <a:pt x="360" y="252"/>
                </a:lnTo>
                <a:lnTo>
                  <a:pt x="358" y="252"/>
                </a:lnTo>
                <a:lnTo>
                  <a:pt x="358" y="252"/>
                </a:lnTo>
                <a:lnTo>
                  <a:pt x="358" y="250"/>
                </a:lnTo>
                <a:lnTo>
                  <a:pt x="318" y="200"/>
                </a:lnTo>
                <a:lnTo>
                  <a:pt x="318" y="200"/>
                </a:lnTo>
                <a:lnTo>
                  <a:pt x="314" y="198"/>
                </a:lnTo>
                <a:lnTo>
                  <a:pt x="310" y="196"/>
                </a:lnTo>
                <a:lnTo>
                  <a:pt x="50" y="196"/>
                </a:lnTo>
                <a:lnTo>
                  <a:pt x="50" y="196"/>
                </a:lnTo>
                <a:lnTo>
                  <a:pt x="46" y="198"/>
                </a:lnTo>
                <a:lnTo>
                  <a:pt x="42" y="200"/>
                </a:lnTo>
                <a:lnTo>
                  <a:pt x="2" y="250"/>
                </a:lnTo>
                <a:lnTo>
                  <a:pt x="2" y="250"/>
                </a:lnTo>
                <a:lnTo>
                  <a:pt x="2" y="252"/>
                </a:lnTo>
                <a:lnTo>
                  <a:pt x="2" y="252"/>
                </a:lnTo>
                <a:lnTo>
                  <a:pt x="0" y="252"/>
                </a:lnTo>
                <a:lnTo>
                  <a:pt x="0" y="252"/>
                </a:lnTo>
                <a:lnTo>
                  <a:pt x="0" y="256"/>
                </a:lnTo>
                <a:lnTo>
                  <a:pt x="0" y="256"/>
                </a:lnTo>
                <a:lnTo>
                  <a:pt x="0" y="256"/>
                </a:lnTo>
                <a:lnTo>
                  <a:pt x="0" y="268"/>
                </a:lnTo>
                <a:lnTo>
                  <a:pt x="0" y="268"/>
                </a:lnTo>
                <a:lnTo>
                  <a:pt x="0" y="272"/>
                </a:lnTo>
                <a:lnTo>
                  <a:pt x="4" y="276"/>
                </a:lnTo>
                <a:lnTo>
                  <a:pt x="6" y="278"/>
                </a:lnTo>
                <a:lnTo>
                  <a:pt x="10" y="278"/>
                </a:lnTo>
                <a:lnTo>
                  <a:pt x="350" y="278"/>
                </a:lnTo>
                <a:lnTo>
                  <a:pt x="350" y="278"/>
                </a:lnTo>
                <a:lnTo>
                  <a:pt x="354" y="278"/>
                </a:lnTo>
                <a:lnTo>
                  <a:pt x="356" y="276"/>
                </a:lnTo>
                <a:lnTo>
                  <a:pt x="360" y="272"/>
                </a:lnTo>
                <a:lnTo>
                  <a:pt x="360" y="268"/>
                </a:lnTo>
                <a:lnTo>
                  <a:pt x="360" y="256"/>
                </a:lnTo>
                <a:lnTo>
                  <a:pt x="360" y="256"/>
                </a:lnTo>
                <a:lnTo>
                  <a:pt x="360" y="256"/>
                </a:lnTo>
                <a:lnTo>
                  <a:pt x="360" y="256"/>
                </a:lnTo>
                <a:close/>
                <a:moveTo>
                  <a:pt x="134" y="254"/>
                </a:moveTo>
                <a:lnTo>
                  <a:pt x="146" y="234"/>
                </a:lnTo>
                <a:lnTo>
                  <a:pt x="214" y="234"/>
                </a:lnTo>
                <a:lnTo>
                  <a:pt x="226" y="254"/>
                </a:lnTo>
                <a:lnTo>
                  <a:pt x="134" y="254"/>
                </a:lnTo>
                <a:close/>
                <a:moveTo>
                  <a:pt x="338" y="268"/>
                </a:moveTo>
                <a:lnTo>
                  <a:pt x="338" y="268"/>
                </a:lnTo>
                <a:lnTo>
                  <a:pt x="334" y="270"/>
                </a:lnTo>
                <a:lnTo>
                  <a:pt x="332" y="270"/>
                </a:lnTo>
                <a:lnTo>
                  <a:pt x="332" y="270"/>
                </a:lnTo>
                <a:lnTo>
                  <a:pt x="326" y="268"/>
                </a:lnTo>
                <a:lnTo>
                  <a:pt x="326" y="268"/>
                </a:lnTo>
                <a:lnTo>
                  <a:pt x="324" y="262"/>
                </a:lnTo>
                <a:lnTo>
                  <a:pt x="324" y="262"/>
                </a:lnTo>
                <a:lnTo>
                  <a:pt x="324" y="260"/>
                </a:lnTo>
                <a:lnTo>
                  <a:pt x="326" y="256"/>
                </a:lnTo>
                <a:lnTo>
                  <a:pt x="326" y="256"/>
                </a:lnTo>
                <a:lnTo>
                  <a:pt x="328" y="256"/>
                </a:lnTo>
                <a:lnTo>
                  <a:pt x="332" y="254"/>
                </a:lnTo>
                <a:lnTo>
                  <a:pt x="334" y="256"/>
                </a:lnTo>
                <a:lnTo>
                  <a:pt x="338" y="256"/>
                </a:lnTo>
                <a:lnTo>
                  <a:pt x="338" y="256"/>
                </a:lnTo>
                <a:lnTo>
                  <a:pt x="340" y="260"/>
                </a:lnTo>
                <a:lnTo>
                  <a:pt x="340" y="262"/>
                </a:lnTo>
                <a:lnTo>
                  <a:pt x="340" y="262"/>
                </a:lnTo>
                <a:lnTo>
                  <a:pt x="340" y="266"/>
                </a:lnTo>
                <a:lnTo>
                  <a:pt x="338" y="268"/>
                </a:lnTo>
                <a:lnTo>
                  <a:pt x="338" y="268"/>
                </a:lnTo>
                <a:close/>
                <a:moveTo>
                  <a:pt x="54" y="184"/>
                </a:moveTo>
                <a:lnTo>
                  <a:pt x="306" y="184"/>
                </a:lnTo>
                <a:lnTo>
                  <a:pt x="306" y="184"/>
                </a:lnTo>
                <a:lnTo>
                  <a:pt x="310" y="184"/>
                </a:lnTo>
                <a:lnTo>
                  <a:pt x="314" y="182"/>
                </a:lnTo>
                <a:lnTo>
                  <a:pt x="318" y="178"/>
                </a:lnTo>
                <a:lnTo>
                  <a:pt x="318" y="172"/>
                </a:lnTo>
                <a:lnTo>
                  <a:pt x="318" y="12"/>
                </a:lnTo>
                <a:lnTo>
                  <a:pt x="318" y="12"/>
                </a:lnTo>
                <a:lnTo>
                  <a:pt x="318" y="6"/>
                </a:lnTo>
                <a:lnTo>
                  <a:pt x="314" y="2"/>
                </a:lnTo>
                <a:lnTo>
                  <a:pt x="310" y="0"/>
                </a:lnTo>
                <a:lnTo>
                  <a:pt x="306" y="0"/>
                </a:lnTo>
                <a:lnTo>
                  <a:pt x="54" y="0"/>
                </a:lnTo>
                <a:lnTo>
                  <a:pt x="54" y="0"/>
                </a:lnTo>
                <a:lnTo>
                  <a:pt x="50" y="0"/>
                </a:lnTo>
                <a:lnTo>
                  <a:pt x="46" y="2"/>
                </a:lnTo>
                <a:lnTo>
                  <a:pt x="42" y="6"/>
                </a:lnTo>
                <a:lnTo>
                  <a:pt x="42" y="12"/>
                </a:lnTo>
                <a:lnTo>
                  <a:pt x="42" y="172"/>
                </a:lnTo>
                <a:lnTo>
                  <a:pt x="42" y="172"/>
                </a:lnTo>
                <a:lnTo>
                  <a:pt x="42" y="178"/>
                </a:lnTo>
                <a:lnTo>
                  <a:pt x="46" y="182"/>
                </a:lnTo>
                <a:lnTo>
                  <a:pt x="50" y="184"/>
                </a:lnTo>
                <a:lnTo>
                  <a:pt x="54" y="184"/>
                </a:lnTo>
                <a:lnTo>
                  <a:pt x="54" y="184"/>
                </a:lnTo>
                <a:close/>
                <a:moveTo>
                  <a:pt x="66" y="24"/>
                </a:moveTo>
                <a:lnTo>
                  <a:pt x="294" y="24"/>
                </a:lnTo>
                <a:lnTo>
                  <a:pt x="294" y="160"/>
                </a:lnTo>
                <a:lnTo>
                  <a:pt x="66" y="160"/>
                </a:lnTo>
                <a:lnTo>
                  <a:pt x="66" y="2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accent3"/>
            </a:solidFill>
            <a:round/>
            <a:headEnd/>
            <a:tailEnd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>
              <a:latin typeface="+mj-lt"/>
            </a:endParaRPr>
          </a:p>
        </p:txBody>
      </p:sp>
      <p:sp>
        <p:nvSpPr>
          <p:cNvPr id="61" name="Freeform 4958"/>
          <p:cNvSpPr>
            <a:spLocks noEditPoints="1"/>
          </p:cNvSpPr>
          <p:nvPr/>
        </p:nvSpPr>
        <p:spPr bwMode="auto">
          <a:xfrm>
            <a:off x="5028155" y="3679417"/>
            <a:ext cx="282272" cy="275454"/>
          </a:xfrm>
          <a:custGeom>
            <a:avLst/>
            <a:gdLst>
              <a:gd name="T0" fmla="*/ 294 w 414"/>
              <a:gd name="T1" fmla="*/ 176 h 404"/>
              <a:gd name="T2" fmla="*/ 272 w 414"/>
              <a:gd name="T3" fmla="*/ 200 h 404"/>
              <a:gd name="T4" fmla="*/ 272 w 414"/>
              <a:gd name="T5" fmla="*/ 220 h 404"/>
              <a:gd name="T6" fmla="*/ 294 w 414"/>
              <a:gd name="T7" fmla="*/ 244 h 404"/>
              <a:gd name="T8" fmla="*/ 286 w 414"/>
              <a:gd name="T9" fmla="*/ 316 h 404"/>
              <a:gd name="T10" fmla="*/ 244 w 414"/>
              <a:gd name="T11" fmla="*/ 338 h 404"/>
              <a:gd name="T12" fmla="*/ 212 w 414"/>
              <a:gd name="T13" fmla="*/ 316 h 404"/>
              <a:gd name="T14" fmla="*/ 170 w 414"/>
              <a:gd name="T15" fmla="*/ 332 h 404"/>
              <a:gd name="T16" fmla="*/ 112 w 414"/>
              <a:gd name="T17" fmla="*/ 378 h 404"/>
              <a:gd name="T18" fmla="*/ 128 w 414"/>
              <a:gd name="T19" fmla="*/ 390 h 404"/>
              <a:gd name="T20" fmla="*/ 174 w 414"/>
              <a:gd name="T21" fmla="*/ 372 h 404"/>
              <a:gd name="T22" fmla="*/ 212 w 414"/>
              <a:gd name="T23" fmla="*/ 382 h 404"/>
              <a:gd name="T24" fmla="*/ 244 w 414"/>
              <a:gd name="T25" fmla="*/ 358 h 404"/>
              <a:gd name="T26" fmla="*/ 302 w 414"/>
              <a:gd name="T27" fmla="*/ 328 h 404"/>
              <a:gd name="T28" fmla="*/ 314 w 414"/>
              <a:gd name="T29" fmla="*/ 288 h 404"/>
              <a:gd name="T30" fmla="*/ 336 w 414"/>
              <a:gd name="T31" fmla="*/ 228 h 404"/>
              <a:gd name="T32" fmla="*/ 414 w 414"/>
              <a:gd name="T33" fmla="*/ 210 h 404"/>
              <a:gd name="T34" fmla="*/ 330 w 414"/>
              <a:gd name="T35" fmla="*/ 184 h 404"/>
              <a:gd name="T36" fmla="*/ 200 w 414"/>
              <a:gd name="T37" fmla="*/ 364 h 404"/>
              <a:gd name="T38" fmla="*/ 186 w 414"/>
              <a:gd name="T39" fmla="*/ 348 h 404"/>
              <a:gd name="T40" fmla="*/ 200 w 414"/>
              <a:gd name="T41" fmla="*/ 334 h 404"/>
              <a:gd name="T42" fmla="*/ 216 w 414"/>
              <a:gd name="T43" fmla="*/ 348 h 404"/>
              <a:gd name="T44" fmla="*/ 200 w 414"/>
              <a:gd name="T45" fmla="*/ 364 h 404"/>
              <a:gd name="T46" fmla="*/ 334 w 414"/>
              <a:gd name="T47" fmla="*/ 138 h 404"/>
              <a:gd name="T48" fmla="*/ 16 w 414"/>
              <a:gd name="T49" fmla="*/ 292 h 404"/>
              <a:gd name="T50" fmla="*/ 46 w 414"/>
              <a:gd name="T51" fmla="*/ 240 h 404"/>
              <a:gd name="T52" fmla="*/ 80 w 414"/>
              <a:gd name="T53" fmla="*/ 240 h 404"/>
              <a:gd name="T54" fmla="*/ 120 w 414"/>
              <a:gd name="T55" fmla="*/ 238 h 404"/>
              <a:gd name="T56" fmla="*/ 168 w 414"/>
              <a:gd name="T57" fmla="*/ 220 h 404"/>
              <a:gd name="T58" fmla="*/ 136 w 414"/>
              <a:gd name="T59" fmla="*/ 200 h 404"/>
              <a:gd name="T60" fmla="*/ 120 w 414"/>
              <a:gd name="T61" fmla="*/ 182 h 404"/>
              <a:gd name="T62" fmla="*/ 86 w 414"/>
              <a:gd name="T63" fmla="*/ 176 h 404"/>
              <a:gd name="T64" fmla="*/ 62 w 414"/>
              <a:gd name="T65" fmla="*/ 206 h 404"/>
              <a:gd name="T66" fmla="*/ 16 w 414"/>
              <a:gd name="T67" fmla="*/ 242 h 404"/>
              <a:gd name="T68" fmla="*/ 6 w 414"/>
              <a:gd name="T69" fmla="*/ 292 h 404"/>
              <a:gd name="T70" fmla="*/ 104 w 414"/>
              <a:gd name="T71" fmla="*/ 196 h 404"/>
              <a:gd name="T72" fmla="*/ 112 w 414"/>
              <a:gd name="T73" fmla="*/ 216 h 404"/>
              <a:gd name="T74" fmla="*/ 92 w 414"/>
              <a:gd name="T75" fmla="*/ 224 h 404"/>
              <a:gd name="T76" fmla="*/ 84 w 414"/>
              <a:gd name="T77" fmla="*/ 204 h 404"/>
              <a:gd name="T78" fmla="*/ 108 w 414"/>
              <a:gd name="T79" fmla="*/ 306 h 404"/>
              <a:gd name="T80" fmla="*/ 124 w 414"/>
              <a:gd name="T81" fmla="*/ 284 h 404"/>
              <a:gd name="T82" fmla="*/ 184 w 414"/>
              <a:gd name="T83" fmla="*/ 234 h 404"/>
              <a:gd name="T84" fmla="*/ 212 w 414"/>
              <a:gd name="T85" fmla="*/ 202 h 404"/>
              <a:gd name="T86" fmla="*/ 180 w 414"/>
              <a:gd name="T87" fmla="*/ 276 h 404"/>
              <a:gd name="T88" fmla="*/ 108 w 414"/>
              <a:gd name="T89" fmla="*/ 306 h 404"/>
              <a:gd name="T90" fmla="*/ 212 w 414"/>
              <a:gd name="T91" fmla="*/ 68 h 404"/>
              <a:gd name="T92" fmla="*/ 236 w 414"/>
              <a:gd name="T93" fmla="*/ 34 h 404"/>
              <a:gd name="T94" fmla="*/ 222 w 414"/>
              <a:gd name="T95" fmla="*/ 6 h 404"/>
              <a:gd name="T96" fmla="*/ 194 w 414"/>
              <a:gd name="T97" fmla="*/ 0 h 404"/>
              <a:gd name="T98" fmla="*/ 168 w 414"/>
              <a:gd name="T99" fmla="*/ 22 h 404"/>
              <a:gd name="T100" fmla="*/ 174 w 414"/>
              <a:gd name="T101" fmla="*/ 56 h 404"/>
              <a:gd name="T102" fmla="*/ 202 w 414"/>
              <a:gd name="T103" fmla="*/ 20 h 404"/>
              <a:gd name="T104" fmla="*/ 216 w 414"/>
              <a:gd name="T105" fmla="*/ 34 h 404"/>
              <a:gd name="T106" fmla="*/ 202 w 414"/>
              <a:gd name="T107" fmla="*/ 50 h 404"/>
              <a:gd name="T108" fmla="*/ 186 w 414"/>
              <a:gd name="T109" fmla="*/ 34 h 404"/>
              <a:gd name="T110" fmla="*/ 202 w 414"/>
              <a:gd name="T111" fmla="*/ 20 h 404"/>
              <a:gd name="T112" fmla="*/ 2 w 414"/>
              <a:gd name="T113" fmla="*/ 138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14" h="404">
                <a:moveTo>
                  <a:pt x="314" y="176"/>
                </a:moveTo>
                <a:lnTo>
                  <a:pt x="314" y="30"/>
                </a:lnTo>
                <a:lnTo>
                  <a:pt x="314" y="30"/>
                </a:lnTo>
                <a:lnTo>
                  <a:pt x="294" y="20"/>
                </a:lnTo>
                <a:lnTo>
                  <a:pt x="294" y="176"/>
                </a:lnTo>
                <a:lnTo>
                  <a:pt x="294" y="176"/>
                </a:lnTo>
                <a:lnTo>
                  <a:pt x="286" y="180"/>
                </a:lnTo>
                <a:lnTo>
                  <a:pt x="280" y="184"/>
                </a:lnTo>
                <a:lnTo>
                  <a:pt x="274" y="192"/>
                </a:lnTo>
                <a:lnTo>
                  <a:pt x="272" y="200"/>
                </a:lnTo>
                <a:lnTo>
                  <a:pt x="232" y="200"/>
                </a:lnTo>
                <a:lnTo>
                  <a:pt x="232" y="202"/>
                </a:lnTo>
                <a:lnTo>
                  <a:pt x="232" y="202"/>
                </a:lnTo>
                <a:lnTo>
                  <a:pt x="230" y="220"/>
                </a:lnTo>
                <a:lnTo>
                  <a:pt x="272" y="220"/>
                </a:lnTo>
                <a:lnTo>
                  <a:pt x="272" y="220"/>
                </a:lnTo>
                <a:lnTo>
                  <a:pt x="274" y="228"/>
                </a:lnTo>
                <a:lnTo>
                  <a:pt x="280" y="234"/>
                </a:lnTo>
                <a:lnTo>
                  <a:pt x="286" y="240"/>
                </a:lnTo>
                <a:lnTo>
                  <a:pt x="294" y="244"/>
                </a:lnTo>
                <a:lnTo>
                  <a:pt x="294" y="288"/>
                </a:lnTo>
                <a:lnTo>
                  <a:pt x="294" y="288"/>
                </a:lnTo>
                <a:lnTo>
                  <a:pt x="294" y="298"/>
                </a:lnTo>
                <a:lnTo>
                  <a:pt x="290" y="308"/>
                </a:lnTo>
                <a:lnTo>
                  <a:pt x="286" y="316"/>
                </a:lnTo>
                <a:lnTo>
                  <a:pt x="280" y="324"/>
                </a:lnTo>
                <a:lnTo>
                  <a:pt x="272" y="330"/>
                </a:lnTo>
                <a:lnTo>
                  <a:pt x="264" y="334"/>
                </a:lnTo>
                <a:lnTo>
                  <a:pt x="254" y="338"/>
                </a:lnTo>
                <a:lnTo>
                  <a:pt x="244" y="338"/>
                </a:lnTo>
                <a:lnTo>
                  <a:pt x="234" y="338"/>
                </a:lnTo>
                <a:lnTo>
                  <a:pt x="234" y="338"/>
                </a:lnTo>
                <a:lnTo>
                  <a:pt x="230" y="328"/>
                </a:lnTo>
                <a:lnTo>
                  <a:pt x="222" y="320"/>
                </a:lnTo>
                <a:lnTo>
                  <a:pt x="212" y="316"/>
                </a:lnTo>
                <a:lnTo>
                  <a:pt x="200" y="314"/>
                </a:lnTo>
                <a:lnTo>
                  <a:pt x="200" y="314"/>
                </a:lnTo>
                <a:lnTo>
                  <a:pt x="188" y="316"/>
                </a:lnTo>
                <a:lnTo>
                  <a:pt x="178" y="322"/>
                </a:lnTo>
                <a:lnTo>
                  <a:pt x="170" y="332"/>
                </a:lnTo>
                <a:lnTo>
                  <a:pt x="166" y="342"/>
                </a:lnTo>
                <a:lnTo>
                  <a:pt x="166" y="342"/>
                </a:lnTo>
                <a:lnTo>
                  <a:pt x="146" y="350"/>
                </a:lnTo>
                <a:lnTo>
                  <a:pt x="128" y="362"/>
                </a:lnTo>
                <a:lnTo>
                  <a:pt x="112" y="378"/>
                </a:lnTo>
                <a:lnTo>
                  <a:pt x="100" y="396"/>
                </a:lnTo>
                <a:lnTo>
                  <a:pt x="100" y="396"/>
                </a:lnTo>
                <a:lnTo>
                  <a:pt x="118" y="404"/>
                </a:lnTo>
                <a:lnTo>
                  <a:pt x="118" y="404"/>
                </a:lnTo>
                <a:lnTo>
                  <a:pt x="128" y="390"/>
                </a:lnTo>
                <a:lnTo>
                  <a:pt x="140" y="378"/>
                </a:lnTo>
                <a:lnTo>
                  <a:pt x="152" y="370"/>
                </a:lnTo>
                <a:lnTo>
                  <a:pt x="168" y="362"/>
                </a:lnTo>
                <a:lnTo>
                  <a:pt x="168" y="362"/>
                </a:lnTo>
                <a:lnTo>
                  <a:pt x="174" y="372"/>
                </a:lnTo>
                <a:lnTo>
                  <a:pt x="182" y="378"/>
                </a:lnTo>
                <a:lnTo>
                  <a:pt x="190" y="382"/>
                </a:lnTo>
                <a:lnTo>
                  <a:pt x="200" y="384"/>
                </a:lnTo>
                <a:lnTo>
                  <a:pt x="200" y="384"/>
                </a:lnTo>
                <a:lnTo>
                  <a:pt x="212" y="382"/>
                </a:lnTo>
                <a:lnTo>
                  <a:pt x="222" y="378"/>
                </a:lnTo>
                <a:lnTo>
                  <a:pt x="230" y="370"/>
                </a:lnTo>
                <a:lnTo>
                  <a:pt x="234" y="358"/>
                </a:lnTo>
                <a:lnTo>
                  <a:pt x="244" y="358"/>
                </a:lnTo>
                <a:lnTo>
                  <a:pt x="244" y="358"/>
                </a:lnTo>
                <a:lnTo>
                  <a:pt x="258" y="358"/>
                </a:lnTo>
                <a:lnTo>
                  <a:pt x="272" y="354"/>
                </a:lnTo>
                <a:lnTo>
                  <a:pt x="284" y="346"/>
                </a:lnTo>
                <a:lnTo>
                  <a:pt x="294" y="338"/>
                </a:lnTo>
                <a:lnTo>
                  <a:pt x="302" y="328"/>
                </a:lnTo>
                <a:lnTo>
                  <a:pt x="310" y="316"/>
                </a:lnTo>
                <a:lnTo>
                  <a:pt x="314" y="302"/>
                </a:lnTo>
                <a:lnTo>
                  <a:pt x="314" y="288"/>
                </a:lnTo>
                <a:lnTo>
                  <a:pt x="314" y="288"/>
                </a:lnTo>
                <a:lnTo>
                  <a:pt x="314" y="288"/>
                </a:lnTo>
                <a:lnTo>
                  <a:pt x="314" y="244"/>
                </a:lnTo>
                <a:lnTo>
                  <a:pt x="314" y="244"/>
                </a:lnTo>
                <a:lnTo>
                  <a:pt x="324" y="240"/>
                </a:lnTo>
                <a:lnTo>
                  <a:pt x="330" y="234"/>
                </a:lnTo>
                <a:lnTo>
                  <a:pt x="336" y="228"/>
                </a:lnTo>
                <a:lnTo>
                  <a:pt x="338" y="220"/>
                </a:lnTo>
                <a:lnTo>
                  <a:pt x="414" y="220"/>
                </a:lnTo>
                <a:lnTo>
                  <a:pt x="414" y="220"/>
                </a:lnTo>
                <a:lnTo>
                  <a:pt x="414" y="210"/>
                </a:lnTo>
                <a:lnTo>
                  <a:pt x="414" y="210"/>
                </a:lnTo>
                <a:lnTo>
                  <a:pt x="414" y="200"/>
                </a:lnTo>
                <a:lnTo>
                  <a:pt x="338" y="200"/>
                </a:lnTo>
                <a:lnTo>
                  <a:pt x="338" y="200"/>
                </a:lnTo>
                <a:lnTo>
                  <a:pt x="336" y="192"/>
                </a:lnTo>
                <a:lnTo>
                  <a:pt x="330" y="184"/>
                </a:lnTo>
                <a:lnTo>
                  <a:pt x="324" y="180"/>
                </a:lnTo>
                <a:lnTo>
                  <a:pt x="314" y="176"/>
                </a:lnTo>
                <a:lnTo>
                  <a:pt x="314" y="176"/>
                </a:lnTo>
                <a:close/>
                <a:moveTo>
                  <a:pt x="200" y="364"/>
                </a:moveTo>
                <a:lnTo>
                  <a:pt x="200" y="364"/>
                </a:lnTo>
                <a:lnTo>
                  <a:pt x="194" y="364"/>
                </a:lnTo>
                <a:lnTo>
                  <a:pt x="190" y="360"/>
                </a:lnTo>
                <a:lnTo>
                  <a:pt x="186" y="354"/>
                </a:lnTo>
                <a:lnTo>
                  <a:pt x="186" y="348"/>
                </a:lnTo>
                <a:lnTo>
                  <a:pt x="186" y="348"/>
                </a:lnTo>
                <a:lnTo>
                  <a:pt x="186" y="342"/>
                </a:lnTo>
                <a:lnTo>
                  <a:pt x="190" y="338"/>
                </a:lnTo>
                <a:lnTo>
                  <a:pt x="194" y="334"/>
                </a:lnTo>
                <a:lnTo>
                  <a:pt x="200" y="334"/>
                </a:lnTo>
                <a:lnTo>
                  <a:pt x="200" y="334"/>
                </a:lnTo>
                <a:lnTo>
                  <a:pt x="206" y="334"/>
                </a:lnTo>
                <a:lnTo>
                  <a:pt x="212" y="338"/>
                </a:lnTo>
                <a:lnTo>
                  <a:pt x="216" y="342"/>
                </a:lnTo>
                <a:lnTo>
                  <a:pt x="216" y="348"/>
                </a:lnTo>
                <a:lnTo>
                  <a:pt x="216" y="348"/>
                </a:lnTo>
                <a:lnTo>
                  <a:pt x="216" y="354"/>
                </a:lnTo>
                <a:lnTo>
                  <a:pt x="212" y="360"/>
                </a:lnTo>
                <a:lnTo>
                  <a:pt x="206" y="364"/>
                </a:lnTo>
                <a:lnTo>
                  <a:pt x="200" y="364"/>
                </a:lnTo>
                <a:lnTo>
                  <a:pt x="200" y="364"/>
                </a:lnTo>
                <a:close/>
                <a:moveTo>
                  <a:pt x="334" y="118"/>
                </a:moveTo>
                <a:lnTo>
                  <a:pt x="394" y="118"/>
                </a:lnTo>
                <a:lnTo>
                  <a:pt x="394" y="118"/>
                </a:lnTo>
                <a:lnTo>
                  <a:pt x="402" y="138"/>
                </a:lnTo>
                <a:lnTo>
                  <a:pt x="334" y="138"/>
                </a:lnTo>
                <a:lnTo>
                  <a:pt x="334" y="118"/>
                </a:lnTo>
                <a:close/>
                <a:moveTo>
                  <a:pt x="16" y="310"/>
                </a:moveTo>
                <a:lnTo>
                  <a:pt x="16" y="304"/>
                </a:lnTo>
                <a:lnTo>
                  <a:pt x="16" y="304"/>
                </a:lnTo>
                <a:lnTo>
                  <a:pt x="16" y="292"/>
                </a:lnTo>
                <a:lnTo>
                  <a:pt x="20" y="278"/>
                </a:lnTo>
                <a:lnTo>
                  <a:pt x="24" y="268"/>
                </a:lnTo>
                <a:lnTo>
                  <a:pt x="30" y="256"/>
                </a:lnTo>
                <a:lnTo>
                  <a:pt x="38" y="248"/>
                </a:lnTo>
                <a:lnTo>
                  <a:pt x="46" y="240"/>
                </a:lnTo>
                <a:lnTo>
                  <a:pt x="56" y="232"/>
                </a:lnTo>
                <a:lnTo>
                  <a:pt x="66" y="226"/>
                </a:lnTo>
                <a:lnTo>
                  <a:pt x="66" y="226"/>
                </a:lnTo>
                <a:lnTo>
                  <a:pt x="72" y="234"/>
                </a:lnTo>
                <a:lnTo>
                  <a:pt x="80" y="240"/>
                </a:lnTo>
                <a:lnTo>
                  <a:pt x="88" y="244"/>
                </a:lnTo>
                <a:lnTo>
                  <a:pt x="98" y="246"/>
                </a:lnTo>
                <a:lnTo>
                  <a:pt x="98" y="246"/>
                </a:lnTo>
                <a:lnTo>
                  <a:pt x="110" y="244"/>
                </a:lnTo>
                <a:lnTo>
                  <a:pt x="120" y="238"/>
                </a:lnTo>
                <a:lnTo>
                  <a:pt x="128" y="230"/>
                </a:lnTo>
                <a:lnTo>
                  <a:pt x="132" y="220"/>
                </a:lnTo>
                <a:lnTo>
                  <a:pt x="132" y="220"/>
                </a:lnTo>
                <a:lnTo>
                  <a:pt x="136" y="220"/>
                </a:lnTo>
                <a:lnTo>
                  <a:pt x="168" y="220"/>
                </a:lnTo>
                <a:lnTo>
                  <a:pt x="168" y="220"/>
                </a:lnTo>
                <a:lnTo>
                  <a:pt x="170" y="212"/>
                </a:lnTo>
                <a:lnTo>
                  <a:pt x="172" y="202"/>
                </a:lnTo>
                <a:lnTo>
                  <a:pt x="172" y="200"/>
                </a:lnTo>
                <a:lnTo>
                  <a:pt x="136" y="200"/>
                </a:lnTo>
                <a:lnTo>
                  <a:pt x="136" y="200"/>
                </a:lnTo>
                <a:lnTo>
                  <a:pt x="132" y="200"/>
                </a:lnTo>
                <a:lnTo>
                  <a:pt x="132" y="200"/>
                </a:lnTo>
                <a:lnTo>
                  <a:pt x="128" y="190"/>
                </a:lnTo>
                <a:lnTo>
                  <a:pt x="120" y="182"/>
                </a:lnTo>
                <a:lnTo>
                  <a:pt x="110" y="176"/>
                </a:lnTo>
                <a:lnTo>
                  <a:pt x="98" y="174"/>
                </a:lnTo>
                <a:lnTo>
                  <a:pt x="98" y="174"/>
                </a:lnTo>
                <a:lnTo>
                  <a:pt x="92" y="176"/>
                </a:lnTo>
                <a:lnTo>
                  <a:pt x="86" y="176"/>
                </a:lnTo>
                <a:lnTo>
                  <a:pt x="74" y="184"/>
                </a:lnTo>
                <a:lnTo>
                  <a:pt x="66" y="194"/>
                </a:lnTo>
                <a:lnTo>
                  <a:pt x="64" y="200"/>
                </a:lnTo>
                <a:lnTo>
                  <a:pt x="62" y="206"/>
                </a:lnTo>
                <a:lnTo>
                  <a:pt x="62" y="206"/>
                </a:lnTo>
                <a:lnTo>
                  <a:pt x="52" y="212"/>
                </a:lnTo>
                <a:lnTo>
                  <a:pt x="42" y="218"/>
                </a:lnTo>
                <a:lnTo>
                  <a:pt x="32" y="224"/>
                </a:lnTo>
                <a:lnTo>
                  <a:pt x="24" y="232"/>
                </a:lnTo>
                <a:lnTo>
                  <a:pt x="16" y="242"/>
                </a:lnTo>
                <a:lnTo>
                  <a:pt x="10" y="252"/>
                </a:lnTo>
                <a:lnTo>
                  <a:pt x="4" y="262"/>
                </a:lnTo>
                <a:lnTo>
                  <a:pt x="0" y="274"/>
                </a:lnTo>
                <a:lnTo>
                  <a:pt x="0" y="274"/>
                </a:lnTo>
                <a:lnTo>
                  <a:pt x="6" y="292"/>
                </a:lnTo>
                <a:lnTo>
                  <a:pt x="16" y="310"/>
                </a:lnTo>
                <a:lnTo>
                  <a:pt x="16" y="310"/>
                </a:lnTo>
                <a:close/>
                <a:moveTo>
                  <a:pt x="98" y="194"/>
                </a:moveTo>
                <a:lnTo>
                  <a:pt x="98" y="194"/>
                </a:lnTo>
                <a:lnTo>
                  <a:pt x="104" y="196"/>
                </a:lnTo>
                <a:lnTo>
                  <a:pt x="110" y="198"/>
                </a:lnTo>
                <a:lnTo>
                  <a:pt x="112" y="204"/>
                </a:lnTo>
                <a:lnTo>
                  <a:pt x="114" y="210"/>
                </a:lnTo>
                <a:lnTo>
                  <a:pt x="114" y="210"/>
                </a:lnTo>
                <a:lnTo>
                  <a:pt x="112" y="216"/>
                </a:lnTo>
                <a:lnTo>
                  <a:pt x="110" y="220"/>
                </a:lnTo>
                <a:lnTo>
                  <a:pt x="104" y="224"/>
                </a:lnTo>
                <a:lnTo>
                  <a:pt x="98" y="226"/>
                </a:lnTo>
                <a:lnTo>
                  <a:pt x="98" y="226"/>
                </a:lnTo>
                <a:lnTo>
                  <a:pt x="92" y="224"/>
                </a:lnTo>
                <a:lnTo>
                  <a:pt x="88" y="220"/>
                </a:lnTo>
                <a:lnTo>
                  <a:pt x="84" y="216"/>
                </a:lnTo>
                <a:lnTo>
                  <a:pt x="82" y="210"/>
                </a:lnTo>
                <a:lnTo>
                  <a:pt x="82" y="210"/>
                </a:lnTo>
                <a:lnTo>
                  <a:pt x="84" y="204"/>
                </a:lnTo>
                <a:lnTo>
                  <a:pt x="88" y="198"/>
                </a:lnTo>
                <a:lnTo>
                  <a:pt x="92" y="196"/>
                </a:lnTo>
                <a:lnTo>
                  <a:pt x="98" y="194"/>
                </a:lnTo>
                <a:lnTo>
                  <a:pt x="98" y="194"/>
                </a:lnTo>
                <a:close/>
                <a:moveTo>
                  <a:pt x="108" y="306"/>
                </a:moveTo>
                <a:lnTo>
                  <a:pt x="36" y="306"/>
                </a:lnTo>
                <a:lnTo>
                  <a:pt x="36" y="286"/>
                </a:lnTo>
                <a:lnTo>
                  <a:pt x="108" y="286"/>
                </a:lnTo>
                <a:lnTo>
                  <a:pt x="108" y="286"/>
                </a:lnTo>
                <a:lnTo>
                  <a:pt x="124" y="284"/>
                </a:lnTo>
                <a:lnTo>
                  <a:pt x="140" y="280"/>
                </a:lnTo>
                <a:lnTo>
                  <a:pt x="154" y="272"/>
                </a:lnTo>
                <a:lnTo>
                  <a:pt x="166" y="262"/>
                </a:lnTo>
                <a:lnTo>
                  <a:pt x="178" y="250"/>
                </a:lnTo>
                <a:lnTo>
                  <a:pt x="184" y="234"/>
                </a:lnTo>
                <a:lnTo>
                  <a:pt x="190" y="220"/>
                </a:lnTo>
                <a:lnTo>
                  <a:pt x="192" y="202"/>
                </a:lnTo>
                <a:lnTo>
                  <a:pt x="192" y="158"/>
                </a:lnTo>
                <a:lnTo>
                  <a:pt x="212" y="158"/>
                </a:lnTo>
                <a:lnTo>
                  <a:pt x="212" y="202"/>
                </a:lnTo>
                <a:lnTo>
                  <a:pt x="212" y="202"/>
                </a:lnTo>
                <a:lnTo>
                  <a:pt x="210" y="224"/>
                </a:lnTo>
                <a:lnTo>
                  <a:pt x="204" y="242"/>
                </a:lnTo>
                <a:lnTo>
                  <a:pt x="194" y="260"/>
                </a:lnTo>
                <a:lnTo>
                  <a:pt x="180" y="276"/>
                </a:lnTo>
                <a:lnTo>
                  <a:pt x="166" y="288"/>
                </a:lnTo>
                <a:lnTo>
                  <a:pt x="148" y="298"/>
                </a:lnTo>
                <a:lnTo>
                  <a:pt x="128" y="304"/>
                </a:lnTo>
                <a:lnTo>
                  <a:pt x="108" y="306"/>
                </a:lnTo>
                <a:lnTo>
                  <a:pt x="108" y="306"/>
                </a:lnTo>
                <a:close/>
                <a:moveTo>
                  <a:pt x="192" y="68"/>
                </a:moveTo>
                <a:lnTo>
                  <a:pt x="192" y="98"/>
                </a:lnTo>
                <a:lnTo>
                  <a:pt x="212" y="98"/>
                </a:lnTo>
                <a:lnTo>
                  <a:pt x="212" y="68"/>
                </a:lnTo>
                <a:lnTo>
                  <a:pt x="212" y="68"/>
                </a:lnTo>
                <a:lnTo>
                  <a:pt x="222" y="64"/>
                </a:lnTo>
                <a:lnTo>
                  <a:pt x="230" y="56"/>
                </a:lnTo>
                <a:lnTo>
                  <a:pt x="236" y="46"/>
                </a:lnTo>
                <a:lnTo>
                  <a:pt x="236" y="34"/>
                </a:lnTo>
                <a:lnTo>
                  <a:pt x="236" y="34"/>
                </a:lnTo>
                <a:lnTo>
                  <a:pt x="236" y="28"/>
                </a:lnTo>
                <a:lnTo>
                  <a:pt x="234" y="22"/>
                </a:lnTo>
                <a:lnTo>
                  <a:pt x="230" y="16"/>
                </a:lnTo>
                <a:lnTo>
                  <a:pt x="226" y="10"/>
                </a:lnTo>
                <a:lnTo>
                  <a:pt x="222" y="6"/>
                </a:lnTo>
                <a:lnTo>
                  <a:pt x="216" y="2"/>
                </a:lnTo>
                <a:lnTo>
                  <a:pt x="208" y="0"/>
                </a:lnTo>
                <a:lnTo>
                  <a:pt x="202" y="0"/>
                </a:lnTo>
                <a:lnTo>
                  <a:pt x="202" y="0"/>
                </a:lnTo>
                <a:lnTo>
                  <a:pt x="194" y="0"/>
                </a:lnTo>
                <a:lnTo>
                  <a:pt x="188" y="2"/>
                </a:lnTo>
                <a:lnTo>
                  <a:pt x="182" y="6"/>
                </a:lnTo>
                <a:lnTo>
                  <a:pt x="176" y="10"/>
                </a:lnTo>
                <a:lnTo>
                  <a:pt x="172" y="16"/>
                </a:lnTo>
                <a:lnTo>
                  <a:pt x="168" y="22"/>
                </a:lnTo>
                <a:lnTo>
                  <a:pt x="166" y="28"/>
                </a:lnTo>
                <a:lnTo>
                  <a:pt x="166" y="34"/>
                </a:lnTo>
                <a:lnTo>
                  <a:pt x="166" y="34"/>
                </a:lnTo>
                <a:lnTo>
                  <a:pt x="168" y="46"/>
                </a:lnTo>
                <a:lnTo>
                  <a:pt x="174" y="56"/>
                </a:lnTo>
                <a:lnTo>
                  <a:pt x="182" y="64"/>
                </a:lnTo>
                <a:lnTo>
                  <a:pt x="192" y="68"/>
                </a:lnTo>
                <a:lnTo>
                  <a:pt x="192" y="68"/>
                </a:lnTo>
                <a:close/>
                <a:moveTo>
                  <a:pt x="202" y="20"/>
                </a:moveTo>
                <a:lnTo>
                  <a:pt x="202" y="20"/>
                </a:lnTo>
                <a:lnTo>
                  <a:pt x="208" y="20"/>
                </a:lnTo>
                <a:lnTo>
                  <a:pt x="212" y="24"/>
                </a:lnTo>
                <a:lnTo>
                  <a:pt x="216" y="28"/>
                </a:lnTo>
                <a:lnTo>
                  <a:pt x="216" y="34"/>
                </a:lnTo>
                <a:lnTo>
                  <a:pt x="216" y="34"/>
                </a:lnTo>
                <a:lnTo>
                  <a:pt x="216" y="40"/>
                </a:lnTo>
                <a:lnTo>
                  <a:pt x="212" y="46"/>
                </a:lnTo>
                <a:lnTo>
                  <a:pt x="208" y="50"/>
                </a:lnTo>
                <a:lnTo>
                  <a:pt x="202" y="50"/>
                </a:lnTo>
                <a:lnTo>
                  <a:pt x="202" y="50"/>
                </a:lnTo>
                <a:lnTo>
                  <a:pt x="196" y="50"/>
                </a:lnTo>
                <a:lnTo>
                  <a:pt x="190" y="46"/>
                </a:lnTo>
                <a:lnTo>
                  <a:pt x="188" y="40"/>
                </a:lnTo>
                <a:lnTo>
                  <a:pt x="186" y="34"/>
                </a:lnTo>
                <a:lnTo>
                  <a:pt x="186" y="34"/>
                </a:lnTo>
                <a:lnTo>
                  <a:pt x="188" y="28"/>
                </a:lnTo>
                <a:lnTo>
                  <a:pt x="190" y="24"/>
                </a:lnTo>
                <a:lnTo>
                  <a:pt x="196" y="20"/>
                </a:lnTo>
                <a:lnTo>
                  <a:pt x="202" y="20"/>
                </a:lnTo>
                <a:lnTo>
                  <a:pt x="202" y="20"/>
                </a:lnTo>
                <a:close/>
                <a:moveTo>
                  <a:pt x="10" y="118"/>
                </a:moveTo>
                <a:lnTo>
                  <a:pt x="274" y="118"/>
                </a:lnTo>
                <a:lnTo>
                  <a:pt x="274" y="138"/>
                </a:lnTo>
                <a:lnTo>
                  <a:pt x="2" y="138"/>
                </a:lnTo>
                <a:lnTo>
                  <a:pt x="2" y="138"/>
                </a:lnTo>
                <a:lnTo>
                  <a:pt x="10" y="118"/>
                </a:lnTo>
                <a:lnTo>
                  <a:pt x="10" y="118"/>
                </a:lnTo>
                <a:close/>
              </a:path>
            </a:pathLst>
          </a:custGeom>
          <a:solidFill>
            <a:srgbClr val="EB8C00"/>
          </a:solidFill>
          <a:ln w="3175">
            <a:noFill/>
            <a:miter lim="800000"/>
            <a:headEnd/>
            <a:tailEnd/>
          </a:ln>
          <a:extLst/>
        </p:spPr>
        <p:txBody>
          <a:bodyPr/>
          <a:lstStyle/>
          <a:p>
            <a:endParaRPr lang="en-GB" sz="90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90322" y="4605063"/>
            <a:ext cx="765127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00" b="1" dirty="0" smtClean="0">
                <a:solidFill>
                  <a:srgbClr val="FF0000"/>
                </a:solidFill>
                <a:latin typeface="+mj-lt"/>
              </a:rPr>
              <a:t>Headcount</a:t>
            </a:r>
            <a:endParaRPr lang="en-US" sz="1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44522" y="4605063"/>
            <a:ext cx="545895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00" b="1" dirty="0" smtClean="0">
                <a:solidFill>
                  <a:srgbClr val="FF0000"/>
                </a:solidFill>
                <a:latin typeface="+mj-lt"/>
              </a:rPr>
              <a:t>Skills</a:t>
            </a:r>
            <a:endParaRPr lang="en-US" sz="1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979490" y="4605063"/>
            <a:ext cx="68307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00" b="1" dirty="0" smtClean="0">
                <a:solidFill>
                  <a:srgbClr val="FF0000"/>
                </a:solidFill>
                <a:latin typeface="+mj-lt"/>
              </a:rPr>
              <a:t>Processes</a:t>
            </a:r>
            <a:endParaRPr lang="en-US" sz="10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5912001" y="4825064"/>
            <a:ext cx="7061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082984" y="4848192"/>
            <a:ext cx="7061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068115" y="4834150"/>
            <a:ext cx="7061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993774" y="4834976"/>
            <a:ext cx="7061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951636" y="4605063"/>
            <a:ext cx="588369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00" b="1" dirty="0" smtClean="0">
                <a:solidFill>
                  <a:srgbClr val="FF0000"/>
                </a:solidFill>
                <a:latin typeface="+mj-lt"/>
              </a:rPr>
              <a:t>Systems</a:t>
            </a:r>
            <a:endParaRPr lang="en-US" sz="1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26617" y="4605063"/>
            <a:ext cx="67463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00" b="1" dirty="0" smtClean="0">
                <a:solidFill>
                  <a:srgbClr val="FF0000"/>
                </a:solidFill>
                <a:latin typeface="+mj-lt"/>
              </a:rPr>
              <a:t>Structure</a:t>
            </a:r>
            <a:endParaRPr lang="en-US" sz="10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2112721" y="4846540"/>
            <a:ext cx="7061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Slide Number Placeholder 4"/>
          <p:cNvSpPr>
            <a:spLocks noGrp="1"/>
          </p:cNvSpPr>
          <p:nvPr>
            <p:ph type="sldNum" idx="12"/>
          </p:nvPr>
        </p:nvSpPr>
        <p:spPr>
          <a:xfrm>
            <a:off x="6700838" y="4770007"/>
            <a:ext cx="2133600" cy="123000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95" name="Rectangle 2"/>
          <p:cNvSpPr txBox="1">
            <a:spLocks noChangeArrowheads="1"/>
          </p:cNvSpPr>
          <p:nvPr/>
        </p:nvSpPr>
        <p:spPr>
          <a:xfrm>
            <a:off x="192098" y="218923"/>
            <a:ext cx="8642340" cy="61555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Evolving business models and digital processing capabilities will drastically change the traditional finance and accounting model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69843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ltGray">
          <a:xfrm>
            <a:off x="5307874" y="3895442"/>
            <a:ext cx="2240339" cy="397647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t" anchorCtr="0"/>
          <a:lstStyle/>
          <a:p>
            <a:pPr algn="r"/>
            <a:r>
              <a:rPr lang="en-GB" sz="9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Speech recognition</a:t>
            </a:r>
          </a:p>
        </p:txBody>
      </p:sp>
      <p:sp>
        <p:nvSpPr>
          <p:cNvPr id="93" name="Oval 92"/>
          <p:cNvSpPr/>
          <p:nvPr/>
        </p:nvSpPr>
        <p:spPr bwMode="ltGray">
          <a:xfrm>
            <a:off x="5094490" y="3832991"/>
            <a:ext cx="484631" cy="48463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 err="1">
              <a:solidFill>
                <a:schemeClr val="accent6">
                  <a:lumMod val="20000"/>
                  <a:lumOff val="80000"/>
                </a:schemeClr>
              </a:solidFill>
              <a:latin typeface="Georgia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ltGray">
          <a:xfrm>
            <a:off x="1574475" y="1570482"/>
            <a:ext cx="2222953" cy="406661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t" anchorCtr="0"/>
          <a:lstStyle/>
          <a:p>
            <a:r>
              <a:rPr lang="en-GB" sz="9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Big data &amp; analytics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6700838" y="4770007"/>
            <a:ext cx="2133600" cy="123000"/>
          </a:xfrm>
        </p:spPr>
        <p:txBody>
          <a:bodyPr/>
          <a:lstStyle/>
          <a:p>
            <a:fld id="{9EBD5762-3BDC-484D-9503-7EA6D5A9A8C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3764" y="208654"/>
            <a:ext cx="7200900" cy="615553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Finance must understand the impact of the digital world on it’s operations and operating model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3371850" y="1746130"/>
            <a:ext cx="2400300" cy="2400300"/>
            <a:chOff x="2895601" y="2602493"/>
            <a:chExt cx="3200400" cy="3200400"/>
          </a:xfrm>
        </p:grpSpPr>
        <p:sp>
          <p:nvSpPr>
            <p:cNvPr id="6" name="Oval 5"/>
            <p:cNvSpPr/>
            <p:nvPr/>
          </p:nvSpPr>
          <p:spPr bwMode="ltGray">
            <a:xfrm>
              <a:off x="2895601" y="2602493"/>
              <a:ext cx="3200400" cy="3200400"/>
            </a:xfrm>
            <a:prstGeom prst="ellipse">
              <a:avLst/>
            </a:prstGeom>
            <a:noFill/>
            <a:ln w="762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endParaRPr>
            </a:p>
          </p:txBody>
        </p:sp>
        <p:sp>
          <p:nvSpPr>
            <p:cNvPr id="5" name="Oval 4"/>
            <p:cNvSpPr/>
            <p:nvPr/>
          </p:nvSpPr>
          <p:spPr bwMode="ltGray">
            <a:xfrm>
              <a:off x="3124201" y="2831093"/>
              <a:ext cx="2743200" cy="27432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 err="1">
                <a:solidFill>
                  <a:schemeClr val="tx1"/>
                </a:solidFill>
                <a:latin typeface="Georgia" pitchFamily="18" charset="0"/>
              </a:endParaRPr>
            </a:p>
          </p:txBody>
        </p:sp>
      </p:grpSp>
      <p:sp>
        <p:nvSpPr>
          <p:cNvPr id="23" name="Rectangle 22"/>
          <p:cNvSpPr/>
          <p:nvPr/>
        </p:nvSpPr>
        <p:spPr bwMode="ltGray">
          <a:xfrm>
            <a:off x="1574475" y="3895442"/>
            <a:ext cx="2240901" cy="397647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t" anchorCtr="0"/>
          <a:lstStyle/>
          <a:p>
            <a:r>
              <a:rPr lang="en-GB" sz="900" b="1" i="1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Blockchain</a:t>
            </a:r>
            <a:endParaRPr lang="en-GB" sz="900" b="1" i="1" dirty="0">
              <a:solidFill>
                <a:schemeClr val="accent6">
                  <a:lumMod val="20000"/>
                  <a:lumOff val="80000"/>
                </a:schemeClr>
              </a:solidFill>
              <a:latin typeface="Georgia" pitchFamily="18" charset="0"/>
            </a:endParaRPr>
          </a:p>
          <a:p>
            <a:endParaRPr lang="en-GB" sz="900" b="1" i="1" dirty="0">
              <a:solidFill>
                <a:schemeClr val="accent6">
                  <a:lumMod val="20000"/>
                  <a:lumOff val="80000"/>
                </a:schemeClr>
              </a:solidFill>
              <a:latin typeface="Georgia" pitchFamily="18" charset="0"/>
            </a:endParaRPr>
          </a:p>
          <a:p>
            <a:endParaRPr lang="en-GB" sz="900" b="1" i="1" dirty="0" err="1">
              <a:solidFill>
                <a:schemeClr val="accent6">
                  <a:lumMod val="20000"/>
                  <a:lumOff val="80000"/>
                </a:schemeClr>
              </a:solidFill>
              <a:latin typeface="Georgia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ltGray">
          <a:xfrm>
            <a:off x="1574475" y="3354457"/>
            <a:ext cx="1772771" cy="38658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t" anchorCtr="0"/>
          <a:lstStyle/>
          <a:p>
            <a:r>
              <a:rPr lang="en-GB" sz="9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Cloud</a:t>
            </a:r>
          </a:p>
          <a:p>
            <a:endParaRPr lang="en-GB" sz="900" b="1" i="1" dirty="0" err="1">
              <a:solidFill>
                <a:schemeClr val="accent6">
                  <a:lumMod val="20000"/>
                  <a:lumOff val="80000"/>
                </a:schemeClr>
              </a:solidFill>
              <a:latin typeface="Georgia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ltGray">
          <a:xfrm>
            <a:off x="1574475" y="2735049"/>
            <a:ext cx="1668002" cy="415654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t" anchorCtr="0"/>
          <a:lstStyle/>
          <a:p>
            <a:r>
              <a:rPr lang="en-GB" sz="9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Robotics</a:t>
            </a:r>
          </a:p>
        </p:txBody>
      </p:sp>
      <p:sp>
        <p:nvSpPr>
          <p:cNvPr id="26" name="Rectangle 25"/>
          <p:cNvSpPr/>
          <p:nvPr/>
        </p:nvSpPr>
        <p:spPr bwMode="ltGray">
          <a:xfrm>
            <a:off x="1574475" y="2149337"/>
            <a:ext cx="1806010" cy="376445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t" anchorCtr="0"/>
          <a:lstStyle/>
          <a:p>
            <a:r>
              <a:rPr lang="en-GB" sz="9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Mobility</a:t>
            </a:r>
          </a:p>
          <a:p>
            <a:endParaRPr lang="en-GB" sz="900" b="1" i="1" dirty="0" err="1">
              <a:solidFill>
                <a:schemeClr val="accent6">
                  <a:lumMod val="20000"/>
                  <a:lumOff val="80000"/>
                </a:schemeClr>
              </a:solidFill>
              <a:latin typeface="Georgia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ltGray">
          <a:xfrm>
            <a:off x="5773226" y="3354457"/>
            <a:ext cx="1774987" cy="386582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t" anchorCtr="0"/>
          <a:lstStyle/>
          <a:p>
            <a:pPr algn="r"/>
            <a:r>
              <a:rPr lang="en-US" sz="9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Machine learning</a:t>
            </a:r>
            <a:endParaRPr lang="en-GB" sz="900" b="1" i="1" dirty="0" err="1">
              <a:solidFill>
                <a:schemeClr val="accent6">
                  <a:lumMod val="20000"/>
                  <a:lumOff val="80000"/>
                </a:schemeClr>
              </a:solidFill>
              <a:latin typeface="Georgia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ltGray">
          <a:xfrm>
            <a:off x="5879593" y="2735049"/>
            <a:ext cx="1668620" cy="415654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t" anchorCtr="0"/>
          <a:lstStyle/>
          <a:p>
            <a:pPr algn="r"/>
            <a:r>
              <a:rPr lang="en-US" altLang="en-US" sz="9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Artificial intelligence</a:t>
            </a:r>
            <a:endParaRPr lang="en-GB" sz="900" b="1" i="1" dirty="0" err="1">
              <a:solidFill>
                <a:schemeClr val="accent6">
                  <a:lumMod val="20000"/>
                  <a:lumOff val="80000"/>
                </a:schemeClr>
              </a:solidFill>
              <a:latin typeface="Georgia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ltGray">
          <a:xfrm>
            <a:off x="5739986" y="2149337"/>
            <a:ext cx="1808226" cy="376445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t" anchorCtr="0"/>
          <a:lstStyle/>
          <a:p>
            <a:pPr algn="r"/>
            <a:r>
              <a:rPr lang="en-GB" sz="9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Visualization</a:t>
            </a:r>
          </a:p>
        </p:txBody>
      </p:sp>
      <p:sp>
        <p:nvSpPr>
          <p:cNvPr id="32" name="Rectangle 31"/>
          <p:cNvSpPr/>
          <p:nvPr/>
        </p:nvSpPr>
        <p:spPr bwMode="ltGray">
          <a:xfrm>
            <a:off x="5327818" y="1570482"/>
            <a:ext cx="2220395" cy="406661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t" anchorCtr="0"/>
          <a:lstStyle/>
          <a:p>
            <a:pPr algn="r"/>
            <a:r>
              <a:rPr lang="en-US" sz="9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Real-time computing</a:t>
            </a:r>
            <a:endParaRPr lang="en-GB" sz="900" b="1" i="1" dirty="0">
              <a:solidFill>
                <a:schemeClr val="accent6">
                  <a:lumMod val="20000"/>
                  <a:lumOff val="80000"/>
                </a:schemeClr>
              </a:solidFill>
              <a:latin typeface="Georgia" pitchFamily="18" charset="0"/>
            </a:endParaRPr>
          </a:p>
          <a:p>
            <a:endParaRPr lang="en-GB" sz="900" b="1" i="1" dirty="0" err="1">
              <a:solidFill>
                <a:schemeClr val="accent6">
                  <a:lumMod val="20000"/>
                  <a:lumOff val="80000"/>
                </a:schemeClr>
              </a:solidFill>
              <a:latin typeface="Georgia" pitchFamily="18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063490" y="1543050"/>
            <a:ext cx="480060" cy="480060"/>
            <a:chOff x="4648201" y="2267213"/>
            <a:chExt cx="640080" cy="640080"/>
          </a:xfrm>
          <a:solidFill>
            <a:schemeClr val="tx2"/>
          </a:solidFill>
        </p:grpSpPr>
        <p:sp>
          <p:nvSpPr>
            <p:cNvPr id="13" name="Oval 12"/>
            <p:cNvSpPr/>
            <p:nvPr/>
          </p:nvSpPr>
          <p:spPr bwMode="ltGray">
            <a:xfrm>
              <a:off x="4648201" y="2267213"/>
              <a:ext cx="640080" cy="640080"/>
            </a:xfrm>
            <a:prstGeom prst="ellipse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endParaRPr>
            </a:p>
          </p:txBody>
        </p:sp>
        <p:sp>
          <p:nvSpPr>
            <p:cNvPr id="41" name="Freeform 5014"/>
            <p:cNvSpPr>
              <a:spLocks noEditPoints="1"/>
            </p:cNvSpPr>
            <p:nvPr/>
          </p:nvSpPr>
          <p:spPr bwMode="auto">
            <a:xfrm>
              <a:off x="4789110" y="2406466"/>
              <a:ext cx="388747" cy="300197"/>
            </a:xfrm>
            <a:custGeom>
              <a:avLst/>
              <a:gdLst>
                <a:gd name="T0" fmla="*/ 360 w 360"/>
                <a:gd name="T1" fmla="*/ 256 h 278"/>
                <a:gd name="T2" fmla="*/ 360 w 360"/>
                <a:gd name="T3" fmla="*/ 252 h 278"/>
                <a:gd name="T4" fmla="*/ 358 w 360"/>
                <a:gd name="T5" fmla="*/ 252 h 278"/>
                <a:gd name="T6" fmla="*/ 318 w 360"/>
                <a:gd name="T7" fmla="*/ 200 h 278"/>
                <a:gd name="T8" fmla="*/ 314 w 360"/>
                <a:gd name="T9" fmla="*/ 198 h 278"/>
                <a:gd name="T10" fmla="*/ 50 w 360"/>
                <a:gd name="T11" fmla="*/ 196 h 278"/>
                <a:gd name="T12" fmla="*/ 46 w 360"/>
                <a:gd name="T13" fmla="*/ 198 h 278"/>
                <a:gd name="T14" fmla="*/ 2 w 360"/>
                <a:gd name="T15" fmla="*/ 250 h 278"/>
                <a:gd name="T16" fmla="*/ 2 w 360"/>
                <a:gd name="T17" fmla="*/ 252 h 278"/>
                <a:gd name="T18" fmla="*/ 0 w 360"/>
                <a:gd name="T19" fmla="*/ 252 h 278"/>
                <a:gd name="T20" fmla="*/ 0 w 360"/>
                <a:gd name="T21" fmla="*/ 256 h 278"/>
                <a:gd name="T22" fmla="*/ 0 w 360"/>
                <a:gd name="T23" fmla="*/ 256 h 278"/>
                <a:gd name="T24" fmla="*/ 0 w 360"/>
                <a:gd name="T25" fmla="*/ 268 h 278"/>
                <a:gd name="T26" fmla="*/ 4 w 360"/>
                <a:gd name="T27" fmla="*/ 276 h 278"/>
                <a:gd name="T28" fmla="*/ 10 w 360"/>
                <a:gd name="T29" fmla="*/ 278 h 278"/>
                <a:gd name="T30" fmla="*/ 350 w 360"/>
                <a:gd name="T31" fmla="*/ 278 h 278"/>
                <a:gd name="T32" fmla="*/ 356 w 360"/>
                <a:gd name="T33" fmla="*/ 276 h 278"/>
                <a:gd name="T34" fmla="*/ 360 w 360"/>
                <a:gd name="T35" fmla="*/ 268 h 278"/>
                <a:gd name="T36" fmla="*/ 360 w 360"/>
                <a:gd name="T37" fmla="*/ 256 h 278"/>
                <a:gd name="T38" fmla="*/ 360 w 360"/>
                <a:gd name="T39" fmla="*/ 256 h 278"/>
                <a:gd name="T40" fmla="*/ 146 w 360"/>
                <a:gd name="T41" fmla="*/ 234 h 278"/>
                <a:gd name="T42" fmla="*/ 226 w 360"/>
                <a:gd name="T43" fmla="*/ 254 h 278"/>
                <a:gd name="T44" fmla="*/ 338 w 360"/>
                <a:gd name="T45" fmla="*/ 268 h 278"/>
                <a:gd name="T46" fmla="*/ 334 w 360"/>
                <a:gd name="T47" fmla="*/ 270 h 278"/>
                <a:gd name="T48" fmla="*/ 332 w 360"/>
                <a:gd name="T49" fmla="*/ 270 h 278"/>
                <a:gd name="T50" fmla="*/ 326 w 360"/>
                <a:gd name="T51" fmla="*/ 268 h 278"/>
                <a:gd name="T52" fmla="*/ 324 w 360"/>
                <a:gd name="T53" fmla="*/ 262 h 278"/>
                <a:gd name="T54" fmla="*/ 326 w 360"/>
                <a:gd name="T55" fmla="*/ 256 h 278"/>
                <a:gd name="T56" fmla="*/ 328 w 360"/>
                <a:gd name="T57" fmla="*/ 256 h 278"/>
                <a:gd name="T58" fmla="*/ 334 w 360"/>
                <a:gd name="T59" fmla="*/ 256 h 278"/>
                <a:gd name="T60" fmla="*/ 338 w 360"/>
                <a:gd name="T61" fmla="*/ 256 h 278"/>
                <a:gd name="T62" fmla="*/ 340 w 360"/>
                <a:gd name="T63" fmla="*/ 262 h 278"/>
                <a:gd name="T64" fmla="*/ 340 w 360"/>
                <a:gd name="T65" fmla="*/ 266 h 278"/>
                <a:gd name="T66" fmla="*/ 338 w 360"/>
                <a:gd name="T67" fmla="*/ 268 h 278"/>
                <a:gd name="T68" fmla="*/ 306 w 360"/>
                <a:gd name="T69" fmla="*/ 184 h 278"/>
                <a:gd name="T70" fmla="*/ 310 w 360"/>
                <a:gd name="T71" fmla="*/ 184 h 278"/>
                <a:gd name="T72" fmla="*/ 318 w 360"/>
                <a:gd name="T73" fmla="*/ 178 h 278"/>
                <a:gd name="T74" fmla="*/ 318 w 360"/>
                <a:gd name="T75" fmla="*/ 12 h 278"/>
                <a:gd name="T76" fmla="*/ 318 w 360"/>
                <a:gd name="T77" fmla="*/ 6 h 278"/>
                <a:gd name="T78" fmla="*/ 310 w 360"/>
                <a:gd name="T79" fmla="*/ 0 h 278"/>
                <a:gd name="T80" fmla="*/ 54 w 360"/>
                <a:gd name="T81" fmla="*/ 0 h 278"/>
                <a:gd name="T82" fmla="*/ 50 w 360"/>
                <a:gd name="T83" fmla="*/ 0 h 278"/>
                <a:gd name="T84" fmla="*/ 42 w 360"/>
                <a:gd name="T85" fmla="*/ 6 h 278"/>
                <a:gd name="T86" fmla="*/ 42 w 360"/>
                <a:gd name="T87" fmla="*/ 172 h 278"/>
                <a:gd name="T88" fmla="*/ 42 w 360"/>
                <a:gd name="T89" fmla="*/ 178 h 278"/>
                <a:gd name="T90" fmla="*/ 50 w 360"/>
                <a:gd name="T91" fmla="*/ 184 h 278"/>
                <a:gd name="T92" fmla="*/ 54 w 360"/>
                <a:gd name="T93" fmla="*/ 184 h 278"/>
                <a:gd name="T94" fmla="*/ 294 w 360"/>
                <a:gd name="T95" fmla="*/ 24 h 278"/>
                <a:gd name="T96" fmla="*/ 66 w 360"/>
                <a:gd name="T97" fmla="*/ 16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60" h="278">
                  <a:moveTo>
                    <a:pt x="360" y="256"/>
                  </a:moveTo>
                  <a:lnTo>
                    <a:pt x="360" y="256"/>
                  </a:lnTo>
                  <a:lnTo>
                    <a:pt x="360" y="252"/>
                  </a:lnTo>
                  <a:lnTo>
                    <a:pt x="360" y="252"/>
                  </a:lnTo>
                  <a:lnTo>
                    <a:pt x="358" y="252"/>
                  </a:lnTo>
                  <a:lnTo>
                    <a:pt x="358" y="252"/>
                  </a:lnTo>
                  <a:lnTo>
                    <a:pt x="358" y="250"/>
                  </a:lnTo>
                  <a:lnTo>
                    <a:pt x="318" y="200"/>
                  </a:lnTo>
                  <a:lnTo>
                    <a:pt x="318" y="200"/>
                  </a:lnTo>
                  <a:lnTo>
                    <a:pt x="314" y="198"/>
                  </a:lnTo>
                  <a:lnTo>
                    <a:pt x="310" y="196"/>
                  </a:lnTo>
                  <a:lnTo>
                    <a:pt x="50" y="196"/>
                  </a:lnTo>
                  <a:lnTo>
                    <a:pt x="50" y="196"/>
                  </a:lnTo>
                  <a:lnTo>
                    <a:pt x="46" y="198"/>
                  </a:lnTo>
                  <a:lnTo>
                    <a:pt x="42" y="200"/>
                  </a:lnTo>
                  <a:lnTo>
                    <a:pt x="2" y="250"/>
                  </a:lnTo>
                  <a:lnTo>
                    <a:pt x="2" y="250"/>
                  </a:lnTo>
                  <a:lnTo>
                    <a:pt x="2" y="252"/>
                  </a:lnTo>
                  <a:lnTo>
                    <a:pt x="2" y="252"/>
                  </a:lnTo>
                  <a:lnTo>
                    <a:pt x="0" y="252"/>
                  </a:lnTo>
                  <a:lnTo>
                    <a:pt x="0" y="252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0" y="272"/>
                  </a:lnTo>
                  <a:lnTo>
                    <a:pt x="4" y="276"/>
                  </a:lnTo>
                  <a:lnTo>
                    <a:pt x="6" y="278"/>
                  </a:lnTo>
                  <a:lnTo>
                    <a:pt x="10" y="278"/>
                  </a:lnTo>
                  <a:lnTo>
                    <a:pt x="350" y="278"/>
                  </a:lnTo>
                  <a:lnTo>
                    <a:pt x="350" y="278"/>
                  </a:lnTo>
                  <a:lnTo>
                    <a:pt x="354" y="278"/>
                  </a:lnTo>
                  <a:lnTo>
                    <a:pt x="356" y="276"/>
                  </a:lnTo>
                  <a:lnTo>
                    <a:pt x="360" y="272"/>
                  </a:lnTo>
                  <a:lnTo>
                    <a:pt x="360" y="268"/>
                  </a:lnTo>
                  <a:lnTo>
                    <a:pt x="360" y="256"/>
                  </a:lnTo>
                  <a:lnTo>
                    <a:pt x="360" y="256"/>
                  </a:lnTo>
                  <a:lnTo>
                    <a:pt x="360" y="256"/>
                  </a:lnTo>
                  <a:lnTo>
                    <a:pt x="360" y="256"/>
                  </a:lnTo>
                  <a:close/>
                  <a:moveTo>
                    <a:pt x="134" y="254"/>
                  </a:moveTo>
                  <a:lnTo>
                    <a:pt x="146" y="234"/>
                  </a:lnTo>
                  <a:lnTo>
                    <a:pt x="214" y="234"/>
                  </a:lnTo>
                  <a:lnTo>
                    <a:pt x="226" y="254"/>
                  </a:lnTo>
                  <a:lnTo>
                    <a:pt x="134" y="254"/>
                  </a:lnTo>
                  <a:close/>
                  <a:moveTo>
                    <a:pt x="338" y="268"/>
                  </a:moveTo>
                  <a:lnTo>
                    <a:pt x="338" y="268"/>
                  </a:lnTo>
                  <a:lnTo>
                    <a:pt x="334" y="270"/>
                  </a:lnTo>
                  <a:lnTo>
                    <a:pt x="332" y="270"/>
                  </a:lnTo>
                  <a:lnTo>
                    <a:pt x="332" y="270"/>
                  </a:lnTo>
                  <a:lnTo>
                    <a:pt x="326" y="268"/>
                  </a:lnTo>
                  <a:lnTo>
                    <a:pt x="326" y="268"/>
                  </a:lnTo>
                  <a:lnTo>
                    <a:pt x="324" y="262"/>
                  </a:lnTo>
                  <a:lnTo>
                    <a:pt x="324" y="262"/>
                  </a:lnTo>
                  <a:lnTo>
                    <a:pt x="324" y="260"/>
                  </a:lnTo>
                  <a:lnTo>
                    <a:pt x="326" y="256"/>
                  </a:lnTo>
                  <a:lnTo>
                    <a:pt x="326" y="256"/>
                  </a:lnTo>
                  <a:lnTo>
                    <a:pt x="328" y="256"/>
                  </a:lnTo>
                  <a:lnTo>
                    <a:pt x="332" y="254"/>
                  </a:lnTo>
                  <a:lnTo>
                    <a:pt x="334" y="256"/>
                  </a:lnTo>
                  <a:lnTo>
                    <a:pt x="338" y="256"/>
                  </a:lnTo>
                  <a:lnTo>
                    <a:pt x="338" y="256"/>
                  </a:lnTo>
                  <a:lnTo>
                    <a:pt x="340" y="260"/>
                  </a:lnTo>
                  <a:lnTo>
                    <a:pt x="340" y="262"/>
                  </a:lnTo>
                  <a:lnTo>
                    <a:pt x="340" y="262"/>
                  </a:lnTo>
                  <a:lnTo>
                    <a:pt x="340" y="266"/>
                  </a:lnTo>
                  <a:lnTo>
                    <a:pt x="338" y="268"/>
                  </a:lnTo>
                  <a:lnTo>
                    <a:pt x="338" y="268"/>
                  </a:lnTo>
                  <a:close/>
                  <a:moveTo>
                    <a:pt x="54" y="184"/>
                  </a:moveTo>
                  <a:lnTo>
                    <a:pt x="306" y="184"/>
                  </a:lnTo>
                  <a:lnTo>
                    <a:pt x="306" y="184"/>
                  </a:lnTo>
                  <a:lnTo>
                    <a:pt x="310" y="184"/>
                  </a:lnTo>
                  <a:lnTo>
                    <a:pt x="314" y="182"/>
                  </a:lnTo>
                  <a:lnTo>
                    <a:pt x="318" y="178"/>
                  </a:lnTo>
                  <a:lnTo>
                    <a:pt x="318" y="172"/>
                  </a:lnTo>
                  <a:lnTo>
                    <a:pt x="318" y="12"/>
                  </a:lnTo>
                  <a:lnTo>
                    <a:pt x="318" y="12"/>
                  </a:lnTo>
                  <a:lnTo>
                    <a:pt x="318" y="6"/>
                  </a:lnTo>
                  <a:lnTo>
                    <a:pt x="314" y="2"/>
                  </a:lnTo>
                  <a:lnTo>
                    <a:pt x="310" y="0"/>
                  </a:lnTo>
                  <a:lnTo>
                    <a:pt x="306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6" y="2"/>
                  </a:lnTo>
                  <a:lnTo>
                    <a:pt x="42" y="6"/>
                  </a:lnTo>
                  <a:lnTo>
                    <a:pt x="42" y="12"/>
                  </a:lnTo>
                  <a:lnTo>
                    <a:pt x="42" y="172"/>
                  </a:lnTo>
                  <a:lnTo>
                    <a:pt x="42" y="172"/>
                  </a:lnTo>
                  <a:lnTo>
                    <a:pt x="42" y="178"/>
                  </a:lnTo>
                  <a:lnTo>
                    <a:pt x="46" y="182"/>
                  </a:lnTo>
                  <a:lnTo>
                    <a:pt x="50" y="184"/>
                  </a:lnTo>
                  <a:lnTo>
                    <a:pt x="54" y="184"/>
                  </a:lnTo>
                  <a:lnTo>
                    <a:pt x="54" y="184"/>
                  </a:lnTo>
                  <a:close/>
                  <a:moveTo>
                    <a:pt x="66" y="24"/>
                  </a:moveTo>
                  <a:lnTo>
                    <a:pt x="294" y="24"/>
                  </a:lnTo>
                  <a:lnTo>
                    <a:pt x="294" y="160"/>
                  </a:lnTo>
                  <a:lnTo>
                    <a:pt x="66" y="160"/>
                  </a:lnTo>
                  <a:lnTo>
                    <a:pt x="66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675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120390" y="2063115"/>
            <a:ext cx="2903220" cy="480060"/>
            <a:chOff x="2560320" y="3025140"/>
            <a:chExt cx="3870960" cy="640080"/>
          </a:xfrm>
        </p:grpSpPr>
        <p:grpSp>
          <p:nvGrpSpPr>
            <p:cNvPr id="80" name="Group 79"/>
            <p:cNvGrpSpPr/>
            <p:nvPr/>
          </p:nvGrpSpPr>
          <p:grpSpPr>
            <a:xfrm>
              <a:off x="2560320" y="3025140"/>
              <a:ext cx="640080" cy="640080"/>
              <a:chOff x="2788921" y="2907293"/>
              <a:chExt cx="640080" cy="640080"/>
            </a:xfrm>
          </p:grpSpPr>
          <p:sp>
            <p:nvSpPr>
              <p:cNvPr id="9" name="Oval 8"/>
              <p:cNvSpPr/>
              <p:nvPr/>
            </p:nvSpPr>
            <p:spPr bwMode="ltGray">
              <a:xfrm>
                <a:off x="2788921" y="2907293"/>
                <a:ext cx="640080" cy="640080"/>
              </a:xfrm>
              <a:prstGeom prst="ellipse">
                <a:avLst/>
              </a:prstGeom>
              <a:solidFill>
                <a:schemeClr val="accent5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 err="1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Georgia" pitchFamily="18" charset="0"/>
                </a:endParaRP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2827352" y="2960302"/>
                <a:ext cx="548640" cy="548640"/>
                <a:chOff x="5540979" y="1514048"/>
                <a:chExt cx="1664208" cy="1664208"/>
              </a:xfrm>
            </p:grpSpPr>
            <p:sp>
              <p:nvSpPr>
                <p:cNvPr id="43" name="Oval 42"/>
                <p:cNvSpPr/>
                <p:nvPr/>
              </p:nvSpPr>
              <p:spPr bwMode="ltGray">
                <a:xfrm>
                  <a:off x="5540979" y="1514048"/>
                  <a:ext cx="1664208" cy="1664208"/>
                </a:xfrm>
                <a:prstGeom prst="ellipse">
                  <a:avLst/>
                </a:prstGeom>
                <a:solidFill>
                  <a:schemeClr val="accent5"/>
                </a:solidFill>
                <a:ln w="3175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675" dirty="0" err="1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Georgia" pitchFamily="18" charset="0"/>
                  </a:endParaRPr>
                </a:p>
              </p:txBody>
            </p:sp>
            <p:sp>
              <p:nvSpPr>
                <p:cNvPr id="44" name="Freeform 32"/>
                <p:cNvSpPr>
                  <a:spLocks noChangeAspect="1" noEditPoints="1"/>
                </p:cNvSpPr>
                <p:nvPr/>
              </p:nvSpPr>
              <p:spPr bwMode="auto">
                <a:xfrm>
                  <a:off x="6004296" y="1733504"/>
                  <a:ext cx="966182" cy="1225296"/>
                </a:xfrm>
                <a:custGeom>
                  <a:avLst/>
                  <a:gdLst/>
                  <a:ahLst/>
                  <a:cxnLst>
                    <a:cxn ang="0">
                      <a:pos x="184" y="164"/>
                    </a:cxn>
                    <a:cxn ang="0">
                      <a:pos x="173" y="117"/>
                    </a:cxn>
                    <a:cxn ang="0">
                      <a:pos x="161" y="123"/>
                    </a:cxn>
                    <a:cxn ang="0">
                      <a:pos x="138" y="120"/>
                    </a:cxn>
                    <a:cxn ang="0">
                      <a:pos x="126" y="105"/>
                    </a:cxn>
                    <a:cxn ang="0">
                      <a:pos x="115" y="76"/>
                    </a:cxn>
                    <a:cxn ang="0">
                      <a:pos x="92" y="76"/>
                    </a:cxn>
                    <a:cxn ang="0">
                      <a:pos x="75" y="137"/>
                    </a:cxn>
                    <a:cxn ang="0">
                      <a:pos x="58" y="153"/>
                    </a:cxn>
                    <a:cxn ang="0">
                      <a:pos x="108" y="203"/>
                    </a:cxn>
                    <a:cxn ang="0">
                      <a:pos x="184" y="168"/>
                    </a:cxn>
                    <a:cxn ang="0">
                      <a:pos x="71" y="221"/>
                    </a:cxn>
                    <a:cxn ang="0">
                      <a:pos x="71" y="195"/>
                    </a:cxn>
                    <a:cxn ang="0">
                      <a:pos x="71" y="221"/>
                    </a:cxn>
                    <a:cxn ang="0">
                      <a:pos x="99" y="208"/>
                    </a:cxn>
                    <a:cxn ang="0">
                      <a:pos x="25" y="180"/>
                    </a:cxn>
                    <a:cxn ang="0">
                      <a:pos x="19" y="26"/>
                    </a:cxn>
                    <a:cxn ang="0">
                      <a:pos x="118" y="20"/>
                    </a:cxn>
                    <a:cxn ang="0">
                      <a:pos x="124" y="95"/>
                    </a:cxn>
                    <a:cxn ang="0">
                      <a:pos x="142" y="102"/>
                    </a:cxn>
                    <a:cxn ang="0">
                      <a:pos x="144" y="26"/>
                    </a:cxn>
                    <a:cxn ang="0">
                      <a:pos x="25" y="0"/>
                    </a:cxn>
                    <a:cxn ang="0">
                      <a:pos x="0" y="209"/>
                    </a:cxn>
                    <a:cxn ang="0">
                      <a:pos x="118" y="234"/>
                    </a:cxn>
                    <a:cxn ang="0">
                      <a:pos x="138" y="224"/>
                    </a:cxn>
                    <a:cxn ang="0">
                      <a:pos x="45" y="95"/>
                    </a:cxn>
                    <a:cxn ang="0">
                      <a:pos x="30" y="101"/>
                    </a:cxn>
                    <a:cxn ang="0">
                      <a:pos x="37" y="116"/>
                    </a:cxn>
                    <a:cxn ang="0">
                      <a:pos x="51" y="109"/>
                    </a:cxn>
                    <a:cxn ang="0">
                      <a:pos x="45" y="95"/>
                    </a:cxn>
                    <a:cxn ang="0">
                      <a:pos x="68" y="95"/>
                    </a:cxn>
                    <a:cxn ang="0">
                      <a:pos x="61" y="109"/>
                    </a:cxn>
                    <a:cxn ang="0">
                      <a:pos x="76" y="116"/>
                    </a:cxn>
                    <a:cxn ang="0">
                      <a:pos x="82" y="101"/>
                    </a:cxn>
                    <a:cxn ang="0">
                      <a:pos x="51" y="70"/>
                    </a:cxn>
                    <a:cxn ang="0">
                      <a:pos x="37" y="64"/>
                    </a:cxn>
                    <a:cxn ang="0">
                      <a:pos x="30" y="78"/>
                    </a:cxn>
                    <a:cxn ang="0">
                      <a:pos x="45" y="85"/>
                    </a:cxn>
                    <a:cxn ang="0">
                      <a:pos x="51" y="70"/>
                    </a:cxn>
                    <a:cxn ang="0">
                      <a:pos x="76" y="64"/>
                    </a:cxn>
                    <a:cxn ang="0">
                      <a:pos x="61" y="70"/>
                    </a:cxn>
                    <a:cxn ang="0">
                      <a:pos x="68" y="85"/>
                    </a:cxn>
                    <a:cxn ang="0">
                      <a:pos x="82" y="78"/>
                    </a:cxn>
                    <a:cxn ang="0">
                      <a:pos x="99" y="33"/>
                    </a:cxn>
                    <a:cxn ang="0">
                      <a:pos x="92" y="48"/>
                    </a:cxn>
                    <a:cxn ang="0">
                      <a:pos x="107" y="54"/>
                    </a:cxn>
                    <a:cxn ang="0">
                      <a:pos x="113" y="40"/>
                    </a:cxn>
                    <a:cxn ang="0">
                      <a:pos x="99" y="33"/>
                    </a:cxn>
                    <a:cxn ang="0">
                      <a:pos x="45" y="33"/>
                    </a:cxn>
                    <a:cxn ang="0">
                      <a:pos x="30" y="40"/>
                    </a:cxn>
                    <a:cxn ang="0">
                      <a:pos x="37" y="54"/>
                    </a:cxn>
                    <a:cxn ang="0">
                      <a:pos x="51" y="48"/>
                    </a:cxn>
                    <a:cxn ang="0">
                      <a:pos x="82" y="40"/>
                    </a:cxn>
                    <a:cxn ang="0">
                      <a:pos x="68" y="33"/>
                    </a:cxn>
                    <a:cxn ang="0">
                      <a:pos x="61" y="48"/>
                    </a:cxn>
                    <a:cxn ang="0">
                      <a:pos x="76" y="54"/>
                    </a:cxn>
                    <a:cxn ang="0">
                      <a:pos x="82" y="40"/>
                    </a:cxn>
                  </a:cxnLst>
                  <a:rect l="0" t="0" r="r" b="b"/>
                  <a:pathLst>
                    <a:path w="184" h="234">
                      <a:moveTo>
                        <a:pt x="184" y="165"/>
                      </a:moveTo>
                      <a:cubicBezTo>
                        <a:pt x="184" y="165"/>
                        <a:pt x="184" y="165"/>
                        <a:pt x="184" y="164"/>
                      </a:cubicBezTo>
                      <a:cubicBezTo>
                        <a:pt x="184" y="129"/>
                        <a:pt x="184" y="129"/>
                        <a:pt x="184" y="129"/>
                      </a:cubicBezTo>
                      <a:cubicBezTo>
                        <a:pt x="184" y="122"/>
                        <a:pt x="179" y="117"/>
                        <a:pt x="173" y="117"/>
                      </a:cubicBezTo>
                      <a:cubicBezTo>
                        <a:pt x="167" y="117"/>
                        <a:pt x="163" y="121"/>
                        <a:pt x="161" y="126"/>
                      </a:cubicBezTo>
                      <a:cubicBezTo>
                        <a:pt x="161" y="123"/>
                        <a:pt x="161" y="123"/>
                        <a:pt x="161" y="123"/>
                      </a:cubicBezTo>
                      <a:cubicBezTo>
                        <a:pt x="161" y="116"/>
                        <a:pt x="156" y="111"/>
                        <a:pt x="150" y="111"/>
                      </a:cubicBezTo>
                      <a:cubicBezTo>
                        <a:pt x="144" y="111"/>
                        <a:pt x="139" y="115"/>
                        <a:pt x="138" y="120"/>
                      </a:cubicBezTo>
                      <a:cubicBezTo>
                        <a:pt x="138" y="117"/>
                        <a:pt x="138" y="117"/>
                        <a:pt x="138" y="117"/>
                      </a:cubicBezTo>
                      <a:cubicBezTo>
                        <a:pt x="138" y="111"/>
                        <a:pt x="133" y="105"/>
                        <a:pt x="126" y="105"/>
                      </a:cubicBezTo>
                      <a:cubicBezTo>
                        <a:pt x="121" y="105"/>
                        <a:pt x="117" y="109"/>
                        <a:pt x="115" y="114"/>
                      </a:cubicBezTo>
                      <a:cubicBezTo>
                        <a:pt x="115" y="76"/>
                        <a:pt x="115" y="76"/>
                        <a:pt x="115" y="76"/>
                      </a:cubicBezTo>
                      <a:cubicBezTo>
                        <a:pt x="115" y="69"/>
                        <a:pt x="110" y="64"/>
                        <a:pt x="103" y="64"/>
                      </a:cubicBezTo>
                      <a:cubicBezTo>
                        <a:pt x="97" y="64"/>
                        <a:pt x="92" y="69"/>
                        <a:pt x="92" y="76"/>
                      </a:cubicBezTo>
                      <a:cubicBezTo>
                        <a:pt x="92" y="154"/>
                        <a:pt x="92" y="154"/>
                        <a:pt x="92" y="154"/>
                      </a:cubicBezTo>
                      <a:cubicBezTo>
                        <a:pt x="75" y="137"/>
                        <a:pt x="75" y="137"/>
                        <a:pt x="75" y="137"/>
                      </a:cubicBezTo>
                      <a:cubicBezTo>
                        <a:pt x="70" y="132"/>
                        <a:pt x="63" y="132"/>
                        <a:pt x="58" y="137"/>
                      </a:cubicBezTo>
                      <a:cubicBezTo>
                        <a:pt x="54" y="141"/>
                        <a:pt x="54" y="149"/>
                        <a:pt x="58" y="153"/>
                      </a:cubicBezTo>
                      <a:cubicBezTo>
                        <a:pt x="106" y="201"/>
                        <a:pt x="106" y="201"/>
                        <a:pt x="106" y="201"/>
                      </a:cubicBezTo>
                      <a:cubicBezTo>
                        <a:pt x="107" y="202"/>
                        <a:pt x="107" y="202"/>
                        <a:pt x="108" y="203"/>
                      </a:cubicBezTo>
                      <a:cubicBezTo>
                        <a:pt x="116" y="210"/>
                        <a:pt x="127" y="214"/>
                        <a:pt x="138" y="214"/>
                      </a:cubicBezTo>
                      <a:cubicBezTo>
                        <a:pt x="164" y="214"/>
                        <a:pt x="184" y="193"/>
                        <a:pt x="184" y="168"/>
                      </a:cubicBezTo>
                      <a:cubicBezTo>
                        <a:pt x="184" y="167"/>
                        <a:pt x="184" y="166"/>
                        <a:pt x="184" y="165"/>
                      </a:cubicBezTo>
                      <a:close/>
                      <a:moveTo>
                        <a:pt x="71" y="221"/>
                      </a:moveTo>
                      <a:cubicBezTo>
                        <a:pt x="65" y="221"/>
                        <a:pt x="59" y="215"/>
                        <a:pt x="59" y="208"/>
                      </a:cubicBezTo>
                      <a:cubicBezTo>
                        <a:pt x="59" y="201"/>
                        <a:pt x="65" y="195"/>
                        <a:pt x="71" y="195"/>
                      </a:cubicBezTo>
                      <a:cubicBezTo>
                        <a:pt x="79" y="195"/>
                        <a:pt x="84" y="201"/>
                        <a:pt x="84" y="208"/>
                      </a:cubicBezTo>
                      <a:cubicBezTo>
                        <a:pt x="84" y="215"/>
                        <a:pt x="79" y="221"/>
                        <a:pt x="71" y="221"/>
                      </a:cubicBezTo>
                      <a:close/>
                      <a:moveTo>
                        <a:pt x="101" y="211"/>
                      </a:moveTo>
                      <a:cubicBezTo>
                        <a:pt x="101" y="210"/>
                        <a:pt x="100" y="209"/>
                        <a:pt x="99" y="208"/>
                      </a:cubicBezTo>
                      <a:cubicBezTo>
                        <a:pt x="70" y="180"/>
                        <a:pt x="70" y="180"/>
                        <a:pt x="70" y="180"/>
                      </a:cubicBezTo>
                      <a:cubicBezTo>
                        <a:pt x="25" y="180"/>
                        <a:pt x="25" y="180"/>
                        <a:pt x="25" y="180"/>
                      </a:cubicBezTo>
                      <a:cubicBezTo>
                        <a:pt x="22" y="180"/>
                        <a:pt x="19" y="177"/>
                        <a:pt x="19" y="174"/>
                      </a:cubicBezTo>
                      <a:cubicBezTo>
                        <a:pt x="19" y="26"/>
                        <a:pt x="19" y="26"/>
                        <a:pt x="19" y="26"/>
                      </a:cubicBezTo>
                      <a:cubicBezTo>
                        <a:pt x="19" y="22"/>
                        <a:pt x="22" y="20"/>
                        <a:pt x="25" y="20"/>
                      </a:cubicBezTo>
                      <a:cubicBezTo>
                        <a:pt x="118" y="20"/>
                        <a:pt x="118" y="20"/>
                        <a:pt x="118" y="20"/>
                      </a:cubicBezTo>
                      <a:cubicBezTo>
                        <a:pt x="121" y="20"/>
                        <a:pt x="124" y="22"/>
                        <a:pt x="124" y="26"/>
                      </a:cubicBezTo>
                      <a:cubicBezTo>
                        <a:pt x="124" y="95"/>
                        <a:pt x="124" y="95"/>
                        <a:pt x="124" y="95"/>
                      </a:cubicBezTo>
                      <a:cubicBezTo>
                        <a:pt x="125" y="95"/>
                        <a:pt x="126" y="95"/>
                        <a:pt x="126" y="95"/>
                      </a:cubicBezTo>
                      <a:cubicBezTo>
                        <a:pt x="133" y="95"/>
                        <a:pt x="139" y="98"/>
                        <a:pt x="142" y="102"/>
                      </a:cubicBezTo>
                      <a:cubicBezTo>
                        <a:pt x="143" y="102"/>
                        <a:pt x="143" y="102"/>
                        <a:pt x="144" y="102"/>
                      </a:cubicBezTo>
                      <a:cubicBezTo>
                        <a:pt x="144" y="26"/>
                        <a:pt x="144" y="26"/>
                        <a:pt x="144" y="26"/>
                      </a:cubicBezTo>
                      <a:cubicBezTo>
                        <a:pt x="144" y="12"/>
                        <a:pt x="132" y="0"/>
                        <a:pt x="118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11" y="0"/>
                        <a:pt x="0" y="12"/>
                        <a:pt x="0" y="26"/>
                      </a:cubicBezTo>
                      <a:cubicBezTo>
                        <a:pt x="0" y="209"/>
                        <a:pt x="0" y="209"/>
                        <a:pt x="0" y="209"/>
                      </a:cubicBezTo>
                      <a:cubicBezTo>
                        <a:pt x="0" y="223"/>
                        <a:pt x="11" y="234"/>
                        <a:pt x="25" y="234"/>
                      </a:cubicBezTo>
                      <a:cubicBezTo>
                        <a:pt x="118" y="234"/>
                        <a:pt x="118" y="234"/>
                        <a:pt x="118" y="234"/>
                      </a:cubicBezTo>
                      <a:cubicBezTo>
                        <a:pt x="126" y="234"/>
                        <a:pt x="134" y="230"/>
                        <a:pt x="138" y="224"/>
                      </a:cubicBezTo>
                      <a:cubicBezTo>
                        <a:pt x="138" y="224"/>
                        <a:pt x="138" y="224"/>
                        <a:pt x="138" y="224"/>
                      </a:cubicBezTo>
                      <a:cubicBezTo>
                        <a:pt x="124" y="224"/>
                        <a:pt x="111" y="219"/>
                        <a:pt x="101" y="211"/>
                      </a:cubicBezTo>
                      <a:close/>
                      <a:moveTo>
                        <a:pt x="45" y="95"/>
                      </a:moveTo>
                      <a:cubicBezTo>
                        <a:pt x="37" y="95"/>
                        <a:pt x="37" y="95"/>
                        <a:pt x="37" y="95"/>
                      </a:cubicBezTo>
                      <a:cubicBezTo>
                        <a:pt x="33" y="95"/>
                        <a:pt x="30" y="98"/>
                        <a:pt x="30" y="101"/>
                      </a:cubicBezTo>
                      <a:cubicBezTo>
                        <a:pt x="30" y="109"/>
                        <a:pt x="30" y="109"/>
                        <a:pt x="30" y="109"/>
                      </a:cubicBezTo>
                      <a:cubicBezTo>
                        <a:pt x="30" y="113"/>
                        <a:pt x="33" y="116"/>
                        <a:pt x="37" y="116"/>
                      </a:cubicBezTo>
                      <a:cubicBezTo>
                        <a:pt x="45" y="116"/>
                        <a:pt x="45" y="116"/>
                        <a:pt x="45" y="116"/>
                      </a:cubicBezTo>
                      <a:cubicBezTo>
                        <a:pt x="48" y="116"/>
                        <a:pt x="51" y="113"/>
                        <a:pt x="51" y="109"/>
                      </a:cubicBezTo>
                      <a:cubicBezTo>
                        <a:pt x="51" y="101"/>
                        <a:pt x="51" y="101"/>
                        <a:pt x="51" y="101"/>
                      </a:cubicBezTo>
                      <a:cubicBezTo>
                        <a:pt x="51" y="98"/>
                        <a:pt x="48" y="95"/>
                        <a:pt x="45" y="95"/>
                      </a:cubicBezTo>
                      <a:close/>
                      <a:moveTo>
                        <a:pt x="76" y="95"/>
                      </a:moveTo>
                      <a:cubicBezTo>
                        <a:pt x="68" y="95"/>
                        <a:pt x="68" y="95"/>
                        <a:pt x="68" y="95"/>
                      </a:cubicBezTo>
                      <a:cubicBezTo>
                        <a:pt x="64" y="95"/>
                        <a:pt x="61" y="98"/>
                        <a:pt x="61" y="101"/>
                      </a:cubicBezTo>
                      <a:cubicBezTo>
                        <a:pt x="61" y="109"/>
                        <a:pt x="61" y="109"/>
                        <a:pt x="61" y="109"/>
                      </a:cubicBezTo>
                      <a:cubicBezTo>
                        <a:pt x="61" y="113"/>
                        <a:pt x="64" y="116"/>
                        <a:pt x="68" y="116"/>
                      </a:cubicBezTo>
                      <a:cubicBezTo>
                        <a:pt x="76" y="116"/>
                        <a:pt x="76" y="116"/>
                        <a:pt x="76" y="116"/>
                      </a:cubicBezTo>
                      <a:cubicBezTo>
                        <a:pt x="79" y="116"/>
                        <a:pt x="82" y="113"/>
                        <a:pt x="82" y="109"/>
                      </a:cubicBezTo>
                      <a:cubicBezTo>
                        <a:pt x="82" y="101"/>
                        <a:pt x="82" y="101"/>
                        <a:pt x="82" y="101"/>
                      </a:cubicBezTo>
                      <a:cubicBezTo>
                        <a:pt x="82" y="98"/>
                        <a:pt x="79" y="95"/>
                        <a:pt x="76" y="95"/>
                      </a:cubicBezTo>
                      <a:close/>
                      <a:moveTo>
                        <a:pt x="51" y="70"/>
                      </a:moveTo>
                      <a:cubicBezTo>
                        <a:pt x="51" y="67"/>
                        <a:pt x="48" y="64"/>
                        <a:pt x="45" y="64"/>
                      </a:cubicBezTo>
                      <a:cubicBezTo>
                        <a:pt x="37" y="64"/>
                        <a:pt x="37" y="64"/>
                        <a:pt x="37" y="64"/>
                      </a:cubicBezTo>
                      <a:cubicBezTo>
                        <a:pt x="33" y="64"/>
                        <a:pt x="30" y="67"/>
                        <a:pt x="30" y="70"/>
                      </a:cubicBezTo>
                      <a:cubicBezTo>
                        <a:pt x="30" y="78"/>
                        <a:pt x="30" y="78"/>
                        <a:pt x="30" y="78"/>
                      </a:cubicBezTo>
                      <a:cubicBezTo>
                        <a:pt x="30" y="82"/>
                        <a:pt x="33" y="85"/>
                        <a:pt x="37" y="85"/>
                      </a:cubicBezTo>
                      <a:cubicBezTo>
                        <a:pt x="45" y="85"/>
                        <a:pt x="45" y="85"/>
                        <a:pt x="45" y="85"/>
                      </a:cubicBezTo>
                      <a:cubicBezTo>
                        <a:pt x="48" y="85"/>
                        <a:pt x="51" y="82"/>
                        <a:pt x="51" y="78"/>
                      </a:cubicBezTo>
                      <a:lnTo>
                        <a:pt x="51" y="70"/>
                      </a:lnTo>
                      <a:close/>
                      <a:moveTo>
                        <a:pt x="82" y="70"/>
                      </a:moveTo>
                      <a:cubicBezTo>
                        <a:pt x="82" y="67"/>
                        <a:pt x="79" y="64"/>
                        <a:pt x="76" y="64"/>
                      </a:cubicBezTo>
                      <a:cubicBezTo>
                        <a:pt x="68" y="64"/>
                        <a:pt x="68" y="64"/>
                        <a:pt x="68" y="64"/>
                      </a:cubicBezTo>
                      <a:cubicBezTo>
                        <a:pt x="64" y="64"/>
                        <a:pt x="61" y="67"/>
                        <a:pt x="61" y="70"/>
                      </a:cubicBezTo>
                      <a:cubicBezTo>
                        <a:pt x="61" y="78"/>
                        <a:pt x="61" y="78"/>
                        <a:pt x="61" y="78"/>
                      </a:cubicBezTo>
                      <a:cubicBezTo>
                        <a:pt x="61" y="82"/>
                        <a:pt x="64" y="85"/>
                        <a:pt x="68" y="85"/>
                      </a:cubicBezTo>
                      <a:cubicBezTo>
                        <a:pt x="76" y="85"/>
                        <a:pt x="76" y="85"/>
                        <a:pt x="76" y="85"/>
                      </a:cubicBezTo>
                      <a:cubicBezTo>
                        <a:pt x="79" y="85"/>
                        <a:pt x="82" y="82"/>
                        <a:pt x="82" y="78"/>
                      </a:cubicBezTo>
                      <a:lnTo>
                        <a:pt x="82" y="70"/>
                      </a:lnTo>
                      <a:close/>
                      <a:moveTo>
                        <a:pt x="99" y="33"/>
                      </a:moveTo>
                      <a:cubicBezTo>
                        <a:pt x="95" y="33"/>
                        <a:pt x="92" y="36"/>
                        <a:pt x="92" y="40"/>
                      </a:cubicBezTo>
                      <a:cubicBezTo>
                        <a:pt x="92" y="48"/>
                        <a:pt x="92" y="48"/>
                        <a:pt x="92" y="48"/>
                      </a:cubicBezTo>
                      <a:cubicBezTo>
                        <a:pt x="92" y="51"/>
                        <a:pt x="95" y="54"/>
                        <a:pt x="99" y="54"/>
                      </a:cubicBezTo>
                      <a:cubicBezTo>
                        <a:pt x="107" y="54"/>
                        <a:pt x="107" y="54"/>
                        <a:pt x="107" y="54"/>
                      </a:cubicBezTo>
                      <a:cubicBezTo>
                        <a:pt x="110" y="54"/>
                        <a:pt x="113" y="51"/>
                        <a:pt x="113" y="48"/>
                      </a:cubicBezTo>
                      <a:cubicBezTo>
                        <a:pt x="113" y="40"/>
                        <a:pt x="113" y="40"/>
                        <a:pt x="113" y="40"/>
                      </a:cubicBezTo>
                      <a:cubicBezTo>
                        <a:pt x="113" y="36"/>
                        <a:pt x="110" y="33"/>
                        <a:pt x="107" y="33"/>
                      </a:cubicBezTo>
                      <a:lnTo>
                        <a:pt x="99" y="33"/>
                      </a:lnTo>
                      <a:close/>
                      <a:moveTo>
                        <a:pt x="51" y="40"/>
                      </a:moveTo>
                      <a:cubicBezTo>
                        <a:pt x="51" y="36"/>
                        <a:pt x="48" y="33"/>
                        <a:pt x="45" y="33"/>
                      </a:cubicBezTo>
                      <a:cubicBezTo>
                        <a:pt x="37" y="33"/>
                        <a:pt x="37" y="33"/>
                        <a:pt x="37" y="33"/>
                      </a:cubicBezTo>
                      <a:cubicBezTo>
                        <a:pt x="33" y="33"/>
                        <a:pt x="30" y="36"/>
                        <a:pt x="30" y="40"/>
                      </a:cubicBezTo>
                      <a:cubicBezTo>
                        <a:pt x="30" y="48"/>
                        <a:pt x="30" y="48"/>
                        <a:pt x="30" y="48"/>
                      </a:cubicBezTo>
                      <a:cubicBezTo>
                        <a:pt x="30" y="51"/>
                        <a:pt x="33" y="54"/>
                        <a:pt x="37" y="54"/>
                      </a:cubicBezTo>
                      <a:cubicBezTo>
                        <a:pt x="45" y="54"/>
                        <a:pt x="45" y="54"/>
                        <a:pt x="45" y="54"/>
                      </a:cubicBezTo>
                      <a:cubicBezTo>
                        <a:pt x="48" y="54"/>
                        <a:pt x="51" y="51"/>
                        <a:pt x="51" y="48"/>
                      </a:cubicBezTo>
                      <a:lnTo>
                        <a:pt x="51" y="40"/>
                      </a:lnTo>
                      <a:close/>
                      <a:moveTo>
                        <a:pt x="82" y="40"/>
                      </a:moveTo>
                      <a:cubicBezTo>
                        <a:pt x="82" y="36"/>
                        <a:pt x="79" y="33"/>
                        <a:pt x="76" y="33"/>
                      </a:cubicBezTo>
                      <a:cubicBezTo>
                        <a:pt x="68" y="33"/>
                        <a:pt x="68" y="33"/>
                        <a:pt x="68" y="33"/>
                      </a:cubicBezTo>
                      <a:cubicBezTo>
                        <a:pt x="64" y="33"/>
                        <a:pt x="61" y="36"/>
                        <a:pt x="61" y="40"/>
                      </a:cubicBezTo>
                      <a:cubicBezTo>
                        <a:pt x="61" y="48"/>
                        <a:pt x="61" y="48"/>
                        <a:pt x="61" y="48"/>
                      </a:cubicBezTo>
                      <a:cubicBezTo>
                        <a:pt x="61" y="51"/>
                        <a:pt x="64" y="54"/>
                        <a:pt x="68" y="54"/>
                      </a:cubicBezTo>
                      <a:cubicBezTo>
                        <a:pt x="76" y="54"/>
                        <a:pt x="76" y="54"/>
                        <a:pt x="76" y="54"/>
                      </a:cubicBezTo>
                      <a:cubicBezTo>
                        <a:pt x="79" y="54"/>
                        <a:pt x="82" y="51"/>
                        <a:pt x="82" y="48"/>
                      </a:cubicBezTo>
                      <a:lnTo>
                        <a:pt x="82" y="4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>
              <a:off x="5791200" y="3025140"/>
              <a:ext cx="640080" cy="640080"/>
              <a:chOff x="5455921" y="2907293"/>
              <a:chExt cx="640080" cy="640080"/>
            </a:xfrm>
          </p:grpSpPr>
          <p:sp>
            <p:nvSpPr>
              <p:cNvPr id="14" name="Oval 13"/>
              <p:cNvSpPr/>
              <p:nvPr/>
            </p:nvSpPr>
            <p:spPr bwMode="ltGray">
              <a:xfrm>
                <a:off x="5455921" y="2907293"/>
                <a:ext cx="640080" cy="640080"/>
              </a:xfrm>
              <a:prstGeom prst="ellipse">
                <a:avLst/>
              </a:prstGeom>
              <a:solidFill>
                <a:schemeClr val="accent5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 err="1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Georgia" pitchFamily="18" charset="0"/>
                </a:endParaRP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5507606" y="2943738"/>
                <a:ext cx="548640" cy="548640"/>
                <a:chOff x="1311193" y="1821249"/>
                <a:chExt cx="1664208" cy="1664208"/>
              </a:xfrm>
            </p:grpSpPr>
            <p:sp>
              <p:nvSpPr>
                <p:cNvPr id="46" name="Oval 45"/>
                <p:cNvSpPr/>
                <p:nvPr/>
              </p:nvSpPr>
              <p:spPr bwMode="ltGray">
                <a:xfrm>
                  <a:off x="1311193" y="1821249"/>
                  <a:ext cx="1664208" cy="1664208"/>
                </a:xfrm>
                <a:prstGeom prst="ellipse">
                  <a:avLst/>
                </a:prstGeom>
                <a:solidFill>
                  <a:schemeClr val="accent5"/>
                </a:solidFill>
                <a:ln w="3175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675" dirty="0" err="1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Georgia" pitchFamily="18" charset="0"/>
                  </a:endParaRPr>
                </a:p>
              </p:txBody>
            </p:sp>
            <p:sp>
              <p:nvSpPr>
                <p:cNvPr id="47" name="Freeform 14"/>
                <p:cNvSpPr>
                  <a:spLocks noChangeAspect="1" noEditPoints="1"/>
                </p:cNvSpPr>
                <p:nvPr/>
              </p:nvSpPr>
              <p:spPr bwMode="auto">
                <a:xfrm>
                  <a:off x="1517604" y="2269305"/>
                  <a:ext cx="1251393" cy="768095"/>
                </a:xfrm>
                <a:custGeom>
                  <a:avLst/>
                  <a:gdLst/>
                  <a:ahLst/>
                  <a:cxnLst>
                    <a:cxn ang="0">
                      <a:pos x="155" y="75"/>
                    </a:cxn>
                    <a:cxn ang="0">
                      <a:pos x="121" y="109"/>
                    </a:cxn>
                    <a:cxn ang="0">
                      <a:pos x="87" y="75"/>
                    </a:cxn>
                    <a:cxn ang="0">
                      <a:pos x="121" y="41"/>
                    </a:cxn>
                    <a:cxn ang="0">
                      <a:pos x="155" y="75"/>
                    </a:cxn>
                    <a:cxn ang="0">
                      <a:pos x="121" y="137"/>
                    </a:cxn>
                    <a:cxn ang="0">
                      <a:pos x="60" y="75"/>
                    </a:cxn>
                    <a:cxn ang="0">
                      <a:pos x="121" y="13"/>
                    </a:cxn>
                    <a:cxn ang="0">
                      <a:pos x="183" y="75"/>
                    </a:cxn>
                    <a:cxn ang="0">
                      <a:pos x="121" y="137"/>
                    </a:cxn>
                    <a:cxn ang="0">
                      <a:pos x="121" y="0"/>
                    </a:cxn>
                    <a:cxn ang="0">
                      <a:pos x="0" y="75"/>
                    </a:cxn>
                    <a:cxn ang="0">
                      <a:pos x="121" y="150"/>
                    </a:cxn>
                    <a:cxn ang="0">
                      <a:pos x="243" y="75"/>
                    </a:cxn>
                    <a:cxn ang="0">
                      <a:pos x="121" y="0"/>
                    </a:cxn>
                  </a:cxnLst>
                  <a:rect l="0" t="0" r="r" b="b"/>
                  <a:pathLst>
                    <a:path w="243" h="150">
                      <a:moveTo>
                        <a:pt x="155" y="75"/>
                      </a:moveTo>
                      <a:cubicBezTo>
                        <a:pt x="155" y="94"/>
                        <a:pt x="140" y="109"/>
                        <a:pt x="121" y="109"/>
                      </a:cubicBezTo>
                      <a:cubicBezTo>
                        <a:pt x="103" y="109"/>
                        <a:pt x="87" y="94"/>
                        <a:pt x="87" y="75"/>
                      </a:cubicBezTo>
                      <a:cubicBezTo>
                        <a:pt x="87" y="56"/>
                        <a:pt x="103" y="41"/>
                        <a:pt x="121" y="41"/>
                      </a:cubicBezTo>
                      <a:cubicBezTo>
                        <a:pt x="140" y="41"/>
                        <a:pt x="155" y="56"/>
                        <a:pt x="155" y="75"/>
                      </a:cubicBezTo>
                      <a:close/>
                      <a:moveTo>
                        <a:pt x="121" y="137"/>
                      </a:moveTo>
                      <a:cubicBezTo>
                        <a:pt x="87" y="137"/>
                        <a:pt x="60" y="109"/>
                        <a:pt x="60" y="75"/>
                      </a:cubicBezTo>
                      <a:cubicBezTo>
                        <a:pt x="60" y="41"/>
                        <a:pt x="87" y="13"/>
                        <a:pt x="121" y="13"/>
                      </a:cubicBezTo>
                      <a:cubicBezTo>
                        <a:pt x="155" y="13"/>
                        <a:pt x="183" y="41"/>
                        <a:pt x="183" y="75"/>
                      </a:cubicBezTo>
                      <a:cubicBezTo>
                        <a:pt x="183" y="109"/>
                        <a:pt x="155" y="137"/>
                        <a:pt x="121" y="137"/>
                      </a:cubicBezTo>
                      <a:close/>
                      <a:moveTo>
                        <a:pt x="121" y="0"/>
                      </a:moveTo>
                      <a:cubicBezTo>
                        <a:pt x="68" y="0"/>
                        <a:pt x="22" y="31"/>
                        <a:pt x="0" y="75"/>
                      </a:cubicBezTo>
                      <a:cubicBezTo>
                        <a:pt x="22" y="119"/>
                        <a:pt x="68" y="150"/>
                        <a:pt x="121" y="150"/>
                      </a:cubicBezTo>
                      <a:cubicBezTo>
                        <a:pt x="174" y="150"/>
                        <a:pt x="220" y="119"/>
                        <a:pt x="243" y="75"/>
                      </a:cubicBezTo>
                      <a:cubicBezTo>
                        <a:pt x="220" y="31"/>
                        <a:pt x="174" y="0"/>
                        <a:pt x="12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p:grpSp>
        </p:grpSp>
      </p:grpSp>
      <p:grpSp>
        <p:nvGrpSpPr>
          <p:cNvPr id="83" name="Group 82"/>
          <p:cNvGrpSpPr/>
          <p:nvPr/>
        </p:nvGrpSpPr>
        <p:grpSpPr>
          <a:xfrm>
            <a:off x="2971800" y="2697480"/>
            <a:ext cx="480060" cy="480060"/>
            <a:chOff x="2484121" y="3897893"/>
            <a:chExt cx="640080" cy="640080"/>
          </a:xfrm>
        </p:grpSpPr>
        <p:sp>
          <p:nvSpPr>
            <p:cNvPr id="10" name="Oval 9"/>
            <p:cNvSpPr/>
            <p:nvPr/>
          </p:nvSpPr>
          <p:spPr bwMode="ltGray">
            <a:xfrm>
              <a:off x="2484121" y="3897893"/>
              <a:ext cx="640080" cy="640080"/>
            </a:xfrm>
            <a:prstGeom prst="ellipse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2514601" y="3942951"/>
              <a:ext cx="548640" cy="548640"/>
              <a:chOff x="175800" y="1561365"/>
              <a:chExt cx="1663090" cy="1663087"/>
            </a:xfrm>
          </p:grpSpPr>
          <p:sp>
            <p:nvSpPr>
              <p:cNvPr id="49" name="Oval 48"/>
              <p:cNvSpPr/>
              <p:nvPr/>
            </p:nvSpPr>
            <p:spPr bwMode="ltGray">
              <a:xfrm>
                <a:off x="175800" y="1561365"/>
                <a:ext cx="1663090" cy="1663087"/>
              </a:xfrm>
              <a:prstGeom prst="ellipse">
                <a:avLst/>
              </a:prstGeom>
              <a:solidFill>
                <a:schemeClr val="accent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75" dirty="0" err="1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Georgia" pitchFamily="18" charset="0"/>
                </a:endParaRPr>
              </a:p>
            </p:txBody>
          </p:sp>
          <p:sp>
            <p:nvSpPr>
              <p:cNvPr id="50" name="Freeform 19"/>
              <p:cNvSpPr>
                <a:spLocks noChangeAspect="1" noEditPoints="1"/>
              </p:cNvSpPr>
              <p:nvPr/>
            </p:nvSpPr>
            <p:spPr bwMode="auto">
              <a:xfrm>
                <a:off x="357341" y="1701523"/>
                <a:ext cx="1300010" cy="1290378"/>
              </a:xfrm>
              <a:custGeom>
                <a:avLst/>
                <a:gdLst/>
                <a:ahLst/>
                <a:cxnLst>
                  <a:cxn ang="0">
                    <a:pos x="217" y="96"/>
                  </a:cxn>
                  <a:cxn ang="0">
                    <a:pos x="207" y="106"/>
                  </a:cxn>
                  <a:cxn ang="0">
                    <a:pos x="207" y="137"/>
                  </a:cxn>
                  <a:cxn ang="0">
                    <a:pos x="217" y="147"/>
                  </a:cxn>
                  <a:cxn ang="0">
                    <a:pos x="227" y="137"/>
                  </a:cxn>
                  <a:cxn ang="0">
                    <a:pos x="227" y="106"/>
                  </a:cxn>
                  <a:cxn ang="0">
                    <a:pos x="217" y="96"/>
                  </a:cxn>
                  <a:cxn ang="0">
                    <a:pos x="156" y="110"/>
                  </a:cxn>
                  <a:cxn ang="0">
                    <a:pos x="145" y="121"/>
                  </a:cxn>
                  <a:cxn ang="0">
                    <a:pos x="156" y="133"/>
                  </a:cxn>
                  <a:cxn ang="0">
                    <a:pos x="168" y="121"/>
                  </a:cxn>
                  <a:cxn ang="0">
                    <a:pos x="156" y="110"/>
                  </a:cxn>
                  <a:cxn ang="0">
                    <a:pos x="183" y="75"/>
                  </a:cxn>
                  <a:cxn ang="0">
                    <a:pos x="121" y="14"/>
                  </a:cxn>
                  <a:cxn ang="0">
                    <a:pos x="115" y="21"/>
                  </a:cxn>
                  <a:cxn ang="0">
                    <a:pos x="121" y="27"/>
                  </a:cxn>
                  <a:cxn ang="0">
                    <a:pos x="170" y="75"/>
                  </a:cxn>
                  <a:cxn ang="0">
                    <a:pos x="176" y="81"/>
                  </a:cxn>
                  <a:cxn ang="0">
                    <a:pos x="183" y="75"/>
                  </a:cxn>
                  <a:cxn ang="0">
                    <a:pos x="180" y="121"/>
                  </a:cxn>
                  <a:cxn ang="0">
                    <a:pos x="156" y="97"/>
                  </a:cxn>
                  <a:cxn ang="0">
                    <a:pos x="132" y="121"/>
                  </a:cxn>
                  <a:cxn ang="0">
                    <a:pos x="156" y="145"/>
                  </a:cxn>
                  <a:cxn ang="0">
                    <a:pos x="180" y="121"/>
                  </a:cxn>
                  <a:cxn ang="0">
                    <a:pos x="102" y="121"/>
                  </a:cxn>
                  <a:cxn ang="0">
                    <a:pos x="87" y="106"/>
                  </a:cxn>
                  <a:cxn ang="0">
                    <a:pos x="72" y="121"/>
                  </a:cxn>
                  <a:cxn ang="0">
                    <a:pos x="87" y="136"/>
                  </a:cxn>
                  <a:cxn ang="0">
                    <a:pos x="102" y="121"/>
                  </a:cxn>
                  <a:cxn ang="0">
                    <a:pos x="198" y="75"/>
                  </a:cxn>
                  <a:cxn ang="0">
                    <a:pos x="198" y="180"/>
                  </a:cxn>
                  <a:cxn ang="0">
                    <a:pos x="191" y="186"/>
                  </a:cxn>
                  <a:cxn ang="0">
                    <a:pos x="52" y="186"/>
                  </a:cxn>
                  <a:cxn ang="0">
                    <a:pos x="46" y="180"/>
                  </a:cxn>
                  <a:cxn ang="0">
                    <a:pos x="46" y="151"/>
                  </a:cxn>
                  <a:cxn ang="0">
                    <a:pos x="33" y="128"/>
                  </a:cxn>
                  <a:cxn ang="0">
                    <a:pos x="21" y="128"/>
                  </a:cxn>
                  <a:cxn ang="0">
                    <a:pos x="11" y="133"/>
                  </a:cxn>
                  <a:cxn ang="0">
                    <a:pos x="0" y="121"/>
                  </a:cxn>
                  <a:cxn ang="0">
                    <a:pos x="11" y="110"/>
                  </a:cxn>
                  <a:cxn ang="0">
                    <a:pos x="21" y="115"/>
                  </a:cxn>
                  <a:cxn ang="0">
                    <a:pos x="33" y="115"/>
                  </a:cxn>
                  <a:cxn ang="0">
                    <a:pos x="46" y="92"/>
                  </a:cxn>
                  <a:cxn ang="0">
                    <a:pos x="46" y="75"/>
                  </a:cxn>
                  <a:cxn ang="0">
                    <a:pos x="121" y="0"/>
                  </a:cxn>
                  <a:cxn ang="0">
                    <a:pos x="198" y="75"/>
                  </a:cxn>
                  <a:cxn ang="0">
                    <a:pos x="73" y="197"/>
                  </a:cxn>
                  <a:cxn ang="0">
                    <a:pos x="170" y="197"/>
                  </a:cxn>
                  <a:cxn ang="0">
                    <a:pos x="121" y="226"/>
                  </a:cxn>
                  <a:cxn ang="0">
                    <a:pos x="73" y="197"/>
                  </a:cxn>
                </a:cxnLst>
                <a:rect l="0" t="0" r="r" b="b"/>
                <a:pathLst>
                  <a:path w="227" h="226">
                    <a:moveTo>
                      <a:pt x="217" y="96"/>
                    </a:moveTo>
                    <a:cubicBezTo>
                      <a:pt x="211" y="96"/>
                      <a:pt x="207" y="100"/>
                      <a:pt x="207" y="106"/>
                    </a:cubicBezTo>
                    <a:cubicBezTo>
                      <a:pt x="207" y="137"/>
                      <a:pt x="207" y="137"/>
                      <a:pt x="207" y="137"/>
                    </a:cubicBezTo>
                    <a:cubicBezTo>
                      <a:pt x="207" y="143"/>
                      <a:pt x="211" y="147"/>
                      <a:pt x="217" y="147"/>
                    </a:cubicBezTo>
                    <a:cubicBezTo>
                      <a:pt x="222" y="147"/>
                      <a:pt x="227" y="143"/>
                      <a:pt x="227" y="137"/>
                    </a:cubicBezTo>
                    <a:cubicBezTo>
                      <a:pt x="227" y="106"/>
                      <a:pt x="227" y="106"/>
                      <a:pt x="227" y="106"/>
                    </a:cubicBezTo>
                    <a:cubicBezTo>
                      <a:pt x="227" y="100"/>
                      <a:pt x="222" y="96"/>
                      <a:pt x="217" y="96"/>
                    </a:cubicBezTo>
                    <a:close/>
                    <a:moveTo>
                      <a:pt x="156" y="110"/>
                    </a:moveTo>
                    <a:cubicBezTo>
                      <a:pt x="150" y="110"/>
                      <a:pt x="145" y="115"/>
                      <a:pt x="145" y="121"/>
                    </a:cubicBezTo>
                    <a:cubicBezTo>
                      <a:pt x="145" y="128"/>
                      <a:pt x="150" y="133"/>
                      <a:pt x="156" y="133"/>
                    </a:cubicBezTo>
                    <a:cubicBezTo>
                      <a:pt x="163" y="133"/>
                      <a:pt x="168" y="128"/>
                      <a:pt x="168" y="121"/>
                    </a:cubicBezTo>
                    <a:cubicBezTo>
                      <a:pt x="168" y="115"/>
                      <a:pt x="163" y="110"/>
                      <a:pt x="156" y="110"/>
                    </a:cubicBezTo>
                    <a:close/>
                    <a:moveTo>
                      <a:pt x="183" y="75"/>
                    </a:moveTo>
                    <a:cubicBezTo>
                      <a:pt x="183" y="42"/>
                      <a:pt x="156" y="14"/>
                      <a:pt x="121" y="14"/>
                    </a:cubicBezTo>
                    <a:cubicBezTo>
                      <a:pt x="118" y="14"/>
                      <a:pt x="115" y="17"/>
                      <a:pt x="115" y="21"/>
                    </a:cubicBezTo>
                    <a:cubicBezTo>
                      <a:pt x="115" y="24"/>
                      <a:pt x="118" y="27"/>
                      <a:pt x="121" y="27"/>
                    </a:cubicBezTo>
                    <a:cubicBezTo>
                      <a:pt x="149" y="27"/>
                      <a:pt x="170" y="49"/>
                      <a:pt x="170" y="75"/>
                    </a:cubicBezTo>
                    <a:cubicBezTo>
                      <a:pt x="170" y="78"/>
                      <a:pt x="173" y="81"/>
                      <a:pt x="176" y="81"/>
                    </a:cubicBezTo>
                    <a:cubicBezTo>
                      <a:pt x="180" y="81"/>
                      <a:pt x="183" y="78"/>
                      <a:pt x="183" y="75"/>
                    </a:cubicBezTo>
                    <a:close/>
                    <a:moveTo>
                      <a:pt x="180" y="121"/>
                    </a:moveTo>
                    <a:cubicBezTo>
                      <a:pt x="180" y="108"/>
                      <a:pt x="170" y="97"/>
                      <a:pt x="156" y="97"/>
                    </a:cubicBezTo>
                    <a:cubicBezTo>
                      <a:pt x="143" y="97"/>
                      <a:pt x="132" y="108"/>
                      <a:pt x="132" y="121"/>
                    </a:cubicBezTo>
                    <a:cubicBezTo>
                      <a:pt x="132" y="135"/>
                      <a:pt x="143" y="145"/>
                      <a:pt x="156" y="145"/>
                    </a:cubicBezTo>
                    <a:cubicBezTo>
                      <a:pt x="170" y="145"/>
                      <a:pt x="180" y="135"/>
                      <a:pt x="180" y="121"/>
                    </a:cubicBezTo>
                    <a:close/>
                    <a:moveTo>
                      <a:pt x="102" y="121"/>
                    </a:moveTo>
                    <a:cubicBezTo>
                      <a:pt x="102" y="113"/>
                      <a:pt x="95" y="106"/>
                      <a:pt x="87" y="106"/>
                    </a:cubicBezTo>
                    <a:cubicBezTo>
                      <a:pt x="79" y="106"/>
                      <a:pt x="72" y="113"/>
                      <a:pt x="72" y="121"/>
                    </a:cubicBezTo>
                    <a:cubicBezTo>
                      <a:pt x="72" y="130"/>
                      <a:pt x="79" y="136"/>
                      <a:pt x="87" y="136"/>
                    </a:cubicBezTo>
                    <a:cubicBezTo>
                      <a:pt x="95" y="136"/>
                      <a:pt x="102" y="130"/>
                      <a:pt x="102" y="121"/>
                    </a:cubicBezTo>
                    <a:close/>
                    <a:moveTo>
                      <a:pt x="198" y="75"/>
                    </a:moveTo>
                    <a:cubicBezTo>
                      <a:pt x="198" y="180"/>
                      <a:pt x="198" y="180"/>
                      <a:pt x="198" y="180"/>
                    </a:cubicBezTo>
                    <a:cubicBezTo>
                      <a:pt x="198" y="184"/>
                      <a:pt x="195" y="186"/>
                      <a:pt x="191" y="186"/>
                    </a:cubicBezTo>
                    <a:cubicBezTo>
                      <a:pt x="52" y="186"/>
                      <a:pt x="52" y="186"/>
                      <a:pt x="52" y="186"/>
                    </a:cubicBezTo>
                    <a:cubicBezTo>
                      <a:pt x="49" y="186"/>
                      <a:pt x="46" y="184"/>
                      <a:pt x="46" y="180"/>
                    </a:cubicBezTo>
                    <a:cubicBezTo>
                      <a:pt x="46" y="151"/>
                      <a:pt x="46" y="151"/>
                      <a:pt x="46" y="151"/>
                    </a:cubicBezTo>
                    <a:cubicBezTo>
                      <a:pt x="39" y="145"/>
                      <a:pt x="35" y="137"/>
                      <a:pt x="33" y="128"/>
                    </a:cubicBezTo>
                    <a:cubicBezTo>
                      <a:pt x="21" y="128"/>
                      <a:pt x="21" y="128"/>
                      <a:pt x="21" y="128"/>
                    </a:cubicBezTo>
                    <a:cubicBezTo>
                      <a:pt x="19" y="131"/>
                      <a:pt x="15" y="133"/>
                      <a:pt x="11" y="133"/>
                    </a:cubicBezTo>
                    <a:cubicBezTo>
                      <a:pt x="5" y="133"/>
                      <a:pt x="0" y="128"/>
                      <a:pt x="0" y="121"/>
                    </a:cubicBezTo>
                    <a:cubicBezTo>
                      <a:pt x="0" y="115"/>
                      <a:pt x="5" y="110"/>
                      <a:pt x="11" y="110"/>
                    </a:cubicBezTo>
                    <a:cubicBezTo>
                      <a:pt x="15" y="110"/>
                      <a:pt x="19" y="112"/>
                      <a:pt x="21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5" y="106"/>
                      <a:pt x="39" y="98"/>
                      <a:pt x="46" y="92"/>
                    </a:cubicBezTo>
                    <a:cubicBezTo>
                      <a:pt x="46" y="75"/>
                      <a:pt x="46" y="75"/>
                      <a:pt x="46" y="75"/>
                    </a:cubicBezTo>
                    <a:cubicBezTo>
                      <a:pt x="46" y="33"/>
                      <a:pt x="80" y="0"/>
                      <a:pt x="121" y="0"/>
                    </a:cubicBezTo>
                    <a:cubicBezTo>
                      <a:pt x="164" y="0"/>
                      <a:pt x="198" y="33"/>
                      <a:pt x="198" y="75"/>
                    </a:cubicBezTo>
                    <a:close/>
                    <a:moveTo>
                      <a:pt x="73" y="197"/>
                    </a:moveTo>
                    <a:cubicBezTo>
                      <a:pt x="170" y="197"/>
                      <a:pt x="170" y="197"/>
                      <a:pt x="170" y="197"/>
                    </a:cubicBezTo>
                    <a:cubicBezTo>
                      <a:pt x="161" y="213"/>
                      <a:pt x="143" y="226"/>
                      <a:pt x="121" y="226"/>
                    </a:cubicBezTo>
                    <a:cubicBezTo>
                      <a:pt x="101" y="226"/>
                      <a:pt x="83" y="213"/>
                      <a:pt x="73" y="1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grpSp>
        <p:nvGrpSpPr>
          <p:cNvPr id="82" name="Group 81"/>
          <p:cNvGrpSpPr/>
          <p:nvPr/>
        </p:nvGrpSpPr>
        <p:grpSpPr>
          <a:xfrm>
            <a:off x="5692140" y="2697480"/>
            <a:ext cx="480060" cy="480060"/>
            <a:chOff x="5715001" y="3897893"/>
            <a:chExt cx="640080" cy="640080"/>
          </a:xfrm>
        </p:grpSpPr>
        <p:sp>
          <p:nvSpPr>
            <p:cNvPr id="15" name="Oval 14"/>
            <p:cNvSpPr/>
            <p:nvPr/>
          </p:nvSpPr>
          <p:spPr bwMode="ltGray">
            <a:xfrm>
              <a:off x="5715001" y="3897893"/>
              <a:ext cx="640080" cy="640080"/>
            </a:xfrm>
            <a:prstGeom prst="ellipse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746805" y="3921746"/>
              <a:ext cx="548640" cy="548640"/>
              <a:chOff x="9512193" y="4117673"/>
              <a:chExt cx="612775" cy="612775"/>
            </a:xfrm>
          </p:grpSpPr>
          <p:sp>
            <p:nvSpPr>
              <p:cNvPr id="52" name="Oval 51"/>
              <p:cNvSpPr/>
              <p:nvPr/>
            </p:nvSpPr>
            <p:spPr bwMode="ltGray">
              <a:xfrm>
                <a:off x="9512193" y="4117673"/>
                <a:ext cx="612775" cy="612775"/>
              </a:xfrm>
              <a:prstGeom prst="ellipse">
                <a:avLst/>
              </a:prstGeom>
              <a:solidFill>
                <a:schemeClr val="accent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 err="1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Georgia" pitchFamily="18" charset="0"/>
                </a:endParaRPr>
              </a:p>
            </p:txBody>
          </p:sp>
          <p:sp>
            <p:nvSpPr>
              <p:cNvPr id="53" name="Freeform 1556"/>
              <p:cNvSpPr>
                <a:spLocks noEditPoints="1"/>
              </p:cNvSpPr>
              <p:nvPr/>
            </p:nvSpPr>
            <p:spPr bwMode="auto">
              <a:xfrm>
                <a:off x="9589460" y="4219037"/>
                <a:ext cx="476146" cy="406868"/>
              </a:xfrm>
              <a:custGeom>
                <a:avLst/>
                <a:gdLst>
                  <a:gd name="T0" fmla="*/ 480 w 868"/>
                  <a:gd name="T1" fmla="*/ 0 h 740"/>
                  <a:gd name="T2" fmla="*/ 77 w 868"/>
                  <a:gd name="T3" fmla="*/ 156 h 740"/>
                  <a:gd name="T4" fmla="*/ 14 w 868"/>
                  <a:gd name="T5" fmla="*/ 423 h 740"/>
                  <a:gd name="T6" fmla="*/ 233 w 868"/>
                  <a:gd name="T7" fmla="*/ 510 h 740"/>
                  <a:gd name="T8" fmla="*/ 398 w 868"/>
                  <a:gd name="T9" fmla="*/ 600 h 740"/>
                  <a:gd name="T10" fmla="*/ 607 w 868"/>
                  <a:gd name="T11" fmla="*/ 682 h 740"/>
                  <a:gd name="T12" fmla="*/ 823 w 868"/>
                  <a:gd name="T13" fmla="*/ 551 h 740"/>
                  <a:gd name="T14" fmla="*/ 811 w 868"/>
                  <a:gd name="T15" fmla="*/ 199 h 740"/>
                  <a:gd name="T16" fmla="*/ 575 w 868"/>
                  <a:gd name="T17" fmla="*/ 144 h 740"/>
                  <a:gd name="T18" fmla="*/ 551 w 868"/>
                  <a:gd name="T19" fmla="*/ 204 h 740"/>
                  <a:gd name="T20" fmla="*/ 589 w 868"/>
                  <a:gd name="T21" fmla="*/ 71 h 740"/>
                  <a:gd name="T22" fmla="*/ 488 w 868"/>
                  <a:gd name="T23" fmla="*/ 241 h 740"/>
                  <a:gd name="T24" fmla="*/ 463 w 868"/>
                  <a:gd name="T25" fmla="*/ 270 h 740"/>
                  <a:gd name="T26" fmla="*/ 415 w 868"/>
                  <a:gd name="T27" fmla="*/ 248 h 740"/>
                  <a:gd name="T28" fmla="*/ 519 w 868"/>
                  <a:gd name="T29" fmla="*/ 175 h 740"/>
                  <a:gd name="T30" fmla="*/ 539 w 868"/>
                  <a:gd name="T31" fmla="*/ 58 h 740"/>
                  <a:gd name="T32" fmla="*/ 381 w 868"/>
                  <a:gd name="T33" fmla="*/ 287 h 740"/>
                  <a:gd name="T34" fmla="*/ 288 w 868"/>
                  <a:gd name="T35" fmla="*/ 287 h 740"/>
                  <a:gd name="T36" fmla="*/ 266 w 868"/>
                  <a:gd name="T37" fmla="*/ 231 h 740"/>
                  <a:gd name="T38" fmla="*/ 412 w 868"/>
                  <a:gd name="T39" fmla="*/ 124 h 740"/>
                  <a:gd name="T40" fmla="*/ 148 w 868"/>
                  <a:gd name="T41" fmla="*/ 360 h 740"/>
                  <a:gd name="T42" fmla="*/ 160 w 868"/>
                  <a:gd name="T43" fmla="*/ 398 h 740"/>
                  <a:gd name="T44" fmla="*/ 145 w 868"/>
                  <a:gd name="T45" fmla="*/ 410 h 740"/>
                  <a:gd name="T46" fmla="*/ 99 w 868"/>
                  <a:gd name="T47" fmla="*/ 326 h 740"/>
                  <a:gd name="T48" fmla="*/ 106 w 868"/>
                  <a:gd name="T49" fmla="*/ 437 h 740"/>
                  <a:gd name="T50" fmla="*/ 116 w 868"/>
                  <a:gd name="T51" fmla="*/ 459 h 740"/>
                  <a:gd name="T52" fmla="*/ 48 w 868"/>
                  <a:gd name="T53" fmla="*/ 323 h 740"/>
                  <a:gd name="T54" fmla="*/ 160 w 868"/>
                  <a:gd name="T55" fmla="*/ 207 h 740"/>
                  <a:gd name="T56" fmla="*/ 189 w 868"/>
                  <a:gd name="T57" fmla="*/ 170 h 740"/>
                  <a:gd name="T58" fmla="*/ 259 w 868"/>
                  <a:gd name="T59" fmla="*/ 85 h 740"/>
                  <a:gd name="T60" fmla="*/ 393 w 868"/>
                  <a:gd name="T61" fmla="*/ 66 h 740"/>
                  <a:gd name="T62" fmla="*/ 335 w 868"/>
                  <a:gd name="T63" fmla="*/ 105 h 740"/>
                  <a:gd name="T64" fmla="*/ 303 w 868"/>
                  <a:gd name="T65" fmla="*/ 172 h 740"/>
                  <a:gd name="T66" fmla="*/ 255 w 868"/>
                  <a:gd name="T67" fmla="*/ 194 h 740"/>
                  <a:gd name="T68" fmla="*/ 146 w 868"/>
                  <a:gd name="T69" fmla="*/ 289 h 740"/>
                  <a:gd name="T70" fmla="*/ 196 w 868"/>
                  <a:gd name="T71" fmla="*/ 315 h 740"/>
                  <a:gd name="T72" fmla="*/ 225 w 868"/>
                  <a:gd name="T73" fmla="*/ 245 h 740"/>
                  <a:gd name="T74" fmla="*/ 194 w 868"/>
                  <a:gd name="T75" fmla="*/ 354 h 740"/>
                  <a:gd name="T76" fmla="*/ 492 w 868"/>
                  <a:gd name="T77" fmla="*/ 571 h 740"/>
                  <a:gd name="T78" fmla="*/ 388 w 868"/>
                  <a:gd name="T79" fmla="*/ 537 h 740"/>
                  <a:gd name="T80" fmla="*/ 279 w 868"/>
                  <a:gd name="T81" fmla="*/ 463 h 740"/>
                  <a:gd name="T82" fmla="*/ 628 w 868"/>
                  <a:gd name="T83" fmla="*/ 350 h 740"/>
                  <a:gd name="T84" fmla="*/ 618 w 868"/>
                  <a:gd name="T85" fmla="*/ 245 h 740"/>
                  <a:gd name="T86" fmla="*/ 691 w 868"/>
                  <a:gd name="T87" fmla="*/ 127 h 740"/>
                  <a:gd name="T88" fmla="*/ 749 w 868"/>
                  <a:gd name="T89" fmla="*/ 189 h 740"/>
                  <a:gd name="T90" fmla="*/ 755 w 868"/>
                  <a:gd name="T91" fmla="*/ 401 h 740"/>
                  <a:gd name="T92" fmla="*/ 704 w 868"/>
                  <a:gd name="T93" fmla="*/ 393 h 740"/>
                  <a:gd name="T94" fmla="*/ 362 w 868"/>
                  <a:gd name="T95" fmla="*/ 376 h 740"/>
                  <a:gd name="T96" fmla="*/ 320 w 868"/>
                  <a:gd name="T97" fmla="*/ 498 h 740"/>
                  <a:gd name="T98" fmla="*/ 342 w 868"/>
                  <a:gd name="T99" fmla="*/ 469 h 740"/>
                  <a:gd name="T100" fmla="*/ 381 w 868"/>
                  <a:gd name="T101" fmla="*/ 463 h 740"/>
                  <a:gd name="T102" fmla="*/ 544 w 868"/>
                  <a:gd name="T103" fmla="*/ 585 h 740"/>
                  <a:gd name="T104" fmla="*/ 631 w 868"/>
                  <a:gd name="T105" fmla="*/ 599 h 740"/>
                  <a:gd name="T106" fmla="*/ 657 w 868"/>
                  <a:gd name="T107" fmla="*/ 597 h 740"/>
                  <a:gd name="T108" fmla="*/ 701 w 868"/>
                  <a:gd name="T109" fmla="*/ 585 h 740"/>
                  <a:gd name="T110" fmla="*/ 735 w 868"/>
                  <a:gd name="T111" fmla="*/ 520 h 740"/>
                  <a:gd name="T112" fmla="*/ 818 w 868"/>
                  <a:gd name="T113" fmla="*/ 435 h 740"/>
                  <a:gd name="T114" fmla="*/ 742 w 868"/>
                  <a:gd name="T115" fmla="*/ 350 h 740"/>
                  <a:gd name="T116" fmla="*/ 766 w 868"/>
                  <a:gd name="T117" fmla="*/ 318 h 740"/>
                  <a:gd name="T118" fmla="*/ 704 w 868"/>
                  <a:gd name="T119" fmla="*/ 258 h 740"/>
                  <a:gd name="T120" fmla="*/ 653 w 868"/>
                  <a:gd name="T121" fmla="*/ 189 h 740"/>
                  <a:gd name="T122" fmla="*/ 667 w 868"/>
                  <a:gd name="T123" fmla="*/ 236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68" h="740">
                    <a:moveTo>
                      <a:pt x="769" y="139"/>
                    </a:moveTo>
                    <a:lnTo>
                      <a:pt x="769" y="139"/>
                    </a:lnTo>
                    <a:lnTo>
                      <a:pt x="755" y="124"/>
                    </a:lnTo>
                    <a:lnTo>
                      <a:pt x="742" y="110"/>
                    </a:lnTo>
                    <a:lnTo>
                      <a:pt x="726" y="97"/>
                    </a:lnTo>
                    <a:lnTo>
                      <a:pt x="711" y="85"/>
                    </a:lnTo>
                    <a:lnTo>
                      <a:pt x="694" y="73"/>
                    </a:lnTo>
                    <a:lnTo>
                      <a:pt x="679" y="61"/>
                    </a:lnTo>
                    <a:lnTo>
                      <a:pt x="660" y="51"/>
                    </a:lnTo>
                    <a:lnTo>
                      <a:pt x="643" y="42"/>
                    </a:lnTo>
                    <a:lnTo>
                      <a:pt x="606" y="27"/>
                    </a:lnTo>
                    <a:lnTo>
                      <a:pt x="565" y="13"/>
                    </a:lnTo>
                    <a:lnTo>
                      <a:pt x="522" y="5"/>
                    </a:lnTo>
                    <a:lnTo>
                      <a:pt x="480" y="0"/>
                    </a:lnTo>
                    <a:lnTo>
                      <a:pt x="480" y="0"/>
                    </a:lnTo>
                    <a:lnTo>
                      <a:pt x="442" y="0"/>
                    </a:lnTo>
                    <a:lnTo>
                      <a:pt x="442" y="0"/>
                    </a:lnTo>
                    <a:lnTo>
                      <a:pt x="402" y="2"/>
                    </a:lnTo>
                    <a:lnTo>
                      <a:pt x="359" y="7"/>
                    </a:lnTo>
                    <a:lnTo>
                      <a:pt x="318" y="15"/>
                    </a:lnTo>
                    <a:lnTo>
                      <a:pt x="279" y="27"/>
                    </a:lnTo>
                    <a:lnTo>
                      <a:pt x="240" y="41"/>
                    </a:lnTo>
                    <a:lnTo>
                      <a:pt x="203" y="59"/>
                    </a:lnTo>
                    <a:lnTo>
                      <a:pt x="167" y="80"/>
                    </a:lnTo>
                    <a:lnTo>
                      <a:pt x="133" y="104"/>
                    </a:lnTo>
                    <a:lnTo>
                      <a:pt x="133" y="104"/>
                    </a:lnTo>
                    <a:lnTo>
                      <a:pt x="104" y="129"/>
                    </a:lnTo>
                    <a:lnTo>
                      <a:pt x="77" y="156"/>
                    </a:lnTo>
                    <a:lnTo>
                      <a:pt x="53" y="185"/>
                    </a:lnTo>
                    <a:lnTo>
                      <a:pt x="34" y="214"/>
                    </a:lnTo>
                    <a:lnTo>
                      <a:pt x="19" y="245"/>
                    </a:lnTo>
                    <a:lnTo>
                      <a:pt x="14" y="260"/>
                    </a:lnTo>
                    <a:lnTo>
                      <a:pt x="9" y="275"/>
                    </a:lnTo>
                    <a:lnTo>
                      <a:pt x="5" y="291"/>
                    </a:lnTo>
                    <a:lnTo>
                      <a:pt x="2" y="306"/>
                    </a:lnTo>
                    <a:lnTo>
                      <a:pt x="0" y="321"/>
                    </a:lnTo>
                    <a:lnTo>
                      <a:pt x="0" y="337"/>
                    </a:lnTo>
                    <a:lnTo>
                      <a:pt x="0" y="337"/>
                    </a:lnTo>
                    <a:lnTo>
                      <a:pt x="0" y="362"/>
                    </a:lnTo>
                    <a:lnTo>
                      <a:pt x="4" y="384"/>
                    </a:lnTo>
                    <a:lnTo>
                      <a:pt x="7" y="405"/>
                    </a:lnTo>
                    <a:lnTo>
                      <a:pt x="14" y="423"/>
                    </a:lnTo>
                    <a:lnTo>
                      <a:pt x="22" y="442"/>
                    </a:lnTo>
                    <a:lnTo>
                      <a:pt x="33" y="457"/>
                    </a:lnTo>
                    <a:lnTo>
                      <a:pt x="44" y="471"/>
                    </a:lnTo>
                    <a:lnTo>
                      <a:pt x="56" y="483"/>
                    </a:lnTo>
                    <a:lnTo>
                      <a:pt x="56" y="483"/>
                    </a:lnTo>
                    <a:lnTo>
                      <a:pt x="68" y="491"/>
                    </a:lnTo>
                    <a:lnTo>
                      <a:pt x="80" y="497"/>
                    </a:lnTo>
                    <a:lnTo>
                      <a:pt x="92" y="502"/>
                    </a:lnTo>
                    <a:lnTo>
                      <a:pt x="104" y="505"/>
                    </a:lnTo>
                    <a:lnTo>
                      <a:pt x="123" y="509"/>
                    </a:lnTo>
                    <a:lnTo>
                      <a:pt x="138" y="510"/>
                    </a:lnTo>
                    <a:lnTo>
                      <a:pt x="138" y="510"/>
                    </a:lnTo>
                    <a:lnTo>
                      <a:pt x="143" y="510"/>
                    </a:lnTo>
                    <a:lnTo>
                      <a:pt x="233" y="510"/>
                    </a:lnTo>
                    <a:lnTo>
                      <a:pt x="233" y="510"/>
                    </a:lnTo>
                    <a:lnTo>
                      <a:pt x="237" y="520"/>
                    </a:lnTo>
                    <a:lnTo>
                      <a:pt x="240" y="529"/>
                    </a:lnTo>
                    <a:lnTo>
                      <a:pt x="245" y="537"/>
                    </a:lnTo>
                    <a:lnTo>
                      <a:pt x="250" y="546"/>
                    </a:lnTo>
                    <a:lnTo>
                      <a:pt x="262" y="560"/>
                    </a:lnTo>
                    <a:lnTo>
                      <a:pt x="276" y="570"/>
                    </a:lnTo>
                    <a:lnTo>
                      <a:pt x="291" y="577"/>
                    </a:lnTo>
                    <a:lnTo>
                      <a:pt x="306" y="582"/>
                    </a:lnTo>
                    <a:lnTo>
                      <a:pt x="322" y="583"/>
                    </a:lnTo>
                    <a:lnTo>
                      <a:pt x="335" y="585"/>
                    </a:lnTo>
                    <a:lnTo>
                      <a:pt x="391" y="585"/>
                    </a:lnTo>
                    <a:lnTo>
                      <a:pt x="391" y="585"/>
                    </a:lnTo>
                    <a:lnTo>
                      <a:pt x="398" y="600"/>
                    </a:lnTo>
                    <a:lnTo>
                      <a:pt x="407" y="614"/>
                    </a:lnTo>
                    <a:lnTo>
                      <a:pt x="419" y="626"/>
                    </a:lnTo>
                    <a:lnTo>
                      <a:pt x="434" y="634"/>
                    </a:lnTo>
                    <a:lnTo>
                      <a:pt x="434" y="634"/>
                    </a:lnTo>
                    <a:lnTo>
                      <a:pt x="448" y="641"/>
                    </a:lnTo>
                    <a:lnTo>
                      <a:pt x="459" y="645"/>
                    </a:lnTo>
                    <a:lnTo>
                      <a:pt x="480" y="646"/>
                    </a:lnTo>
                    <a:lnTo>
                      <a:pt x="480" y="646"/>
                    </a:lnTo>
                    <a:lnTo>
                      <a:pt x="487" y="660"/>
                    </a:lnTo>
                    <a:lnTo>
                      <a:pt x="497" y="680"/>
                    </a:lnTo>
                    <a:lnTo>
                      <a:pt x="516" y="708"/>
                    </a:lnTo>
                    <a:lnTo>
                      <a:pt x="541" y="740"/>
                    </a:lnTo>
                    <a:lnTo>
                      <a:pt x="607" y="682"/>
                    </a:lnTo>
                    <a:lnTo>
                      <a:pt x="607" y="682"/>
                    </a:lnTo>
                    <a:lnTo>
                      <a:pt x="592" y="663"/>
                    </a:lnTo>
                    <a:lnTo>
                      <a:pt x="580" y="646"/>
                    </a:lnTo>
                    <a:lnTo>
                      <a:pt x="650" y="646"/>
                    </a:lnTo>
                    <a:lnTo>
                      <a:pt x="650" y="646"/>
                    </a:lnTo>
                    <a:lnTo>
                      <a:pt x="669" y="645"/>
                    </a:lnTo>
                    <a:lnTo>
                      <a:pt x="682" y="641"/>
                    </a:lnTo>
                    <a:lnTo>
                      <a:pt x="699" y="636"/>
                    </a:lnTo>
                    <a:lnTo>
                      <a:pt x="716" y="631"/>
                    </a:lnTo>
                    <a:lnTo>
                      <a:pt x="735" y="622"/>
                    </a:lnTo>
                    <a:lnTo>
                      <a:pt x="754" y="612"/>
                    </a:lnTo>
                    <a:lnTo>
                      <a:pt x="772" y="600"/>
                    </a:lnTo>
                    <a:lnTo>
                      <a:pt x="791" y="587"/>
                    </a:lnTo>
                    <a:lnTo>
                      <a:pt x="808" y="570"/>
                    </a:lnTo>
                    <a:lnTo>
                      <a:pt x="823" y="551"/>
                    </a:lnTo>
                    <a:lnTo>
                      <a:pt x="839" y="529"/>
                    </a:lnTo>
                    <a:lnTo>
                      <a:pt x="851" y="503"/>
                    </a:lnTo>
                    <a:lnTo>
                      <a:pt x="859" y="474"/>
                    </a:lnTo>
                    <a:lnTo>
                      <a:pt x="862" y="459"/>
                    </a:lnTo>
                    <a:lnTo>
                      <a:pt x="866" y="442"/>
                    </a:lnTo>
                    <a:lnTo>
                      <a:pt x="868" y="425"/>
                    </a:lnTo>
                    <a:lnTo>
                      <a:pt x="868" y="408"/>
                    </a:lnTo>
                    <a:lnTo>
                      <a:pt x="868" y="408"/>
                    </a:lnTo>
                    <a:lnTo>
                      <a:pt x="866" y="371"/>
                    </a:lnTo>
                    <a:lnTo>
                      <a:pt x="861" y="335"/>
                    </a:lnTo>
                    <a:lnTo>
                      <a:pt x="854" y="299"/>
                    </a:lnTo>
                    <a:lnTo>
                      <a:pt x="842" y="264"/>
                    </a:lnTo>
                    <a:lnTo>
                      <a:pt x="828" y="231"/>
                    </a:lnTo>
                    <a:lnTo>
                      <a:pt x="811" y="199"/>
                    </a:lnTo>
                    <a:lnTo>
                      <a:pt x="793" y="168"/>
                    </a:lnTo>
                    <a:lnTo>
                      <a:pt x="769" y="139"/>
                    </a:lnTo>
                    <a:lnTo>
                      <a:pt x="769" y="139"/>
                    </a:lnTo>
                    <a:close/>
                    <a:moveTo>
                      <a:pt x="652" y="102"/>
                    </a:moveTo>
                    <a:lnTo>
                      <a:pt x="629" y="102"/>
                    </a:lnTo>
                    <a:lnTo>
                      <a:pt x="629" y="102"/>
                    </a:lnTo>
                    <a:lnTo>
                      <a:pt x="629" y="102"/>
                    </a:lnTo>
                    <a:lnTo>
                      <a:pt x="621" y="102"/>
                    </a:lnTo>
                    <a:lnTo>
                      <a:pt x="611" y="105"/>
                    </a:lnTo>
                    <a:lnTo>
                      <a:pt x="602" y="109"/>
                    </a:lnTo>
                    <a:lnTo>
                      <a:pt x="592" y="116"/>
                    </a:lnTo>
                    <a:lnTo>
                      <a:pt x="585" y="124"/>
                    </a:lnTo>
                    <a:lnTo>
                      <a:pt x="578" y="133"/>
                    </a:lnTo>
                    <a:lnTo>
                      <a:pt x="575" y="144"/>
                    </a:lnTo>
                    <a:lnTo>
                      <a:pt x="573" y="158"/>
                    </a:lnTo>
                    <a:lnTo>
                      <a:pt x="573" y="226"/>
                    </a:lnTo>
                    <a:lnTo>
                      <a:pt x="573" y="226"/>
                    </a:lnTo>
                    <a:lnTo>
                      <a:pt x="560" y="236"/>
                    </a:lnTo>
                    <a:lnTo>
                      <a:pt x="546" y="252"/>
                    </a:lnTo>
                    <a:lnTo>
                      <a:pt x="546" y="252"/>
                    </a:lnTo>
                    <a:lnTo>
                      <a:pt x="541" y="245"/>
                    </a:lnTo>
                    <a:lnTo>
                      <a:pt x="538" y="240"/>
                    </a:lnTo>
                    <a:lnTo>
                      <a:pt x="538" y="240"/>
                    </a:lnTo>
                    <a:lnTo>
                      <a:pt x="538" y="238"/>
                    </a:lnTo>
                    <a:lnTo>
                      <a:pt x="538" y="238"/>
                    </a:lnTo>
                    <a:lnTo>
                      <a:pt x="544" y="224"/>
                    </a:lnTo>
                    <a:lnTo>
                      <a:pt x="548" y="216"/>
                    </a:lnTo>
                    <a:lnTo>
                      <a:pt x="551" y="204"/>
                    </a:lnTo>
                    <a:lnTo>
                      <a:pt x="553" y="192"/>
                    </a:lnTo>
                    <a:lnTo>
                      <a:pt x="555" y="180"/>
                    </a:lnTo>
                    <a:lnTo>
                      <a:pt x="553" y="167"/>
                    </a:lnTo>
                    <a:lnTo>
                      <a:pt x="550" y="155"/>
                    </a:lnTo>
                    <a:lnTo>
                      <a:pt x="550" y="155"/>
                    </a:lnTo>
                    <a:lnTo>
                      <a:pt x="544" y="146"/>
                    </a:lnTo>
                    <a:lnTo>
                      <a:pt x="536" y="136"/>
                    </a:lnTo>
                    <a:lnTo>
                      <a:pt x="526" y="127"/>
                    </a:lnTo>
                    <a:lnTo>
                      <a:pt x="510" y="121"/>
                    </a:lnTo>
                    <a:lnTo>
                      <a:pt x="510" y="121"/>
                    </a:lnTo>
                    <a:lnTo>
                      <a:pt x="529" y="105"/>
                    </a:lnTo>
                    <a:lnTo>
                      <a:pt x="548" y="92"/>
                    </a:lnTo>
                    <a:lnTo>
                      <a:pt x="568" y="80"/>
                    </a:lnTo>
                    <a:lnTo>
                      <a:pt x="589" y="71"/>
                    </a:lnTo>
                    <a:lnTo>
                      <a:pt x="589" y="71"/>
                    </a:lnTo>
                    <a:lnTo>
                      <a:pt x="623" y="85"/>
                    </a:lnTo>
                    <a:lnTo>
                      <a:pt x="652" y="102"/>
                    </a:lnTo>
                    <a:lnTo>
                      <a:pt x="652" y="102"/>
                    </a:lnTo>
                    <a:close/>
                    <a:moveTo>
                      <a:pt x="504" y="247"/>
                    </a:moveTo>
                    <a:lnTo>
                      <a:pt x="504" y="247"/>
                    </a:lnTo>
                    <a:lnTo>
                      <a:pt x="507" y="257"/>
                    </a:lnTo>
                    <a:lnTo>
                      <a:pt x="514" y="267"/>
                    </a:lnTo>
                    <a:lnTo>
                      <a:pt x="500" y="267"/>
                    </a:lnTo>
                    <a:lnTo>
                      <a:pt x="500" y="267"/>
                    </a:lnTo>
                    <a:lnTo>
                      <a:pt x="499" y="265"/>
                    </a:lnTo>
                    <a:lnTo>
                      <a:pt x="499" y="265"/>
                    </a:lnTo>
                    <a:lnTo>
                      <a:pt x="492" y="253"/>
                    </a:lnTo>
                    <a:lnTo>
                      <a:pt x="488" y="241"/>
                    </a:lnTo>
                    <a:lnTo>
                      <a:pt x="487" y="229"/>
                    </a:lnTo>
                    <a:lnTo>
                      <a:pt x="488" y="219"/>
                    </a:lnTo>
                    <a:lnTo>
                      <a:pt x="492" y="211"/>
                    </a:lnTo>
                    <a:lnTo>
                      <a:pt x="495" y="204"/>
                    </a:lnTo>
                    <a:lnTo>
                      <a:pt x="499" y="197"/>
                    </a:lnTo>
                    <a:lnTo>
                      <a:pt x="471" y="177"/>
                    </a:lnTo>
                    <a:lnTo>
                      <a:pt x="471" y="177"/>
                    </a:lnTo>
                    <a:lnTo>
                      <a:pt x="466" y="185"/>
                    </a:lnTo>
                    <a:lnTo>
                      <a:pt x="461" y="197"/>
                    </a:lnTo>
                    <a:lnTo>
                      <a:pt x="456" y="209"/>
                    </a:lnTo>
                    <a:lnTo>
                      <a:pt x="454" y="223"/>
                    </a:lnTo>
                    <a:lnTo>
                      <a:pt x="454" y="238"/>
                    </a:lnTo>
                    <a:lnTo>
                      <a:pt x="456" y="255"/>
                    </a:lnTo>
                    <a:lnTo>
                      <a:pt x="463" y="270"/>
                    </a:lnTo>
                    <a:lnTo>
                      <a:pt x="466" y="279"/>
                    </a:lnTo>
                    <a:lnTo>
                      <a:pt x="473" y="286"/>
                    </a:lnTo>
                    <a:lnTo>
                      <a:pt x="473" y="286"/>
                    </a:lnTo>
                    <a:lnTo>
                      <a:pt x="475" y="291"/>
                    </a:lnTo>
                    <a:lnTo>
                      <a:pt x="478" y="298"/>
                    </a:lnTo>
                    <a:lnTo>
                      <a:pt x="482" y="316"/>
                    </a:lnTo>
                    <a:lnTo>
                      <a:pt x="427" y="316"/>
                    </a:lnTo>
                    <a:lnTo>
                      <a:pt x="427" y="316"/>
                    </a:lnTo>
                    <a:lnTo>
                      <a:pt x="420" y="304"/>
                    </a:lnTo>
                    <a:lnTo>
                      <a:pt x="419" y="296"/>
                    </a:lnTo>
                    <a:lnTo>
                      <a:pt x="415" y="287"/>
                    </a:lnTo>
                    <a:lnTo>
                      <a:pt x="413" y="275"/>
                    </a:lnTo>
                    <a:lnTo>
                      <a:pt x="413" y="262"/>
                    </a:lnTo>
                    <a:lnTo>
                      <a:pt x="415" y="248"/>
                    </a:lnTo>
                    <a:lnTo>
                      <a:pt x="419" y="233"/>
                    </a:lnTo>
                    <a:lnTo>
                      <a:pt x="419" y="233"/>
                    </a:lnTo>
                    <a:lnTo>
                      <a:pt x="427" y="218"/>
                    </a:lnTo>
                    <a:lnTo>
                      <a:pt x="441" y="195"/>
                    </a:lnTo>
                    <a:lnTo>
                      <a:pt x="459" y="172"/>
                    </a:lnTo>
                    <a:lnTo>
                      <a:pt x="483" y="144"/>
                    </a:lnTo>
                    <a:lnTo>
                      <a:pt x="483" y="148"/>
                    </a:lnTo>
                    <a:lnTo>
                      <a:pt x="483" y="148"/>
                    </a:lnTo>
                    <a:lnTo>
                      <a:pt x="495" y="151"/>
                    </a:lnTo>
                    <a:lnTo>
                      <a:pt x="505" y="155"/>
                    </a:lnTo>
                    <a:lnTo>
                      <a:pt x="514" y="161"/>
                    </a:lnTo>
                    <a:lnTo>
                      <a:pt x="517" y="168"/>
                    </a:lnTo>
                    <a:lnTo>
                      <a:pt x="517" y="168"/>
                    </a:lnTo>
                    <a:lnTo>
                      <a:pt x="519" y="175"/>
                    </a:lnTo>
                    <a:lnTo>
                      <a:pt x="521" y="182"/>
                    </a:lnTo>
                    <a:lnTo>
                      <a:pt x="519" y="197"/>
                    </a:lnTo>
                    <a:lnTo>
                      <a:pt x="514" y="209"/>
                    </a:lnTo>
                    <a:lnTo>
                      <a:pt x="509" y="218"/>
                    </a:lnTo>
                    <a:lnTo>
                      <a:pt x="509" y="218"/>
                    </a:lnTo>
                    <a:lnTo>
                      <a:pt x="505" y="224"/>
                    </a:lnTo>
                    <a:lnTo>
                      <a:pt x="504" y="231"/>
                    </a:lnTo>
                    <a:lnTo>
                      <a:pt x="502" y="240"/>
                    </a:lnTo>
                    <a:lnTo>
                      <a:pt x="504" y="247"/>
                    </a:lnTo>
                    <a:lnTo>
                      <a:pt x="504" y="247"/>
                    </a:lnTo>
                    <a:close/>
                    <a:moveTo>
                      <a:pt x="504" y="51"/>
                    </a:moveTo>
                    <a:lnTo>
                      <a:pt x="504" y="51"/>
                    </a:lnTo>
                    <a:lnTo>
                      <a:pt x="539" y="58"/>
                    </a:lnTo>
                    <a:lnTo>
                      <a:pt x="539" y="58"/>
                    </a:lnTo>
                    <a:lnTo>
                      <a:pt x="512" y="75"/>
                    </a:lnTo>
                    <a:lnTo>
                      <a:pt x="485" y="97"/>
                    </a:lnTo>
                    <a:lnTo>
                      <a:pt x="461" y="119"/>
                    </a:lnTo>
                    <a:lnTo>
                      <a:pt x="439" y="143"/>
                    </a:lnTo>
                    <a:lnTo>
                      <a:pt x="420" y="165"/>
                    </a:lnTo>
                    <a:lnTo>
                      <a:pt x="407" y="187"/>
                    </a:lnTo>
                    <a:lnTo>
                      <a:pt x="395" y="206"/>
                    </a:lnTo>
                    <a:lnTo>
                      <a:pt x="388" y="221"/>
                    </a:lnTo>
                    <a:lnTo>
                      <a:pt x="388" y="221"/>
                    </a:lnTo>
                    <a:lnTo>
                      <a:pt x="383" y="236"/>
                    </a:lnTo>
                    <a:lnTo>
                      <a:pt x="379" y="250"/>
                    </a:lnTo>
                    <a:lnTo>
                      <a:pt x="379" y="264"/>
                    </a:lnTo>
                    <a:lnTo>
                      <a:pt x="379" y="275"/>
                    </a:lnTo>
                    <a:lnTo>
                      <a:pt x="381" y="287"/>
                    </a:lnTo>
                    <a:lnTo>
                      <a:pt x="383" y="298"/>
                    </a:lnTo>
                    <a:lnTo>
                      <a:pt x="390" y="316"/>
                    </a:lnTo>
                    <a:lnTo>
                      <a:pt x="345" y="316"/>
                    </a:lnTo>
                    <a:lnTo>
                      <a:pt x="345" y="316"/>
                    </a:lnTo>
                    <a:lnTo>
                      <a:pt x="330" y="318"/>
                    </a:lnTo>
                    <a:lnTo>
                      <a:pt x="330" y="318"/>
                    </a:lnTo>
                    <a:lnTo>
                      <a:pt x="325" y="303"/>
                    </a:lnTo>
                    <a:lnTo>
                      <a:pt x="322" y="284"/>
                    </a:lnTo>
                    <a:lnTo>
                      <a:pt x="318" y="265"/>
                    </a:lnTo>
                    <a:lnTo>
                      <a:pt x="318" y="245"/>
                    </a:lnTo>
                    <a:lnTo>
                      <a:pt x="284" y="241"/>
                    </a:lnTo>
                    <a:lnTo>
                      <a:pt x="284" y="241"/>
                    </a:lnTo>
                    <a:lnTo>
                      <a:pt x="284" y="265"/>
                    </a:lnTo>
                    <a:lnTo>
                      <a:pt x="288" y="287"/>
                    </a:lnTo>
                    <a:lnTo>
                      <a:pt x="293" y="309"/>
                    </a:lnTo>
                    <a:lnTo>
                      <a:pt x="298" y="326"/>
                    </a:lnTo>
                    <a:lnTo>
                      <a:pt x="298" y="326"/>
                    </a:lnTo>
                    <a:lnTo>
                      <a:pt x="289" y="330"/>
                    </a:lnTo>
                    <a:lnTo>
                      <a:pt x="289" y="330"/>
                    </a:lnTo>
                    <a:lnTo>
                      <a:pt x="277" y="316"/>
                    </a:lnTo>
                    <a:lnTo>
                      <a:pt x="271" y="308"/>
                    </a:lnTo>
                    <a:lnTo>
                      <a:pt x="266" y="296"/>
                    </a:lnTo>
                    <a:lnTo>
                      <a:pt x="260" y="284"/>
                    </a:lnTo>
                    <a:lnTo>
                      <a:pt x="259" y="270"/>
                    </a:lnTo>
                    <a:lnTo>
                      <a:pt x="257" y="257"/>
                    </a:lnTo>
                    <a:lnTo>
                      <a:pt x="260" y="240"/>
                    </a:lnTo>
                    <a:lnTo>
                      <a:pt x="260" y="240"/>
                    </a:lnTo>
                    <a:lnTo>
                      <a:pt x="266" y="231"/>
                    </a:lnTo>
                    <a:lnTo>
                      <a:pt x="271" y="226"/>
                    </a:lnTo>
                    <a:lnTo>
                      <a:pt x="279" y="219"/>
                    </a:lnTo>
                    <a:lnTo>
                      <a:pt x="279" y="219"/>
                    </a:lnTo>
                    <a:lnTo>
                      <a:pt x="289" y="216"/>
                    </a:lnTo>
                    <a:lnTo>
                      <a:pt x="301" y="214"/>
                    </a:lnTo>
                    <a:lnTo>
                      <a:pt x="315" y="216"/>
                    </a:lnTo>
                    <a:lnTo>
                      <a:pt x="330" y="221"/>
                    </a:lnTo>
                    <a:lnTo>
                      <a:pt x="345" y="224"/>
                    </a:lnTo>
                    <a:lnTo>
                      <a:pt x="351" y="211"/>
                    </a:lnTo>
                    <a:lnTo>
                      <a:pt x="351" y="211"/>
                    </a:lnTo>
                    <a:lnTo>
                      <a:pt x="361" y="194"/>
                    </a:lnTo>
                    <a:lnTo>
                      <a:pt x="374" y="173"/>
                    </a:lnTo>
                    <a:lnTo>
                      <a:pt x="391" y="150"/>
                    </a:lnTo>
                    <a:lnTo>
                      <a:pt x="412" y="124"/>
                    </a:lnTo>
                    <a:lnTo>
                      <a:pt x="439" y="97"/>
                    </a:lnTo>
                    <a:lnTo>
                      <a:pt x="453" y="85"/>
                    </a:lnTo>
                    <a:lnTo>
                      <a:pt x="470" y="73"/>
                    </a:lnTo>
                    <a:lnTo>
                      <a:pt x="487" y="61"/>
                    </a:lnTo>
                    <a:lnTo>
                      <a:pt x="504" y="51"/>
                    </a:lnTo>
                    <a:lnTo>
                      <a:pt x="504" y="51"/>
                    </a:lnTo>
                    <a:close/>
                    <a:moveTo>
                      <a:pt x="182" y="359"/>
                    </a:moveTo>
                    <a:lnTo>
                      <a:pt x="182" y="359"/>
                    </a:lnTo>
                    <a:lnTo>
                      <a:pt x="172" y="362"/>
                    </a:lnTo>
                    <a:lnTo>
                      <a:pt x="162" y="364"/>
                    </a:lnTo>
                    <a:lnTo>
                      <a:pt x="153" y="362"/>
                    </a:lnTo>
                    <a:lnTo>
                      <a:pt x="148" y="360"/>
                    </a:lnTo>
                    <a:lnTo>
                      <a:pt x="148" y="360"/>
                    </a:lnTo>
                    <a:lnTo>
                      <a:pt x="148" y="360"/>
                    </a:lnTo>
                    <a:lnTo>
                      <a:pt x="153" y="333"/>
                    </a:lnTo>
                    <a:lnTo>
                      <a:pt x="121" y="326"/>
                    </a:lnTo>
                    <a:lnTo>
                      <a:pt x="114" y="355"/>
                    </a:lnTo>
                    <a:lnTo>
                      <a:pt x="114" y="357"/>
                    </a:lnTo>
                    <a:lnTo>
                      <a:pt x="114" y="357"/>
                    </a:lnTo>
                    <a:lnTo>
                      <a:pt x="114" y="367"/>
                    </a:lnTo>
                    <a:lnTo>
                      <a:pt x="118" y="376"/>
                    </a:lnTo>
                    <a:lnTo>
                      <a:pt x="123" y="383"/>
                    </a:lnTo>
                    <a:lnTo>
                      <a:pt x="129" y="389"/>
                    </a:lnTo>
                    <a:lnTo>
                      <a:pt x="129" y="389"/>
                    </a:lnTo>
                    <a:lnTo>
                      <a:pt x="136" y="393"/>
                    </a:lnTo>
                    <a:lnTo>
                      <a:pt x="145" y="396"/>
                    </a:lnTo>
                    <a:lnTo>
                      <a:pt x="160" y="398"/>
                    </a:lnTo>
                    <a:lnTo>
                      <a:pt x="160" y="398"/>
                    </a:lnTo>
                    <a:lnTo>
                      <a:pt x="170" y="396"/>
                    </a:lnTo>
                    <a:lnTo>
                      <a:pt x="181" y="395"/>
                    </a:lnTo>
                    <a:lnTo>
                      <a:pt x="191" y="393"/>
                    </a:lnTo>
                    <a:lnTo>
                      <a:pt x="198" y="388"/>
                    </a:lnTo>
                    <a:lnTo>
                      <a:pt x="198" y="388"/>
                    </a:lnTo>
                    <a:lnTo>
                      <a:pt x="211" y="384"/>
                    </a:lnTo>
                    <a:lnTo>
                      <a:pt x="225" y="381"/>
                    </a:lnTo>
                    <a:lnTo>
                      <a:pt x="237" y="381"/>
                    </a:lnTo>
                    <a:lnTo>
                      <a:pt x="249" y="383"/>
                    </a:lnTo>
                    <a:lnTo>
                      <a:pt x="249" y="383"/>
                    </a:lnTo>
                    <a:lnTo>
                      <a:pt x="245" y="396"/>
                    </a:lnTo>
                    <a:lnTo>
                      <a:pt x="243" y="410"/>
                    </a:lnTo>
                    <a:lnTo>
                      <a:pt x="243" y="410"/>
                    </a:lnTo>
                    <a:lnTo>
                      <a:pt x="145" y="410"/>
                    </a:lnTo>
                    <a:lnTo>
                      <a:pt x="143" y="410"/>
                    </a:lnTo>
                    <a:lnTo>
                      <a:pt x="143" y="410"/>
                    </a:lnTo>
                    <a:lnTo>
                      <a:pt x="140" y="410"/>
                    </a:lnTo>
                    <a:lnTo>
                      <a:pt x="129" y="408"/>
                    </a:lnTo>
                    <a:lnTo>
                      <a:pt x="116" y="405"/>
                    </a:lnTo>
                    <a:lnTo>
                      <a:pt x="111" y="400"/>
                    </a:lnTo>
                    <a:lnTo>
                      <a:pt x="104" y="395"/>
                    </a:lnTo>
                    <a:lnTo>
                      <a:pt x="104" y="395"/>
                    </a:lnTo>
                    <a:lnTo>
                      <a:pt x="101" y="389"/>
                    </a:lnTo>
                    <a:lnTo>
                      <a:pt x="97" y="383"/>
                    </a:lnTo>
                    <a:lnTo>
                      <a:pt x="95" y="376"/>
                    </a:lnTo>
                    <a:lnTo>
                      <a:pt x="95" y="367"/>
                    </a:lnTo>
                    <a:lnTo>
                      <a:pt x="95" y="349"/>
                    </a:lnTo>
                    <a:lnTo>
                      <a:pt x="99" y="326"/>
                    </a:lnTo>
                    <a:lnTo>
                      <a:pt x="67" y="318"/>
                    </a:lnTo>
                    <a:lnTo>
                      <a:pt x="67" y="318"/>
                    </a:lnTo>
                    <a:lnTo>
                      <a:pt x="63" y="335"/>
                    </a:lnTo>
                    <a:lnTo>
                      <a:pt x="61" y="349"/>
                    </a:lnTo>
                    <a:lnTo>
                      <a:pt x="60" y="362"/>
                    </a:lnTo>
                    <a:lnTo>
                      <a:pt x="61" y="376"/>
                    </a:lnTo>
                    <a:lnTo>
                      <a:pt x="63" y="388"/>
                    </a:lnTo>
                    <a:lnTo>
                      <a:pt x="67" y="398"/>
                    </a:lnTo>
                    <a:lnTo>
                      <a:pt x="72" y="408"/>
                    </a:lnTo>
                    <a:lnTo>
                      <a:pt x="78" y="417"/>
                    </a:lnTo>
                    <a:lnTo>
                      <a:pt x="78" y="417"/>
                    </a:lnTo>
                    <a:lnTo>
                      <a:pt x="87" y="425"/>
                    </a:lnTo>
                    <a:lnTo>
                      <a:pt x="97" y="432"/>
                    </a:lnTo>
                    <a:lnTo>
                      <a:pt x="106" y="437"/>
                    </a:lnTo>
                    <a:lnTo>
                      <a:pt x="114" y="440"/>
                    </a:lnTo>
                    <a:lnTo>
                      <a:pt x="131" y="444"/>
                    </a:lnTo>
                    <a:lnTo>
                      <a:pt x="143" y="444"/>
                    </a:lnTo>
                    <a:lnTo>
                      <a:pt x="143" y="444"/>
                    </a:lnTo>
                    <a:lnTo>
                      <a:pt x="145" y="444"/>
                    </a:lnTo>
                    <a:lnTo>
                      <a:pt x="243" y="444"/>
                    </a:lnTo>
                    <a:lnTo>
                      <a:pt x="243" y="463"/>
                    </a:lnTo>
                    <a:lnTo>
                      <a:pt x="143" y="463"/>
                    </a:lnTo>
                    <a:lnTo>
                      <a:pt x="140" y="463"/>
                    </a:lnTo>
                    <a:lnTo>
                      <a:pt x="140" y="463"/>
                    </a:lnTo>
                    <a:lnTo>
                      <a:pt x="138" y="463"/>
                    </a:lnTo>
                    <a:lnTo>
                      <a:pt x="138" y="463"/>
                    </a:lnTo>
                    <a:lnTo>
                      <a:pt x="128" y="461"/>
                    </a:lnTo>
                    <a:lnTo>
                      <a:pt x="116" y="459"/>
                    </a:lnTo>
                    <a:lnTo>
                      <a:pt x="101" y="454"/>
                    </a:lnTo>
                    <a:lnTo>
                      <a:pt x="94" y="451"/>
                    </a:lnTo>
                    <a:lnTo>
                      <a:pt x="87" y="446"/>
                    </a:lnTo>
                    <a:lnTo>
                      <a:pt x="87" y="446"/>
                    </a:lnTo>
                    <a:lnTo>
                      <a:pt x="77" y="437"/>
                    </a:lnTo>
                    <a:lnTo>
                      <a:pt x="70" y="427"/>
                    </a:lnTo>
                    <a:lnTo>
                      <a:pt x="63" y="417"/>
                    </a:lnTo>
                    <a:lnTo>
                      <a:pt x="56" y="403"/>
                    </a:lnTo>
                    <a:lnTo>
                      <a:pt x="53" y="389"/>
                    </a:lnTo>
                    <a:lnTo>
                      <a:pt x="50" y="372"/>
                    </a:lnTo>
                    <a:lnTo>
                      <a:pt x="48" y="355"/>
                    </a:lnTo>
                    <a:lnTo>
                      <a:pt x="48" y="337"/>
                    </a:lnTo>
                    <a:lnTo>
                      <a:pt x="48" y="337"/>
                    </a:lnTo>
                    <a:lnTo>
                      <a:pt x="48" y="323"/>
                    </a:lnTo>
                    <a:lnTo>
                      <a:pt x="50" y="309"/>
                    </a:lnTo>
                    <a:lnTo>
                      <a:pt x="78" y="316"/>
                    </a:lnTo>
                    <a:lnTo>
                      <a:pt x="85" y="282"/>
                    </a:lnTo>
                    <a:lnTo>
                      <a:pt x="58" y="277"/>
                    </a:lnTo>
                    <a:lnTo>
                      <a:pt x="58" y="277"/>
                    </a:lnTo>
                    <a:lnTo>
                      <a:pt x="68" y="253"/>
                    </a:lnTo>
                    <a:lnTo>
                      <a:pt x="80" y="229"/>
                    </a:lnTo>
                    <a:lnTo>
                      <a:pt x="80" y="229"/>
                    </a:lnTo>
                    <a:lnTo>
                      <a:pt x="95" y="223"/>
                    </a:lnTo>
                    <a:lnTo>
                      <a:pt x="114" y="216"/>
                    </a:lnTo>
                    <a:lnTo>
                      <a:pt x="136" y="209"/>
                    </a:lnTo>
                    <a:lnTo>
                      <a:pt x="148" y="209"/>
                    </a:lnTo>
                    <a:lnTo>
                      <a:pt x="160" y="207"/>
                    </a:lnTo>
                    <a:lnTo>
                      <a:pt x="160" y="207"/>
                    </a:lnTo>
                    <a:lnTo>
                      <a:pt x="170" y="207"/>
                    </a:lnTo>
                    <a:lnTo>
                      <a:pt x="181" y="207"/>
                    </a:lnTo>
                    <a:lnTo>
                      <a:pt x="201" y="202"/>
                    </a:lnTo>
                    <a:lnTo>
                      <a:pt x="216" y="195"/>
                    </a:lnTo>
                    <a:lnTo>
                      <a:pt x="230" y="187"/>
                    </a:lnTo>
                    <a:lnTo>
                      <a:pt x="240" y="178"/>
                    </a:lnTo>
                    <a:lnTo>
                      <a:pt x="249" y="170"/>
                    </a:lnTo>
                    <a:lnTo>
                      <a:pt x="255" y="161"/>
                    </a:lnTo>
                    <a:lnTo>
                      <a:pt x="228" y="141"/>
                    </a:lnTo>
                    <a:lnTo>
                      <a:pt x="228" y="141"/>
                    </a:lnTo>
                    <a:lnTo>
                      <a:pt x="223" y="148"/>
                    </a:lnTo>
                    <a:lnTo>
                      <a:pt x="209" y="160"/>
                    </a:lnTo>
                    <a:lnTo>
                      <a:pt x="201" y="165"/>
                    </a:lnTo>
                    <a:lnTo>
                      <a:pt x="189" y="170"/>
                    </a:lnTo>
                    <a:lnTo>
                      <a:pt x="175" y="173"/>
                    </a:lnTo>
                    <a:lnTo>
                      <a:pt x="162" y="173"/>
                    </a:lnTo>
                    <a:lnTo>
                      <a:pt x="162" y="173"/>
                    </a:lnTo>
                    <a:lnTo>
                      <a:pt x="141" y="175"/>
                    </a:lnTo>
                    <a:lnTo>
                      <a:pt x="121" y="178"/>
                    </a:lnTo>
                    <a:lnTo>
                      <a:pt x="121" y="178"/>
                    </a:lnTo>
                    <a:lnTo>
                      <a:pt x="135" y="165"/>
                    </a:lnTo>
                    <a:lnTo>
                      <a:pt x="150" y="151"/>
                    </a:lnTo>
                    <a:lnTo>
                      <a:pt x="165" y="138"/>
                    </a:lnTo>
                    <a:lnTo>
                      <a:pt x="182" y="126"/>
                    </a:lnTo>
                    <a:lnTo>
                      <a:pt x="201" y="114"/>
                    </a:lnTo>
                    <a:lnTo>
                      <a:pt x="220" y="104"/>
                    </a:lnTo>
                    <a:lnTo>
                      <a:pt x="238" y="93"/>
                    </a:lnTo>
                    <a:lnTo>
                      <a:pt x="259" y="85"/>
                    </a:lnTo>
                    <a:lnTo>
                      <a:pt x="279" y="76"/>
                    </a:lnTo>
                    <a:lnTo>
                      <a:pt x="301" y="68"/>
                    </a:lnTo>
                    <a:lnTo>
                      <a:pt x="323" y="63"/>
                    </a:lnTo>
                    <a:lnTo>
                      <a:pt x="345" y="56"/>
                    </a:lnTo>
                    <a:lnTo>
                      <a:pt x="369" y="53"/>
                    </a:lnTo>
                    <a:lnTo>
                      <a:pt x="393" y="49"/>
                    </a:lnTo>
                    <a:lnTo>
                      <a:pt x="419" y="47"/>
                    </a:lnTo>
                    <a:lnTo>
                      <a:pt x="442" y="47"/>
                    </a:lnTo>
                    <a:lnTo>
                      <a:pt x="442" y="47"/>
                    </a:lnTo>
                    <a:lnTo>
                      <a:pt x="446" y="47"/>
                    </a:lnTo>
                    <a:lnTo>
                      <a:pt x="446" y="47"/>
                    </a:lnTo>
                    <a:lnTo>
                      <a:pt x="420" y="68"/>
                    </a:lnTo>
                    <a:lnTo>
                      <a:pt x="420" y="68"/>
                    </a:lnTo>
                    <a:lnTo>
                      <a:pt x="393" y="66"/>
                    </a:lnTo>
                    <a:lnTo>
                      <a:pt x="373" y="66"/>
                    </a:lnTo>
                    <a:lnTo>
                      <a:pt x="351" y="68"/>
                    </a:lnTo>
                    <a:lnTo>
                      <a:pt x="328" y="73"/>
                    </a:lnTo>
                    <a:lnTo>
                      <a:pt x="305" y="80"/>
                    </a:lnTo>
                    <a:lnTo>
                      <a:pt x="293" y="83"/>
                    </a:lnTo>
                    <a:lnTo>
                      <a:pt x="281" y="90"/>
                    </a:lnTo>
                    <a:lnTo>
                      <a:pt x="271" y="97"/>
                    </a:lnTo>
                    <a:lnTo>
                      <a:pt x="260" y="104"/>
                    </a:lnTo>
                    <a:lnTo>
                      <a:pt x="281" y="131"/>
                    </a:lnTo>
                    <a:lnTo>
                      <a:pt x="281" y="131"/>
                    </a:lnTo>
                    <a:lnTo>
                      <a:pt x="293" y="122"/>
                    </a:lnTo>
                    <a:lnTo>
                      <a:pt x="306" y="116"/>
                    </a:lnTo>
                    <a:lnTo>
                      <a:pt x="320" y="109"/>
                    </a:lnTo>
                    <a:lnTo>
                      <a:pt x="335" y="105"/>
                    </a:lnTo>
                    <a:lnTo>
                      <a:pt x="349" y="104"/>
                    </a:lnTo>
                    <a:lnTo>
                      <a:pt x="362" y="102"/>
                    </a:lnTo>
                    <a:lnTo>
                      <a:pt x="388" y="100"/>
                    </a:lnTo>
                    <a:lnTo>
                      <a:pt x="388" y="100"/>
                    </a:lnTo>
                    <a:lnTo>
                      <a:pt x="362" y="131"/>
                    </a:lnTo>
                    <a:lnTo>
                      <a:pt x="362" y="131"/>
                    </a:lnTo>
                    <a:lnTo>
                      <a:pt x="347" y="129"/>
                    </a:lnTo>
                    <a:lnTo>
                      <a:pt x="337" y="129"/>
                    </a:lnTo>
                    <a:lnTo>
                      <a:pt x="325" y="129"/>
                    </a:lnTo>
                    <a:lnTo>
                      <a:pt x="311" y="131"/>
                    </a:lnTo>
                    <a:lnTo>
                      <a:pt x="300" y="134"/>
                    </a:lnTo>
                    <a:lnTo>
                      <a:pt x="288" y="141"/>
                    </a:lnTo>
                    <a:lnTo>
                      <a:pt x="277" y="150"/>
                    </a:lnTo>
                    <a:lnTo>
                      <a:pt x="303" y="172"/>
                    </a:lnTo>
                    <a:lnTo>
                      <a:pt x="303" y="172"/>
                    </a:lnTo>
                    <a:lnTo>
                      <a:pt x="310" y="167"/>
                    </a:lnTo>
                    <a:lnTo>
                      <a:pt x="318" y="165"/>
                    </a:lnTo>
                    <a:lnTo>
                      <a:pt x="328" y="163"/>
                    </a:lnTo>
                    <a:lnTo>
                      <a:pt x="340" y="163"/>
                    </a:lnTo>
                    <a:lnTo>
                      <a:pt x="340" y="163"/>
                    </a:lnTo>
                    <a:lnTo>
                      <a:pt x="327" y="184"/>
                    </a:lnTo>
                    <a:lnTo>
                      <a:pt x="327" y="184"/>
                    </a:lnTo>
                    <a:lnTo>
                      <a:pt x="310" y="182"/>
                    </a:lnTo>
                    <a:lnTo>
                      <a:pt x="293" y="182"/>
                    </a:lnTo>
                    <a:lnTo>
                      <a:pt x="277" y="184"/>
                    </a:lnTo>
                    <a:lnTo>
                      <a:pt x="262" y="189"/>
                    </a:lnTo>
                    <a:lnTo>
                      <a:pt x="262" y="189"/>
                    </a:lnTo>
                    <a:lnTo>
                      <a:pt x="255" y="194"/>
                    </a:lnTo>
                    <a:lnTo>
                      <a:pt x="249" y="199"/>
                    </a:lnTo>
                    <a:lnTo>
                      <a:pt x="238" y="209"/>
                    </a:lnTo>
                    <a:lnTo>
                      <a:pt x="238" y="209"/>
                    </a:lnTo>
                    <a:lnTo>
                      <a:pt x="221" y="211"/>
                    </a:lnTo>
                    <a:lnTo>
                      <a:pt x="206" y="214"/>
                    </a:lnTo>
                    <a:lnTo>
                      <a:pt x="192" y="219"/>
                    </a:lnTo>
                    <a:lnTo>
                      <a:pt x="181" y="228"/>
                    </a:lnTo>
                    <a:lnTo>
                      <a:pt x="170" y="236"/>
                    </a:lnTo>
                    <a:lnTo>
                      <a:pt x="162" y="245"/>
                    </a:lnTo>
                    <a:lnTo>
                      <a:pt x="155" y="257"/>
                    </a:lnTo>
                    <a:lnTo>
                      <a:pt x="150" y="267"/>
                    </a:lnTo>
                    <a:lnTo>
                      <a:pt x="150" y="267"/>
                    </a:lnTo>
                    <a:lnTo>
                      <a:pt x="146" y="282"/>
                    </a:lnTo>
                    <a:lnTo>
                      <a:pt x="146" y="289"/>
                    </a:lnTo>
                    <a:lnTo>
                      <a:pt x="146" y="296"/>
                    </a:lnTo>
                    <a:lnTo>
                      <a:pt x="148" y="301"/>
                    </a:lnTo>
                    <a:lnTo>
                      <a:pt x="152" y="306"/>
                    </a:lnTo>
                    <a:lnTo>
                      <a:pt x="155" y="311"/>
                    </a:lnTo>
                    <a:lnTo>
                      <a:pt x="160" y="315"/>
                    </a:lnTo>
                    <a:lnTo>
                      <a:pt x="160" y="315"/>
                    </a:lnTo>
                    <a:lnTo>
                      <a:pt x="162" y="318"/>
                    </a:lnTo>
                    <a:lnTo>
                      <a:pt x="162" y="320"/>
                    </a:lnTo>
                    <a:lnTo>
                      <a:pt x="160" y="325"/>
                    </a:lnTo>
                    <a:lnTo>
                      <a:pt x="191" y="342"/>
                    </a:lnTo>
                    <a:lnTo>
                      <a:pt x="191" y="342"/>
                    </a:lnTo>
                    <a:lnTo>
                      <a:pt x="196" y="330"/>
                    </a:lnTo>
                    <a:lnTo>
                      <a:pt x="196" y="323"/>
                    </a:lnTo>
                    <a:lnTo>
                      <a:pt x="196" y="315"/>
                    </a:lnTo>
                    <a:lnTo>
                      <a:pt x="196" y="308"/>
                    </a:lnTo>
                    <a:lnTo>
                      <a:pt x="192" y="301"/>
                    </a:lnTo>
                    <a:lnTo>
                      <a:pt x="187" y="294"/>
                    </a:lnTo>
                    <a:lnTo>
                      <a:pt x="181" y="287"/>
                    </a:lnTo>
                    <a:lnTo>
                      <a:pt x="181" y="287"/>
                    </a:lnTo>
                    <a:lnTo>
                      <a:pt x="181" y="284"/>
                    </a:lnTo>
                    <a:lnTo>
                      <a:pt x="182" y="277"/>
                    </a:lnTo>
                    <a:lnTo>
                      <a:pt x="186" y="272"/>
                    </a:lnTo>
                    <a:lnTo>
                      <a:pt x="189" y="264"/>
                    </a:lnTo>
                    <a:lnTo>
                      <a:pt x="189" y="264"/>
                    </a:lnTo>
                    <a:lnTo>
                      <a:pt x="196" y="258"/>
                    </a:lnTo>
                    <a:lnTo>
                      <a:pt x="203" y="253"/>
                    </a:lnTo>
                    <a:lnTo>
                      <a:pt x="213" y="248"/>
                    </a:lnTo>
                    <a:lnTo>
                      <a:pt x="225" y="245"/>
                    </a:lnTo>
                    <a:lnTo>
                      <a:pt x="225" y="245"/>
                    </a:lnTo>
                    <a:lnTo>
                      <a:pt x="223" y="264"/>
                    </a:lnTo>
                    <a:lnTo>
                      <a:pt x="225" y="281"/>
                    </a:lnTo>
                    <a:lnTo>
                      <a:pt x="228" y="296"/>
                    </a:lnTo>
                    <a:lnTo>
                      <a:pt x="233" y="309"/>
                    </a:lnTo>
                    <a:lnTo>
                      <a:pt x="240" y="321"/>
                    </a:lnTo>
                    <a:lnTo>
                      <a:pt x="247" y="333"/>
                    </a:lnTo>
                    <a:lnTo>
                      <a:pt x="262" y="350"/>
                    </a:lnTo>
                    <a:lnTo>
                      <a:pt x="262" y="350"/>
                    </a:lnTo>
                    <a:lnTo>
                      <a:pt x="247" y="349"/>
                    </a:lnTo>
                    <a:lnTo>
                      <a:pt x="226" y="347"/>
                    </a:lnTo>
                    <a:lnTo>
                      <a:pt x="216" y="349"/>
                    </a:lnTo>
                    <a:lnTo>
                      <a:pt x="204" y="350"/>
                    </a:lnTo>
                    <a:lnTo>
                      <a:pt x="194" y="354"/>
                    </a:lnTo>
                    <a:lnTo>
                      <a:pt x="182" y="359"/>
                    </a:lnTo>
                    <a:lnTo>
                      <a:pt x="182" y="359"/>
                    </a:lnTo>
                    <a:close/>
                    <a:moveTo>
                      <a:pt x="485" y="599"/>
                    </a:moveTo>
                    <a:lnTo>
                      <a:pt x="483" y="599"/>
                    </a:lnTo>
                    <a:lnTo>
                      <a:pt x="483" y="599"/>
                    </a:lnTo>
                    <a:lnTo>
                      <a:pt x="473" y="597"/>
                    </a:lnTo>
                    <a:lnTo>
                      <a:pt x="465" y="595"/>
                    </a:lnTo>
                    <a:lnTo>
                      <a:pt x="454" y="592"/>
                    </a:lnTo>
                    <a:lnTo>
                      <a:pt x="454" y="592"/>
                    </a:lnTo>
                    <a:lnTo>
                      <a:pt x="449" y="588"/>
                    </a:lnTo>
                    <a:lnTo>
                      <a:pt x="444" y="583"/>
                    </a:lnTo>
                    <a:lnTo>
                      <a:pt x="441" y="578"/>
                    </a:lnTo>
                    <a:lnTo>
                      <a:pt x="437" y="571"/>
                    </a:lnTo>
                    <a:lnTo>
                      <a:pt x="492" y="571"/>
                    </a:lnTo>
                    <a:lnTo>
                      <a:pt x="492" y="571"/>
                    </a:lnTo>
                    <a:lnTo>
                      <a:pt x="493" y="571"/>
                    </a:lnTo>
                    <a:lnTo>
                      <a:pt x="493" y="571"/>
                    </a:lnTo>
                    <a:lnTo>
                      <a:pt x="497" y="571"/>
                    </a:lnTo>
                    <a:lnTo>
                      <a:pt x="497" y="571"/>
                    </a:lnTo>
                    <a:lnTo>
                      <a:pt x="502" y="583"/>
                    </a:lnTo>
                    <a:lnTo>
                      <a:pt x="505" y="592"/>
                    </a:lnTo>
                    <a:lnTo>
                      <a:pt x="510" y="599"/>
                    </a:lnTo>
                    <a:lnTo>
                      <a:pt x="485" y="599"/>
                    </a:lnTo>
                    <a:close/>
                    <a:moveTo>
                      <a:pt x="493" y="537"/>
                    </a:moveTo>
                    <a:lnTo>
                      <a:pt x="437" y="537"/>
                    </a:lnTo>
                    <a:lnTo>
                      <a:pt x="437" y="537"/>
                    </a:lnTo>
                    <a:lnTo>
                      <a:pt x="413" y="537"/>
                    </a:lnTo>
                    <a:lnTo>
                      <a:pt x="388" y="537"/>
                    </a:lnTo>
                    <a:lnTo>
                      <a:pt x="388" y="537"/>
                    </a:lnTo>
                    <a:lnTo>
                      <a:pt x="337" y="537"/>
                    </a:lnTo>
                    <a:lnTo>
                      <a:pt x="337" y="537"/>
                    </a:lnTo>
                    <a:lnTo>
                      <a:pt x="335" y="537"/>
                    </a:lnTo>
                    <a:lnTo>
                      <a:pt x="335" y="537"/>
                    </a:lnTo>
                    <a:lnTo>
                      <a:pt x="322" y="536"/>
                    </a:lnTo>
                    <a:lnTo>
                      <a:pt x="311" y="534"/>
                    </a:lnTo>
                    <a:lnTo>
                      <a:pt x="303" y="529"/>
                    </a:lnTo>
                    <a:lnTo>
                      <a:pt x="293" y="522"/>
                    </a:lnTo>
                    <a:lnTo>
                      <a:pt x="286" y="514"/>
                    </a:lnTo>
                    <a:lnTo>
                      <a:pt x="281" y="502"/>
                    </a:lnTo>
                    <a:lnTo>
                      <a:pt x="279" y="495"/>
                    </a:lnTo>
                    <a:lnTo>
                      <a:pt x="279" y="486"/>
                    </a:lnTo>
                    <a:lnTo>
                      <a:pt x="279" y="463"/>
                    </a:lnTo>
                    <a:lnTo>
                      <a:pt x="277" y="463"/>
                    </a:lnTo>
                    <a:lnTo>
                      <a:pt x="277" y="410"/>
                    </a:lnTo>
                    <a:lnTo>
                      <a:pt x="277" y="410"/>
                    </a:lnTo>
                    <a:lnTo>
                      <a:pt x="279" y="398"/>
                    </a:lnTo>
                    <a:lnTo>
                      <a:pt x="283" y="388"/>
                    </a:lnTo>
                    <a:lnTo>
                      <a:pt x="288" y="378"/>
                    </a:lnTo>
                    <a:lnTo>
                      <a:pt x="296" y="367"/>
                    </a:lnTo>
                    <a:lnTo>
                      <a:pt x="301" y="364"/>
                    </a:lnTo>
                    <a:lnTo>
                      <a:pt x="308" y="359"/>
                    </a:lnTo>
                    <a:lnTo>
                      <a:pt x="315" y="355"/>
                    </a:lnTo>
                    <a:lnTo>
                      <a:pt x="323" y="354"/>
                    </a:lnTo>
                    <a:lnTo>
                      <a:pt x="334" y="352"/>
                    </a:lnTo>
                    <a:lnTo>
                      <a:pt x="345" y="350"/>
                    </a:lnTo>
                    <a:lnTo>
                      <a:pt x="628" y="350"/>
                    </a:lnTo>
                    <a:lnTo>
                      <a:pt x="628" y="316"/>
                    </a:lnTo>
                    <a:lnTo>
                      <a:pt x="516" y="316"/>
                    </a:lnTo>
                    <a:lnTo>
                      <a:pt x="516" y="316"/>
                    </a:lnTo>
                    <a:lnTo>
                      <a:pt x="514" y="301"/>
                    </a:lnTo>
                    <a:lnTo>
                      <a:pt x="582" y="301"/>
                    </a:lnTo>
                    <a:lnTo>
                      <a:pt x="582" y="267"/>
                    </a:lnTo>
                    <a:lnTo>
                      <a:pt x="578" y="267"/>
                    </a:lnTo>
                    <a:lnTo>
                      <a:pt x="578" y="267"/>
                    </a:lnTo>
                    <a:lnTo>
                      <a:pt x="585" y="260"/>
                    </a:lnTo>
                    <a:lnTo>
                      <a:pt x="592" y="255"/>
                    </a:lnTo>
                    <a:lnTo>
                      <a:pt x="599" y="250"/>
                    </a:lnTo>
                    <a:lnTo>
                      <a:pt x="604" y="248"/>
                    </a:lnTo>
                    <a:lnTo>
                      <a:pt x="612" y="247"/>
                    </a:lnTo>
                    <a:lnTo>
                      <a:pt x="618" y="245"/>
                    </a:lnTo>
                    <a:lnTo>
                      <a:pt x="621" y="212"/>
                    </a:lnTo>
                    <a:lnTo>
                      <a:pt x="621" y="212"/>
                    </a:lnTo>
                    <a:lnTo>
                      <a:pt x="616" y="211"/>
                    </a:lnTo>
                    <a:lnTo>
                      <a:pt x="607" y="212"/>
                    </a:lnTo>
                    <a:lnTo>
                      <a:pt x="607" y="158"/>
                    </a:lnTo>
                    <a:lnTo>
                      <a:pt x="607" y="158"/>
                    </a:lnTo>
                    <a:lnTo>
                      <a:pt x="607" y="151"/>
                    </a:lnTo>
                    <a:lnTo>
                      <a:pt x="611" y="146"/>
                    </a:lnTo>
                    <a:lnTo>
                      <a:pt x="612" y="143"/>
                    </a:lnTo>
                    <a:lnTo>
                      <a:pt x="618" y="139"/>
                    </a:lnTo>
                    <a:lnTo>
                      <a:pt x="624" y="136"/>
                    </a:lnTo>
                    <a:lnTo>
                      <a:pt x="631" y="136"/>
                    </a:lnTo>
                    <a:lnTo>
                      <a:pt x="691" y="136"/>
                    </a:lnTo>
                    <a:lnTo>
                      <a:pt x="691" y="127"/>
                    </a:lnTo>
                    <a:lnTo>
                      <a:pt x="691" y="127"/>
                    </a:lnTo>
                    <a:lnTo>
                      <a:pt x="708" y="143"/>
                    </a:lnTo>
                    <a:lnTo>
                      <a:pt x="723" y="160"/>
                    </a:lnTo>
                    <a:lnTo>
                      <a:pt x="723" y="160"/>
                    </a:lnTo>
                    <a:lnTo>
                      <a:pt x="715" y="163"/>
                    </a:lnTo>
                    <a:lnTo>
                      <a:pt x="706" y="168"/>
                    </a:lnTo>
                    <a:lnTo>
                      <a:pt x="697" y="175"/>
                    </a:lnTo>
                    <a:lnTo>
                      <a:pt x="689" y="184"/>
                    </a:lnTo>
                    <a:lnTo>
                      <a:pt x="716" y="202"/>
                    </a:lnTo>
                    <a:lnTo>
                      <a:pt x="716" y="202"/>
                    </a:lnTo>
                    <a:lnTo>
                      <a:pt x="725" y="195"/>
                    </a:lnTo>
                    <a:lnTo>
                      <a:pt x="733" y="192"/>
                    </a:lnTo>
                    <a:lnTo>
                      <a:pt x="742" y="190"/>
                    </a:lnTo>
                    <a:lnTo>
                      <a:pt x="749" y="189"/>
                    </a:lnTo>
                    <a:lnTo>
                      <a:pt x="749" y="189"/>
                    </a:lnTo>
                    <a:lnTo>
                      <a:pt x="760" y="206"/>
                    </a:lnTo>
                    <a:lnTo>
                      <a:pt x="771" y="223"/>
                    </a:lnTo>
                    <a:lnTo>
                      <a:pt x="728" y="223"/>
                    </a:lnTo>
                    <a:lnTo>
                      <a:pt x="728" y="257"/>
                    </a:lnTo>
                    <a:lnTo>
                      <a:pt x="788" y="257"/>
                    </a:lnTo>
                    <a:lnTo>
                      <a:pt x="788" y="257"/>
                    </a:lnTo>
                    <a:lnTo>
                      <a:pt x="801" y="291"/>
                    </a:lnTo>
                    <a:lnTo>
                      <a:pt x="811" y="326"/>
                    </a:lnTo>
                    <a:lnTo>
                      <a:pt x="817" y="362"/>
                    </a:lnTo>
                    <a:lnTo>
                      <a:pt x="820" y="398"/>
                    </a:lnTo>
                    <a:lnTo>
                      <a:pt x="820" y="398"/>
                    </a:lnTo>
                    <a:lnTo>
                      <a:pt x="755" y="425"/>
                    </a:lnTo>
                    <a:lnTo>
                      <a:pt x="755" y="401"/>
                    </a:lnTo>
                    <a:lnTo>
                      <a:pt x="721" y="401"/>
                    </a:lnTo>
                    <a:lnTo>
                      <a:pt x="721" y="440"/>
                    </a:lnTo>
                    <a:lnTo>
                      <a:pt x="721" y="440"/>
                    </a:lnTo>
                    <a:lnTo>
                      <a:pt x="663" y="466"/>
                    </a:lnTo>
                    <a:lnTo>
                      <a:pt x="663" y="410"/>
                    </a:lnTo>
                    <a:lnTo>
                      <a:pt x="669" y="410"/>
                    </a:lnTo>
                    <a:lnTo>
                      <a:pt x="669" y="410"/>
                    </a:lnTo>
                    <a:lnTo>
                      <a:pt x="672" y="410"/>
                    </a:lnTo>
                    <a:lnTo>
                      <a:pt x="680" y="408"/>
                    </a:lnTo>
                    <a:lnTo>
                      <a:pt x="691" y="405"/>
                    </a:lnTo>
                    <a:lnTo>
                      <a:pt x="696" y="401"/>
                    </a:lnTo>
                    <a:lnTo>
                      <a:pt x="699" y="396"/>
                    </a:lnTo>
                    <a:lnTo>
                      <a:pt x="699" y="396"/>
                    </a:lnTo>
                    <a:lnTo>
                      <a:pt x="704" y="393"/>
                    </a:lnTo>
                    <a:lnTo>
                      <a:pt x="708" y="386"/>
                    </a:lnTo>
                    <a:lnTo>
                      <a:pt x="711" y="376"/>
                    </a:lnTo>
                    <a:lnTo>
                      <a:pt x="713" y="366"/>
                    </a:lnTo>
                    <a:lnTo>
                      <a:pt x="713" y="325"/>
                    </a:lnTo>
                    <a:lnTo>
                      <a:pt x="679" y="325"/>
                    </a:lnTo>
                    <a:lnTo>
                      <a:pt x="679" y="366"/>
                    </a:lnTo>
                    <a:lnTo>
                      <a:pt x="679" y="366"/>
                    </a:lnTo>
                    <a:lnTo>
                      <a:pt x="679" y="369"/>
                    </a:lnTo>
                    <a:lnTo>
                      <a:pt x="677" y="371"/>
                    </a:lnTo>
                    <a:lnTo>
                      <a:pt x="674" y="374"/>
                    </a:lnTo>
                    <a:lnTo>
                      <a:pt x="669" y="376"/>
                    </a:lnTo>
                    <a:lnTo>
                      <a:pt x="378" y="376"/>
                    </a:lnTo>
                    <a:lnTo>
                      <a:pt x="378" y="376"/>
                    </a:lnTo>
                    <a:lnTo>
                      <a:pt x="362" y="376"/>
                    </a:lnTo>
                    <a:lnTo>
                      <a:pt x="347" y="379"/>
                    </a:lnTo>
                    <a:lnTo>
                      <a:pt x="335" y="384"/>
                    </a:lnTo>
                    <a:lnTo>
                      <a:pt x="327" y="391"/>
                    </a:lnTo>
                    <a:lnTo>
                      <a:pt x="318" y="398"/>
                    </a:lnTo>
                    <a:lnTo>
                      <a:pt x="311" y="408"/>
                    </a:lnTo>
                    <a:lnTo>
                      <a:pt x="308" y="420"/>
                    </a:lnTo>
                    <a:lnTo>
                      <a:pt x="308" y="432"/>
                    </a:lnTo>
                    <a:lnTo>
                      <a:pt x="308" y="463"/>
                    </a:lnTo>
                    <a:lnTo>
                      <a:pt x="308" y="463"/>
                    </a:lnTo>
                    <a:lnTo>
                      <a:pt x="308" y="473"/>
                    </a:lnTo>
                    <a:lnTo>
                      <a:pt x="310" y="480"/>
                    </a:lnTo>
                    <a:lnTo>
                      <a:pt x="311" y="486"/>
                    </a:lnTo>
                    <a:lnTo>
                      <a:pt x="315" y="493"/>
                    </a:lnTo>
                    <a:lnTo>
                      <a:pt x="320" y="498"/>
                    </a:lnTo>
                    <a:lnTo>
                      <a:pt x="325" y="502"/>
                    </a:lnTo>
                    <a:lnTo>
                      <a:pt x="335" y="507"/>
                    </a:lnTo>
                    <a:lnTo>
                      <a:pt x="347" y="512"/>
                    </a:lnTo>
                    <a:lnTo>
                      <a:pt x="359" y="514"/>
                    </a:lnTo>
                    <a:lnTo>
                      <a:pt x="378" y="514"/>
                    </a:lnTo>
                    <a:lnTo>
                      <a:pt x="521" y="514"/>
                    </a:lnTo>
                    <a:lnTo>
                      <a:pt x="521" y="480"/>
                    </a:lnTo>
                    <a:lnTo>
                      <a:pt x="378" y="480"/>
                    </a:lnTo>
                    <a:lnTo>
                      <a:pt x="378" y="480"/>
                    </a:lnTo>
                    <a:lnTo>
                      <a:pt x="357" y="478"/>
                    </a:lnTo>
                    <a:lnTo>
                      <a:pt x="351" y="478"/>
                    </a:lnTo>
                    <a:lnTo>
                      <a:pt x="345" y="474"/>
                    </a:lnTo>
                    <a:lnTo>
                      <a:pt x="344" y="473"/>
                    </a:lnTo>
                    <a:lnTo>
                      <a:pt x="342" y="469"/>
                    </a:lnTo>
                    <a:lnTo>
                      <a:pt x="342" y="463"/>
                    </a:lnTo>
                    <a:lnTo>
                      <a:pt x="342" y="432"/>
                    </a:lnTo>
                    <a:lnTo>
                      <a:pt x="342" y="432"/>
                    </a:lnTo>
                    <a:lnTo>
                      <a:pt x="342" y="427"/>
                    </a:lnTo>
                    <a:lnTo>
                      <a:pt x="344" y="422"/>
                    </a:lnTo>
                    <a:lnTo>
                      <a:pt x="345" y="418"/>
                    </a:lnTo>
                    <a:lnTo>
                      <a:pt x="351" y="415"/>
                    </a:lnTo>
                    <a:lnTo>
                      <a:pt x="357" y="412"/>
                    </a:lnTo>
                    <a:lnTo>
                      <a:pt x="366" y="410"/>
                    </a:lnTo>
                    <a:lnTo>
                      <a:pt x="378" y="410"/>
                    </a:lnTo>
                    <a:lnTo>
                      <a:pt x="629" y="410"/>
                    </a:lnTo>
                    <a:lnTo>
                      <a:pt x="629" y="429"/>
                    </a:lnTo>
                    <a:lnTo>
                      <a:pt x="381" y="429"/>
                    </a:lnTo>
                    <a:lnTo>
                      <a:pt x="381" y="463"/>
                    </a:lnTo>
                    <a:lnTo>
                      <a:pt x="629" y="463"/>
                    </a:lnTo>
                    <a:lnTo>
                      <a:pt x="629" y="481"/>
                    </a:lnTo>
                    <a:lnTo>
                      <a:pt x="629" y="481"/>
                    </a:lnTo>
                    <a:lnTo>
                      <a:pt x="514" y="532"/>
                    </a:lnTo>
                    <a:lnTo>
                      <a:pt x="514" y="532"/>
                    </a:lnTo>
                    <a:lnTo>
                      <a:pt x="507" y="536"/>
                    </a:lnTo>
                    <a:lnTo>
                      <a:pt x="500" y="536"/>
                    </a:lnTo>
                    <a:lnTo>
                      <a:pt x="493" y="537"/>
                    </a:lnTo>
                    <a:lnTo>
                      <a:pt x="493" y="537"/>
                    </a:lnTo>
                    <a:close/>
                    <a:moveTo>
                      <a:pt x="570" y="599"/>
                    </a:moveTo>
                    <a:lnTo>
                      <a:pt x="570" y="599"/>
                    </a:lnTo>
                    <a:lnTo>
                      <a:pt x="560" y="594"/>
                    </a:lnTo>
                    <a:lnTo>
                      <a:pt x="551" y="590"/>
                    </a:lnTo>
                    <a:lnTo>
                      <a:pt x="544" y="585"/>
                    </a:lnTo>
                    <a:lnTo>
                      <a:pt x="539" y="580"/>
                    </a:lnTo>
                    <a:lnTo>
                      <a:pt x="533" y="570"/>
                    </a:lnTo>
                    <a:lnTo>
                      <a:pt x="531" y="561"/>
                    </a:lnTo>
                    <a:lnTo>
                      <a:pt x="531" y="561"/>
                    </a:lnTo>
                    <a:lnTo>
                      <a:pt x="556" y="551"/>
                    </a:lnTo>
                    <a:lnTo>
                      <a:pt x="556" y="551"/>
                    </a:lnTo>
                    <a:lnTo>
                      <a:pt x="561" y="561"/>
                    </a:lnTo>
                    <a:lnTo>
                      <a:pt x="568" y="573"/>
                    </a:lnTo>
                    <a:lnTo>
                      <a:pt x="578" y="585"/>
                    </a:lnTo>
                    <a:lnTo>
                      <a:pt x="592" y="599"/>
                    </a:lnTo>
                    <a:lnTo>
                      <a:pt x="570" y="599"/>
                    </a:lnTo>
                    <a:close/>
                    <a:moveTo>
                      <a:pt x="650" y="599"/>
                    </a:moveTo>
                    <a:lnTo>
                      <a:pt x="631" y="599"/>
                    </a:lnTo>
                    <a:lnTo>
                      <a:pt x="631" y="599"/>
                    </a:lnTo>
                    <a:lnTo>
                      <a:pt x="618" y="592"/>
                    </a:lnTo>
                    <a:lnTo>
                      <a:pt x="607" y="585"/>
                    </a:lnTo>
                    <a:lnTo>
                      <a:pt x="599" y="577"/>
                    </a:lnTo>
                    <a:lnTo>
                      <a:pt x="590" y="570"/>
                    </a:lnTo>
                    <a:lnTo>
                      <a:pt x="580" y="554"/>
                    </a:lnTo>
                    <a:lnTo>
                      <a:pt x="575" y="543"/>
                    </a:lnTo>
                    <a:lnTo>
                      <a:pt x="575" y="543"/>
                    </a:lnTo>
                    <a:lnTo>
                      <a:pt x="592" y="534"/>
                    </a:lnTo>
                    <a:lnTo>
                      <a:pt x="592" y="534"/>
                    </a:lnTo>
                    <a:lnTo>
                      <a:pt x="602" y="548"/>
                    </a:lnTo>
                    <a:lnTo>
                      <a:pt x="618" y="563"/>
                    </a:lnTo>
                    <a:lnTo>
                      <a:pt x="636" y="582"/>
                    </a:lnTo>
                    <a:lnTo>
                      <a:pt x="657" y="597"/>
                    </a:lnTo>
                    <a:lnTo>
                      <a:pt x="657" y="597"/>
                    </a:lnTo>
                    <a:lnTo>
                      <a:pt x="650" y="599"/>
                    </a:lnTo>
                    <a:lnTo>
                      <a:pt x="650" y="599"/>
                    </a:lnTo>
                    <a:close/>
                    <a:moveTo>
                      <a:pt x="687" y="590"/>
                    </a:moveTo>
                    <a:lnTo>
                      <a:pt x="687" y="590"/>
                    </a:lnTo>
                    <a:lnTo>
                      <a:pt x="677" y="585"/>
                    </a:lnTo>
                    <a:lnTo>
                      <a:pt x="667" y="580"/>
                    </a:lnTo>
                    <a:lnTo>
                      <a:pt x="667" y="580"/>
                    </a:lnTo>
                    <a:lnTo>
                      <a:pt x="687" y="577"/>
                    </a:lnTo>
                    <a:lnTo>
                      <a:pt x="706" y="571"/>
                    </a:lnTo>
                    <a:lnTo>
                      <a:pt x="747" y="561"/>
                    </a:lnTo>
                    <a:lnTo>
                      <a:pt x="747" y="561"/>
                    </a:lnTo>
                    <a:lnTo>
                      <a:pt x="732" y="571"/>
                    </a:lnTo>
                    <a:lnTo>
                      <a:pt x="716" y="578"/>
                    </a:lnTo>
                    <a:lnTo>
                      <a:pt x="701" y="585"/>
                    </a:lnTo>
                    <a:lnTo>
                      <a:pt x="687" y="590"/>
                    </a:lnTo>
                    <a:lnTo>
                      <a:pt x="687" y="590"/>
                    </a:lnTo>
                    <a:close/>
                    <a:moveTo>
                      <a:pt x="781" y="527"/>
                    </a:moveTo>
                    <a:lnTo>
                      <a:pt x="781" y="527"/>
                    </a:lnTo>
                    <a:lnTo>
                      <a:pt x="750" y="537"/>
                    </a:lnTo>
                    <a:lnTo>
                      <a:pt x="715" y="549"/>
                    </a:lnTo>
                    <a:lnTo>
                      <a:pt x="679" y="556"/>
                    </a:lnTo>
                    <a:lnTo>
                      <a:pt x="660" y="560"/>
                    </a:lnTo>
                    <a:lnTo>
                      <a:pt x="645" y="561"/>
                    </a:lnTo>
                    <a:lnTo>
                      <a:pt x="645" y="561"/>
                    </a:lnTo>
                    <a:lnTo>
                      <a:pt x="636" y="553"/>
                    </a:lnTo>
                    <a:lnTo>
                      <a:pt x="636" y="553"/>
                    </a:lnTo>
                    <a:lnTo>
                      <a:pt x="687" y="536"/>
                    </a:lnTo>
                    <a:lnTo>
                      <a:pt x="735" y="520"/>
                    </a:lnTo>
                    <a:lnTo>
                      <a:pt x="803" y="495"/>
                    </a:lnTo>
                    <a:lnTo>
                      <a:pt x="803" y="495"/>
                    </a:lnTo>
                    <a:lnTo>
                      <a:pt x="793" y="512"/>
                    </a:lnTo>
                    <a:lnTo>
                      <a:pt x="781" y="527"/>
                    </a:lnTo>
                    <a:lnTo>
                      <a:pt x="781" y="527"/>
                    </a:lnTo>
                    <a:close/>
                    <a:moveTo>
                      <a:pt x="811" y="469"/>
                    </a:moveTo>
                    <a:lnTo>
                      <a:pt x="811" y="469"/>
                    </a:lnTo>
                    <a:lnTo>
                      <a:pt x="742" y="495"/>
                    </a:lnTo>
                    <a:lnTo>
                      <a:pt x="686" y="515"/>
                    </a:lnTo>
                    <a:lnTo>
                      <a:pt x="621" y="536"/>
                    </a:lnTo>
                    <a:lnTo>
                      <a:pt x="621" y="536"/>
                    </a:lnTo>
                    <a:lnTo>
                      <a:pt x="612" y="526"/>
                    </a:lnTo>
                    <a:lnTo>
                      <a:pt x="612" y="526"/>
                    </a:lnTo>
                    <a:lnTo>
                      <a:pt x="818" y="435"/>
                    </a:lnTo>
                    <a:lnTo>
                      <a:pt x="818" y="435"/>
                    </a:lnTo>
                    <a:lnTo>
                      <a:pt x="815" y="452"/>
                    </a:lnTo>
                    <a:lnTo>
                      <a:pt x="811" y="469"/>
                    </a:lnTo>
                    <a:lnTo>
                      <a:pt x="811" y="469"/>
                    </a:lnTo>
                    <a:close/>
                    <a:moveTo>
                      <a:pt x="725" y="308"/>
                    </a:moveTo>
                    <a:lnTo>
                      <a:pt x="725" y="308"/>
                    </a:lnTo>
                    <a:lnTo>
                      <a:pt x="728" y="308"/>
                    </a:lnTo>
                    <a:lnTo>
                      <a:pt x="730" y="309"/>
                    </a:lnTo>
                    <a:lnTo>
                      <a:pt x="730" y="309"/>
                    </a:lnTo>
                    <a:lnTo>
                      <a:pt x="732" y="313"/>
                    </a:lnTo>
                    <a:lnTo>
                      <a:pt x="732" y="313"/>
                    </a:lnTo>
                    <a:lnTo>
                      <a:pt x="732" y="325"/>
                    </a:lnTo>
                    <a:lnTo>
                      <a:pt x="735" y="338"/>
                    </a:lnTo>
                    <a:lnTo>
                      <a:pt x="742" y="350"/>
                    </a:lnTo>
                    <a:lnTo>
                      <a:pt x="749" y="362"/>
                    </a:lnTo>
                    <a:lnTo>
                      <a:pt x="759" y="372"/>
                    </a:lnTo>
                    <a:lnTo>
                      <a:pt x="771" y="383"/>
                    </a:lnTo>
                    <a:lnTo>
                      <a:pt x="784" y="389"/>
                    </a:lnTo>
                    <a:lnTo>
                      <a:pt x="801" y="393"/>
                    </a:lnTo>
                    <a:lnTo>
                      <a:pt x="806" y="359"/>
                    </a:lnTo>
                    <a:lnTo>
                      <a:pt x="806" y="359"/>
                    </a:lnTo>
                    <a:lnTo>
                      <a:pt x="796" y="357"/>
                    </a:lnTo>
                    <a:lnTo>
                      <a:pt x="788" y="352"/>
                    </a:lnTo>
                    <a:lnTo>
                      <a:pt x="781" y="347"/>
                    </a:lnTo>
                    <a:lnTo>
                      <a:pt x="774" y="340"/>
                    </a:lnTo>
                    <a:lnTo>
                      <a:pt x="771" y="333"/>
                    </a:lnTo>
                    <a:lnTo>
                      <a:pt x="767" y="325"/>
                    </a:lnTo>
                    <a:lnTo>
                      <a:pt x="766" y="318"/>
                    </a:lnTo>
                    <a:lnTo>
                      <a:pt x="766" y="313"/>
                    </a:lnTo>
                    <a:lnTo>
                      <a:pt x="766" y="313"/>
                    </a:lnTo>
                    <a:lnTo>
                      <a:pt x="764" y="303"/>
                    </a:lnTo>
                    <a:lnTo>
                      <a:pt x="762" y="294"/>
                    </a:lnTo>
                    <a:lnTo>
                      <a:pt x="757" y="289"/>
                    </a:lnTo>
                    <a:lnTo>
                      <a:pt x="754" y="284"/>
                    </a:lnTo>
                    <a:lnTo>
                      <a:pt x="754" y="284"/>
                    </a:lnTo>
                    <a:lnTo>
                      <a:pt x="745" y="279"/>
                    </a:lnTo>
                    <a:lnTo>
                      <a:pt x="737" y="275"/>
                    </a:lnTo>
                    <a:lnTo>
                      <a:pt x="728" y="274"/>
                    </a:lnTo>
                    <a:lnTo>
                      <a:pt x="725" y="274"/>
                    </a:lnTo>
                    <a:lnTo>
                      <a:pt x="704" y="274"/>
                    </a:lnTo>
                    <a:lnTo>
                      <a:pt x="704" y="274"/>
                    </a:lnTo>
                    <a:lnTo>
                      <a:pt x="704" y="258"/>
                    </a:lnTo>
                    <a:lnTo>
                      <a:pt x="703" y="243"/>
                    </a:lnTo>
                    <a:lnTo>
                      <a:pt x="699" y="228"/>
                    </a:lnTo>
                    <a:lnTo>
                      <a:pt x="696" y="221"/>
                    </a:lnTo>
                    <a:lnTo>
                      <a:pt x="692" y="214"/>
                    </a:lnTo>
                    <a:lnTo>
                      <a:pt x="692" y="214"/>
                    </a:lnTo>
                    <a:lnTo>
                      <a:pt x="687" y="209"/>
                    </a:lnTo>
                    <a:lnTo>
                      <a:pt x="682" y="206"/>
                    </a:lnTo>
                    <a:lnTo>
                      <a:pt x="675" y="204"/>
                    </a:lnTo>
                    <a:lnTo>
                      <a:pt x="669" y="202"/>
                    </a:lnTo>
                    <a:lnTo>
                      <a:pt x="669" y="202"/>
                    </a:lnTo>
                    <a:lnTo>
                      <a:pt x="662" y="201"/>
                    </a:lnTo>
                    <a:lnTo>
                      <a:pt x="657" y="197"/>
                    </a:lnTo>
                    <a:lnTo>
                      <a:pt x="653" y="194"/>
                    </a:lnTo>
                    <a:lnTo>
                      <a:pt x="653" y="189"/>
                    </a:lnTo>
                    <a:lnTo>
                      <a:pt x="653" y="161"/>
                    </a:lnTo>
                    <a:lnTo>
                      <a:pt x="619" y="161"/>
                    </a:lnTo>
                    <a:lnTo>
                      <a:pt x="619" y="187"/>
                    </a:lnTo>
                    <a:lnTo>
                      <a:pt x="619" y="187"/>
                    </a:lnTo>
                    <a:lnTo>
                      <a:pt x="619" y="192"/>
                    </a:lnTo>
                    <a:lnTo>
                      <a:pt x="619" y="199"/>
                    </a:lnTo>
                    <a:lnTo>
                      <a:pt x="623" y="209"/>
                    </a:lnTo>
                    <a:lnTo>
                      <a:pt x="629" y="219"/>
                    </a:lnTo>
                    <a:lnTo>
                      <a:pt x="629" y="219"/>
                    </a:lnTo>
                    <a:lnTo>
                      <a:pt x="636" y="224"/>
                    </a:lnTo>
                    <a:lnTo>
                      <a:pt x="643" y="229"/>
                    </a:lnTo>
                    <a:lnTo>
                      <a:pt x="653" y="235"/>
                    </a:lnTo>
                    <a:lnTo>
                      <a:pt x="667" y="236"/>
                    </a:lnTo>
                    <a:lnTo>
                      <a:pt x="667" y="236"/>
                    </a:lnTo>
                    <a:lnTo>
                      <a:pt x="669" y="241"/>
                    </a:lnTo>
                    <a:lnTo>
                      <a:pt x="670" y="250"/>
                    </a:lnTo>
                    <a:lnTo>
                      <a:pt x="670" y="274"/>
                    </a:lnTo>
                    <a:lnTo>
                      <a:pt x="616" y="274"/>
                    </a:lnTo>
                    <a:lnTo>
                      <a:pt x="616" y="308"/>
                    </a:lnTo>
                    <a:lnTo>
                      <a:pt x="725" y="308"/>
                    </a:lnTo>
                    <a:lnTo>
                      <a:pt x="725" y="30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3120390" y="3331845"/>
            <a:ext cx="2903220" cy="480060"/>
            <a:chOff x="2560320" y="4716780"/>
            <a:chExt cx="3870960" cy="640080"/>
          </a:xfrm>
        </p:grpSpPr>
        <p:grpSp>
          <p:nvGrpSpPr>
            <p:cNvPr id="84" name="Group 83"/>
            <p:cNvGrpSpPr/>
            <p:nvPr/>
          </p:nvGrpSpPr>
          <p:grpSpPr>
            <a:xfrm>
              <a:off x="2560320" y="4716780"/>
              <a:ext cx="640080" cy="640080"/>
              <a:chOff x="2788921" y="4736093"/>
              <a:chExt cx="640080" cy="640080"/>
            </a:xfrm>
          </p:grpSpPr>
          <p:sp>
            <p:nvSpPr>
              <p:cNvPr id="11" name="Oval 10"/>
              <p:cNvSpPr/>
              <p:nvPr/>
            </p:nvSpPr>
            <p:spPr bwMode="ltGray">
              <a:xfrm>
                <a:off x="2788921" y="4736093"/>
                <a:ext cx="640080" cy="640080"/>
              </a:xfrm>
              <a:prstGeom prst="ellipse">
                <a:avLst/>
              </a:prstGeom>
              <a:solidFill>
                <a:schemeClr val="tx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 err="1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Georgia" pitchFamily="18" charset="0"/>
                </a:endParaRP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2827352" y="4773200"/>
                <a:ext cx="548640" cy="548640"/>
                <a:chOff x="175800" y="1515168"/>
                <a:chExt cx="1663090" cy="1663088"/>
              </a:xfrm>
            </p:grpSpPr>
            <p:sp>
              <p:nvSpPr>
                <p:cNvPr id="55" name="Oval 54"/>
                <p:cNvSpPr/>
                <p:nvPr/>
              </p:nvSpPr>
              <p:spPr bwMode="ltGray">
                <a:xfrm>
                  <a:off x="175800" y="1515168"/>
                  <a:ext cx="1663090" cy="1663088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675" dirty="0" err="1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Georgia" pitchFamily="18" charset="0"/>
                  </a:endParaRPr>
                </a:p>
              </p:txBody>
            </p:sp>
            <p:sp>
              <p:nvSpPr>
                <p:cNvPr id="56" name="Freeform 8"/>
                <p:cNvSpPr>
                  <a:spLocks noChangeAspect="1"/>
                </p:cNvSpPr>
                <p:nvPr/>
              </p:nvSpPr>
              <p:spPr bwMode="auto">
                <a:xfrm>
                  <a:off x="404316" y="1978799"/>
                  <a:ext cx="1206058" cy="735826"/>
                </a:xfrm>
                <a:custGeom>
                  <a:avLst/>
                  <a:gdLst/>
                  <a:ahLst/>
                  <a:cxnLst>
                    <a:cxn ang="0">
                      <a:pos x="233" y="100"/>
                    </a:cxn>
                    <a:cxn ang="0">
                      <a:pos x="213" y="142"/>
                    </a:cxn>
                    <a:cxn ang="0">
                      <a:pos x="13" y="142"/>
                    </a:cxn>
                    <a:cxn ang="0">
                      <a:pos x="0" y="110"/>
                    </a:cxn>
                    <a:cxn ang="0">
                      <a:pos x="35" y="67"/>
                    </a:cxn>
                    <a:cxn ang="0">
                      <a:pos x="34" y="62"/>
                    </a:cxn>
                    <a:cxn ang="0">
                      <a:pos x="56" y="40"/>
                    </a:cxn>
                    <a:cxn ang="0">
                      <a:pos x="65" y="42"/>
                    </a:cxn>
                    <a:cxn ang="0">
                      <a:pos x="124" y="0"/>
                    </a:cxn>
                    <a:cxn ang="0">
                      <a:pos x="178" y="32"/>
                    </a:cxn>
                    <a:cxn ang="0">
                      <a:pos x="178" y="32"/>
                    </a:cxn>
                    <a:cxn ang="0">
                      <a:pos x="121" y="64"/>
                    </a:cxn>
                    <a:cxn ang="0">
                      <a:pos x="104" y="60"/>
                    </a:cxn>
                    <a:cxn ang="0">
                      <a:pos x="69" y="83"/>
                    </a:cxn>
                    <a:cxn ang="0">
                      <a:pos x="72" y="91"/>
                    </a:cxn>
                    <a:cxn ang="0">
                      <a:pos x="82" y="88"/>
                    </a:cxn>
                    <a:cxn ang="0">
                      <a:pos x="104" y="72"/>
                    </a:cxn>
                    <a:cxn ang="0">
                      <a:pos x="127" y="89"/>
                    </a:cxn>
                    <a:cxn ang="0">
                      <a:pos x="133" y="93"/>
                    </a:cxn>
                    <a:cxn ang="0">
                      <a:pos x="135" y="93"/>
                    </a:cxn>
                    <a:cxn ang="0">
                      <a:pos x="139" y="85"/>
                    </a:cxn>
                    <a:cxn ang="0">
                      <a:pos x="131" y="71"/>
                    </a:cxn>
                    <a:cxn ang="0">
                      <a:pos x="178" y="45"/>
                    </a:cxn>
                    <a:cxn ang="0">
                      <a:pos x="183" y="45"/>
                    </a:cxn>
                    <a:cxn ang="0">
                      <a:pos x="233" y="100"/>
                    </a:cxn>
                  </a:cxnLst>
                  <a:rect l="0" t="0" r="r" b="b"/>
                  <a:pathLst>
                    <a:path w="233" h="142">
                      <a:moveTo>
                        <a:pt x="233" y="100"/>
                      </a:moveTo>
                      <a:cubicBezTo>
                        <a:pt x="233" y="117"/>
                        <a:pt x="225" y="132"/>
                        <a:pt x="213" y="142"/>
                      </a:cubicBezTo>
                      <a:cubicBezTo>
                        <a:pt x="13" y="142"/>
                        <a:pt x="13" y="142"/>
                        <a:pt x="13" y="142"/>
                      </a:cubicBezTo>
                      <a:cubicBezTo>
                        <a:pt x="5" y="134"/>
                        <a:pt x="0" y="123"/>
                        <a:pt x="0" y="110"/>
                      </a:cubicBezTo>
                      <a:cubicBezTo>
                        <a:pt x="0" y="89"/>
                        <a:pt x="15" y="72"/>
                        <a:pt x="35" y="67"/>
                      </a:cubicBezTo>
                      <a:cubicBezTo>
                        <a:pt x="34" y="66"/>
                        <a:pt x="34" y="64"/>
                        <a:pt x="34" y="62"/>
                      </a:cubicBezTo>
                      <a:cubicBezTo>
                        <a:pt x="34" y="50"/>
                        <a:pt x="44" y="40"/>
                        <a:pt x="56" y="40"/>
                      </a:cubicBezTo>
                      <a:cubicBezTo>
                        <a:pt x="59" y="40"/>
                        <a:pt x="62" y="41"/>
                        <a:pt x="65" y="42"/>
                      </a:cubicBezTo>
                      <a:cubicBezTo>
                        <a:pt x="74" y="18"/>
                        <a:pt x="97" y="0"/>
                        <a:pt x="124" y="0"/>
                      </a:cubicBezTo>
                      <a:cubicBezTo>
                        <a:pt x="147" y="0"/>
                        <a:pt x="168" y="13"/>
                        <a:pt x="178" y="32"/>
                      </a:cubicBezTo>
                      <a:cubicBezTo>
                        <a:pt x="178" y="32"/>
                        <a:pt x="178" y="32"/>
                        <a:pt x="178" y="32"/>
                      </a:cubicBezTo>
                      <a:cubicBezTo>
                        <a:pt x="155" y="32"/>
                        <a:pt x="133" y="44"/>
                        <a:pt x="121" y="64"/>
                      </a:cubicBezTo>
                      <a:cubicBezTo>
                        <a:pt x="116" y="61"/>
                        <a:pt x="110" y="60"/>
                        <a:pt x="104" y="60"/>
                      </a:cubicBezTo>
                      <a:cubicBezTo>
                        <a:pt x="89" y="60"/>
                        <a:pt x="75" y="69"/>
                        <a:pt x="69" y="83"/>
                      </a:cubicBezTo>
                      <a:cubicBezTo>
                        <a:pt x="67" y="86"/>
                        <a:pt x="69" y="90"/>
                        <a:pt x="72" y="91"/>
                      </a:cubicBezTo>
                      <a:cubicBezTo>
                        <a:pt x="77" y="93"/>
                        <a:pt x="80" y="91"/>
                        <a:pt x="82" y="88"/>
                      </a:cubicBezTo>
                      <a:cubicBezTo>
                        <a:pt x="85" y="78"/>
                        <a:pt x="94" y="72"/>
                        <a:pt x="104" y="72"/>
                      </a:cubicBezTo>
                      <a:cubicBezTo>
                        <a:pt x="115" y="72"/>
                        <a:pt x="124" y="79"/>
                        <a:pt x="127" y="89"/>
                      </a:cubicBezTo>
                      <a:cubicBezTo>
                        <a:pt x="128" y="91"/>
                        <a:pt x="131" y="93"/>
                        <a:pt x="133" y="93"/>
                      </a:cubicBezTo>
                      <a:cubicBezTo>
                        <a:pt x="134" y="93"/>
                        <a:pt x="135" y="93"/>
                        <a:pt x="135" y="93"/>
                      </a:cubicBezTo>
                      <a:cubicBezTo>
                        <a:pt x="139" y="92"/>
                        <a:pt x="140" y="88"/>
                        <a:pt x="139" y="85"/>
                      </a:cubicBezTo>
                      <a:cubicBezTo>
                        <a:pt x="138" y="80"/>
                        <a:pt x="135" y="75"/>
                        <a:pt x="131" y="71"/>
                      </a:cubicBezTo>
                      <a:cubicBezTo>
                        <a:pt x="141" y="55"/>
                        <a:pt x="159" y="45"/>
                        <a:pt x="178" y="45"/>
                      </a:cubicBezTo>
                      <a:cubicBezTo>
                        <a:pt x="183" y="45"/>
                        <a:pt x="183" y="45"/>
                        <a:pt x="183" y="45"/>
                      </a:cubicBezTo>
                      <a:cubicBezTo>
                        <a:pt x="211" y="48"/>
                        <a:pt x="233" y="71"/>
                        <a:pt x="233" y="1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75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85" name="Group 84"/>
            <p:cNvGrpSpPr/>
            <p:nvPr/>
          </p:nvGrpSpPr>
          <p:grpSpPr>
            <a:xfrm>
              <a:off x="5791200" y="4716780"/>
              <a:ext cx="640080" cy="640080"/>
              <a:chOff x="5455921" y="4736093"/>
              <a:chExt cx="640080" cy="640080"/>
            </a:xfrm>
          </p:grpSpPr>
          <p:sp>
            <p:nvSpPr>
              <p:cNvPr id="16" name="Oval 15"/>
              <p:cNvSpPr/>
              <p:nvPr/>
            </p:nvSpPr>
            <p:spPr bwMode="ltGray">
              <a:xfrm>
                <a:off x="5455921" y="4736093"/>
                <a:ext cx="640080" cy="640080"/>
              </a:xfrm>
              <a:prstGeom prst="ellipse">
                <a:avLst/>
              </a:prstGeom>
              <a:solidFill>
                <a:schemeClr val="tx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 err="1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Georgia" pitchFamily="18" charset="0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494352" y="4781151"/>
                <a:ext cx="548640" cy="548640"/>
                <a:chOff x="5693392" y="3032119"/>
                <a:chExt cx="612775" cy="612775"/>
              </a:xfrm>
            </p:grpSpPr>
            <p:sp>
              <p:nvSpPr>
                <p:cNvPr id="58" name="Oval 57"/>
                <p:cNvSpPr/>
                <p:nvPr/>
              </p:nvSpPr>
              <p:spPr bwMode="ltGray">
                <a:xfrm>
                  <a:off x="5693392" y="3032119"/>
                  <a:ext cx="612775" cy="612775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 dirty="0" err="1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Georgia" pitchFamily="18" charset="0"/>
                  </a:endParaRPr>
                </a:p>
              </p:txBody>
            </p:sp>
            <p:sp>
              <p:nvSpPr>
                <p:cNvPr id="59" name="Freeform 21"/>
                <p:cNvSpPr>
                  <a:spLocks noEditPoints="1"/>
                </p:cNvSpPr>
                <p:nvPr/>
              </p:nvSpPr>
              <p:spPr bwMode="auto">
                <a:xfrm>
                  <a:off x="5833295" y="3116581"/>
                  <a:ext cx="360010" cy="443244"/>
                </a:xfrm>
                <a:custGeom>
                  <a:avLst/>
                  <a:gdLst>
                    <a:gd name="T0" fmla="*/ 640 w 719"/>
                    <a:gd name="T1" fmla="*/ 349 h 886"/>
                    <a:gd name="T2" fmla="*/ 648 w 719"/>
                    <a:gd name="T3" fmla="*/ 300 h 886"/>
                    <a:gd name="T4" fmla="*/ 625 w 719"/>
                    <a:gd name="T5" fmla="*/ 231 h 886"/>
                    <a:gd name="T6" fmla="*/ 568 w 719"/>
                    <a:gd name="T7" fmla="*/ 122 h 886"/>
                    <a:gd name="T8" fmla="*/ 521 w 719"/>
                    <a:gd name="T9" fmla="*/ 63 h 886"/>
                    <a:gd name="T10" fmla="*/ 465 w 719"/>
                    <a:gd name="T11" fmla="*/ 25 h 886"/>
                    <a:gd name="T12" fmla="*/ 393 w 719"/>
                    <a:gd name="T13" fmla="*/ 5 h 886"/>
                    <a:gd name="T14" fmla="*/ 314 w 719"/>
                    <a:gd name="T15" fmla="*/ 2 h 886"/>
                    <a:gd name="T16" fmla="*/ 233 w 719"/>
                    <a:gd name="T17" fmla="*/ 14 h 886"/>
                    <a:gd name="T18" fmla="*/ 155 w 719"/>
                    <a:gd name="T19" fmla="*/ 44 h 886"/>
                    <a:gd name="T20" fmla="*/ 88 w 719"/>
                    <a:gd name="T21" fmla="*/ 90 h 886"/>
                    <a:gd name="T22" fmla="*/ 36 w 719"/>
                    <a:gd name="T23" fmla="*/ 153 h 886"/>
                    <a:gd name="T24" fmla="*/ 12 w 719"/>
                    <a:gd name="T25" fmla="*/ 212 h 886"/>
                    <a:gd name="T26" fmla="*/ 0 w 719"/>
                    <a:gd name="T27" fmla="*/ 278 h 886"/>
                    <a:gd name="T28" fmla="*/ 6 w 719"/>
                    <a:gd name="T29" fmla="*/ 364 h 886"/>
                    <a:gd name="T30" fmla="*/ 52 w 719"/>
                    <a:gd name="T31" fmla="*/ 487 h 886"/>
                    <a:gd name="T32" fmla="*/ 99 w 719"/>
                    <a:gd name="T33" fmla="*/ 611 h 886"/>
                    <a:gd name="T34" fmla="*/ 112 w 719"/>
                    <a:gd name="T35" fmla="*/ 772 h 886"/>
                    <a:gd name="T36" fmla="*/ 196 w 719"/>
                    <a:gd name="T37" fmla="*/ 788 h 886"/>
                    <a:gd name="T38" fmla="*/ 372 w 719"/>
                    <a:gd name="T39" fmla="*/ 847 h 886"/>
                    <a:gd name="T40" fmla="*/ 467 w 719"/>
                    <a:gd name="T41" fmla="*/ 865 h 886"/>
                    <a:gd name="T42" fmla="*/ 504 w 719"/>
                    <a:gd name="T43" fmla="*/ 775 h 886"/>
                    <a:gd name="T44" fmla="*/ 563 w 719"/>
                    <a:gd name="T45" fmla="*/ 752 h 886"/>
                    <a:gd name="T46" fmla="*/ 616 w 719"/>
                    <a:gd name="T47" fmla="*/ 733 h 886"/>
                    <a:gd name="T48" fmla="*/ 626 w 719"/>
                    <a:gd name="T49" fmla="*/ 704 h 886"/>
                    <a:gd name="T50" fmla="*/ 644 w 719"/>
                    <a:gd name="T51" fmla="*/ 592 h 886"/>
                    <a:gd name="T52" fmla="*/ 657 w 719"/>
                    <a:gd name="T53" fmla="*/ 556 h 886"/>
                    <a:gd name="T54" fmla="*/ 693 w 719"/>
                    <a:gd name="T55" fmla="*/ 540 h 886"/>
                    <a:gd name="T56" fmla="*/ 716 w 719"/>
                    <a:gd name="T57" fmla="*/ 527 h 886"/>
                    <a:gd name="T58" fmla="*/ 718 w 719"/>
                    <a:gd name="T59" fmla="*/ 515 h 886"/>
                    <a:gd name="T60" fmla="*/ 681 w 719"/>
                    <a:gd name="T61" fmla="*/ 445 h 886"/>
                    <a:gd name="T62" fmla="*/ 639 w 719"/>
                    <a:gd name="T63" fmla="*/ 363 h 886"/>
                    <a:gd name="T64" fmla="*/ 227 w 719"/>
                    <a:gd name="T65" fmla="*/ 205 h 886"/>
                    <a:gd name="T66" fmla="*/ 186 w 719"/>
                    <a:gd name="T67" fmla="*/ 200 h 886"/>
                    <a:gd name="T68" fmla="*/ 194 w 719"/>
                    <a:gd name="T69" fmla="*/ 172 h 886"/>
                    <a:gd name="T70" fmla="*/ 194 w 719"/>
                    <a:gd name="T71" fmla="*/ 148 h 886"/>
                    <a:gd name="T72" fmla="*/ 198 w 719"/>
                    <a:gd name="T73" fmla="*/ 106 h 886"/>
                    <a:gd name="T74" fmla="*/ 228 w 719"/>
                    <a:gd name="T75" fmla="*/ 114 h 886"/>
                    <a:gd name="T76" fmla="*/ 251 w 719"/>
                    <a:gd name="T77" fmla="*/ 115 h 886"/>
                    <a:gd name="T78" fmla="*/ 292 w 719"/>
                    <a:gd name="T79" fmla="*/ 120 h 886"/>
                    <a:gd name="T80" fmla="*/ 285 w 719"/>
                    <a:gd name="T81" fmla="*/ 150 h 886"/>
                    <a:gd name="T82" fmla="*/ 285 w 719"/>
                    <a:gd name="T83" fmla="*/ 172 h 886"/>
                    <a:gd name="T84" fmla="*/ 280 w 719"/>
                    <a:gd name="T85" fmla="*/ 214 h 886"/>
                    <a:gd name="T86" fmla="*/ 250 w 719"/>
                    <a:gd name="T87" fmla="*/ 206 h 886"/>
                    <a:gd name="T88" fmla="*/ 468 w 719"/>
                    <a:gd name="T89" fmla="*/ 321 h 886"/>
                    <a:gd name="T90" fmla="*/ 419 w 719"/>
                    <a:gd name="T91" fmla="*/ 344 h 886"/>
                    <a:gd name="T92" fmla="*/ 378 w 719"/>
                    <a:gd name="T93" fmla="*/ 365 h 886"/>
                    <a:gd name="T94" fmla="*/ 340 w 719"/>
                    <a:gd name="T95" fmla="*/ 392 h 886"/>
                    <a:gd name="T96" fmla="*/ 317 w 719"/>
                    <a:gd name="T97" fmla="*/ 344 h 886"/>
                    <a:gd name="T98" fmla="*/ 296 w 719"/>
                    <a:gd name="T99" fmla="*/ 302 h 886"/>
                    <a:gd name="T100" fmla="*/ 269 w 719"/>
                    <a:gd name="T101" fmla="*/ 264 h 886"/>
                    <a:gd name="T102" fmla="*/ 317 w 719"/>
                    <a:gd name="T103" fmla="*/ 241 h 886"/>
                    <a:gd name="T104" fmla="*/ 358 w 719"/>
                    <a:gd name="T105" fmla="*/ 221 h 886"/>
                    <a:gd name="T106" fmla="*/ 396 w 719"/>
                    <a:gd name="T107" fmla="*/ 193 h 886"/>
                    <a:gd name="T108" fmla="*/ 420 w 719"/>
                    <a:gd name="T109" fmla="*/ 242 h 886"/>
                    <a:gd name="T110" fmla="*/ 440 w 719"/>
                    <a:gd name="T111" fmla="*/ 283 h 886"/>
                    <a:gd name="T112" fmla="*/ 440 w 719"/>
                    <a:gd name="T113" fmla="*/ 304 h 8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719" h="886">
                      <a:moveTo>
                        <a:pt x="639" y="363"/>
                      </a:moveTo>
                      <a:lnTo>
                        <a:pt x="639" y="363"/>
                      </a:lnTo>
                      <a:lnTo>
                        <a:pt x="639" y="357"/>
                      </a:lnTo>
                      <a:lnTo>
                        <a:pt x="640" y="349"/>
                      </a:lnTo>
                      <a:lnTo>
                        <a:pt x="645" y="331"/>
                      </a:lnTo>
                      <a:lnTo>
                        <a:pt x="647" y="321"/>
                      </a:lnTo>
                      <a:lnTo>
                        <a:pt x="650" y="311"/>
                      </a:lnTo>
                      <a:lnTo>
                        <a:pt x="648" y="300"/>
                      </a:lnTo>
                      <a:lnTo>
                        <a:pt x="647" y="289"/>
                      </a:lnTo>
                      <a:lnTo>
                        <a:pt x="647" y="289"/>
                      </a:lnTo>
                      <a:lnTo>
                        <a:pt x="636" y="259"/>
                      </a:lnTo>
                      <a:lnTo>
                        <a:pt x="625" y="231"/>
                      </a:lnTo>
                      <a:lnTo>
                        <a:pt x="613" y="204"/>
                      </a:lnTo>
                      <a:lnTo>
                        <a:pt x="599" y="175"/>
                      </a:lnTo>
                      <a:lnTo>
                        <a:pt x="584" y="148"/>
                      </a:lnTo>
                      <a:lnTo>
                        <a:pt x="568" y="122"/>
                      </a:lnTo>
                      <a:lnTo>
                        <a:pt x="551" y="98"/>
                      </a:lnTo>
                      <a:lnTo>
                        <a:pt x="533" y="74"/>
                      </a:lnTo>
                      <a:lnTo>
                        <a:pt x="533" y="74"/>
                      </a:lnTo>
                      <a:lnTo>
                        <a:pt x="521" y="63"/>
                      </a:lnTo>
                      <a:lnTo>
                        <a:pt x="508" y="52"/>
                      </a:lnTo>
                      <a:lnTo>
                        <a:pt x="494" y="42"/>
                      </a:lnTo>
                      <a:lnTo>
                        <a:pt x="480" y="34"/>
                      </a:lnTo>
                      <a:lnTo>
                        <a:pt x="465" y="25"/>
                      </a:lnTo>
                      <a:lnTo>
                        <a:pt x="448" y="19"/>
                      </a:lnTo>
                      <a:lnTo>
                        <a:pt x="430" y="13"/>
                      </a:lnTo>
                      <a:lnTo>
                        <a:pt x="412" y="9"/>
                      </a:lnTo>
                      <a:lnTo>
                        <a:pt x="393" y="5"/>
                      </a:lnTo>
                      <a:lnTo>
                        <a:pt x="374" y="3"/>
                      </a:lnTo>
                      <a:lnTo>
                        <a:pt x="354" y="2"/>
                      </a:lnTo>
                      <a:lnTo>
                        <a:pt x="334" y="0"/>
                      </a:lnTo>
                      <a:lnTo>
                        <a:pt x="314" y="2"/>
                      </a:lnTo>
                      <a:lnTo>
                        <a:pt x="293" y="3"/>
                      </a:lnTo>
                      <a:lnTo>
                        <a:pt x="272" y="5"/>
                      </a:lnTo>
                      <a:lnTo>
                        <a:pt x="253" y="9"/>
                      </a:lnTo>
                      <a:lnTo>
                        <a:pt x="233" y="14"/>
                      </a:lnTo>
                      <a:lnTo>
                        <a:pt x="212" y="20"/>
                      </a:lnTo>
                      <a:lnTo>
                        <a:pt x="192" y="28"/>
                      </a:lnTo>
                      <a:lnTo>
                        <a:pt x="174" y="35"/>
                      </a:lnTo>
                      <a:lnTo>
                        <a:pt x="155" y="44"/>
                      </a:lnTo>
                      <a:lnTo>
                        <a:pt x="137" y="55"/>
                      </a:lnTo>
                      <a:lnTo>
                        <a:pt x="120" y="65"/>
                      </a:lnTo>
                      <a:lnTo>
                        <a:pt x="104" y="77"/>
                      </a:lnTo>
                      <a:lnTo>
                        <a:pt x="88" y="90"/>
                      </a:lnTo>
                      <a:lnTo>
                        <a:pt x="73" y="105"/>
                      </a:lnTo>
                      <a:lnTo>
                        <a:pt x="59" y="120"/>
                      </a:lnTo>
                      <a:lnTo>
                        <a:pt x="47" y="136"/>
                      </a:lnTo>
                      <a:lnTo>
                        <a:pt x="36" y="153"/>
                      </a:lnTo>
                      <a:lnTo>
                        <a:pt x="27" y="172"/>
                      </a:lnTo>
                      <a:lnTo>
                        <a:pt x="18" y="191"/>
                      </a:lnTo>
                      <a:lnTo>
                        <a:pt x="12" y="212"/>
                      </a:lnTo>
                      <a:lnTo>
                        <a:pt x="12" y="212"/>
                      </a:lnTo>
                      <a:lnTo>
                        <a:pt x="7" y="230"/>
                      </a:lnTo>
                      <a:lnTo>
                        <a:pt x="5" y="246"/>
                      </a:lnTo>
                      <a:lnTo>
                        <a:pt x="2" y="263"/>
                      </a:lnTo>
                      <a:lnTo>
                        <a:pt x="0" y="278"/>
                      </a:lnTo>
                      <a:lnTo>
                        <a:pt x="0" y="294"/>
                      </a:lnTo>
                      <a:lnTo>
                        <a:pt x="0" y="309"/>
                      </a:lnTo>
                      <a:lnTo>
                        <a:pt x="1" y="337"/>
                      </a:lnTo>
                      <a:lnTo>
                        <a:pt x="6" y="364"/>
                      </a:lnTo>
                      <a:lnTo>
                        <a:pt x="12" y="390"/>
                      </a:lnTo>
                      <a:lnTo>
                        <a:pt x="21" y="415"/>
                      </a:lnTo>
                      <a:lnTo>
                        <a:pt x="30" y="439"/>
                      </a:lnTo>
                      <a:lnTo>
                        <a:pt x="52" y="487"/>
                      </a:lnTo>
                      <a:lnTo>
                        <a:pt x="73" y="534"/>
                      </a:lnTo>
                      <a:lnTo>
                        <a:pt x="83" y="559"/>
                      </a:lnTo>
                      <a:lnTo>
                        <a:pt x="91" y="585"/>
                      </a:lnTo>
                      <a:lnTo>
                        <a:pt x="99" y="611"/>
                      </a:lnTo>
                      <a:lnTo>
                        <a:pt x="104" y="638"/>
                      </a:lnTo>
                      <a:lnTo>
                        <a:pt x="104" y="638"/>
                      </a:lnTo>
                      <a:lnTo>
                        <a:pt x="107" y="680"/>
                      </a:lnTo>
                      <a:lnTo>
                        <a:pt x="112" y="772"/>
                      </a:lnTo>
                      <a:lnTo>
                        <a:pt x="112" y="772"/>
                      </a:lnTo>
                      <a:lnTo>
                        <a:pt x="139" y="777"/>
                      </a:lnTo>
                      <a:lnTo>
                        <a:pt x="168" y="782"/>
                      </a:lnTo>
                      <a:lnTo>
                        <a:pt x="196" y="788"/>
                      </a:lnTo>
                      <a:lnTo>
                        <a:pt x="223" y="796"/>
                      </a:lnTo>
                      <a:lnTo>
                        <a:pt x="277" y="812"/>
                      </a:lnTo>
                      <a:lnTo>
                        <a:pt x="328" y="830"/>
                      </a:lnTo>
                      <a:lnTo>
                        <a:pt x="372" y="847"/>
                      </a:lnTo>
                      <a:lnTo>
                        <a:pt x="412" y="863"/>
                      </a:lnTo>
                      <a:lnTo>
                        <a:pt x="460" y="886"/>
                      </a:lnTo>
                      <a:lnTo>
                        <a:pt x="460" y="886"/>
                      </a:lnTo>
                      <a:lnTo>
                        <a:pt x="467" y="865"/>
                      </a:lnTo>
                      <a:lnTo>
                        <a:pt x="480" y="826"/>
                      </a:lnTo>
                      <a:lnTo>
                        <a:pt x="488" y="807"/>
                      </a:lnTo>
                      <a:lnTo>
                        <a:pt x="497" y="788"/>
                      </a:lnTo>
                      <a:lnTo>
                        <a:pt x="504" y="775"/>
                      </a:lnTo>
                      <a:lnTo>
                        <a:pt x="508" y="771"/>
                      </a:lnTo>
                      <a:lnTo>
                        <a:pt x="512" y="768"/>
                      </a:lnTo>
                      <a:lnTo>
                        <a:pt x="512" y="768"/>
                      </a:lnTo>
                      <a:lnTo>
                        <a:pt x="563" y="752"/>
                      </a:lnTo>
                      <a:lnTo>
                        <a:pt x="594" y="743"/>
                      </a:lnTo>
                      <a:lnTo>
                        <a:pt x="607" y="738"/>
                      </a:lnTo>
                      <a:lnTo>
                        <a:pt x="616" y="733"/>
                      </a:lnTo>
                      <a:lnTo>
                        <a:pt x="616" y="733"/>
                      </a:lnTo>
                      <a:lnTo>
                        <a:pt x="619" y="729"/>
                      </a:lnTo>
                      <a:lnTo>
                        <a:pt x="623" y="723"/>
                      </a:lnTo>
                      <a:lnTo>
                        <a:pt x="625" y="714"/>
                      </a:lnTo>
                      <a:lnTo>
                        <a:pt x="626" y="704"/>
                      </a:lnTo>
                      <a:lnTo>
                        <a:pt x="631" y="678"/>
                      </a:lnTo>
                      <a:lnTo>
                        <a:pt x="635" y="649"/>
                      </a:lnTo>
                      <a:lnTo>
                        <a:pt x="639" y="619"/>
                      </a:lnTo>
                      <a:lnTo>
                        <a:pt x="644" y="592"/>
                      </a:lnTo>
                      <a:lnTo>
                        <a:pt x="646" y="580"/>
                      </a:lnTo>
                      <a:lnTo>
                        <a:pt x="650" y="570"/>
                      </a:lnTo>
                      <a:lnTo>
                        <a:pt x="652" y="563"/>
                      </a:lnTo>
                      <a:lnTo>
                        <a:pt x="657" y="556"/>
                      </a:lnTo>
                      <a:lnTo>
                        <a:pt x="657" y="556"/>
                      </a:lnTo>
                      <a:lnTo>
                        <a:pt x="664" y="551"/>
                      </a:lnTo>
                      <a:lnTo>
                        <a:pt x="673" y="548"/>
                      </a:lnTo>
                      <a:lnTo>
                        <a:pt x="693" y="540"/>
                      </a:lnTo>
                      <a:lnTo>
                        <a:pt x="703" y="537"/>
                      </a:lnTo>
                      <a:lnTo>
                        <a:pt x="710" y="533"/>
                      </a:lnTo>
                      <a:lnTo>
                        <a:pt x="714" y="531"/>
                      </a:lnTo>
                      <a:lnTo>
                        <a:pt x="716" y="527"/>
                      </a:lnTo>
                      <a:lnTo>
                        <a:pt x="718" y="523"/>
                      </a:lnTo>
                      <a:lnTo>
                        <a:pt x="719" y="519"/>
                      </a:lnTo>
                      <a:lnTo>
                        <a:pt x="719" y="519"/>
                      </a:lnTo>
                      <a:lnTo>
                        <a:pt x="718" y="515"/>
                      </a:lnTo>
                      <a:lnTo>
                        <a:pt x="715" y="508"/>
                      </a:lnTo>
                      <a:lnTo>
                        <a:pt x="708" y="490"/>
                      </a:lnTo>
                      <a:lnTo>
                        <a:pt x="695" y="469"/>
                      </a:lnTo>
                      <a:lnTo>
                        <a:pt x="681" y="445"/>
                      </a:lnTo>
                      <a:lnTo>
                        <a:pt x="653" y="397"/>
                      </a:lnTo>
                      <a:lnTo>
                        <a:pt x="644" y="378"/>
                      </a:lnTo>
                      <a:lnTo>
                        <a:pt x="640" y="370"/>
                      </a:lnTo>
                      <a:lnTo>
                        <a:pt x="639" y="363"/>
                      </a:lnTo>
                      <a:lnTo>
                        <a:pt x="639" y="363"/>
                      </a:lnTo>
                      <a:close/>
                      <a:moveTo>
                        <a:pt x="229" y="226"/>
                      </a:moveTo>
                      <a:lnTo>
                        <a:pt x="227" y="205"/>
                      </a:lnTo>
                      <a:lnTo>
                        <a:pt x="227" y="205"/>
                      </a:lnTo>
                      <a:lnTo>
                        <a:pt x="221" y="204"/>
                      </a:lnTo>
                      <a:lnTo>
                        <a:pt x="214" y="200"/>
                      </a:lnTo>
                      <a:lnTo>
                        <a:pt x="197" y="212"/>
                      </a:lnTo>
                      <a:lnTo>
                        <a:pt x="186" y="200"/>
                      </a:lnTo>
                      <a:lnTo>
                        <a:pt x="198" y="184"/>
                      </a:lnTo>
                      <a:lnTo>
                        <a:pt x="198" y="184"/>
                      </a:lnTo>
                      <a:lnTo>
                        <a:pt x="196" y="178"/>
                      </a:lnTo>
                      <a:lnTo>
                        <a:pt x="194" y="172"/>
                      </a:lnTo>
                      <a:lnTo>
                        <a:pt x="173" y="168"/>
                      </a:lnTo>
                      <a:lnTo>
                        <a:pt x="173" y="151"/>
                      </a:lnTo>
                      <a:lnTo>
                        <a:pt x="194" y="148"/>
                      </a:lnTo>
                      <a:lnTo>
                        <a:pt x="194" y="148"/>
                      </a:lnTo>
                      <a:lnTo>
                        <a:pt x="196" y="141"/>
                      </a:lnTo>
                      <a:lnTo>
                        <a:pt x="200" y="136"/>
                      </a:lnTo>
                      <a:lnTo>
                        <a:pt x="186" y="119"/>
                      </a:lnTo>
                      <a:lnTo>
                        <a:pt x="198" y="106"/>
                      </a:lnTo>
                      <a:lnTo>
                        <a:pt x="216" y="120"/>
                      </a:lnTo>
                      <a:lnTo>
                        <a:pt x="216" y="120"/>
                      </a:lnTo>
                      <a:lnTo>
                        <a:pt x="222" y="116"/>
                      </a:lnTo>
                      <a:lnTo>
                        <a:pt x="228" y="114"/>
                      </a:lnTo>
                      <a:lnTo>
                        <a:pt x="231" y="94"/>
                      </a:lnTo>
                      <a:lnTo>
                        <a:pt x="249" y="94"/>
                      </a:lnTo>
                      <a:lnTo>
                        <a:pt x="251" y="115"/>
                      </a:lnTo>
                      <a:lnTo>
                        <a:pt x="251" y="115"/>
                      </a:lnTo>
                      <a:lnTo>
                        <a:pt x="258" y="118"/>
                      </a:lnTo>
                      <a:lnTo>
                        <a:pt x="264" y="120"/>
                      </a:lnTo>
                      <a:lnTo>
                        <a:pt x="281" y="108"/>
                      </a:lnTo>
                      <a:lnTo>
                        <a:pt x="292" y="120"/>
                      </a:lnTo>
                      <a:lnTo>
                        <a:pt x="280" y="136"/>
                      </a:lnTo>
                      <a:lnTo>
                        <a:pt x="280" y="136"/>
                      </a:lnTo>
                      <a:lnTo>
                        <a:pt x="282" y="142"/>
                      </a:lnTo>
                      <a:lnTo>
                        <a:pt x="285" y="150"/>
                      </a:lnTo>
                      <a:lnTo>
                        <a:pt x="306" y="152"/>
                      </a:lnTo>
                      <a:lnTo>
                        <a:pt x="306" y="169"/>
                      </a:lnTo>
                      <a:lnTo>
                        <a:pt x="285" y="172"/>
                      </a:lnTo>
                      <a:lnTo>
                        <a:pt x="285" y="172"/>
                      </a:lnTo>
                      <a:lnTo>
                        <a:pt x="282" y="179"/>
                      </a:lnTo>
                      <a:lnTo>
                        <a:pt x="279" y="184"/>
                      </a:lnTo>
                      <a:lnTo>
                        <a:pt x="292" y="201"/>
                      </a:lnTo>
                      <a:lnTo>
                        <a:pt x="280" y="214"/>
                      </a:lnTo>
                      <a:lnTo>
                        <a:pt x="263" y="200"/>
                      </a:lnTo>
                      <a:lnTo>
                        <a:pt x="263" y="200"/>
                      </a:lnTo>
                      <a:lnTo>
                        <a:pt x="256" y="204"/>
                      </a:lnTo>
                      <a:lnTo>
                        <a:pt x="250" y="206"/>
                      </a:lnTo>
                      <a:lnTo>
                        <a:pt x="248" y="226"/>
                      </a:lnTo>
                      <a:lnTo>
                        <a:pt x="229" y="226"/>
                      </a:lnTo>
                      <a:close/>
                      <a:moveTo>
                        <a:pt x="440" y="304"/>
                      </a:moveTo>
                      <a:lnTo>
                        <a:pt x="468" y="321"/>
                      </a:lnTo>
                      <a:lnTo>
                        <a:pt x="457" y="346"/>
                      </a:lnTo>
                      <a:lnTo>
                        <a:pt x="427" y="337"/>
                      </a:lnTo>
                      <a:lnTo>
                        <a:pt x="427" y="337"/>
                      </a:lnTo>
                      <a:lnTo>
                        <a:pt x="419" y="344"/>
                      </a:lnTo>
                      <a:lnTo>
                        <a:pt x="412" y="352"/>
                      </a:lnTo>
                      <a:lnTo>
                        <a:pt x="420" y="383"/>
                      </a:lnTo>
                      <a:lnTo>
                        <a:pt x="394" y="394"/>
                      </a:lnTo>
                      <a:lnTo>
                        <a:pt x="378" y="365"/>
                      </a:lnTo>
                      <a:lnTo>
                        <a:pt x="378" y="365"/>
                      </a:lnTo>
                      <a:lnTo>
                        <a:pt x="367" y="365"/>
                      </a:lnTo>
                      <a:lnTo>
                        <a:pt x="358" y="364"/>
                      </a:lnTo>
                      <a:lnTo>
                        <a:pt x="340" y="392"/>
                      </a:lnTo>
                      <a:lnTo>
                        <a:pt x="316" y="383"/>
                      </a:lnTo>
                      <a:lnTo>
                        <a:pt x="324" y="351"/>
                      </a:lnTo>
                      <a:lnTo>
                        <a:pt x="324" y="351"/>
                      </a:lnTo>
                      <a:lnTo>
                        <a:pt x="317" y="344"/>
                      </a:lnTo>
                      <a:lnTo>
                        <a:pt x="309" y="336"/>
                      </a:lnTo>
                      <a:lnTo>
                        <a:pt x="277" y="344"/>
                      </a:lnTo>
                      <a:lnTo>
                        <a:pt x="268" y="320"/>
                      </a:lnTo>
                      <a:lnTo>
                        <a:pt x="296" y="302"/>
                      </a:lnTo>
                      <a:lnTo>
                        <a:pt x="296" y="302"/>
                      </a:lnTo>
                      <a:lnTo>
                        <a:pt x="296" y="293"/>
                      </a:lnTo>
                      <a:lnTo>
                        <a:pt x="296" y="281"/>
                      </a:lnTo>
                      <a:lnTo>
                        <a:pt x="269" y="264"/>
                      </a:lnTo>
                      <a:lnTo>
                        <a:pt x="279" y="240"/>
                      </a:lnTo>
                      <a:lnTo>
                        <a:pt x="311" y="248"/>
                      </a:lnTo>
                      <a:lnTo>
                        <a:pt x="311" y="248"/>
                      </a:lnTo>
                      <a:lnTo>
                        <a:pt x="317" y="241"/>
                      </a:lnTo>
                      <a:lnTo>
                        <a:pt x="325" y="235"/>
                      </a:lnTo>
                      <a:lnTo>
                        <a:pt x="317" y="203"/>
                      </a:lnTo>
                      <a:lnTo>
                        <a:pt x="341" y="193"/>
                      </a:lnTo>
                      <a:lnTo>
                        <a:pt x="358" y="221"/>
                      </a:lnTo>
                      <a:lnTo>
                        <a:pt x="358" y="221"/>
                      </a:lnTo>
                      <a:lnTo>
                        <a:pt x="369" y="220"/>
                      </a:lnTo>
                      <a:lnTo>
                        <a:pt x="380" y="221"/>
                      </a:lnTo>
                      <a:lnTo>
                        <a:pt x="396" y="193"/>
                      </a:lnTo>
                      <a:lnTo>
                        <a:pt x="422" y="203"/>
                      </a:lnTo>
                      <a:lnTo>
                        <a:pt x="413" y="235"/>
                      </a:lnTo>
                      <a:lnTo>
                        <a:pt x="413" y="235"/>
                      </a:lnTo>
                      <a:lnTo>
                        <a:pt x="420" y="242"/>
                      </a:lnTo>
                      <a:lnTo>
                        <a:pt x="427" y="249"/>
                      </a:lnTo>
                      <a:lnTo>
                        <a:pt x="459" y="241"/>
                      </a:lnTo>
                      <a:lnTo>
                        <a:pt x="468" y="267"/>
                      </a:lnTo>
                      <a:lnTo>
                        <a:pt x="440" y="283"/>
                      </a:lnTo>
                      <a:lnTo>
                        <a:pt x="440" y="283"/>
                      </a:lnTo>
                      <a:lnTo>
                        <a:pt x="441" y="294"/>
                      </a:lnTo>
                      <a:lnTo>
                        <a:pt x="440" y="304"/>
                      </a:lnTo>
                      <a:lnTo>
                        <a:pt x="440" y="30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2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>
                    <a:solidFill>
                      <a:schemeClr val="accent6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p:grpSp>
        </p:grpSp>
      </p:grpSp>
      <p:grpSp>
        <p:nvGrpSpPr>
          <p:cNvPr id="106" name="Group 105"/>
          <p:cNvGrpSpPr/>
          <p:nvPr/>
        </p:nvGrpSpPr>
        <p:grpSpPr>
          <a:xfrm>
            <a:off x="3609851" y="3833655"/>
            <a:ext cx="1816951" cy="484631"/>
            <a:chOff x="3200400" y="5404991"/>
            <a:chExt cx="2422599" cy="646175"/>
          </a:xfrm>
        </p:grpSpPr>
        <p:grpSp>
          <p:nvGrpSpPr>
            <p:cNvPr id="87" name="Group 86"/>
            <p:cNvGrpSpPr/>
            <p:nvPr/>
          </p:nvGrpSpPr>
          <p:grpSpPr>
            <a:xfrm>
              <a:off x="3200400" y="5404991"/>
              <a:ext cx="650765" cy="646175"/>
              <a:chOff x="3505201" y="5264284"/>
              <a:chExt cx="650765" cy="646175"/>
            </a:xfrm>
          </p:grpSpPr>
          <p:sp>
            <p:nvSpPr>
              <p:cNvPr id="12" name="Oval 11"/>
              <p:cNvSpPr/>
              <p:nvPr/>
            </p:nvSpPr>
            <p:spPr bwMode="ltGray">
              <a:xfrm>
                <a:off x="3505201" y="5269493"/>
                <a:ext cx="640080" cy="640080"/>
              </a:xfrm>
              <a:prstGeom prst="ellipse">
                <a:avLst/>
              </a:pr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 err="1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Georgia" pitchFamily="18" charset="0"/>
                </a:endParaRP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3509791" y="5264284"/>
                <a:ext cx="646175" cy="646175"/>
                <a:chOff x="7106676" y="2975978"/>
                <a:chExt cx="721712" cy="721712"/>
              </a:xfrm>
            </p:grpSpPr>
            <p:sp>
              <p:nvSpPr>
                <p:cNvPr id="61" name="Oval 60"/>
                <p:cNvSpPr/>
                <p:nvPr/>
              </p:nvSpPr>
              <p:spPr bwMode="ltGray">
                <a:xfrm>
                  <a:off x="7106676" y="2975978"/>
                  <a:ext cx="721712" cy="72171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 dirty="0" err="1">
                    <a:solidFill>
                      <a:schemeClr val="accent6">
                        <a:lumMod val="20000"/>
                        <a:lumOff val="80000"/>
                      </a:schemeClr>
                    </a:solidFill>
                    <a:latin typeface="Georgia" pitchFamily="18" charset="0"/>
                  </a:endParaRPr>
                </a:p>
              </p:txBody>
            </p:sp>
            <p:grpSp>
              <p:nvGrpSpPr>
                <p:cNvPr id="62" name="Group 61"/>
                <p:cNvGrpSpPr/>
                <p:nvPr/>
              </p:nvGrpSpPr>
              <p:grpSpPr>
                <a:xfrm>
                  <a:off x="7270896" y="3133470"/>
                  <a:ext cx="397677" cy="355530"/>
                  <a:chOff x="2061332" y="3048000"/>
                  <a:chExt cx="451736" cy="403860"/>
                </a:xfrm>
              </p:grpSpPr>
              <p:sp>
                <p:nvSpPr>
                  <p:cNvPr id="63" name="Rectangle 62"/>
                  <p:cNvSpPr/>
                  <p:nvPr/>
                </p:nvSpPr>
                <p:spPr bwMode="ltGray">
                  <a:xfrm>
                    <a:off x="2222400" y="3048000"/>
                    <a:ext cx="129600" cy="8981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350" dirty="0" err="1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64" name="Rectangle 63"/>
                  <p:cNvSpPr/>
                  <p:nvPr/>
                </p:nvSpPr>
                <p:spPr bwMode="ltGray">
                  <a:xfrm>
                    <a:off x="2222713" y="3205024"/>
                    <a:ext cx="128974" cy="8981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350" dirty="0" err="1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65" name="Rectangle 64"/>
                  <p:cNvSpPr/>
                  <p:nvPr/>
                </p:nvSpPr>
                <p:spPr bwMode="ltGray">
                  <a:xfrm>
                    <a:off x="2061332" y="3205024"/>
                    <a:ext cx="128974" cy="8981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350" dirty="0" err="1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66" name="Rectangle 65"/>
                  <p:cNvSpPr/>
                  <p:nvPr/>
                </p:nvSpPr>
                <p:spPr bwMode="ltGray">
                  <a:xfrm>
                    <a:off x="2384094" y="3205024"/>
                    <a:ext cx="128974" cy="8981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350" dirty="0" err="1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67" name="Rectangle 66"/>
                  <p:cNvSpPr/>
                  <p:nvPr/>
                </p:nvSpPr>
                <p:spPr bwMode="ltGray">
                  <a:xfrm>
                    <a:off x="2061332" y="3362048"/>
                    <a:ext cx="128974" cy="8981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350" dirty="0" err="1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68" name="Rectangle 67"/>
                  <p:cNvSpPr/>
                  <p:nvPr/>
                </p:nvSpPr>
                <p:spPr bwMode="ltGray">
                  <a:xfrm>
                    <a:off x="2222713" y="3362048"/>
                    <a:ext cx="128974" cy="8981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350" dirty="0" err="1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itchFamily="18" charset="0"/>
                    </a:endParaRPr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 bwMode="ltGray">
                  <a:xfrm>
                    <a:off x="2384094" y="3362048"/>
                    <a:ext cx="128974" cy="8981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350" dirty="0" err="1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itchFamily="18" charset="0"/>
                    </a:endParaRPr>
                  </a:p>
                </p:txBody>
              </p:sp>
              <p:cxnSp>
                <p:nvCxnSpPr>
                  <p:cNvPr id="70" name="Elbow Connector 69"/>
                  <p:cNvCxnSpPr>
                    <a:stCxn id="63" idx="2"/>
                    <a:endCxn id="65" idx="0"/>
                  </p:cNvCxnSpPr>
                  <p:nvPr/>
                </p:nvCxnSpPr>
                <p:spPr>
                  <a:xfrm rot="5400000">
                    <a:off x="2172904" y="3090728"/>
                    <a:ext cx="67212" cy="161381"/>
                  </a:xfrm>
                  <a:prstGeom prst="bentConnector3">
                    <a:avLst>
                      <a:gd name="adj1" fmla="val 50000"/>
                    </a:avLst>
                  </a:prstGeom>
                  <a:ln w="31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Elbow Connector 70"/>
                  <p:cNvCxnSpPr>
                    <a:stCxn id="63" idx="2"/>
                    <a:endCxn id="66" idx="0"/>
                  </p:cNvCxnSpPr>
                  <p:nvPr/>
                </p:nvCxnSpPr>
                <p:spPr>
                  <a:xfrm rot="16200000" flipH="1">
                    <a:off x="2334284" y="3090727"/>
                    <a:ext cx="67212" cy="161380"/>
                  </a:xfrm>
                  <a:prstGeom prst="bentConnector3">
                    <a:avLst>
                      <a:gd name="adj1" fmla="val 50000"/>
                    </a:avLst>
                  </a:prstGeom>
                  <a:ln w="31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Elbow Connector 142"/>
                  <p:cNvCxnSpPr>
                    <a:stCxn id="66" idx="2"/>
                    <a:endCxn id="69" idx="0"/>
                  </p:cNvCxnSpPr>
                  <p:nvPr/>
                </p:nvCxnSpPr>
                <p:spPr>
                  <a:xfrm>
                    <a:off x="2448581" y="3294836"/>
                    <a:ext cx="0" cy="67212"/>
                  </a:xfrm>
                  <a:prstGeom prst="straightConnector1">
                    <a:avLst/>
                  </a:prstGeom>
                  <a:ln w="31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Elbow Connector 142"/>
                  <p:cNvCxnSpPr>
                    <a:stCxn id="64" idx="2"/>
                    <a:endCxn id="68" idx="0"/>
                  </p:cNvCxnSpPr>
                  <p:nvPr/>
                </p:nvCxnSpPr>
                <p:spPr>
                  <a:xfrm>
                    <a:off x="2287200" y="3294836"/>
                    <a:ext cx="0" cy="67212"/>
                  </a:xfrm>
                  <a:prstGeom prst="straightConnector1">
                    <a:avLst/>
                  </a:prstGeom>
                  <a:ln w="31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Elbow Connector 142"/>
                  <p:cNvCxnSpPr>
                    <a:stCxn id="65" idx="2"/>
                    <a:endCxn id="67" idx="0"/>
                  </p:cNvCxnSpPr>
                  <p:nvPr/>
                </p:nvCxnSpPr>
                <p:spPr>
                  <a:xfrm>
                    <a:off x="2125819" y="3294836"/>
                    <a:ext cx="0" cy="67212"/>
                  </a:xfrm>
                  <a:prstGeom prst="straightConnector1">
                    <a:avLst/>
                  </a:prstGeom>
                  <a:ln w="31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77" name="Freeform 126"/>
            <p:cNvSpPr>
              <a:spLocks noEditPoints="1"/>
            </p:cNvSpPr>
            <p:nvPr/>
          </p:nvSpPr>
          <p:spPr bwMode="auto">
            <a:xfrm>
              <a:off x="5378526" y="5531156"/>
              <a:ext cx="244473" cy="368128"/>
            </a:xfrm>
            <a:custGeom>
              <a:avLst/>
              <a:gdLst>
                <a:gd name="T0" fmla="*/ 307 w 518"/>
                <a:gd name="T1" fmla="*/ 577 h 778"/>
                <a:gd name="T2" fmla="*/ 373 w 518"/>
                <a:gd name="T3" fmla="*/ 536 h 778"/>
                <a:gd name="T4" fmla="*/ 414 w 518"/>
                <a:gd name="T5" fmla="*/ 469 h 778"/>
                <a:gd name="T6" fmla="*/ 98 w 518"/>
                <a:gd name="T7" fmla="*/ 324 h 778"/>
                <a:gd name="T8" fmla="*/ 105 w 518"/>
                <a:gd name="T9" fmla="*/ 469 h 778"/>
                <a:gd name="T10" fmla="*/ 145 w 518"/>
                <a:gd name="T11" fmla="*/ 536 h 778"/>
                <a:gd name="T12" fmla="*/ 211 w 518"/>
                <a:gd name="T13" fmla="*/ 577 h 778"/>
                <a:gd name="T14" fmla="*/ 486 w 518"/>
                <a:gd name="T15" fmla="*/ 324 h 778"/>
                <a:gd name="T16" fmla="*/ 449 w 518"/>
                <a:gd name="T17" fmla="*/ 463 h 778"/>
                <a:gd name="T18" fmla="*/ 409 w 518"/>
                <a:gd name="T19" fmla="*/ 548 h 778"/>
                <a:gd name="T20" fmla="*/ 334 w 518"/>
                <a:gd name="T21" fmla="*/ 603 h 778"/>
                <a:gd name="T22" fmla="*/ 259 w 518"/>
                <a:gd name="T23" fmla="*/ 619 h 778"/>
                <a:gd name="T24" fmla="*/ 166 w 518"/>
                <a:gd name="T25" fmla="*/ 595 h 778"/>
                <a:gd name="T26" fmla="*/ 98 w 518"/>
                <a:gd name="T27" fmla="*/ 532 h 778"/>
                <a:gd name="T28" fmla="*/ 66 w 518"/>
                <a:gd name="T29" fmla="*/ 444 h 778"/>
                <a:gd name="T30" fmla="*/ 26 w 518"/>
                <a:gd name="T31" fmla="*/ 325 h 778"/>
                <a:gd name="T32" fmla="*/ 3 w 518"/>
                <a:gd name="T33" fmla="*/ 344 h 778"/>
                <a:gd name="T34" fmla="*/ 3 w 518"/>
                <a:gd name="T35" fmla="*/ 369 h 778"/>
                <a:gd name="T36" fmla="*/ 26 w 518"/>
                <a:gd name="T37" fmla="*/ 389 h 778"/>
                <a:gd name="T38" fmla="*/ 36 w 518"/>
                <a:gd name="T39" fmla="*/ 466 h 778"/>
                <a:gd name="T40" fmla="*/ 76 w 518"/>
                <a:gd name="T41" fmla="*/ 557 h 778"/>
                <a:gd name="T42" fmla="*/ 151 w 518"/>
                <a:gd name="T43" fmla="*/ 623 h 778"/>
                <a:gd name="T44" fmla="*/ 226 w 518"/>
                <a:gd name="T45" fmla="*/ 713 h 778"/>
                <a:gd name="T46" fmla="*/ 112 w 518"/>
                <a:gd name="T47" fmla="*/ 719 h 778"/>
                <a:gd name="T48" fmla="*/ 98 w 518"/>
                <a:gd name="T49" fmla="*/ 745 h 778"/>
                <a:gd name="T50" fmla="*/ 420 w 518"/>
                <a:gd name="T51" fmla="*/ 739 h 778"/>
                <a:gd name="T52" fmla="*/ 401 w 518"/>
                <a:gd name="T53" fmla="*/ 715 h 778"/>
                <a:gd name="T54" fmla="*/ 291 w 518"/>
                <a:gd name="T55" fmla="*/ 648 h 778"/>
                <a:gd name="T56" fmla="*/ 385 w 518"/>
                <a:gd name="T57" fmla="*/ 612 h 778"/>
                <a:gd name="T58" fmla="*/ 453 w 518"/>
                <a:gd name="T59" fmla="*/ 541 h 778"/>
                <a:gd name="T60" fmla="*/ 485 w 518"/>
                <a:gd name="T61" fmla="*/ 445 h 778"/>
                <a:gd name="T62" fmla="*/ 498 w 518"/>
                <a:gd name="T63" fmla="*/ 386 h 778"/>
                <a:gd name="T64" fmla="*/ 517 w 518"/>
                <a:gd name="T65" fmla="*/ 363 h 778"/>
                <a:gd name="T66" fmla="*/ 512 w 518"/>
                <a:gd name="T67" fmla="*/ 338 h 778"/>
                <a:gd name="T68" fmla="*/ 486 w 518"/>
                <a:gd name="T69" fmla="*/ 324 h 778"/>
                <a:gd name="T70" fmla="*/ 297 w 518"/>
                <a:gd name="T71" fmla="*/ 225 h 778"/>
                <a:gd name="T72" fmla="*/ 289 w 518"/>
                <a:gd name="T73" fmla="*/ 204 h 778"/>
                <a:gd name="T74" fmla="*/ 421 w 518"/>
                <a:gd name="T75" fmla="*/ 162 h 778"/>
                <a:gd name="T76" fmla="*/ 289 w 518"/>
                <a:gd name="T77" fmla="*/ 151 h 778"/>
                <a:gd name="T78" fmla="*/ 297 w 518"/>
                <a:gd name="T79" fmla="*/ 131 h 778"/>
                <a:gd name="T80" fmla="*/ 408 w 518"/>
                <a:gd name="T81" fmla="*/ 97 h 778"/>
                <a:gd name="T82" fmla="*/ 289 w 518"/>
                <a:gd name="T83" fmla="*/ 88 h 778"/>
                <a:gd name="T84" fmla="*/ 297 w 518"/>
                <a:gd name="T85" fmla="*/ 66 h 778"/>
                <a:gd name="T86" fmla="*/ 363 w 518"/>
                <a:gd name="T87" fmla="*/ 38 h 778"/>
                <a:gd name="T88" fmla="*/ 278 w 518"/>
                <a:gd name="T89" fmla="*/ 1 h 778"/>
                <a:gd name="T90" fmla="*/ 202 w 518"/>
                <a:gd name="T91" fmla="*/ 9 h 778"/>
                <a:gd name="T92" fmla="*/ 130 w 518"/>
                <a:gd name="T93" fmla="*/ 65 h 778"/>
                <a:gd name="T94" fmla="*/ 230 w 518"/>
                <a:gd name="T95" fmla="*/ 74 h 778"/>
                <a:gd name="T96" fmla="*/ 220 w 518"/>
                <a:gd name="T97" fmla="*/ 96 h 778"/>
                <a:gd name="T98" fmla="*/ 100 w 518"/>
                <a:gd name="T99" fmla="*/ 130 h 778"/>
                <a:gd name="T100" fmla="*/ 230 w 518"/>
                <a:gd name="T101" fmla="*/ 139 h 778"/>
                <a:gd name="T102" fmla="*/ 220 w 518"/>
                <a:gd name="T103" fmla="*/ 161 h 778"/>
                <a:gd name="T104" fmla="*/ 214 w 518"/>
                <a:gd name="T105" fmla="*/ 195 h 778"/>
                <a:gd name="T106" fmla="*/ 231 w 518"/>
                <a:gd name="T107" fmla="*/ 210 h 778"/>
                <a:gd name="T108" fmla="*/ 98 w 518"/>
                <a:gd name="T109" fmla="*/ 226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18" h="778">
                  <a:moveTo>
                    <a:pt x="259" y="584"/>
                  </a:moveTo>
                  <a:lnTo>
                    <a:pt x="259" y="584"/>
                  </a:lnTo>
                  <a:lnTo>
                    <a:pt x="276" y="583"/>
                  </a:lnTo>
                  <a:lnTo>
                    <a:pt x="291" y="580"/>
                  </a:lnTo>
                  <a:lnTo>
                    <a:pt x="307" y="577"/>
                  </a:lnTo>
                  <a:lnTo>
                    <a:pt x="322" y="571"/>
                  </a:lnTo>
                  <a:lnTo>
                    <a:pt x="336" y="563"/>
                  </a:lnTo>
                  <a:lnTo>
                    <a:pt x="349" y="556"/>
                  </a:lnTo>
                  <a:lnTo>
                    <a:pt x="362" y="547"/>
                  </a:lnTo>
                  <a:lnTo>
                    <a:pt x="373" y="536"/>
                  </a:lnTo>
                  <a:lnTo>
                    <a:pt x="384" y="525"/>
                  </a:lnTo>
                  <a:lnTo>
                    <a:pt x="393" y="512"/>
                  </a:lnTo>
                  <a:lnTo>
                    <a:pt x="402" y="498"/>
                  </a:lnTo>
                  <a:lnTo>
                    <a:pt x="408" y="484"/>
                  </a:lnTo>
                  <a:lnTo>
                    <a:pt x="414" y="469"/>
                  </a:lnTo>
                  <a:lnTo>
                    <a:pt x="417" y="454"/>
                  </a:lnTo>
                  <a:lnTo>
                    <a:pt x="420" y="438"/>
                  </a:lnTo>
                  <a:lnTo>
                    <a:pt x="421" y="421"/>
                  </a:lnTo>
                  <a:lnTo>
                    <a:pt x="421" y="324"/>
                  </a:lnTo>
                  <a:lnTo>
                    <a:pt x="98" y="324"/>
                  </a:lnTo>
                  <a:lnTo>
                    <a:pt x="98" y="421"/>
                  </a:lnTo>
                  <a:lnTo>
                    <a:pt x="98" y="421"/>
                  </a:lnTo>
                  <a:lnTo>
                    <a:pt x="98" y="438"/>
                  </a:lnTo>
                  <a:lnTo>
                    <a:pt x="100" y="454"/>
                  </a:lnTo>
                  <a:lnTo>
                    <a:pt x="105" y="469"/>
                  </a:lnTo>
                  <a:lnTo>
                    <a:pt x="110" y="484"/>
                  </a:lnTo>
                  <a:lnTo>
                    <a:pt x="117" y="498"/>
                  </a:lnTo>
                  <a:lnTo>
                    <a:pt x="125" y="512"/>
                  </a:lnTo>
                  <a:lnTo>
                    <a:pt x="134" y="525"/>
                  </a:lnTo>
                  <a:lnTo>
                    <a:pt x="145" y="536"/>
                  </a:lnTo>
                  <a:lnTo>
                    <a:pt x="157" y="547"/>
                  </a:lnTo>
                  <a:lnTo>
                    <a:pt x="169" y="556"/>
                  </a:lnTo>
                  <a:lnTo>
                    <a:pt x="182" y="563"/>
                  </a:lnTo>
                  <a:lnTo>
                    <a:pt x="196" y="571"/>
                  </a:lnTo>
                  <a:lnTo>
                    <a:pt x="211" y="577"/>
                  </a:lnTo>
                  <a:lnTo>
                    <a:pt x="226" y="580"/>
                  </a:lnTo>
                  <a:lnTo>
                    <a:pt x="242" y="583"/>
                  </a:lnTo>
                  <a:lnTo>
                    <a:pt x="259" y="584"/>
                  </a:lnTo>
                  <a:lnTo>
                    <a:pt x="259" y="584"/>
                  </a:lnTo>
                  <a:close/>
                  <a:moveTo>
                    <a:pt x="486" y="324"/>
                  </a:moveTo>
                  <a:lnTo>
                    <a:pt x="453" y="324"/>
                  </a:lnTo>
                  <a:lnTo>
                    <a:pt x="453" y="424"/>
                  </a:lnTo>
                  <a:lnTo>
                    <a:pt x="453" y="424"/>
                  </a:lnTo>
                  <a:lnTo>
                    <a:pt x="452" y="444"/>
                  </a:lnTo>
                  <a:lnTo>
                    <a:pt x="449" y="463"/>
                  </a:lnTo>
                  <a:lnTo>
                    <a:pt x="444" y="482"/>
                  </a:lnTo>
                  <a:lnTo>
                    <a:pt x="438" y="500"/>
                  </a:lnTo>
                  <a:lnTo>
                    <a:pt x="429" y="516"/>
                  </a:lnTo>
                  <a:lnTo>
                    <a:pt x="420" y="532"/>
                  </a:lnTo>
                  <a:lnTo>
                    <a:pt x="409" y="548"/>
                  </a:lnTo>
                  <a:lnTo>
                    <a:pt x="396" y="561"/>
                  </a:lnTo>
                  <a:lnTo>
                    <a:pt x="382" y="574"/>
                  </a:lnTo>
                  <a:lnTo>
                    <a:pt x="367" y="585"/>
                  </a:lnTo>
                  <a:lnTo>
                    <a:pt x="351" y="595"/>
                  </a:lnTo>
                  <a:lnTo>
                    <a:pt x="334" y="603"/>
                  </a:lnTo>
                  <a:lnTo>
                    <a:pt x="316" y="609"/>
                  </a:lnTo>
                  <a:lnTo>
                    <a:pt x="298" y="614"/>
                  </a:lnTo>
                  <a:lnTo>
                    <a:pt x="279" y="618"/>
                  </a:lnTo>
                  <a:lnTo>
                    <a:pt x="259" y="619"/>
                  </a:lnTo>
                  <a:lnTo>
                    <a:pt x="259" y="619"/>
                  </a:lnTo>
                  <a:lnTo>
                    <a:pt x="239" y="618"/>
                  </a:lnTo>
                  <a:lnTo>
                    <a:pt x="220" y="614"/>
                  </a:lnTo>
                  <a:lnTo>
                    <a:pt x="201" y="609"/>
                  </a:lnTo>
                  <a:lnTo>
                    <a:pt x="183" y="603"/>
                  </a:lnTo>
                  <a:lnTo>
                    <a:pt x="166" y="595"/>
                  </a:lnTo>
                  <a:lnTo>
                    <a:pt x="151" y="585"/>
                  </a:lnTo>
                  <a:lnTo>
                    <a:pt x="136" y="574"/>
                  </a:lnTo>
                  <a:lnTo>
                    <a:pt x="122" y="561"/>
                  </a:lnTo>
                  <a:lnTo>
                    <a:pt x="110" y="548"/>
                  </a:lnTo>
                  <a:lnTo>
                    <a:pt x="98" y="532"/>
                  </a:lnTo>
                  <a:lnTo>
                    <a:pt x="88" y="516"/>
                  </a:lnTo>
                  <a:lnTo>
                    <a:pt x="80" y="500"/>
                  </a:lnTo>
                  <a:lnTo>
                    <a:pt x="74" y="482"/>
                  </a:lnTo>
                  <a:lnTo>
                    <a:pt x="69" y="463"/>
                  </a:lnTo>
                  <a:lnTo>
                    <a:pt x="66" y="444"/>
                  </a:lnTo>
                  <a:lnTo>
                    <a:pt x="65" y="424"/>
                  </a:lnTo>
                  <a:lnTo>
                    <a:pt x="65" y="324"/>
                  </a:lnTo>
                  <a:lnTo>
                    <a:pt x="33" y="324"/>
                  </a:lnTo>
                  <a:lnTo>
                    <a:pt x="33" y="324"/>
                  </a:lnTo>
                  <a:lnTo>
                    <a:pt x="26" y="325"/>
                  </a:lnTo>
                  <a:lnTo>
                    <a:pt x="20" y="326"/>
                  </a:lnTo>
                  <a:lnTo>
                    <a:pt x="15" y="330"/>
                  </a:lnTo>
                  <a:lnTo>
                    <a:pt x="10" y="333"/>
                  </a:lnTo>
                  <a:lnTo>
                    <a:pt x="6" y="338"/>
                  </a:lnTo>
                  <a:lnTo>
                    <a:pt x="3" y="344"/>
                  </a:lnTo>
                  <a:lnTo>
                    <a:pt x="0" y="350"/>
                  </a:lnTo>
                  <a:lnTo>
                    <a:pt x="0" y="356"/>
                  </a:lnTo>
                  <a:lnTo>
                    <a:pt x="0" y="356"/>
                  </a:lnTo>
                  <a:lnTo>
                    <a:pt x="0" y="363"/>
                  </a:lnTo>
                  <a:lnTo>
                    <a:pt x="3" y="369"/>
                  </a:lnTo>
                  <a:lnTo>
                    <a:pt x="6" y="374"/>
                  </a:lnTo>
                  <a:lnTo>
                    <a:pt x="10" y="379"/>
                  </a:lnTo>
                  <a:lnTo>
                    <a:pt x="15" y="383"/>
                  </a:lnTo>
                  <a:lnTo>
                    <a:pt x="20" y="386"/>
                  </a:lnTo>
                  <a:lnTo>
                    <a:pt x="26" y="389"/>
                  </a:lnTo>
                  <a:lnTo>
                    <a:pt x="33" y="389"/>
                  </a:lnTo>
                  <a:lnTo>
                    <a:pt x="33" y="424"/>
                  </a:lnTo>
                  <a:lnTo>
                    <a:pt x="33" y="424"/>
                  </a:lnTo>
                  <a:lnTo>
                    <a:pt x="34" y="445"/>
                  </a:lnTo>
                  <a:lnTo>
                    <a:pt x="36" y="466"/>
                  </a:lnTo>
                  <a:lnTo>
                    <a:pt x="41" y="485"/>
                  </a:lnTo>
                  <a:lnTo>
                    <a:pt x="47" y="504"/>
                  </a:lnTo>
                  <a:lnTo>
                    <a:pt x="56" y="524"/>
                  </a:lnTo>
                  <a:lnTo>
                    <a:pt x="65" y="541"/>
                  </a:lnTo>
                  <a:lnTo>
                    <a:pt x="76" y="557"/>
                  </a:lnTo>
                  <a:lnTo>
                    <a:pt x="88" y="573"/>
                  </a:lnTo>
                  <a:lnTo>
                    <a:pt x="102" y="588"/>
                  </a:lnTo>
                  <a:lnTo>
                    <a:pt x="117" y="601"/>
                  </a:lnTo>
                  <a:lnTo>
                    <a:pt x="133" y="612"/>
                  </a:lnTo>
                  <a:lnTo>
                    <a:pt x="151" y="623"/>
                  </a:lnTo>
                  <a:lnTo>
                    <a:pt x="169" y="631"/>
                  </a:lnTo>
                  <a:lnTo>
                    <a:pt x="187" y="638"/>
                  </a:lnTo>
                  <a:lnTo>
                    <a:pt x="206" y="644"/>
                  </a:lnTo>
                  <a:lnTo>
                    <a:pt x="226" y="648"/>
                  </a:lnTo>
                  <a:lnTo>
                    <a:pt x="226" y="713"/>
                  </a:lnTo>
                  <a:lnTo>
                    <a:pt x="130" y="713"/>
                  </a:lnTo>
                  <a:lnTo>
                    <a:pt x="130" y="713"/>
                  </a:lnTo>
                  <a:lnTo>
                    <a:pt x="123" y="714"/>
                  </a:lnTo>
                  <a:lnTo>
                    <a:pt x="117" y="715"/>
                  </a:lnTo>
                  <a:lnTo>
                    <a:pt x="112" y="719"/>
                  </a:lnTo>
                  <a:lnTo>
                    <a:pt x="107" y="723"/>
                  </a:lnTo>
                  <a:lnTo>
                    <a:pt x="102" y="727"/>
                  </a:lnTo>
                  <a:lnTo>
                    <a:pt x="100" y="733"/>
                  </a:lnTo>
                  <a:lnTo>
                    <a:pt x="98" y="739"/>
                  </a:lnTo>
                  <a:lnTo>
                    <a:pt x="98" y="745"/>
                  </a:lnTo>
                  <a:lnTo>
                    <a:pt x="98" y="778"/>
                  </a:lnTo>
                  <a:lnTo>
                    <a:pt x="421" y="778"/>
                  </a:lnTo>
                  <a:lnTo>
                    <a:pt x="421" y="745"/>
                  </a:lnTo>
                  <a:lnTo>
                    <a:pt x="421" y="745"/>
                  </a:lnTo>
                  <a:lnTo>
                    <a:pt x="420" y="739"/>
                  </a:lnTo>
                  <a:lnTo>
                    <a:pt x="419" y="733"/>
                  </a:lnTo>
                  <a:lnTo>
                    <a:pt x="415" y="727"/>
                  </a:lnTo>
                  <a:lnTo>
                    <a:pt x="411" y="723"/>
                  </a:lnTo>
                  <a:lnTo>
                    <a:pt x="407" y="719"/>
                  </a:lnTo>
                  <a:lnTo>
                    <a:pt x="401" y="715"/>
                  </a:lnTo>
                  <a:lnTo>
                    <a:pt x="395" y="714"/>
                  </a:lnTo>
                  <a:lnTo>
                    <a:pt x="389" y="713"/>
                  </a:lnTo>
                  <a:lnTo>
                    <a:pt x="291" y="713"/>
                  </a:lnTo>
                  <a:lnTo>
                    <a:pt x="291" y="648"/>
                  </a:lnTo>
                  <a:lnTo>
                    <a:pt x="291" y="648"/>
                  </a:lnTo>
                  <a:lnTo>
                    <a:pt x="312" y="644"/>
                  </a:lnTo>
                  <a:lnTo>
                    <a:pt x="331" y="638"/>
                  </a:lnTo>
                  <a:lnTo>
                    <a:pt x="350" y="631"/>
                  </a:lnTo>
                  <a:lnTo>
                    <a:pt x="368" y="623"/>
                  </a:lnTo>
                  <a:lnTo>
                    <a:pt x="385" y="612"/>
                  </a:lnTo>
                  <a:lnTo>
                    <a:pt x="401" y="601"/>
                  </a:lnTo>
                  <a:lnTo>
                    <a:pt x="416" y="588"/>
                  </a:lnTo>
                  <a:lnTo>
                    <a:pt x="429" y="573"/>
                  </a:lnTo>
                  <a:lnTo>
                    <a:pt x="441" y="557"/>
                  </a:lnTo>
                  <a:lnTo>
                    <a:pt x="453" y="541"/>
                  </a:lnTo>
                  <a:lnTo>
                    <a:pt x="463" y="523"/>
                  </a:lnTo>
                  <a:lnTo>
                    <a:pt x="470" y="504"/>
                  </a:lnTo>
                  <a:lnTo>
                    <a:pt x="477" y="485"/>
                  </a:lnTo>
                  <a:lnTo>
                    <a:pt x="481" y="466"/>
                  </a:lnTo>
                  <a:lnTo>
                    <a:pt x="485" y="445"/>
                  </a:lnTo>
                  <a:lnTo>
                    <a:pt x="486" y="424"/>
                  </a:lnTo>
                  <a:lnTo>
                    <a:pt x="486" y="389"/>
                  </a:lnTo>
                  <a:lnTo>
                    <a:pt x="486" y="389"/>
                  </a:lnTo>
                  <a:lnTo>
                    <a:pt x="492" y="389"/>
                  </a:lnTo>
                  <a:lnTo>
                    <a:pt x="498" y="386"/>
                  </a:lnTo>
                  <a:lnTo>
                    <a:pt x="504" y="383"/>
                  </a:lnTo>
                  <a:lnTo>
                    <a:pt x="509" y="379"/>
                  </a:lnTo>
                  <a:lnTo>
                    <a:pt x="512" y="374"/>
                  </a:lnTo>
                  <a:lnTo>
                    <a:pt x="515" y="369"/>
                  </a:lnTo>
                  <a:lnTo>
                    <a:pt x="517" y="363"/>
                  </a:lnTo>
                  <a:lnTo>
                    <a:pt x="518" y="356"/>
                  </a:lnTo>
                  <a:lnTo>
                    <a:pt x="518" y="356"/>
                  </a:lnTo>
                  <a:lnTo>
                    <a:pt x="517" y="350"/>
                  </a:lnTo>
                  <a:lnTo>
                    <a:pt x="515" y="344"/>
                  </a:lnTo>
                  <a:lnTo>
                    <a:pt x="512" y="338"/>
                  </a:lnTo>
                  <a:lnTo>
                    <a:pt x="509" y="333"/>
                  </a:lnTo>
                  <a:lnTo>
                    <a:pt x="504" y="330"/>
                  </a:lnTo>
                  <a:lnTo>
                    <a:pt x="498" y="326"/>
                  </a:lnTo>
                  <a:lnTo>
                    <a:pt x="492" y="325"/>
                  </a:lnTo>
                  <a:lnTo>
                    <a:pt x="486" y="324"/>
                  </a:lnTo>
                  <a:lnTo>
                    <a:pt x="486" y="324"/>
                  </a:lnTo>
                  <a:close/>
                  <a:moveTo>
                    <a:pt x="421" y="226"/>
                  </a:moveTo>
                  <a:lnTo>
                    <a:pt x="303" y="226"/>
                  </a:lnTo>
                  <a:lnTo>
                    <a:pt x="303" y="226"/>
                  </a:lnTo>
                  <a:lnTo>
                    <a:pt x="297" y="225"/>
                  </a:lnTo>
                  <a:lnTo>
                    <a:pt x="292" y="222"/>
                  </a:lnTo>
                  <a:lnTo>
                    <a:pt x="289" y="216"/>
                  </a:lnTo>
                  <a:lnTo>
                    <a:pt x="288" y="210"/>
                  </a:lnTo>
                  <a:lnTo>
                    <a:pt x="288" y="210"/>
                  </a:lnTo>
                  <a:lnTo>
                    <a:pt x="289" y="204"/>
                  </a:lnTo>
                  <a:lnTo>
                    <a:pt x="292" y="198"/>
                  </a:lnTo>
                  <a:lnTo>
                    <a:pt x="297" y="196"/>
                  </a:lnTo>
                  <a:lnTo>
                    <a:pt x="303" y="195"/>
                  </a:lnTo>
                  <a:lnTo>
                    <a:pt x="421" y="195"/>
                  </a:lnTo>
                  <a:lnTo>
                    <a:pt x="421" y="162"/>
                  </a:lnTo>
                  <a:lnTo>
                    <a:pt x="303" y="162"/>
                  </a:lnTo>
                  <a:lnTo>
                    <a:pt x="303" y="162"/>
                  </a:lnTo>
                  <a:lnTo>
                    <a:pt x="297" y="161"/>
                  </a:lnTo>
                  <a:lnTo>
                    <a:pt x="292" y="157"/>
                  </a:lnTo>
                  <a:lnTo>
                    <a:pt x="289" y="151"/>
                  </a:lnTo>
                  <a:lnTo>
                    <a:pt x="288" y="145"/>
                  </a:lnTo>
                  <a:lnTo>
                    <a:pt x="288" y="145"/>
                  </a:lnTo>
                  <a:lnTo>
                    <a:pt x="289" y="139"/>
                  </a:lnTo>
                  <a:lnTo>
                    <a:pt x="292" y="135"/>
                  </a:lnTo>
                  <a:lnTo>
                    <a:pt x="297" y="131"/>
                  </a:lnTo>
                  <a:lnTo>
                    <a:pt x="303" y="130"/>
                  </a:lnTo>
                  <a:lnTo>
                    <a:pt x="417" y="130"/>
                  </a:lnTo>
                  <a:lnTo>
                    <a:pt x="417" y="130"/>
                  </a:lnTo>
                  <a:lnTo>
                    <a:pt x="414" y="113"/>
                  </a:lnTo>
                  <a:lnTo>
                    <a:pt x="408" y="97"/>
                  </a:lnTo>
                  <a:lnTo>
                    <a:pt x="303" y="97"/>
                  </a:lnTo>
                  <a:lnTo>
                    <a:pt x="303" y="97"/>
                  </a:lnTo>
                  <a:lnTo>
                    <a:pt x="297" y="96"/>
                  </a:lnTo>
                  <a:lnTo>
                    <a:pt x="292" y="92"/>
                  </a:lnTo>
                  <a:lnTo>
                    <a:pt x="289" y="88"/>
                  </a:lnTo>
                  <a:lnTo>
                    <a:pt x="288" y="80"/>
                  </a:lnTo>
                  <a:lnTo>
                    <a:pt x="288" y="80"/>
                  </a:lnTo>
                  <a:lnTo>
                    <a:pt x="289" y="74"/>
                  </a:lnTo>
                  <a:lnTo>
                    <a:pt x="292" y="69"/>
                  </a:lnTo>
                  <a:lnTo>
                    <a:pt x="297" y="66"/>
                  </a:lnTo>
                  <a:lnTo>
                    <a:pt x="303" y="65"/>
                  </a:lnTo>
                  <a:lnTo>
                    <a:pt x="389" y="65"/>
                  </a:lnTo>
                  <a:lnTo>
                    <a:pt x="389" y="65"/>
                  </a:lnTo>
                  <a:lnTo>
                    <a:pt x="376" y="50"/>
                  </a:lnTo>
                  <a:lnTo>
                    <a:pt x="363" y="38"/>
                  </a:lnTo>
                  <a:lnTo>
                    <a:pt x="349" y="27"/>
                  </a:lnTo>
                  <a:lnTo>
                    <a:pt x="332" y="18"/>
                  </a:lnTo>
                  <a:lnTo>
                    <a:pt x="315" y="9"/>
                  </a:lnTo>
                  <a:lnTo>
                    <a:pt x="297" y="4"/>
                  </a:lnTo>
                  <a:lnTo>
                    <a:pt x="278" y="1"/>
                  </a:lnTo>
                  <a:lnTo>
                    <a:pt x="259" y="0"/>
                  </a:lnTo>
                  <a:lnTo>
                    <a:pt x="259" y="0"/>
                  </a:lnTo>
                  <a:lnTo>
                    <a:pt x="239" y="1"/>
                  </a:lnTo>
                  <a:lnTo>
                    <a:pt x="220" y="4"/>
                  </a:lnTo>
                  <a:lnTo>
                    <a:pt x="202" y="9"/>
                  </a:lnTo>
                  <a:lnTo>
                    <a:pt x="185" y="18"/>
                  </a:lnTo>
                  <a:lnTo>
                    <a:pt x="170" y="27"/>
                  </a:lnTo>
                  <a:lnTo>
                    <a:pt x="155" y="38"/>
                  </a:lnTo>
                  <a:lnTo>
                    <a:pt x="142" y="50"/>
                  </a:lnTo>
                  <a:lnTo>
                    <a:pt x="130" y="65"/>
                  </a:lnTo>
                  <a:lnTo>
                    <a:pt x="214" y="65"/>
                  </a:lnTo>
                  <a:lnTo>
                    <a:pt x="214" y="65"/>
                  </a:lnTo>
                  <a:lnTo>
                    <a:pt x="220" y="66"/>
                  </a:lnTo>
                  <a:lnTo>
                    <a:pt x="226" y="69"/>
                  </a:lnTo>
                  <a:lnTo>
                    <a:pt x="230" y="74"/>
                  </a:lnTo>
                  <a:lnTo>
                    <a:pt x="231" y="80"/>
                  </a:lnTo>
                  <a:lnTo>
                    <a:pt x="231" y="80"/>
                  </a:lnTo>
                  <a:lnTo>
                    <a:pt x="230" y="88"/>
                  </a:lnTo>
                  <a:lnTo>
                    <a:pt x="226" y="92"/>
                  </a:lnTo>
                  <a:lnTo>
                    <a:pt x="220" y="96"/>
                  </a:lnTo>
                  <a:lnTo>
                    <a:pt x="214" y="97"/>
                  </a:lnTo>
                  <a:lnTo>
                    <a:pt x="111" y="97"/>
                  </a:lnTo>
                  <a:lnTo>
                    <a:pt x="111" y="97"/>
                  </a:lnTo>
                  <a:lnTo>
                    <a:pt x="105" y="113"/>
                  </a:lnTo>
                  <a:lnTo>
                    <a:pt x="100" y="130"/>
                  </a:lnTo>
                  <a:lnTo>
                    <a:pt x="214" y="130"/>
                  </a:lnTo>
                  <a:lnTo>
                    <a:pt x="214" y="130"/>
                  </a:lnTo>
                  <a:lnTo>
                    <a:pt x="220" y="131"/>
                  </a:lnTo>
                  <a:lnTo>
                    <a:pt x="226" y="135"/>
                  </a:lnTo>
                  <a:lnTo>
                    <a:pt x="230" y="139"/>
                  </a:lnTo>
                  <a:lnTo>
                    <a:pt x="231" y="145"/>
                  </a:lnTo>
                  <a:lnTo>
                    <a:pt x="231" y="145"/>
                  </a:lnTo>
                  <a:lnTo>
                    <a:pt x="230" y="151"/>
                  </a:lnTo>
                  <a:lnTo>
                    <a:pt x="226" y="157"/>
                  </a:lnTo>
                  <a:lnTo>
                    <a:pt x="220" y="161"/>
                  </a:lnTo>
                  <a:lnTo>
                    <a:pt x="214" y="162"/>
                  </a:lnTo>
                  <a:lnTo>
                    <a:pt x="98" y="162"/>
                  </a:lnTo>
                  <a:lnTo>
                    <a:pt x="98" y="195"/>
                  </a:lnTo>
                  <a:lnTo>
                    <a:pt x="214" y="195"/>
                  </a:lnTo>
                  <a:lnTo>
                    <a:pt x="214" y="195"/>
                  </a:lnTo>
                  <a:lnTo>
                    <a:pt x="220" y="196"/>
                  </a:lnTo>
                  <a:lnTo>
                    <a:pt x="226" y="198"/>
                  </a:lnTo>
                  <a:lnTo>
                    <a:pt x="230" y="204"/>
                  </a:lnTo>
                  <a:lnTo>
                    <a:pt x="231" y="210"/>
                  </a:lnTo>
                  <a:lnTo>
                    <a:pt x="231" y="210"/>
                  </a:lnTo>
                  <a:lnTo>
                    <a:pt x="230" y="216"/>
                  </a:lnTo>
                  <a:lnTo>
                    <a:pt x="226" y="222"/>
                  </a:lnTo>
                  <a:lnTo>
                    <a:pt x="220" y="225"/>
                  </a:lnTo>
                  <a:lnTo>
                    <a:pt x="214" y="226"/>
                  </a:lnTo>
                  <a:lnTo>
                    <a:pt x="98" y="226"/>
                  </a:lnTo>
                  <a:lnTo>
                    <a:pt x="98" y="291"/>
                  </a:lnTo>
                  <a:lnTo>
                    <a:pt x="421" y="291"/>
                  </a:lnTo>
                  <a:lnTo>
                    <a:pt x="421" y="2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73921" y="2292315"/>
            <a:ext cx="1196161" cy="1331015"/>
            <a:chOff x="3762213" y="3090446"/>
            <a:chExt cx="1594881" cy="1774686"/>
          </a:xfrm>
        </p:grpSpPr>
        <p:sp>
          <p:nvSpPr>
            <p:cNvPr id="111" name="Rectangle 110"/>
            <p:cNvSpPr/>
            <p:nvPr/>
          </p:nvSpPr>
          <p:spPr>
            <a:xfrm>
              <a:off x="3762213" y="3090446"/>
              <a:ext cx="15948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450"/>
                </a:spcAft>
              </a:pPr>
              <a:r>
                <a:rPr lang="en-US" sz="1200" b="1" i="1" dirty="0">
                  <a:latin typeface="+mj-lt"/>
                </a:rPr>
                <a:t>Which ones?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124492" y="3558897"/>
              <a:ext cx="8703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450"/>
                </a:spcAft>
              </a:pPr>
              <a:r>
                <a:rPr lang="en-US" sz="1200" b="1" i="1" dirty="0">
                  <a:latin typeface="+mj-lt"/>
                </a:rPr>
                <a:t>How?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027242" y="4027348"/>
              <a:ext cx="10648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450"/>
                </a:spcAft>
              </a:pPr>
              <a:r>
                <a:rPr lang="en-US" sz="1200" b="1" i="1" dirty="0">
                  <a:latin typeface="+mj-lt"/>
                </a:rPr>
                <a:t>Where?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126629" y="4495800"/>
              <a:ext cx="8660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450"/>
                </a:spcAft>
              </a:pPr>
              <a:r>
                <a:rPr lang="en-US" sz="1200" b="1" i="1" dirty="0">
                  <a:latin typeface="+mj-lt"/>
                </a:rPr>
                <a:t>Why?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600450" y="1543050"/>
            <a:ext cx="480060" cy="480060"/>
            <a:chOff x="3505201" y="2267213"/>
            <a:chExt cx="640080" cy="640080"/>
          </a:xfrm>
          <a:solidFill>
            <a:schemeClr val="accent1"/>
          </a:solidFill>
        </p:grpSpPr>
        <p:sp>
          <p:nvSpPr>
            <p:cNvPr id="89" name="Oval 88"/>
            <p:cNvSpPr/>
            <p:nvPr/>
          </p:nvSpPr>
          <p:spPr bwMode="ltGray">
            <a:xfrm>
              <a:off x="3505201" y="2267213"/>
              <a:ext cx="640080" cy="640080"/>
            </a:xfrm>
            <a:prstGeom prst="ellipse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endParaRP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3558210" y="2290404"/>
              <a:ext cx="548640" cy="548640"/>
              <a:chOff x="3721710" y="1514048"/>
              <a:chExt cx="1664207" cy="1664209"/>
            </a:xfrm>
            <a:grpFill/>
          </p:grpSpPr>
          <p:sp>
            <p:nvSpPr>
              <p:cNvPr id="91" name="Oval 90"/>
              <p:cNvSpPr/>
              <p:nvPr/>
            </p:nvSpPr>
            <p:spPr bwMode="ltGray">
              <a:xfrm>
                <a:off x="3721710" y="1514048"/>
                <a:ext cx="1664207" cy="1664209"/>
              </a:xfrm>
              <a:prstGeom prst="ellipse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75" dirty="0" err="1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Georgia" pitchFamily="18" charset="0"/>
                </a:endParaRPr>
              </a:p>
            </p:txBody>
          </p:sp>
          <p:sp>
            <p:nvSpPr>
              <p:cNvPr id="92" name="Freeform 6"/>
              <p:cNvSpPr>
                <a:spLocks noChangeAspect="1" noEditPoints="1"/>
              </p:cNvSpPr>
              <p:nvPr/>
            </p:nvSpPr>
            <p:spPr bwMode="auto">
              <a:xfrm>
                <a:off x="4014575" y="1768363"/>
                <a:ext cx="1078477" cy="1069848"/>
              </a:xfrm>
              <a:custGeom>
                <a:avLst/>
                <a:gdLst/>
                <a:ahLst/>
                <a:cxnLst>
                  <a:cxn ang="0">
                    <a:pos x="82" y="154"/>
                  </a:cxn>
                  <a:cxn ang="0">
                    <a:pos x="32" y="204"/>
                  </a:cxn>
                  <a:cxn ang="0">
                    <a:pos x="19" y="209"/>
                  </a:cxn>
                  <a:cxn ang="0">
                    <a:pos x="7" y="204"/>
                  </a:cxn>
                  <a:cxn ang="0">
                    <a:pos x="7" y="178"/>
                  </a:cxn>
                  <a:cxn ang="0">
                    <a:pos x="56" y="129"/>
                  </a:cxn>
                  <a:cxn ang="0">
                    <a:pos x="82" y="154"/>
                  </a:cxn>
                  <a:cxn ang="0">
                    <a:pos x="93" y="85"/>
                  </a:cxn>
                  <a:cxn ang="0">
                    <a:pos x="87" y="78"/>
                  </a:cxn>
                  <a:cxn ang="0">
                    <a:pos x="132" y="34"/>
                  </a:cxn>
                  <a:cxn ang="0">
                    <a:pos x="138" y="40"/>
                  </a:cxn>
                  <a:cxn ang="0">
                    <a:pos x="132" y="46"/>
                  </a:cxn>
                  <a:cxn ang="0">
                    <a:pos x="100" y="78"/>
                  </a:cxn>
                  <a:cxn ang="0">
                    <a:pos x="93" y="85"/>
                  </a:cxn>
                  <a:cxn ang="0">
                    <a:pos x="132" y="137"/>
                  </a:cxn>
                  <a:cxn ang="0">
                    <a:pos x="73" y="78"/>
                  </a:cxn>
                  <a:cxn ang="0">
                    <a:pos x="132" y="20"/>
                  </a:cxn>
                  <a:cxn ang="0">
                    <a:pos x="190" y="78"/>
                  </a:cxn>
                  <a:cxn ang="0">
                    <a:pos x="132" y="137"/>
                  </a:cxn>
                  <a:cxn ang="0">
                    <a:pos x="132" y="0"/>
                  </a:cxn>
                  <a:cxn ang="0">
                    <a:pos x="54" y="78"/>
                  </a:cxn>
                  <a:cxn ang="0">
                    <a:pos x="132" y="156"/>
                  </a:cxn>
                  <a:cxn ang="0">
                    <a:pos x="210" y="78"/>
                  </a:cxn>
                  <a:cxn ang="0">
                    <a:pos x="132" y="0"/>
                  </a:cxn>
                </a:cxnLst>
                <a:rect l="0" t="0" r="r" b="b"/>
                <a:pathLst>
                  <a:path w="210" h="209">
                    <a:moveTo>
                      <a:pt x="82" y="154"/>
                    </a:moveTo>
                    <a:cubicBezTo>
                      <a:pt x="32" y="204"/>
                      <a:pt x="32" y="204"/>
                      <a:pt x="32" y="204"/>
                    </a:cubicBezTo>
                    <a:cubicBezTo>
                      <a:pt x="29" y="207"/>
                      <a:pt x="24" y="209"/>
                      <a:pt x="19" y="209"/>
                    </a:cubicBezTo>
                    <a:cubicBezTo>
                      <a:pt x="15" y="209"/>
                      <a:pt x="10" y="207"/>
                      <a:pt x="7" y="204"/>
                    </a:cubicBezTo>
                    <a:cubicBezTo>
                      <a:pt x="0" y="196"/>
                      <a:pt x="0" y="185"/>
                      <a:pt x="7" y="178"/>
                    </a:cubicBezTo>
                    <a:cubicBezTo>
                      <a:pt x="56" y="129"/>
                      <a:pt x="56" y="129"/>
                      <a:pt x="56" y="129"/>
                    </a:cubicBezTo>
                    <a:cubicBezTo>
                      <a:pt x="63" y="139"/>
                      <a:pt x="72" y="147"/>
                      <a:pt x="82" y="154"/>
                    </a:cubicBezTo>
                    <a:close/>
                    <a:moveTo>
                      <a:pt x="93" y="85"/>
                    </a:moveTo>
                    <a:cubicBezTo>
                      <a:pt x="90" y="85"/>
                      <a:pt x="87" y="82"/>
                      <a:pt x="87" y="78"/>
                    </a:cubicBezTo>
                    <a:cubicBezTo>
                      <a:pt x="87" y="54"/>
                      <a:pt x="107" y="34"/>
                      <a:pt x="132" y="34"/>
                    </a:cubicBezTo>
                    <a:cubicBezTo>
                      <a:pt x="135" y="34"/>
                      <a:pt x="138" y="37"/>
                      <a:pt x="138" y="40"/>
                    </a:cubicBezTo>
                    <a:cubicBezTo>
                      <a:pt x="138" y="43"/>
                      <a:pt x="135" y="46"/>
                      <a:pt x="132" y="46"/>
                    </a:cubicBezTo>
                    <a:cubicBezTo>
                      <a:pt x="114" y="46"/>
                      <a:pt x="100" y="61"/>
                      <a:pt x="100" y="78"/>
                    </a:cubicBezTo>
                    <a:cubicBezTo>
                      <a:pt x="100" y="82"/>
                      <a:pt x="97" y="85"/>
                      <a:pt x="93" y="85"/>
                    </a:cubicBezTo>
                    <a:close/>
                    <a:moveTo>
                      <a:pt x="132" y="137"/>
                    </a:moveTo>
                    <a:cubicBezTo>
                      <a:pt x="99" y="137"/>
                      <a:pt x="73" y="111"/>
                      <a:pt x="73" y="78"/>
                    </a:cubicBezTo>
                    <a:cubicBezTo>
                      <a:pt x="73" y="46"/>
                      <a:pt x="99" y="20"/>
                      <a:pt x="132" y="20"/>
                    </a:cubicBezTo>
                    <a:cubicBezTo>
                      <a:pt x="164" y="20"/>
                      <a:pt x="190" y="46"/>
                      <a:pt x="190" y="78"/>
                    </a:cubicBezTo>
                    <a:cubicBezTo>
                      <a:pt x="190" y="111"/>
                      <a:pt x="164" y="137"/>
                      <a:pt x="132" y="137"/>
                    </a:cubicBezTo>
                    <a:close/>
                    <a:moveTo>
                      <a:pt x="132" y="0"/>
                    </a:moveTo>
                    <a:cubicBezTo>
                      <a:pt x="89" y="0"/>
                      <a:pt x="54" y="35"/>
                      <a:pt x="54" y="78"/>
                    </a:cubicBezTo>
                    <a:cubicBezTo>
                      <a:pt x="54" y="122"/>
                      <a:pt x="89" y="156"/>
                      <a:pt x="132" y="156"/>
                    </a:cubicBezTo>
                    <a:cubicBezTo>
                      <a:pt x="175" y="156"/>
                      <a:pt x="210" y="122"/>
                      <a:pt x="210" y="78"/>
                    </a:cubicBezTo>
                    <a:cubicBezTo>
                      <a:pt x="210" y="35"/>
                      <a:pt x="175" y="0"/>
                      <a:pt x="13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75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8995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700838" y="4770007"/>
            <a:ext cx="2133600" cy="123000"/>
          </a:xfrm>
        </p:spPr>
        <p:txBody>
          <a:bodyPr/>
          <a:lstStyle/>
          <a:p>
            <a:fld id="{9EBD5762-3BDC-484D-9503-7EA6D5A9A8CE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59661" y="520240"/>
            <a:ext cx="7251053" cy="430887"/>
          </a:xfrm>
        </p:spPr>
        <p:txBody>
          <a:bodyPr/>
          <a:lstStyle/>
          <a:p>
            <a:pPr>
              <a:spcBef>
                <a:spcPts val="1350"/>
              </a:spcBef>
            </a:pPr>
            <a:r>
              <a:rPr lang="en-US" dirty="0">
                <a:solidFill>
                  <a:schemeClr val="bg1"/>
                </a:solidFill>
              </a:rPr>
              <a:t>Today’s Finance methods, structures and systems were designed to support analog or discrete </a:t>
            </a:r>
            <a:r>
              <a:rPr lang="en-US" dirty="0" smtClean="0">
                <a:solidFill>
                  <a:schemeClr val="bg1"/>
                </a:solidFill>
              </a:rPr>
              <a:t>processes. Tomorrow’s </a:t>
            </a:r>
            <a:r>
              <a:rPr lang="en-US" dirty="0">
                <a:solidFill>
                  <a:schemeClr val="bg1"/>
                </a:solidFill>
              </a:rPr>
              <a:t>Next Generation Finance model will: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883683" y="1480799"/>
            <a:ext cx="0" cy="2272591"/>
          </a:xfrm>
          <a:prstGeom prst="line">
            <a:avLst/>
          </a:prstGeom>
          <a:ln w="12700">
            <a:solidFill>
              <a:srgbClr val="968C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 bwMode="ltGray">
          <a:xfrm>
            <a:off x="1672804" y="1410240"/>
            <a:ext cx="411480" cy="411480"/>
          </a:xfrm>
          <a:prstGeom prst="ellipse">
            <a:avLst/>
          </a:prstGeom>
          <a:solidFill>
            <a:schemeClr val="bg1"/>
          </a:solidFill>
          <a:ln w="12700">
            <a:solidFill>
              <a:srgbClr val="968C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Oval 9"/>
          <p:cNvSpPr/>
          <p:nvPr/>
        </p:nvSpPr>
        <p:spPr bwMode="ltGray">
          <a:xfrm>
            <a:off x="1672804" y="1921732"/>
            <a:ext cx="411480" cy="411480"/>
          </a:xfrm>
          <a:prstGeom prst="ellipse">
            <a:avLst/>
          </a:prstGeom>
          <a:solidFill>
            <a:schemeClr val="bg1"/>
          </a:solidFill>
          <a:ln w="12700">
            <a:solidFill>
              <a:srgbClr val="968C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Oval 10"/>
          <p:cNvSpPr/>
          <p:nvPr/>
        </p:nvSpPr>
        <p:spPr bwMode="ltGray">
          <a:xfrm>
            <a:off x="1672804" y="2433225"/>
            <a:ext cx="411480" cy="411480"/>
          </a:xfrm>
          <a:prstGeom prst="ellipse">
            <a:avLst/>
          </a:prstGeom>
          <a:solidFill>
            <a:schemeClr val="bg1"/>
          </a:solidFill>
          <a:ln w="12700">
            <a:solidFill>
              <a:srgbClr val="968C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" name="Oval 11"/>
          <p:cNvSpPr/>
          <p:nvPr/>
        </p:nvSpPr>
        <p:spPr bwMode="ltGray">
          <a:xfrm>
            <a:off x="1672804" y="2944717"/>
            <a:ext cx="411480" cy="411480"/>
          </a:xfrm>
          <a:prstGeom prst="ellipse">
            <a:avLst/>
          </a:prstGeom>
          <a:solidFill>
            <a:schemeClr val="bg1"/>
          </a:solidFill>
          <a:ln w="12700">
            <a:solidFill>
              <a:srgbClr val="968C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" name="Oval 12"/>
          <p:cNvSpPr/>
          <p:nvPr/>
        </p:nvSpPr>
        <p:spPr bwMode="ltGray">
          <a:xfrm>
            <a:off x="1672804" y="3456210"/>
            <a:ext cx="411480" cy="411480"/>
          </a:xfrm>
          <a:prstGeom prst="ellipse">
            <a:avLst/>
          </a:prstGeom>
          <a:solidFill>
            <a:schemeClr val="bg1"/>
          </a:solidFill>
          <a:ln w="12700">
            <a:solidFill>
              <a:srgbClr val="968C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187154" y="1501875"/>
            <a:ext cx="55435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18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18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1350"/>
              </a:spcBef>
            </a:pPr>
            <a:r>
              <a:rPr lang="en-US" sz="1200" b="1" dirty="0">
                <a:solidFill>
                  <a:schemeClr val="bg1"/>
                </a:solidFill>
              </a:rPr>
              <a:t>Be digitally enabled and focused on speed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187154" y="2018587"/>
            <a:ext cx="55435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18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18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1350"/>
              </a:spcBef>
            </a:pPr>
            <a:r>
              <a:rPr lang="en-US" sz="1200" b="1" dirty="0">
                <a:solidFill>
                  <a:schemeClr val="bg1"/>
                </a:solidFill>
              </a:rPr>
              <a:t>Integrate and analyze information on a real time basis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187154" y="2535300"/>
            <a:ext cx="55435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18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18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1350"/>
              </a:spcBef>
            </a:pPr>
            <a:r>
              <a:rPr lang="en-US" sz="1200" b="1" dirty="0">
                <a:solidFill>
                  <a:schemeClr val="bg1"/>
                </a:solidFill>
              </a:rPr>
              <a:t>Transact events as they occur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187154" y="2992550"/>
            <a:ext cx="562356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18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18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1350"/>
              </a:spcBef>
            </a:pPr>
            <a:r>
              <a:rPr lang="en-US" sz="1200" b="1" dirty="0">
                <a:solidFill>
                  <a:schemeClr val="bg1"/>
                </a:solidFill>
              </a:rPr>
              <a:t>Dramatically reduce the cycle time of all finance activities and the size of finance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187154" y="3568724"/>
            <a:ext cx="55435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18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18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1350"/>
              </a:spcBef>
            </a:pPr>
            <a:r>
              <a:rPr lang="en-US" sz="1200" b="1" dirty="0">
                <a:solidFill>
                  <a:schemeClr val="bg1"/>
                </a:solidFill>
              </a:rPr>
              <a:t>Require a new level of skills to remain competitive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707094" y="1956022"/>
            <a:ext cx="342900" cy="342900"/>
            <a:chOff x="5017261" y="2265179"/>
            <a:chExt cx="612775" cy="612775"/>
          </a:xfrm>
        </p:grpSpPr>
        <p:sp>
          <p:nvSpPr>
            <p:cNvPr id="20" name="Oval 19"/>
            <p:cNvSpPr/>
            <p:nvPr/>
          </p:nvSpPr>
          <p:spPr bwMode="ltGray">
            <a:xfrm>
              <a:off x="5017261" y="2265179"/>
              <a:ext cx="612775" cy="612775"/>
            </a:xfrm>
            <a:prstGeom prst="ellipse">
              <a:avLst/>
            </a:prstGeom>
            <a:solidFill>
              <a:schemeClr val="accent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1" name="Freeform 132"/>
            <p:cNvSpPr>
              <a:spLocks noEditPoints="1"/>
            </p:cNvSpPr>
            <p:nvPr/>
          </p:nvSpPr>
          <p:spPr bwMode="auto">
            <a:xfrm>
              <a:off x="5147719" y="2358217"/>
              <a:ext cx="368186" cy="424690"/>
            </a:xfrm>
            <a:custGeom>
              <a:avLst/>
              <a:gdLst>
                <a:gd name="T0" fmla="*/ 364 w 404"/>
                <a:gd name="T1" fmla="*/ 0 h 466"/>
                <a:gd name="T2" fmla="*/ 26 w 404"/>
                <a:gd name="T3" fmla="*/ 308 h 466"/>
                <a:gd name="T4" fmla="*/ 2 w 404"/>
                <a:gd name="T5" fmla="*/ 324 h 466"/>
                <a:gd name="T6" fmla="*/ 8 w 404"/>
                <a:gd name="T7" fmla="*/ 354 h 466"/>
                <a:gd name="T8" fmla="*/ 56 w 404"/>
                <a:gd name="T9" fmla="*/ 420 h 466"/>
                <a:gd name="T10" fmla="*/ 252 w 404"/>
                <a:gd name="T11" fmla="*/ 438 h 466"/>
                <a:gd name="T12" fmla="*/ 280 w 404"/>
                <a:gd name="T13" fmla="*/ 436 h 466"/>
                <a:gd name="T14" fmla="*/ 288 w 404"/>
                <a:gd name="T15" fmla="*/ 458 h 466"/>
                <a:gd name="T16" fmla="*/ 364 w 404"/>
                <a:gd name="T17" fmla="*/ 420 h 466"/>
                <a:gd name="T18" fmla="*/ 390 w 404"/>
                <a:gd name="T19" fmla="*/ 210 h 466"/>
                <a:gd name="T20" fmla="*/ 404 w 404"/>
                <a:gd name="T21" fmla="*/ 190 h 466"/>
                <a:gd name="T22" fmla="*/ 382 w 404"/>
                <a:gd name="T23" fmla="*/ 166 h 466"/>
                <a:gd name="T24" fmla="*/ 272 w 404"/>
                <a:gd name="T25" fmla="*/ 30 h 466"/>
                <a:gd name="T26" fmla="*/ 294 w 404"/>
                <a:gd name="T27" fmla="*/ 44 h 466"/>
                <a:gd name="T28" fmla="*/ 300 w 404"/>
                <a:gd name="T29" fmla="*/ 62 h 466"/>
                <a:gd name="T30" fmla="*/ 290 w 404"/>
                <a:gd name="T31" fmla="*/ 86 h 466"/>
                <a:gd name="T32" fmla="*/ 266 w 404"/>
                <a:gd name="T33" fmla="*/ 96 h 466"/>
                <a:gd name="T34" fmla="*/ 248 w 404"/>
                <a:gd name="T35" fmla="*/ 90 h 466"/>
                <a:gd name="T36" fmla="*/ 232 w 404"/>
                <a:gd name="T37" fmla="*/ 70 h 466"/>
                <a:gd name="T38" fmla="*/ 234 w 404"/>
                <a:gd name="T39" fmla="*/ 50 h 466"/>
                <a:gd name="T40" fmla="*/ 252 w 404"/>
                <a:gd name="T41" fmla="*/ 32 h 466"/>
                <a:gd name="T42" fmla="*/ 382 w 404"/>
                <a:gd name="T43" fmla="*/ 204 h 466"/>
                <a:gd name="T44" fmla="*/ 306 w 404"/>
                <a:gd name="T45" fmla="*/ 204 h 466"/>
                <a:gd name="T46" fmla="*/ 220 w 404"/>
                <a:gd name="T47" fmla="*/ 234 h 466"/>
                <a:gd name="T48" fmla="*/ 302 w 404"/>
                <a:gd name="T49" fmla="*/ 402 h 466"/>
                <a:gd name="T50" fmla="*/ 284 w 404"/>
                <a:gd name="T51" fmla="*/ 418 h 466"/>
                <a:gd name="T52" fmla="*/ 264 w 404"/>
                <a:gd name="T53" fmla="*/ 406 h 466"/>
                <a:gd name="T54" fmla="*/ 174 w 404"/>
                <a:gd name="T55" fmla="*/ 320 h 466"/>
                <a:gd name="T56" fmla="*/ 172 w 404"/>
                <a:gd name="T57" fmla="*/ 332 h 466"/>
                <a:gd name="T58" fmla="*/ 172 w 404"/>
                <a:gd name="T59" fmla="*/ 338 h 466"/>
                <a:gd name="T60" fmla="*/ 170 w 404"/>
                <a:gd name="T61" fmla="*/ 342 h 466"/>
                <a:gd name="T62" fmla="*/ 170 w 404"/>
                <a:gd name="T63" fmla="*/ 344 h 466"/>
                <a:gd name="T64" fmla="*/ 166 w 404"/>
                <a:gd name="T65" fmla="*/ 348 h 466"/>
                <a:gd name="T66" fmla="*/ 164 w 404"/>
                <a:gd name="T67" fmla="*/ 350 h 466"/>
                <a:gd name="T68" fmla="*/ 162 w 404"/>
                <a:gd name="T69" fmla="*/ 352 h 466"/>
                <a:gd name="T70" fmla="*/ 158 w 404"/>
                <a:gd name="T71" fmla="*/ 354 h 466"/>
                <a:gd name="T72" fmla="*/ 154 w 404"/>
                <a:gd name="T73" fmla="*/ 356 h 466"/>
                <a:gd name="T74" fmla="*/ 26 w 404"/>
                <a:gd name="T75" fmla="*/ 356 h 466"/>
                <a:gd name="T76" fmla="*/ 8 w 404"/>
                <a:gd name="T77" fmla="*/ 342 h 466"/>
                <a:gd name="T78" fmla="*/ 12 w 404"/>
                <a:gd name="T79" fmla="*/ 320 h 466"/>
                <a:gd name="T80" fmla="*/ 132 w 404"/>
                <a:gd name="T81" fmla="*/ 314 h 466"/>
                <a:gd name="T82" fmla="*/ 142 w 404"/>
                <a:gd name="T83" fmla="*/ 250 h 466"/>
                <a:gd name="T84" fmla="*/ 144 w 404"/>
                <a:gd name="T85" fmla="*/ 230 h 466"/>
                <a:gd name="T86" fmla="*/ 144 w 404"/>
                <a:gd name="T87" fmla="*/ 226 h 466"/>
                <a:gd name="T88" fmla="*/ 146 w 404"/>
                <a:gd name="T89" fmla="*/ 222 h 466"/>
                <a:gd name="T90" fmla="*/ 192 w 404"/>
                <a:gd name="T91" fmla="*/ 136 h 466"/>
                <a:gd name="T92" fmla="*/ 106 w 404"/>
                <a:gd name="T93" fmla="*/ 184 h 466"/>
                <a:gd name="T94" fmla="*/ 90 w 404"/>
                <a:gd name="T95" fmla="*/ 192 h 466"/>
                <a:gd name="T96" fmla="*/ 78 w 404"/>
                <a:gd name="T97" fmla="*/ 180 h 466"/>
                <a:gd name="T98" fmla="*/ 110 w 404"/>
                <a:gd name="T99" fmla="*/ 114 h 466"/>
                <a:gd name="T100" fmla="*/ 248 w 404"/>
                <a:gd name="T101" fmla="*/ 104 h 466"/>
                <a:gd name="T102" fmla="*/ 318 w 404"/>
                <a:gd name="T103" fmla="*/ 174 h 466"/>
                <a:gd name="T104" fmla="*/ 382 w 404"/>
                <a:gd name="T105" fmla="*/ 174 h 466"/>
                <a:gd name="T106" fmla="*/ 396 w 404"/>
                <a:gd name="T107" fmla="*/ 184 h 466"/>
                <a:gd name="T108" fmla="*/ 392 w 404"/>
                <a:gd name="T109" fmla="*/ 20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04" h="466">
                  <a:moveTo>
                    <a:pt x="382" y="166"/>
                  </a:moveTo>
                  <a:lnTo>
                    <a:pt x="382" y="166"/>
                  </a:lnTo>
                  <a:lnTo>
                    <a:pt x="364" y="166"/>
                  </a:lnTo>
                  <a:lnTo>
                    <a:pt x="364" y="0"/>
                  </a:lnTo>
                  <a:lnTo>
                    <a:pt x="56" y="0"/>
                  </a:lnTo>
                  <a:lnTo>
                    <a:pt x="56" y="308"/>
                  </a:lnTo>
                  <a:lnTo>
                    <a:pt x="56" y="308"/>
                  </a:lnTo>
                  <a:lnTo>
                    <a:pt x="26" y="308"/>
                  </a:lnTo>
                  <a:lnTo>
                    <a:pt x="26" y="308"/>
                  </a:lnTo>
                  <a:lnTo>
                    <a:pt x="16" y="310"/>
                  </a:lnTo>
                  <a:lnTo>
                    <a:pt x="8" y="316"/>
                  </a:lnTo>
                  <a:lnTo>
                    <a:pt x="2" y="324"/>
                  </a:lnTo>
                  <a:lnTo>
                    <a:pt x="0" y="334"/>
                  </a:lnTo>
                  <a:lnTo>
                    <a:pt x="0" y="334"/>
                  </a:lnTo>
                  <a:lnTo>
                    <a:pt x="2" y="346"/>
                  </a:lnTo>
                  <a:lnTo>
                    <a:pt x="8" y="354"/>
                  </a:lnTo>
                  <a:lnTo>
                    <a:pt x="16" y="360"/>
                  </a:lnTo>
                  <a:lnTo>
                    <a:pt x="26" y="362"/>
                  </a:lnTo>
                  <a:lnTo>
                    <a:pt x="56" y="362"/>
                  </a:lnTo>
                  <a:lnTo>
                    <a:pt x="56" y="420"/>
                  </a:lnTo>
                  <a:lnTo>
                    <a:pt x="6" y="466"/>
                  </a:lnTo>
                  <a:lnTo>
                    <a:pt x="230" y="466"/>
                  </a:lnTo>
                  <a:lnTo>
                    <a:pt x="252" y="438"/>
                  </a:lnTo>
                  <a:lnTo>
                    <a:pt x="252" y="438"/>
                  </a:lnTo>
                  <a:lnTo>
                    <a:pt x="258" y="434"/>
                  </a:lnTo>
                  <a:lnTo>
                    <a:pt x="266" y="432"/>
                  </a:lnTo>
                  <a:lnTo>
                    <a:pt x="274" y="432"/>
                  </a:lnTo>
                  <a:lnTo>
                    <a:pt x="280" y="436"/>
                  </a:lnTo>
                  <a:lnTo>
                    <a:pt x="280" y="436"/>
                  </a:lnTo>
                  <a:lnTo>
                    <a:pt x="286" y="442"/>
                  </a:lnTo>
                  <a:lnTo>
                    <a:pt x="288" y="450"/>
                  </a:lnTo>
                  <a:lnTo>
                    <a:pt x="288" y="458"/>
                  </a:lnTo>
                  <a:lnTo>
                    <a:pt x="284" y="464"/>
                  </a:lnTo>
                  <a:lnTo>
                    <a:pt x="282" y="466"/>
                  </a:lnTo>
                  <a:lnTo>
                    <a:pt x="314" y="466"/>
                  </a:lnTo>
                  <a:lnTo>
                    <a:pt x="364" y="420"/>
                  </a:lnTo>
                  <a:lnTo>
                    <a:pt x="364" y="212"/>
                  </a:lnTo>
                  <a:lnTo>
                    <a:pt x="382" y="212"/>
                  </a:lnTo>
                  <a:lnTo>
                    <a:pt x="382" y="212"/>
                  </a:lnTo>
                  <a:lnTo>
                    <a:pt x="390" y="210"/>
                  </a:lnTo>
                  <a:lnTo>
                    <a:pt x="398" y="204"/>
                  </a:lnTo>
                  <a:lnTo>
                    <a:pt x="402" y="198"/>
                  </a:lnTo>
                  <a:lnTo>
                    <a:pt x="404" y="190"/>
                  </a:lnTo>
                  <a:lnTo>
                    <a:pt x="404" y="190"/>
                  </a:lnTo>
                  <a:lnTo>
                    <a:pt x="402" y="180"/>
                  </a:lnTo>
                  <a:lnTo>
                    <a:pt x="398" y="174"/>
                  </a:lnTo>
                  <a:lnTo>
                    <a:pt x="390" y="168"/>
                  </a:lnTo>
                  <a:lnTo>
                    <a:pt x="382" y="166"/>
                  </a:lnTo>
                  <a:lnTo>
                    <a:pt x="382" y="166"/>
                  </a:lnTo>
                  <a:close/>
                  <a:moveTo>
                    <a:pt x="266" y="28"/>
                  </a:moveTo>
                  <a:lnTo>
                    <a:pt x="266" y="28"/>
                  </a:lnTo>
                  <a:lnTo>
                    <a:pt x="272" y="30"/>
                  </a:lnTo>
                  <a:lnTo>
                    <a:pt x="280" y="32"/>
                  </a:lnTo>
                  <a:lnTo>
                    <a:pt x="284" y="34"/>
                  </a:lnTo>
                  <a:lnTo>
                    <a:pt x="290" y="38"/>
                  </a:lnTo>
                  <a:lnTo>
                    <a:pt x="294" y="44"/>
                  </a:lnTo>
                  <a:lnTo>
                    <a:pt x="298" y="50"/>
                  </a:lnTo>
                  <a:lnTo>
                    <a:pt x="300" y="56"/>
                  </a:lnTo>
                  <a:lnTo>
                    <a:pt x="300" y="62"/>
                  </a:lnTo>
                  <a:lnTo>
                    <a:pt x="300" y="62"/>
                  </a:lnTo>
                  <a:lnTo>
                    <a:pt x="300" y="70"/>
                  </a:lnTo>
                  <a:lnTo>
                    <a:pt x="298" y="76"/>
                  </a:lnTo>
                  <a:lnTo>
                    <a:pt x="294" y="82"/>
                  </a:lnTo>
                  <a:lnTo>
                    <a:pt x="290" y="86"/>
                  </a:lnTo>
                  <a:lnTo>
                    <a:pt x="284" y="90"/>
                  </a:lnTo>
                  <a:lnTo>
                    <a:pt x="280" y="94"/>
                  </a:lnTo>
                  <a:lnTo>
                    <a:pt x="272" y="96"/>
                  </a:lnTo>
                  <a:lnTo>
                    <a:pt x="266" y="96"/>
                  </a:lnTo>
                  <a:lnTo>
                    <a:pt x="266" y="96"/>
                  </a:lnTo>
                  <a:lnTo>
                    <a:pt x="260" y="96"/>
                  </a:lnTo>
                  <a:lnTo>
                    <a:pt x="252" y="94"/>
                  </a:lnTo>
                  <a:lnTo>
                    <a:pt x="248" y="90"/>
                  </a:lnTo>
                  <a:lnTo>
                    <a:pt x="242" y="86"/>
                  </a:lnTo>
                  <a:lnTo>
                    <a:pt x="238" y="82"/>
                  </a:lnTo>
                  <a:lnTo>
                    <a:pt x="234" y="76"/>
                  </a:lnTo>
                  <a:lnTo>
                    <a:pt x="232" y="70"/>
                  </a:lnTo>
                  <a:lnTo>
                    <a:pt x="232" y="62"/>
                  </a:lnTo>
                  <a:lnTo>
                    <a:pt x="232" y="62"/>
                  </a:lnTo>
                  <a:lnTo>
                    <a:pt x="232" y="56"/>
                  </a:lnTo>
                  <a:lnTo>
                    <a:pt x="234" y="50"/>
                  </a:lnTo>
                  <a:lnTo>
                    <a:pt x="238" y="44"/>
                  </a:lnTo>
                  <a:lnTo>
                    <a:pt x="242" y="38"/>
                  </a:lnTo>
                  <a:lnTo>
                    <a:pt x="248" y="34"/>
                  </a:lnTo>
                  <a:lnTo>
                    <a:pt x="252" y="32"/>
                  </a:lnTo>
                  <a:lnTo>
                    <a:pt x="260" y="30"/>
                  </a:lnTo>
                  <a:lnTo>
                    <a:pt x="266" y="28"/>
                  </a:lnTo>
                  <a:lnTo>
                    <a:pt x="266" y="28"/>
                  </a:lnTo>
                  <a:close/>
                  <a:moveTo>
                    <a:pt x="382" y="204"/>
                  </a:moveTo>
                  <a:lnTo>
                    <a:pt x="364" y="204"/>
                  </a:lnTo>
                  <a:lnTo>
                    <a:pt x="312" y="204"/>
                  </a:lnTo>
                  <a:lnTo>
                    <a:pt x="312" y="204"/>
                  </a:lnTo>
                  <a:lnTo>
                    <a:pt x="306" y="204"/>
                  </a:lnTo>
                  <a:lnTo>
                    <a:pt x="300" y="200"/>
                  </a:lnTo>
                  <a:lnTo>
                    <a:pt x="300" y="200"/>
                  </a:lnTo>
                  <a:lnTo>
                    <a:pt x="262" y="158"/>
                  </a:lnTo>
                  <a:lnTo>
                    <a:pt x="220" y="234"/>
                  </a:lnTo>
                  <a:lnTo>
                    <a:pt x="302" y="388"/>
                  </a:lnTo>
                  <a:lnTo>
                    <a:pt x="302" y="388"/>
                  </a:lnTo>
                  <a:lnTo>
                    <a:pt x="304" y="396"/>
                  </a:lnTo>
                  <a:lnTo>
                    <a:pt x="302" y="402"/>
                  </a:lnTo>
                  <a:lnTo>
                    <a:pt x="300" y="410"/>
                  </a:lnTo>
                  <a:lnTo>
                    <a:pt x="292" y="416"/>
                  </a:lnTo>
                  <a:lnTo>
                    <a:pt x="292" y="416"/>
                  </a:lnTo>
                  <a:lnTo>
                    <a:pt x="284" y="418"/>
                  </a:lnTo>
                  <a:lnTo>
                    <a:pt x="276" y="416"/>
                  </a:lnTo>
                  <a:lnTo>
                    <a:pt x="270" y="412"/>
                  </a:lnTo>
                  <a:lnTo>
                    <a:pt x="264" y="406"/>
                  </a:lnTo>
                  <a:lnTo>
                    <a:pt x="264" y="406"/>
                  </a:lnTo>
                  <a:lnTo>
                    <a:pt x="184" y="252"/>
                  </a:lnTo>
                  <a:lnTo>
                    <a:pt x="184" y="252"/>
                  </a:lnTo>
                  <a:lnTo>
                    <a:pt x="174" y="320"/>
                  </a:lnTo>
                  <a:lnTo>
                    <a:pt x="174" y="320"/>
                  </a:lnTo>
                  <a:lnTo>
                    <a:pt x="172" y="326"/>
                  </a:lnTo>
                  <a:lnTo>
                    <a:pt x="172" y="326"/>
                  </a:lnTo>
                  <a:lnTo>
                    <a:pt x="172" y="332"/>
                  </a:lnTo>
                  <a:lnTo>
                    <a:pt x="172" y="332"/>
                  </a:lnTo>
                  <a:lnTo>
                    <a:pt x="172" y="332"/>
                  </a:lnTo>
                  <a:lnTo>
                    <a:pt x="172" y="332"/>
                  </a:lnTo>
                  <a:lnTo>
                    <a:pt x="172" y="338"/>
                  </a:lnTo>
                  <a:lnTo>
                    <a:pt x="172" y="338"/>
                  </a:lnTo>
                  <a:lnTo>
                    <a:pt x="170" y="340"/>
                  </a:lnTo>
                  <a:lnTo>
                    <a:pt x="170" y="340"/>
                  </a:lnTo>
                  <a:lnTo>
                    <a:pt x="170" y="342"/>
                  </a:lnTo>
                  <a:lnTo>
                    <a:pt x="170" y="342"/>
                  </a:lnTo>
                  <a:lnTo>
                    <a:pt x="170" y="344"/>
                  </a:lnTo>
                  <a:lnTo>
                    <a:pt x="170" y="344"/>
                  </a:lnTo>
                  <a:lnTo>
                    <a:pt x="170" y="344"/>
                  </a:lnTo>
                  <a:lnTo>
                    <a:pt x="170" y="344"/>
                  </a:lnTo>
                  <a:lnTo>
                    <a:pt x="168" y="348"/>
                  </a:lnTo>
                  <a:lnTo>
                    <a:pt x="168" y="348"/>
                  </a:lnTo>
                  <a:lnTo>
                    <a:pt x="166" y="348"/>
                  </a:lnTo>
                  <a:lnTo>
                    <a:pt x="166" y="348"/>
                  </a:lnTo>
                  <a:lnTo>
                    <a:pt x="164" y="350"/>
                  </a:lnTo>
                  <a:lnTo>
                    <a:pt x="164" y="350"/>
                  </a:lnTo>
                  <a:lnTo>
                    <a:pt x="164" y="350"/>
                  </a:lnTo>
                  <a:lnTo>
                    <a:pt x="164" y="350"/>
                  </a:lnTo>
                  <a:lnTo>
                    <a:pt x="162" y="352"/>
                  </a:lnTo>
                  <a:lnTo>
                    <a:pt x="162" y="352"/>
                  </a:lnTo>
                  <a:lnTo>
                    <a:pt x="162" y="352"/>
                  </a:lnTo>
                  <a:lnTo>
                    <a:pt x="162" y="352"/>
                  </a:lnTo>
                  <a:lnTo>
                    <a:pt x="158" y="354"/>
                  </a:lnTo>
                  <a:lnTo>
                    <a:pt x="158" y="354"/>
                  </a:lnTo>
                  <a:lnTo>
                    <a:pt x="158" y="354"/>
                  </a:lnTo>
                  <a:lnTo>
                    <a:pt x="158" y="354"/>
                  </a:lnTo>
                  <a:lnTo>
                    <a:pt x="154" y="354"/>
                  </a:lnTo>
                  <a:lnTo>
                    <a:pt x="154" y="354"/>
                  </a:lnTo>
                  <a:lnTo>
                    <a:pt x="154" y="356"/>
                  </a:lnTo>
                  <a:lnTo>
                    <a:pt x="154" y="356"/>
                  </a:lnTo>
                  <a:lnTo>
                    <a:pt x="152" y="356"/>
                  </a:lnTo>
                  <a:lnTo>
                    <a:pt x="152" y="356"/>
                  </a:lnTo>
                  <a:lnTo>
                    <a:pt x="150" y="356"/>
                  </a:lnTo>
                  <a:lnTo>
                    <a:pt x="26" y="356"/>
                  </a:lnTo>
                  <a:lnTo>
                    <a:pt x="26" y="356"/>
                  </a:lnTo>
                  <a:lnTo>
                    <a:pt x="18" y="354"/>
                  </a:lnTo>
                  <a:lnTo>
                    <a:pt x="12" y="350"/>
                  </a:lnTo>
                  <a:lnTo>
                    <a:pt x="8" y="342"/>
                  </a:lnTo>
                  <a:lnTo>
                    <a:pt x="6" y="334"/>
                  </a:lnTo>
                  <a:lnTo>
                    <a:pt x="6" y="334"/>
                  </a:lnTo>
                  <a:lnTo>
                    <a:pt x="8" y="326"/>
                  </a:lnTo>
                  <a:lnTo>
                    <a:pt x="12" y="320"/>
                  </a:lnTo>
                  <a:lnTo>
                    <a:pt x="18" y="316"/>
                  </a:lnTo>
                  <a:lnTo>
                    <a:pt x="26" y="314"/>
                  </a:lnTo>
                  <a:lnTo>
                    <a:pt x="26" y="314"/>
                  </a:lnTo>
                  <a:lnTo>
                    <a:pt x="132" y="314"/>
                  </a:lnTo>
                  <a:lnTo>
                    <a:pt x="132" y="314"/>
                  </a:lnTo>
                  <a:lnTo>
                    <a:pt x="140" y="256"/>
                  </a:lnTo>
                  <a:lnTo>
                    <a:pt x="142" y="250"/>
                  </a:lnTo>
                  <a:lnTo>
                    <a:pt x="142" y="250"/>
                  </a:lnTo>
                  <a:lnTo>
                    <a:pt x="142" y="246"/>
                  </a:lnTo>
                  <a:lnTo>
                    <a:pt x="144" y="232"/>
                  </a:lnTo>
                  <a:lnTo>
                    <a:pt x="144" y="232"/>
                  </a:lnTo>
                  <a:lnTo>
                    <a:pt x="144" y="230"/>
                  </a:lnTo>
                  <a:lnTo>
                    <a:pt x="144" y="228"/>
                  </a:lnTo>
                  <a:lnTo>
                    <a:pt x="144" y="228"/>
                  </a:lnTo>
                  <a:lnTo>
                    <a:pt x="144" y="226"/>
                  </a:lnTo>
                  <a:lnTo>
                    <a:pt x="144" y="226"/>
                  </a:lnTo>
                  <a:lnTo>
                    <a:pt x="146" y="224"/>
                  </a:lnTo>
                  <a:lnTo>
                    <a:pt x="146" y="224"/>
                  </a:lnTo>
                  <a:lnTo>
                    <a:pt x="146" y="222"/>
                  </a:lnTo>
                  <a:lnTo>
                    <a:pt x="146" y="222"/>
                  </a:lnTo>
                  <a:lnTo>
                    <a:pt x="146" y="220"/>
                  </a:lnTo>
                  <a:lnTo>
                    <a:pt x="146" y="220"/>
                  </a:lnTo>
                  <a:lnTo>
                    <a:pt x="148" y="220"/>
                  </a:lnTo>
                  <a:lnTo>
                    <a:pt x="192" y="136"/>
                  </a:lnTo>
                  <a:lnTo>
                    <a:pt x="192" y="136"/>
                  </a:lnTo>
                  <a:lnTo>
                    <a:pt x="132" y="138"/>
                  </a:lnTo>
                  <a:lnTo>
                    <a:pt x="132" y="138"/>
                  </a:lnTo>
                  <a:lnTo>
                    <a:pt x="106" y="184"/>
                  </a:lnTo>
                  <a:lnTo>
                    <a:pt x="106" y="184"/>
                  </a:lnTo>
                  <a:lnTo>
                    <a:pt x="102" y="188"/>
                  </a:lnTo>
                  <a:lnTo>
                    <a:pt x="96" y="192"/>
                  </a:lnTo>
                  <a:lnTo>
                    <a:pt x="90" y="192"/>
                  </a:lnTo>
                  <a:lnTo>
                    <a:pt x="84" y="190"/>
                  </a:lnTo>
                  <a:lnTo>
                    <a:pt x="84" y="190"/>
                  </a:lnTo>
                  <a:lnTo>
                    <a:pt x="80" y="186"/>
                  </a:lnTo>
                  <a:lnTo>
                    <a:pt x="78" y="180"/>
                  </a:lnTo>
                  <a:lnTo>
                    <a:pt x="76" y="174"/>
                  </a:lnTo>
                  <a:lnTo>
                    <a:pt x="78" y="168"/>
                  </a:lnTo>
                  <a:lnTo>
                    <a:pt x="110" y="114"/>
                  </a:lnTo>
                  <a:lnTo>
                    <a:pt x="110" y="114"/>
                  </a:lnTo>
                  <a:lnTo>
                    <a:pt x="116" y="108"/>
                  </a:lnTo>
                  <a:lnTo>
                    <a:pt x="124" y="106"/>
                  </a:lnTo>
                  <a:lnTo>
                    <a:pt x="248" y="104"/>
                  </a:lnTo>
                  <a:lnTo>
                    <a:pt x="248" y="104"/>
                  </a:lnTo>
                  <a:lnTo>
                    <a:pt x="254" y="106"/>
                  </a:lnTo>
                  <a:lnTo>
                    <a:pt x="258" y="110"/>
                  </a:lnTo>
                  <a:lnTo>
                    <a:pt x="258" y="110"/>
                  </a:lnTo>
                  <a:lnTo>
                    <a:pt x="318" y="174"/>
                  </a:lnTo>
                  <a:lnTo>
                    <a:pt x="318" y="174"/>
                  </a:lnTo>
                  <a:lnTo>
                    <a:pt x="364" y="174"/>
                  </a:lnTo>
                  <a:lnTo>
                    <a:pt x="364" y="174"/>
                  </a:lnTo>
                  <a:lnTo>
                    <a:pt x="382" y="174"/>
                  </a:lnTo>
                  <a:lnTo>
                    <a:pt x="382" y="174"/>
                  </a:lnTo>
                  <a:lnTo>
                    <a:pt x="388" y="174"/>
                  </a:lnTo>
                  <a:lnTo>
                    <a:pt x="392" y="178"/>
                  </a:lnTo>
                  <a:lnTo>
                    <a:pt x="396" y="184"/>
                  </a:lnTo>
                  <a:lnTo>
                    <a:pt x="396" y="190"/>
                  </a:lnTo>
                  <a:lnTo>
                    <a:pt x="396" y="190"/>
                  </a:lnTo>
                  <a:lnTo>
                    <a:pt x="396" y="196"/>
                  </a:lnTo>
                  <a:lnTo>
                    <a:pt x="392" y="200"/>
                  </a:lnTo>
                  <a:lnTo>
                    <a:pt x="388" y="204"/>
                  </a:lnTo>
                  <a:lnTo>
                    <a:pt x="382" y="204"/>
                  </a:lnTo>
                  <a:lnTo>
                    <a:pt x="382" y="2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707094" y="2979007"/>
            <a:ext cx="342900" cy="342900"/>
            <a:chOff x="5542097" y="1515168"/>
            <a:chExt cx="1663090" cy="1663088"/>
          </a:xfrm>
        </p:grpSpPr>
        <p:sp>
          <p:nvSpPr>
            <p:cNvPr id="23" name="Oval 22"/>
            <p:cNvSpPr/>
            <p:nvPr/>
          </p:nvSpPr>
          <p:spPr bwMode="ltGray">
            <a:xfrm>
              <a:off x="5542097" y="1515168"/>
              <a:ext cx="1663090" cy="1663088"/>
            </a:xfrm>
            <a:prstGeom prst="ellipse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75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4" name="Freeform 22"/>
            <p:cNvSpPr>
              <a:spLocks noChangeAspect="1" noEditPoints="1"/>
            </p:cNvSpPr>
            <p:nvPr/>
          </p:nvSpPr>
          <p:spPr bwMode="auto">
            <a:xfrm>
              <a:off x="5746412" y="1690335"/>
              <a:ext cx="1311614" cy="1369906"/>
            </a:xfrm>
            <a:custGeom>
              <a:avLst/>
              <a:gdLst/>
              <a:ahLst/>
              <a:cxnLst>
                <a:cxn ang="0">
                  <a:pos x="148" y="244"/>
                </a:cxn>
                <a:cxn ang="0">
                  <a:pos x="119" y="225"/>
                </a:cxn>
                <a:cxn ang="0">
                  <a:pos x="129" y="243"/>
                </a:cxn>
                <a:cxn ang="0">
                  <a:pos x="18" y="118"/>
                </a:cxn>
                <a:cxn ang="0">
                  <a:pos x="4" y="117"/>
                </a:cxn>
                <a:cxn ang="0">
                  <a:pos x="128" y="257"/>
                </a:cxn>
                <a:cxn ang="0">
                  <a:pos x="120" y="266"/>
                </a:cxn>
                <a:cxn ang="0">
                  <a:pos x="125" y="277"/>
                </a:cxn>
                <a:cxn ang="0">
                  <a:pos x="149" y="254"/>
                </a:cxn>
                <a:cxn ang="0">
                  <a:pos x="149" y="245"/>
                </a:cxn>
                <a:cxn ang="0">
                  <a:pos x="221" y="55"/>
                </a:cxn>
                <a:cxn ang="0">
                  <a:pos x="219" y="55"/>
                </a:cxn>
                <a:cxn ang="0">
                  <a:pos x="217" y="55"/>
                </a:cxn>
                <a:cxn ang="0">
                  <a:pos x="216" y="56"/>
                </a:cxn>
                <a:cxn ang="0">
                  <a:pos x="215" y="57"/>
                </a:cxn>
                <a:cxn ang="0">
                  <a:pos x="213" y="59"/>
                </a:cxn>
                <a:cxn ang="0">
                  <a:pos x="206" y="87"/>
                </a:cxn>
                <a:cxn ang="0">
                  <a:pos x="213" y="95"/>
                </a:cxn>
                <a:cxn ang="0">
                  <a:pos x="222" y="76"/>
                </a:cxn>
                <a:cxn ang="0">
                  <a:pos x="169" y="235"/>
                </a:cxn>
                <a:cxn ang="0">
                  <a:pos x="172" y="247"/>
                </a:cxn>
                <a:cxn ang="0">
                  <a:pos x="203" y="230"/>
                </a:cxn>
                <a:cxn ang="0">
                  <a:pos x="247" y="74"/>
                </a:cxn>
                <a:cxn ang="0">
                  <a:pos x="249" y="61"/>
                </a:cxn>
                <a:cxn ang="0">
                  <a:pos x="208" y="167"/>
                </a:cxn>
                <a:cxn ang="0">
                  <a:pos x="205" y="146"/>
                </a:cxn>
                <a:cxn ang="0">
                  <a:pos x="151" y="126"/>
                </a:cxn>
                <a:cxn ang="0">
                  <a:pos x="104" y="126"/>
                </a:cxn>
                <a:cxn ang="0">
                  <a:pos x="50" y="146"/>
                </a:cxn>
                <a:cxn ang="0">
                  <a:pos x="46" y="167"/>
                </a:cxn>
                <a:cxn ang="0">
                  <a:pos x="77" y="177"/>
                </a:cxn>
                <a:cxn ang="0">
                  <a:pos x="85" y="210"/>
                </a:cxn>
                <a:cxn ang="0">
                  <a:pos x="110" y="216"/>
                </a:cxn>
                <a:cxn ang="0">
                  <a:pos x="141" y="220"/>
                </a:cxn>
                <a:cxn ang="0">
                  <a:pos x="168" y="177"/>
                </a:cxn>
                <a:cxn ang="0">
                  <a:pos x="182" y="202"/>
                </a:cxn>
                <a:cxn ang="0">
                  <a:pos x="127" y="45"/>
                </a:cxn>
                <a:cxn ang="0">
                  <a:pos x="127" y="115"/>
                </a:cxn>
                <a:cxn ang="0">
                  <a:pos x="4" y="64"/>
                </a:cxn>
                <a:cxn ang="0">
                  <a:pos x="17" y="60"/>
                </a:cxn>
                <a:cxn ang="0">
                  <a:pos x="51" y="36"/>
                </a:cxn>
                <a:cxn ang="0">
                  <a:pos x="204" y="44"/>
                </a:cxn>
                <a:cxn ang="0">
                  <a:pos x="59" y="46"/>
                </a:cxn>
                <a:cxn ang="0">
                  <a:pos x="44" y="75"/>
                </a:cxn>
                <a:cxn ang="0">
                  <a:pos x="48" y="88"/>
                </a:cxn>
                <a:cxn ang="0">
                  <a:pos x="19" y="96"/>
                </a:cxn>
                <a:cxn ang="0">
                  <a:pos x="17" y="96"/>
                </a:cxn>
                <a:cxn ang="0">
                  <a:pos x="15" y="95"/>
                </a:cxn>
                <a:cxn ang="0">
                  <a:pos x="14" y="95"/>
                </a:cxn>
                <a:cxn ang="0">
                  <a:pos x="13" y="93"/>
                </a:cxn>
                <a:cxn ang="0">
                  <a:pos x="12" y="91"/>
                </a:cxn>
              </a:cxnLst>
              <a:rect l="0" t="0" r="r" b="b"/>
              <a:pathLst>
                <a:path w="265" h="277">
                  <a:moveTo>
                    <a:pt x="149" y="245"/>
                  </a:moveTo>
                  <a:cubicBezTo>
                    <a:pt x="149" y="245"/>
                    <a:pt x="149" y="244"/>
                    <a:pt x="148" y="244"/>
                  </a:cubicBezTo>
                  <a:cubicBezTo>
                    <a:pt x="128" y="224"/>
                    <a:pt x="128" y="224"/>
                    <a:pt x="128" y="224"/>
                  </a:cubicBezTo>
                  <a:cubicBezTo>
                    <a:pt x="125" y="222"/>
                    <a:pt x="121" y="222"/>
                    <a:pt x="119" y="225"/>
                  </a:cubicBezTo>
                  <a:cubicBezTo>
                    <a:pt x="116" y="227"/>
                    <a:pt x="116" y="231"/>
                    <a:pt x="119" y="234"/>
                  </a:cubicBezTo>
                  <a:cubicBezTo>
                    <a:pt x="129" y="243"/>
                    <a:pt x="129" y="243"/>
                    <a:pt x="129" y="243"/>
                  </a:cubicBezTo>
                  <a:cubicBezTo>
                    <a:pt x="95" y="244"/>
                    <a:pt x="62" y="228"/>
                    <a:pt x="41" y="201"/>
                  </a:cubicBezTo>
                  <a:cubicBezTo>
                    <a:pt x="22" y="178"/>
                    <a:pt x="13" y="148"/>
                    <a:pt x="18" y="118"/>
                  </a:cubicBezTo>
                  <a:cubicBezTo>
                    <a:pt x="19" y="115"/>
                    <a:pt x="15" y="112"/>
                    <a:pt x="12" y="111"/>
                  </a:cubicBezTo>
                  <a:cubicBezTo>
                    <a:pt x="8" y="111"/>
                    <a:pt x="5" y="113"/>
                    <a:pt x="4" y="117"/>
                  </a:cubicBezTo>
                  <a:cubicBezTo>
                    <a:pt x="0" y="150"/>
                    <a:pt x="9" y="183"/>
                    <a:pt x="31" y="209"/>
                  </a:cubicBezTo>
                  <a:cubicBezTo>
                    <a:pt x="54" y="239"/>
                    <a:pt x="90" y="257"/>
                    <a:pt x="128" y="257"/>
                  </a:cubicBezTo>
                  <a:cubicBezTo>
                    <a:pt x="128" y="257"/>
                    <a:pt x="128" y="257"/>
                    <a:pt x="128" y="257"/>
                  </a:cubicBezTo>
                  <a:cubicBezTo>
                    <a:pt x="120" y="266"/>
                    <a:pt x="120" y="266"/>
                    <a:pt x="120" y="266"/>
                  </a:cubicBezTo>
                  <a:cubicBezTo>
                    <a:pt x="117" y="269"/>
                    <a:pt x="118" y="273"/>
                    <a:pt x="120" y="275"/>
                  </a:cubicBezTo>
                  <a:cubicBezTo>
                    <a:pt x="121" y="276"/>
                    <a:pt x="123" y="277"/>
                    <a:pt x="125" y="277"/>
                  </a:cubicBezTo>
                  <a:cubicBezTo>
                    <a:pt x="126" y="277"/>
                    <a:pt x="128" y="276"/>
                    <a:pt x="129" y="275"/>
                  </a:cubicBezTo>
                  <a:cubicBezTo>
                    <a:pt x="149" y="254"/>
                    <a:pt x="149" y="254"/>
                    <a:pt x="149" y="254"/>
                  </a:cubicBezTo>
                  <a:cubicBezTo>
                    <a:pt x="150" y="253"/>
                    <a:pt x="151" y="251"/>
                    <a:pt x="150" y="248"/>
                  </a:cubicBezTo>
                  <a:cubicBezTo>
                    <a:pt x="150" y="247"/>
                    <a:pt x="150" y="246"/>
                    <a:pt x="149" y="245"/>
                  </a:cubicBezTo>
                  <a:close/>
                  <a:moveTo>
                    <a:pt x="249" y="61"/>
                  </a:moveTo>
                  <a:cubicBezTo>
                    <a:pt x="221" y="55"/>
                    <a:pt x="221" y="55"/>
                    <a:pt x="221" y="55"/>
                  </a:cubicBezTo>
                  <a:cubicBezTo>
                    <a:pt x="221" y="55"/>
                    <a:pt x="221" y="55"/>
                    <a:pt x="220" y="55"/>
                  </a:cubicBezTo>
                  <a:cubicBezTo>
                    <a:pt x="220" y="55"/>
                    <a:pt x="220" y="55"/>
                    <a:pt x="219" y="55"/>
                  </a:cubicBezTo>
                  <a:cubicBezTo>
                    <a:pt x="218" y="55"/>
                    <a:pt x="218" y="55"/>
                    <a:pt x="218" y="55"/>
                  </a:cubicBezTo>
                  <a:cubicBezTo>
                    <a:pt x="217" y="55"/>
                    <a:pt x="217" y="55"/>
                    <a:pt x="217" y="55"/>
                  </a:cubicBezTo>
                  <a:cubicBezTo>
                    <a:pt x="216" y="55"/>
                    <a:pt x="216" y="55"/>
                    <a:pt x="216" y="55"/>
                  </a:cubicBezTo>
                  <a:cubicBezTo>
                    <a:pt x="216" y="56"/>
                    <a:pt x="216" y="56"/>
                    <a:pt x="216" y="56"/>
                  </a:cubicBezTo>
                  <a:cubicBezTo>
                    <a:pt x="215" y="56"/>
                    <a:pt x="215" y="56"/>
                    <a:pt x="215" y="56"/>
                  </a:cubicBezTo>
                  <a:cubicBezTo>
                    <a:pt x="215" y="56"/>
                    <a:pt x="215" y="56"/>
                    <a:pt x="215" y="57"/>
                  </a:cubicBezTo>
                  <a:cubicBezTo>
                    <a:pt x="215" y="57"/>
                    <a:pt x="214" y="57"/>
                    <a:pt x="214" y="58"/>
                  </a:cubicBezTo>
                  <a:cubicBezTo>
                    <a:pt x="214" y="58"/>
                    <a:pt x="214" y="58"/>
                    <a:pt x="213" y="59"/>
                  </a:cubicBezTo>
                  <a:cubicBezTo>
                    <a:pt x="213" y="59"/>
                    <a:pt x="213" y="59"/>
                    <a:pt x="213" y="59"/>
                  </a:cubicBezTo>
                  <a:cubicBezTo>
                    <a:pt x="206" y="87"/>
                    <a:pt x="206" y="87"/>
                    <a:pt x="206" y="87"/>
                  </a:cubicBezTo>
                  <a:cubicBezTo>
                    <a:pt x="206" y="91"/>
                    <a:pt x="208" y="94"/>
                    <a:pt x="211" y="95"/>
                  </a:cubicBezTo>
                  <a:cubicBezTo>
                    <a:pt x="212" y="95"/>
                    <a:pt x="212" y="95"/>
                    <a:pt x="213" y="95"/>
                  </a:cubicBezTo>
                  <a:cubicBezTo>
                    <a:pt x="216" y="95"/>
                    <a:pt x="218" y="93"/>
                    <a:pt x="219" y="90"/>
                  </a:cubicBezTo>
                  <a:cubicBezTo>
                    <a:pt x="222" y="76"/>
                    <a:pt x="222" y="76"/>
                    <a:pt x="222" y="76"/>
                  </a:cubicBezTo>
                  <a:cubicBezTo>
                    <a:pt x="251" y="123"/>
                    <a:pt x="241" y="185"/>
                    <a:pt x="196" y="220"/>
                  </a:cubicBezTo>
                  <a:cubicBezTo>
                    <a:pt x="188" y="226"/>
                    <a:pt x="179" y="231"/>
                    <a:pt x="169" y="235"/>
                  </a:cubicBezTo>
                  <a:cubicBezTo>
                    <a:pt x="166" y="236"/>
                    <a:pt x="165" y="240"/>
                    <a:pt x="166" y="243"/>
                  </a:cubicBezTo>
                  <a:cubicBezTo>
                    <a:pt x="167" y="246"/>
                    <a:pt x="169" y="247"/>
                    <a:pt x="172" y="247"/>
                  </a:cubicBezTo>
                  <a:cubicBezTo>
                    <a:pt x="173" y="247"/>
                    <a:pt x="173" y="247"/>
                    <a:pt x="174" y="247"/>
                  </a:cubicBezTo>
                  <a:cubicBezTo>
                    <a:pt x="185" y="243"/>
                    <a:pt x="195" y="237"/>
                    <a:pt x="203" y="230"/>
                  </a:cubicBezTo>
                  <a:cubicBezTo>
                    <a:pt x="253" y="191"/>
                    <a:pt x="265" y="123"/>
                    <a:pt x="235" y="71"/>
                  </a:cubicBezTo>
                  <a:cubicBezTo>
                    <a:pt x="247" y="74"/>
                    <a:pt x="247" y="74"/>
                    <a:pt x="247" y="74"/>
                  </a:cubicBezTo>
                  <a:cubicBezTo>
                    <a:pt x="250" y="75"/>
                    <a:pt x="253" y="72"/>
                    <a:pt x="254" y="69"/>
                  </a:cubicBezTo>
                  <a:cubicBezTo>
                    <a:pt x="255" y="66"/>
                    <a:pt x="253" y="62"/>
                    <a:pt x="249" y="61"/>
                  </a:cubicBezTo>
                  <a:close/>
                  <a:moveTo>
                    <a:pt x="182" y="202"/>
                  </a:moveTo>
                  <a:cubicBezTo>
                    <a:pt x="193" y="193"/>
                    <a:pt x="203" y="181"/>
                    <a:pt x="208" y="167"/>
                  </a:cubicBezTo>
                  <a:cubicBezTo>
                    <a:pt x="205" y="148"/>
                    <a:pt x="205" y="148"/>
                    <a:pt x="205" y="148"/>
                  </a:cubicBezTo>
                  <a:cubicBezTo>
                    <a:pt x="205" y="148"/>
                    <a:pt x="205" y="147"/>
                    <a:pt x="205" y="146"/>
                  </a:cubicBezTo>
                  <a:cubicBezTo>
                    <a:pt x="201" y="134"/>
                    <a:pt x="189" y="126"/>
                    <a:pt x="175" y="126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28" y="156"/>
                    <a:pt x="128" y="156"/>
                    <a:pt x="128" y="156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80" y="126"/>
                    <a:pt x="80" y="126"/>
                    <a:pt x="80" y="126"/>
                  </a:cubicBezTo>
                  <a:cubicBezTo>
                    <a:pt x="66" y="126"/>
                    <a:pt x="54" y="134"/>
                    <a:pt x="50" y="146"/>
                  </a:cubicBezTo>
                  <a:cubicBezTo>
                    <a:pt x="50" y="147"/>
                    <a:pt x="50" y="148"/>
                    <a:pt x="50" y="148"/>
                  </a:cubicBezTo>
                  <a:cubicBezTo>
                    <a:pt x="46" y="167"/>
                    <a:pt x="46" y="167"/>
                    <a:pt x="46" y="167"/>
                  </a:cubicBezTo>
                  <a:cubicBezTo>
                    <a:pt x="52" y="181"/>
                    <a:pt x="61" y="193"/>
                    <a:pt x="73" y="202"/>
                  </a:cubicBezTo>
                  <a:cubicBezTo>
                    <a:pt x="77" y="177"/>
                    <a:pt x="77" y="177"/>
                    <a:pt x="77" y="177"/>
                  </a:cubicBezTo>
                  <a:cubicBezTo>
                    <a:pt x="86" y="177"/>
                    <a:pt x="86" y="177"/>
                    <a:pt x="86" y="177"/>
                  </a:cubicBezTo>
                  <a:cubicBezTo>
                    <a:pt x="85" y="210"/>
                    <a:pt x="85" y="210"/>
                    <a:pt x="85" y="210"/>
                  </a:cubicBezTo>
                  <a:cubicBezTo>
                    <a:pt x="92" y="214"/>
                    <a:pt x="99" y="217"/>
                    <a:pt x="107" y="219"/>
                  </a:cubicBezTo>
                  <a:cubicBezTo>
                    <a:pt x="108" y="218"/>
                    <a:pt x="109" y="217"/>
                    <a:pt x="110" y="216"/>
                  </a:cubicBezTo>
                  <a:cubicBezTo>
                    <a:pt x="117" y="208"/>
                    <a:pt x="129" y="208"/>
                    <a:pt x="137" y="215"/>
                  </a:cubicBezTo>
                  <a:cubicBezTo>
                    <a:pt x="141" y="220"/>
                    <a:pt x="141" y="220"/>
                    <a:pt x="141" y="220"/>
                  </a:cubicBezTo>
                  <a:cubicBezTo>
                    <a:pt x="152" y="218"/>
                    <a:pt x="161" y="215"/>
                    <a:pt x="170" y="210"/>
                  </a:cubicBezTo>
                  <a:cubicBezTo>
                    <a:pt x="168" y="177"/>
                    <a:pt x="168" y="177"/>
                    <a:pt x="168" y="177"/>
                  </a:cubicBezTo>
                  <a:cubicBezTo>
                    <a:pt x="178" y="177"/>
                    <a:pt x="178" y="177"/>
                    <a:pt x="178" y="177"/>
                  </a:cubicBezTo>
                  <a:lnTo>
                    <a:pt x="182" y="202"/>
                  </a:lnTo>
                  <a:close/>
                  <a:moveTo>
                    <a:pt x="163" y="80"/>
                  </a:moveTo>
                  <a:cubicBezTo>
                    <a:pt x="163" y="61"/>
                    <a:pt x="147" y="45"/>
                    <a:pt x="127" y="45"/>
                  </a:cubicBezTo>
                  <a:cubicBezTo>
                    <a:pt x="108" y="45"/>
                    <a:pt x="92" y="61"/>
                    <a:pt x="92" y="80"/>
                  </a:cubicBezTo>
                  <a:cubicBezTo>
                    <a:pt x="92" y="100"/>
                    <a:pt x="108" y="115"/>
                    <a:pt x="127" y="115"/>
                  </a:cubicBezTo>
                  <a:cubicBezTo>
                    <a:pt x="147" y="115"/>
                    <a:pt x="163" y="100"/>
                    <a:pt x="163" y="80"/>
                  </a:cubicBezTo>
                  <a:close/>
                  <a:moveTo>
                    <a:pt x="4" y="64"/>
                  </a:moveTo>
                  <a:cubicBezTo>
                    <a:pt x="3" y="61"/>
                    <a:pt x="5" y="57"/>
                    <a:pt x="8" y="56"/>
                  </a:cubicBezTo>
                  <a:cubicBezTo>
                    <a:pt x="11" y="55"/>
                    <a:pt x="15" y="57"/>
                    <a:pt x="17" y="60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8" y="58"/>
                    <a:pt x="39" y="46"/>
                    <a:pt x="51" y="36"/>
                  </a:cubicBezTo>
                  <a:cubicBezTo>
                    <a:pt x="96" y="0"/>
                    <a:pt x="158" y="0"/>
                    <a:pt x="203" y="35"/>
                  </a:cubicBezTo>
                  <a:cubicBezTo>
                    <a:pt x="205" y="38"/>
                    <a:pt x="206" y="42"/>
                    <a:pt x="204" y="44"/>
                  </a:cubicBezTo>
                  <a:cubicBezTo>
                    <a:pt x="202" y="47"/>
                    <a:pt x="198" y="48"/>
                    <a:pt x="195" y="46"/>
                  </a:cubicBezTo>
                  <a:cubicBezTo>
                    <a:pt x="155" y="15"/>
                    <a:pt x="99" y="15"/>
                    <a:pt x="59" y="46"/>
                  </a:cubicBezTo>
                  <a:cubicBezTo>
                    <a:pt x="48" y="55"/>
                    <a:pt x="38" y="67"/>
                    <a:pt x="31" y="79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8" y="74"/>
                    <a:pt x="51" y="76"/>
                    <a:pt x="52" y="80"/>
                  </a:cubicBezTo>
                  <a:cubicBezTo>
                    <a:pt x="53" y="83"/>
                    <a:pt x="51" y="87"/>
                    <a:pt x="48" y="88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1" y="96"/>
                    <a:pt x="20" y="96"/>
                    <a:pt x="19" y="96"/>
                  </a:cubicBezTo>
                  <a:cubicBezTo>
                    <a:pt x="19" y="96"/>
                    <a:pt x="19" y="96"/>
                    <a:pt x="18" y="96"/>
                  </a:cubicBezTo>
                  <a:cubicBezTo>
                    <a:pt x="18" y="96"/>
                    <a:pt x="18" y="96"/>
                    <a:pt x="17" y="96"/>
                  </a:cubicBezTo>
                  <a:cubicBezTo>
                    <a:pt x="17" y="96"/>
                    <a:pt x="17" y="96"/>
                    <a:pt x="17" y="96"/>
                  </a:cubicBezTo>
                  <a:cubicBezTo>
                    <a:pt x="17" y="95"/>
                    <a:pt x="15" y="95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5"/>
                    <a:pt x="14" y="95"/>
                  </a:cubicBezTo>
                  <a:cubicBezTo>
                    <a:pt x="14" y="94"/>
                    <a:pt x="14" y="94"/>
                    <a:pt x="13" y="94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2" y="92"/>
                    <a:pt x="12" y="92"/>
                    <a:pt x="12" y="92"/>
                  </a:cubicBezTo>
                  <a:cubicBezTo>
                    <a:pt x="12" y="92"/>
                    <a:pt x="12" y="92"/>
                    <a:pt x="12" y="91"/>
                  </a:cubicBezTo>
                  <a:lnTo>
                    <a:pt x="4" y="6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675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707094" y="3490146"/>
            <a:ext cx="342900" cy="342900"/>
            <a:chOff x="5540979" y="1514048"/>
            <a:chExt cx="1664208" cy="1664208"/>
          </a:xfrm>
        </p:grpSpPr>
        <p:sp>
          <p:nvSpPr>
            <p:cNvPr id="26" name="Oval 25"/>
            <p:cNvSpPr/>
            <p:nvPr/>
          </p:nvSpPr>
          <p:spPr bwMode="ltGray">
            <a:xfrm>
              <a:off x="5540979" y="1514048"/>
              <a:ext cx="1664208" cy="1664208"/>
            </a:xfrm>
            <a:prstGeom prst="ellipse">
              <a:avLst/>
            </a:pr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75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7" name="Freeform 13"/>
            <p:cNvSpPr>
              <a:spLocks noChangeAspect="1" noEditPoints="1"/>
            </p:cNvSpPr>
            <p:nvPr/>
          </p:nvSpPr>
          <p:spPr bwMode="auto">
            <a:xfrm>
              <a:off x="5769890" y="1767796"/>
              <a:ext cx="1206387" cy="1271016"/>
            </a:xfrm>
            <a:custGeom>
              <a:avLst/>
              <a:gdLst/>
              <a:ahLst/>
              <a:cxnLst>
                <a:cxn ang="0">
                  <a:pos x="191" y="166"/>
                </a:cxn>
                <a:cxn ang="0">
                  <a:pos x="137" y="147"/>
                </a:cxn>
                <a:cxn ang="0">
                  <a:pos x="98" y="147"/>
                </a:cxn>
                <a:cxn ang="0">
                  <a:pos x="44" y="166"/>
                </a:cxn>
                <a:cxn ang="0">
                  <a:pos x="35" y="217"/>
                </a:cxn>
                <a:cxn ang="0">
                  <a:pos x="69" y="196"/>
                </a:cxn>
                <a:cxn ang="0">
                  <a:pos x="75" y="239"/>
                </a:cxn>
                <a:cxn ang="0">
                  <a:pos x="160" y="239"/>
                </a:cxn>
                <a:cxn ang="0">
                  <a:pos x="166" y="196"/>
                </a:cxn>
                <a:cxn ang="0">
                  <a:pos x="200" y="217"/>
                </a:cxn>
                <a:cxn ang="0">
                  <a:pos x="117" y="76"/>
                </a:cxn>
                <a:cxn ang="0">
                  <a:pos x="117" y="139"/>
                </a:cxn>
                <a:cxn ang="0">
                  <a:pos x="117" y="76"/>
                </a:cxn>
                <a:cxn ang="0">
                  <a:pos x="29" y="76"/>
                </a:cxn>
                <a:cxn ang="0">
                  <a:pos x="34" y="157"/>
                </a:cxn>
                <a:cxn ang="0">
                  <a:pos x="82" y="134"/>
                </a:cxn>
                <a:cxn ang="0">
                  <a:pos x="109" y="64"/>
                </a:cxn>
                <a:cxn ang="0">
                  <a:pos x="108" y="57"/>
                </a:cxn>
                <a:cxn ang="0">
                  <a:pos x="73" y="45"/>
                </a:cxn>
                <a:cxn ang="0">
                  <a:pos x="48" y="45"/>
                </a:cxn>
                <a:cxn ang="0">
                  <a:pos x="12" y="57"/>
                </a:cxn>
                <a:cxn ang="0">
                  <a:pos x="1" y="123"/>
                </a:cxn>
                <a:cxn ang="0">
                  <a:pos x="11" y="134"/>
                </a:cxn>
                <a:cxn ang="0">
                  <a:pos x="60" y="38"/>
                </a:cxn>
                <a:cxn ang="0">
                  <a:pos x="60" y="0"/>
                </a:cxn>
                <a:cxn ang="0">
                  <a:pos x="60" y="38"/>
                </a:cxn>
                <a:cxn ang="0">
                  <a:pos x="223" y="59"/>
                </a:cxn>
                <a:cxn ang="0">
                  <a:pos x="204" y="45"/>
                </a:cxn>
                <a:cxn ang="0">
                  <a:pos x="175" y="66"/>
                </a:cxn>
                <a:cxn ang="0">
                  <a:pos x="145" y="45"/>
                </a:cxn>
                <a:cxn ang="0">
                  <a:pos x="126" y="59"/>
                </a:cxn>
                <a:cxn ang="0">
                  <a:pos x="162" y="107"/>
                </a:cxn>
                <a:cxn ang="0">
                  <a:pos x="163" y="134"/>
                </a:cxn>
                <a:cxn ang="0">
                  <a:pos x="200" y="76"/>
                </a:cxn>
                <a:cxn ang="0">
                  <a:pos x="214" y="126"/>
                </a:cxn>
                <a:cxn ang="0">
                  <a:pos x="225" y="134"/>
                </a:cxn>
                <a:cxn ang="0">
                  <a:pos x="175" y="38"/>
                </a:cxn>
                <a:cxn ang="0">
                  <a:pos x="175" y="0"/>
                </a:cxn>
                <a:cxn ang="0">
                  <a:pos x="175" y="38"/>
                </a:cxn>
              </a:cxnLst>
              <a:rect l="0" t="0" r="r" b="b"/>
              <a:pathLst>
                <a:path w="234" h="246">
                  <a:moveTo>
                    <a:pt x="192" y="168"/>
                  </a:moveTo>
                  <a:cubicBezTo>
                    <a:pt x="192" y="168"/>
                    <a:pt x="191" y="167"/>
                    <a:pt x="191" y="166"/>
                  </a:cubicBezTo>
                  <a:cubicBezTo>
                    <a:pt x="188" y="155"/>
                    <a:pt x="176" y="147"/>
                    <a:pt x="163" y="147"/>
                  </a:cubicBezTo>
                  <a:cubicBezTo>
                    <a:pt x="137" y="147"/>
                    <a:pt x="137" y="147"/>
                    <a:pt x="137" y="147"/>
                  </a:cubicBezTo>
                  <a:cubicBezTo>
                    <a:pt x="117" y="180"/>
                    <a:pt x="117" y="180"/>
                    <a:pt x="117" y="180"/>
                  </a:cubicBezTo>
                  <a:cubicBezTo>
                    <a:pt x="98" y="147"/>
                    <a:pt x="98" y="147"/>
                    <a:pt x="98" y="147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59" y="147"/>
                    <a:pt x="47" y="155"/>
                    <a:pt x="44" y="166"/>
                  </a:cubicBezTo>
                  <a:cubicBezTo>
                    <a:pt x="44" y="167"/>
                    <a:pt x="43" y="168"/>
                    <a:pt x="43" y="168"/>
                  </a:cubicBezTo>
                  <a:cubicBezTo>
                    <a:pt x="35" y="217"/>
                    <a:pt x="35" y="217"/>
                    <a:pt x="35" y="217"/>
                  </a:cubicBezTo>
                  <a:cubicBezTo>
                    <a:pt x="44" y="224"/>
                    <a:pt x="53" y="229"/>
                    <a:pt x="63" y="234"/>
                  </a:cubicBezTo>
                  <a:cubicBezTo>
                    <a:pt x="69" y="196"/>
                    <a:pt x="69" y="196"/>
                    <a:pt x="69" y="196"/>
                  </a:cubicBezTo>
                  <a:cubicBezTo>
                    <a:pt x="77" y="196"/>
                    <a:pt x="77" y="196"/>
                    <a:pt x="77" y="196"/>
                  </a:cubicBezTo>
                  <a:cubicBezTo>
                    <a:pt x="75" y="239"/>
                    <a:pt x="75" y="239"/>
                    <a:pt x="75" y="239"/>
                  </a:cubicBezTo>
                  <a:cubicBezTo>
                    <a:pt x="89" y="243"/>
                    <a:pt x="103" y="246"/>
                    <a:pt x="117" y="246"/>
                  </a:cubicBezTo>
                  <a:cubicBezTo>
                    <a:pt x="132" y="246"/>
                    <a:pt x="146" y="243"/>
                    <a:pt x="160" y="239"/>
                  </a:cubicBezTo>
                  <a:cubicBezTo>
                    <a:pt x="158" y="196"/>
                    <a:pt x="158" y="196"/>
                    <a:pt x="158" y="196"/>
                  </a:cubicBezTo>
                  <a:cubicBezTo>
                    <a:pt x="166" y="196"/>
                    <a:pt x="166" y="196"/>
                    <a:pt x="166" y="196"/>
                  </a:cubicBezTo>
                  <a:cubicBezTo>
                    <a:pt x="172" y="234"/>
                    <a:pt x="172" y="234"/>
                    <a:pt x="172" y="234"/>
                  </a:cubicBezTo>
                  <a:cubicBezTo>
                    <a:pt x="182" y="229"/>
                    <a:pt x="191" y="223"/>
                    <a:pt x="200" y="217"/>
                  </a:cubicBezTo>
                  <a:lnTo>
                    <a:pt x="192" y="168"/>
                  </a:lnTo>
                  <a:close/>
                  <a:moveTo>
                    <a:pt x="117" y="76"/>
                  </a:moveTo>
                  <a:cubicBezTo>
                    <a:pt x="100" y="76"/>
                    <a:pt x="86" y="90"/>
                    <a:pt x="86" y="107"/>
                  </a:cubicBezTo>
                  <a:cubicBezTo>
                    <a:pt x="86" y="125"/>
                    <a:pt x="100" y="139"/>
                    <a:pt x="117" y="139"/>
                  </a:cubicBezTo>
                  <a:cubicBezTo>
                    <a:pt x="135" y="139"/>
                    <a:pt x="149" y="125"/>
                    <a:pt x="149" y="107"/>
                  </a:cubicBezTo>
                  <a:cubicBezTo>
                    <a:pt x="149" y="90"/>
                    <a:pt x="135" y="76"/>
                    <a:pt x="117" y="76"/>
                  </a:cubicBezTo>
                  <a:moveTo>
                    <a:pt x="21" y="126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40" y="143"/>
                    <a:pt x="55" y="134"/>
                    <a:pt x="72" y="134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76" y="126"/>
                    <a:pt x="73" y="117"/>
                    <a:pt x="73" y="107"/>
                  </a:cubicBezTo>
                  <a:cubicBezTo>
                    <a:pt x="73" y="86"/>
                    <a:pt x="89" y="68"/>
                    <a:pt x="109" y="64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08" y="58"/>
                    <a:pt x="108" y="58"/>
                    <a:pt x="108" y="57"/>
                  </a:cubicBezTo>
                  <a:cubicBezTo>
                    <a:pt x="106" y="50"/>
                    <a:pt x="98" y="45"/>
                    <a:pt x="90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60" y="66"/>
                    <a:pt x="60" y="66"/>
                    <a:pt x="60" y="66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22" y="45"/>
                    <a:pt x="15" y="50"/>
                    <a:pt x="12" y="57"/>
                  </a:cubicBezTo>
                  <a:cubicBezTo>
                    <a:pt x="12" y="58"/>
                    <a:pt x="12" y="58"/>
                    <a:pt x="12" y="59"/>
                  </a:cubicBezTo>
                  <a:cubicBezTo>
                    <a:pt x="1" y="123"/>
                    <a:pt x="1" y="123"/>
                    <a:pt x="1" y="123"/>
                  </a:cubicBezTo>
                  <a:cubicBezTo>
                    <a:pt x="0" y="128"/>
                    <a:pt x="4" y="133"/>
                    <a:pt x="9" y="134"/>
                  </a:cubicBezTo>
                  <a:cubicBezTo>
                    <a:pt x="10" y="134"/>
                    <a:pt x="11" y="134"/>
                    <a:pt x="11" y="134"/>
                  </a:cubicBezTo>
                  <a:cubicBezTo>
                    <a:pt x="16" y="134"/>
                    <a:pt x="20" y="131"/>
                    <a:pt x="21" y="126"/>
                  </a:cubicBezTo>
                  <a:close/>
                  <a:moveTo>
                    <a:pt x="60" y="38"/>
                  </a:moveTo>
                  <a:cubicBezTo>
                    <a:pt x="71" y="38"/>
                    <a:pt x="79" y="29"/>
                    <a:pt x="79" y="19"/>
                  </a:cubicBezTo>
                  <a:cubicBezTo>
                    <a:pt x="79" y="8"/>
                    <a:pt x="71" y="0"/>
                    <a:pt x="60" y="0"/>
                  </a:cubicBezTo>
                  <a:cubicBezTo>
                    <a:pt x="50" y="0"/>
                    <a:pt x="41" y="8"/>
                    <a:pt x="41" y="19"/>
                  </a:cubicBezTo>
                  <a:cubicBezTo>
                    <a:pt x="41" y="29"/>
                    <a:pt x="50" y="38"/>
                    <a:pt x="60" y="38"/>
                  </a:cubicBezTo>
                  <a:close/>
                  <a:moveTo>
                    <a:pt x="234" y="123"/>
                  </a:moveTo>
                  <a:cubicBezTo>
                    <a:pt x="223" y="59"/>
                    <a:pt x="223" y="59"/>
                    <a:pt x="223" y="59"/>
                  </a:cubicBezTo>
                  <a:cubicBezTo>
                    <a:pt x="223" y="58"/>
                    <a:pt x="223" y="58"/>
                    <a:pt x="223" y="57"/>
                  </a:cubicBezTo>
                  <a:cubicBezTo>
                    <a:pt x="220" y="50"/>
                    <a:pt x="213" y="45"/>
                    <a:pt x="204" y="45"/>
                  </a:cubicBezTo>
                  <a:cubicBezTo>
                    <a:pt x="187" y="45"/>
                    <a:pt x="187" y="45"/>
                    <a:pt x="187" y="45"/>
                  </a:cubicBezTo>
                  <a:cubicBezTo>
                    <a:pt x="175" y="66"/>
                    <a:pt x="175" y="66"/>
                    <a:pt x="175" y="66"/>
                  </a:cubicBezTo>
                  <a:cubicBezTo>
                    <a:pt x="162" y="45"/>
                    <a:pt x="162" y="45"/>
                    <a:pt x="162" y="45"/>
                  </a:cubicBezTo>
                  <a:cubicBezTo>
                    <a:pt x="145" y="45"/>
                    <a:pt x="145" y="45"/>
                    <a:pt x="145" y="45"/>
                  </a:cubicBezTo>
                  <a:cubicBezTo>
                    <a:pt x="136" y="45"/>
                    <a:pt x="129" y="50"/>
                    <a:pt x="127" y="57"/>
                  </a:cubicBezTo>
                  <a:cubicBezTo>
                    <a:pt x="127" y="58"/>
                    <a:pt x="127" y="58"/>
                    <a:pt x="126" y="59"/>
                  </a:cubicBezTo>
                  <a:cubicBezTo>
                    <a:pt x="125" y="64"/>
                    <a:pt x="125" y="64"/>
                    <a:pt x="125" y="64"/>
                  </a:cubicBezTo>
                  <a:cubicBezTo>
                    <a:pt x="146" y="68"/>
                    <a:pt x="162" y="86"/>
                    <a:pt x="162" y="107"/>
                  </a:cubicBezTo>
                  <a:cubicBezTo>
                    <a:pt x="162" y="117"/>
                    <a:pt x="158" y="126"/>
                    <a:pt x="153" y="134"/>
                  </a:cubicBezTo>
                  <a:cubicBezTo>
                    <a:pt x="163" y="134"/>
                    <a:pt x="163" y="134"/>
                    <a:pt x="163" y="134"/>
                  </a:cubicBezTo>
                  <a:cubicBezTo>
                    <a:pt x="179" y="134"/>
                    <a:pt x="195" y="143"/>
                    <a:pt x="201" y="157"/>
                  </a:cubicBezTo>
                  <a:cubicBezTo>
                    <a:pt x="200" y="76"/>
                    <a:pt x="200" y="76"/>
                    <a:pt x="200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14" y="126"/>
                    <a:pt x="214" y="126"/>
                    <a:pt x="214" y="126"/>
                  </a:cubicBezTo>
                  <a:cubicBezTo>
                    <a:pt x="215" y="131"/>
                    <a:pt x="219" y="134"/>
                    <a:pt x="224" y="134"/>
                  </a:cubicBezTo>
                  <a:cubicBezTo>
                    <a:pt x="224" y="134"/>
                    <a:pt x="225" y="134"/>
                    <a:pt x="225" y="134"/>
                  </a:cubicBezTo>
                  <a:cubicBezTo>
                    <a:pt x="231" y="133"/>
                    <a:pt x="234" y="128"/>
                    <a:pt x="234" y="123"/>
                  </a:cubicBezTo>
                  <a:close/>
                  <a:moveTo>
                    <a:pt x="175" y="38"/>
                  </a:moveTo>
                  <a:cubicBezTo>
                    <a:pt x="185" y="38"/>
                    <a:pt x="194" y="29"/>
                    <a:pt x="194" y="19"/>
                  </a:cubicBezTo>
                  <a:cubicBezTo>
                    <a:pt x="194" y="8"/>
                    <a:pt x="185" y="0"/>
                    <a:pt x="175" y="0"/>
                  </a:cubicBezTo>
                  <a:cubicBezTo>
                    <a:pt x="164" y="0"/>
                    <a:pt x="156" y="8"/>
                    <a:pt x="156" y="19"/>
                  </a:cubicBezTo>
                  <a:cubicBezTo>
                    <a:pt x="156" y="29"/>
                    <a:pt x="164" y="38"/>
                    <a:pt x="175" y="3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675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07094" y="1441066"/>
            <a:ext cx="342900" cy="342900"/>
            <a:chOff x="5540979" y="1514048"/>
            <a:chExt cx="1664208" cy="1664208"/>
          </a:xfrm>
        </p:grpSpPr>
        <p:sp>
          <p:nvSpPr>
            <p:cNvPr id="29" name="Oval 28"/>
            <p:cNvSpPr/>
            <p:nvPr/>
          </p:nvSpPr>
          <p:spPr bwMode="ltGray">
            <a:xfrm>
              <a:off x="5540979" y="1514048"/>
              <a:ext cx="1664208" cy="1664208"/>
            </a:xfrm>
            <a:prstGeom prst="ellipse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75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30" name="Freeform 32"/>
            <p:cNvSpPr>
              <a:spLocks noChangeAspect="1" noEditPoints="1"/>
            </p:cNvSpPr>
            <p:nvPr/>
          </p:nvSpPr>
          <p:spPr bwMode="auto">
            <a:xfrm>
              <a:off x="6004296" y="1733504"/>
              <a:ext cx="966182" cy="1225296"/>
            </a:xfrm>
            <a:custGeom>
              <a:avLst/>
              <a:gdLst/>
              <a:ahLst/>
              <a:cxnLst>
                <a:cxn ang="0">
                  <a:pos x="184" y="164"/>
                </a:cxn>
                <a:cxn ang="0">
                  <a:pos x="173" y="117"/>
                </a:cxn>
                <a:cxn ang="0">
                  <a:pos x="161" y="123"/>
                </a:cxn>
                <a:cxn ang="0">
                  <a:pos x="138" y="120"/>
                </a:cxn>
                <a:cxn ang="0">
                  <a:pos x="126" y="105"/>
                </a:cxn>
                <a:cxn ang="0">
                  <a:pos x="115" y="76"/>
                </a:cxn>
                <a:cxn ang="0">
                  <a:pos x="92" y="76"/>
                </a:cxn>
                <a:cxn ang="0">
                  <a:pos x="75" y="137"/>
                </a:cxn>
                <a:cxn ang="0">
                  <a:pos x="58" y="153"/>
                </a:cxn>
                <a:cxn ang="0">
                  <a:pos x="108" y="203"/>
                </a:cxn>
                <a:cxn ang="0">
                  <a:pos x="184" y="168"/>
                </a:cxn>
                <a:cxn ang="0">
                  <a:pos x="71" y="221"/>
                </a:cxn>
                <a:cxn ang="0">
                  <a:pos x="71" y="195"/>
                </a:cxn>
                <a:cxn ang="0">
                  <a:pos x="71" y="221"/>
                </a:cxn>
                <a:cxn ang="0">
                  <a:pos x="99" y="208"/>
                </a:cxn>
                <a:cxn ang="0">
                  <a:pos x="25" y="180"/>
                </a:cxn>
                <a:cxn ang="0">
                  <a:pos x="19" y="26"/>
                </a:cxn>
                <a:cxn ang="0">
                  <a:pos x="118" y="20"/>
                </a:cxn>
                <a:cxn ang="0">
                  <a:pos x="124" y="95"/>
                </a:cxn>
                <a:cxn ang="0">
                  <a:pos x="142" y="102"/>
                </a:cxn>
                <a:cxn ang="0">
                  <a:pos x="144" y="26"/>
                </a:cxn>
                <a:cxn ang="0">
                  <a:pos x="25" y="0"/>
                </a:cxn>
                <a:cxn ang="0">
                  <a:pos x="0" y="209"/>
                </a:cxn>
                <a:cxn ang="0">
                  <a:pos x="118" y="234"/>
                </a:cxn>
                <a:cxn ang="0">
                  <a:pos x="138" y="224"/>
                </a:cxn>
                <a:cxn ang="0">
                  <a:pos x="45" y="95"/>
                </a:cxn>
                <a:cxn ang="0">
                  <a:pos x="30" y="101"/>
                </a:cxn>
                <a:cxn ang="0">
                  <a:pos x="37" y="116"/>
                </a:cxn>
                <a:cxn ang="0">
                  <a:pos x="51" y="109"/>
                </a:cxn>
                <a:cxn ang="0">
                  <a:pos x="45" y="95"/>
                </a:cxn>
                <a:cxn ang="0">
                  <a:pos x="68" y="95"/>
                </a:cxn>
                <a:cxn ang="0">
                  <a:pos x="61" y="109"/>
                </a:cxn>
                <a:cxn ang="0">
                  <a:pos x="76" y="116"/>
                </a:cxn>
                <a:cxn ang="0">
                  <a:pos x="82" y="101"/>
                </a:cxn>
                <a:cxn ang="0">
                  <a:pos x="51" y="70"/>
                </a:cxn>
                <a:cxn ang="0">
                  <a:pos x="37" y="64"/>
                </a:cxn>
                <a:cxn ang="0">
                  <a:pos x="30" y="78"/>
                </a:cxn>
                <a:cxn ang="0">
                  <a:pos x="45" y="85"/>
                </a:cxn>
                <a:cxn ang="0">
                  <a:pos x="51" y="70"/>
                </a:cxn>
                <a:cxn ang="0">
                  <a:pos x="76" y="64"/>
                </a:cxn>
                <a:cxn ang="0">
                  <a:pos x="61" y="70"/>
                </a:cxn>
                <a:cxn ang="0">
                  <a:pos x="68" y="85"/>
                </a:cxn>
                <a:cxn ang="0">
                  <a:pos x="82" y="78"/>
                </a:cxn>
                <a:cxn ang="0">
                  <a:pos x="99" y="33"/>
                </a:cxn>
                <a:cxn ang="0">
                  <a:pos x="92" y="48"/>
                </a:cxn>
                <a:cxn ang="0">
                  <a:pos x="107" y="54"/>
                </a:cxn>
                <a:cxn ang="0">
                  <a:pos x="113" y="40"/>
                </a:cxn>
                <a:cxn ang="0">
                  <a:pos x="99" y="33"/>
                </a:cxn>
                <a:cxn ang="0">
                  <a:pos x="45" y="33"/>
                </a:cxn>
                <a:cxn ang="0">
                  <a:pos x="30" y="40"/>
                </a:cxn>
                <a:cxn ang="0">
                  <a:pos x="37" y="54"/>
                </a:cxn>
                <a:cxn ang="0">
                  <a:pos x="51" y="48"/>
                </a:cxn>
                <a:cxn ang="0">
                  <a:pos x="82" y="40"/>
                </a:cxn>
                <a:cxn ang="0">
                  <a:pos x="68" y="33"/>
                </a:cxn>
                <a:cxn ang="0">
                  <a:pos x="61" y="48"/>
                </a:cxn>
                <a:cxn ang="0">
                  <a:pos x="76" y="54"/>
                </a:cxn>
                <a:cxn ang="0">
                  <a:pos x="82" y="40"/>
                </a:cxn>
              </a:cxnLst>
              <a:rect l="0" t="0" r="r" b="b"/>
              <a:pathLst>
                <a:path w="184" h="234">
                  <a:moveTo>
                    <a:pt x="184" y="165"/>
                  </a:moveTo>
                  <a:cubicBezTo>
                    <a:pt x="184" y="165"/>
                    <a:pt x="184" y="165"/>
                    <a:pt x="184" y="164"/>
                  </a:cubicBezTo>
                  <a:cubicBezTo>
                    <a:pt x="184" y="129"/>
                    <a:pt x="184" y="129"/>
                    <a:pt x="184" y="129"/>
                  </a:cubicBezTo>
                  <a:cubicBezTo>
                    <a:pt x="184" y="122"/>
                    <a:pt x="179" y="117"/>
                    <a:pt x="173" y="117"/>
                  </a:cubicBezTo>
                  <a:cubicBezTo>
                    <a:pt x="167" y="117"/>
                    <a:pt x="163" y="121"/>
                    <a:pt x="161" y="126"/>
                  </a:cubicBezTo>
                  <a:cubicBezTo>
                    <a:pt x="161" y="123"/>
                    <a:pt x="161" y="123"/>
                    <a:pt x="161" y="123"/>
                  </a:cubicBezTo>
                  <a:cubicBezTo>
                    <a:pt x="161" y="116"/>
                    <a:pt x="156" y="111"/>
                    <a:pt x="150" y="111"/>
                  </a:cubicBezTo>
                  <a:cubicBezTo>
                    <a:pt x="144" y="111"/>
                    <a:pt x="139" y="115"/>
                    <a:pt x="138" y="120"/>
                  </a:cubicBezTo>
                  <a:cubicBezTo>
                    <a:pt x="138" y="117"/>
                    <a:pt x="138" y="117"/>
                    <a:pt x="138" y="117"/>
                  </a:cubicBezTo>
                  <a:cubicBezTo>
                    <a:pt x="138" y="111"/>
                    <a:pt x="133" y="105"/>
                    <a:pt x="126" y="105"/>
                  </a:cubicBezTo>
                  <a:cubicBezTo>
                    <a:pt x="121" y="105"/>
                    <a:pt x="117" y="109"/>
                    <a:pt x="115" y="114"/>
                  </a:cubicBezTo>
                  <a:cubicBezTo>
                    <a:pt x="115" y="76"/>
                    <a:pt x="115" y="76"/>
                    <a:pt x="115" y="76"/>
                  </a:cubicBezTo>
                  <a:cubicBezTo>
                    <a:pt x="115" y="69"/>
                    <a:pt x="110" y="64"/>
                    <a:pt x="103" y="64"/>
                  </a:cubicBezTo>
                  <a:cubicBezTo>
                    <a:pt x="97" y="64"/>
                    <a:pt x="92" y="69"/>
                    <a:pt x="92" y="76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75" y="137"/>
                    <a:pt x="75" y="137"/>
                    <a:pt x="75" y="137"/>
                  </a:cubicBezTo>
                  <a:cubicBezTo>
                    <a:pt x="70" y="132"/>
                    <a:pt x="63" y="132"/>
                    <a:pt x="58" y="137"/>
                  </a:cubicBezTo>
                  <a:cubicBezTo>
                    <a:pt x="54" y="141"/>
                    <a:pt x="54" y="149"/>
                    <a:pt x="58" y="153"/>
                  </a:cubicBezTo>
                  <a:cubicBezTo>
                    <a:pt x="106" y="201"/>
                    <a:pt x="106" y="201"/>
                    <a:pt x="106" y="201"/>
                  </a:cubicBezTo>
                  <a:cubicBezTo>
                    <a:pt x="107" y="202"/>
                    <a:pt x="107" y="202"/>
                    <a:pt x="108" y="203"/>
                  </a:cubicBezTo>
                  <a:cubicBezTo>
                    <a:pt x="116" y="210"/>
                    <a:pt x="127" y="214"/>
                    <a:pt x="138" y="214"/>
                  </a:cubicBezTo>
                  <a:cubicBezTo>
                    <a:pt x="164" y="214"/>
                    <a:pt x="184" y="193"/>
                    <a:pt x="184" y="168"/>
                  </a:cubicBezTo>
                  <a:cubicBezTo>
                    <a:pt x="184" y="167"/>
                    <a:pt x="184" y="166"/>
                    <a:pt x="184" y="165"/>
                  </a:cubicBezTo>
                  <a:close/>
                  <a:moveTo>
                    <a:pt x="71" y="221"/>
                  </a:moveTo>
                  <a:cubicBezTo>
                    <a:pt x="65" y="221"/>
                    <a:pt x="59" y="215"/>
                    <a:pt x="59" y="208"/>
                  </a:cubicBezTo>
                  <a:cubicBezTo>
                    <a:pt x="59" y="201"/>
                    <a:pt x="65" y="195"/>
                    <a:pt x="71" y="195"/>
                  </a:cubicBezTo>
                  <a:cubicBezTo>
                    <a:pt x="79" y="195"/>
                    <a:pt x="84" y="201"/>
                    <a:pt x="84" y="208"/>
                  </a:cubicBezTo>
                  <a:cubicBezTo>
                    <a:pt x="84" y="215"/>
                    <a:pt x="79" y="221"/>
                    <a:pt x="71" y="221"/>
                  </a:cubicBezTo>
                  <a:close/>
                  <a:moveTo>
                    <a:pt x="101" y="211"/>
                  </a:moveTo>
                  <a:cubicBezTo>
                    <a:pt x="101" y="210"/>
                    <a:pt x="100" y="209"/>
                    <a:pt x="99" y="208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25" y="180"/>
                    <a:pt x="25" y="180"/>
                    <a:pt x="25" y="180"/>
                  </a:cubicBezTo>
                  <a:cubicBezTo>
                    <a:pt x="22" y="180"/>
                    <a:pt x="19" y="177"/>
                    <a:pt x="19" y="174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2"/>
                    <a:pt x="22" y="20"/>
                    <a:pt x="25" y="20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21" y="20"/>
                    <a:pt x="124" y="22"/>
                    <a:pt x="124" y="26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5" y="95"/>
                    <a:pt x="126" y="95"/>
                    <a:pt x="126" y="95"/>
                  </a:cubicBezTo>
                  <a:cubicBezTo>
                    <a:pt x="133" y="95"/>
                    <a:pt x="139" y="98"/>
                    <a:pt x="142" y="102"/>
                  </a:cubicBezTo>
                  <a:cubicBezTo>
                    <a:pt x="143" y="102"/>
                    <a:pt x="143" y="102"/>
                    <a:pt x="144" y="102"/>
                  </a:cubicBezTo>
                  <a:cubicBezTo>
                    <a:pt x="144" y="26"/>
                    <a:pt x="144" y="26"/>
                    <a:pt x="144" y="26"/>
                  </a:cubicBezTo>
                  <a:cubicBezTo>
                    <a:pt x="144" y="12"/>
                    <a:pt x="132" y="0"/>
                    <a:pt x="118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0" y="223"/>
                    <a:pt x="11" y="234"/>
                    <a:pt x="25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26" y="234"/>
                    <a:pt x="134" y="230"/>
                    <a:pt x="138" y="224"/>
                  </a:cubicBezTo>
                  <a:cubicBezTo>
                    <a:pt x="138" y="224"/>
                    <a:pt x="138" y="224"/>
                    <a:pt x="138" y="224"/>
                  </a:cubicBezTo>
                  <a:cubicBezTo>
                    <a:pt x="124" y="224"/>
                    <a:pt x="111" y="219"/>
                    <a:pt x="101" y="211"/>
                  </a:cubicBezTo>
                  <a:close/>
                  <a:moveTo>
                    <a:pt x="45" y="95"/>
                  </a:moveTo>
                  <a:cubicBezTo>
                    <a:pt x="37" y="95"/>
                    <a:pt x="37" y="95"/>
                    <a:pt x="37" y="95"/>
                  </a:cubicBezTo>
                  <a:cubicBezTo>
                    <a:pt x="33" y="95"/>
                    <a:pt x="30" y="98"/>
                    <a:pt x="30" y="101"/>
                  </a:cubicBezTo>
                  <a:cubicBezTo>
                    <a:pt x="30" y="109"/>
                    <a:pt x="30" y="109"/>
                    <a:pt x="30" y="109"/>
                  </a:cubicBezTo>
                  <a:cubicBezTo>
                    <a:pt x="30" y="113"/>
                    <a:pt x="33" y="116"/>
                    <a:pt x="37" y="116"/>
                  </a:cubicBezTo>
                  <a:cubicBezTo>
                    <a:pt x="45" y="116"/>
                    <a:pt x="45" y="116"/>
                    <a:pt x="45" y="116"/>
                  </a:cubicBezTo>
                  <a:cubicBezTo>
                    <a:pt x="48" y="116"/>
                    <a:pt x="51" y="113"/>
                    <a:pt x="51" y="109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51" y="98"/>
                    <a:pt x="48" y="95"/>
                    <a:pt x="45" y="95"/>
                  </a:cubicBezTo>
                  <a:close/>
                  <a:moveTo>
                    <a:pt x="76" y="95"/>
                  </a:moveTo>
                  <a:cubicBezTo>
                    <a:pt x="68" y="95"/>
                    <a:pt x="68" y="95"/>
                    <a:pt x="68" y="95"/>
                  </a:cubicBezTo>
                  <a:cubicBezTo>
                    <a:pt x="64" y="95"/>
                    <a:pt x="61" y="98"/>
                    <a:pt x="61" y="101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13"/>
                    <a:pt x="64" y="116"/>
                    <a:pt x="68" y="116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79" y="116"/>
                    <a:pt x="82" y="113"/>
                    <a:pt x="82" y="109"/>
                  </a:cubicBezTo>
                  <a:cubicBezTo>
                    <a:pt x="82" y="101"/>
                    <a:pt x="82" y="101"/>
                    <a:pt x="82" y="101"/>
                  </a:cubicBezTo>
                  <a:cubicBezTo>
                    <a:pt x="82" y="98"/>
                    <a:pt x="79" y="95"/>
                    <a:pt x="76" y="95"/>
                  </a:cubicBezTo>
                  <a:close/>
                  <a:moveTo>
                    <a:pt x="51" y="70"/>
                  </a:moveTo>
                  <a:cubicBezTo>
                    <a:pt x="51" y="67"/>
                    <a:pt x="48" y="64"/>
                    <a:pt x="45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3" y="64"/>
                    <a:pt x="30" y="67"/>
                    <a:pt x="30" y="70"/>
                  </a:cubicBezTo>
                  <a:cubicBezTo>
                    <a:pt x="30" y="78"/>
                    <a:pt x="30" y="78"/>
                    <a:pt x="30" y="78"/>
                  </a:cubicBezTo>
                  <a:cubicBezTo>
                    <a:pt x="30" y="82"/>
                    <a:pt x="33" y="85"/>
                    <a:pt x="37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8" y="85"/>
                    <a:pt x="51" y="82"/>
                    <a:pt x="51" y="78"/>
                  </a:cubicBezTo>
                  <a:lnTo>
                    <a:pt x="51" y="70"/>
                  </a:lnTo>
                  <a:close/>
                  <a:moveTo>
                    <a:pt x="82" y="70"/>
                  </a:moveTo>
                  <a:cubicBezTo>
                    <a:pt x="82" y="67"/>
                    <a:pt x="79" y="64"/>
                    <a:pt x="76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4" y="64"/>
                    <a:pt x="61" y="67"/>
                    <a:pt x="61" y="7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82"/>
                    <a:pt x="64" y="85"/>
                    <a:pt x="68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9" y="85"/>
                    <a:pt x="82" y="82"/>
                    <a:pt x="82" y="78"/>
                  </a:cubicBezTo>
                  <a:lnTo>
                    <a:pt x="82" y="70"/>
                  </a:lnTo>
                  <a:close/>
                  <a:moveTo>
                    <a:pt x="99" y="33"/>
                  </a:moveTo>
                  <a:cubicBezTo>
                    <a:pt x="95" y="33"/>
                    <a:pt x="92" y="36"/>
                    <a:pt x="92" y="40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51"/>
                    <a:pt x="95" y="54"/>
                    <a:pt x="99" y="54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10" y="54"/>
                    <a:pt x="113" y="51"/>
                    <a:pt x="113" y="48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36"/>
                    <a:pt x="110" y="33"/>
                    <a:pt x="107" y="33"/>
                  </a:cubicBezTo>
                  <a:lnTo>
                    <a:pt x="99" y="33"/>
                  </a:lnTo>
                  <a:close/>
                  <a:moveTo>
                    <a:pt x="51" y="40"/>
                  </a:moveTo>
                  <a:cubicBezTo>
                    <a:pt x="51" y="36"/>
                    <a:pt x="48" y="33"/>
                    <a:pt x="45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3" y="33"/>
                    <a:pt x="30" y="36"/>
                    <a:pt x="30" y="40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0" y="51"/>
                    <a:pt x="33" y="54"/>
                    <a:pt x="37" y="54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8" y="54"/>
                    <a:pt x="51" y="51"/>
                    <a:pt x="51" y="48"/>
                  </a:cubicBezTo>
                  <a:lnTo>
                    <a:pt x="51" y="40"/>
                  </a:lnTo>
                  <a:close/>
                  <a:moveTo>
                    <a:pt x="82" y="40"/>
                  </a:moveTo>
                  <a:cubicBezTo>
                    <a:pt x="82" y="36"/>
                    <a:pt x="79" y="33"/>
                    <a:pt x="76" y="33"/>
                  </a:cubicBezTo>
                  <a:cubicBezTo>
                    <a:pt x="68" y="33"/>
                    <a:pt x="68" y="33"/>
                    <a:pt x="68" y="33"/>
                  </a:cubicBezTo>
                  <a:cubicBezTo>
                    <a:pt x="64" y="33"/>
                    <a:pt x="61" y="36"/>
                    <a:pt x="61" y="40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1" y="51"/>
                    <a:pt x="64" y="54"/>
                    <a:pt x="68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9" y="54"/>
                    <a:pt x="82" y="51"/>
                    <a:pt x="82" y="48"/>
                  </a:cubicBezTo>
                  <a:lnTo>
                    <a:pt x="82" y="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675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707094" y="2464753"/>
            <a:ext cx="342900" cy="342900"/>
            <a:chOff x="5542097" y="3959952"/>
            <a:chExt cx="1664208" cy="1664208"/>
          </a:xfrm>
        </p:grpSpPr>
        <p:sp>
          <p:nvSpPr>
            <p:cNvPr id="32" name="Oval 31"/>
            <p:cNvSpPr/>
            <p:nvPr/>
          </p:nvSpPr>
          <p:spPr bwMode="ltGray">
            <a:xfrm>
              <a:off x="5542097" y="3959952"/>
              <a:ext cx="1664208" cy="1664208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75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33" name="Freeform 8"/>
            <p:cNvSpPr>
              <a:spLocks noChangeAspect="1" noEditPoints="1"/>
            </p:cNvSpPr>
            <p:nvPr/>
          </p:nvSpPr>
          <p:spPr bwMode="auto">
            <a:xfrm>
              <a:off x="5734344" y="4261704"/>
              <a:ext cx="1279714" cy="1060704"/>
            </a:xfrm>
            <a:custGeom>
              <a:avLst/>
              <a:gdLst/>
              <a:ahLst/>
              <a:cxnLst>
                <a:cxn ang="0">
                  <a:pos x="185" y="162"/>
                </a:cxn>
                <a:cxn ang="0">
                  <a:pos x="212" y="149"/>
                </a:cxn>
                <a:cxn ang="0">
                  <a:pos x="237" y="160"/>
                </a:cxn>
                <a:cxn ang="0">
                  <a:pos x="245" y="136"/>
                </a:cxn>
                <a:cxn ang="0">
                  <a:pos x="221" y="124"/>
                </a:cxn>
                <a:cxn ang="0">
                  <a:pos x="205" y="105"/>
                </a:cxn>
                <a:cxn ang="0">
                  <a:pos x="183" y="120"/>
                </a:cxn>
                <a:cxn ang="0">
                  <a:pos x="158" y="124"/>
                </a:cxn>
                <a:cxn ang="0">
                  <a:pos x="160" y="151"/>
                </a:cxn>
                <a:cxn ang="0">
                  <a:pos x="151" y="175"/>
                </a:cxn>
                <a:cxn ang="0">
                  <a:pos x="175" y="187"/>
                </a:cxn>
                <a:cxn ang="0">
                  <a:pos x="192" y="206"/>
                </a:cxn>
                <a:cxn ang="0">
                  <a:pos x="214" y="191"/>
                </a:cxn>
                <a:cxn ang="0">
                  <a:pos x="239" y="186"/>
                </a:cxn>
                <a:cxn ang="0">
                  <a:pos x="237" y="160"/>
                </a:cxn>
                <a:cxn ang="0">
                  <a:pos x="66" y="83"/>
                </a:cxn>
                <a:cxn ang="0">
                  <a:pos x="100" y="83"/>
                </a:cxn>
                <a:cxn ang="0">
                  <a:pos x="83" y="43"/>
                </a:cxn>
                <a:cxn ang="0">
                  <a:pos x="83" y="123"/>
                </a:cxn>
                <a:cxn ang="0">
                  <a:pos x="83" y="43"/>
                </a:cxn>
                <a:cxn ang="0">
                  <a:pos x="30" y="83"/>
                </a:cxn>
                <a:cxn ang="0">
                  <a:pos x="136" y="83"/>
                </a:cxn>
                <a:cxn ang="0">
                  <a:pos x="166" y="95"/>
                </a:cxn>
                <a:cxn ang="0">
                  <a:pos x="149" y="70"/>
                </a:cxn>
                <a:cxn ang="0">
                  <a:pos x="151" y="33"/>
                </a:cxn>
                <a:cxn ang="0">
                  <a:pos x="121" y="27"/>
                </a:cxn>
                <a:cxn ang="0">
                  <a:pos x="96" y="0"/>
                </a:cxn>
                <a:cxn ang="0">
                  <a:pos x="70" y="16"/>
                </a:cxn>
                <a:cxn ang="0">
                  <a:pos x="34" y="15"/>
                </a:cxn>
                <a:cxn ang="0">
                  <a:pos x="27" y="45"/>
                </a:cxn>
                <a:cxn ang="0">
                  <a:pos x="0" y="70"/>
                </a:cxn>
                <a:cxn ang="0">
                  <a:pos x="17" y="95"/>
                </a:cxn>
                <a:cxn ang="0">
                  <a:pos x="16" y="132"/>
                </a:cxn>
                <a:cxn ang="0">
                  <a:pos x="45" y="139"/>
                </a:cxn>
                <a:cxn ang="0">
                  <a:pos x="70" y="165"/>
                </a:cxn>
                <a:cxn ang="0">
                  <a:pos x="96" y="149"/>
                </a:cxn>
                <a:cxn ang="0">
                  <a:pos x="132" y="150"/>
                </a:cxn>
                <a:cxn ang="0">
                  <a:pos x="139" y="120"/>
                </a:cxn>
                <a:cxn ang="0">
                  <a:pos x="166" y="95"/>
                </a:cxn>
              </a:cxnLst>
              <a:rect l="0" t="0" r="r" b="b"/>
              <a:pathLst>
                <a:path w="249" h="206">
                  <a:moveTo>
                    <a:pt x="205" y="169"/>
                  </a:moveTo>
                  <a:cubicBezTo>
                    <a:pt x="197" y="173"/>
                    <a:pt x="188" y="169"/>
                    <a:pt x="185" y="162"/>
                  </a:cubicBezTo>
                  <a:cubicBezTo>
                    <a:pt x="181" y="154"/>
                    <a:pt x="184" y="145"/>
                    <a:pt x="192" y="141"/>
                  </a:cubicBezTo>
                  <a:cubicBezTo>
                    <a:pt x="200" y="138"/>
                    <a:pt x="209" y="141"/>
                    <a:pt x="212" y="149"/>
                  </a:cubicBezTo>
                  <a:cubicBezTo>
                    <a:pt x="216" y="156"/>
                    <a:pt x="212" y="165"/>
                    <a:pt x="205" y="169"/>
                  </a:cubicBezTo>
                  <a:close/>
                  <a:moveTo>
                    <a:pt x="237" y="160"/>
                  </a:moveTo>
                  <a:cubicBezTo>
                    <a:pt x="249" y="157"/>
                    <a:pt x="249" y="157"/>
                    <a:pt x="249" y="157"/>
                  </a:cubicBezTo>
                  <a:cubicBezTo>
                    <a:pt x="245" y="136"/>
                    <a:pt x="245" y="136"/>
                    <a:pt x="245" y="136"/>
                  </a:cubicBezTo>
                  <a:cubicBezTo>
                    <a:pt x="233" y="138"/>
                    <a:pt x="233" y="138"/>
                    <a:pt x="233" y="138"/>
                  </a:cubicBezTo>
                  <a:cubicBezTo>
                    <a:pt x="230" y="132"/>
                    <a:pt x="226" y="128"/>
                    <a:pt x="221" y="124"/>
                  </a:cubicBezTo>
                  <a:cubicBezTo>
                    <a:pt x="225" y="112"/>
                    <a:pt x="225" y="112"/>
                    <a:pt x="225" y="112"/>
                  </a:cubicBezTo>
                  <a:cubicBezTo>
                    <a:pt x="205" y="105"/>
                    <a:pt x="205" y="105"/>
                    <a:pt x="205" y="105"/>
                  </a:cubicBezTo>
                  <a:cubicBezTo>
                    <a:pt x="201" y="116"/>
                    <a:pt x="201" y="116"/>
                    <a:pt x="201" y="116"/>
                  </a:cubicBezTo>
                  <a:cubicBezTo>
                    <a:pt x="195" y="116"/>
                    <a:pt x="189" y="117"/>
                    <a:pt x="183" y="120"/>
                  </a:cubicBezTo>
                  <a:cubicBezTo>
                    <a:pt x="175" y="110"/>
                    <a:pt x="175" y="110"/>
                    <a:pt x="175" y="110"/>
                  </a:cubicBezTo>
                  <a:cubicBezTo>
                    <a:pt x="158" y="124"/>
                    <a:pt x="158" y="124"/>
                    <a:pt x="158" y="124"/>
                  </a:cubicBezTo>
                  <a:cubicBezTo>
                    <a:pt x="166" y="134"/>
                    <a:pt x="166" y="134"/>
                    <a:pt x="166" y="134"/>
                  </a:cubicBezTo>
                  <a:cubicBezTo>
                    <a:pt x="162" y="139"/>
                    <a:pt x="160" y="145"/>
                    <a:pt x="160" y="151"/>
                  </a:cubicBezTo>
                  <a:cubicBezTo>
                    <a:pt x="148" y="153"/>
                    <a:pt x="148" y="153"/>
                    <a:pt x="148" y="153"/>
                  </a:cubicBezTo>
                  <a:cubicBezTo>
                    <a:pt x="151" y="175"/>
                    <a:pt x="151" y="175"/>
                    <a:pt x="151" y="175"/>
                  </a:cubicBezTo>
                  <a:cubicBezTo>
                    <a:pt x="164" y="173"/>
                    <a:pt x="164" y="173"/>
                    <a:pt x="164" y="173"/>
                  </a:cubicBezTo>
                  <a:cubicBezTo>
                    <a:pt x="166" y="178"/>
                    <a:pt x="170" y="183"/>
                    <a:pt x="175" y="187"/>
                  </a:cubicBezTo>
                  <a:cubicBezTo>
                    <a:pt x="171" y="198"/>
                    <a:pt x="171" y="198"/>
                    <a:pt x="171" y="198"/>
                  </a:cubicBezTo>
                  <a:cubicBezTo>
                    <a:pt x="192" y="206"/>
                    <a:pt x="192" y="206"/>
                    <a:pt x="192" y="206"/>
                  </a:cubicBezTo>
                  <a:cubicBezTo>
                    <a:pt x="196" y="194"/>
                    <a:pt x="196" y="194"/>
                    <a:pt x="196" y="194"/>
                  </a:cubicBezTo>
                  <a:cubicBezTo>
                    <a:pt x="202" y="194"/>
                    <a:pt x="208" y="194"/>
                    <a:pt x="214" y="191"/>
                  </a:cubicBezTo>
                  <a:cubicBezTo>
                    <a:pt x="222" y="200"/>
                    <a:pt x="222" y="200"/>
                    <a:pt x="222" y="200"/>
                  </a:cubicBezTo>
                  <a:cubicBezTo>
                    <a:pt x="239" y="186"/>
                    <a:pt x="239" y="186"/>
                    <a:pt x="239" y="186"/>
                  </a:cubicBezTo>
                  <a:cubicBezTo>
                    <a:pt x="231" y="177"/>
                    <a:pt x="231" y="177"/>
                    <a:pt x="231" y="177"/>
                  </a:cubicBezTo>
                  <a:cubicBezTo>
                    <a:pt x="234" y="172"/>
                    <a:pt x="236" y="166"/>
                    <a:pt x="237" y="160"/>
                  </a:cubicBezTo>
                  <a:close/>
                  <a:moveTo>
                    <a:pt x="83" y="100"/>
                  </a:moveTo>
                  <a:cubicBezTo>
                    <a:pt x="73" y="100"/>
                    <a:pt x="66" y="92"/>
                    <a:pt x="66" y="83"/>
                  </a:cubicBezTo>
                  <a:cubicBezTo>
                    <a:pt x="66" y="73"/>
                    <a:pt x="73" y="65"/>
                    <a:pt x="83" y="65"/>
                  </a:cubicBezTo>
                  <a:cubicBezTo>
                    <a:pt x="93" y="65"/>
                    <a:pt x="100" y="73"/>
                    <a:pt x="100" y="83"/>
                  </a:cubicBezTo>
                  <a:cubicBezTo>
                    <a:pt x="100" y="92"/>
                    <a:pt x="93" y="100"/>
                    <a:pt x="83" y="100"/>
                  </a:cubicBezTo>
                  <a:close/>
                  <a:moveTo>
                    <a:pt x="83" y="43"/>
                  </a:moveTo>
                  <a:cubicBezTo>
                    <a:pt x="61" y="43"/>
                    <a:pt x="43" y="61"/>
                    <a:pt x="43" y="83"/>
                  </a:cubicBezTo>
                  <a:cubicBezTo>
                    <a:pt x="43" y="104"/>
                    <a:pt x="61" y="123"/>
                    <a:pt x="83" y="123"/>
                  </a:cubicBezTo>
                  <a:cubicBezTo>
                    <a:pt x="105" y="123"/>
                    <a:pt x="123" y="104"/>
                    <a:pt x="123" y="83"/>
                  </a:cubicBezTo>
                  <a:cubicBezTo>
                    <a:pt x="123" y="61"/>
                    <a:pt x="105" y="43"/>
                    <a:pt x="83" y="43"/>
                  </a:cubicBezTo>
                  <a:close/>
                  <a:moveTo>
                    <a:pt x="83" y="135"/>
                  </a:moveTo>
                  <a:cubicBezTo>
                    <a:pt x="54" y="135"/>
                    <a:pt x="30" y="112"/>
                    <a:pt x="30" y="83"/>
                  </a:cubicBezTo>
                  <a:cubicBezTo>
                    <a:pt x="30" y="54"/>
                    <a:pt x="54" y="30"/>
                    <a:pt x="83" y="30"/>
                  </a:cubicBezTo>
                  <a:cubicBezTo>
                    <a:pt x="112" y="30"/>
                    <a:pt x="136" y="54"/>
                    <a:pt x="136" y="83"/>
                  </a:cubicBezTo>
                  <a:cubicBezTo>
                    <a:pt x="136" y="112"/>
                    <a:pt x="112" y="135"/>
                    <a:pt x="83" y="135"/>
                  </a:cubicBezTo>
                  <a:close/>
                  <a:moveTo>
                    <a:pt x="166" y="95"/>
                  </a:moveTo>
                  <a:cubicBezTo>
                    <a:pt x="166" y="70"/>
                    <a:pt x="166" y="70"/>
                    <a:pt x="166" y="70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48" y="61"/>
                    <a:pt x="144" y="52"/>
                    <a:pt x="139" y="45"/>
                  </a:cubicBezTo>
                  <a:cubicBezTo>
                    <a:pt x="151" y="33"/>
                    <a:pt x="151" y="33"/>
                    <a:pt x="151" y="33"/>
                  </a:cubicBezTo>
                  <a:cubicBezTo>
                    <a:pt x="132" y="15"/>
                    <a:pt x="132" y="15"/>
                    <a:pt x="132" y="15"/>
                  </a:cubicBezTo>
                  <a:cubicBezTo>
                    <a:pt x="121" y="27"/>
                    <a:pt x="121" y="27"/>
                    <a:pt x="121" y="27"/>
                  </a:cubicBezTo>
                  <a:cubicBezTo>
                    <a:pt x="114" y="22"/>
                    <a:pt x="105" y="18"/>
                    <a:pt x="96" y="16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61" y="18"/>
                    <a:pt x="53" y="22"/>
                    <a:pt x="45" y="27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2" y="52"/>
                    <a:pt x="18" y="61"/>
                    <a:pt x="17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18" y="104"/>
                    <a:pt x="22" y="113"/>
                    <a:pt x="27" y="120"/>
                  </a:cubicBezTo>
                  <a:cubicBezTo>
                    <a:pt x="16" y="132"/>
                    <a:pt x="16" y="132"/>
                    <a:pt x="16" y="132"/>
                  </a:cubicBezTo>
                  <a:cubicBezTo>
                    <a:pt x="34" y="150"/>
                    <a:pt x="34" y="150"/>
                    <a:pt x="34" y="150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3" y="144"/>
                    <a:pt x="61" y="147"/>
                    <a:pt x="70" y="149"/>
                  </a:cubicBezTo>
                  <a:cubicBezTo>
                    <a:pt x="70" y="165"/>
                    <a:pt x="70" y="165"/>
                    <a:pt x="70" y="165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6" y="149"/>
                    <a:pt x="96" y="149"/>
                    <a:pt x="96" y="149"/>
                  </a:cubicBezTo>
                  <a:cubicBezTo>
                    <a:pt x="105" y="147"/>
                    <a:pt x="114" y="144"/>
                    <a:pt x="121" y="139"/>
                  </a:cubicBezTo>
                  <a:cubicBezTo>
                    <a:pt x="132" y="150"/>
                    <a:pt x="132" y="150"/>
                    <a:pt x="132" y="150"/>
                  </a:cubicBezTo>
                  <a:cubicBezTo>
                    <a:pt x="151" y="132"/>
                    <a:pt x="151" y="132"/>
                    <a:pt x="151" y="132"/>
                  </a:cubicBezTo>
                  <a:cubicBezTo>
                    <a:pt x="139" y="120"/>
                    <a:pt x="139" y="120"/>
                    <a:pt x="139" y="120"/>
                  </a:cubicBezTo>
                  <a:cubicBezTo>
                    <a:pt x="144" y="113"/>
                    <a:pt x="148" y="104"/>
                    <a:pt x="149" y="95"/>
                  </a:cubicBezTo>
                  <a:lnTo>
                    <a:pt x="166" y="9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675">
                <a:solidFill>
                  <a:schemeClr val="bg1"/>
                </a:solidFill>
              </a:endParaRPr>
            </a:p>
          </p:txBody>
        </p:sp>
      </p:grp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192098" y="218923"/>
            <a:ext cx="5949950" cy="307975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Next Generation Finance 101</a:t>
            </a:r>
          </a:p>
        </p:txBody>
      </p:sp>
    </p:spTree>
    <p:extLst>
      <p:ext uri="{BB962C8B-B14F-4D97-AF65-F5344CB8AC3E}">
        <p14:creationId xmlns="" xmlns:p14="http://schemas.microsoft.com/office/powerpoint/2010/main" val="31768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2653-D1AD-46BA-BB88-3123B5BA212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ltGray">
          <a:xfrm>
            <a:off x="7784737" y="1873400"/>
            <a:ext cx="914400" cy="914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>
              <a:spcAft>
                <a:spcPts val="200"/>
              </a:spcAft>
            </a:pPr>
            <a:r>
              <a:rPr lang="en-US" sz="1100" b="1" dirty="0" smtClean="0">
                <a:solidFill>
                  <a:schemeClr val="bg1"/>
                </a:solidFill>
                <a:latin typeface="+mj-lt"/>
              </a:rPr>
              <a:t>6:02am</a:t>
            </a:r>
          </a:p>
        </p:txBody>
      </p:sp>
      <p:sp>
        <p:nvSpPr>
          <p:cNvPr id="6" name="Oval 5"/>
          <p:cNvSpPr/>
          <p:nvPr/>
        </p:nvSpPr>
        <p:spPr bwMode="ltGray">
          <a:xfrm>
            <a:off x="2033773" y="1873401"/>
            <a:ext cx="914400" cy="914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>
              <a:spcAft>
                <a:spcPts val="200"/>
              </a:spcAft>
            </a:pPr>
            <a:r>
              <a:rPr lang="en-US" sz="1100" b="1" dirty="0" smtClean="0">
                <a:solidFill>
                  <a:schemeClr val="bg1"/>
                </a:solidFill>
                <a:latin typeface="+mj-lt"/>
              </a:rPr>
              <a:t>3:15am</a:t>
            </a:r>
          </a:p>
        </p:txBody>
      </p:sp>
      <p:sp>
        <p:nvSpPr>
          <p:cNvPr id="7" name="Oval 6"/>
          <p:cNvSpPr/>
          <p:nvPr/>
        </p:nvSpPr>
        <p:spPr bwMode="ltGray">
          <a:xfrm>
            <a:off x="596032" y="1873401"/>
            <a:ext cx="914400" cy="914399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>
              <a:spcAft>
                <a:spcPts val="200"/>
              </a:spcAft>
            </a:pPr>
            <a:r>
              <a:rPr lang="en-US" sz="1100" b="1" dirty="0" smtClean="0">
                <a:solidFill>
                  <a:schemeClr val="bg1"/>
                </a:solidFill>
                <a:latin typeface="+mj-lt"/>
              </a:rPr>
              <a:t>3:00am</a:t>
            </a:r>
          </a:p>
        </p:txBody>
      </p:sp>
      <p:sp>
        <p:nvSpPr>
          <p:cNvPr id="8" name="Oval 7"/>
          <p:cNvSpPr/>
          <p:nvPr/>
        </p:nvSpPr>
        <p:spPr bwMode="ltGray">
          <a:xfrm>
            <a:off x="4909255" y="1873401"/>
            <a:ext cx="914400" cy="914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>
              <a:spcAft>
                <a:spcPts val="200"/>
              </a:spcAft>
            </a:pPr>
            <a:r>
              <a:rPr lang="en-US" sz="1100" b="1" dirty="0" smtClean="0">
                <a:solidFill>
                  <a:schemeClr val="bg1"/>
                </a:solidFill>
                <a:latin typeface="+mj-lt"/>
              </a:rPr>
              <a:t>6:00am</a:t>
            </a:r>
          </a:p>
        </p:txBody>
      </p:sp>
      <p:sp>
        <p:nvSpPr>
          <p:cNvPr id="9" name="Oval 8"/>
          <p:cNvSpPr/>
          <p:nvPr/>
        </p:nvSpPr>
        <p:spPr bwMode="ltGray">
          <a:xfrm>
            <a:off x="3469116" y="1873401"/>
            <a:ext cx="914400" cy="914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>
              <a:spcAft>
                <a:spcPts val="200"/>
              </a:spcAft>
            </a:pPr>
            <a:r>
              <a:rPr lang="en-US" sz="1100" b="1" dirty="0" smtClean="0">
                <a:solidFill>
                  <a:schemeClr val="bg1"/>
                </a:solidFill>
                <a:latin typeface="+mj-lt"/>
              </a:rPr>
              <a:t>3:30am</a:t>
            </a:r>
          </a:p>
        </p:txBody>
      </p:sp>
      <p:cxnSp>
        <p:nvCxnSpPr>
          <p:cNvPr id="14" name="Shape 40"/>
          <p:cNvCxnSpPr>
            <a:stCxn id="5" idx="0"/>
            <a:endCxn id="7" idx="2"/>
          </p:cNvCxnSpPr>
          <p:nvPr/>
        </p:nvCxnSpPr>
        <p:spPr>
          <a:xfrm rot="16200000" flipH="1" flipV="1">
            <a:off x="4190384" y="-1720953"/>
            <a:ext cx="457201" cy="7645905"/>
          </a:xfrm>
          <a:prstGeom prst="bentConnector4">
            <a:avLst>
              <a:gd name="adj1" fmla="val -141057"/>
              <a:gd name="adj2" fmla="val 102990"/>
            </a:avLst>
          </a:prstGeom>
          <a:solidFill>
            <a:schemeClr val="bg2"/>
          </a:solidFill>
          <a:ln w="19050" cap="flat">
            <a:solidFill>
              <a:schemeClr val="bg1"/>
            </a:solidFill>
            <a:prstDash val="sysDot"/>
            <a:miter lim="800000"/>
            <a:headEnd type="none" w="med" len="med"/>
            <a:tailEnd type="triangle" w="med" len="med"/>
          </a:ln>
        </p:spPr>
      </p:cxnSp>
      <p:cxnSp>
        <p:nvCxnSpPr>
          <p:cNvPr id="15" name="Straight Connector 14"/>
          <p:cNvCxnSpPr>
            <a:stCxn id="7" idx="6"/>
            <a:endCxn id="6" idx="2"/>
          </p:cNvCxnSpPr>
          <p:nvPr/>
        </p:nvCxnSpPr>
        <p:spPr>
          <a:xfrm>
            <a:off x="1510432" y="2330601"/>
            <a:ext cx="523341" cy="0"/>
          </a:xfrm>
          <a:prstGeom prst="line">
            <a:avLst/>
          </a:prstGeom>
          <a:solidFill>
            <a:schemeClr val="bg2"/>
          </a:solidFill>
          <a:ln w="19050" cap="flat">
            <a:solidFill>
              <a:schemeClr val="bg1"/>
            </a:solidFill>
            <a:prstDash val="sysDot"/>
            <a:miter lim="800000"/>
            <a:headEnd type="none" w="med" len="med"/>
            <a:tailEnd type="triangle" w="med" len="med"/>
          </a:ln>
        </p:spPr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4383516" y="2330601"/>
            <a:ext cx="525739" cy="0"/>
          </a:xfrm>
          <a:prstGeom prst="line">
            <a:avLst/>
          </a:prstGeom>
          <a:solidFill>
            <a:schemeClr val="bg2"/>
          </a:solidFill>
          <a:ln w="19050" cap="flat">
            <a:solidFill>
              <a:schemeClr val="bg1"/>
            </a:solidFill>
            <a:prstDash val="sysDot"/>
            <a:miter lim="800000"/>
            <a:headEnd type="none" w="med" len="med"/>
            <a:tailEnd type="triangle" w="med" len="med"/>
          </a:ln>
        </p:spPr>
      </p:cxnSp>
      <p:cxnSp>
        <p:nvCxnSpPr>
          <p:cNvPr id="17" name="Straight Connector 16"/>
          <p:cNvCxnSpPr>
            <a:stCxn id="6" idx="6"/>
            <a:endCxn id="9" idx="2"/>
          </p:cNvCxnSpPr>
          <p:nvPr/>
        </p:nvCxnSpPr>
        <p:spPr>
          <a:xfrm>
            <a:off x="2948173" y="2330601"/>
            <a:ext cx="520943" cy="0"/>
          </a:xfrm>
          <a:prstGeom prst="line">
            <a:avLst/>
          </a:prstGeom>
          <a:solidFill>
            <a:schemeClr val="bg2"/>
          </a:solidFill>
          <a:ln w="19050" cap="flat">
            <a:solidFill>
              <a:schemeClr val="bg1"/>
            </a:solidFill>
            <a:prstDash val="sysDot"/>
            <a:miter lim="800000"/>
            <a:headEnd type="none" w="med" len="med"/>
            <a:tailEnd type="triangle" w="med" len="med"/>
          </a:ln>
        </p:spPr>
      </p:cxnSp>
      <p:cxnSp>
        <p:nvCxnSpPr>
          <p:cNvPr id="18" name="Straight Connector 17"/>
          <p:cNvCxnSpPr>
            <a:stCxn id="8" idx="6"/>
            <a:endCxn id="27" idx="2"/>
          </p:cNvCxnSpPr>
          <p:nvPr/>
        </p:nvCxnSpPr>
        <p:spPr>
          <a:xfrm>
            <a:off x="5823655" y="2330601"/>
            <a:ext cx="523341" cy="0"/>
          </a:xfrm>
          <a:prstGeom prst="line">
            <a:avLst/>
          </a:prstGeom>
          <a:solidFill>
            <a:schemeClr val="bg2"/>
          </a:solidFill>
          <a:ln w="19050" cap="flat">
            <a:solidFill>
              <a:schemeClr val="bg1"/>
            </a:solidFill>
            <a:prstDash val="sysDot"/>
            <a:miter lim="800000"/>
            <a:headEnd type="none" w="med" len="med"/>
            <a:tailEnd type="triangle" w="med" len="med"/>
          </a:ln>
        </p:spPr>
      </p:cxnSp>
      <p:sp>
        <p:nvSpPr>
          <p:cNvPr id="27" name="Oval 26"/>
          <p:cNvSpPr/>
          <p:nvPr/>
        </p:nvSpPr>
        <p:spPr bwMode="ltGray">
          <a:xfrm>
            <a:off x="6346996" y="1873401"/>
            <a:ext cx="914400" cy="914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>
              <a:spcAft>
                <a:spcPts val="200"/>
              </a:spcAft>
            </a:pPr>
            <a:r>
              <a:rPr lang="en-US" sz="1100" b="1" dirty="0" smtClean="0">
                <a:solidFill>
                  <a:schemeClr val="bg1"/>
                </a:solidFill>
                <a:latin typeface="+mj-lt"/>
              </a:rPr>
              <a:t>6:01am</a:t>
            </a:r>
          </a:p>
        </p:txBody>
      </p:sp>
      <p:cxnSp>
        <p:nvCxnSpPr>
          <p:cNvPr id="34" name="Straight Connector 33"/>
          <p:cNvCxnSpPr>
            <a:stCxn id="27" idx="6"/>
            <a:endCxn id="5" idx="2"/>
          </p:cNvCxnSpPr>
          <p:nvPr/>
        </p:nvCxnSpPr>
        <p:spPr>
          <a:xfrm flipV="1">
            <a:off x="7261396" y="2330600"/>
            <a:ext cx="523341" cy="1"/>
          </a:xfrm>
          <a:prstGeom prst="line">
            <a:avLst/>
          </a:prstGeom>
          <a:solidFill>
            <a:schemeClr val="bg2"/>
          </a:solidFill>
          <a:ln w="19050" cap="flat">
            <a:solidFill>
              <a:schemeClr val="bg1"/>
            </a:solidFill>
            <a:prstDash val="sysDot"/>
            <a:miter lim="800000"/>
            <a:headEnd type="none" w="med" len="med"/>
            <a:tailEnd type="triangle" w="med" len="med"/>
          </a:ln>
        </p:spPr>
      </p:cxnSp>
      <p:sp>
        <p:nvSpPr>
          <p:cNvPr id="39" name="TextBox 38"/>
          <p:cNvSpPr txBox="1"/>
          <p:nvPr/>
        </p:nvSpPr>
        <p:spPr>
          <a:xfrm>
            <a:off x="2740703" y="1270280"/>
            <a:ext cx="366259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bg1"/>
                </a:solidFill>
                <a:latin typeface="+mj-lt"/>
              </a:rPr>
              <a:t>The Future CFO getting a caffeine fix</a:t>
            </a: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192097" y="218923"/>
            <a:ext cx="8394341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Finance 2025 - the art of the possible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517416" y="2955941"/>
            <a:ext cx="8317022" cy="1783080"/>
            <a:chOff x="455157" y="2955942"/>
            <a:chExt cx="8317022" cy="1645921"/>
          </a:xfrm>
          <a:solidFill>
            <a:schemeClr val="bg1"/>
          </a:solidFill>
        </p:grpSpPr>
        <p:sp>
          <p:nvSpPr>
            <p:cNvPr id="41" name="TextBox 40"/>
            <p:cNvSpPr txBox="1"/>
            <p:nvPr/>
          </p:nvSpPr>
          <p:spPr>
            <a:xfrm>
              <a:off x="1892898" y="2955942"/>
              <a:ext cx="1128318" cy="164592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0" tIns="0" rIns="91440" bIns="0" rtlCol="0">
              <a:noAutofit/>
            </a:bodyPr>
            <a:lstStyle/>
            <a:p>
              <a:pPr marL="11588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endParaRPr lang="en-US" sz="500" b="1" dirty="0" smtClean="0">
                <a:solidFill>
                  <a:schemeClr val="accent5"/>
                </a:solidFill>
                <a:latin typeface="+mj-lt"/>
              </a:endParaRPr>
            </a:p>
            <a:p>
              <a:pPr marL="17303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r>
                <a:rPr lang="en-US" sz="800" b="1" dirty="0">
                  <a:solidFill>
                    <a:schemeClr val="accent5"/>
                  </a:solidFill>
                  <a:latin typeface="+mj-lt"/>
                </a:rPr>
                <a:t>Dashboards</a:t>
              </a: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 and Gross Margin bridge reports are automatically prepared by Therapeutic Area using </a:t>
              </a:r>
              <a:r>
                <a:rPr lang="en-US" sz="800" b="1" dirty="0" smtClean="0">
                  <a:latin typeface="+mj-lt"/>
                </a:rPr>
                <a:t>interactive</a:t>
              </a: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 </a:t>
              </a:r>
              <a:r>
                <a:rPr lang="en-US" sz="800" b="1" dirty="0" smtClean="0">
                  <a:latin typeface="+mj-lt"/>
                </a:rPr>
                <a:t>visualization tool</a:t>
              </a:r>
              <a:endParaRPr lang="en-US" sz="800" b="1" dirty="0">
                <a:solidFill>
                  <a:schemeClr val="accent5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43861" y="2955942"/>
              <a:ext cx="1128318" cy="164592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0" tIns="0" rIns="91440" bIns="0" rtlCol="0">
              <a:noAutofit/>
            </a:bodyPr>
            <a:lstStyle/>
            <a:p>
              <a:pPr marL="11588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endParaRPr lang="en-US" sz="500" b="1" dirty="0" smtClean="0">
                <a:solidFill>
                  <a:schemeClr val="accent5"/>
                </a:solidFill>
                <a:latin typeface="+mj-lt"/>
              </a:endParaRPr>
            </a:p>
            <a:p>
              <a:pPr marL="17303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CFO utilizes </a:t>
              </a:r>
              <a:r>
                <a:rPr lang="en-US" sz="800" b="1" dirty="0" smtClean="0">
                  <a:latin typeface="+mj-lt"/>
                </a:rPr>
                <a:t>voice recognition software </a:t>
              </a: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to initiate alert to APAC commercial team  for follow up discussion on commentary</a:t>
              </a:r>
            </a:p>
            <a:p>
              <a:pPr marL="17303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CFO receives </a:t>
              </a:r>
              <a:r>
                <a:rPr lang="en-US" sz="800" b="1" dirty="0" smtClean="0">
                  <a:solidFill>
                    <a:srgbClr val="00B050"/>
                  </a:solidFill>
                  <a:latin typeface="+mj-lt"/>
                </a:rPr>
                <a:t>Starbucks </a:t>
              </a: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double latte</a:t>
              </a:r>
            </a:p>
            <a:p>
              <a:pPr marL="17303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endParaRPr lang="en-US" sz="800" b="1" dirty="0">
                <a:solidFill>
                  <a:schemeClr val="accent5"/>
                </a:solidFill>
                <a:latin typeface="+mj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06121" y="2955942"/>
              <a:ext cx="1128318" cy="164592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0" tIns="0" rIns="91440" bIns="0" rtlCol="0">
              <a:noAutofit/>
            </a:bodyPr>
            <a:lstStyle/>
            <a:p>
              <a:pPr marL="11588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endParaRPr lang="en-US" sz="500" b="1" dirty="0" smtClean="0">
                <a:solidFill>
                  <a:schemeClr val="accent5"/>
                </a:solidFill>
                <a:latin typeface="+mj-lt"/>
              </a:endParaRPr>
            </a:p>
            <a:p>
              <a:pPr marL="17303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CFO reviews bridge </a:t>
              </a:r>
              <a:r>
                <a:rPr lang="en-US" sz="800" b="1" dirty="0" smtClean="0">
                  <a:latin typeface="+mj-lt"/>
                </a:rPr>
                <a:t>mobile dashboard report </a:t>
              </a: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and commentary on iPhone</a:t>
              </a:r>
            </a:p>
            <a:p>
              <a:pPr marL="17303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CFO asks iPhone to drill down on APAC Gross Margin by product</a:t>
              </a:r>
            </a:p>
            <a:p>
              <a:pPr marL="11588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endParaRPr lang="en-US" sz="800" b="1" dirty="0">
                <a:solidFill>
                  <a:schemeClr val="accent5"/>
                </a:solidFill>
                <a:latin typeface="+mj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768380" y="2955942"/>
              <a:ext cx="1128318" cy="164592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0" tIns="0" rIns="91440" bIns="0" rtlCol="0">
              <a:noAutofit/>
            </a:bodyPr>
            <a:lstStyle/>
            <a:p>
              <a:pPr marL="11588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endParaRPr lang="en-US" sz="500" b="1" dirty="0" smtClean="0">
                <a:solidFill>
                  <a:schemeClr val="accent5"/>
                </a:solidFill>
                <a:latin typeface="+mj-lt"/>
              </a:endParaRPr>
            </a:p>
            <a:p>
              <a:pPr marL="17303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CFO gets in line at </a:t>
              </a:r>
              <a:r>
                <a:rPr lang="en-US" sz="800" b="1" dirty="0" smtClean="0">
                  <a:solidFill>
                    <a:srgbClr val="00B050"/>
                  </a:solidFill>
                  <a:latin typeface="+mj-lt"/>
                </a:rPr>
                <a:t>Starbucks</a:t>
              </a:r>
            </a:p>
            <a:p>
              <a:pPr marL="17303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CFO queries </a:t>
              </a:r>
              <a:r>
                <a:rPr lang="en-US" sz="800" b="1" dirty="0">
                  <a:solidFill>
                    <a:schemeClr val="accent5"/>
                  </a:solidFill>
                  <a:latin typeface="+mj-lt"/>
                </a:rPr>
                <a:t>G</a:t>
              </a: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ross Margin analysis for APAC using iPhone </a:t>
              </a:r>
              <a:r>
                <a:rPr lang="en-US" sz="800" b="1" dirty="0" smtClean="0">
                  <a:latin typeface="+mj-lt"/>
                </a:rPr>
                <a:t>voice recognition software</a:t>
              </a:r>
            </a:p>
            <a:p>
              <a:pPr marL="17303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CFO orders double latte – pays using </a:t>
              </a:r>
              <a:r>
                <a:rPr lang="en-US" sz="800" b="1" dirty="0" smtClean="0">
                  <a:latin typeface="+mj-lt"/>
                </a:rPr>
                <a:t>digital </a:t>
              </a:r>
              <a:r>
                <a:rPr lang="en-US" sz="800" b="1" dirty="0">
                  <a:latin typeface="+mj-lt"/>
                </a:rPr>
                <a:t>c</a:t>
              </a:r>
              <a:r>
                <a:rPr lang="en-US" sz="800" b="1" dirty="0" smtClean="0">
                  <a:latin typeface="+mj-lt"/>
                </a:rPr>
                <a:t>urrency </a:t>
              </a:r>
              <a:endParaRPr lang="en-US" sz="800" b="1" dirty="0">
                <a:latin typeface="+mj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30639" y="2955942"/>
              <a:ext cx="1128318" cy="164592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0" tIns="0" rIns="91440" bIns="0" rtlCol="0">
              <a:noAutofit/>
            </a:bodyPr>
            <a:lstStyle/>
            <a:p>
              <a:pPr marL="11588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endParaRPr lang="en-US" sz="500" b="1" dirty="0" smtClean="0">
                <a:solidFill>
                  <a:schemeClr val="accent5"/>
                </a:solidFill>
                <a:latin typeface="+mj-lt"/>
              </a:endParaRPr>
            </a:p>
            <a:p>
              <a:pPr marL="17303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Commentary is added leveraging </a:t>
              </a:r>
              <a:r>
                <a:rPr lang="en-US" sz="800" b="1" dirty="0" smtClean="0">
                  <a:latin typeface="+mj-lt"/>
                </a:rPr>
                <a:t>natural language generator (NLG) </a:t>
              </a: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to the bridge reports and dashboards</a:t>
              </a:r>
              <a:endParaRPr lang="en-US" sz="800" b="1" dirty="0">
                <a:solidFill>
                  <a:schemeClr val="accent5"/>
                </a:solidFill>
                <a:latin typeface="+mj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55157" y="2955942"/>
              <a:ext cx="1128318" cy="164592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0" tIns="0" rIns="91440" bIns="0" rtlCol="0">
              <a:noAutofit/>
            </a:bodyPr>
            <a:lstStyle/>
            <a:p>
              <a:pPr marL="115888" indent="-115888">
                <a:spcAft>
                  <a:spcPts val="200"/>
                </a:spcAft>
                <a:buFont typeface="Arial" pitchFamily="34" charset="0"/>
                <a:buChar char="•"/>
                <a:defRPr/>
              </a:pPr>
              <a:endParaRPr lang="en-US" sz="500" b="1" dirty="0" smtClean="0">
                <a:solidFill>
                  <a:schemeClr val="accent5"/>
                </a:solidFill>
                <a:latin typeface="+mj-lt"/>
              </a:endParaRPr>
            </a:p>
            <a:p>
              <a:pPr marL="173038" indent="-117475">
                <a:spcAft>
                  <a:spcPts val="200"/>
                </a:spcAft>
                <a:buFont typeface="Arial" pitchFamily="34" charset="0"/>
                <a:buChar char="•"/>
                <a:defRPr/>
              </a:pP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Inventory and Revenue transactions populated by an </a:t>
              </a:r>
              <a:r>
                <a:rPr lang="en-US" sz="800" b="1" dirty="0" smtClean="0">
                  <a:latin typeface="+mj-lt"/>
                </a:rPr>
                <a:t>automated robot feed </a:t>
              </a:r>
              <a:r>
                <a:rPr lang="en-US" sz="800" b="1" dirty="0" smtClean="0">
                  <a:solidFill>
                    <a:schemeClr val="accent5"/>
                  </a:solidFill>
                  <a:latin typeface="+mj-lt"/>
                </a:rPr>
                <a:t>to the finance </a:t>
              </a:r>
              <a:r>
                <a:rPr lang="en-US" sz="800" b="1" dirty="0" smtClean="0">
                  <a:latin typeface="+mj-lt"/>
                </a:rPr>
                <a:t>data lake</a:t>
              </a:r>
              <a:endParaRPr lang="en-US" sz="8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11026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513"/>
          <p:cNvSpPr txBox="1"/>
          <p:nvPr/>
        </p:nvSpPr>
        <p:spPr>
          <a:xfrm>
            <a:off x="1178066" y="1207935"/>
            <a:ext cx="2037172" cy="215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tx2"/>
                </a:solidFill>
                <a:latin typeface="+mj-lt"/>
                <a:ea typeface="Georgia"/>
                <a:cs typeface="Georgia"/>
                <a:sym typeface="Georgia"/>
              </a:rPr>
              <a:t>Current </a:t>
            </a:r>
            <a:r>
              <a:rPr lang="en-US" sz="1400" i="1" dirty="0" smtClean="0">
                <a:solidFill>
                  <a:schemeClr val="tx2"/>
                </a:solidFill>
                <a:latin typeface="+mj-lt"/>
                <a:ea typeface="Georgia"/>
                <a:cs typeface="Georgia"/>
                <a:sym typeface="Georgia"/>
              </a:rPr>
              <a:t>state</a:t>
            </a:r>
            <a:r>
              <a:rPr lang="en-US" sz="1400" i="1" dirty="0">
                <a:solidFill>
                  <a:schemeClr val="tx2"/>
                </a:solidFill>
                <a:latin typeface="+mj-lt"/>
                <a:sym typeface="Georgia"/>
              </a:rPr>
              <a:t> </a:t>
            </a:r>
            <a:r>
              <a:rPr lang="en-US" sz="1400" i="1" dirty="0" smtClean="0">
                <a:solidFill>
                  <a:schemeClr val="tx2"/>
                </a:solidFill>
                <a:latin typeface="+mj-lt"/>
                <a:ea typeface="Georgia"/>
                <a:cs typeface="Georgia"/>
                <a:sym typeface="Georgia"/>
              </a:rPr>
              <a:t>headcount</a:t>
            </a:r>
            <a:endParaRPr sz="1400" i="1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25616" y="1505049"/>
            <a:ext cx="3325902" cy="3019326"/>
            <a:chOff x="525616" y="1505049"/>
            <a:chExt cx="3325902" cy="3019326"/>
          </a:xfrm>
        </p:grpSpPr>
        <p:sp>
          <p:nvSpPr>
            <p:cNvPr id="17" name="Shape 515"/>
            <p:cNvSpPr/>
            <p:nvPr/>
          </p:nvSpPr>
          <p:spPr>
            <a:xfrm>
              <a:off x="1687277" y="1505049"/>
              <a:ext cx="1009979" cy="901581"/>
            </a:xfrm>
            <a:custGeom>
              <a:avLst/>
              <a:gdLst/>
              <a:ahLst/>
              <a:cxnLst/>
              <a:rect l="0" t="0" r="0" b="0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rgbClr val="000000"/>
                </a:solidFill>
                <a:latin typeface="+mj-lt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8" name="Shape 516"/>
            <p:cNvSpPr/>
            <p:nvPr/>
          </p:nvSpPr>
          <p:spPr>
            <a:xfrm>
              <a:off x="1102747" y="2406630"/>
              <a:ext cx="2171640" cy="1060494"/>
            </a:xfrm>
            <a:custGeom>
              <a:avLst/>
              <a:gdLst/>
              <a:ahLst/>
              <a:cxnLst/>
              <a:rect l="0" t="0" r="0" b="0"/>
              <a:pathLst>
                <a:path w="21600" h="21600" extrusionOk="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chemeClr val="tx2"/>
            </a:solidFill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rgbClr val="000000"/>
                </a:solidFill>
                <a:latin typeface="+mj-lt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9" name="Shape 517"/>
            <p:cNvSpPr/>
            <p:nvPr/>
          </p:nvSpPr>
          <p:spPr>
            <a:xfrm>
              <a:off x="525616" y="3467124"/>
              <a:ext cx="3325902" cy="1057251"/>
            </a:xfrm>
            <a:custGeom>
              <a:avLst/>
              <a:gdLst/>
              <a:ahLst/>
              <a:cxnLst/>
              <a:rect l="0" t="0" r="0" b="0"/>
              <a:pathLst>
                <a:path w="21600" h="21600" extrusionOk="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rgbClr val="000000"/>
                </a:solidFill>
                <a:latin typeface="+mj-lt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1" name="Shape 518"/>
            <p:cNvSpPr txBox="1"/>
            <p:nvPr/>
          </p:nvSpPr>
          <p:spPr>
            <a:xfrm>
              <a:off x="1450603" y="3124775"/>
              <a:ext cx="1475928" cy="1176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Reporting &amp; compliance</a:t>
              </a:r>
              <a:endParaRPr sz="9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2" name="Shape 519"/>
            <p:cNvSpPr txBox="1"/>
            <p:nvPr/>
          </p:nvSpPr>
          <p:spPr>
            <a:xfrm>
              <a:off x="1679879" y="2094056"/>
              <a:ext cx="1017378" cy="2709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Insight </a:t>
              </a:r>
              <a:endParaRPr sz="900" b="1" dirty="0">
                <a:solidFill>
                  <a:schemeClr val="bg1"/>
                </a:solidFill>
                <a:latin typeface="+mj-lt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&amp; action</a:t>
              </a:r>
              <a:endParaRPr sz="9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3" name="Shape 520"/>
            <p:cNvSpPr txBox="1"/>
            <p:nvPr/>
          </p:nvSpPr>
          <p:spPr>
            <a:xfrm>
              <a:off x="1450603" y="4130537"/>
              <a:ext cx="1475928" cy="1296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Transaction processing</a:t>
              </a:r>
              <a:endParaRPr sz="9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2" name="Freeform 31"/>
            <p:cNvSpPr>
              <a:spLocks noChangeAspect="1" noEditPoints="1"/>
            </p:cNvSpPr>
            <p:nvPr/>
          </p:nvSpPr>
          <p:spPr bwMode="ltGray">
            <a:xfrm>
              <a:off x="2057521" y="1839949"/>
              <a:ext cx="278262" cy="190589"/>
            </a:xfrm>
            <a:custGeom>
              <a:avLst/>
              <a:gdLst>
                <a:gd name="T0" fmla="*/ 2586 w 5172"/>
                <a:gd name="T1" fmla="*/ 1058 h 3527"/>
                <a:gd name="T2" fmla="*/ 1881 w 5172"/>
                <a:gd name="T3" fmla="*/ 1764 h 3527"/>
                <a:gd name="T4" fmla="*/ 2586 w 5172"/>
                <a:gd name="T5" fmla="*/ 2469 h 3527"/>
                <a:gd name="T6" fmla="*/ 3292 w 5172"/>
                <a:gd name="T7" fmla="*/ 1764 h 3527"/>
                <a:gd name="T8" fmla="*/ 2586 w 5172"/>
                <a:gd name="T9" fmla="*/ 1058 h 3527"/>
                <a:gd name="T10" fmla="*/ 2586 w 5172"/>
                <a:gd name="T11" fmla="*/ 2939 h 3527"/>
                <a:gd name="T12" fmla="*/ 1411 w 5172"/>
                <a:gd name="T13" fmla="*/ 1764 h 3527"/>
                <a:gd name="T14" fmla="*/ 2586 w 5172"/>
                <a:gd name="T15" fmla="*/ 588 h 3527"/>
                <a:gd name="T16" fmla="*/ 3762 w 5172"/>
                <a:gd name="T17" fmla="*/ 1764 h 3527"/>
                <a:gd name="T18" fmla="*/ 2586 w 5172"/>
                <a:gd name="T19" fmla="*/ 2939 h 3527"/>
                <a:gd name="T20" fmla="*/ 2586 w 5172"/>
                <a:gd name="T21" fmla="*/ 0 h 3527"/>
                <a:gd name="T22" fmla="*/ 0 w 5172"/>
                <a:gd name="T23" fmla="*/ 1764 h 3527"/>
                <a:gd name="T24" fmla="*/ 2586 w 5172"/>
                <a:gd name="T25" fmla="*/ 3527 h 3527"/>
                <a:gd name="T26" fmla="*/ 5172 w 5172"/>
                <a:gd name="T27" fmla="*/ 1764 h 3527"/>
                <a:gd name="T28" fmla="*/ 2586 w 5172"/>
                <a:gd name="T29" fmla="*/ 0 h 3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72" h="3527">
                  <a:moveTo>
                    <a:pt x="2586" y="1058"/>
                  </a:moveTo>
                  <a:cubicBezTo>
                    <a:pt x="2186" y="1058"/>
                    <a:pt x="1881" y="1364"/>
                    <a:pt x="1881" y="1764"/>
                  </a:cubicBezTo>
                  <a:cubicBezTo>
                    <a:pt x="1881" y="2163"/>
                    <a:pt x="2186" y="2469"/>
                    <a:pt x="2586" y="2469"/>
                  </a:cubicBezTo>
                  <a:cubicBezTo>
                    <a:pt x="2986" y="2469"/>
                    <a:pt x="3292" y="2163"/>
                    <a:pt x="3292" y="1764"/>
                  </a:cubicBezTo>
                  <a:cubicBezTo>
                    <a:pt x="3292" y="1364"/>
                    <a:pt x="2986" y="1058"/>
                    <a:pt x="2586" y="1058"/>
                  </a:cubicBezTo>
                  <a:moveTo>
                    <a:pt x="2586" y="2939"/>
                  </a:moveTo>
                  <a:cubicBezTo>
                    <a:pt x="1928" y="2939"/>
                    <a:pt x="1411" y="2422"/>
                    <a:pt x="1411" y="1764"/>
                  </a:cubicBezTo>
                  <a:cubicBezTo>
                    <a:pt x="1411" y="1105"/>
                    <a:pt x="1928" y="588"/>
                    <a:pt x="2586" y="588"/>
                  </a:cubicBezTo>
                  <a:cubicBezTo>
                    <a:pt x="3245" y="588"/>
                    <a:pt x="3762" y="1105"/>
                    <a:pt x="3762" y="1764"/>
                  </a:cubicBezTo>
                  <a:cubicBezTo>
                    <a:pt x="3762" y="2422"/>
                    <a:pt x="3245" y="2939"/>
                    <a:pt x="2586" y="2939"/>
                  </a:cubicBezTo>
                  <a:moveTo>
                    <a:pt x="2586" y="0"/>
                  </a:moveTo>
                  <a:cubicBezTo>
                    <a:pt x="1411" y="0"/>
                    <a:pt x="400" y="729"/>
                    <a:pt x="0" y="1764"/>
                  </a:cubicBezTo>
                  <a:cubicBezTo>
                    <a:pt x="400" y="2798"/>
                    <a:pt x="1411" y="3527"/>
                    <a:pt x="2586" y="3527"/>
                  </a:cubicBezTo>
                  <a:cubicBezTo>
                    <a:pt x="3762" y="3527"/>
                    <a:pt x="4773" y="2798"/>
                    <a:pt x="5172" y="1764"/>
                  </a:cubicBezTo>
                  <a:cubicBezTo>
                    <a:pt x="4773" y="729"/>
                    <a:pt x="3762" y="0"/>
                    <a:pt x="258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" name="Freeform 5"/>
            <p:cNvSpPr>
              <a:spLocks noChangeAspect="1" noEditPoints="1"/>
            </p:cNvSpPr>
            <p:nvPr/>
          </p:nvSpPr>
          <p:spPr bwMode="ltGray">
            <a:xfrm>
              <a:off x="2099451" y="2831443"/>
              <a:ext cx="194402" cy="204567"/>
            </a:xfrm>
            <a:custGeom>
              <a:avLst/>
              <a:gdLst>
                <a:gd name="T0" fmla="*/ 1 w 4918"/>
                <a:gd name="T1" fmla="*/ 3887 h 5170"/>
                <a:gd name="T2" fmla="*/ 3881 w 4918"/>
                <a:gd name="T3" fmla="*/ 3887 h 5170"/>
                <a:gd name="T4" fmla="*/ 3881 w 4918"/>
                <a:gd name="T5" fmla="*/ 4366 h 5170"/>
                <a:gd name="T6" fmla="*/ 4143 w 4918"/>
                <a:gd name="T7" fmla="*/ 4656 h 5170"/>
                <a:gd name="T8" fmla="*/ 4403 w 4918"/>
                <a:gd name="T9" fmla="*/ 4369 h 5170"/>
                <a:gd name="T10" fmla="*/ 4403 w 4918"/>
                <a:gd name="T11" fmla="*/ 596 h 5170"/>
                <a:gd name="T12" fmla="*/ 4403 w 4918"/>
                <a:gd name="T13" fmla="*/ 511 h 5170"/>
                <a:gd name="T14" fmla="*/ 1029 w 4918"/>
                <a:gd name="T15" fmla="*/ 511 h 5170"/>
                <a:gd name="T16" fmla="*/ 1029 w 4918"/>
                <a:gd name="T17" fmla="*/ 3608 h 5170"/>
                <a:gd name="T18" fmla="*/ 528 w 4918"/>
                <a:gd name="T19" fmla="*/ 3608 h 5170"/>
                <a:gd name="T20" fmla="*/ 528 w 4918"/>
                <a:gd name="T21" fmla="*/ 0 h 5170"/>
                <a:gd name="T22" fmla="*/ 4917 w 4918"/>
                <a:gd name="T23" fmla="*/ 0 h 5170"/>
                <a:gd name="T24" fmla="*/ 4917 w 4918"/>
                <a:gd name="T25" fmla="*/ 106 h 5170"/>
                <a:gd name="T26" fmla="*/ 4917 w 4918"/>
                <a:gd name="T27" fmla="*/ 4356 h 5170"/>
                <a:gd name="T28" fmla="*/ 4100 w 4918"/>
                <a:gd name="T29" fmla="*/ 5170 h 5170"/>
                <a:gd name="T30" fmla="*/ 555 w 4918"/>
                <a:gd name="T31" fmla="*/ 5170 h 5170"/>
                <a:gd name="T32" fmla="*/ 1 w 4918"/>
                <a:gd name="T33" fmla="*/ 4623 h 5170"/>
                <a:gd name="T34" fmla="*/ 1 w 4918"/>
                <a:gd name="T35" fmla="*/ 3887 h 5170"/>
                <a:gd name="T36" fmla="*/ 3877 w 4918"/>
                <a:gd name="T37" fmla="*/ 2591 h 5170"/>
                <a:gd name="T38" fmla="*/ 2337 w 4918"/>
                <a:gd name="T39" fmla="*/ 2591 h 5170"/>
                <a:gd name="T40" fmla="*/ 2337 w 4918"/>
                <a:gd name="T41" fmla="*/ 3090 h 5170"/>
                <a:gd name="T42" fmla="*/ 3877 w 4918"/>
                <a:gd name="T43" fmla="*/ 3090 h 5170"/>
                <a:gd name="T44" fmla="*/ 3877 w 4918"/>
                <a:gd name="T45" fmla="*/ 2591 h 5170"/>
                <a:gd name="T46" fmla="*/ 2334 w 4918"/>
                <a:gd name="T47" fmla="*/ 1792 h 5170"/>
                <a:gd name="T48" fmla="*/ 3873 w 4918"/>
                <a:gd name="T49" fmla="*/ 1792 h 5170"/>
                <a:gd name="T50" fmla="*/ 3873 w 4918"/>
                <a:gd name="T51" fmla="*/ 1298 h 5170"/>
                <a:gd name="T52" fmla="*/ 2334 w 4918"/>
                <a:gd name="T53" fmla="*/ 1298 h 5170"/>
                <a:gd name="T54" fmla="*/ 2334 w 4918"/>
                <a:gd name="T55" fmla="*/ 1792 h 5170"/>
                <a:gd name="T56" fmla="*/ 2057 w 4918"/>
                <a:gd name="T57" fmla="*/ 2590 h 5170"/>
                <a:gd name="T58" fmla="*/ 1563 w 4918"/>
                <a:gd name="T59" fmla="*/ 2590 h 5170"/>
                <a:gd name="T60" fmla="*/ 1563 w 4918"/>
                <a:gd name="T61" fmla="*/ 3093 h 5170"/>
                <a:gd name="T62" fmla="*/ 2057 w 4918"/>
                <a:gd name="T63" fmla="*/ 3093 h 5170"/>
                <a:gd name="T64" fmla="*/ 2057 w 4918"/>
                <a:gd name="T65" fmla="*/ 2590 h 5170"/>
                <a:gd name="T66" fmla="*/ 2058 w 4918"/>
                <a:gd name="T67" fmla="*/ 1298 h 5170"/>
                <a:gd name="T68" fmla="*/ 1563 w 4918"/>
                <a:gd name="T69" fmla="*/ 1298 h 5170"/>
                <a:gd name="T70" fmla="*/ 1563 w 4918"/>
                <a:gd name="T71" fmla="*/ 1788 h 5170"/>
                <a:gd name="T72" fmla="*/ 2058 w 4918"/>
                <a:gd name="T73" fmla="*/ 1788 h 5170"/>
                <a:gd name="T74" fmla="*/ 2058 w 4918"/>
                <a:gd name="T75" fmla="*/ 1298 h 5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18" h="5170">
                  <a:moveTo>
                    <a:pt x="1" y="3887"/>
                  </a:moveTo>
                  <a:cubicBezTo>
                    <a:pt x="3881" y="3887"/>
                    <a:pt x="3881" y="3887"/>
                    <a:pt x="3881" y="3887"/>
                  </a:cubicBezTo>
                  <a:cubicBezTo>
                    <a:pt x="3881" y="4050"/>
                    <a:pt x="3880" y="4208"/>
                    <a:pt x="3881" y="4366"/>
                  </a:cubicBezTo>
                  <a:cubicBezTo>
                    <a:pt x="3882" y="4553"/>
                    <a:pt x="3977" y="4657"/>
                    <a:pt x="4143" y="4656"/>
                  </a:cubicBezTo>
                  <a:cubicBezTo>
                    <a:pt x="4296" y="4654"/>
                    <a:pt x="4403" y="4539"/>
                    <a:pt x="4403" y="4369"/>
                  </a:cubicBezTo>
                  <a:cubicBezTo>
                    <a:pt x="4403" y="3112"/>
                    <a:pt x="4403" y="1854"/>
                    <a:pt x="4403" y="596"/>
                  </a:cubicBezTo>
                  <a:cubicBezTo>
                    <a:pt x="4403" y="511"/>
                    <a:pt x="4403" y="511"/>
                    <a:pt x="4403" y="511"/>
                  </a:cubicBezTo>
                  <a:cubicBezTo>
                    <a:pt x="1029" y="511"/>
                    <a:pt x="1029" y="511"/>
                    <a:pt x="1029" y="511"/>
                  </a:cubicBezTo>
                  <a:cubicBezTo>
                    <a:pt x="1029" y="3608"/>
                    <a:pt x="1029" y="3608"/>
                    <a:pt x="1029" y="3608"/>
                  </a:cubicBezTo>
                  <a:cubicBezTo>
                    <a:pt x="528" y="3608"/>
                    <a:pt x="528" y="3608"/>
                    <a:pt x="528" y="3608"/>
                  </a:cubicBezTo>
                  <a:cubicBezTo>
                    <a:pt x="528" y="0"/>
                    <a:pt x="528" y="0"/>
                    <a:pt x="528" y="0"/>
                  </a:cubicBezTo>
                  <a:cubicBezTo>
                    <a:pt x="4917" y="0"/>
                    <a:pt x="4917" y="0"/>
                    <a:pt x="4917" y="0"/>
                  </a:cubicBezTo>
                  <a:cubicBezTo>
                    <a:pt x="4917" y="106"/>
                    <a:pt x="4917" y="106"/>
                    <a:pt x="4917" y="106"/>
                  </a:cubicBezTo>
                  <a:cubicBezTo>
                    <a:pt x="4917" y="1523"/>
                    <a:pt x="4918" y="2940"/>
                    <a:pt x="4917" y="4356"/>
                  </a:cubicBezTo>
                  <a:cubicBezTo>
                    <a:pt x="4917" y="4834"/>
                    <a:pt x="4580" y="5170"/>
                    <a:pt x="4100" y="5170"/>
                  </a:cubicBezTo>
                  <a:cubicBezTo>
                    <a:pt x="2919" y="5170"/>
                    <a:pt x="1737" y="5170"/>
                    <a:pt x="555" y="5170"/>
                  </a:cubicBezTo>
                  <a:cubicBezTo>
                    <a:pt x="218" y="5170"/>
                    <a:pt x="3" y="4957"/>
                    <a:pt x="1" y="4623"/>
                  </a:cubicBezTo>
                  <a:cubicBezTo>
                    <a:pt x="0" y="4382"/>
                    <a:pt x="1" y="4141"/>
                    <a:pt x="1" y="3887"/>
                  </a:cubicBezTo>
                  <a:moveTo>
                    <a:pt x="3877" y="2591"/>
                  </a:moveTo>
                  <a:cubicBezTo>
                    <a:pt x="2337" y="2591"/>
                    <a:pt x="2337" y="2591"/>
                    <a:pt x="2337" y="2591"/>
                  </a:cubicBezTo>
                  <a:cubicBezTo>
                    <a:pt x="2337" y="3090"/>
                    <a:pt x="2337" y="3090"/>
                    <a:pt x="2337" y="3090"/>
                  </a:cubicBezTo>
                  <a:cubicBezTo>
                    <a:pt x="3877" y="3090"/>
                    <a:pt x="3877" y="3090"/>
                    <a:pt x="3877" y="3090"/>
                  </a:cubicBezTo>
                  <a:lnTo>
                    <a:pt x="3877" y="2591"/>
                  </a:lnTo>
                  <a:close/>
                  <a:moveTo>
                    <a:pt x="2334" y="1792"/>
                  </a:moveTo>
                  <a:cubicBezTo>
                    <a:pt x="3873" y="1792"/>
                    <a:pt x="3873" y="1792"/>
                    <a:pt x="3873" y="1792"/>
                  </a:cubicBezTo>
                  <a:cubicBezTo>
                    <a:pt x="3873" y="1298"/>
                    <a:pt x="3873" y="1298"/>
                    <a:pt x="3873" y="1298"/>
                  </a:cubicBezTo>
                  <a:cubicBezTo>
                    <a:pt x="2334" y="1298"/>
                    <a:pt x="2334" y="1298"/>
                    <a:pt x="2334" y="1298"/>
                  </a:cubicBezTo>
                  <a:lnTo>
                    <a:pt x="2334" y="1792"/>
                  </a:lnTo>
                  <a:close/>
                  <a:moveTo>
                    <a:pt x="2057" y="2590"/>
                  </a:moveTo>
                  <a:cubicBezTo>
                    <a:pt x="1563" y="2590"/>
                    <a:pt x="1563" y="2590"/>
                    <a:pt x="1563" y="2590"/>
                  </a:cubicBezTo>
                  <a:cubicBezTo>
                    <a:pt x="1563" y="3093"/>
                    <a:pt x="1563" y="3093"/>
                    <a:pt x="1563" y="3093"/>
                  </a:cubicBezTo>
                  <a:cubicBezTo>
                    <a:pt x="2057" y="3093"/>
                    <a:pt x="2057" y="3093"/>
                    <a:pt x="2057" y="3093"/>
                  </a:cubicBezTo>
                  <a:lnTo>
                    <a:pt x="2057" y="2590"/>
                  </a:lnTo>
                  <a:close/>
                  <a:moveTo>
                    <a:pt x="2058" y="1298"/>
                  </a:moveTo>
                  <a:cubicBezTo>
                    <a:pt x="1563" y="1298"/>
                    <a:pt x="1563" y="1298"/>
                    <a:pt x="1563" y="1298"/>
                  </a:cubicBezTo>
                  <a:cubicBezTo>
                    <a:pt x="1563" y="1788"/>
                    <a:pt x="1563" y="1788"/>
                    <a:pt x="1563" y="1788"/>
                  </a:cubicBezTo>
                  <a:cubicBezTo>
                    <a:pt x="2058" y="1788"/>
                    <a:pt x="2058" y="1788"/>
                    <a:pt x="2058" y="1788"/>
                  </a:cubicBezTo>
                  <a:lnTo>
                    <a:pt x="2058" y="12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4" name="Freeform 29"/>
            <p:cNvSpPr>
              <a:spLocks noChangeAspect="1" noEditPoints="1"/>
            </p:cNvSpPr>
            <p:nvPr/>
          </p:nvSpPr>
          <p:spPr bwMode="ltGray">
            <a:xfrm>
              <a:off x="2062084" y="3846526"/>
              <a:ext cx="269137" cy="185970"/>
            </a:xfrm>
            <a:custGeom>
              <a:avLst/>
              <a:gdLst>
                <a:gd name="T0" fmla="*/ 499 w 5154"/>
                <a:gd name="T1" fmla="*/ 3065 h 3564"/>
                <a:gd name="T2" fmla="*/ 499 w 5154"/>
                <a:gd name="T3" fmla="*/ 1777 h 3564"/>
                <a:gd name="T4" fmla="*/ 4655 w 5154"/>
                <a:gd name="T5" fmla="*/ 1777 h 3564"/>
                <a:gd name="T6" fmla="*/ 4655 w 5154"/>
                <a:gd name="T7" fmla="*/ 3065 h 3564"/>
                <a:gd name="T8" fmla="*/ 499 w 5154"/>
                <a:gd name="T9" fmla="*/ 3065 h 3564"/>
                <a:gd name="T10" fmla="*/ 4655 w 5154"/>
                <a:gd name="T11" fmla="*/ 1012 h 3564"/>
                <a:gd name="T12" fmla="*/ 499 w 5154"/>
                <a:gd name="T13" fmla="*/ 1012 h 3564"/>
                <a:gd name="T14" fmla="*/ 499 w 5154"/>
                <a:gd name="T15" fmla="*/ 498 h 3564"/>
                <a:gd name="T16" fmla="*/ 4655 w 5154"/>
                <a:gd name="T17" fmla="*/ 498 h 3564"/>
                <a:gd name="T18" fmla="*/ 4655 w 5154"/>
                <a:gd name="T19" fmla="*/ 1012 h 3564"/>
                <a:gd name="T20" fmla="*/ 4655 w 5154"/>
                <a:gd name="T21" fmla="*/ 0 h 3564"/>
                <a:gd name="T22" fmla="*/ 499 w 5154"/>
                <a:gd name="T23" fmla="*/ 0 h 3564"/>
                <a:gd name="T24" fmla="*/ 0 w 5154"/>
                <a:gd name="T25" fmla="*/ 498 h 3564"/>
                <a:gd name="T26" fmla="*/ 0 w 5154"/>
                <a:gd name="T27" fmla="*/ 3065 h 3564"/>
                <a:gd name="T28" fmla="*/ 499 w 5154"/>
                <a:gd name="T29" fmla="*/ 3564 h 3564"/>
                <a:gd name="T30" fmla="*/ 4655 w 5154"/>
                <a:gd name="T31" fmla="*/ 3564 h 3564"/>
                <a:gd name="T32" fmla="*/ 5154 w 5154"/>
                <a:gd name="T33" fmla="*/ 3065 h 3564"/>
                <a:gd name="T34" fmla="*/ 5154 w 5154"/>
                <a:gd name="T35" fmla="*/ 498 h 3564"/>
                <a:gd name="T36" fmla="*/ 4655 w 5154"/>
                <a:gd name="T37" fmla="*/ 0 h 3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54" h="3564">
                  <a:moveTo>
                    <a:pt x="499" y="3065"/>
                  </a:moveTo>
                  <a:cubicBezTo>
                    <a:pt x="499" y="1777"/>
                    <a:pt x="499" y="1777"/>
                    <a:pt x="499" y="1777"/>
                  </a:cubicBezTo>
                  <a:cubicBezTo>
                    <a:pt x="4655" y="1777"/>
                    <a:pt x="4655" y="1777"/>
                    <a:pt x="4655" y="1777"/>
                  </a:cubicBezTo>
                  <a:cubicBezTo>
                    <a:pt x="4655" y="3065"/>
                    <a:pt x="4655" y="3065"/>
                    <a:pt x="4655" y="3065"/>
                  </a:cubicBezTo>
                  <a:lnTo>
                    <a:pt x="499" y="3065"/>
                  </a:lnTo>
                  <a:close/>
                  <a:moveTo>
                    <a:pt x="4655" y="1012"/>
                  </a:moveTo>
                  <a:cubicBezTo>
                    <a:pt x="499" y="1012"/>
                    <a:pt x="499" y="1012"/>
                    <a:pt x="499" y="1012"/>
                  </a:cubicBezTo>
                  <a:cubicBezTo>
                    <a:pt x="499" y="498"/>
                    <a:pt x="499" y="498"/>
                    <a:pt x="499" y="498"/>
                  </a:cubicBezTo>
                  <a:cubicBezTo>
                    <a:pt x="4655" y="498"/>
                    <a:pt x="4655" y="498"/>
                    <a:pt x="4655" y="498"/>
                  </a:cubicBezTo>
                  <a:lnTo>
                    <a:pt x="4655" y="1012"/>
                  </a:lnTo>
                  <a:close/>
                  <a:moveTo>
                    <a:pt x="4655" y="0"/>
                  </a:moveTo>
                  <a:cubicBezTo>
                    <a:pt x="499" y="0"/>
                    <a:pt x="499" y="0"/>
                    <a:pt x="499" y="0"/>
                  </a:cubicBezTo>
                  <a:cubicBezTo>
                    <a:pt x="224" y="0"/>
                    <a:pt x="0" y="223"/>
                    <a:pt x="0" y="498"/>
                  </a:cubicBezTo>
                  <a:cubicBezTo>
                    <a:pt x="0" y="3065"/>
                    <a:pt x="0" y="3065"/>
                    <a:pt x="0" y="3065"/>
                  </a:cubicBezTo>
                  <a:cubicBezTo>
                    <a:pt x="0" y="3341"/>
                    <a:pt x="224" y="3564"/>
                    <a:pt x="499" y="3564"/>
                  </a:cubicBezTo>
                  <a:cubicBezTo>
                    <a:pt x="4655" y="3564"/>
                    <a:pt x="4655" y="3564"/>
                    <a:pt x="4655" y="3564"/>
                  </a:cubicBezTo>
                  <a:cubicBezTo>
                    <a:pt x="4930" y="3564"/>
                    <a:pt x="5154" y="3341"/>
                    <a:pt x="5154" y="3065"/>
                  </a:cubicBezTo>
                  <a:cubicBezTo>
                    <a:pt x="5154" y="498"/>
                    <a:pt x="5154" y="498"/>
                    <a:pt x="5154" y="498"/>
                  </a:cubicBezTo>
                  <a:cubicBezTo>
                    <a:pt x="5154" y="223"/>
                    <a:pt x="4930" y="0"/>
                    <a:pt x="465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21" name="Shape 556"/>
          <p:cNvSpPr txBox="1"/>
          <p:nvPr/>
        </p:nvSpPr>
        <p:spPr>
          <a:xfrm>
            <a:off x="5862376" y="1212355"/>
            <a:ext cx="1855275" cy="154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tx2"/>
                </a:solidFill>
                <a:latin typeface="+mj-lt"/>
                <a:ea typeface="Georgia"/>
                <a:cs typeface="Georgia"/>
                <a:sym typeface="Georgia"/>
              </a:rPr>
              <a:t>Future </a:t>
            </a:r>
            <a:r>
              <a:rPr lang="en-US" sz="1400" i="1" dirty="0" smtClean="0">
                <a:solidFill>
                  <a:schemeClr val="tx2"/>
                </a:solidFill>
                <a:latin typeface="+mj-lt"/>
                <a:ea typeface="Georgia"/>
                <a:cs typeface="Georgia"/>
                <a:sym typeface="Georgia"/>
              </a:rPr>
              <a:t>state</a:t>
            </a:r>
            <a:r>
              <a:rPr lang="en-US" sz="1400" i="1" dirty="0">
                <a:solidFill>
                  <a:schemeClr val="tx2"/>
                </a:solidFill>
                <a:latin typeface="+mj-lt"/>
                <a:sym typeface="Georgia"/>
              </a:rPr>
              <a:t> </a:t>
            </a:r>
            <a:r>
              <a:rPr lang="en-US" sz="1400" i="1" dirty="0" smtClean="0">
                <a:solidFill>
                  <a:schemeClr val="tx2"/>
                </a:solidFill>
                <a:latin typeface="+mj-lt"/>
                <a:ea typeface="Georgia"/>
                <a:cs typeface="Georgia"/>
                <a:sym typeface="Georgia"/>
              </a:rPr>
              <a:t>headcount</a:t>
            </a:r>
            <a:endParaRPr sz="1400" i="1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686456" y="2014620"/>
            <a:ext cx="2245776" cy="1763707"/>
            <a:chOff x="5127218" y="1514777"/>
            <a:chExt cx="3325902" cy="3019326"/>
          </a:xfrm>
        </p:grpSpPr>
        <p:sp>
          <p:nvSpPr>
            <p:cNvPr id="29" name="Shape 560"/>
            <p:cNvSpPr/>
            <p:nvPr/>
          </p:nvSpPr>
          <p:spPr>
            <a:xfrm rot="10800000" flipH="1">
              <a:off x="6288879" y="3632522"/>
              <a:ext cx="1009979" cy="901581"/>
            </a:xfrm>
            <a:custGeom>
              <a:avLst/>
              <a:gdLst/>
              <a:ahLst/>
              <a:cxnLst/>
              <a:rect l="0" t="0" r="0" b="0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rgbClr val="000000"/>
                </a:solidFill>
                <a:latin typeface="+mj-lt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0" name="Shape 561"/>
            <p:cNvSpPr/>
            <p:nvPr/>
          </p:nvSpPr>
          <p:spPr>
            <a:xfrm rot="10800000" flipH="1">
              <a:off x="5704349" y="2572028"/>
              <a:ext cx="2171640" cy="1060494"/>
            </a:xfrm>
            <a:custGeom>
              <a:avLst/>
              <a:gdLst/>
              <a:ahLst/>
              <a:cxnLst/>
              <a:rect l="0" t="0" r="0" b="0"/>
              <a:pathLst>
                <a:path w="21600" h="21600" extrusionOk="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rgbClr val="000000"/>
                </a:solidFill>
                <a:latin typeface="+mj-lt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1" name="Shape 562"/>
            <p:cNvSpPr/>
            <p:nvPr/>
          </p:nvSpPr>
          <p:spPr>
            <a:xfrm rot="10800000" flipH="1">
              <a:off x="5127218" y="1514777"/>
              <a:ext cx="3325902" cy="1057251"/>
            </a:xfrm>
            <a:custGeom>
              <a:avLst/>
              <a:gdLst/>
              <a:ahLst/>
              <a:cxnLst/>
              <a:rect l="0" t="0" r="0" b="0"/>
              <a:pathLst>
                <a:path w="21600" h="21600" extrusionOk="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rgbClr val="000000"/>
                </a:solidFill>
                <a:latin typeface="+mj-lt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23" name="Shape 563"/>
            <p:cNvSpPr txBox="1"/>
            <p:nvPr/>
          </p:nvSpPr>
          <p:spPr>
            <a:xfrm>
              <a:off x="6052205" y="2715727"/>
              <a:ext cx="1475928" cy="1575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Reporting &amp; compliance</a:t>
              </a:r>
              <a:endParaRPr sz="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Shape 564"/>
            <p:cNvSpPr txBox="1"/>
            <p:nvPr/>
          </p:nvSpPr>
          <p:spPr>
            <a:xfrm>
              <a:off x="6294389" y="1741021"/>
              <a:ext cx="991560" cy="1296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Insight &amp; action</a:t>
              </a:r>
              <a:endParaRPr sz="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Shape 565"/>
            <p:cNvSpPr txBox="1"/>
            <p:nvPr/>
          </p:nvSpPr>
          <p:spPr>
            <a:xfrm>
              <a:off x="6281481" y="3662686"/>
              <a:ext cx="1017378" cy="2157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Transaction </a:t>
              </a:r>
              <a:br>
                <a:rPr lang="en-US" sz="6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</a:br>
              <a:r>
                <a:rPr lang="en-US" sz="600" b="1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processing</a:t>
              </a:r>
              <a:endParaRPr sz="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5" name="Freeform 29"/>
          <p:cNvSpPr>
            <a:spLocks noChangeAspect="1" noEditPoints="1"/>
          </p:cNvSpPr>
          <p:nvPr/>
        </p:nvSpPr>
        <p:spPr bwMode="ltGray">
          <a:xfrm>
            <a:off x="6720067" y="3474396"/>
            <a:ext cx="178555" cy="123379"/>
          </a:xfrm>
          <a:custGeom>
            <a:avLst/>
            <a:gdLst>
              <a:gd name="T0" fmla="*/ 499 w 5154"/>
              <a:gd name="T1" fmla="*/ 3065 h 3564"/>
              <a:gd name="T2" fmla="*/ 499 w 5154"/>
              <a:gd name="T3" fmla="*/ 1777 h 3564"/>
              <a:gd name="T4" fmla="*/ 4655 w 5154"/>
              <a:gd name="T5" fmla="*/ 1777 h 3564"/>
              <a:gd name="T6" fmla="*/ 4655 w 5154"/>
              <a:gd name="T7" fmla="*/ 3065 h 3564"/>
              <a:gd name="T8" fmla="*/ 499 w 5154"/>
              <a:gd name="T9" fmla="*/ 3065 h 3564"/>
              <a:gd name="T10" fmla="*/ 4655 w 5154"/>
              <a:gd name="T11" fmla="*/ 1012 h 3564"/>
              <a:gd name="T12" fmla="*/ 499 w 5154"/>
              <a:gd name="T13" fmla="*/ 1012 h 3564"/>
              <a:gd name="T14" fmla="*/ 499 w 5154"/>
              <a:gd name="T15" fmla="*/ 498 h 3564"/>
              <a:gd name="T16" fmla="*/ 4655 w 5154"/>
              <a:gd name="T17" fmla="*/ 498 h 3564"/>
              <a:gd name="T18" fmla="*/ 4655 w 5154"/>
              <a:gd name="T19" fmla="*/ 1012 h 3564"/>
              <a:gd name="T20" fmla="*/ 4655 w 5154"/>
              <a:gd name="T21" fmla="*/ 0 h 3564"/>
              <a:gd name="T22" fmla="*/ 499 w 5154"/>
              <a:gd name="T23" fmla="*/ 0 h 3564"/>
              <a:gd name="T24" fmla="*/ 0 w 5154"/>
              <a:gd name="T25" fmla="*/ 498 h 3564"/>
              <a:gd name="T26" fmla="*/ 0 w 5154"/>
              <a:gd name="T27" fmla="*/ 3065 h 3564"/>
              <a:gd name="T28" fmla="*/ 499 w 5154"/>
              <a:gd name="T29" fmla="*/ 3564 h 3564"/>
              <a:gd name="T30" fmla="*/ 4655 w 5154"/>
              <a:gd name="T31" fmla="*/ 3564 h 3564"/>
              <a:gd name="T32" fmla="*/ 5154 w 5154"/>
              <a:gd name="T33" fmla="*/ 3065 h 3564"/>
              <a:gd name="T34" fmla="*/ 5154 w 5154"/>
              <a:gd name="T35" fmla="*/ 498 h 3564"/>
              <a:gd name="T36" fmla="*/ 4655 w 5154"/>
              <a:gd name="T37" fmla="*/ 0 h 3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154" h="3564">
                <a:moveTo>
                  <a:pt x="499" y="3065"/>
                </a:moveTo>
                <a:cubicBezTo>
                  <a:pt x="499" y="1777"/>
                  <a:pt x="499" y="1777"/>
                  <a:pt x="499" y="1777"/>
                </a:cubicBezTo>
                <a:cubicBezTo>
                  <a:pt x="4655" y="1777"/>
                  <a:pt x="4655" y="1777"/>
                  <a:pt x="4655" y="1777"/>
                </a:cubicBezTo>
                <a:cubicBezTo>
                  <a:pt x="4655" y="3065"/>
                  <a:pt x="4655" y="3065"/>
                  <a:pt x="4655" y="3065"/>
                </a:cubicBezTo>
                <a:lnTo>
                  <a:pt x="499" y="3065"/>
                </a:lnTo>
                <a:close/>
                <a:moveTo>
                  <a:pt x="4655" y="1012"/>
                </a:moveTo>
                <a:cubicBezTo>
                  <a:pt x="499" y="1012"/>
                  <a:pt x="499" y="1012"/>
                  <a:pt x="499" y="1012"/>
                </a:cubicBezTo>
                <a:cubicBezTo>
                  <a:pt x="499" y="498"/>
                  <a:pt x="499" y="498"/>
                  <a:pt x="499" y="498"/>
                </a:cubicBezTo>
                <a:cubicBezTo>
                  <a:pt x="4655" y="498"/>
                  <a:pt x="4655" y="498"/>
                  <a:pt x="4655" y="498"/>
                </a:cubicBezTo>
                <a:lnTo>
                  <a:pt x="4655" y="1012"/>
                </a:lnTo>
                <a:close/>
                <a:moveTo>
                  <a:pt x="4655" y="0"/>
                </a:moveTo>
                <a:cubicBezTo>
                  <a:pt x="499" y="0"/>
                  <a:pt x="499" y="0"/>
                  <a:pt x="499" y="0"/>
                </a:cubicBezTo>
                <a:cubicBezTo>
                  <a:pt x="224" y="0"/>
                  <a:pt x="0" y="223"/>
                  <a:pt x="0" y="498"/>
                </a:cubicBezTo>
                <a:cubicBezTo>
                  <a:pt x="0" y="3065"/>
                  <a:pt x="0" y="3065"/>
                  <a:pt x="0" y="3065"/>
                </a:cubicBezTo>
                <a:cubicBezTo>
                  <a:pt x="0" y="3341"/>
                  <a:pt x="224" y="3564"/>
                  <a:pt x="499" y="3564"/>
                </a:cubicBezTo>
                <a:cubicBezTo>
                  <a:pt x="4655" y="3564"/>
                  <a:pt x="4655" y="3564"/>
                  <a:pt x="4655" y="3564"/>
                </a:cubicBezTo>
                <a:cubicBezTo>
                  <a:pt x="4930" y="3564"/>
                  <a:pt x="5154" y="3341"/>
                  <a:pt x="5154" y="3065"/>
                </a:cubicBezTo>
                <a:cubicBezTo>
                  <a:pt x="5154" y="498"/>
                  <a:pt x="5154" y="498"/>
                  <a:pt x="5154" y="498"/>
                </a:cubicBezTo>
                <a:cubicBezTo>
                  <a:pt x="5154" y="223"/>
                  <a:pt x="4930" y="0"/>
                  <a:pt x="4655" y="0"/>
                </a:cubicBezTo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6" name="Freeform 5"/>
          <p:cNvSpPr>
            <a:spLocks noChangeAspect="1" noEditPoints="1"/>
          </p:cNvSpPr>
          <p:nvPr/>
        </p:nvSpPr>
        <p:spPr bwMode="ltGray">
          <a:xfrm>
            <a:off x="6704286" y="2850129"/>
            <a:ext cx="194402" cy="204567"/>
          </a:xfrm>
          <a:custGeom>
            <a:avLst/>
            <a:gdLst>
              <a:gd name="T0" fmla="*/ 1 w 4918"/>
              <a:gd name="T1" fmla="*/ 3887 h 5170"/>
              <a:gd name="T2" fmla="*/ 3881 w 4918"/>
              <a:gd name="T3" fmla="*/ 3887 h 5170"/>
              <a:gd name="T4" fmla="*/ 3881 w 4918"/>
              <a:gd name="T5" fmla="*/ 4366 h 5170"/>
              <a:gd name="T6" fmla="*/ 4143 w 4918"/>
              <a:gd name="T7" fmla="*/ 4656 h 5170"/>
              <a:gd name="T8" fmla="*/ 4403 w 4918"/>
              <a:gd name="T9" fmla="*/ 4369 h 5170"/>
              <a:gd name="T10" fmla="*/ 4403 w 4918"/>
              <a:gd name="T11" fmla="*/ 596 h 5170"/>
              <a:gd name="T12" fmla="*/ 4403 w 4918"/>
              <a:gd name="T13" fmla="*/ 511 h 5170"/>
              <a:gd name="T14" fmla="*/ 1029 w 4918"/>
              <a:gd name="T15" fmla="*/ 511 h 5170"/>
              <a:gd name="T16" fmla="*/ 1029 w 4918"/>
              <a:gd name="T17" fmla="*/ 3608 h 5170"/>
              <a:gd name="T18" fmla="*/ 528 w 4918"/>
              <a:gd name="T19" fmla="*/ 3608 h 5170"/>
              <a:gd name="T20" fmla="*/ 528 w 4918"/>
              <a:gd name="T21" fmla="*/ 0 h 5170"/>
              <a:gd name="T22" fmla="*/ 4917 w 4918"/>
              <a:gd name="T23" fmla="*/ 0 h 5170"/>
              <a:gd name="T24" fmla="*/ 4917 w 4918"/>
              <a:gd name="T25" fmla="*/ 106 h 5170"/>
              <a:gd name="T26" fmla="*/ 4917 w 4918"/>
              <a:gd name="T27" fmla="*/ 4356 h 5170"/>
              <a:gd name="T28" fmla="*/ 4100 w 4918"/>
              <a:gd name="T29" fmla="*/ 5170 h 5170"/>
              <a:gd name="T30" fmla="*/ 555 w 4918"/>
              <a:gd name="T31" fmla="*/ 5170 h 5170"/>
              <a:gd name="T32" fmla="*/ 1 w 4918"/>
              <a:gd name="T33" fmla="*/ 4623 h 5170"/>
              <a:gd name="T34" fmla="*/ 1 w 4918"/>
              <a:gd name="T35" fmla="*/ 3887 h 5170"/>
              <a:gd name="T36" fmla="*/ 3877 w 4918"/>
              <a:gd name="T37" fmla="*/ 2591 h 5170"/>
              <a:gd name="T38" fmla="*/ 2337 w 4918"/>
              <a:gd name="T39" fmla="*/ 2591 h 5170"/>
              <a:gd name="T40" fmla="*/ 2337 w 4918"/>
              <a:gd name="T41" fmla="*/ 3090 h 5170"/>
              <a:gd name="T42" fmla="*/ 3877 w 4918"/>
              <a:gd name="T43" fmla="*/ 3090 h 5170"/>
              <a:gd name="T44" fmla="*/ 3877 w 4918"/>
              <a:gd name="T45" fmla="*/ 2591 h 5170"/>
              <a:gd name="T46" fmla="*/ 2334 w 4918"/>
              <a:gd name="T47" fmla="*/ 1792 h 5170"/>
              <a:gd name="T48" fmla="*/ 3873 w 4918"/>
              <a:gd name="T49" fmla="*/ 1792 h 5170"/>
              <a:gd name="T50" fmla="*/ 3873 w 4918"/>
              <a:gd name="T51" fmla="*/ 1298 h 5170"/>
              <a:gd name="T52" fmla="*/ 2334 w 4918"/>
              <a:gd name="T53" fmla="*/ 1298 h 5170"/>
              <a:gd name="T54" fmla="*/ 2334 w 4918"/>
              <a:gd name="T55" fmla="*/ 1792 h 5170"/>
              <a:gd name="T56" fmla="*/ 2057 w 4918"/>
              <a:gd name="T57" fmla="*/ 2590 h 5170"/>
              <a:gd name="T58" fmla="*/ 1563 w 4918"/>
              <a:gd name="T59" fmla="*/ 2590 h 5170"/>
              <a:gd name="T60" fmla="*/ 1563 w 4918"/>
              <a:gd name="T61" fmla="*/ 3093 h 5170"/>
              <a:gd name="T62" fmla="*/ 2057 w 4918"/>
              <a:gd name="T63" fmla="*/ 3093 h 5170"/>
              <a:gd name="T64" fmla="*/ 2057 w 4918"/>
              <a:gd name="T65" fmla="*/ 2590 h 5170"/>
              <a:gd name="T66" fmla="*/ 2058 w 4918"/>
              <a:gd name="T67" fmla="*/ 1298 h 5170"/>
              <a:gd name="T68" fmla="*/ 1563 w 4918"/>
              <a:gd name="T69" fmla="*/ 1298 h 5170"/>
              <a:gd name="T70" fmla="*/ 1563 w 4918"/>
              <a:gd name="T71" fmla="*/ 1788 h 5170"/>
              <a:gd name="T72" fmla="*/ 2058 w 4918"/>
              <a:gd name="T73" fmla="*/ 1788 h 5170"/>
              <a:gd name="T74" fmla="*/ 2058 w 4918"/>
              <a:gd name="T75" fmla="*/ 1298 h 5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18" h="5170">
                <a:moveTo>
                  <a:pt x="1" y="3887"/>
                </a:moveTo>
                <a:cubicBezTo>
                  <a:pt x="3881" y="3887"/>
                  <a:pt x="3881" y="3887"/>
                  <a:pt x="3881" y="3887"/>
                </a:cubicBezTo>
                <a:cubicBezTo>
                  <a:pt x="3881" y="4050"/>
                  <a:pt x="3880" y="4208"/>
                  <a:pt x="3881" y="4366"/>
                </a:cubicBezTo>
                <a:cubicBezTo>
                  <a:pt x="3882" y="4553"/>
                  <a:pt x="3977" y="4657"/>
                  <a:pt x="4143" y="4656"/>
                </a:cubicBezTo>
                <a:cubicBezTo>
                  <a:pt x="4296" y="4654"/>
                  <a:pt x="4403" y="4539"/>
                  <a:pt x="4403" y="4369"/>
                </a:cubicBezTo>
                <a:cubicBezTo>
                  <a:pt x="4403" y="3112"/>
                  <a:pt x="4403" y="1854"/>
                  <a:pt x="4403" y="596"/>
                </a:cubicBezTo>
                <a:cubicBezTo>
                  <a:pt x="4403" y="511"/>
                  <a:pt x="4403" y="511"/>
                  <a:pt x="4403" y="511"/>
                </a:cubicBezTo>
                <a:cubicBezTo>
                  <a:pt x="1029" y="511"/>
                  <a:pt x="1029" y="511"/>
                  <a:pt x="1029" y="511"/>
                </a:cubicBezTo>
                <a:cubicBezTo>
                  <a:pt x="1029" y="3608"/>
                  <a:pt x="1029" y="3608"/>
                  <a:pt x="1029" y="3608"/>
                </a:cubicBezTo>
                <a:cubicBezTo>
                  <a:pt x="528" y="3608"/>
                  <a:pt x="528" y="3608"/>
                  <a:pt x="528" y="3608"/>
                </a:cubicBezTo>
                <a:cubicBezTo>
                  <a:pt x="528" y="0"/>
                  <a:pt x="528" y="0"/>
                  <a:pt x="528" y="0"/>
                </a:cubicBezTo>
                <a:cubicBezTo>
                  <a:pt x="4917" y="0"/>
                  <a:pt x="4917" y="0"/>
                  <a:pt x="4917" y="0"/>
                </a:cubicBezTo>
                <a:cubicBezTo>
                  <a:pt x="4917" y="106"/>
                  <a:pt x="4917" y="106"/>
                  <a:pt x="4917" y="106"/>
                </a:cubicBezTo>
                <a:cubicBezTo>
                  <a:pt x="4917" y="1523"/>
                  <a:pt x="4918" y="2940"/>
                  <a:pt x="4917" y="4356"/>
                </a:cubicBezTo>
                <a:cubicBezTo>
                  <a:pt x="4917" y="4834"/>
                  <a:pt x="4580" y="5170"/>
                  <a:pt x="4100" y="5170"/>
                </a:cubicBezTo>
                <a:cubicBezTo>
                  <a:pt x="2919" y="5170"/>
                  <a:pt x="1737" y="5170"/>
                  <a:pt x="555" y="5170"/>
                </a:cubicBezTo>
                <a:cubicBezTo>
                  <a:pt x="218" y="5170"/>
                  <a:pt x="3" y="4957"/>
                  <a:pt x="1" y="4623"/>
                </a:cubicBezTo>
                <a:cubicBezTo>
                  <a:pt x="0" y="4382"/>
                  <a:pt x="1" y="4141"/>
                  <a:pt x="1" y="3887"/>
                </a:cubicBezTo>
                <a:moveTo>
                  <a:pt x="3877" y="2591"/>
                </a:moveTo>
                <a:cubicBezTo>
                  <a:pt x="2337" y="2591"/>
                  <a:pt x="2337" y="2591"/>
                  <a:pt x="2337" y="2591"/>
                </a:cubicBezTo>
                <a:cubicBezTo>
                  <a:pt x="2337" y="3090"/>
                  <a:pt x="2337" y="3090"/>
                  <a:pt x="2337" y="3090"/>
                </a:cubicBezTo>
                <a:cubicBezTo>
                  <a:pt x="3877" y="3090"/>
                  <a:pt x="3877" y="3090"/>
                  <a:pt x="3877" y="3090"/>
                </a:cubicBezTo>
                <a:lnTo>
                  <a:pt x="3877" y="2591"/>
                </a:lnTo>
                <a:close/>
                <a:moveTo>
                  <a:pt x="2334" y="1792"/>
                </a:moveTo>
                <a:cubicBezTo>
                  <a:pt x="3873" y="1792"/>
                  <a:pt x="3873" y="1792"/>
                  <a:pt x="3873" y="1792"/>
                </a:cubicBezTo>
                <a:cubicBezTo>
                  <a:pt x="3873" y="1298"/>
                  <a:pt x="3873" y="1298"/>
                  <a:pt x="3873" y="1298"/>
                </a:cubicBezTo>
                <a:cubicBezTo>
                  <a:pt x="2334" y="1298"/>
                  <a:pt x="2334" y="1298"/>
                  <a:pt x="2334" y="1298"/>
                </a:cubicBezTo>
                <a:lnTo>
                  <a:pt x="2334" y="1792"/>
                </a:lnTo>
                <a:close/>
                <a:moveTo>
                  <a:pt x="2057" y="2590"/>
                </a:moveTo>
                <a:cubicBezTo>
                  <a:pt x="1563" y="2590"/>
                  <a:pt x="1563" y="2590"/>
                  <a:pt x="1563" y="2590"/>
                </a:cubicBezTo>
                <a:cubicBezTo>
                  <a:pt x="1563" y="3093"/>
                  <a:pt x="1563" y="3093"/>
                  <a:pt x="1563" y="3093"/>
                </a:cubicBezTo>
                <a:cubicBezTo>
                  <a:pt x="2057" y="3093"/>
                  <a:pt x="2057" y="3093"/>
                  <a:pt x="2057" y="3093"/>
                </a:cubicBezTo>
                <a:lnTo>
                  <a:pt x="2057" y="2590"/>
                </a:lnTo>
                <a:close/>
                <a:moveTo>
                  <a:pt x="2058" y="1298"/>
                </a:moveTo>
                <a:cubicBezTo>
                  <a:pt x="1563" y="1298"/>
                  <a:pt x="1563" y="1298"/>
                  <a:pt x="1563" y="1298"/>
                </a:cubicBezTo>
                <a:cubicBezTo>
                  <a:pt x="1563" y="1788"/>
                  <a:pt x="1563" y="1788"/>
                  <a:pt x="1563" y="1788"/>
                </a:cubicBezTo>
                <a:cubicBezTo>
                  <a:pt x="2058" y="1788"/>
                  <a:pt x="2058" y="1788"/>
                  <a:pt x="2058" y="1788"/>
                </a:cubicBezTo>
                <a:lnTo>
                  <a:pt x="2058" y="12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7" name="Freeform 36"/>
          <p:cNvSpPr>
            <a:spLocks noChangeAspect="1" noEditPoints="1"/>
          </p:cNvSpPr>
          <p:nvPr/>
        </p:nvSpPr>
        <p:spPr bwMode="ltGray">
          <a:xfrm>
            <a:off x="6670213" y="2256830"/>
            <a:ext cx="278262" cy="190589"/>
          </a:xfrm>
          <a:custGeom>
            <a:avLst/>
            <a:gdLst>
              <a:gd name="T0" fmla="*/ 2586 w 5172"/>
              <a:gd name="T1" fmla="*/ 1058 h 3527"/>
              <a:gd name="T2" fmla="*/ 1881 w 5172"/>
              <a:gd name="T3" fmla="*/ 1764 h 3527"/>
              <a:gd name="T4" fmla="*/ 2586 w 5172"/>
              <a:gd name="T5" fmla="*/ 2469 h 3527"/>
              <a:gd name="T6" fmla="*/ 3292 w 5172"/>
              <a:gd name="T7" fmla="*/ 1764 h 3527"/>
              <a:gd name="T8" fmla="*/ 2586 w 5172"/>
              <a:gd name="T9" fmla="*/ 1058 h 3527"/>
              <a:gd name="T10" fmla="*/ 2586 w 5172"/>
              <a:gd name="T11" fmla="*/ 2939 h 3527"/>
              <a:gd name="T12" fmla="*/ 1411 w 5172"/>
              <a:gd name="T13" fmla="*/ 1764 h 3527"/>
              <a:gd name="T14" fmla="*/ 2586 w 5172"/>
              <a:gd name="T15" fmla="*/ 588 h 3527"/>
              <a:gd name="T16" fmla="*/ 3762 w 5172"/>
              <a:gd name="T17" fmla="*/ 1764 h 3527"/>
              <a:gd name="T18" fmla="*/ 2586 w 5172"/>
              <a:gd name="T19" fmla="*/ 2939 h 3527"/>
              <a:gd name="T20" fmla="*/ 2586 w 5172"/>
              <a:gd name="T21" fmla="*/ 0 h 3527"/>
              <a:gd name="T22" fmla="*/ 0 w 5172"/>
              <a:gd name="T23" fmla="*/ 1764 h 3527"/>
              <a:gd name="T24" fmla="*/ 2586 w 5172"/>
              <a:gd name="T25" fmla="*/ 3527 h 3527"/>
              <a:gd name="T26" fmla="*/ 5172 w 5172"/>
              <a:gd name="T27" fmla="*/ 1764 h 3527"/>
              <a:gd name="T28" fmla="*/ 2586 w 5172"/>
              <a:gd name="T29" fmla="*/ 0 h 3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172" h="3527">
                <a:moveTo>
                  <a:pt x="2586" y="1058"/>
                </a:moveTo>
                <a:cubicBezTo>
                  <a:pt x="2186" y="1058"/>
                  <a:pt x="1881" y="1364"/>
                  <a:pt x="1881" y="1764"/>
                </a:cubicBezTo>
                <a:cubicBezTo>
                  <a:pt x="1881" y="2163"/>
                  <a:pt x="2186" y="2469"/>
                  <a:pt x="2586" y="2469"/>
                </a:cubicBezTo>
                <a:cubicBezTo>
                  <a:pt x="2986" y="2469"/>
                  <a:pt x="3292" y="2163"/>
                  <a:pt x="3292" y="1764"/>
                </a:cubicBezTo>
                <a:cubicBezTo>
                  <a:pt x="3292" y="1364"/>
                  <a:pt x="2986" y="1058"/>
                  <a:pt x="2586" y="1058"/>
                </a:cubicBezTo>
                <a:moveTo>
                  <a:pt x="2586" y="2939"/>
                </a:moveTo>
                <a:cubicBezTo>
                  <a:pt x="1928" y="2939"/>
                  <a:pt x="1411" y="2422"/>
                  <a:pt x="1411" y="1764"/>
                </a:cubicBezTo>
                <a:cubicBezTo>
                  <a:pt x="1411" y="1105"/>
                  <a:pt x="1928" y="588"/>
                  <a:pt x="2586" y="588"/>
                </a:cubicBezTo>
                <a:cubicBezTo>
                  <a:pt x="3245" y="588"/>
                  <a:pt x="3762" y="1105"/>
                  <a:pt x="3762" y="1764"/>
                </a:cubicBezTo>
                <a:cubicBezTo>
                  <a:pt x="3762" y="2422"/>
                  <a:pt x="3245" y="2939"/>
                  <a:pt x="2586" y="2939"/>
                </a:cubicBezTo>
                <a:moveTo>
                  <a:pt x="2586" y="0"/>
                </a:moveTo>
                <a:cubicBezTo>
                  <a:pt x="1411" y="0"/>
                  <a:pt x="400" y="729"/>
                  <a:pt x="0" y="1764"/>
                </a:cubicBezTo>
                <a:cubicBezTo>
                  <a:pt x="400" y="2798"/>
                  <a:pt x="1411" y="3527"/>
                  <a:pt x="2586" y="3527"/>
                </a:cubicBezTo>
                <a:cubicBezTo>
                  <a:pt x="3762" y="3527"/>
                  <a:pt x="4773" y="2798"/>
                  <a:pt x="5172" y="1764"/>
                </a:cubicBezTo>
                <a:cubicBezTo>
                  <a:pt x="4773" y="729"/>
                  <a:pt x="3762" y="0"/>
                  <a:pt x="2586" y="0"/>
                </a:cubicBezTo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idx="12"/>
          </p:nvPr>
        </p:nvSpPr>
        <p:spPr>
          <a:xfrm>
            <a:off x="6700838" y="4770007"/>
            <a:ext cx="2133600" cy="123000"/>
          </a:xfrm>
        </p:spPr>
        <p:txBody>
          <a:bodyPr/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192097" y="218923"/>
            <a:ext cx="8580195" cy="61555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Next Generation Finance will reduce the size of Finance </a:t>
            </a: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>
                <a:solidFill>
                  <a:schemeClr val="bg1"/>
                </a:solidFill>
              </a:rPr>
              <a:t>50% and require a dramatic shift in Finance skills &amp; capabilities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101124" y="2121629"/>
            <a:ext cx="853488" cy="473164"/>
            <a:chOff x="4115887" y="2429590"/>
            <a:chExt cx="853488" cy="473164"/>
          </a:xfrm>
        </p:grpSpPr>
        <p:sp>
          <p:nvSpPr>
            <p:cNvPr id="57" name="Shape 1626"/>
            <p:cNvSpPr txBox="1"/>
            <p:nvPr/>
          </p:nvSpPr>
          <p:spPr>
            <a:xfrm>
              <a:off x="4115887" y="2659825"/>
              <a:ext cx="853488" cy="2429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ts val="12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Process mining</a:t>
              </a:r>
              <a:endParaRPr sz="1000" b="0" i="0" u="none" strike="noStrike" cap="none" dirty="0">
                <a:solidFill>
                  <a:schemeClr val="bg1"/>
                </a:solidFill>
                <a:latin typeface="+mj-lt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1630"/>
            <p:cNvSpPr/>
            <p:nvPr/>
          </p:nvSpPr>
          <p:spPr>
            <a:xfrm>
              <a:off x="4374356" y="2429590"/>
              <a:ext cx="336550" cy="273050"/>
            </a:xfrm>
            <a:custGeom>
              <a:avLst/>
              <a:gdLst/>
              <a:ahLst/>
              <a:cxnLst/>
              <a:rect l="0" t="0" r="0" b="0"/>
              <a:pathLst>
                <a:path w="212" h="172" extrusionOk="0">
                  <a:moveTo>
                    <a:pt x="153" y="57"/>
                  </a:moveTo>
                  <a:lnTo>
                    <a:pt x="59" y="57"/>
                  </a:lnTo>
                  <a:lnTo>
                    <a:pt x="59" y="0"/>
                  </a:lnTo>
                  <a:lnTo>
                    <a:pt x="153" y="0"/>
                  </a:lnTo>
                  <a:lnTo>
                    <a:pt x="153" y="57"/>
                  </a:lnTo>
                  <a:close/>
                  <a:moveTo>
                    <a:pt x="190" y="89"/>
                  </a:moveTo>
                  <a:lnTo>
                    <a:pt x="21" y="89"/>
                  </a:lnTo>
                  <a:lnTo>
                    <a:pt x="21" y="155"/>
                  </a:lnTo>
                  <a:lnTo>
                    <a:pt x="40" y="155"/>
                  </a:lnTo>
                  <a:lnTo>
                    <a:pt x="40" y="108"/>
                  </a:lnTo>
                  <a:lnTo>
                    <a:pt x="171" y="108"/>
                  </a:lnTo>
                  <a:lnTo>
                    <a:pt x="171" y="155"/>
                  </a:lnTo>
                  <a:lnTo>
                    <a:pt x="190" y="155"/>
                  </a:lnTo>
                  <a:lnTo>
                    <a:pt x="190" y="89"/>
                  </a:lnTo>
                  <a:close/>
                  <a:moveTo>
                    <a:pt x="61" y="135"/>
                  </a:moveTo>
                  <a:lnTo>
                    <a:pt x="0" y="135"/>
                  </a:lnTo>
                  <a:lnTo>
                    <a:pt x="0" y="172"/>
                  </a:lnTo>
                  <a:lnTo>
                    <a:pt x="61" y="172"/>
                  </a:lnTo>
                  <a:lnTo>
                    <a:pt x="61" y="135"/>
                  </a:lnTo>
                  <a:close/>
                  <a:moveTo>
                    <a:pt x="137" y="135"/>
                  </a:moveTo>
                  <a:lnTo>
                    <a:pt x="75" y="135"/>
                  </a:lnTo>
                  <a:lnTo>
                    <a:pt x="75" y="172"/>
                  </a:lnTo>
                  <a:lnTo>
                    <a:pt x="137" y="172"/>
                  </a:lnTo>
                  <a:lnTo>
                    <a:pt x="137" y="135"/>
                  </a:lnTo>
                  <a:close/>
                  <a:moveTo>
                    <a:pt x="212" y="135"/>
                  </a:moveTo>
                  <a:lnTo>
                    <a:pt x="151" y="135"/>
                  </a:lnTo>
                  <a:lnTo>
                    <a:pt x="151" y="172"/>
                  </a:lnTo>
                  <a:lnTo>
                    <a:pt x="212" y="172"/>
                  </a:lnTo>
                  <a:lnTo>
                    <a:pt x="212" y="135"/>
                  </a:lnTo>
                  <a:close/>
                  <a:moveTo>
                    <a:pt x="115" y="67"/>
                  </a:moveTo>
                  <a:lnTo>
                    <a:pt x="96" y="67"/>
                  </a:lnTo>
                  <a:lnTo>
                    <a:pt x="96" y="164"/>
                  </a:lnTo>
                  <a:lnTo>
                    <a:pt x="115" y="164"/>
                  </a:lnTo>
                  <a:lnTo>
                    <a:pt x="115" y="6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100" b="0" i="0" u="none" strike="noStrike" cap="none">
                <a:solidFill>
                  <a:schemeClr val="bg1"/>
                </a:solidFill>
                <a:latin typeface="+mj-lt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95192" y="1596938"/>
            <a:ext cx="467196" cy="448837"/>
            <a:chOff x="3851831" y="1769741"/>
            <a:chExt cx="467196" cy="448837"/>
          </a:xfrm>
        </p:grpSpPr>
        <p:sp>
          <p:nvSpPr>
            <p:cNvPr id="56" name="Shape 1623"/>
            <p:cNvSpPr txBox="1">
              <a:spLocks/>
            </p:cNvSpPr>
            <p:nvPr/>
          </p:nvSpPr>
          <p:spPr>
            <a:xfrm>
              <a:off x="3851831" y="2043145"/>
              <a:ext cx="467196" cy="1754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bg2"/>
                  </a:solidFill>
                  <a:latin typeface="+mj-lt"/>
                  <a:ea typeface="+mn-ea"/>
                  <a:cs typeface="+mn-cs"/>
                </a:defRPr>
              </a:lvl1pPr>
              <a:lvl2pPr marL="173038" indent="-173038" algn="l" defTabSz="914400" rtl="0" eaLnBrk="1" latinLnBrk="0" hangingPunct="1">
                <a:spcBef>
                  <a:spcPct val="20000"/>
                </a:spcBef>
                <a:buFont typeface="Wingdings" panose="05000000000000000000" pitchFamily="2" charset="2"/>
                <a:buChar char="§"/>
                <a:defRPr sz="1000" kern="1200">
                  <a:solidFill>
                    <a:schemeClr val="bg2"/>
                  </a:solidFill>
                  <a:latin typeface="+mn-lt"/>
                  <a:ea typeface="+mn-ea"/>
                  <a:cs typeface="+mn-cs"/>
                </a:defRPr>
              </a:lvl2pPr>
              <a:lvl3pPr marL="339725" indent="-166688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900" kern="1200">
                  <a:solidFill>
                    <a:schemeClr val="bg2"/>
                  </a:solidFill>
                  <a:latin typeface="+mn-lt"/>
                  <a:ea typeface="+mn-ea"/>
                  <a:cs typeface="+mn-cs"/>
                </a:defRPr>
              </a:lvl3pPr>
              <a:lvl4pPr marL="514350" indent="-174625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bg2"/>
                  </a:solidFill>
                  <a:latin typeface="+mn-lt"/>
                  <a:ea typeface="+mn-ea"/>
                  <a:cs typeface="+mn-cs"/>
                </a:defRPr>
              </a:lvl4pPr>
              <a:lvl5pPr marL="687388" indent="-173038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700" kern="1200">
                  <a:solidFill>
                    <a:schemeClr val="bg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5000"/>
                </a:lnSpc>
                <a:spcBef>
                  <a:spcPts val="0"/>
                </a:spcBef>
                <a:buClr>
                  <a:schemeClr val="lt2"/>
                </a:buClr>
                <a:buSzPts val="1200"/>
                <a:buFont typeface="Arial"/>
                <a:buNone/>
              </a:pPr>
              <a:r>
                <a:rPr lang="en-US" sz="900" dirty="0" smtClean="0">
                  <a:solidFill>
                    <a:schemeClr val="bg1"/>
                  </a:solidFill>
                  <a:ea typeface="Georgia"/>
                  <a:cs typeface="Georgia"/>
                  <a:sym typeface="Georgia"/>
                </a:rPr>
                <a:t>Analytics</a:t>
              </a:r>
              <a:endParaRPr lang="en-US" sz="1200" dirty="0">
                <a:solidFill>
                  <a:schemeClr val="bg1"/>
                </a:solidFill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59" name="Shape 1631"/>
            <p:cNvSpPr/>
            <p:nvPr/>
          </p:nvSpPr>
          <p:spPr>
            <a:xfrm>
              <a:off x="3935659" y="1769741"/>
              <a:ext cx="255587" cy="255587"/>
            </a:xfrm>
            <a:custGeom>
              <a:avLst/>
              <a:gdLst/>
              <a:ahLst/>
              <a:cxnLst/>
              <a:rect l="0" t="0" r="0" b="0"/>
              <a:pathLst>
                <a:path w="5175" h="5175" extrusionOk="0">
                  <a:moveTo>
                    <a:pt x="1922" y="3253"/>
                  </a:moveTo>
                  <a:cubicBezTo>
                    <a:pt x="1183" y="3253"/>
                    <a:pt x="592" y="2661"/>
                    <a:pt x="592" y="1922"/>
                  </a:cubicBezTo>
                  <a:cubicBezTo>
                    <a:pt x="592" y="1183"/>
                    <a:pt x="1183" y="592"/>
                    <a:pt x="1922" y="592"/>
                  </a:cubicBezTo>
                  <a:cubicBezTo>
                    <a:pt x="2662" y="592"/>
                    <a:pt x="3253" y="1183"/>
                    <a:pt x="3253" y="1922"/>
                  </a:cubicBezTo>
                  <a:cubicBezTo>
                    <a:pt x="3253" y="2661"/>
                    <a:pt x="2662" y="3253"/>
                    <a:pt x="1922" y="3253"/>
                  </a:cubicBezTo>
                  <a:moveTo>
                    <a:pt x="3696" y="3253"/>
                  </a:moveTo>
                  <a:cubicBezTo>
                    <a:pt x="3460" y="3253"/>
                    <a:pt x="3460" y="3253"/>
                    <a:pt x="3460" y="3253"/>
                  </a:cubicBezTo>
                  <a:cubicBezTo>
                    <a:pt x="3371" y="3164"/>
                    <a:pt x="3371" y="3164"/>
                    <a:pt x="3371" y="3164"/>
                  </a:cubicBezTo>
                  <a:cubicBezTo>
                    <a:pt x="3667" y="2838"/>
                    <a:pt x="3844" y="2395"/>
                    <a:pt x="3844" y="1922"/>
                  </a:cubicBezTo>
                  <a:cubicBezTo>
                    <a:pt x="3844" y="858"/>
                    <a:pt x="2987" y="0"/>
                    <a:pt x="1922" y="0"/>
                  </a:cubicBezTo>
                  <a:cubicBezTo>
                    <a:pt x="858" y="0"/>
                    <a:pt x="0" y="858"/>
                    <a:pt x="0" y="1922"/>
                  </a:cubicBezTo>
                  <a:cubicBezTo>
                    <a:pt x="0" y="2987"/>
                    <a:pt x="858" y="3844"/>
                    <a:pt x="1922" y="3844"/>
                  </a:cubicBezTo>
                  <a:cubicBezTo>
                    <a:pt x="2396" y="3844"/>
                    <a:pt x="2839" y="3667"/>
                    <a:pt x="3164" y="3371"/>
                  </a:cubicBezTo>
                  <a:cubicBezTo>
                    <a:pt x="3253" y="3460"/>
                    <a:pt x="3253" y="3460"/>
                    <a:pt x="3253" y="3460"/>
                  </a:cubicBezTo>
                  <a:cubicBezTo>
                    <a:pt x="3253" y="3696"/>
                    <a:pt x="3253" y="3696"/>
                    <a:pt x="3253" y="3696"/>
                  </a:cubicBezTo>
                  <a:cubicBezTo>
                    <a:pt x="4731" y="5175"/>
                    <a:pt x="4731" y="5175"/>
                    <a:pt x="4731" y="5175"/>
                  </a:cubicBezTo>
                  <a:cubicBezTo>
                    <a:pt x="5175" y="4731"/>
                    <a:pt x="5175" y="4731"/>
                    <a:pt x="5175" y="4731"/>
                  </a:cubicBezTo>
                  <a:lnTo>
                    <a:pt x="3696" y="325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100" b="0" i="0" u="none" strike="noStrike" cap="none">
                <a:solidFill>
                  <a:schemeClr val="bg1"/>
                </a:solidFill>
                <a:latin typeface="+mj-lt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Shape 1632"/>
          <p:cNvSpPr/>
          <p:nvPr/>
        </p:nvSpPr>
        <p:spPr>
          <a:xfrm>
            <a:off x="4378015" y="3804869"/>
            <a:ext cx="322263" cy="222250"/>
          </a:xfrm>
          <a:custGeom>
            <a:avLst/>
            <a:gdLst/>
            <a:ahLst/>
            <a:cxnLst/>
            <a:rect l="0" t="0" r="0" b="0"/>
            <a:pathLst>
              <a:path w="5172" h="3574" extrusionOk="0">
                <a:moveTo>
                  <a:pt x="4367" y="1281"/>
                </a:moveTo>
                <a:cubicBezTo>
                  <a:pt x="3857" y="1281"/>
                  <a:pt x="3857" y="1281"/>
                  <a:pt x="3857" y="1281"/>
                </a:cubicBezTo>
                <a:cubicBezTo>
                  <a:pt x="3857" y="771"/>
                  <a:pt x="3857" y="771"/>
                  <a:pt x="3857" y="771"/>
                </a:cubicBezTo>
                <a:cubicBezTo>
                  <a:pt x="4367" y="771"/>
                  <a:pt x="4367" y="771"/>
                  <a:pt x="4367" y="771"/>
                </a:cubicBezTo>
                <a:lnTo>
                  <a:pt x="4367" y="1281"/>
                </a:lnTo>
                <a:close/>
                <a:moveTo>
                  <a:pt x="4367" y="2045"/>
                </a:moveTo>
                <a:cubicBezTo>
                  <a:pt x="3857" y="2045"/>
                  <a:pt x="3857" y="2045"/>
                  <a:pt x="3857" y="2045"/>
                </a:cubicBezTo>
                <a:cubicBezTo>
                  <a:pt x="3857" y="1535"/>
                  <a:pt x="3857" y="1535"/>
                  <a:pt x="3857" y="1535"/>
                </a:cubicBezTo>
                <a:cubicBezTo>
                  <a:pt x="4367" y="1535"/>
                  <a:pt x="4367" y="1535"/>
                  <a:pt x="4367" y="1535"/>
                </a:cubicBezTo>
                <a:lnTo>
                  <a:pt x="4367" y="2045"/>
                </a:lnTo>
                <a:close/>
                <a:moveTo>
                  <a:pt x="3602" y="1281"/>
                </a:moveTo>
                <a:cubicBezTo>
                  <a:pt x="3093" y="1281"/>
                  <a:pt x="3093" y="1281"/>
                  <a:pt x="3093" y="1281"/>
                </a:cubicBezTo>
                <a:cubicBezTo>
                  <a:pt x="3093" y="771"/>
                  <a:pt x="3093" y="771"/>
                  <a:pt x="3093" y="771"/>
                </a:cubicBezTo>
                <a:cubicBezTo>
                  <a:pt x="3602" y="771"/>
                  <a:pt x="3602" y="771"/>
                  <a:pt x="3602" y="771"/>
                </a:cubicBezTo>
                <a:lnTo>
                  <a:pt x="3602" y="1281"/>
                </a:lnTo>
                <a:close/>
                <a:moveTo>
                  <a:pt x="3602" y="2045"/>
                </a:moveTo>
                <a:cubicBezTo>
                  <a:pt x="3093" y="2045"/>
                  <a:pt x="3093" y="2045"/>
                  <a:pt x="3093" y="2045"/>
                </a:cubicBezTo>
                <a:cubicBezTo>
                  <a:pt x="3093" y="1535"/>
                  <a:pt x="3093" y="1535"/>
                  <a:pt x="3093" y="1535"/>
                </a:cubicBezTo>
                <a:cubicBezTo>
                  <a:pt x="3602" y="1535"/>
                  <a:pt x="3602" y="1535"/>
                  <a:pt x="3602" y="1535"/>
                </a:cubicBezTo>
                <a:lnTo>
                  <a:pt x="3602" y="2045"/>
                </a:lnTo>
                <a:close/>
                <a:moveTo>
                  <a:pt x="3602" y="3064"/>
                </a:moveTo>
                <a:cubicBezTo>
                  <a:pt x="1564" y="3064"/>
                  <a:pt x="1564" y="3064"/>
                  <a:pt x="1564" y="3064"/>
                </a:cubicBezTo>
                <a:cubicBezTo>
                  <a:pt x="1564" y="2555"/>
                  <a:pt x="1564" y="2555"/>
                  <a:pt x="1564" y="2555"/>
                </a:cubicBezTo>
                <a:cubicBezTo>
                  <a:pt x="3602" y="2555"/>
                  <a:pt x="3602" y="2555"/>
                  <a:pt x="3602" y="2555"/>
                </a:cubicBezTo>
                <a:lnTo>
                  <a:pt x="3602" y="3064"/>
                </a:lnTo>
                <a:close/>
                <a:moveTo>
                  <a:pt x="1309" y="1281"/>
                </a:moveTo>
                <a:cubicBezTo>
                  <a:pt x="799" y="1281"/>
                  <a:pt x="799" y="1281"/>
                  <a:pt x="799" y="1281"/>
                </a:cubicBezTo>
                <a:cubicBezTo>
                  <a:pt x="799" y="771"/>
                  <a:pt x="799" y="771"/>
                  <a:pt x="799" y="771"/>
                </a:cubicBezTo>
                <a:cubicBezTo>
                  <a:pt x="1309" y="771"/>
                  <a:pt x="1309" y="771"/>
                  <a:pt x="1309" y="771"/>
                </a:cubicBezTo>
                <a:lnTo>
                  <a:pt x="1309" y="1281"/>
                </a:lnTo>
                <a:close/>
                <a:moveTo>
                  <a:pt x="1309" y="2045"/>
                </a:moveTo>
                <a:cubicBezTo>
                  <a:pt x="799" y="2045"/>
                  <a:pt x="799" y="2045"/>
                  <a:pt x="799" y="2045"/>
                </a:cubicBezTo>
                <a:cubicBezTo>
                  <a:pt x="799" y="1535"/>
                  <a:pt x="799" y="1535"/>
                  <a:pt x="799" y="1535"/>
                </a:cubicBezTo>
                <a:cubicBezTo>
                  <a:pt x="1309" y="1535"/>
                  <a:pt x="1309" y="1535"/>
                  <a:pt x="1309" y="1535"/>
                </a:cubicBezTo>
                <a:lnTo>
                  <a:pt x="1309" y="2045"/>
                </a:lnTo>
                <a:close/>
                <a:moveTo>
                  <a:pt x="1564" y="1535"/>
                </a:moveTo>
                <a:cubicBezTo>
                  <a:pt x="2073" y="1535"/>
                  <a:pt x="2073" y="1535"/>
                  <a:pt x="2073" y="1535"/>
                </a:cubicBezTo>
                <a:cubicBezTo>
                  <a:pt x="2073" y="2045"/>
                  <a:pt x="2073" y="2045"/>
                  <a:pt x="2073" y="2045"/>
                </a:cubicBezTo>
                <a:cubicBezTo>
                  <a:pt x="1564" y="2045"/>
                  <a:pt x="1564" y="2045"/>
                  <a:pt x="1564" y="2045"/>
                </a:cubicBezTo>
                <a:lnTo>
                  <a:pt x="1564" y="1535"/>
                </a:lnTo>
                <a:close/>
                <a:moveTo>
                  <a:pt x="1564" y="771"/>
                </a:moveTo>
                <a:cubicBezTo>
                  <a:pt x="2073" y="771"/>
                  <a:pt x="2073" y="771"/>
                  <a:pt x="2073" y="771"/>
                </a:cubicBezTo>
                <a:cubicBezTo>
                  <a:pt x="2073" y="1281"/>
                  <a:pt x="2073" y="1281"/>
                  <a:pt x="2073" y="1281"/>
                </a:cubicBezTo>
                <a:cubicBezTo>
                  <a:pt x="1564" y="1281"/>
                  <a:pt x="1564" y="1281"/>
                  <a:pt x="1564" y="1281"/>
                </a:cubicBezTo>
                <a:lnTo>
                  <a:pt x="1564" y="771"/>
                </a:lnTo>
                <a:close/>
                <a:moveTo>
                  <a:pt x="2328" y="1535"/>
                </a:moveTo>
                <a:cubicBezTo>
                  <a:pt x="2838" y="1535"/>
                  <a:pt x="2838" y="1535"/>
                  <a:pt x="2838" y="1535"/>
                </a:cubicBezTo>
                <a:cubicBezTo>
                  <a:pt x="2838" y="2045"/>
                  <a:pt x="2838" y="2045"/>
                  <a:pt x="2838" y="2045"/>
                </a:cubicBezTo>
                <a:cubicBezTo>
                  <a:pt x="2328" y="2045"/>
                  <a:pt x="2328" y="2045"/>
                  <a:pt x="2328" y="2045"/>
                </a:cubicBezTo>
                <a:lnTo>
                  <a:pt x="2328" y="1535"/>
                </a:lnTo>
                <a:close/>
                <a:moveTo>
                  <a:pt x="2328" y="771"/>
                </a:moveTo>
                <a:cubicBezTo>
                  <a:pt x="2838" y="771"/>
                  <a:pt x="2838" y="771"/>
                  <a:pt x="2838" y="771"/>
                </a:cubicBezTo>
                <a:cubicBezTo>
                  <a:pt x="2838" y="1281"/>
                  <a:pt x="2838" y="1281"/>
                  <a:pt x="2838" y="1281"/>
                </a:cubicBezTo>
                <a:cubicBezTo>
                  <a:pt x="2328" y="1281"/>
                  <a:pt x="2328" y="1281"/>
                  <a:pt x="2328" y="1281"/>
                </a:cubicBezTo>
                <a:lnTo>
                  <a:pt x="2328" y="771"/>
                </a:lnTo>
                <a:close/>
                <a:moveTo>
                  <a:pt x="4628" y="0"/>
                </a:moveTo>
                <a:cubicBezTo>
                  <a:pt x="4628" y="0"/>
                  <a:pt x="4628" y="0"/>
                  <a:pt x="4628" y="0"/>
                </a:cubicBezTo>
                <a:cubicBezTo>
                  <a:pt x="4626" y="0"/>
                  <a:pt x="4624" y="0"/>
                  <a:pt x="4622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574"/>
                  <a:pt x="0" y="3574"/>
                  <a:pt x="0" y="3574"/>
                </a:cubicBezTo>
                <a:cubicBezTo>
                  <a:pt x="544" y="3574"/>
                  <a:pt x="544" y="3574"/>
                  <a:pt x="544" y="3574"/>
                </a:cubicBezTo>
                <a:cubicBezTo>
                  <a:pt x="4622" y="3574"/>
                  <a:pt x="4622" y="3574"/>
                  <a:pt x="4622" y="3574"/>
                </a:cubicBezTo>
                <a:cubicBezTo>
                  <a:pt x="4624" y="3574"/>
                  <a:pt x="4626" y="3574"/>
                  <a:pt x="4628" y="3574"/>
                </a:cubicBezTo>
                <a:cubicBezTo>
                  <a:pt x="4628" y="3574"/>
                  <a:pt x="4628" y="3574"/>
                  <a:pt x="4628" y="3574"/>
                </a:cubicBezTo>
                <a:cubicBezTo>
                  <a:pt x="5172" y="3574"/>
                  <a:pt x="5172" y="3574"/>
                  <a:pt x="5172" y="3574"/>
                </a:cubicBezTo>
                <a:cubicBezTo>
                  <a:pt x="5172" y="0"/>
                  <a:pt x="5172" y="0"/>
                  <a:pt x="5172" y="0"/>
                </a:cubicBezTo>
                <a:lnTo>
                  <a:pt x="462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b="0" i="0" u="none" strike="noStrike" cap="none">
              <a:solidFill>
                <a:schemeClr val="bg1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47" name="Shape 1624"/>
          <p:cNvSpPr txBox="1"/>
          <p:nvPr/>
        </p:nvSpPr>
        <p:spPr>
          <a:xfrm>
            <a:off x="4249296" y="4102972"/>
            <a:ext cx="700224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</a:pPr>
            <a:r>
              <a:rPr lang="en-US" sz="900" b="0" i="0" u="none" strike="noStrike" cap="none" dirty="0">
                <a:solidFill>
                  <a:schemeClr val="bg1"/>
                </a:solidFill>
                <a:latin typeface="+mj-lt"/>
                <a:ea typeface="Georgia"/>
                <a:cs typeface="Georgia"/>
                <a:sym typeface="Georgia"/>
              </a:rPr>
              <a:t>Robotics</a:t>
            </a:r>
            <a:endParaRPr sz="1000" b="0" i="0" u="none" strike="noStrike" cap="none" dirty="0">
              <a:solidFill>
                <a:schemeClr val="bg1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179711" y="3270640"/>
            <a:ext cx="1078597" cy="458375"/>
            <a:chOff x="4616892" y="3059214"/>
            <a:chExt cx="1078597" cy="458375"/>
          </a:xfrm>
        </p:grpSpPr>
        <p:sp>
          <p:nvSpPr>
            <p:cNvPr id="62" name="Shape 1627"/>
            <p:cNvSpPr txBox="1"/>
            <p:nvPr/>
          </p:nvSpPr>
          <p:spPr>
            <a:xfrm>
              <a:off x="4616892" y="3302145"/>
              <a:ext cx="1078597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ts val="1200"/>
                <a:buFont typeface="Arial"/>
                <a:buNone/>
              </a:pPr>
              <a:r>
                <a:rPr lang="en-US" sz="900" b="0" i="0" u="none" strike="noStrike" cap="none" dirty="0" err="1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Blockchain</a:t>
              </a:r>
              <a:endParaRPr sz="1000" b="0" i="0" u="none" strike="noStrike" cap="none" dirty="0">
                <a:solidFill>
                  <a:schemeClr val="bg1"/>
                </a:solidFill>
                <a:latin typeface="+mj-lt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1628"/>
            <p:cNvSpPr/>
            <p:nvPr/>
          </p:nvSpPr>
          <p:spPr>
            <a:xfrm>
              <a:off x="4849028" y="3059214"/>
              <a:ext cx="255588" cy="255588"/>
            </a:xfrm>
            <a:custGeom>
              <a:avLst/>
              <a:gdLst/>
              <a:ahLst/>
              <a:cxnLst/>
              <a:rect l="0" t="0" r="0" b="0"/>
              <a:pathLst>
                <a:path w="5178" h="5178" extrusionOk="0">
                  <a:moveTo>
                    <a:pt x="1025" y="568"/>
                  </a:moveTo>
                  <a:cubicBezTo>
                    <a:pt x="1018" y="581"/>
                    <a:pt x="1012" y="593"/>
                    <a:pt x="1005" y="606"/>
                  </a:cubicBezTo>
                  <a:cubicBezTo>
                    <a:pt x="1171" y="766"/>
                    <a:pt x="1332" y="931"/>
                    <a:pt x="1505" y="1084"/>
                  </a:cubicBezTo>
                  <a:cubicBezTo>
                    <a:pt x="1557" y="1131"/>
                    <a:pt x="1639" y="1168"/>
                    <a:pt x="1708" y="1169"/>
                  </a:cubicBezTo>
                  <a:cubicBezTo>
                    <a:pt x="2548" y="1174"/>
                    <a:pt x="3388" y="1172"/>
                    <a:pt x="4229" y="1172"/>
                  </a:cubicBezTo>
                  <a:cubicBezTo>
                    <a:pt x="4267" y="1172"/>
                    <a:pt x="4304" y="1164"/>
                    <a:pt x="4366" y="1156"/>
                  </a:cubicBezTo>
                  <a:cubicBezTo>
                    <a:pt x="4172" y="964"/>
                    <a:pt x="4000" y="787"/>
                    <a:pt x="3819" y="619"/>
                  </a:cubicBezTo>
                  <a:cubicBezTo>
                    <a:pt x="3779" y="582"/>
                    <a:pt x="3708" y="565"/>
                    <a:pt x="3651" y="565"/>
                  </a:cubicBezTo>
                  <a:cubicBezTo>
                    <a:pt x="2810" y="561"/>
                    <a:pt x="1970" y="563"/>
                    <a:pt x="1130" y="563"/>
                  </a:cubicBezTo>
                  <a:cubicBezTo>
                    <a:pt x="1095" y="563"/>
                    <a:pt x="1060" y="566"/>
                    <a:pt x="1025" y="568"/>
                  </a:cubicBezTo>
                  <a:moveTo>
                    <a:pt x="1150" y="4368"/>
                  </a:moveTo>
                  <a:cubicBezTo>
                    <a:pt x="1165" y="4318"/>
                    <a:pt x="1173" y="4305"/>
                    <a:pt x="1173" y="4291"/>
                  </a:cubicBezTo>
                  <a:cubicBezTo>
                    <a:pt x="1174" y="3403"/>
                    <a:pt x="1174" y="2516"/>
                    <a:pt x="1173" y="1629"/>
                  </a:cubicBezTo>
                  <a:cubicBezTo>
                    <a:pt x="1173" y="1594"/>
                    <a:pt x="1165" y="1550"/>
                    <a:pt x="1144" y="1528"/>
                  </a:cubicBezTo>
                  <a:cubicBezTo>
                    <a:pt x="965" y="1340"/>
                    <a:pt x="782" y="1156"/>
                    <a:pt x="587" y="956"/>
                  </a:cubicBezTo>
                  <a:cubicBezTo>
                    <a:pt x="572" y="1003"/>
                    <a:pt x="564" y="1017"/>
                    <a:pt x="564" y="1030"/>
                  </a:cubicBezTo>
                  <a:cubicBezTo>
                    <a:pt x="564" y="1917"/>
                    <a:pt x="562" y="2805"/>
                    <a:pt x="566" y="3692"/>
                  </a:cubicBezTo>
                  <a:cubicBezTo>
                    <a:pt x="566" y="3738"/>
                    <a:pt x="595" y="3792"/>
                    <a:pt x="627" y="3826"/>
                  </a:cubicBezTo>
                  <a:cubicBezTo>
                    <a:pt x="791" y="4003"/>
                    <a:pt x="962" y="4174"/>
                    <a:pt x="1150" y="4368"/>
                  </a:cubicBezTo>
                  <a:moveTo>
                    <a:pt x="1742" y="4602"/>
                  </a:moveTo>
                  <a:cubicBezTo>
                    <a:pt x="4605" y="4602"/>
                    <a:pt x="4605" y="4602"/>
                    <a:pt x="4605" y="4602"/>
                  </a:cubicBezTo>
                  <a:cubicBezTo>
                    <a:pt x="4605" y="1746"/>
                    <a:pt x="4605" y="1746"/>
                    <a:pt x="4605" y="1746"/>
                  </a:cubicBezTo>
                  <a:cubicBezTo>
                    <a:pt x="1742" y="1746"/>
                    <a:pt x="1742" y="1746"/>
                    <a:pt x="1742" y="1746"/>
                  </a:cubicBezTo>
                  <a:lnTo>
                    <a:pt x="1742" y="4602"/>
                  </a:lnTo>
                  <a:close/>
                  <a:moveTo>
                    <a:pt x="5178" y="1168"/>
                  </a:moveTo>
                  <a:cubicBezTo>
                    <a:pt x="5178" y="5178"/>
                    <a:pt x="5178" y="5178"/>
                    <a:pt x="5178" y="5178"/>
                  </a:cubicBezTo>
                  <a:cubicBezTo>
                    <a:pt x="1168" y="5178"/>
                    <a:pt x="1168" y="5178"/>
                    <a:pt x="1168" y="5178"/>
                  </a:cubicBezTo>
                  <a:cubicBezTo>
                    <a:pt x="1114" y="5116"/>
                    <a:pt x="1064" y="5050"/>
                    <a:pt x="1005" y="4993"/>
                  </a:cubicBezTo>
                  <a:cubicBezTo>
                    <a:pt x="671" y="4664"/>
                    <a:pt x="336" y="4337"/>
                    <a:pt x="0" y="400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10" y="0"/>
                    <a:pt x="4010" y="0"/>
                    <a:pt x="4010" y="0"/>
                  </a:cubicBezTo>
                  <a:lnTo>
                    <a:pt x="5178" y="116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100" b="0" i="0" u="none" strike="noStrike" cap="none">
                <a:solidFill>
                  <a:schemeClr val="bg1"/>
                </a:solidFill>
                <a:latin typeface="+mj-lt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284888" y="2759855"/>
            <a:ext cx="548212" cy="434931"/>
            <a:chOff x="3963039" y="3061244"/>
            <a:chExt cx="548212" cy="434931"/>
          </a:xfrm>
        </p:grpSpPr>
        <p:sp>
          <p:nvSpPr>
            <p:cNvPr id="61" name="Shape 1625"/>
            <p:cNvSpPr txBox="1"/>
            <p:nvPr/>
          </p:nvSpPr>
          <p:spPr>
            <a:xfrm>
              <a:off x="3963039" y="3312906"/>
              <a:ext cx="548212" cy="1832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2"/>
                </a:buClr>
                <a:buSzPts val="12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chemeClr val="bg1"/>
                  </a:solidFill>
                  <a:latin typeface="+mj-lt"/>
                  <a:ea typeface="Georgia"/>
                  <a:cs typeface="Georgia"/>
                  <a:sym typeface="Georgia"/>
                </a:rPr>
                <a:t>Cloud</a:t>
              </a:r>
              <a:endParaRPr sz="1000" b="0" i="0" u="none" strike="noStrike" cap="none" dirty="0">
                <a:solidFill>
                  <a:schemeClr val="bg1"/>
                </a:solidFill>
                <a:latin typeface="+mj-lt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1629"/>
            <p:cNvSpPr/>
            <p:nvPr/>
          </p:nvSpPr>
          <p:spPr>
            <a:xfrm>
              <a:off x="4021047" y="3061244"/>
              <a:ext cx="339725" cy="225425"/>
            </a:xfrm>
            <a:custGeom>
              <a:avLst/>
              <a:gdLst/>
              <a:ahLst/>
              <a:cxnLst/>
              <a:rect l="0" t="0" r="0" b="0"/>
              <a:pathLst>
                <a:path w="5164" h="3443" extrusionOk="0">
                  <a:moveTo>
                    <a:pt x="4175" y="1292"/>
                  </a:moveTo>
                  <a:cubicBezTo>
                    <a:pt x="4024" y="560"/>
                    <a:pt x="3378" y="0"/>
                    <a:pt x="2582" y="0"/>
                  </a:cubicBezTo>
                  <a:cubicBezTo>
                    <a:pt x="1958" y="0"/>
                    <a:pt x="1420" y="345"/>
                    <a:pt x="1162" y="861"/>
                  </a:cubicBezTo>
                  <a:cubicBezTo>
                    <a:pt x="495" y="947"/>
                    <a:pt x="0" y="1485"/>
                    <a:pt x="0" y="2152"/>
                  </a:cubicBezTo>
                  <a:cubicBezTo>
                    <a:pt x="0" y="2862"/>
                    <a:pt x="581" y="3443"/>
                    <a:pt x="1291" y="3443"/>
                  </a:cubicBezTo>
                  <a:cubicBezTo>
                    <a:pt x="4088" y="3443"/>
                    <a:pt x="4088" y="3443"/>
                    <a:pt x="4088" y="3443"/>
                  </a:cubicBezTo>
                  <a:cubicBezTo>
                    <a:pt x="4691" y="3443"/>
                    <a:pt x="5164" y="2970"/>
                    <a:pt x="5164" y="2367"/>
                  </a:cubicBezTo>
                  <a:cubicBezTo>
                    <a:pt x="5164" y="1808"/>
                    <a:pt x="4713" y="1335"/>
                    <a:pt x="4175" y="129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100" b="0" i="0" u="none" strike="noStrike" cap="none">
                <a:solidFill>
                  <a:schemeClr val="bg1"/>
                </a:solidFill>
                <a:latin typeface="+mj-lt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9" name="Right Arrow 68"/>
          <p:cNvSpPr/>
          <p:nvPr/>
        </p:nvSpPr>
        <p:spPr>
          <a:xfrm>
            <a:off x="4917507" y="2697868"/>
            <a:ext cx="731520" cy="419150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70" name="Rectangle 69"/>
          <p:cNvSpPr/>
          <p:nvPr/>
        </p:nvSpPr>
        <p:spPr>
          <a:xfrm>
            <a:off x="3430853" y="2805522"/>
            <a:ext cx="731366" cy="2011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</p:spTree>
    <p:extLst>
      <p:ext uri="{BB962C8B-B14F-4D97-AF65-F5344CB8AC3E}">
        <p14:creationId xmlns="" xmlns:p14="http://schemas.microsoft.com/office/powerpoint/2010/main" val="38000281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4DVX747EeK9SyDMykvG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v17yMuk90OVmRtf8ZWKv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Ywq4ej7EaIQA9Jn_dH3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tzdYJZdkG7ATgDLC8D1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qDb6O4ErE.AoV67C1zIk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Hya02b5EGhWuEPkr.rQ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rZFJ4eaEqwoxAq3MbeD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xsbEurFW02NPWVbMYA0.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9rkzouJOUWM_AJeha.4f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5mD0trjpUyc4sHC8EBEy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Grid"/>
  <p:tag name="SMARTISVISIBLE" val="{@GridOn}=Y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64nvJVwv0miM8SFHxmE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xgjI4ri1UOhxpNtaa7L_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IgCMnzW0ipGfknS4_3v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AwSiJ0FdU2lvoVDVzYUD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AO8XfgZTUSJMOMceKUKy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qpUmYICqkKs_8q5n6Hf5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ItrCu_lEeXeNsRekPSV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5CzFfNFNk2jHAviJVMKU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ZCGbdA5SE6knUGndvFZN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Qr.ORk.5kWlhSsihF94W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MFGQOJIqE.FVNHb7JJ6M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1j1md64G0eZbFpl6FukL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4_5wr0.Uu7pNTjcMh8e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5m7WI47NkCGNLPwA5lhN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6hApVtPTE._qOjZ5JNTx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UGS7txehEO6yjCaAw8uv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55_2k2UkKviD_xuj7bI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jbiFSDRSkWJ4onmvXlWJ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bvUrirNhkqeoH51JKryW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UWGv_V9UKprg_Ht0030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2L7qcF3lkGgqOQd9jx2d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qkCdFFtk.3lVaxyvckj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O__hr4dAES9hkC4eGAx9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TBu6XDkqUuSuv.X0xJ5t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5lgA_dJsk.QNCkCNYWe_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gvR26wokWTJ39x8KECD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iuSMGs3kUegvTY.4qyxK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qs4zJoYX0ucgBjCAnh_5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Tt9DcHxbUunkpiAR3zvz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Z5CKdzXcUag9KKk7TQcn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RYQLb_ILEaIX0J_Xic.L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wrmDp6rgEuP4zR.ovK0H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Wo04Mbr0yK0URw5_hCR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hI95v_BkyxFkVdVDokL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HswryHWO0C.Q9RjTdwI2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YHFwUa030CZFgd4DIQmB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nUtQkmbuU6Thgi44yzk1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_Mbds27cE.JwhbKi1G6z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.tG5t2c4EWGN58h2Trw1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Sbf1Iz49USXRVqLQDPD6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12Zk0CXnUKTg2Jj9sqtY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u3TsRo7MkCeY2rfGBAvn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IXnv6dzNUORRT2WCzcnb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9fye2N.60eBxI4F6fTHB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0cbaJfJ0Gr7dXprdMP9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2O0FMgGUupbskPaJewZ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AWOgJLtEWpBPmV2B.eQ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v1dDqMIzE.S_DfFBBJbG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2Dfa2ANBke5ByNUWXsE8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ihJ7wbhESR_KooSy7Xz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FelaJQZakmYwS8rQcNHi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UOS0Zpvm065PrX_qDHNA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17OJNBTrUieLXwv0Bflf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zqQB1..L0a_5YkTy0UqH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vaGqqskkWGX2DgWT7_h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U2tVv2iE2kdT_ycej0i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k0vveLANU6Ajoah6p94b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ew_VGMyyE.XkqXNZd2ka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h2r9Hv3PECu.vvb7Uw9h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N74dXBfUuVsKRc43L3R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VBVIou90uOWaRkv5xpQ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JQ7E9ognk.Tx7wVXwdSFA"/>
</p:tagLst>
</file>

<file path=ppt/theme/theme1.xml><?xml version="1.0" encoding="utf-8"?>
<a:theme xmlns:a="http://schemas.openxmlformats.org/drawingml/2006/main" name="PWC001_PowerPoint_Template_Final_150831_5b">
  <a:themeElements>
    <a:clrScheme name="Custom 2">
      <a:dk1>
        <a:sysClr val="windowText" lastClr="000000"/>
      </a:dk1>
      <a:lt1>
        <a:sysClr val="window" lastClr="FFFFFF"/>
      </a:lt1>
      <a:dk2>
        <a:srgbClr val="E0301E"/>
      </a:dk2>
      <a:lt2>
        <a:srgbClr val="7C7C7B"/>
      </a:lt2>
      <a:accent1>
        <a:srgbClr val="E0301E"/>
      </a:accent1>
      <a:accent2>
        <a:srgbClr val="000000"/>
      </a:accent2>
      <a:accent3>
        <a:srgbClr val="2D2D2D"/>
      </a:accent3>
      <a:accent4>
        <a:srgbClr val="5A5A5A"/>
      </a:accent4>
      <a:accent5>
        <a:srgbClr val="878787"/>
      </a:accent5>
      <a:accent6>
        <a:srgbClr val="B4B4B4"/>
      </a:accent6>
      <a:hlink>
        <a:srgbClr val="E0301E"/>
      </a:hlink>
      <a:folHlink>
        <a:srgbClr val="800080"/>
      </a:folHlink>
    </a:clrScheme>
    <a:fontScheme name="PWC Office Theme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WC Office Theme Colors">
      <a:dk1>
        <a:sysClr val="windowText" lastClr="000000"/>
      </a:dk1>
      <a:lt1>
        <a:sysClr val="window" lastClr="FFFFFF"/>
      </a:lt1>
      <a:dk2>
        <a:srgbClr val="E0301E"/>
      </a:dk2>
      <a:lt2>
        <a:srgbClr val="7C7C7B"/>
      </a:lt2>
      <a:accent1>
        <a:srgbClr val="E0301E"/>
      </a:accent1>
      <a:accent2>
        <a:srgbClr val="000000"/>
      </a:accent2>
      <a:accent3>
        <a:srgbClr val="2D2D2D"/>
      </a:accent3>
      <a:accent4>
        <a:srgbClr val="5A5A5A"/>
      </a:accent4>
      <a:accent5>
        <a:srgbClr val="878787"/>
      </a:accent5>
      <a:accent6>
        <a:srgbClr val="B4B4B4"/>
      </a:accent6>
      <a:hlink>
        <a:srgbClr val="0000FF"/>
      </a:hlink>
      <a:folHlink>
        <a:srgbClr val="800080"/>
      </a:folHlink>
    </a:clrScheme>
    <a:fontScheme name="PWC Office Theme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WC Office Theme Colors">
      <a:dk1>
        <a:sysClr val="windowText" lastClr="000000"/>
      </a:dk1>
      <a:lt1>
        <a:sysClr val="window" lastClr="FFFFFF"/>
      </a:lt1>
      <a:dk2>
        <a:srgbClr val="E0301E"/>
      </a:dk2>
      <a:lt2>
        <a:srgbClr val="7C7C7B"/>
      </a:lt2>
      <a:accent1>
        <a:srgbClr val="E0301E"/>
      </a:accent1>
      <a:accent2>
        <a:srgbClr val="000000"/>
      </a:accent2>
      <a:accent3>
        <a:srgbClr val="2D2D2D"/>
      </a:accent3>
      <a:accent4>
        <a:srgbClr val="5A5A5A"/>
      </a:accent4>
      <a:accent5>
        <a:srgbClr val="878787"/>
      </a:accent5>
      <a:accent6>
        <a:srgbClr val="B4B4B4"/>
      </a:accent6>
      <a:hlink>
        <a:srgbClr val="0000FF"/>
      </a:hlink>
      <a:folHlink>
        <a:srgbClr val="800080"/>
      </a:folHlink>
    </a:clrScheme>
    <a:fontScheme name="PWC Office Theme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velopment_x0020_name xmlns="9f9a9b5d-e31a-4632-b6fa-437393c5534d">Finance Transformation  IS</Development_x0020_name>
    <Development_x0020_Manager_x0020_name xmlns="9f9a9b5d-e31a-4632-b6fa-437393c5534d">Lisl Richard</Development_x0020_Manager_x0020_nam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31AB18F24C2C4785BDCB0D9C674E92" ma:contentTypeVersion="3" ma:contentTypeDescription="Create a new document." ma:contentTypeScope="" ma:versionID="157c590036856a5a9c111f13b9814d49">
  <xsd:schema xmlns:xsd="http://www.w3.org/2001/XMLSchema" xmlns:xs="http://www.w3.org/2001/XMLSchema" xmlns:p="http://schemas.microsoft.com/office/2006/metadata/properties" xmlns:ns2="9f9a9b5d-e31a-4632-b6fa-437393c5534d" xmlns:ns3="1b9ffdac-c289-46e5-9dbf-17f1885fb407" targetNamespace="http://schemas.microsoft.com/office/2006/metadata/properties" ma:root="true" ma:fieldsID="24d9859d2af7153442fca7ad7091ce87" ns2:_="" ns3:_="">
    <xsd:import namespace="9f9a9b5d-e31a-4632-b6fa-437393c5534d"/>
    <xsd:import namespace="1b9ffdac-c289-46e5-9dbf-17f1885fb407"/>
    <xsd:element name="properties">
      <xsd:complexType>
        <xsd:sequence>
          <xsd:element name="documentManagement">
            <xsd:complexType>
              <xsd:all>
                <xsd:element ref="ns2:Development_x0020_name" minOccurs="0"/>
                <xsd:element ref="ns2:Development_x0020_Manager_x0020_nam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a9b5d-e31a-4632-b6fa-437393c5534d" elementFormDefault="qualified">
    <xsd:import namespace="http://schemas.microsoft.com/office/2006/documentManagement/types"/>
    <xsd:import namespace="http://schemas.microsoft.com/office/infopath/2007/PartnerControls"/>
    <xsd:element name="Development_x0020_name" ma:index="8" nillable="true" ma:displayName="Development name" ma:description="Enter the name of the SP library from which this file is sourced." ma:internalName="Development_x0020_name">
      <xsd:simpleType>
        <xsd:restriction base="dms:Text">
          <xsd:maxLength value="255"/>
        </xsd:restriction>
      </xsd:simpleType>
    </xsd:element>
    <xsd:element name="Development_x0020_Manager_x0020_name" ma:index="9" nillable="true" ma:displayName="Development Manager name" ma:description="Enter the name of the development manager for this file &amp; development" ma:internalName="Development_x0020_Manager_x0020_nam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ffdac-c289-46e5-9dbf-17f1885fb4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FF2E37-7FA0-4FEC-ADBE-9C09B1814FE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1b9ffdac-c289-46e5-9dbf-17f1885fb407"/>
    <ds:schemaRef ds:uri="9f9a9b5d-e31a-4632-b6fa-437393c5534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007132-18BB-4328-B28B-9C661E8AFC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9a9b5d-e31a-4632-b6fa-437393c5534d"/>
    <ds:schemaRef ds:uri="1b9ffdac-c289-46e5-9dbf-17f1885fb4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502690-62FA-479C-AB4F-23B54F9AF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PWC001_PowerPoint_Template_Final_150831_5b</Template>
  <TotalTime>0</TotalTime>
  <Words>2559</Words>
  <Application>Microsoft Office PowerPoint</Application>
  <PresentationFormat>On-screen Show (16:9)</PresentationFormat>
  <Paragraphs>631</Paragraphs>
  <Slides>28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PWC001_PowerPoint_Template_Final_150831_5b</vt:lpstr>
      <vt:lpstr>think-cell Slide</vt:lpstr>
      <vt:lpstr>Slide 1</vt:lpstr>
      <vt:lpstr>Future of Finance      Tamer Amin Director , Digital Trust</vt:lpstr>
      <vt:lpstr>Slide 3</vt:lpstr>
      <vt:lpstr>Slide 4</vt:lpstr>
      <vt:lpstr>Slide 5</vt:lpstr>
      <vt:lpstr>Finance must understand the impact of the digital world on it’s operations and operating model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Next Generation Finance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2018-03-06T20:36:06Z</cp:lastPrinted>
  <dcterms:created xsi:type="dcterms:W3CDTF">2015-09-01T14:13:27Z</dcterms:created>
  <dcterms:modified xsi:type="dcterms:W3CDTF">2018-11-02T16:10:46Z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0x0101003E31AB18F24C2C4785BDCB0D9C674E92</vt:lpwstr>
  </property>
</Properties>
</file>