
<file path=[Content_Types].xml><?xml version="1.0" encoding="utf-8"?>
<Types xmlns="http://schemas.openxmlformats.org/package/2006/content-types">
  <Override PartName="/ppt/slides/slide47.xml" ContentType="application/vnd.openxmlformats-officedocument.presentationml.slide+xml"/>
  <Override PartName="/ppt/tags/tag8.xml" ContentType="application/vnd.openxmlformats-officedocument.presentationml.tags+xml"/>
  <Override PartName="/ppt/tags/tag140.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tags/tag216.xml" ContentType="application/vnd.openxmlformats-officedocument.presentationml.tags+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notesSlides/notesSlide16.xml" ContentType="application/vnd.openxmlformats-officedocument.presentationml.notesSlide+xml"/>
  <Override PartName="/ppt/tags/tag85.xml" ContentType="application/vnd.openxmlformats-officedocument.presentationml.tags+xml"/>
  <Override PartName="/ppt/tags/tag189.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notesSlides/notesSlide41.xml" ContentType="application/vnd.openxmlformats-officedocument.presentationml.notesSlide+xml"/>
  <Override PartName="/ppt/tags/tag178.xml" ContentType="application/vnd.openxmlformats-officedocument.presentationml.tags+xml"/>
  <Override PartName="/ppt/notesSlides/notesSlide52.xml" ContentType="application/vnd.openxmlformats-officedocument.presentationml.notesSlide+xml"/>
  <Override PartName="/ppt/tags/tag52.xml" ContentType="application/vnd.openxmlformats-officedocument.presentationml.tags+xml"/>
  <Override PartName="/ppt/tags/tag109.xml" ContentType="application/vnd.openxmlformats-officedocument.presentationml.tags+xml"/>
  <Override PartName="/ppt/notesSlides/notesSlide30.xml" ContentType="application/vnd.openxmlformats-officedocument.presentationml.notesSlide+xml"/>
  <Override PartName="/ppt/tags/tag156.xml" ContentType="application/vnd.openxmlformats-officedocument.presentationml.tags+xml"/>
  <Override PartName="/ppt/tags/tag167.xml" ContentType="application/vnd.openxmlformats-officedocument.presentationml.tags+xml"/>
  <Override PartName="/ppt/notesSlides/notesSlide7.xml" ContentType="application/vnd.openxmlformats-officedocument.presentationml.notesSlide+xml"/>
  <Default Extension="xlsx" ContentType="application/vnd.openxmlformats-officedocument.spreadsheetml.sheet"/>
  <Override PartName="/ppt/tags/tag41.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slides/slide77.xml" ContentType="application/vnd.openxmlformats-officedocument.presentationml.slide+xml"/>
  <Override PartName="/ppt/tags/tag30.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70.xml" ContentType="application/vnd.openxmlformats-officedocument.presentationml.tags+xml"/>
  <Override PartName="/ppt/slides/slide55.xml" ContentType="application/vnd.openxmlformats-officedocument.presentationml.slide+xml"/>
  <Override PartName="/ppt/tags/tag5.xml" ContentType="application/vnd.openxmlformats-officedocument.presentationml.tags+xml"/>
  <Override PartName="/ppt/theme/theme2.xml" ContentType="application/vnd.openxmlformats-officedocument.theme+xml"/>
  <Override PartName="/ppt/tags/tag79.xml" ContentType="application/vnd.openxmlformats-officedocument.presentationml.tags+xml"/>
  <Override PartName="/ppt/tags/tag101.xml" ContentType="application/vnd.openxmlformats-officedocument.presentationml.tags+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Default Extension="emf" ContentType="image/x-emf"/>
  <Override PartName="/ppt/tags/tag68.xml" ContentType="application/vnd.openxmlformats-officedocument.presentationml.tags+xml"/>
  <Override PartName="/ppt/notesSlides/notesSlide46.xml" ContentType="application/vnd.openxmlformats-officedocument.presentationml.notesSlide+xml"/>
  <Override PartName="/ppt/tags/tag224.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tags/tag213.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35.xml" ContentType="application/vnd.openxmlformats-officedocument.presentationml.tags+xml"/>
  <Override PartName="/ppt/tags/tag46.xml" ContentType="application/vnd.openxmlformats-officedocument.presentationml.tags+xml"/>
  <Override PartName="/ppt/notesSlides/notesSlide13.xml" ContentType="application/vnd.openxmlformats-officedocument.presentationml.notesSlide+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197.xml" ContentType="application/vnd.openxmlformats-officedocument.presentationml.tags+xml"/>
  <Override PartName="/ppt/tags/tag202.xml" ContentType="application/vnd.openxmlformats-officedocument.presentationml.tags+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slides/slide49.xml" ContentType="application/vnd.openxmlformats-officedocument.presentationml.slide+xml"/>
  <Override PartName="/ppt/notesSlides/notesSlide4.xml" ContentType="application/vnd.openxmlformats-officedocument.presentationml.notesSlide+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slides/slide38.xml" ContentType="application/vnd.openxmlformats-officedocument.presentationml.slide+xml"/>
  <Override PartName="/ppt/slides/slide85.xml" ContentType="application/vnd.openxmlformats-officedocument.presentationml.slide+xml"/>
  <Override PartName="/ppt/tags/tag131.xml" ContentType="application/vnd.openxmlformats-officedocument.presentationml.tags+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notesSlides/notesSlide29.xml" ContentType="application/vnd.openxmlformats-officedocument.presentationml.notesSlide+xml"/>
  <Override PartName="/ppt/tags/tag207.xml" ContentType="application/vnd.openxmlformats-officedocument.presentationml.tags+xml"/>
  <Override PartName="/ppt/tags/tag218.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tags/tag87.xml" ContentType="application/vnd.openxmlformats-officedocument.presentationml.tags+xml"/>
  <Override PartName="/ppt/slides/slide41.xml" ContentType="application/vnd.openxmlformats-officedocument.presentationml.slide+xml"/>
  <Override PartName="/ppt/tags/tag29.xml" ContentType="application/vnd.openxmlformats-officedocument.presentationml.tags+xml"/>
  <Override PartName="/ppt/tags/tag76.xml" ContentType="application/vnd.openxmlformats-officedocument.presentationml.tags+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30.xml" ContentType="application/vnd.openxmlformats-officedocument.presentationml.slide+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notesSlides/notesSlide32.xml" ContentType="application/vnd.openxmlformats-officedocument.presentationml.notesSlide+xml"/>
  <Override PartName="/ppt/tags/tag158.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221.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notesSlides/notesSlide21.xml" ContentType="application/vnd.openxmlformats-officedocument.presentationml.notesSlide+xml"/>
  <Override PartName="/ppt/tags/tag90.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slides/slide79.xml" ContentType="application/vnd.openxmlformats-officedocument.presentationml.slide+xml"/>
  <Override PartName="/ppt/tags/tag32.xml" ContentType="application/vnd.openxmlformats-officedocument.presentationml.tags+xml"/>
  <Override PartName="/ppt/notesSlides/notesSlide10.xml" ContentType="application/vnd.openxmlformats-officedocument.presentationml.notesSlide+xml"/>
  <Override PartName="/ppt/tags/tag136.xml" ContentType="application/vnd.openxmlformats-officedocument.presentationml.tags+xml"/>
  <Override PartName="/ppt/tags/tag183.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slides/slide57.xml" ContentType="application/vnd.openxmlformats-officedocument.presentationml.slide+xml"/>
  <Override PartName="/ppt/tags/tag7.xml" ContentType="application/vnd.openxmlformats-officedocument.presentationml.tags+xml"/>
  <Override PartName="/ppt/notesSlides/notesSlide1.xml" ContentType="application/vnd.openxmlformats-officedocument.presentationml.notesSlide+xml"/>
  <Override PartName="/ppt/tags/tag103.xml" ContentType="application/vnd.openxmlformats-officedocument.presentationml.tags+xml"/>
  <Override PartName="/ppt/tags/tag150.xml" ContentType="application/vnd.openxmlformats-officedocument.presentationml.tags+xml"/>
  <Override PartName="/ppt/notesSlides/notesSlide59.xml" ContentType="application/vnd.openxmlformats-officedocument.presentationml.notesSlide+xml"/>
  <Override PartName="/ppt/slides/slide46.xml" ContentType="application/vnd.openxmlformats-officedocument.presentationml.slide+xml"/>
  <Override PartName="/ppt/notesSlides/notesSlide48.xml" ContentType="application/vnd.openxmlformats-officedocument.presentationml.notesSlide+xml"/>
  <Override PartName="/ppt/tags/tag226.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tags/tag59.xml" ContentType="application/vnd.openxmlformats-officedocument.presentationml.tags+xml"/>
  <Override PartName="/ppt/notesSlides/notesSlide37.xml" ContentType="application/vnd.openxmlformats-officedocument.presentationml.notesSlide+xml"/>
  <Override PartName="/ppt/tags/tag215.xml" ContentType="application/vnd.openxmlformats-officedocument.presentationml.tags+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37.xml" ContentType="application/vnd.openxmlformats-officedocument.presentationml.tags+xml"/>
  <Override PartName="/ppt/tags/tag48.xml" ContentType="application/vnd.openxmlformats-officedocument.presentationml.tags+xml"/>
  <Override PartName="/ppt/notesSlides/notesSlide15.xml" ContentType="application/vnd.openxmlformats-officedocument.presentationml.notesSlide+xml"/>
  <Override PartName="/ppt/tags/tag84.xml" ContentType="application/vnd.openxmlformats-officedocument.presentationml.tags+xml"/>
  <Override PartName="/ppt/tags/tag95.xml" ContentType="application/vnd.openxmlformats-officedocument.presentationml.tags+xml"/>
  <Override PartName="/ppt/notesSlides/notesSlide26.xml" ContentType="application/vnd.openxmlformats-officedocument.presentationml.notesSlide+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notesSlides/notesSlide62.xml" ContentType="application/vnd.openxmlformats-officedocument.presentationml.notesSlide+xml"/>
  <Override PartName="/ppt/tags/tag26.xml" ContentType="application/vnd.openxmlformats-officedocument.presentationml.tags+xml"/>
  <Override PartName="/ppt/tags/tag73.xml" ContentType="application/vnd.openxmlformats-officedocument.presentationml.tags+xml"/>
  <Override PartName="/ppt/tags/tag177.xml" ContentType="application/vnd.openxmlformats-officedocument.presentationml.tags+xml"/>
  <Override PartName="/ppt/notesSlides/notesSlide51.xml" ContentType="application/vnd.openxmlformats-officedocument.presentationml.notesSlide+xml"/>
  <Override PartName="/ppt/tags/tag15.xml" ContentType="application/vnd.openxmlformats-officedocument.presentationml.tags+xml"/>
  <Override PartName="/ppt/tags/tag62.xml" ContentType="application/vnd.openxmlformats-officedocument.presentationml.tags+xml"/>
  <Override PartName="/ppt/tags/tag119.xml" ContentType="application/vnd.openxmlformats-officedocument.presentationml.tags+xml"/>
  <Override PartName="/ppt/notesSlides/notesSlide40.xml" ContentType="application/vnd.openxmlformats-officedocument.presentationml.notesSlide+xml"/>
  <Override PartName="/ppt/tags/tag166.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slides/slide29.xml" ContentType="application/vnd.openxmlformats-officedocument.presentationml.slide+xml"/>
  <Override PartName="/ppt/slides/slide76.xml" ContentType="application/vnd.openxmlformats-officedocument.presentationml.slide+xml"/>
  <Override PartName="/ppt/tags/tag122.xml" ContentType="application/vnd.openxmlformats-officedocument.presentationml.tags+xml"/>
  <Override PartName="/ppt/tags/tag209.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notesSlides/notesSlide34.xml" ContentType="application/vnd.openxmlformats-officedocument.presentationml.notesSlide+xml"/>
  <Override PartName="/ppt/tags/tag223.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notesSlides/notesSlide23.xml" ContentType="application/vnd.openxmlformats-officedocument.presentationml.notesSlide+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ppt/tags/tag34.xml" ContentType="application/vnd.openxmlformats-officedocument.presentationml.tags+xml"/>
  <Override PartName="/ppt/notesSlides/notesSlide12.xml" ContentType="application/vnd.openxmlformats-officedocument.presentationml.notesSlide+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slides/slide48.xml" ContentType="application/vnd.openxmlformats-officedocument.presentationml.slide+xml"/>
  <Override PartName="/ppt/notesSlides/notesSlide3.xml" ContentType="application/vnd.openxmlformats-officedocument.presentationml.notesSlide+xml"/>
  <Override PartName="/ppt/tags/tag141.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notesSlides/notesSlide39.xml" ContentType="application/vnd.openxmlformats-officedocument.presentationml.notesSlide+xml"/>
  <Override PartName="/ppt/tags/tag217.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notesSlides/notesSlide17.xml" ContentType="application/vnd.openxmlformats-officedocument.presentationml.notesSlide+xml"/>
  <Override PartName="/ppt/tags/tag86.xml" ContentType="application/vnd.openxmlformats-officedocument.presentationml.tags+xml"/>
  <Override PartName="/ppt/tags/tag97.xml" ContentType="application/vnd.openxmlformats-officedocument.presentationml.tags+xml"/>
  <Override PartName="/ppt/notesSlides/notesSlide28.xml" ContentType="application/vnd.openxmlformats-officedocument.presentationml.notesSlide+xml"/>
  <Override PartName="/ppt/tags/tag206.xml" ContentType="application/vnd.openxmlformats-officedocument.presentationml.tags+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notesSlides/notesSlide53.xml" ContentType="application/vnd.openxmlformats-officedocument.presentationml.notesSlide+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notesSlides/notesSlide42.xml" ContentType="application/vnd.openxmlformats-officedocument.presentationml.notesSlide+xml"/>
  <Override PartName="/ppt/tags/tag168.xml" ContentType="application/vnd.openxmlformats-officedocument.presentationml.tags+xml"/>
  <Override PartName="/ppt/tags/tag220.xml" ContentType="application/vnd.openxmlformats-officedocument.presentationml.tags+xml"/>
  <Override PartName="/ppt/notesSlides/notesSlide8.xml" ContentType="application/vnd.openxmlformats-officedocument.presentationml.notesSlide+xml"/>
  <Override PartName="/ppt/tags/tag53.xml" ContentType="application/vnd.openxmlformats-officedocument.presentationml.tags+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ags/tag157.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slides/slide78.xml" ContentType="application/vnd.openxmlformats-officedocument.presentationml.slide+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tags/tag102.xml" ContentType="application/vnd.openxmlformats-officedocument.presentationml.tags+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tags/tag58.xml" ContentType="application/vnd.openxmlformats-officedocument.presentationml.tags+xml"/>
  <Override PartName="/ppt/tags/tag69.xml" ContentType="application/vnd.openxmlformats-officedocument.presentationml.tags+xml"/>
  <Override PartName="/ppt/notesSlides/notesSlide36.xml" ContentType="application/vnd.openxmlformats-officedocument.presentationml.notesSlide+xml"/>
  <Override PartName="/ppt/tags/tag225.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tags/tag47.xml" ContentType="application/vnd.openxmlformats-officedocument.presentationml.tags+xml"/>
  <Override PartName="/ppt/tags/tag94.xml" ContentType="application/vnd.openxmlformats-officedocument.presentationml.tags+xml"/>
  <Override PartName="/ppt/notesSlides/notesSlide25.xml" ContentType="application/vnd.openxmlformats-officedocument.presentationml.notesSlide+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slides/slide12.xml" ContentType="application/vnd.openxmlformats-officedocument.presentationml.slide+xml"/>
  <Override PartName="/ppt/tags/tag36.xml" ContentType="application/vnd.openxmlformats-officedocument.presentationml.tags+xml"/>
  <Override PartName="/ppt/notesSlides/notesSlide14.xml" ContentType="application/vnd.openxmlformats-officedocument.presentationml.notesSlide+xml"/>
  <Override PartName="/ppt/tags/tag83.xml" ContentType="application/vnd.openxmlformats-officedocument.presentationml.tags+xml"/>
  <Override PartName="/ppt/tags/tag187.xml" ContentType="application/vnd.openxmlformats-officedocument.presentationml.tags+xml"/>
  <Override PartName="/ppt/notesSlides/notesSlide61.xml" ContentType="application/vnd.openxmlformats-officedocument.presentationml.notesSlide+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notesSlides/notesSlide50.xml" ContentType="application/vnd.openxmlformats-officedocument.presentationml.notesSlide+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tags/tag143.xml" ContentType="application/vnd.openxmlformats-officedocument.presentationml.tags+xml"/>
  <Override PartName="/ppt/tags/tag190.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tags/tag132.xml" ContentType="application/vnd.openxmlformats-officedocument.presentationml.tags+xml"/>
  <Override PartName="/ppt/tags/tag219.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tags/tag208.xml" ContentType="application/vnd.openxmlformats-officedocument.presentationml.tags+xml"/>
  <Override PartName="/ppt/slides/slide53.xml" ContentType="application/vnd.openxmlformats-officedocument.presentationml.slide+xml"/>
  <Override PartName="/ppt/tags/tag3.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notesSlides/notesSlide55.xml" ContentType="application/vnd.openxmlformats-officedocument.presentationml.notesSlide+xml"/>
  <Default Extension="jpeg" ContentType="image/jpeg"/>
  <Override PartName="/ppt/slides/slide31.xml" ContentType="application/vnd.openxmlformats-officedocument.presentationml.slide+xml"/>
  <Override PartName="/ppt/slides/slide42.xml" ContentType="application/vnd.openxmlformats-officedocument.presentationml.slide+xml"/>
  <Override PartName="/ppt/tags/tag19.xml" ContentType="application/vnd.openxmlformats-officedocument.presentationml.tags+xml"/>
  <Override PartName="/ppt/tags/tag66.xml" ContentType="application/vnd.openxmlformats-officedocument.presentationml.tags+xml"/>
  <Override PartName="/ppt/notesSlides/notesSlide44.xml" ContentType="application/vnd.openxmlformats-officedocument.presentationml.notesSlide+xml"/>
  <Override PartName="/ppt/tags/tag222.xml" ContentType="application/vnd.openxmlformats-officedocument.presentationml.tags+xml"/>
  <Override PartName="/ppt/slides/slide20.xml" ContentType="application/vnd.openxmlformats-officedocument.presentationml.slide+xml"/>
  <Override PartName="/ppt/tags/tag55.xml" ContentType="application/vnd.openxmlformats-officedocument.presentationml.tags+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tags/tag159.xml" ContentType="application/vnd.openxmlformats-officedocument.presentationml.tags+xml"/>
  <Override PartName="/ppt/tags/tag211.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notesSlides/notesSlide11.xml" ContentType="application/vnd.openxmlformats-officedocument.presentationml.notesSlide+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62.xml" ContentType="application/vnd.openxmlformats-officedocument.presentationml.tags+xml"/>
  <Override PartName="/ppt/slides/slide58.xml" ContentType="application/vnd.openxmlformats-officedocument.presentationml.slide+xml"/>
  <Override PartName="/ppt/notesSlides/notesSlide2.xml" ContentType="application/vnd.openxmlformats-officedocument.presentationml.notesSlide+xml"/>
  <Override PartName="/ppt/tags/tag104.xml" ContentType="application/vnd.openxmlformats-officedocument.presentationml.tags+xml"/>
  <Override PartName="/ppt/tags/tag151.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notesSlides/notesSlide49.xml" ContentType="application/vnd.openxmlformats-officedocument.presentationml.notesSlide+xml"/>
  <Override PartName="/ppt/tags/tag49.xml" ContentType="application/vnd.openxmlformats-officedocument.presentationml.tags+xml"/>
  <Override PartName="/ppt/tags/tag96.xml" ContentType="application/vnd.openxmlformats-officedocument.presentationml.tags+xml"/>
  <Override PartName="/ppt/notesSlides/notesSlide27.xml" ContentType="application/vnd.openxmlformats-officedocument.presentationml.notesSlide+xml"/>
  <Override PartName="/ppt/tags/tag20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7"/>
  </p:notesMasterIdLst>
  <p:sldIdLst>
    <p:sldId id="941" r:id="rId2"/>
    <p:sldId id="857" r:id="rId3"/>
    <p:sldId id="858" r:id="rId4"/>
    <p:sldId id="859" r:id="rId5"/>
    <p:sldId id="860" r:id="rId6"/>
    <p:sldId id="861" r:id="rId7"/>
    <p:sldId id="862" r:id="rId8"/>
    <p:sldId id="863" r:id="rId9"/>
    <p:sldId id="864" r:id="rId10"/>
    <p:sldId id="865" r:id="rId11"/>
    <p:sldId id="940" r:id="rId12"/>
    <p:sldId id="867" r:id="rId13"/>
    <p:sldId id="868" r:id="rId14"/>
    <p:sldId id="869" r:id="rId15"/>
    <p:sldId id="870" r:id="rId16"/>
    <p:sldId id="871" r:id="rId17"/>
    <p:sldId id="872" r:id="rId18"/>
    <p:sldId id="873" r:id="rId19"/>
    <p:sldId id="874" r:id="rId20"/>
    <p:sldId id="875" r:id="rId21"/>
    <p:sldId id="876" r:id="rId22"/>
    <p:sldId id="877" r:id="rId23"/>
    <p:sldId id="878" r:id="rId24"/>
    <p:sldId id="879" r:id="rId25"/>
    <p:sldId id="880" r:id="rId26"/>
    <p:sldId id="881" r:id="rId27"/>
    <p:sldId id="882" r:id="rId28"/>
    <p:sldId id="883" r:id="rId29"/>
    <p:sldId id="884" r:id="rId30"/>
    <p:sldId id="885" r:id="rId31"/>
    <p:sldId id="886" r:id="rId32"/>
    <p:sldId id="887" r:id="rId33"/>
    <p:sldId id="888" r:id="rId34"/>
    <p:sldId id="889" r:id="rId35"/>
    <p:sldId id="890" r:id="rId36"/>
    <p:sldId id="891" r:id="rId37"/>
    <p:sldId id="892" r:id="rId38"/>
    <p:sldId id="893" r:id="rId39"/>
    <p:sldId id="894" r:id="rId40"/>
    <p:sldId id="895" r:id="rId41"/>
    <p:sldId id="896" r:id="rId42"/>
    <p:sldId id="897" r:id="rId43"/>
    <p:sldId id="898" r:id="rId44"/>
    <p:sldId id="899" r:id="rId45"/>
    <p:sldId id="900" r:id="rId46"/>
    <p:sldId id="901" r:id="rId47"/>
    <p:sldId id="902" r:id="rId48"/>
    <p:sldId id="903" r:id="rId49"/>
    <p:sldId id="904" r:id="rId50"/>
    <p:sldId id="905" r:id="rId51"/>
    <p:sldId id="906" r:id="rId52"/>
    <p:sldId id="907" r:id="rId53"/>
    <p:sldId id="908" r:id="rId54"/>
    <p:sldId id="909" r:id="rId55"/>
    <p:sldId id="910" r:id="rId56"/>
    <p:sldId id="911" r:id="rId57"/>
    <p:sldId id="912" r:id="rId58"/>
    <p:sldId id="913" r:id="rId59"/>
    <p:sldId id="914" r:id="rId60"/>
    <p:sldId id="915" r:id="rId61"/>
    <p:sldId id="916" r:id="rId62"/>
    <p:sldId id="917" r:id="rId63"/>
    <p:sldId id="918" r:id="rId64"/>
    <p:sldId id="919" r:id="rId65"/>
    <p:sldId id="920" r:id="rId66"/>
    <p:sldId id="921" r:id="rId67"/>
    <p:sldId id="922" r:id="rId68"/>
    <p:sldId id="923" r:id="rId69"/>
    <p:sldId id="924" r:id="rId70"/>
    <p:sldId id="925" r:id="rId71"/>
    <p:sldId id="926" r:id="rId72"/>
    <p:sldId id="927" r:id="rId73"/>
    <p:sldId id="928" r:id="rId74"/>
    <p:sldId id="929" r:id="rId75"/>
    <p:sldId id="930" r:id="rId76"/>
    <p:sldId id="931" r:id="rId77"/>
    <p:sldId id="932" r:id="rId78"/>
    <p:sldId id="933" r:id="rId79"/>
    <p:sldId id="934" r:id="rId80"/>
    <p:sldId id="935" r:id="rId81"/>
    <p:sldId id="936" r:id="rId82"/>
    <p:sldId id="937" r:id="rId83"/>
    <p:sldId id="938" r:id="rId84"/>
    <p:sldId id="939" r:id="rId85"/>
    <p:sldId id="821" r:id="rId86"/>
  </p:sldIdLst>
  <p:sldSz cx="9144000" cy="6858000" type="screen4x3"/>
  <p:notesSz cx="6797675" cy="9926638"/>
  <p:custDataLst>
    <p:tags r:id="rId8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pta, Monica" initials="GM" lastIdx="6" clrIdx="0">
    <p:extLst>
      <p:ext uri="{19B8F6BF-5375-455C-9EA6-DF929625EA0E}">
        <p15:presenceInfo xmlns:p15="http://schemas.microsoft.com/office/powerpoint/2012/main" xmlns="" userId="S-1-5-21-1833789009-2046912680-526660263-116207" providerId="AD"/>
      </p:ext>
    </p:extLst>
  </p:cmAuthor>
  <p:cmAuthor id="2" name="Chiang, Jonathan (SG/PTR)" initials="JC" lastIdx="3" clrIdx="1">
    <p:extLst>
      <p:ext uri="{19B8F6BF-5375-455C-9EA6-DF929625EA0E}">
        <p15:presenceInfo xmlns:p15="http://schemas.microsoft.com/office/powerpoint/2012/main" xmlns="" userId="Chiang, Jonathan (SG/PT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9A44"/>
    <a:srgbClr val="E5EAF3"/>
    <a:srgbClr val="00338D"/>
    <a:srgbClr val="BC204B"/>
    <a:srgbClr val="F68D2E"/>
    <a:srgbClr val="EAAA00"/>
    <a:srgbClr val="43B02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145" autoAdjust="0"/>
    <p:restoredTop sz="87843" autoAdjust="0"/>
  </p:normalViewPr>
  <p:slideViewPr>
    <p:cSldViewPr snapToGrid="0" showGuides="1">
      <p:cViewPr varScale="1">
        <p:scale>
          <a:sx n="64" d="100"/>
          <a:sy n="64" d="100"/>
        </p:scale>
        <p:origin x="-1458" y="-108"/>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6142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gs" Target="tags/tag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ar-EG"/>
  <c:style val="7"/>
  <c:chart>
    <c:autoTitleDeleted val="1"/>
    <c:plotArea>
      <c:layout>
        <c:manualLayout>
          <c:layoutTarget val="inner"/>
          <c:xMode val="edge"/>
          <c:yMode val="edge"/>
          <c:x val="9.8849126617793479E-2"/>
          <c:y val="0.17079526731988284"/>
          <c:w val="0.79540374694542459"/>
          <c:h val="0.71826646437224229"/>
        </c:manualLayout>
      </c:layout>
      <c:barChart>
        <c:barDir val="col"/>
        <c:grouping val="stacked"/>
        <c:ser>
          <c:idx val="0"/>
          <c:order val="0"/>
          <c:tx>
            <c:strRef>
              <c:f>Sheet1!$B$1</c:f>
              <c:strCache>
                <c:ptCount val="1"/>
                <c:pt idx="0">
                  <c:v>Depreciation expense under new standard</c:v>
                </c:pt>
              </c:strCache>
            </c:strRef>
          </c:tx>
          <c:spPr>
            <a:solidFill>
              <a:srgbClr val="0091DA"/>
            </a:solidFill>
            <a:ln>
              <a:noFill/>
            </a:ln>
            <a:effectLst/>
          </c:spPr>
          <c:dLbls>
            <c:dLbl>
              <c:idx val="0"/>
              <c:tx>
                <c:rich>
                  <a:bodyPr/>
                  <a:lstStyle/>
                  <a:p>
                    <a:r>
                      <a:rPr lang="en-US" dirty="0" smtClean="0"/>
                      <a:t>70,236</a:t>
                    </a:r>
                    <a:endParaRPr lang="en-US" dirty="0"/>
                  </a:p>
                </c:rich>
              </c:tx>
              <c:dLblPos val="ctr"/>
              <c:showVal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bg1"/>
                    </a:solidFill>
                    <a:latin typeface="Univers 57 Condensed" panose="00000400000000000000" pitchFamily="2" charset="0"/>
                    <a:ea typeface="+mn-ea"/>
                    <a:cs typeface="+mn-cs"/>
                  </a:defRPr>
                </a:pPr>
                <a:endParaRPr lang="ar-EG"/>
              </a:p>
            </c:txPr>
            <c:dLblPos val="ctr"/>
            <c:showVal val="1"/>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Sheet1!$B$2:$B$11</c:f>
              <c:numCache>
                <c:formatCode>_(* #,##0_);_(* \(#,##0\);_(* "-"??_);_(@_)</c:formatCode>
                <c:ptCount val="10"/>
                <c:pt idx="0">
                  <c:v>70235.815409325995</c:v>
                </c:pt>
                <c:pt idx="1">
                  <c:v>70235.815409325995</c:v>
                </c:pt>
                <c:pt idx="2">
                  <c:v>70235.815409325995</c:v>
                </c:pt>
                <c:pt idx="3">
                  <c:v>70235.815409325995</c:v>
                </c:pt>
                <c:pt idx="4">
                  <c:v>70235.815409325995</c:v>
                </c:pt>
                <c:pt idx="5">
                  <c:v>70235.815409325995</c:v>
                </c:pt>
                <c:pt idx="6">
                  <c:v>70235.815409325995</c:v>
                </c:pt>
                <c:pt idx="7">
                  <c:v>70235.815409325995</c:v>
                </c:pt>
                <c:pt idx="8">
                  <c:v>70235.815409325995</c:v>
                </c:pt>
                <c:pt idx="9">
                  <c:v>70235.815409325995</c:v>
                </c:pt>
              </c:numCache>
            </c:numRef>
          </c:val>
        </c:ser>
        <c:ser>
          <c:idx val="1"/>
          <c:order val="1"/>
          <c:tx>
            <c:strRef>
              <c:f>Sheet1!$C$1</c:f>
              <c:strCache>
                <c:ptCount val="1"/>
                <c:pt idx="0">
                  <c:v>Interest expense under new standard</c:v>
                </c:pt>
              </c:strCache>
            </c:strRef>
          </c:tx>
          <c:spPr>
            <a:solidFill>
              <a:srgbClr val="00338D"/>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lt1"/>
                    </a:solidFill>
                    <a:latin typeface="Univers 57 Condensed" panose="00000400000000000000" pitchFamily="2" charset="0"/>
                    <a:ea typeface="+mn-ea"/>
                    <a:cs typeface="+mn-cs"/>
                  </a:defRPr>
                </a:pPr>
                <a:endParaRPr lang="ar-EG"/>
              </a:p>
            </c:txPr>
            <c:dLblPos val="ctr"/>
            <c:showVal val="1"/>
            <c:extLst>
              <c:ext xmlns:c15="http://schemas.microsoft.com/office/drawing/2012/chart" uri="{CE6537A1-D6FC-4f65-9D91-7224C49458BB}">
                <c15:showLeaderLines val="0"/>
              </c:ext>
            </c:extLst>
          </c:dLbls>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Sheet1!$C$2:$C$11</c:f>
              <c:numCache>
                <c:formatCode>_(* #,##0_);_(* \(#,##0\);_(* "-"??_);_(@_)</c:formatCode>
                <c:ptCount val="10"/>
                <c:pt idx="0">
                  <c:v>49165.070786528195</c:v>
                </c:pt>
                <c:pt idx="1">
                  <c:v>45606.625741584969</c:v>
                </c:pt>
                <c:pt idx="2">
                  <c:v>41799.089543496259</c:v>
                </c:pt>
                <c:pt idx="3">
                  <c:v>37725.025811540865</c:v>
                </c:pt>
                <c:pt idx="4">
                  <c:v>33365.777618348817</c:v>
                </c:pt>
                <c:pt idx="5">
                  <c:v>28701.382051633136</c:v>
                </c:pt>
                <c:pt idx="6">
                  <c:v>23710.478795247531</c:v>
                </c:pt>
                <c:pt idx="7">
                  <c:v>18370.212310914776</c:v>
                </c:pt>
                <c:pt idx="8">
                  <c:v>12656.127172678807</c:v>
                </c:pt>
                <c:pt idx="9">
                  <c:v>6542.0560747663367</c:v>
                </c:pt>
              </c:numCache>
            </c:numRef>
          </c:val>
        </c:ser>
        <c:dLbls/>
        <c:gapWidth val="79"/>
        <c:overlap val="100"/>
        <c:axId val="104010496"/>
        <c:axId val="104032896"/>
      </c:barChart>
      <c:lineChart>
        <c:grouping val="standard"/>
        <c:ser>
          <c:idx val="2"/>
          <c:order val="2"/>
          <c:tx>
            <c:strRef>
              <c:f>Sheet1!$D$1</c:f>
              <c:strCache>
                <c:ptCount val="1"/>
                <c:pt idx="0">
                  <c:v>Column1</c:v>
                </c:pt>
              </c:strCache>
            </c:strRef>
          </c:tx>
          <c:spPr>
            <a:ln w="22225" cap="rnd">
              <a:solidFill>
                <a:schemeClr val="bg1">
                  <a:alpha val="0"/>
                </a:schemeClr>
              </a:solidFill>
              <a:round/>
            </a:ln>
            <a:effectLst/>
          </c:spPr>
          <c:marker>
            <c:symbol val="none"/>
          </c:marker>
          <c:dLbls>
            <c:dLbl>
              <c:idx val="6"/>
              <c:layout>
                <c:manualLayout>
                  <c:x val="-3.0468458684043808E-2"/>
                  <c:y val="-4.9640114297049689E-2"/>
                </c:manualLayout>
              </c:layout>
              <c:dLblPos val="r"/>
              <c:showVal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ysClr val="windowText" lastClr="000000"/>
                    </a:solidFill>
                    <a:latin typeface="+mn-lt"/>
                    <a:ea typeface="+mn-ea"/>
                    <a:cs typeface="+mn-cs"/>
                  </a:defRPr>
                </a:pPr>
                <a:endParaRPr lang="ar-EG"/>
              </a:p>
            </c:txPr>
            <c:dLblPos val="t"/>
            <c:showVal val="1"/>
            <c:extLst>
              <c:ext xmlns:c15="http://schemas.microsoft.com/office/drawing/2012/chart" uri="{CE6537A1-D6FC-4f65-9D91-7224C49458BB}">
                <c15:showLeaderLines val="0"/>
              </c:ext>
            </c:extLst>
          </c:dLbls>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Sheet1!$D$2:$D$11</c:f>
              <c:numCache>
                <c:formatCode>_(* #,##0_);_(* \(#,##0\);_(* "-"??_);_(@_)</c:formatCode>
                <c:ptCount val="10"/>
                <c:pt idx="0">
                  <c:v>119400.88619585425</c:v>
                </c:pt>
                <c:pt idx="1">
                  <c:v>115842.44115091118</c:v>
                </c:pt>
                <c:pt idx="2">
                  <c:v>112034.90495282214</c:v>
                </c:pt>
                <c:pt idx="3">
                  <c:v>107960.84122086686</c:v>
                </c:pt>
                <c:pt idx="4">
                  <c:v>103601.59302767471</c:v>
                </c:pt>
                <c:pt idx="5">
                  <c:v>98937.197460959127</c:v>
                </c:pt>
                <c:pt idx="6">
                  <c:v>93946.294204573278</c:v>
                </c:pt>
                <c:pt idx="7">
                  <c:v>88606.027720241007</c:v>
                </c:pt>
                <c:pt idx="8">
                  <c:v>82891.942582004413</c:v>
                </c:pt>
                <c:pt idx="9">
                  <c:v>76777.871484092422</c:v>
                </c:pt>
              </c:numCache>
            </c:numRef>
          </c:val>
        </c:ser>
        <c:dLbls/>
        <c:marker val="1"/>
        <c:axId val="104010496"/>
        <c:axId val="104032896"/>
      </c:lineChart>
      <c:catAx>
        <c:axId val="104010496"/>
        <c:scaling>
          <c:orientation val="minMax"/>
        </c:scaling>
        <c:axPos val="b"/>
        <c:title>
          <c:tx>
            <c:rich>
              <a:bodyPr rot="0" spcFirstLastPara="1" vertOverflow="ellipsis" vert="horz" wrap="square" anchor="ctr" anchorCtr="1"/>
              <a:lstStyle/>
              <a:p>
                <a:pPr>
                  <a:defRPr lang="en-US" sz="1197" b="0" i="0" u="none" strike="noStrike" kern="1200" cap="all" baseline="0">
                    <a:solidFill>
                      <a:schemeClr val="tx1">
                        <a:lumMod val="65000"/>
                        <a:lumOff val="35000"/>
                      </a:schemeClr>
                    </a:solidFill>
                    <a:latin typeface="+mn-lt"/>
                    <a:ea typeface="+mn-ea"/>
                    <a:cs typeface="+mn-cs"/>
                  </a:defRPr>
                </a:pPr>
                <a:r>
                  <a:rPr lang="en-US" dirty="0">
                    <a:latin typeface="+mn-lt"/>
                  </a:rPr>
                  <a:t>Year</a:t>
                </a:r>
              </a:p>
            </c:rich>
          </c:tx>
          <c:spPr>
            <a:noFill/>
            <a:ln>
              <a:noFill/>
            </a:ln>
            <a:effectLst/>
          </c:spPr>
        </c:title>
        <c:numFmt formatCode="General"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64" b="0" i="0" u="none" strike="noStrike" kern="1200" cap="all" spc="120" normalizeH="0" baseline="0">
                <a:solidFill>
                  <a:schemeClr val="tx1">
                    <a:lumMod val="65000"/>
                    <a:lumOff val="35000"/>
                  </a:schemeClr>
                </a:solidFill>
                <a:latin typeface="Univers 45 Light" pitchFamily="2" charset="0"/>
                <a:ea typeface="+mn-ea"/>
                <a:cs typeface="+mn-cs"/>
              </a:defRPr>
            </a:pPr>
            <a:endParaRPr lang="ar-EG"/>
          </a:p>
        </c:txPr>
        <c:crossAx val="104032896"/>
        <c:crosses val="autoZero"/>
        <c:auto val="1"/>
        <c:lblAlgn val="ctr"/>
        <c:lblOffset val="100"/>
      </c:catAx>
      <c:valAx>
        <c:axId val="104032896"/>
        <c:scaling>
          <c:orientation val="minMax"/>
        </c:scaling>
        <c:axPos val="l"/>
        <c:title>
          <c:tx>
            <c:rich>
              <a:bodyPr rot="-5400000" spcFirstLastPara="1" vertOverflow="ellipsis" vert="horz" wrap="square" anchor="ctr" anchorCtr="1"/>
              <a:lstStyle/>
              <a:p>
                <a:pPr>
                  <a:defRPr lang="en-US" sz="1197" b="0" i="0" u="none" strike="noStrike" kern="1200" cap="all" baseline="0">
                    <a:solidFill>
                      <a:schemeClr val="tx1">
                        <a:lumMod val="65000"/>
                        <a:lumOff val="35000"/>
                      </a:schemeClr>
                    </a:solidFill>
                    <a:latin typeface="+mn-lt"/>
                    <a:ea typeface="+mn-ea"/>
                    <a:cs typeface="+mn-cs"/>
                  </a:defRPr>
                </a:pPr>
                <a:r>
                  <a:rPr lang="en-US" dirty="0">
                    <a:latin typeface="+mn-lt"/>
                  </a:rPr>
                  <a:t>Company’s expense in $</a:t>
                </a:r>
              </a:p>
            </c:rich>
          </c:tx>
          <c:layout>
            <c:manualLayout>
              <c:xMode val="edge"/>
              <c:yMode val="edge"/>
              <c:x val="0"/>
              <c:y val="0.33628814483491865"/>
            </c:manualLayout>
          </c:layout>
          <c:spPr>
            <a:noFill/>
            <a:ln>
              <a:noFill/>
            </a:ln>
            <a:effectLst/>
          </c:spPr>
        </c:title>
        <c:numFmt formatCode="_(* #,##0_);_(* \(#,##0\);_(* &quot;-&quot;??_);_(@_)" sourceLinked="1"/>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lang="en-US" sz="1100" b="0" i="0" u="none" strike="noStrike" kern="1200" baseline="0">
                <a:solidFill>
                  <a:schemeClr val="accent1"/>
                </a:solidFill>
                <a:latin typeface="Arial" panose="020B0604020202020204" pitchFamily="34" charset="0"/>
                <a:ea typeface="+mn-ea"/>
                <a:cs typeface="Arial" panose="020B0604020202020204" pitchFamily="34" charset="0"/>
              </a:defRPr>
            </a:pPr>
            <a:endParaRPr lang="ar-EG"/>
          </a:p>
        </c:txPr>
        <c:crossAx val="104010496"/>
        <c:crosses val="autoZero"/>
        <c:crossBetween val="between"/>
      </c:valAx>
      <c:spPr>
        <a:noFill/>
        <a:ln>
          <a:noFill/>
        </a:ln>
        <a:effectLst/>
      </c:spPr>
    </c:plotArea>
    <c:legend>
      <c:legendPos val="t"/>
      <c:legendEntry>
        <c:idx val="2"/>
        <c:txPr>
          <a:bodyPr rot="0" spcFirstLastPara="1" vertOverflow="ellipsis" vert="horz" wrap="square" anchor="ctr" anchorCtr="1"/>
          <a:lstStyle/>
          <a:p>
            <a:pPr>
              <a:defRPr sz="1400" b="0" i="0" u="none" strike="noStrike" kern="1200" baseline="0">
                <a:solidFill>
                  <a:schemeClr val="accent1"/>
                </a:solidFill>
                <a:latin typeface="Arial" panose="020B0604020202020204" pitchFamily="34" charset="0"/>
                <a:ea typeface="+mn-ea"/>
                <a:cs typeface="Arial" panose="020B0604020202020204" pitchFamily="34" charset="0"/>
              </a:defRPr>
            </a:pPr>
            <a:endParaRPr lang="ar-EG"/>
          </a:p>
        </c:txPr>
      </c:legendEntry>
      <c:layout>
        <c:manualLayout>
          <c:xMode val="edge"/>
          <c:yMode val="edge"/>
          <c:x val="0.20942954113494441"/>
          <c:y val="8.8492694430343508E-2"/>
          <c:w val="0.65240519504027561"/>
          <c:h val="9.9361756660984193E-2"/>
        </c:manualLayout>
      </c:layout>
      <c:spPr>
        <a:noFill/>
        <a:ln>
          <a:noFill/>
        </a:ln>
        <a:effectLst/>
      </c:spPr>
      <c:txPr>
        <a:bodyPr rot="0" spcFirstLastPara="1" vertOverflow="ellipsis" vert="horz" wrap="square" anchor="ctr" anchorCtr="1"/>
        <a:lstStyle/>
        <a:p>
          <a:pPr>
            <a:defRPr lang="en-US" sz="1400" b="0" i="0" u="none" strike="noStrike" kern="1200" baseline="0">
              <a:solidFill>
                <a:schemeClr val="accent1"/>
              </a:solidFill>
              <a:latin typeface="Arial" panose="020B0604020202020204" pitchFamily="34" charset="0"/>
              <a:ea typeface="+mn-ea"/>
              <a:cs typeface="Arial" panose="020B0604020202020204" pitchFamily="34" charset="0"/>
            </a:defRPr>
          </a:pPr>
          <a:endParaRPr lang="ar-EG"/>
        </a:p>
      </c:txPr>
    </c:legend>
    <c:plotVisOnly val="1"/>
    <c:dispBlanksAs val="gap"/>
  </c:chart>
  <c:spPr>
    <a:noFill/>
    <a:ln>
      <a:noFill/>
    </a:ln>
    <a:effectLst/>
  </c:spPr>
  <c:txPr>
    <a:bodyPr/>
    <a:lstStyle/>
    <a:p>
      <a:pPr>
        <a:defRPr/>
      </a:pPr>
      <a:endParaRPr lang="ar-EG"/>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4" y="1"/>
            <a:ext cx="2945659" cy="498055"/>
          </a:xfrm>
          <a:prstGeom prst="rect">
            <a:avLst/>
          </a:prstGeom>
        </p:spPr>
        <p:txBody>
          <a:bodyPr vert="horz" lIns="91440" tIns="45720" rIns="91440" bIns="45720" rtlCol="0"/>
          <a:lstStyle>
            <a:lvl1pPr algn="r">
              <a:defRPr sz="1200"/>
            </a:lvl1pPr>
          </a:lstStyle>
          <a:p>
            <a:fld id="{CDDA7696-900A-49B7-AABB-6E94E4A5171F}" type="datetimeFigureOut">
              <a:rPr lang="en-GB" smtClean="0"/>
              <a:pPr/>
              <a:t>02/11/2018</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vl1pPr>
          </a:lstStyle>
          <a:p>
            <a:fld id="{29869245-5233-4F09-876C-660BDE19696E}" type="slidenum">
              <a:rPr lang="en-GB" smtClean="0"/>
              <a:pPr/>
              <a:t>‹#›</a:t>
            </a:fld>
            <a:endParaRPr lang="en-GB" dirty="0"/>
          </a:p>
        </p:txBody>
      </p:sp>
    </p:spTree>
    <p:extLst>
      <p:ext uri="{BB962C8B-B14F-4D97-AF65-F5344CB8AC3E}">
        <p14:creationId xmlns:p14="http://schemas.microsoft.com/office/powerpoint/2010/main" xmlns="" val="1717920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86100" y="1054100"/>
            <a:ext cx="3797300" cy="2847975"/>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B4FBF2CB-1198-4404-A46E-1DE85745F4F2}"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xmlns="" val="19926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pPr lvl="0"/>
            <a:r>
              <a:rPr lang="en-SG" dirty="0" smtClean="0">
                <a:solidFill>
                  <a:prstClr val="black"/>
                </a:solidFill>
              </a:rPr>
              <a:t>Lease </a:t>
            </a:r>
            <a:r>
              <a:rPr lang="en-SG" dirty="0">
                <a:solidFill>
                  <a:prstClr val="black"/>
                </a:solidFill>
              </a:rPr>
              <a:t>definition </a:t>
            </a:r>
            <a:r>
              <a:rPr lang="en-SG" dirty="0" smtClean="0">
                <a:solidFill>
                  <a:prstClr val="black"/>
                </a:solidFill>
              </a:rPr>
              <a:t>is now the </a:t>
            </a:r>
            <a:r>
              <a:rPr lang="en-SG" dirty="0">
                <a:solidFill>
                  <a:prstClr val="black"/>
                </a:solidFill>
              </a:rPr>
              <a:t>test that determines whether an arrangement is on- or off-balance sheet for a customer / lessee</a:t>
            </a:r>
            <a:r>
              <a:rPr lang="en-SG" dirty="0" smtClean="0">
                <a:solidFill>
                  <a:prstClr val="black"/>
                </a:solidFill>
              </a:rPr>
              <a:t>.</a:t>
            </a:r>
          </a:p>
          <a:p>
            <a:pPr lvl="0"/>
            <a:endParaRPr lang="en-US" dirty="0">
              <a:solidFill>
                <a:prstClr val="black"/>
              </a:solidFill>
            </a:endParaRPr>
          </a:p>
          <a:p>
            <a:pPr lvl="0"/>
            <a:r>
              <a:rPr lang="en-SG" dirty="0">
                <a:solidFill>
                  <a:prstClr val="black"/>
                </a:solidFill>
              </a:rPr>
              <a:t>Explain that the lease definition consists of three key elements:</a:t>
            </a:r>
          </a:p>
          <a:p>
            <a:pPr marL="228600" lvl="0" indent="-228600">
              <a:buFont typeface="+mj-lt"/>
              <a:buAutoNum type="arabicPeriod"/>
            </a:pPr>
            <a:r>
              <a:rPr lang="en-SG" dirty="0">
                <a:solidFill>
                  <a:prstClr val="black"/>
                </a:solidFill>
              </a:rPr>
              <a:t>Identified asset: explicitly specified in a contract or implicitly specified at the time it is made available for use by lessee. </a:t>
            </a:r>
            <a:r>
              <a:rPr lang="en-SG" b="1" dirty="0" smtClean="0">
                <a:solidFill>
                  <a:prstClr val="black"/>
                </a:solidFill>
              </a:rPr>
              <a:t>Contract</a:t>
            </a:r>
            <a:r>
              <a:rPr lang="en-SG" b="1" baseline="0" dirty="0" smtClean="0">
                <a:solidFill>
                  <a:prstClr val="black"/>
                </a:solidFill>
              </a:rPr>
              <a:t> relating to maintenance of an asset – is there an identified asset?</a:t>
            </a:r>
            <a:endParaRPr lang="en-SG" dirty="0">
              <a:solidFill>
                <a:prstClr val="black"/>
              </a:solidFill>
            </a:endParaRPr>
          </a:p>
          <a:p>
            <a:pPr marL="228600" lvl="0" indent="-228600">
              <a:buFont typeface="+mj-lt"/>
              <a:buAutoNum type="arabicPeriod"/>
            </a:pPr>
            <a:r>
              <a:rPr lang="en-SG" dirty="0">
                <a:solidFill>
                  <a:prstClr val="black"/>
                </a:solidFill>
              </a:rPr>
              <a:t>Economic benefits: lessee must obtain substantially all of the economic benefits. This is a change for some IFRIC 4 arrangements which will be discussed later.</a:t>
            </a:r>
          </a:p>
          <a:p>
            <a:pPr marL="228600" lvl="0" indent="-228600">
              <a:buFont typeface="+mj-lt"/>
              <a:buAutoNum type="arabicPeriod"/>
            </a:pPr>
            <a:r>
              <a:rPr lang="en-SG" dirty="0">
                <a:solidFill>
                  <a:prstClr val="black"/>
                </a:solidFill>
              </a:rPr>
              <a:t>Direct the use: most difficult part, can be highly </a:t>
            </a:r>
            <a:r>
              <a:rPr lang="en-SG" dirty="0" smtClean="0">
                <a:solidFill>
                  <a:prstClr val="black"/>
                </a:solidFill>
              </a:rPr>
              <a:t>judgemental</a:t>
            </a:r>
            <a:endParaRPr lang="en-SG" dirty="0">
              <a:solidFill>
                <a:prstClr val="black"/>
              </a:solidFill>
            </a:endParaRPr>
          </a:p>
        </p:txBody>
      </p:sp>
      <p:sp>
        <p:nvSpPr>
          <p:cNvPr id="4" name="Slide Number Placeholder 3"/>
          <p:cNvSpPr>
            <a:spLocks noGrp="1"/>
          </p:cNvSpPr>
          <p:nvPr>
            <p:ph type="sldNum" sz="quarter" idx="10"/>
          </p:nvPr>
        </p:nvSpPr>
        <p:spPr/>
        <p:txBody>
          <a:bodyPr/>
          <a:lstStyle/>
          <a:p>
            <a:fld id="{E2FEE106-D861-6343-96FF-5BF90692C3C7}" type="slidenum">
              <a:rPr lang="en-US" smtClean="0">
                <a:solidFill>
                  <a:prstClr val="black"/>
                </a:solidFill>
                <a:latin typeface="Univers for KPMG"/>
              </a:rPr>
              <a:pPr/>
              <a:t>16</a:t>
            </a:fld>
            <a:endParaRPr lang="en-US" dirty="0">
              <a:solidFill>
                <a:prstClr val="black"/>
              </a:solidFill>
              <a:latin typeface="Univers for KPMG"/>
            </a:endParaRPr>
          </a:p>
        </p:txBody>
      </p:sp>
    </p:spTree>
    <p:extLst>
      <p:ext uri="{BB962C8B-B14F-4D97-AF65-F5344CB8AC3E}">
        <p14:creationId xmlns:p14="http://schemas.microsoft.com/office/powerpoint/2010/main" xmlns="" val="1511144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FEE106-D861-6343-96FF-5BF90692C3C7}" type="slidenum">
              <a:rPr lang="en-US" smtClean="0"/>
              <a:pPr/>
              <a:t>18</a:t>
            </a:fld>
            <a:endParaRPr lang="en-US" dirty="0"/>
          </a:p>
        </p:txBody>
      </p:sp>
    </p:spTree>
    <p:extLst>
      <p:ext uri="{BB962C8B-B14F-4D97-AF65-F5344CB8AC3E}">
        <p14:creationId xmlns:p14="http://schemas.microsoft.com/office/powerpoint/2010/main" xmlns="" val="2973733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pPr marL="171450" indent="-171450">
              <a:buFontTx/>
              <a:buChar char="-"/>
            </a:pPr>
            <a:r>
              <a:rPr lang="en-SG" dirty="0" smtClean="0"/>
              <a:t>If the answer to any of these questions is</a:t>
            </a:r>
            <a:r>
              <a:rPr lang="en-SG" baseline="0" dirty="0" smtClean="0"/>
              <a:t> a yes, then a lease exists and the ROU asset and lease liability has to be calculated</a:t>
            </a:r>
          </a:p>
          <a:p>
            <a:pPr marL="171450" indent="-171450">
              <a:buFontTx/>
              <a:buChar char="-"/>
            </a:pPr>
            <a:endParaRPr lang="en-SG" dirty="0"/>
          </a:p>
        </p:txBody>
      </p:sp>
      <p:sp>
        <p:nvSpPr>
          <p:cNvPr id="4" name="Slide Number Placeholder 3"/>
          <p:cNvSpPr>
            <a:spLocks noGrp="1"/>
          </p:cNvSpPr>
          <p:nvPr>
            <p:ph type="sldNum" sz="quarter" idx="10"/>
          </p:nvPr>
        </p:nvSpPr>
        <p:spPr/>
        <p:txBody>
          <a:bodyPr/>
          <a:lstStyle/>
          <a:p>
            <a:fld id="{B129DACF-2F09-481D-8649-0553F7CEC578}" type="slidenum">
              <a:rPr lang="en-SG" smtClean="0"/>
              <a:pPr/>
              <a:t>19</a:t>
            </a:fld>
            <a:endParaRPr lang="en-SG" dirty="0"/>
          </a:p>
        </p:txBody>
      </p:sp>
    </p:spTree>
    <p:extLst>
      <p:ext uri="{BB962C8B-B14F-4D97-AF65-F5344CB8AC3E}">
        <p14:creationId xmlns:p14="http://schemas.microsoft.com/office/powerpoint/2010/main" xmlns="" val="1342589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pPr marL="171450" indent="-171450">
              <a:buFontTx/>
              <a:buChar char="-"/>
            </a:pPr>
            <a:r>
              <a:rPr lang="en-SG" dirty="0" smtClean="0"/>
              <a:t>Can lessor make decisions</a:t>
            </a:r>
            <a:r>
              <a:rPr lang="en-SG" baseline="0" dirty="0" smtClean="0"/>
              <a:t> to change the asset with another similar one? AND</a:t>
            </a:r>
          </a:p>
          <a:p>
            <a:pPr marL="171450" indent="-171450">
              <a:buFontTx/>
              <a:buChar char="-"/>
            </a:pPr>
            <a:r>
              <a:rPr lang="en-SG" baseline="0" dirty="0" smtClean="0"/>
              <a:t>Does lessor benefit from the substitution?</a:t>
            </a:r>
          </a:p>
          <a:p>
            <a:pPr marL="0" indent="0">
              <a:buFontTx/>
              <a:buNone/>
            </a:pPr>
            <a:r>
              <a:rPr lang="en-SG" baseline="0" dirty="0" smtClean="0"/>
              <a:t>If yes to both, there’s no identified asset</a:t>
            </a:r>
            <a:endParaRPr lang="en-SG" dirty="0"/>
          </a:p>
        </p:txBody>
      </p:sp>
      <p:sp>
        <p:nvSpPr>
          <p:cNvPr id="4" name="Slide Number Placeholder 3"/>
          <p:cNvSpPr>
            <a:spLocks noGrp="1"/>
          </p:cNvSpPr>
          <p:nvPr>
            <p:ph type="sldNum" sz="quarter" idx="10"/>
          </p:nvPr>
        </p:nvSpPr>
        <p:spPr/>
        <p:txBody>
          <a:bodyPr/>
          <a:lstStyle/>
          <a:p>
            <a:fld id="{B129DACF-2F09-481D-8649-0553F7CEC578}" type="slidenum">
              <a:rPr lang="en-SG" smtClean="0"/>
              <a:pPr/>
              <a:t>21</a:t>
            </a:fld>
            <a:endParaRPr lang="en-SG" dirty="0"/>
          </a:p>
        </p:txBody>
      </p:sp>
    </p:spTree>
    <p:extLst>
      <p:ext uri="{BB962C8B-B14F-4D97-AF65-F5344CB8AC3E}">
        <p14:creationId xmlns:p14="http://schemas.microsoft.com/office/powerpoint/2010/main" xmlns="" val="3470151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r>
              <a:rPr lang="en-SG" dirty="0" smtClean="0"/>
              <a:t>Briefly discuss the leasing</a:t>
            </a:r>
            <a:r>
              <a:rPr lang="en-SG" baseline="0" dirty="0" smtClean="0"/>
              <a:t> of data from a Telco company – Modem is installed on lessee’s premises (identified asset exists) but does lessee obtain substantially all of the total capacity that the modem transmits?</a:t>
            </a:r>
            <a:endParaRPr lang="en-SG" dirty="0"/>
          </a:p>
        </p:txBody>
      </p:sp>
      <p:sp>
        <p:nvSpPr>
          <p:cNvPr id="4" name="Slide Number Placeholder 3"/>
          <p:cNvSpPr>
            <a:spLocks noGrp="1"/>
          </p:cNvSpPr>
          <p:nvPr>
            <p:ph type="sldNum" sz="quarter" idx="10"/>
          </p:nvPr>
        </p:nvSpPr>
        <p:spPr/>
        <p:txBody>
          <a:bodyPr/>
          <a:lstStyle/>
          <a:p>
            <a:fld id="{B129DACF-2F09-481D-8649-0553F7CEC578}" type="slidenum">
              <a:rPr lang="en-SG" smtClean="0"/>
              <a:pPr/>
              <a:t>22</a:t>
            </a:fld>
            <a:endParaRPr lang="en-SG" dirty="0"/>
          </a:p>
        </p:txBody>
      </p:sp>
    </p:spTree>
    <p:extLst>
      <p:ext uri="{BB962C8B-B14F-4D97-AF65-F5344CB8AC3E}">
        <p14:creationId xmlns:p14="http://schemas.microsoft.com/office/powerpoint/2010/main" xmlns="" val="2589932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pPr lvl="0"/>
            <a:r>
              <a:rPr lang="en-SG" dirty="0" smtClean="0">
                <a:solidFill>
                  <a:prstClr val="black"/>
                </a:solidFill>
              </a:rPr>
              <a:t>Protective rights – present in leasin</a:t>
            </a:r>
            <a:r>
              <a:rPr lang="en-SG" baseline="0" dirty="0" smtClean="0">
                <a:solidFill>
                  <a:prstClr val="black"/>
                </a:solidFill>
              </a:rPr>
              <a:t>g of premises. Usually termed as prohibitions, “tenant not allowed to use for any other purpose besides office rental” (KKH 17, SGH 21, JHS 1, Hyflux  2, NUHS 8)</a:t>
            </a:r>
            <a:endParaRPr lang="en-SG" dirty="0" smtClean="0">
              <a:solidFill>
                <a:prstClr val="black"/>
              </a:solidFill>
            </a:endParaRPr>
          </a:p>
          <a:p>
            <a:pPr lvl="0"/>
            <a:r>
              <a:rPr lang="en-SG" dirty="0" smtClean="0">
                <a:solidFill>
                  <a:prstClr val="black"/>
                </a:solidFill>
              </a:rPr>
              <a:t>Explain </a:t>
            </a:r>
            <a:r>
              <a:rPr lang="en-SG" dirty="0">
                <a:solidFill>
                  <a:prstClr val="black"/>
                </a:solidFill>
              </a:rPr>
              <a:t>that when determining who directs the right to use of the identified asset the most important decisions are considered. These are the so called ‘how and what purpose decisions’ that determine the output. </a:t>
            </a:r>
          </a:p>
          <a:p>
            <a:pPr lvl="0"/>
            <a:endParaRPr lang="en-SG" dirty="0" smtClean="0">
              <a:solidFill>
                <a:prstClr val="black"/>
              </a:solidFill>
            </a:endParaRPr>
          </a:p>
          <a:p>
            <a:pPr lvl="0"/>
            <a:r>
              <a:rPr lang="en-SG" dirty="0" smtClean="0">
                <a:solidFill>
                  <a:prstClr val="black"/>
                </a:solidFill>
              </a:rPr>
              <a:t>Consider </a:t>
            </a:r>
            <a:r>
              <a:rPr lang="en-SG" dirty="0">
                <a:solidFill>
                  <a:prstClr val="black"/>
                </a:solidFill>
              </a:rPr>
              <a:t>for example who decides: </a:t>
            </a:r>
          </a:p>
          <a:p>
            <a:pPr marL="171450" lvl="0" indent="-171450">
              <a:buFont typeface="Arial" panose="020B0604020202020204" pitchFamily="34" charset="0"/>
              <a:buChar char="•"/>
            </a:pPr>
            <a:r>
              <a:rPr lang="en-SG" dirty="0">
                <a:solidFill>
                  <a:prstClr val="black"/>
                </a:solidFill>
              </a:rPr>
              <a:t>What is produced by the asset. </a:t>
            </a:r>
          </a:p>
          <a:p>
            <a:pPr marL="171450" lvl="0" indent="-171450">
              <a:buFont typeface="Arial" panose="020B0604020202020204" pitchFamily="34" charset="0"/>
              <a:buChar char="•"/>
            </a:pPr>
            <a:r>
              <a:rPr lang="en-SG" dirty="0">
                <a:solidFill>
                  <a:prstClr val="black"/>
                </a:solidFill>
              </a:rPr>
              <a:t>When it is produced. </a:t>
            </a:r>
          </a:p>
          <a:p>
            <a:pPr marL="171450" lvl="0" indent="-171450">
              <a:buFont typeface="Arial" panose="020B0604020202020204" pitchFamily="34" charset="0"/>
              <a:buChar char="•"/>
            </a:pPr>
            <a:r>
              <a:rPr lang="en-SG" dirty="0">
                <a:solidFill>
                  <a:prstClr val="black"/>
                </a:solidFill>
              </a:rPr>
              <a:t>Where it is produced. </a:t>
            </a:r>
          </a:p>
          <a:p>
            <a:pPr marL="171450" lvl="0" indent="-171450">
              <a:buFont typeface="Arial" panose="020B0604020202020204" pitchFamily="34" charset="0"/>
              <a:buChar char="•"/>
            </a:pPr>
            <a:r>
              <a:rPr lang="en-SG" dirty="0">
                <a:solidFill>
                  <a:prstClr val="black"/>
                </a:solidFill>
              </a:rPr>
              <a:t>Whether it is produced.</a:t>
            </a:r>
          </a:p>
          <a:p>
            <a:pPr lvl="0"/>
            <a:endParaRPr lang="en-SG" dirty="0" smtClean="0">
              <a:solidFill>
                <a:prstClr val="black"/>
              </a:solidFill>
            </a:endParaRPr>
          </a:p>
          <a:p>
            <a:pPr lvl="0"/>
            <a:r>
              <a:rPr lang="en-SG" u="sng" dirty="0" smtClean="0">
                <a:solidFill>
                  <a:prstClr val="black"/>
                </a:solidFill>
              </a:rPr>
              <a:t>If </a:t>
            </a:r>
            <a:r>
              <a:rPr lang="en-SG" u="sng" dirty="0">
                <a:solidFill>
                  <a:prstClr val="black"/>
                </a:solidFill>
              </a:rPr>
              <a:t>the customer makes the ‘how and what purpose decisions’ then the contract is a lease. </a:t>
            </a:r>
          </a:p>
          <a:p>
            <a:pPr lvl="0"/>
            <a:endParaRPr lang="en-SG" dirty="0" smtClean="0">
              <a:solidFill>
                <a:prstClr val="black"/>
              </a:solidFill>
            </a:endParaRPr>
          </a:p>
          <a:p>
            <a:pPr lvl="0"/>
            <a:r>
              <a:rPr lang="en-SG" dirty="0" smtClean="0">
                <a:solidFill>
                  <a:prstClr val="black"/>
                </a:solidFill>
              </a:rPr>
              <a:t>Conversely</a:t>
            </a:r>
            <a:r>
              <a:rPr lang="en-SG" dirty="0">
                <a:solidFill>
                  <a:prstClr val="black"/>
                </a:solidFill>
              </a:rPr>
              <a:t>, if the supplier makes those decisions then the contract is not a lease, but a service contract</a:t>
            </a:r>
            <a:r>
              <a:rPr lang="en-SG" dirty="0" smtClean="0">
                <a:solidFill>
                  <a:prstClr val="black"/>
                </a:solidFill>
              </a:rPr>
              <a:t>.</a:t>
            </a:r>
          </a:p>
          <a:p>
            <a:pPr lvl="0"/>
            <a:endParaRPr lang="en-SG" dirty="0">
              <a:solidFill>
                <a:prstClr val="black"/>
              </a:solidFill>
            </a:endParaRPr>
          </a:p>
          <a:p>
            <a:pPr lvl="0"/>
            <a:r>
              <a:rPr lang="en-SG" dirty="0">
                <a:solidFill>
                  <a:prstClr val="black"/>
                </a:solidFill>
              </a:rPr>
              <a:t>When the ‘how and what purpose decisions’ are predetermined the classification is more complex and depends on further considerations:</a:t>
            </a:r>
          </a:p>
          <a:p>
            <a:pPr marL="171450" lvl="0" indent="-171450">
              <a:buFont typeface="Arial" panose="020B0604020202020204" pitchFamily="34" charset="0"/>
              <a:buChar char="•"/>
            </a:pPr>
            <a:r>
              <a:rPr lang="en-SG" dirty="0">
                <a:solidFill>
                  <a:prstClr val="black"/>
                </a:solidFill>
              </a:rPr>
              <a:t>There can be a lease if the customer operates the asset or directs others to do so or designed the asset.</a:t>
            </a:r>
          </a:p>
          <a:p>
            <a:pPr marL="171450" lvl="0" indent="-171450">
              <a:buFont typeface="Arial" panose="020B0604020202020204" pitchFamily="34" charset="0"/>
              <a:buChar char="•"/>
            </a:pPr>
            <a:r>
              <a:rPr lang="en-SG" dirty="0">
                <a:solidFill>
                  <a:prstClr val="black"/>
                </a:solidFill>
              </a:rPr>
              <a:t>In all other cases there is no lease</a:t>
            </a:r>
            <a:r>
              <a:rPr lang="en-SG" dirty="0" smtClean="0">
                <a:solidFill>
                  <a:prstClr val="black"/>
                </a:solidFill>
              </a:rPr>
              <a:t>.</a:t>
            </a:r>
          </a:p>
        </p:txBody>
      </p:sp>
      <p:sp>
        <p:nvSpPr>
          <p:cNvPr id="4" name="Slide Number Placeholder 3"/>
          <p:cNvSpPr>
            <a:spLocks noGrp="1"/>
          </p:cNvSpPr>
          <p:nvPr>
            <p:ph type="sldNum" sz="quarter" idx="10"/>
          </p:nvPr>
        </p:nvSpPr>
        <p:spPr/>
        <p:txBody>
          <a:bodyPr/>
          <a:lstStyle/>
          <a:p>
            <a:fld id="{E2FEE106-D861-6343-96FF-5BF90692C3C7}" type="slidenum">
              <a:rPr lang="en-US" smtClean="0"/>
              <a:pPr/>
              <a:t>25</a:t>
            </a:fld>
            <a:endParaRPr lang="en-US" dirty="0"/>
          </a:p>
        </p:txBody>
      </p:sp>
    </p:spTree>
    <p:extLst>
      <p:ext uri="{BB962C8B-B14F-4D97-AF65-F5344CB8AC3E}">
        <p14:creationId xmlns:p14="http://schemas.microsoft.com/office/powerpoint/2010/main" xmlns="" val="1058181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6788" y="1339850"/>
            <a:ext cx="4822825" cy="36179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FEE106-D861-6343-96FF-5BF90692C3C7}" type="slidenum">
              <a:rPr lang="en-US" smtClean="0"/>
              <a:pPr/>
              <a:t>26</a:t>
            </a:fld>
            <a:endParaRPr lang="en-US" dirty="0"/>
          </a:p>
        </p:txBody>
      </p:sp>
    </p:spTree>
    <p:extLst>
      <p:ext uri="{BB962C8B-B14F-4D97-AF65-F5344CB8AC3E}">
        <p14:creationId xmlns:p14="http://schemas.microsoft.com/office/powerpoint/2010/main" xmlns="" val="1285061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pPr marL="171450" indent="-171450">
              <a:buFontTx/>
              <a:buChar char="-"/>
            </a:pPr>
            <a:r>
              <a:rPr lang="en-SG" dirty="0" smtClean="0"/>
              <a:t>If the answer to any of these questions is</a:t>
            </a:r>
            <a:r>
              <a:rPr lang="en-SG" baseline="0" dirty="0" smtClean="0"/>
              <a:t> a yes, then a lease exists and the ROU asset and lease liability has to be calculated</a:t>
            </a:r>
          </a:p>
          <a:p>
            <a:pPr marL="171450" indent="-171450">
              <a:buFontTx/>
              <a:buChar char="-"/>
            </a:pPr>
            <a:endParaRPr lang="en-SG" dirty="0"/>
          </a:p>
        </p:txBody>
      </p:sp>
      <p:sp>
        <p:nvSpPr>
          <p:cNvPr id="4" name="Slide Number Placeholder 3"/>
          <p:cNvSpPr>
            <a:spLocks noGrp="1"/>
          </p:cNvSpPr>
          <p:nvPr>
            <p:ph type="sldNum" sz="quarter" idx="10"/>
          </p:nvPr>
        </p:nvSpPr>
        <p:spPr/>
        <p:txBody>
          <a:bodyPr/>
          <a:lstStyle/>
          <a:p>
            <a:fld id="{B129DACF-2F09-481D-8649-0553F7CEC578}" type="slidenum">
              <a:rPr lang="en-SG" smtClean="0"/>
              <a:pPr/>
              <a:t>28</a:t>
            </a:fld>
            <a:endParaRPr lang="en-SG" dirty="0"/>
          </a:p>
        </p:txBody>
      </p:sp>
    </p:spTree>
    <p:extLst>
      <p:ext uri="{BB962C8B-B14F-4D97-AF65-F5344CB8AC3E}">
        <p14:creationId xmlns:p14="http://schemas.microsoft.com/office/powerpoint/2010/main" xmlns="" val="3236267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4050" cy="3349625"/>
          </a:xfrm>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9806651A-DFB3-41E4-A816-A132AE073EA1}" type="slidenum">
              <a:rPr lang="en-GB" smtClean="0"/>
              <a:pPr/>
              <a:t>29</a:t>
            </a:fld>
            <a:endParaRPr lang="en-GB" dirty="0"/>
          </a:p>
        </p:txBody>
      </p:sp>
    </p:spTree>
    <p:extLst>
      <p:ext uri="{BB962C8B-B14F-4D97-AF65-F5344CB8AC3E}">
        <p14:creationId xmlns:p14="http://schemas.microsoft.com/office/powerpoint/2010/main" xmlns="" val="2932146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4050" cy="3349625"/>
          </a:xfrm>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9806651A-DFB3-41E4-A816-A132AE073EA1}" type="slidenum">
              <a:rPr lang="en-GB" smtClean="0"/>
              <a:pPr/>
              <a:t>30</a:t>
            </a:fld>
            <a:endParaRPr lang="en-GB" dirty="0"/>
          </a:p>
        </p:txBody>
      </p:sp>
    </p:spTree>
    <p:extLst>
      <p:ext uri="{BB962C8B-B14F-4D97-AF65-F5344CB8AC3E}">
        <p14:creationId xmlns:p14="http://schemas.microsoft.com/office/powerpoint/2010/main" xmlns="" val="1691454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FEE106-D861-6343-96FF-5BF90692C3C7}" type="slidenum">
              <a:rPr lang="en-US" smtClean="0"/>
              <a:pPr/>
              <a:t>3</a:t>
            </a:fld>
            <a:endParaRPr lang="en-US" dirty="0"/>
          </a:p>
        </p:txBody>
      </p:sp>
    </p:spTree>
    <p:extLst>
      <p:ext uri="{BB962C8B-B14F-4D97-AF65-F5344CB8AC3E}">
        <p14:creationId xmlns:p14="http://schemas.microsoft.com/office/powerpoint/2010/main" xmlns="" val="943410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4050" cy="3349625"/>
          </a:xfrm>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9806651A-DFB3-41E4-A816-A132AE073EA1}" type="slidenum">
              <a:rPr lang="en-GB" smtClean="0"/>
              <a:pPr/>
              <a:t>31</a:t>
            </a:fld>
            <a:endParaRPr lang="en-GB" dirty="0"/>
          </a:p>
        </p:txBody>
      </p:sp>
    </p:spTree>
    <p:extLst>
      <p:ext uri="{BB962C8B-B14F-4D97-AF65-F5344CB8AC3E}">
        <p14:creationId xmlns:p14="http://schemas.microsoft.com/office/powerpoint/2010/main" xmlns="" val="1563517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6150" y="1347788"/>
            <a:ext cx="4846638" cy="3636962"/>
          </a:xfrm>
        </p:spPr>
      </p:sp>
      <p:sp>
        <p:nvSpPr>
          <p:cNvPr id="3" name="Notes Placeholder 2"/>
          <p:cNvSpPr>
            <a:spLocks noGrp="1"/>
          </p:cNvSpPr>
          <p:nvPr>
            <p:ph type="body" idx="1"/>
          </p:nvPr>
        </p:nvSpPr>
        <p:spPr/>
        <p:txBody>
          <a:bodyPr/>
          <a:lstStyle/>
          <a:p>
            <a:r>
              <a:rPr lang="en-GB" dirty="0" smtClean="0"/>
              <a:t>- Highly</a:t>
            </a:r>
            <a:r>
              <a:rPr lang="en-GB" baseline="0" dirty="0" smtClean="0"/>
              <a:t> dependent/inter-related – highly judgmental area</a:t>
            </a:r>
          </a:p>
          <a:p>
            <a:r>
              <a:rPr lang="en-GB" dirty="0" smtClean="0"/>
              <a:t>To discuss provision</a:t>
            </a:r>
            <a:r>
              <a:rPr lang="en-GB" baseline="0" dirty="0" smtClean="0"/>
              <a:t> of maintenance/repair/cleaning services of office rental – Hyflux  can benefit from the use of office space w/o the provision of additional services. Office space is not highly inter-related to the provision of service – thus, separate components (KKH 17, SGH 21, Hyflux  2)</a:t>
            </a:r>
            <a:endParaRPr lang="en-GB" dirty="0"/>
          </a:p>
        </p:txBody>
      </p:sp>
      <p:sp>
        <p:nvSpPr>
          <p:cNvPr id="4" name="Slide Number Placeholder 3"/>
          <p:cNvSpPr>
            <a:spLocks noGrp="1"/>
          </p:cNvSpPr>
          <p:nvPr>
            <p:ph type="sldNum" sz="quarter" idx="10"/>
          </p:nvPr>
        </p:nvSpPr>
        <p:spPr/>
        <p:txBody>
          <a:bodyPr/>
          <a:lstStyle/>
          <a:p>
            <a:fld id="{9806651A-DFB3-41E4-A816-A132AE073EA1}" type="slidenum">
              <a:rPr lang="en-GB" smtClean="0">
                <a:solidFill>
                  <a:prstClr val="black"/>
                </a:solidFill>
                <a:latin typeface="Calibri"/>
              </a:rPr>
              <a:pPr/>
              <a:t>32</a:t>
            </a:fld>
            <a:endParaRPr lang="en-GB" dirty="0">
              <a:solidFill>
                <a:prstClr val="black"/>
              </a:solidFill>
              <a:latin typeface="Calibri"/>
            </a:endParaRPr>
          </a:p>
        </p:txBody>
      </p:sp>
    </p:spTree>
    <p:extLst>
      <p:ext uri="{BB962C8B-B14F-4D97-AF65-F5344CB8AC3E}">
        <p14:creationId xmlns:p14="http://schemas.microsoft.com/office/powerpoint/2010/main" xmlns="" val="3887651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6150" y="1347788"/>
            <a:ext cx="4846638" cy="36369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06651A-DFB3-41E4-A816-A132AE073EA1}" type="slidenum">
              <a:rPr lang="en-GB" smtClean="0">
                <a:solidFill>
                  <a:prstClr val="black"/>
                </a:solidFill>
                <a:latin typeface="Calibri"/>
              </a:rPr>
              <a:pPr/>
              <a:t>33</a:t>
            </a:fld>
            <a:endParaRPr lang="en-GB" dirty="0">
              <a:solidFill>
                <a:prstClr val="black"/>
              </a:solidFill>
              <a:latin typeface="Calibri"/>
            </a:endParaRPr>
          </a:p>
        </p:txBody>
      </p:sp>
    </p:spTree>
    <p:extLst>
      <p:ext uri="{BB962C8B-B14F-4D97-AF65-F5344CB8AC3E}">
        <p14:creationId xmlns:p14="http://schemas.microsoft.com/office/powerpoint/2010/main" xmlns="" val="3735857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4050" cy="3349625"/>
          </a:xfrm>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9806651A-DFB3-41E4-A816-A132AE073EA1}" type="slidenum">
              <a:rPr lang="en-GB" smtClean="0"/>
              <a:pPr/>
              <a:t>34</a:t>
            </a:fld>
            <a:endParaRPr lang="en-GB" dirty="0"/>
          </a:p>
        </p:txBody>
      </p:sp>
    </p:spTree>
    <p:extLst>
      <p:ext uri="{BB962C8B-B14F-4D97-AF65-F5344CB8AC3E}">
        <p14:creationId xmlns:p14="http://schemas.microsoft.com/office/powerpoint/2010/main" xmlns="" val="319027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631825"/>
            <a:ext cx="6067425" cy="4551363"/>
          </a:xfrm>
        </p:spPr>
      </p:sp>
      <p:sp>
        <p:nvSpPr>
          <p:cNvPr id="3" name="Notes Placeholder 2"/>
          <p:cNvSpPr>
            <a:spLocks noGrp="1"/>
          </p:cNvSpPr>
          <p:nvPr>
            <p:ph type="body" idx="1"/>
          </p:nvPr>
        </p:nvSpPr>
        <p:spPr>
          <a:xfrm>
            <a:off x="668283" y="5629476"/>
            <a:ext cx="5342047" cy="5483725"/>
          </a:xfrm>
        </p:spPr>
        <p:txBody>
          <a:bodyPr/>
          <a:lstStyle/>
          <a:p>
            <a:r>
              <a:rPr lang="en-SG" dirty="0" smtClean="0"/>
              <a:t>Under IAS 116 there is only a single lease accounting model – the ‘right of use (ROU) model’ where all leases are accounted for on-balance sheet. Lessee now recognises:</a:t>
            </a:r>
          </a:p>
          <a:p>
            <a:pPr marL="171450" indent="-171450">
              <a:buFont typeface="Arial" panose="020B0604020202020204" pitchFamily="34" charset="0"/>
              <a:buChar char="•"/>
            </a:pPr>
            <a:r>
              <a:rPr lang="en-SG" dirty="0" smtClean="0"/>
              <a:t>A new asset representing the ROU of the underlying asset. </a:t>
            </a:r>
          </a:p>
          <a:p>
            <a:pPr marL="171450" indent="-171450">
              <a:buFont typeface="Arial" panose="020B0604020202020204" pitchFamily="34" charset="0"/>
              <a:buChar char="•"/>
            </a:pPr>
            <a:r>
              <a:rPr lang="en-SG" dirty="0" smtClean="0"/>
              <a:t>A new liability representing the obligations to make payments over the term of a lease.</a:t>
            </a:r>
          </a:p>
          <a:p>
            <a:endParaRPr lang="en-GB" dirty="0" smtClean="0"/>
          </a:p>
          <a:p>
            <a:r>
              <a:rPr lang="en-SG" dirty="0" smtClean="0"/>
              <a:t>Changes on the balance sheet figures will now flow through the P&amp;L. Lease expenses will now be driven by those new assets and liabilities. A lessee will now recognise:</a:t>
            </a:r>
          </a:p>
          <a:p>
            <a:pPr marL="171450" indent="-171450">
              <a:buFont typeface="Arial" panose="020B0604020202020204" pitchFamily="34" charset="0"/>
              <a:buChar char="•"/>
            </a:pPr>
            <a:r>
              <a:rPr lang="en-SG" dirty="0" smtClean="0"/>
              <a:t>A depreciation expense of the ROU asset - typically calculated on a straight-line basis; and </a:t>
            </a:r>
          </a:p>
          <a:p>
            <a:pPr marL="171450" indent="-171450">
              <a:buFont typeface="Arial" panose="020B0604020202020204" pitchFamily="34" charset="0"/>
              <a:buChar char="•"/>
            </a:pPr>
            <a:r>
              <a:rPr lang="en-SG" dirty="0" smtClean="0"/>
              <a:t>An interest expense due to the new lease liability, as if it were the interest on any other mortgage - higher in the earlier years than in the later years. </a:t>
            </a:r>
          </a:p>
          <a:p>
            <a:r>
              <a:rPr lang="en-GB" sz="1100" kern="1200" dirty="0" smtClean="0">
                <a:solidFill>
                  <a:schemeClr val="tx1"/>
                </a:solidFill>
                <a:effectLst/>
                <a:latin typeface="Univers for KPMG Light" panose="020B0403020202020204" pitchFamily="34" charset="0"/>
                <a:ea typeface="+mn-ea"/>
                <a:cs typeface="+mn-cs"/>
              </a:rPr>
              <a:t>Total lease expense will be higher in the earlier years than in the later years, even if the cash payments are constant each period.</a:t>
            </a:r>
          </a:p>
          <a:p>
            <a:endParaRPr lang="en-GB" sz="1100" kern="1200" dirty="0" smtClean="0">
              <a:solidFill>
                <a:schemeClr val="tx1"/>
              </a:solidFill>
              <a:effectLst/>
              <a:latin typeface="Univers for KPMG Light" panose="020B0403020202020204" pitchFamily="34" charset="0"/>
              <a:ea typeface="+mn-ea"/>
              <a:cs typeface="+mn-cs"/>
            </a:endParaRPr>
          </a:p>
          <a:p>
            <a:r>
              <a:rPr lang="en-SG" dirty="0" smtClean="0"/>
              <a:t>The geography</a:t>
            </a:r>
            <a:r>
              <a:rPr lang="en-SG" baseline="0" dirty="0" smtClean="0"/>
              <a:t> of the expenses under IAS 116 is different.  Under IAS 116, lease expense is presented as interest and depreciation expense rather than as operating expense.  Hence, the lessee’s EBITA (earnings before interest, tax and amortisation) will be higher.</a:t>
            </a:r>
          </a:p>
          <a:p>
            <a:endParaRPr lang="en-SG" baseline="0" dirty="0" smtClean="0"/>
          </a:p>
          <a:p>
            <a:r>
              <a:rPr lang="en-SG" baseline="0" dirty="0" smtClean="0"/>
              <a:t>In the cash flow statements, the cash flows from financing will be higher given that the principal repayment of lease liability is reflected as part of financing cash flows instead of operating cash flows. </a:t>
            </a:r>
          </a:p>
          <a:p>
            <a:r>
              <a:rPr lang="en-SG" baseline="0" dirty="0" smtClean="0"/>
              <a:t>- Dep is a non-cash item, introduction of interest expense and principal repayments vs IAS 17 where cash paid out relates directly to lease exp</a:t>
            </a:r>
          </a:p>
        </p:txBody>
      </p:sp>
      <p:sp>
        <p:nvSpPr>
          <p:cNvPr id="4" name="Slide Number Placeholder 3"/>
          <p:cNvSpPr>
            <a:spLocks noGrp="1"/>
          </p:cNvSpPr>
          <p:nvPr>
            <p:ph type="sldNum" sz="quarter" idx="10"/>
          </p:nvPr>
        </p:nvSpPr>
        <p:spPr/>
        <p:txBody>
          <a:bodyPr/>
          <a:lstStyle/>
          <a:p>
            <a:fld id="{9806651A-DFB3-41E4-A816-A132AE073EA1}" type="slidenum">
              <a:rPr lang="en-GB" smtClean="0"/>
              <a:pPr/>
              <a:t>36</a:t>
            </a:fld>
            <a:endParaRPr lang="en-GB" dirty="0"/>
          </a:p>
        </p:txBody>
      </p:sp>
    </p:spTree>
    <p:extLst>
      <p:ext uri="{BB962C8B-B14F-4D97-AF65-F5344CB8AC3E}">
        <p14:creationId xmlns:p14="http://schemas.microsoft.com/office/powerpoint/2010/main" xmlns="" val="3023844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2825" y="1397000"/>
            <a:ext cx="5027613" cy="3771900"/>
          </a:xfrm>
        </p:spPr>
      </p:sp>
      <p:sp>
        <p:nvSpPr>
          <p:cNvPr id="3" name="Notes Placeholder 2"/>
          <p:cNvSpPr>
            <a:spLocks noGrp="1"/>
          </p:cNvSpPr>
          <p:nvPr>
            <p:ph type="body" idx="1"/>
          </p:nvPr>
        </p:nvSpPr>
        <p:spPr/>
        <p:txBody>
          <a:bodyPr/>
          <a:lstStyle/>
          <a:p>
            <a:r>
              <a:rPr lang="en-GB" dirty="0" smtClean="0"/>
              <a:t>Exemption has to be applied on a consistent basis</a:t>
            </a:r>
            <a:r>
              <a:rPr lang="en-GB" baseline="0" dirty="0" smtClean="0"/>
              <a:t> for the Group</a:t>
            </a:r>
          </a:p>
          <a:p>
            <a:r>
              <a:rPr lang="en-GB" baseline="0" dirty="0" smtClean="0"/>
              <a:t>Short term asset – If there’s a purchase option in a 1 year lease, the exemption does not apply.</a:t>
            </a:r>
          </a:p>
          <a:p>
            <a:r>
              <a:rPr lang="en-GB" baseline="0" dirty="0" smtClean="0"/>
              <a:t>Low asset value – has to be the cost of the asset when it is NEW and available for sale (i.e. computers, tablets, office furniture)</a:t>
            </a:r>
          </a:p>
          <a:p>
            <a:endParaRPr lang="en-GB" dirty="0"/>
          </a:p>
        </p:txBody>
      </p:sp>
      <p:sp>
        <p:nvSpPr>
          <p:cNvPr id="4" name="Slide Number Placeholder 3"/>
          <p:cNvSpPr>
            <a:spLocks noGrp="1"/>
          </p:cNvSpPr>
          <p:nvPr>
            <p:ph type="sldNum" sz="quarter" idx="10"/>
          </p:nvPr>
        </p:nvSpPr>
        <p:spPr/>
        <p:txBody>
          <a:bodyPr/>
          <a:lstStyle/>
          <a:p>
            <a:fld id="{9806651A-DFB3-41E4-A816-A132AE073EA1}" type="slidenum">
              <a:rPr lang="en-GB" smtClean="0">
                <a:solidFill>
                  <a:prstClr val="black"/>
                </a:solidFill>
              </a:rPr>
              <a:pPr/>
              <a:t>37</a:t>
            </a:fld>
            <a:endParaRPr lang="en-GB" dirty="0">
              <a:solidFill>
                <a:prstClr val="black"/>
              </a:solidFill>
            </a:endParaRPr>
          </a:p>
        </p:txBody>
      </p:sp>
    </p:spTree>
    <p:extLst>
      <p:ext uri="{BB962C8B-B14F-4D97-AF65-F5344CB8AC3E}">
        <p14:creationId xmlns:p14="http://schemas.microsoft.com/office/powerpoint/2010/main" xmlns="" val="4838616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4050" cy="3349625"/>
          </a:xfrm>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9806651A-DFB3-41E4-A816-A132AE073EA1}" type="slidenum">
              <a:rPr lang="en-GB" smtClean="0"/>
              <a:pPr/>
              <a:t>38</a:t>
            </a:fld>
            <a:endParaRPr lang="en-GB" dirty="0"/>
          </a:p>
        </p:txBody>
      </p:sp>
    </p:spTree>
    <p:extLst>
      <p:ext uri="{BB962C8B-B14F-4D97-AF65-F5344CB8AC3E}">
        <p14:creationId xmlns:p14="http://schemas.microsoft.com/office/powerpoint/2010/main" xmlns="" val="2361804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4050" cy="3349625"/>
          </a:xfrm>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9806651A-DFB3-41E4-A816-A132AE073EA1}" type="slidenum">
              <a:rPr lang="en-GB" smtClean="0"/>
              <a:pPr/>
              <a:t>39</a:t>
            </a:fld>
            <a:endParaRPr lang="en-GB" dirty="0"/>
          </a:p>
        </p:txBody>
      </p:sp>
    </p:spTree>
    <p:extLst>
      <p:ext uri="{BB962C8B-B14F-4D97-AF65-F5344CB8AC3E}">
        <p14:creationId xmlns:p14="http://schemas.microsoft.com/office/powerpoint/2010/main" xmlns="" val="28793795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4050" cy="3349625"/>
          </a:xfrm>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9806651A-DFB3-41E4-A816-A132AE073EA1}" type="slidenum">
              <a:rPr lang="en-GB" smtClean="0"/>
              <a:pPr/>
              <a:t>40</a:t>
            </a:fld>
            <a:endParaRPr lang="en-GB" dirty="0"/>
          </a:p>
        </p:txBody>
      </p:sp>
    </p:spTree>
    <p:extLst>
      <p:ext uri="{BB962C8B-B14F-4D97-AF65-F5344CB8AC3E}">
        <p14:creationId xmlns:p14="http://schemas.microsoft.com/office/powerpoint/2010/main" xmlns="" val="938672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FEE106-D861-6343-96FF-5BF90692C3C7}" type="slidenum">
              <a:rPr lang="en-US" smtClean="0"/>
              <a:pPr/>
              <a:t>41</a:t>
            </a:fld>
            <a:endParaRPr lang="en-US" dirty="0"/>
          </a:p>
        </p:txBody>
      </p:sp>
    </p:spTree>
    <p:extLst>
      <p:ext uri="{BB962C8B-B14F-4D97-AF65-F5344CB8AC3E}">
        <p14:creationId xmlns:p14="http://schemas.microsoft.com/office/powerpoint/2010/main" xmlns="" val="2117819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4050" cy="3349625"/>
          </a:xfrm>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9806651A-DFB3-41E4-A816-A132AE073EA1}" type="slidenum">
              <a:rPr lang="en-GB" smtClean="0"/>
              <a:pPr/>
              <a:t>4</a:t>
            </a:fld>
            <a:endParaRPr lang="en-GB" dirty="0"/>
          </a:p>
        </p:txBody>
      </p:sp>
    </p:spTree>
    <p:extLst>
      <p:ext uri="{BB962C8B-B14F-4D97-AF65-F5344CB8AC3E}">
        <p14:creationId xmlns:p14="http://schemas.microsoft.com/office/powerpoint/2010/main" xmlns="" val="31586982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r>
              <a:rPr lang="en-GB" sz="1100" b="0" kern="1200" dirty="0" smtClean="0">
                <a:solidFill>
                  <a:schemeClr val="tx1"/>
                </a:solidFill>
                <a:effectLst/>
                <a:latin typeface="Univers for KPMG Light" panose="020B0403020202020204" pitchFamily="34" charset="0"/>
                <a:ea typeface="+mn-ea"/>
                <a:cs typeface="+mn-cs"/>
              </a:rPr>
              <a:t>Lease</a:t>
            </a:r>
            <a:r>
              <a:rPr lang="en-GB" sz="1100" b="0" kern="1200" baseline="0" dirty="0" smtClean="0">
                <a:solidFill>
                  <a:schemeClr val="tx1"/>
                </a:solidFill>
                <a:effectLst/>
                <a:latin typeface="Univers for KPMG Light" panose="020B0403020202020204" pitchFamily="34" charset="0"/>
                <a:ea typeface="+mn-ea"/>
                <a:cs typeface="+mn-cs"/>
              </a:rPr>
              <a:t> term is the </a:t>
            </a:r>
            <a:r>
              <a:rPr lang="en-GB" sz="1100" kern="1200" dirty="0" smtClean="0">
                <a:solidFill>
                  <a:schemeClr val="tx1"/>
                </a:solidFill>
                <a:effectLst/>
                <a:latin typeface="Univers for KPMG Light" panose="020B0403020202020204" pitchFamily="34" charset="0"/>
                <a:ea typeface="+mn-ea"/>
                <a:cs typeface="+mn-cs"/>
              </a:rPr>
              <a:t>first key input when measuring the lease liability</a:t>
            </a:r>
            <a:r>
              <a:rPr lang="en-GB" sz="1100" kern="1200" baseline="0" dirty="0" smtClean="0">
                <a:solidFill>
                  <a:schemeClr val="tx1"/>
                </a:solidFill>
                <a:effectLst/>
                <a:latin typeface="Univers for KPMG Light" panose="020B0403020202020204" pitchFamily="34" charset="0"/>
                <a:ea typeface="+mn-ea"/>
                <a:cs typeface="+mn-cs"/>
              </a:rPr>
              <a:t> – very important and relevant for Hyflux . Office rental lease, data centre lease, land lease from govt contain renewal options. Does Hyflux  have significant economic incentive to renew the contract? More often than not, YES.</a:t>
            </a:r>
            <a:endParaRPr lang="en-SG" sz="1100" kern="1200" dirty="0" smtClean="0">
              <a:solidFill>
                <a:schemeClr val="tx1"/>
              </a:solidFill>
              <a:effectLst/>
              <a:latin typeface="Univers for KPMG Light" panose="020B0403020202020204" pitchFamily="34" charset="0"/>
              <a:ea typeface="+mn-ea"/>
              <a:cs typeface="+mn-cs"/>
            </a:endParaRPr>
          </a:p>
          <a:p>
            <a:pPr marL="0" marR="0" indent="0" algn="l" defTabSz="820583" rtl="0" eaLnBrk="1" fontAlgn="auto" latinLnBrk="0" hangingPunct="1">
              <a:lnSpc>
                <a:spcPct val="100000"/>
              </a:lnSpc>
              <a:spcBef>
                <a:spcPts val="0"/>
              </a:spcBef>
              <a:spcAft>
                <a:spcPts val="0"/>
              </a:spcAft>
              <a:buClrTx/>
              <a:buSzTx/>
              <a:buFontTx/>
              <a:buNone/>
              <a:tabLst/>
              <a:defRPr/>
            </a:pPr>
            <a:endParaRPr lang="en-CA" sz="1100" kern="1200" baseline="0" dirty="0" smtClean="0">
              <a:solidFill>
                <a:schemeClr val="tx1"/>
              </a:solidFill>
              <a:effectLst/>
              <a:latin typeface="Univers for KPMG Light" panose="020B0403020202020204" pitchFamily="34" charset="0"/>
              <a:ea typeface="+mn-ea"/>
              <a:cs typeface="+mn-cs"/>
            </a:endParaRPr>
          </a:p>
          <a:p>
            <a:r>
              <a:rPr lang="en-CA" sz="1100" kern="1200" dirty="0" smtClean="0">
                <a:solidFill>
                  <a:schemeClr val="tx1"/>
                </a:solidFill>
                <a:effectLst/>
                <a:latin typeface="Univers for KPMG Light" panose="020B0403020202020204" pitchFamily="34" charset="0"/>
                <a:ea typeface="+mn-ea"/>
                <a:cs typeface="+mn-cs"/>
              </a:rPr>
              <a:t>Explain the periods to be included in the lease term: </a:t>
            </a:r>
            <a:endParaRPr lang="en-SG" sz="1100" kern="1200" dirty="0" smtClean="0">
              <a:solidFill>
                <a:schemeClr val="tx1"/>
              </a:solidFill>
              <a:effectLst/>
              <a:latin typeface="Univers for KPMG Light" panose="020B0403020202020204" pitchFamily="34" charset="0"/>
              <a:ea typeface="+mn-ea"/>
              <a:cs typeface="+mn-cs"/>
            </a:endParaRPr>
          </a:p>
          <a:p>
            <a:pPr lvl="0"/>
            <a:r>
              <a:rPr lang="en-NZ" sz="1100" b="1" i="1" kern="1200" dirty="0" smtClean="0">
                <a:solidFill>
                  <a:schemeClr val="tx1"/>
                </a:solidFill>
                <a:effectLst/>
                <a:latin typeface="Univers for KPMG Light" panose="020B0403020202020204" pitchFamily="34" charset="0"/>
                <a:ea typeface="+mn-ea"/>
                <a:cs typeface="+mn-cs"/>
              </a:rPr>
              <a:t>Non-cancellable period</a:t>
            </a:r>
            <a:r>
              <a:rPr lang="en-NZ" sz="1100" kern="1200" dirty="0" smtClean="0">
                <a:solidFill>
                  <a:schemeClr val="tx1"/>
                </a:solidFill>
                <a:effectLst/>
                <a:latin typeface="Univers for KPMG Light" panose="020B0403020202020204" pitchFamily="34" charset="0"/>
                <a:ea typeface="+mn-ea"/>
                <a:cs typeface="+mn-cs"/>
              </a:rPr>
              <a:t>: the period over which a lease contract creates enforceable rights and obligations.</a:t>
            </a:r>
            <a:endParaRPr lang="en-SG" sz="1100" kern="1200" dirty="0" smtClean="0">
              <a:solidFill>
                <a:schemeClr val="tx1"/>
              </a:solidFill>
              <a:effectLst/>
              <a:latin typeface="Univers for KPMG Light" panose="020B0403020202020204" pitchFamily="34" charset="0"/>
              <a:ea typeface="+mn-ea"/>
              <a:cs typeface="+mn-cs"/>
            </a:endParaRPr>
          </a:p>
          <a:p>
            <a:pPr lvl="0"/>
            <a:r>
              <a:rPr lang="en-NZ" sz="1100" b="1" i="1" kern="1200" dirty="0" smtClean="0">
                <a:solidFill>
                  <a:schemeClr val="tx1"/>
                </a:solidFill>
                <a:effectLst/>
                <a:latin typeface="Univers for KPMG Light" panose="020B0403020202020204" pitchFamily="34" charset="0"/>
                <a:ea typeface="+mn-ea"/>
                <a:cs typeface="+mn-cs"/>
              </a:rPr>
              <a:t>Options to renew or terminat</a:t>
            </a:r>
            <a:r>
              <a:rPr lang="en-NZ" sz="1100" b="1" kern="1200" dirty="0" smtClean="0">
                <a:solidFill>
                  <a:schemeClr val="tx1"/>
                </a:solidFill>
                <a:effectLst/>
                <a:latin typeface="Univers for KPMG Light" panose="020B0403020202020204" pitchFamily="34" charset="0"/>
                <a:ea typeface="+mn-ea"/>
                <a:cs typeface="+mn-cs"/>
              </a:rPr>
              <a:t>e</a:t>
            </a:r>
            <a:r>
              <a:rPr lang="en-NZ" sz="1100" kern="1200" dirty="0" smtClean="0">
                <a:solidFill>
                  <a:schemeClr val="tx1"/>
                </a:solidFill>
                <a:effectLst/>
                <a:latin typeface="Univers for KPMG Light" panose="020B0403020202020204" pitchFamily="34" charset="0"/>
                <a:ea typeface="+mn-ea"/>
                <a:cs typeface="+mn-cs"/>
              </a:rPr>
              <a:t> the lease contract whenever the lessee is </a:t>
            </a:r>
            <a:r>
              <a:rPr lang="en-NZ" sz="1100" i="1" kern="1200" dirty="0" smtClean="0">
                <a:solidFill>
                  <a:schemeClr val="tx1"/>
                </a:solidFill>
                <a:effectLst/>
                <a:latin typeface="Univers for KPMG Light" panose="020B0403020202020204" pitchFamily="34" charset="0"/>
                <a:ea typeface="+mn-ea"/>
                <a:cs typeface="+mn-cs"/>
              </a:rPr>
              <a:t>reasonably certain</a:t>
            </a:r>
            <a:r>
              <a:rPr lang="en-NZ" sz="1100" kern="1200" dirty="0" smtClean="0">
                <a:solidFill>
                  <a:schemeClr val="tx1"/>
                </a:solidFill>
                <a:effectLst/>
                <a:latin typeface="Univers for KPMG Light" panose="020B0403020202020204" pitchFamily="34" charset="0"/>
                <a:ea typeface="+mn-ea"/>
                <a:cs typeface="+mn-cs"/>
              </a:rPr>
              <a:t> to exercise these options (key judgment).</a:t>
            </a:r>
            <a:endParaRPr lang="en-SG" sz="1100" kern="1200" dirty="0" smtClean="0">
              <a:solidFill>
                <a:schemeClr val="tx1"/>
              </a:solidFill>
              <a:effectLst/>
              <a:latin typeface="Univers for KPMG Light" panose="020B0403020202020204" pitchFamily="34" charset="0"/>
              <a:ea typeface="+mn-ea"/>
              <a:cs typeface="+mn-cs"/>
            </a:endParaRPr>
          </a:p>
          <a:p>
            <a:r>
              <a:rPr lang="en-NZ" sz="1100" b="1" kern="1200" dirty="0" smtClean="0">
                <a:solidFill>
                  <a:schemeClr val="tx1"/>
                </a:solidFill>
                <a:effectLst/>
                <a:latin typeface="Univers for KPMG Light" panose="020B0403020202020204" pitchFamily="34" charset="0"/>
                <a:ea typeface="+mn-ea"/>
                <a:cs typeface="+mn-cs"/>
              </a:rPr>
              <a:t>Highlight</a:t>
            </a:r>
            <a:r>
              <a:rPr lang="en-NZ" sz="1100" kern="1200" dirty="0" smtClean="0">
                <a:solidFill>
                  <a:schemeClr val="tx1"/>
                </a:solidFill>
                <a:effectLst/>
                <a:latin typeface="Univers for KPMG Light" panose="020B0403020202020204" pitchFamily="34" charset="0"/>
                <a:ea typeface="+mn-ea"/>
                <a:cs typeface="+mn-cs"/>
              </a:rPr>
              <a:t> the concept of ‘reasonably certain’ is crucial to determining the ‘lease term’ and the ‘lease payments. ‘Reasonably certain’</a:t>
            </a:r>
            <a:r>
              <a:rPr lang="en-NZ" sz="1100" i="1" kern="1200" dirty="0" smtClean="0">
                <a:solidFill>
                  <a:schemeClr val="tx1"/>
                </a:solidFill>
                <a:effectLst/>
                <a:latin typeface="Univers for KPMG Light" panose="020B0403020202020204" pitchFamily="34" charset="0"/>
                <a:ea typeface="+mn-ea"/>
                <a:cs typeface="+mn-cs"/>
              </a:rPr>
              <a:t> </a:t>
            </a:r>
            <a:r>
              <a:rPr lang="en-NZ" sz="1100" kern="1200" dirty="0" smtClean="0">
                <a:solidFill>
                  <a:schemeClr val="tx1"/>
                </a:solidFill>
                <a:effectLst/>
                <a:latin typeface="Univers for KPMG Light" panose="020B0403020202020204" pitchFamily="34" charset="0"/>
                <a:ea typeface="+mn-ea"/>
                <a:cs typeface="+mn-cs"/>
              </a:rPr>
              <a:t>is a high threshold of probability that must be met to include optional lessee payments in the measurement of lease assets and lease liabilities. </a:t>
            </a:r>
            <a:endParaRPr lang="en-SG" sz="1100" kern="1200" dirty="0" smtClean="0">
              <a:solidFill>
                <a:schemeClr val="tx1"/>
              </a:solidFill>
              <a:effectLst/>
              <a:latin typeface="Univers for KPMG Light" panose="020B0403020202020204" pitchFamily="34" charset="0"/>
              <a:ea typeface="+mn-ea"/>
              <a:cs typeface="+mn-cs"/>
            </a:endParaRPr>
          </a:p>
          <a:p>
            <a:r>
              <a:rPr lang="en-NZ" sz="1100" kern="1200" dirty="0" smtClean="0">
                <a:solidFill>
                  <a:schemeClr val="tx1"/>
                </a:solidFill>
                <a:effectLst/>
                <a:latin typeface="Univers for KPMG Light" panose="020B0403020202020204" pitchFamily="34" charset="0"/>
                <a:ea typeface="+mn-ea"/>
                <a:cs typeface="+mn-cs"/>
              </a:rPr>
              <a:t>An entity assesses whether a lessee is reasonably certain to exercise or not to exercise an option by considering all economic factors relevant to that assessment: contract-based, asset-based, market-based and entity-based factors. </a:t>
            </a:r>
          </a:p>
          <a:p>
            <a:endParaRPr lang="en-NZ" sz="1100" kern="1200" dirty="0" smtClean="0">
              <a:solidFill>
                <a:schemeClr val="tx1"/>
              </a:solidFill>
              <a:effectLst/>
              <a:latin typeface="Univers for KPMG Light" panose="020B0403020202020204" pitchFamily="34" charset="0"/>
              <a:ea typeface="+mn-ea"/>
              <a:cs typeface="+mn-cs"/>
            </a:endParaRPr>
          </a:p>
          <a:p>
            <a:pPr marL="0" marR="0" indent="0" algn="l" defTabSz="820583" rtl="0" eaLnBrk="1" fontAlgn="auto" latinLnBrk="0" hangingPunct="1">
              <a:lnSpc>
                <a:spcPct val="100000"/>
              </a:lnSpc>
              <a:spcBef>
                <a:spcPts val="0"/>
              </a:spcBef>
              <a:spcAft>
                <a:spcPts val="0"/>
              </a:spcAft>
              <a:buClrTx/>
              <a:buSzTx/>
              <a:buFontTx/>
              <a:buNone/>
              <a:tabLst/>
              <a:defRPr/>
            </a:pPr>
            <a:r>
              <a:rPr lang="en-SG" baseline="0" dirty="0" smtClean="0"/>
              <a:t>Explain the significance of determining lease term: under IAS 116, an additional year of lease term implies an additional year of liability to be recognised.  </a:t>
            </a:r>
            <a:endParaRPr lang="en-SG" dirty="0" smtClean="0"/>
          </a:p>
          <a:p>
            <a:endParaRPr lang="en-GB" dirty="0"/>
          </a:p>
        </p:txBody>
      </p:sp>
      <p:sp>
        <p:nvSpPr>
          <p:cNvPr id="4" name="Slide Number Placeholder 3"/>
          <p:cNvSpPr>
            <a:spLocks noGrp="1"/>
          </p:cNvSpPr>
          <p:nvPr>
            <p:ph type="sldNum" sz="quarter" idx="10"/>
          </p:nvPr>
        </p:nvSpPr>
        <p:spPr/>
        <p:txBody>
          <a:bodyPr/>
          <a:lstStyle/>
          <a:p>
            <a:fld id="{E2FEE106-D861-6343-96FF-5BF90692C3C7}" type="slidenum">
              <a:rPr lang="en-US" smtClean="0"/>
              <a:pPr/>
              <a:t>42</a:t>
            </a:fld>
            <a:endParaRPr lang="en-US" dirty="0"/>
          </a:p>
        </p:txBody>
      </p:sp>
    </p:spTree>
    <p:extLst>
      <p:ext uri="{BB962C8B-B14F-4D97-AF65-F5344CB8AC3E}">
        <p14:creationId xmlns:p14="http://schemas.microsoft.com/office/powerpoint/2010/main" xmlns="" val="41656702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4050" cy="3349625"/>
          </a:xfrm>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9806651A-DFB3-41E4-A816-A132AE073EA1}" type="slidenum">
              <a:rPr lang="en-GB" smtClean="0"/>
              <a:pPr/>
              <a:t>43</a:t>
            </a:fld>
            <a:endParaRPr lang="en-GB" dirty="0"/>
          </a:p>
        </p:txBody>
      </p:sp>
    </p:spTree>
    <p:extLst>
      <p:ext uri="{BB962C8B-B14F-4D97-AF65-F5344CB8AC3E}">
        <p14:creationId xmlns:p14="http://schemas.microsoft.com/office/powerpoint/2010/main" xmlns="" val="41610022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FEE106-D861-6343-96FF-5BF90692C3C7}" type="slidenum">
              <a:rPr lang="en-US" smtClean="0"/>
              <a:pPr/>
              <a:t>44</a:t>
            </a:fld>
            <a:endParaRPr lang="en-US" dirty="0"/>
          </a:p>
        </p:txBody>
      </p:sp>
    </p:spTree>
    <p:extLst>
      <p:ext uri="{BB962C8B-B14F-4D97-AF65-F5344CB8AC3E}">
        <p14:creationId xmlns:p14="http://schemas.microsoft.com/office/powerpoint/2010/main" xmlns="" val="7877293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E2FEE106-D861-6343-96FF-5BF90692C3C7}" type="slidenum">
              <a:rPr lang="en-US" smtClean="0"/>
              <a:pPr/>
              <a:t>45</a:t>
            </a:fld>
            <a:endParaRPr lang="en-US" dirty="0"/>
          </a:p>
        </p:txBody>
      </p:sp>
    </p:spTree>
    <p:extLst>
      <p:ext uri="{BB962C8B-B14F-4D97-AF65-F5344CB8AC3E}">
        <p14:creationId xmlns:p14="http://schemas.microsoft.com/office/powerpoint/2010/main" xmlns="" val="18736108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4050" cy="3349625"/>
          </a:xfrm>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9806651A-DFB3-41E4-A816-A132AE073EA1}" type="slidenum">
              <a:rPr lang="en-GB" smtClean="0"/>
              <a:pPr/>
              <a:t>46</a:t>
            </a:fld>
            <a:endParaRPr lang="en-GB" dirty="0"/>
          </a:p>
        </p:txBody>
      </p:sp>
    </p:spTree>
    <p:extLst>
      <p:ext uri="{BB962C8B-B14F-4D97-AF65-F5344CB8AC3E}">
        <p14:creationId xmlns:p14="http://schemas.microsoft.com/office/powerpoint/2010/main" xmlns="" val="30854187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4050" cy="3349625"/>
          </a:xfrm>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9806651A-DFB3-41E4-A816-A132AE073EA1}" type="slidenum">
              <a:rPr lang="en-GB" smtClean="0"/>
              <a:pPr/>
              <a:t>47</a:t>
            </a:fld>
            <a:endParaRPr lang="en-GB" dirty="0"/>
          </a:p>
        </p:txBody>
      </p:sp>
    </p:spTree>
    <p:extLst>
      <p:ext uri="{BB962C8B-B14F-4D97-AF65-F5344CB8AC3E}">
        <p14:creationId xmlns:p14="http://schemas.microsoft.com/office/powerpoint/2010/main" xmlns="" val="13654716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4050" cy="3349625"/>
          </a:xfrm>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9806651A-DFB3-41E4-A816-A132AE073EA1}" type="slidenum">
              <a:rPr lang="en-GB" smtClean="0"/>
              <a:pPr/>
              <a:t>48</a:t>
            </a:fld>
            <a:endParaRPr lang="en-GB" dirty="0"/>
          </a:p>
        </p:txBody>
      </p:sp>
    </p:spTree>
    <p:extLst>
      <p:ext uri="{BB962C8B-B14F-4D97-AF65-F5344CB8AC3E}">
        <p14:creationId xmlns:p14="http://schemas.microsoft.com/office/powerpoint/2010/main" xmlns="" val="35256069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4050" cy="3349625"/>
          </a:xfrm>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9806651A-DFB3-41E4-A816-A132AE073EA1}" type="slidenum">
              <a:rPr lang="en-GB" smtClean="0"/>
              <a:pPr/>
              <a:t>49</a:t>
            </a:fld>
            <a:endParaRPr lang="en-GB" dirty="0"/>
          </a:p>
        </p:txBody>
      </p:sp>
    </p:spTree>
    <p:extLst>
      <p:ext uri="{BB962C8B-B14F-4D97-AF65-F5344CB8AC3E}">
        <p14:creationId xmlns:p14="http://schemas.microsoft.com/office/powerpoint/2010/main" xmlns="" val="8791126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4050" cy="3349625"/>
          </a:xfrm>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9806651A-DFB3-41E4-A816-A132AE073EA1}" type="slidenum">
              <a:rPr lang="en-GB" smtClean="0"/>
              <a:pPr/>
              <a:t>50</a:t>
            </a:fld>
            <a:endParaRPr lang="en-GB" dirty="0"/>
          </a:p>
        </p:txBody>
      </p:sp>
    </p:spTree>
    <p:extLst>
      <p:ext uri="{BB962C8B-B14F-4D97-AF65-F5344CB8AC3E}">
        <p14:creationId xmlns:p14="http://schemas.microsoft.com/office/powerpoint/2010/main" xmlns="" val="32015611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4050" cy="3349625"/>
          </a:xfrm>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9806651A-DFB3-41E4-A816-A132AE073EA1}" type="slidenum">
              <a:rPr lang="en-GB" smtClean="0"/>
              <a:pPr/>
              <a:t>51</a:t>
            </a:fld>
            <a:endParaRPr lang="en-GB" dirty="0"/>
          </a:p>
        </p:txBody>
      </p:sp>
    </p:spTree>
    <p:extLst>
      <p:ext uri="{BB962C8B-B14F-4D97-AF65-F5344CB8AC3E}">
        <p14:creationId xmlns:p14="http://schemas.microsoft.com/office/powerpoint/2010/main" xmlns="" val="3093638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4050" cy="3349625"/>
          </a:xfrm>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9806651A-DFB3-41E4-A816-A132AE073EA1}" type="slidenum">
              <a:rPr lang="en-GB" smtClean="0"/>
              <a:pPr/>
              <a:t>6</a:t>
            </a:fld>
            <a:endParaRPr lang="en-GB" dirty="0"/>
          </a:p>
        </p:txBody>
      </p:sp>
    </p:spTree>
    <p:extLst>
      <p:ext uri="{BB962C8B-B14F-4D97-AF65-F5344CB8AC3E}">
        <p14:creationId xmlns:p14="http://schemas.microsoft.com/office/powerpoint/2010/main" xmlns="" val="13746375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4050" cy="3349625"/>
          </a:xfrm>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9806651A-DFB3-41E4-A816-A132AE073EA1}" type="slidenum">
              <a:rPr lang="en-GB" smtClean="0"/>
              <a:pPr/>
              <a:t>52</a:t>
            </a:fld>
            <a:endParaRPr lang="en-GB" dirty="0"/>
          </a:p>
        </p:txBody>
      </p:sp>
    </p:spTree>
    <p:extLst>
      <p:ext uri="{BB962C8B-B14F-4D97-AF65-F5344CB8AC3E}">
        <p14:creationId xmlns:p14="http://schemas.microsoft.com/office/powerpoint/2010/main" xmlns="" val="38980615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FEE106-D861-6343-96FF-5BF90692C3C7}" type="slidenum">
              <a:rPr lang="en-US" smtClean="0"/>
              <a:pPr/>
              <a:t>53</a:t>
            </a:fld>
            <a:endParaRPr lang="en-US" dirty="0"/>
          </a:p>
        </p:txBody>
      </p:sp>
    </p:spTree>
    <p:extLst>
      <p:ext uri="{BB962C8B-B14F-4D97-AF65-F5344CB8AC3E}">
        <p14:creationId xmlns:p14="http://schemas.microsoft.com/office/powerpoint/2010/main" xmlns="" val="23247355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4050" cy="3349625"/>
          </a:xfrm>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9806651A-DFB3-41E4-A816-A132AE073EA1}" type="slidenum">
              <a:rPr lang="en-GB" smtClean="0"/>
              <a:pPr/>
              <a:t>54</a:t>
            </a:fld>
            <a:endParaRPr lang="en-GB" dirty="0"/>
          </a:p>
        </p:txBody>
      </p:sp>
    </p:spTree>
    <p:extLst>
      <p:ext uri="{BB962C8B-B14F-4D97-AF65-F5344CB8AC3E}">
        <p14:creationId xmlns:p14="http://schemas.microsoft.com/office/powerpoint/2010/main" xmlns="" val="16409782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FEE106-D861-6343-96FF-5BF90692C3C7}" type="slidenum">
              <a:rPr lang="en-US" smtClean="0"/>
              <a:pPr/>
              <a:t>59</a:t>
            </a:fld>
            <a:endParaRPr lang="en-US" dirty="0"/>
          </a:p>
        </p:txBody>
      </p:sp>
    </p:spTree>
    <p:extLst>
      <p:ext uri="{BB962C8B-B14F-4D97-AF65-F5344CB8AC3E}">
        <p14:creationId xmlns:p14="http://schemas.microsoft.com/office/powerpoint/2010/main" xmlns="" val="32131914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3" y="587375"/>
            <a:ext cx="6723063" cy="5043488"/>
          </a:xfrm>
        </p:spPr>
      </p:sp>
      <p:sp>
        <p:nvSpPr>
          <p:cNvPr id="3" name="Notes Placeholder 2"/>
          <p:cNvSpPr>
            <a:spLocks noGrp="1"/>
          </p:cNvSpPr>
          <p:nvPr>
            <p:ph type="body" idx="1"/>
          </p:nvPr>
        </p:nvSpPr>
        <p:spPr>
          <a:xfrm>
            <a:off x="686219" y="5930211"/>
            <a:ext cx="5342047" cy="4606804"/>
          </a:xfrm>
        </p:spPr>
        <p:txBody>
          <a:bodyPr/>
          <a:lstStyle/>
          <a:p>
            <a:pPr>
              <a:spcBef>
                <a:spcPts val="600"/>
              </a:spcBef>
              <a:spcAft>
                <a:spcPts val="600"/>
              </a:spcAft>
            </a:pPr>
            <a:r>
              <a:rPr lang="en-SG" sz="1100" dirty="0" smtClean="0">
                <a:effectLst/>
                <a:ea typeface="Times New Roman" panose="02020603050405020304" pitchFamily="18" charset="0"/>
                <a:cs typeface="Times New Roman" panose="02020603050405020304" pitchFamily="18" charset="0"/>
              </a:rPr>
              <a:t>Introduce the slide and note that many clients will be interested in </a:t>
            </a:r>
            <a:r>
              <a:rPr lang="en-GB" sz="1100" dirty="0" smtClean="0">
                <a:effectLst/>
                <a:ea typeface="Times New Roman" panose="02020603050405020304" pitchFamily="18" charset="0"/>
                <a:cs typeface="Times New Roman" panose="02020603050405020304" pitchFamily="18" charset="0"/>
              </a:rPr>
              <a:t>understanding which of the changes on subsequent measurement of the lease liability will impact the profit or loss or will adjust the ROU asset.</a:t>
            </a:r>
            <a:endParaRPr lang="en-SG" sz="1100" dirty="0" smtClean="0">
              <a:effectLst/>
              <a:ea typeface="Times New Roman" panose="02020603050405020304" pitchFamily="18" charset="0"/>
              <a:cs typeface="Times New Roman" panose="02020603050405020304" pitchFamily="18" charset="0"/>
            </a:endParaRPr>
          </a:p>
          <a:p>
            <a:pPr>
              <a:spcBef>
                <a:spcPts val="600"/>
              </a:spcBef>
              <a:spcAft>
                <a:spcPts val="600"/>
              </a:spcAft>
            </a:pPr>
            <a:r>
              <a:rPr lang="en-GB" sz="1100" b="1" dirty="0" smtClean="0">
                <a:effectLst/>
                <a:ea typeface="Times New Roman" panose="02020603050405020304" pitchFamily="18" charset="0"/>
                <a:cs typeface="Times New Roman" panose="02020603050405020304" pitchFamily="18" charset="0"/>
              </a:rPr>
              <a:t>Say</a:t>
            </a:r>
            <a:r>
              <a:rPr lang="en-GB" sz="1100" dirty="0" smtClean="0">
                <a:effectLst/>
                <a:ea typeface="Times New Roman" panose="02020603050405020304" pitchFamily="18" charset="0"/>
                <a:cs typeface="Times New Roman" panose="02020603050405020304" pitchFamily="18" charset="0"/>
              </a:rPr>
              <a:t> that reassessments of the lease term, purchase option and residual value guarantees will adjust the ROU asset and that if the ROU asset would be zero – (because the ROU asset is totally impaired or fully depreciated at that point) the remeasurement amount will be recognised in the profit or loss.</a:t>
            </a:r>
          </a:p>
          <a:p>
            <a:pPr>
              <a:spcBef>
                <a:spcPts val="600"/>
              </a:spcBef>
              <a:spcAft>
                <a:spcPts val="600"/>
              </a:spcAft>
            </a:pPr>
            <a:r>
              <a:rPr lang="en-GB" sz="1100" b="1" dirty="0" smtClean="0">
                <a:effectLst/>
                <a:ea typeface="Times New Roman" panose="02020603050405020304" pitchFamily="18" charset="0"/>
                <a:cs typeface="Times New Roman" panose="02020603050405020304" pitchFamily="18" charset="0"/>
              </a:rPr>
              <a:t>Say</a:t>
            </a:r>
            <a:r>
              <a:rPr lang="en-GB" sz="1100" dirty="0" smtClean="0">
                <a:effectLst/>
                <a:ea typeface="Times New Roman" panose="02020603050405020304" pitchFamily="18" charset="0"/>
                <a:cs typeface="Times New Roman" panose="02020603050405020304" pitchFamily="18" charset="0"/>
              </a:rPr>
              <a:t> that variable lease payments not depending on an index or rate (such as payments depending on a percentage of sales or usage) are recognised directly into the profit or loss as previously covered on initial measurement.</a:t>
            </a:r>
          </a:p>
          <a:p>
            <a:r>
              <a:rPr lang="en-GB" sz="1100" dirty="0" smtClean="0">
                <a:effectLst/>
                <a:ea typeface="Times New Roman" panose="02020603050405020304" pitchFamily="18" charset="0"/>
                <a:cs typeface="Times New Roman" panose="02020603050405020304" pitchFamily="18" charset="0"/>
              </a:rPr>
              <a:t>Note that reassessments of variable lease payments depending on an index or rate or in-substance fixed payments that related to the current period will as well be recognised directly in the profit or loss while the ones related to future payments adjust the ROU asset. </a:t>
            </a:r>
          </a:p>
          <a:p>
            <a:endParaRPr lang="en-GB" sz="1100" dirty="0" smtClean="0">
              <a:effectLst/>
              <a:cs typeface="Times New Roman" panose="02020603050405020304" pitchFamily="18" charset="0"/>
            </a:endParaRPr>
          </a:p>
          <a:p>
            <a:r>
              <a:rPr lang="en-GB" sz="1100" dirty="0" smtClean="0">
                <a:effectLst/>
                <a:cs typeface="Times New Roman" panose="02020603050405020304" pitchFamily="18" charset="0"/>
              </a:rPr>
              <a:t>Lessee modification</a:t>
            </a:r>
            <a:r>
              <a:rPr lang="en-GB" sz="1100" baseline="0" dirty="0" smtClean="0">
                <a:effectLst/>
                <a:cs typeface="Times New Roman" panose="02020603050405020304" pitchFamily="18" charset="0"/>
              </a:rPr>
              <a:t> – refer to slide 63</a:t>
            </a:r>
            <a:endParaRPr lang="en-GB" dirty="0"/>
          </a:p>
        </p:txBody>
      </p:sp>
      <p:sp>
        <p:nvSpPr>
          <p:cNvPr id="4" name="Slide Number Placeholder 3"/>
          <p:cNvSpPr>
            <a:spLocks noGrp="1"/>
          </p:cNvSpPr>
          <p:nvPr>
            <p:ph type="sldNum" sz="quarter" idx="10"/>
          </p:nvPr>
        </p:nvSpPr>
        <p:spPr/>
        <p:txBody>
          <a:bodyPr/>
          <a:lstStyle/>
          <a:p>
            <a:fld id="{9806651A-DFB3-41E4-A816-A132AE073EA1}" type="slidenum">
              <a:rPr lang="en-GB" smtClean="0">
                <a:solidFill>
                  <a:prstClr val="black"/>
                </a:solidFill>
                <a:latin typeface="Calibri"/>
              </a:rPr>
              <a:pPr/>
              <a:t>60</a:t>
            </a:fld>
            <a:endParaRPr lang="en-GB" dirty="0">
              <a:solidFill>
                <a:prstClr val="black"/>
              </a:solidFill>
              <a:latin typeface="Calibri"/>
            </a:endParaRPr>
          </a:p>
        </p:txBody>
      </p:sp>
    </p:spTree>
    <p:extLst>
      <p:ext uri="{BB962C8B-B14F-4D97-AF65-F5344CB8AC3E}">
        <p14:creationId xmlns:p14="http://schemas.microsoft.com/office/powerpoint/2010/main" xmlns="" val="38831702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FEE106-D861-6343-96FF-5BF90692C3C7}" type="slidenum">
              <a:rPr lang="en-US" smtClean="0"/>
              <a:pPr/>
              <a:t>61</a:t>
            </a:fld>
            <a:endParaRPr lang="en-US" dirty="0"/>
          </a:p>
        </p:txBody>
      </p:sp>
    </p:spTree>
    <p:extLst>
      <p:ext uri="{BB962C8B-B14F-4D97-AF65-F5344CB8AC3E}">
        <p14:creationId xmlns:p14="http://schemas.microsoft.com/office/powerpoint/2010/main" xmlns="" val="35076263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FEE106-D861-6343-96FF-5BF90692C3C7}" type="slidenum">
              <a:rPr lang="en-US" smtClean="0"/>
              <a:pPr/>
              <a:t>62</a:t>
            </a:fld>
            <a:endParaRPr lang="en-US" dirty="0"/>
          </a:p>
        </p:txBody>
      </p:sp>
    </p:spTree>
    <p:extLst>
      <p:ext uri="{BB962C8B-B14F-4D97-AF65-F5344CB8AC3E}">
        <p14:creationId xmlns:p14="http://schemas.microsoft.com/office/powerpoint/2010/main" xmlns="" val="7723515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1063" y="912813"/>
            <a:ext cx="3286125" cy="24653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FEE106-D861-6343-96FF-5BF90692C3C7}"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xmlns="" val="38702514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1063" y="912813"/>
            <a:ext cx="3286125" cy="2465387"/>
          </a:xfrm>
        </p:spPr>
      </p:sp>
      <p:sp>
        <p:nvSpPr>
          <p:cNvPr id="3" name="Notes Placeholder 2"/>
          <p:cNvSpPr>
            <a:spLocks noGrp="1"/>
          </p:cNvSpPr>
          <p:nvPr>
            <p:ph type="body" idx="1"/>
          </p:nvPr>
        </p:nvSpPr>
        <p:spPr>
          <a:xfrm>
            <a:off x="924137" y="3957059"/>
            <a:ext cx="3295816" cy="3119873"/>
          </a:xfrm>
        </p:spPr>
        <p:txBody>
          <a:bodyPr>
            <a:normAutofit fontScale="25000" lnSpcReduction="20000"/>
          </a:bodyPr>
          <a:lstStyle/>
          <a:p>
            <a:r>
              <a:rPr lang="en-CA" sz="800" dirty="0">
                <a:ea typeface="Times New Roman" panose="02020603050405020304" pitchFamily="18" charset="0"/>
                <a:cs typeface="Times New Roman" panose="02020603050405020304" pitchFamily="18" charset="0"/>
              </a:rPr>
              <a:t>Intermediate lessor accounts for the head lease and the sublease as two separate contracts. </a:t>
            </a:r>
            <a:endParaRPr lang="en-SG" sz="800" dirty="0">
              <a:ea typeface="Times New Roman" panose="02020603050405020304" pitchFamily="18" charset="0"/>
              <a:cs typeface="Times New Roman" panose="02020603050405020304" pitchFamily="18" charset="0"/>
            </a:endParaRPr>
          </a:p>
          <a:p>
            <a:r>
              <a:rPr lang="en-CA" sz="800" dirty="0">
                <a:ea typeface="Times New Roman" panose="02020603050405020304" pitchFamily="18" charset="0"/>
                <a:cs typeface="Times New Roman" panose="02020603050405020304" pitchFamily="18" charset="0"/>
              </a:rPr>
              <a:t>Note that the intermediate lessor classifies the sub-lease as either finance or operating based on the ROU asset arising from the head lease (rather than based on the underlying asset) which means that in more scenarios the sublease will be classified as finance lease.</a:t>
            </a:r>
            <a:endParaRPr lang="en-CA" sz="800" b="1" dirty="0">
              <a:ea typeface="Times New Roman" panose="02020603050405020304" pitchFamily="18" charset="0"/>
              <a:cs typeface="Times New Roman" panose="02020603050405020304" pitchFamily="18" charset="0"/>
            </a:endParaRPr>
          </a:p>
          <a:p>
            <a:r>
              <a:rPr lang="en-CA" sz="800" b="1" dirty="0">
                <a:ea typeface="Times New Roman" panose="02020603050405020304" pitchFamily="18" charset="0"/>
                <a:cs typeface="Times New Roman" panose="02020603050405020304" pitchFamily="18" charset="0"/>
              </a:rPr>
              <a:t>Say</a:t>
            </a:r>
            <a:r>
              <a:rPr lang="en-CA" sz="800" dirty="0">
                <a:ea typeface="Times New Roman" panose="02020603050405020304" pitchFamily="18" charset="0"/>
                <a:cs typeface="Times New Roman" panose="02020603050405020304" pitchFamily="18" charset="0"/>
              </a:rPr>
              <a:t> that the intermediate lessor recognises lease assets and liabilities gross unless offset criteria under </a:t>
            </a:r>
            <a:r>
              <a:rPr lang="en-CA" sz="800" dirty="0" smtClean="0">
                <a:ea typeface="Times New Roman" panose="02020603050405020304" pitchFamily="18" charset="0"/>
                <a:cs typeface="Times New Roman" panose="02020603050405020304" pitchFamily="18" charset="0"/>
              </a:rPr>
              <a:t>IAS </a:t>
            </a:r>
            <a:r>
              <a:rPr lang="en-CA" sz="800" dirty="0">
                <a:ea typeface="Times New Roman" panose="02020603050405020304" pitchFamily="18" charset="0"/>
                <a:cs typeface="Times New Roman" panose="02020603050405020304" pitchFamily="18" charset="0"/>
              </a:rPr>
              <a:t>32 is met.</a:t>
            </a:r>
            <a:endParaRPr lang="en-SG" sz="800" dirty="0">
              <a:ea typeface="Times New Roman" panose="02020603050405020304" pitchFamily="18" charset="0"/>
              <a:cs typeface="Times New Roman" panose="02020603050405020304" pitchFamily="18" charset="0"/>
            </a:endParaRPr>
          </a:p>
          <a:p>
            <a:r>
              <a:rPr lang="en-CA" sz="800" b="1" dirty="0">
                <a:ea typeface="Times New Roman" panose="02020603050405020304" pitchFamily="18" charset="0"/>
                <a:cs typeface="Times New Roman" panose="02020603050405020304" pitchFamily="18" charset="0"/>
              </a:rPr>
              <a:t>Say</a:t>
            </a:r>
            <a:r>
              <a:rPr lang="en-CA" sz="800" dirty="0">
                <a:ea typeface="Times New Roman" panose="02020603050405020304" pitchFamily="18" charset="0"/>
                <a:cs typeface="Times New Roman" panose="02020603050405020304" pitchFamily="18" charset="0"/>
              </a:rPr>
              <a:t> that the intermediate lessor recognises lease income and lease expense gross unless it is acting as an agent. </a:t>
            </a:r>
          </a:p>
          <a:p>
            <a:pPr>
              <a:spcBef>
                <a:spcPts val="443"/>
              </a:spcBef>
              <a:spcAft>
                <a:spcPts val="443"/>
              </a:spcAft>
            </a:pPr>
            <a:r>
              <a:rPr lang="en-CA" sz="800" dirty="0">
                <a:ea typeface="Times New Roman" panose="02020603050405020304" pitchFamily="18" charset="0"/>
                <a:cs typeface="Times New Roman" panose="02020603050405020304" pitchFamily="18" charset="0"/>
              </a:rPr>
              <a:t>Company A owns the property of XYZ. </a:t>
            </a:r>
          </a:p>
          <a:p>
            <a:r>
              <a:rPr lang="en-CA" sz="800" dirty="0">
                <a:ea typeface="Times New Roman" panose="02020603050405020304" pitchFamily="18" charset="0"/>
                <a:cs typeface="Times New Roman" panose="02020603050405020304" pitchFamily="18" charset="0"/>
              </a:rPr>
              <a:t>Co A entered into a master lease with Co B for 5 years to lease out Co A’s property by collecting fixed rental.</a:t>
            </a:r>
          </a:p>
          <a:p>
            <a:r>
              <a:rPr lang="en-SG" sz="800" dirty="0">
                <a:ea typeface="Times New Roman" panose="02020603050405020304" pitchFamily="18" charset="0"/>
                <a:cs typeface="Times New Roman" panose="02020603050405020304" pitchFamily="18" charset="0"/>
              </a:rPr>
              <a:t>Co B rents out some spaces to restaurants and conference room to outsiders for more than 12 months.</a:t>
            </a:r>
          </a:p>
          <a:p>
            <a:r>
              <a:rPr lang="en-SG" sz="800" dirty="0">
                <a:ea typeface="Times New Roman" panose="02020603050405020304" pitchFamily="18" charset="0"/>
                <a:cs typeface="Times New Roman" panose="02020603050405020304" pitchFamily="18" charset="0"/>
              </a:rPr>
              <a:t>Co B is the original lessee/intermediate lessor. </a:t>
            </a:r>
          </a:p>
          <a:p>
            <a:endParaRPr lang="en-SG" sz="800" dirty="0">
              <a:ea typeface="Times New Roman" panose="02020603050405020304" pitchFamily="18" charset="0"/>
              <a:cs typeface="Times New Roman" panose="02020603050405020304" pitchFamily="18" charset="0"/>
            </a:endParaRPr>
          </a:p>
          <a:p>
            <a:r>
              <a:rPr lang="en-US" sz="800" u="sng" dirty="0">
                <a:ea typeface="Times New Roman" panose="02020603050405020304" pitchFamily="18" charset="0"/>
                <a:cs typeface="Times New Roman" panose="02020603050405020304" pitchFamily="18" charset="0"/>
              </a:rPr>
              <a:t>Current treatment under </a:t>
            </a:r>
            <a:r>
              <a:rPr lang="en-US" sz="800" u="sng" dirty="0" smtClean="0">
                <a:ea typeface="Times New Roman" panose="02020603050405020304" pitchFamily="18" charset="0"/>
                <a:cs typeface="Times New Roman" panose="02020603050405020304" pitchFamily="18" charset="0"/>
              </a:rPr>
              <a:t>IAS </a:t>
            </a:r>
            <a:r>
              <a:rPr lang="en-US" sz="800" u="sng" dirty="0">
                <a:ea typeface="Times New Roman" panose="02020603050405020304" pitchFamily="18" charset="0"/>
                <a:cs typeface="Times New Roman" panose="02020603050405020304" pitchFamily="18" charset="0"/>
              </a:rPr>
              <a:t>17 </a:t>
            </a:r>
            <a:r>
              <a:rPr lang="en-US" sz="800" dirty="0">
                <a:ea typeface="Times New Roman" panose="02020603050405020304" pitchFamily="18" charset="0"/>
                <a:cs typeface="Times New Roman" panose="02020603050405020304" pitchFamily="18" charset="0"/>
              </a:rPr>
              <a:t>– Lease between Co A &amp; Co B is an operating lease.  Thus Co B recognizes the lease payments to Co A on a straight line basis in profit or loss.</a:t>
            </a:r>
            <a:endParaRPr lang="en-SG" sz="800" dirty="0">
              <a:ea typeface="Times New Roman" panose="02020603050405020304" pitchFamily="18" charset="0"/>
              <a:cs typeface="Times New Roman" panose="02020603050405020304" pitchFamily="18" charset="0"/>
            </a:endParaRPr>
          </a:p>
          <a:p>
            <a:endParaRPr lang="en-US" sz="800" dirty="0">
              <a:ea typeface="Times New Roman" panose="02020603050405020304" pitchFamily="18" charset="0"/>
              <a:cs typeface="Times New Roman" panose="02020603050405020304" pitchFamily="18" charset="0"/>
            </a:endParaRPr>
          </a:p>
          <a:p>
            <a:r>
              <a:rPr lang="en-US" sz="800" u="sng" dirty="0">
                <a:ea typeface="Times New Roman" panose="02020603050405020304" pitchFamily="18" charset="0"/>
                <a:cs typeface="Times New Roman" panose="02020603050405020304" pitchFamily="18" charset="0"/>
              </a:rPr>
              <a:t>Current treatment under </a:t>
            </a:r>
            <a:r>
              <a:rPr lang="en-US" sz="800" u="sng" dirty="0" smtClean="0">
                <a:ea typeface="Times New Roman" panose="02020603050405020304" pitchFamily="18" charset="0"/>
                <a:cs typeface="Times New Roman" panose="02020603050405020304" pitchFamily="18" charset="0"/>
              </a:rPr>
              <a:t>IAS </a:t>
            </a:r>
            <a:r>
              <a:rPr lang="en-US" sz="800" u="sng" dirty="0">
                <a:ea typeface="Times New Roman" panose="02020603050405020304" pitchFamily="18" charset="0"/>
                <a:cs typeface="Times New Roman" panose="02020603050405020304" pitchFamily="18" charset="0"/>
              </a:rPr>
              <a:t>17 </a:t>
            </a:r>
            <a:r>
              <a:rPr lang="en-US" sz="800" dirty="0">
                <a:ea typeface="Times New Roman" panose="02020603050405020304" pitchFamily="18" charset="0"/>
                <a:cs typeface="Times New Roman" panose="02020603050405020304" pitchFamily="18" charset="0"/>
              </a:rPr>
              <a:t>– leases between Co B &amp; tenants of restaurants &amp; conference room are operating lease =&gt; lease income recognised on a straight line basis in profit or loss. </a:t>
            </a:r>
          </a:p>
          <a:p>
            <a:endParaRPr lang="en-US" sz="800" dirty="0">
              <a:ea typeface="Times New Roman" panose="02020603050405020304" pitchFamily="18" charset="0"/>
              <a:cs typeface="Times New Roman" panose="02020603050405020304" pitchFamily="18" charset="0"/>
            </a:endParaRPr>
          </a:p>
          <a:p>
            <a:r>
              <a:rPr lang="en-US" sz="800" dirty="0">
                <a:ea typeface="Times New Roman" panose="02020603050405020304" pitchFamily="18" charset="0"/>
                <a:cs typeface="Times New Roman" panose="02020603050405020304" pitchFamily="18" charset="0"/>
              </a:rPr>
              <a:t>On transition to </a:t>
            </a:r>
            <a:r>
              <a:rPr lang="en-US" sz="800" dirty="0" smtClean="0">
                <a:ea typeface="Times New Roman" panose="02020603050405020304" pitchFamily="18" charset="0"/>
                <a:cs typeface="Times New Roman" panose="02020603050405020304" pitchFamily="18" charset="0"/>
              </a:rPr>
              <a:t>IAS </a:t>
            </a:r>
            <a:r>
              <a:rPr lang="en-US" sz="800" dirty="0">
                <a:ea typeface="Times New Roman" panose="02020603050405020304" pitchFamily="18" charset="0"/>
                <a:cs typeface="Times New Roman" panose="02020603050405020304" pitchFamily="18" charset="0"/>
              </a:rPr>
              <a:t>116, Co B (if decided to use the practical expedient to grandfather the lease definition), it will </a:t>
            </a:r>
            <a:r>
              <a:rPr lang="en-US" sz="800" dirty="0" smtClean="0">
                <a:ea typeface="Times New Roman" panose="02020603050405020304" pitchFamily="18" charset="0"/>
                <a:cs typeface="Times New Roman" panose="02020603050405020304" pitchFamily="18" charset="0"/>
              </a:rPr>
              <a:t>recognize</a:t>
            </a:r>
            <a:r>
              <a:rPr lang="en-SG" sz="800" dirty="0" smtClean="0">
                <a:ea typeface="Times New Roman" panose="02020603050405020304" pitchFamily="18" charset="0"/>
                <a:cs typeface="Times New Roman" panose="02020603050405020304" pitchFamily="18" charset="0"/>
              </a:rPr>
              <a:t> </a:t>
            </a:r>
            <a:r>
              <a:rPr lang="en-SG" sz="800" dirty="0">
                <a:ea typeface="Times New Roman" panose="02020603050405020304" pitchFamily="18" charset="0"/>
                <a:cs typeface="Times New Roman" panose="02020603050405020304" pitchFamily="18" charset="0"/>
              </a:rPr>
              <a:t>‘Right-of-use’ asset and lease liabilities in respect of the lease between Co B &amp; Co A.</a:t>
            </a:r>
          </a:p>
          <a:p>
            <a:pPr marL="126650" indent="-126650">
              <a:buFontTx/>
              <a:buChar char="-"/>
            </a:pPr>
            <a:r>
              <a:rPr lang="en-SG" sz="800" dirty="0">
                <a:ea typeface="Times New Roman" panose="02020603050405020304" pitchFamily="18" charset="0"/>
                <a:cs typeface="Times New Roman" panose="02020603050405020304" pitchFamily="18" charset="0"/>
              </a:rPr>
              <a:t>Dr Right-of-use asset</a:t>
            </a:r>
          </a:p>
          <a:p>
            <a:pPr marL="126650" indent="-126650">
              <a:buFontTx/>
              <a:buChar char="-"/>
            </a:pPr>
            <a:r>
              <a:rPr lang="en-SG" sz="800" dirty="0">
                <a:ea typeface="Times New Roman" panose="02020603050405020304" pitchFamily="18" charset="0"/>
                <a:cs typeface="Times New Roman" panose="02020603050405020304" pitchFamily="18" charset="0"/>
              </a:rPr>
              <a:t>Cr Lease liabilities</a:t>
            </a:r>
          </a:p>
          <a:p>
            <a:pPr marL="126650" indent="-126650">
              <a:buFontTx/>
              <a:buChar char="-"/>
            </a:pPr>
            <a:endParaRPr lang="en-SG" sz="800" dirty="0">
              <a:ea typeface="Times New Roman" panose="02020603050405020304" pitchFamily="18" charset="0"/>
              <a:cs typeface="Times New Roman" panose="02020603050405020304" pitchFamily="18" charset="0"/>
            </a:endParaRPr>
          </a:p>
          <a:p>
            <a:r>
              <a:rPr lang="en-US" sz="800" dirty="0">
                <a:ea typeface="Times New Roman" panose="02020603050405020304" pitchFamily="18" charset="0"/>
                <a:cs typeface="Times New Roman" panose="02020603050405020304" pitchFamily="18" charset="0"/>
              </a:rPr>
              <a:t>On transition to </a:t>
            </a:r>
            <a:r>
              <a:rPr lang="en-US" sz="800" dirty="0" smtClean="0">
                <a:ea typeface="Times New Roman" panose="02020603050405020304" pitchFamily="18" charset="0"/>
                <a:cs typeface="Times New Roman" panose="02020603050405020304" pitchFamily="18" charset="0"/>
              </a:rPr>
              <a:t>IAS </a:t>
            </a:r>
            <a:r>
              <a:rPr lang="en-US" sz="800" dirty="0">
                <a:ea typeface="Times New Roman" panose="02020603050405020304" pitchFamily="18" charset="0"/>
                <a:cs typeface="Times New Roman" panose="02020603050405020304" pitchFamily="18" charset="0"/>
              </a:rPr>
              <a:t>116, Co B will use the lessor lease classification to determine whether the leases between itself and the tenants of restaurants &amp; conference room are operating leases.  Since the lease classification is unchanged from </a:t>
            </a:r>
            <a:r>
              <a:rPr lang="en-US" sz="800" dirty="0" smtClean="0">
                <a:ea typeface="Times New Roman" panose="02020603050405020304" pitchFamily="18" charset="0"/>
                <a:cs typeface="Times New Roman" panose="02020603050405020304" pitchFamily="18" charset="0"/>
              </a:rPr>
              <a:t>IAS </a:t>
            </a:r>
            <a:r>
              <a:rPr lang="en-US" sz="800" dirty="0">
                <a:ea typeface="Times New Roman" panose="02020603050405020304" pitchFamily="18" charset="0"/>
                <a:cs typeface="Times New Roman" panose="02020603050405020304" pitchFamily="18" charset="0"/>
              </a:rPr>
              <a:t>17, it is likely that such leases continue to be classified as operating leases.  If so, then there is no change in the accounting treatment between </a:t>
            </a:r>
            <a:r>
              <a:rPr lang="en-US" sz="800" dirty="0" smtClean="0">
                <a:ea typeface="Times New Roman" panose="02020603050405020304" pitchFamily="18" charset="0"/>
                <a:cs typeface="Times New Roman" panose="02020603050405020304" pitchFamily="18" charset="0"/>
              </a:rPr>
              <a:t>IAS </a:t>
            </a:r>
            <a:r>
              <a:rPr lang="en-US" sz="800" dirty="0">
                <a:ea typeface="Times New Roman" panose="02020603050405020304" pitchFamily="18" charset="0"/>
                <a:cs typeface="Times New Roman" panose="02020603050405020304" pitchFamily="18" charset="0"/>
              </a:rPr>
              <a:t>116 &amp; </a:t>
            </a:r>
            <a:r>
              <a:rPr lang="en-US" sz="800" dirty="0" smtClean="0">
                <a:ea typeface="Times New Roman" panose="02020603050405020304" pitchFamily="18" charset="0"/>
                <a:cs typeface="Times New Roman" panose="02020603050405020304" pitchFamily="18" charset="0"/>
              </a:rPr>
              <a:t>IAS </a:t>
            </a:r>
            <a:r>
              <a:rPr lang="en-US" sz="800" dirty="0">
                <a:ea typeface="Times New Roman" panose="02020603050405020304" pitchFamily="18" charset="0"/>
                <a:cs typeface="Times New Roman" panose="02020603050405020304" pitchFamily="18" charset="0"/>
              </a:rPr>
              <a:t>17.</a:t>
            </a:r>
          </a:p>
          <a:p>
            <a:endParaRPr lang="en-US" sz="800" dirty="0">
              <a:ea typeface="Times New Roman" panose="02020603050405020304" pitchFamily="18" charset="0"/>
              <a:cs typeface="Times New Roman" panose="02020603050405020304" pitchFamily="18" charset="0"/>
            </a:endParaRPr>
          </a:p>
          <a:p>
            <a:r>
              <a:rPr lang="en-US" sz="800" dirty="0">
                <a:ea typeface="Times New Roman" panose="02020603050405020304" pitchFamily="18" charset="0"/>
                <a:cs typeface="Times New Roman" panose="02020603050405020304" pitchFamily="18" charset="0"/>
              </a:rPr>
              <a:t>On the other hand, assuming the lease between Co B and a lessee is classified as a finance lease, then Co B will de-recognise the right-of-use asset and in its place </a:t>
            </a:r>
            <a:r>
              <a:rPr lang="en-US" sz="800" dirty="0" smtClean="0">
                <a:ea typeface="Times New Roman" panose="02020603050405020304" pitchFamily="18" charset="0"/>
                <a:cs typeface="Times New Roman" panose="02020603050405020304" pitchFamily="18" charset="0"/>
              </a:rPr>
              <a:t>recognize </a:t>
            </a:r>
            <a:r>
              <a:rPr lang="en-US" sz="800" dirty="0">
                <a:ea typeface="Times New Roman" panose="02020603050405020304" pitchFamily="18" charset="0"/>
                <a:cs typeface="Times New Roman" panose="02020603050405020304" pitchFamily="18" charset="0"/>
              </a:rPr>
              <a:t>a lease receivable.  The difference between the ROU asset and the lease receivable is </a:t>
            </a:r>
            <a:r>
              <a:rPr lang="en-US" sz="800" dirty="0" smtClean="0">
                <a:ea typeface="Times New Roman" panose="02020603050405020304" pitchFamily="18" charset="0"/>
                <a:cs typeface="Times New Roman" panose="02020603050405020304" pitchFamily="18" charset="0"/>
              </a:rPr>
              <a:t>recognize </a:t>
            </a:r>
            <a:r>
              <a:rPr lang="en-US" sz="800" dirty="0">
                <a:ea typeface="Times New Roman" panose="02020603050405020304" pitchFamily="18" charset="0"/>
                <a:cs typeface="Times New Roman" panose="02020603050405020304" pitchFamily="18" charset="0"/>
              </a:rPr>
              <a:t>in the profit or loss.  Note that the lease liability to ART (head lessor) remains.  See Illustrative Example 20 in </a:t>
            </a:r>
            <a:r>
              <a:rPr lang="en-US" sz="800" dirty="0" smtClean="0">
                <a:ea typeface="Times New Roman" panose="02020603050405020304" pitchFamily="18" charset="0"/>
                <a:cs typeface="Times New Roman" panose="02020603050405020304" pitchFamily="18" charset="0"/>
              </a:rPr>
              <a:t>IAS </a:t>
            </a:r>
            <a:r>
              <a:rPr lang="en-US" sz="800" dirty="0">
                <a:ea typeface="Times New Roman" panose="02020603050405020304" pitchFamily="18" charset="0"/>
                <a:cs typeface="Times New Roman" panose="02020603050405020304" pitchFamily="18" charset="0"/>
              </a:rPr>
              <a:t>116.</a:t>
            </a:r>
            <a:endParaRPr lang="en-SG" sz="800" dirty="0">
              <a:ea typeface="Times New Roman" panose="02020603050405020304" pitchFamily="18" charset="0"/>
              <a:cs typeface="Times New Roman" panose="02020603050405020304" pitchFamily="18" charset="0"/>
            </a:endParaRPr>
          </a:p>
          <a:p>
            <a:pPr>
              <a:spcBef>
                <a:spcPts val="443"/>
              </a:spcBef>
              <a:spcAft>
                <a:spcPts val="443"/>
              </a:spcAft>
            </a:pPr>
            <a:endParaRPr lang="en-CA" sz="800" dirty="0">
              <a:latin typeface="Univers for KPMG Light" panose="020B0403020202020204" pitchFamily="34" charset="0"/>
              <a:ea typeface="Times New Roman" panose="02020603050405020304" pitchFamily="18" charset="0"/>
              <a:cs typeface="Times New Roman" panose="02020603050405020304" pitchFamily="18" charset="0"/>
            </a:endParaRPr>
          </a:p>
          <a:p>
            <a:pPr>
              <a:spcBef>
                <a:spcPts val="443"/>
              </a:spcBef>
              <a:spcAft>
                <a:spcPts val="443"/>
              </a:spcAft>
            </a:pPr>
            <a:r>
              <a:rPr lang="en-CA" sz="800" dirty="0">
                <a:latin typeface="Univers for KPMG Light" panose="020B0403020202020204" pitchFamily="34" charset="0"/>
                <a:ea typeface="Times New Roman" panose="02020603050405020304" pitchFamily="18" charset="0"/>
                <a:cs typeface="Times New Roman" panose="02020603050405020304" pitchFamily="18" charset="0"/>
              </a:rPr>
              <a:t>Co A owns the property of XYZ. </a:t>
            </a:r>
          </a:p>
          <a:p>
            <a:pPr>
              <a:spcBef>
                <a:spcPts val="443"/>
              </a:spcBef>
              <a:spcAft>
                <a:spcPts val="443"/>
              </a:spcAft>
            </a:pPr>
            <a:r>
              <a:rPr lang="en-CA" sz="800" dirty="0">
                <a:latin typeface="Univers for KPMG Light" panose="020B0403020202020204" pitchFamily="34" charset="0"/>
                <a:ea typeface="Times New Roman" panose="02020603050405020304" pitchFamily="18" charset="0"/>
                <a:cs typeface="Times New Roman" panose="02020603050405020304" pitchFamily="18" charset="0"/>
              </a:rPr>
              <a:t>Co A entered into a master lease with Co B for 5 years to lease out Co A’s property by collecting fixed rental.</a:t>
            </a:r>
          </a:p>
          <a:p>
            <a:pPr>
              <a:spcBef>
                <a:spcPts val="443"/>
              </a:spcBef>
              <a:spcAft>
                <a:spcPts val="443"/>
              </a:spcAft>
            </a:pPr>
            <a:r>
              <a:rPr lang="en-SG" sz="800" dirty="0">
                <a:latin typeface="Univers for KPMG Light" panose="020B0403020202020204" pitchFamily="34" charset="0"/>
                <a:ea typeface="Times New Roman" panose="02020603050405020304" pitchFamily="18" charset="0"/>
                <a:cs typeface="Times New Roman" panose="02020603050405020304" pitchFamily="18" charset="0"/>
              </a:rPr>
              <a:t>Co B rents out some spaces to restaurants and conference room to outsiders for more than 12 months.</a:t>
            </a:r>
          </a:p>
          <a:p>
            <a:pPr>
              <a:spcBef>
                <a:spcPts val="443"/>
              </a:spcBef>
              <a:spcAft>
                <a:spcPts val="443"/>
              </a:spcAft>
            </a:pPr>
            <a:r>
              <a:rPr lang="en-SG" sz="800" dirty="0">
                <a:latin typeface="Univers for KPMG Light" panose="020B0403020202020204" pitchFamily="34" charset="0"/>
                <a:ea typeface="Times New Roman" panose="02020603050405020304" pitchFamily="18" charset="0"/>
                <a:cs typeface="Times New Roman" panose="02020603050405020304" pitchFamily="18" charset="0"/>
              </a:rPr>
              <a:t>Co B is the original lessee/intermediate lessor. </a:t>
            </a:r>
          </a:p>
          <a:p>
            <a:pPr>
              <a:spcBef>
                <a:spcPts val="443"/>
              </a:spcBef>
              <a:spcAft>
                <a:spcPts val="443"/>
              </a:spcAft>
            </a:pPr>
            <a:endParaRPr lang="en-SG" sz="800" dirty="0">
              <a:latin typeface="Univers for KPMG Light" panose="020B0403020202020204" pitchFamily="34" charset="0"/>
              <a:ea typeface="Times New Roman" panose="02020603050405020304" pitchFamily="18" charset="0"/>
              <a:cs typeface="Times New Roman" panose="02020603050405020304" pitchFamily="18" charset="0"/>
            </a:endParaRPr>
          </a:p>
          <a:p>
            <a:pPr>
              <a:spcBef>
                <a:spcPts val="443"/>
              </a:spcBef>
              <a:spcAft>
                <a:spcPts val="443"/>
              </a:spcAft>
            </a:pPr>
            <a:r>
              <a:rPr lang="en-SG" sz="800" dirty="0">
                <a:latin typeface="Univers for KPMG Light" panose="020B0403020202020204" pitchFamily="34" charset="0"/>
                <a:ea typeface="Times New Roman" panose="02020603050405020304" pitchFamily="18" charset="0"/>
                <a:cs typeface="Times New Roman" panose="02020603050405020304" pitchFamily="18" charset="0"/>
              </a:rPr>
              <a:t>Under </a:t>
            </a:r>
            <a:r>
              <a:rPr lang="en-SG" sz="800" dirty="0" smtClean="0">
                <a:latin typeface="Univers for KPMG Light" panose="020B0403020202020204" pitchFamily="34" charset="0"/>
                <a:ea typeface="Times New Roman" panose="02020603050405020304" pitchFamily="18" charset="0"/>
                <a:cs typeface="Times New Roman" panose="02020603050405020304" pitchFamily="18" charset="0"/>
              </a:rPr>
              <a:t>IAS </a:t>
            </a:r>
            <a:r>
              <a:rPr lang="en-SG" sz="800" dirty="0">
                <a:latin typeface="Univers for KPMG Light" panose="020B0403020202020204" pitchFamily="34" charset="0"/>
                <a:ea typeface="Times New Roman" panose="02020603050405020304" pitchFamily="18" charset="0"/>
                <a:cs typeface="Times New Roman" panose="02020603050405020304" pitchFamily="18" charset="0"/>
              </a:rPr>
              <a:t>17, this is treated as operating lease.</a:t>
            </a:r>
          </a:p>
          <a:p>
            <a:pPr>
              <a:spcBef>
                <a:spcPts val="443"/>
              </a:spcBef>
              <a:spcAft>
                <a:spcPts val="443"/>
              </a:spcAft>
            </a:pPr>
            <a:r>
              <a:rPr lang="en-SG" sz="800" dirty="0">
                <a:latin typeface="Univers for KPMG Light" panose="020B0403020202020204" pitchFamily="34" charset="0"/>
                <a:ea typeface="Times New Roman" panose="02020603050405020304" pitchFamily="18" charset="0"/>
                <a:cs typeface="Times New Roman" panose="02020603050405020304" pitchFamily="18" charset="0"/>
              </a:rPr>
              <a:t>In Co B’s book:</a:t>
            </a:r>
          </a:p>
          <a:p>
            <a:pPr>
              <a:spcBef>
                <a:spcPts val="443"/>
              </a:spcBef>
              <a:spcAft>
                <a:spcPts val="443"/>
              </a:spcAft>
            </a:pPr>
            <a:r>
              <a:rPr lang="en-SG" sz="800" dirty="0">
                <a:latin typeface="Univers for KPMG Light" panose="020B0403020202020204" pitchFamily="34" charset="0"/>
                <a:ea typeface="Times New Roman" panose="02020603050405020304" pitchFamily="18" charset="0"/>
                <a:cs typeface="Times New Roman" panose="02020603050405020304" pitchFamily="18" charset="0"/>
              </a:rPr>
              <a:t>Recognise ‘Rights of use’ and lease liabilities</a:t>
            </a:r>
          </a:p>
          <a:p>
            <a:pPr marL="126650" indent="-126650">
              <a:spcBef>
                <a:spcPts val="443"/>
              </a:spcBef>
              <a:spcAft>
                <a:spcPts val="443"/>
              </a:spcAft>
              <a:buFontTx/>
              <a:buChar char="-"/>
            </a:pPr>
            <a:r>
              <a:rPr lang="en-SG" sz="800" dirty="0">
                <a:latin typeface="Univers for KPMG Light" panose="020B0403020202020204" pitchFamily="34" charset="0"/>
                <a:ea typeface="Times New Roman" panose="02020603050405020304" pitchFamily="18" charset="0"/>
                <a:cs typeface="Times New Roman" panose="02020603050405020304" pitchFamily="18" charset="0"/>
              </a:rPr>
              <a:t>Dr Rights of use</a:t>
            </a:r>
          </a:p>
          <a:p>
            <a:pPr marL="126650" indent="-126650">
              <a:spcBef>
                <a:spcPts val="443"/>
              </a:spcBef>
              <a:spcAft>
                <a:spcPts val="443"/>
              </a:spcAft>
              <a:buFontTx/>
              <a:buChar char="-"/>
            </a:pPr>
            <a:r>
              <a:rPr lang="en-SG" sz="800" dirty="0">
                <a:latin typeface="Univers for KPMG Light" panose="020B0403020202020204" pitchFamily="34" charset="0"/>
                <a:ea typeface="Times New Roman" panose="02020603050405020304" pitchFamily="18" charset="0"/>
                <a:cs typeface="Times New Roman" panose="02020603050405020304" pitchFamily="18" charset="0"/>
              </a:rPr>
              <a:t>Cr Lease liabilities</a:t>
            </a:r>
          </a:p>
          <a:p>
            <a:pPr marL="126650" indent="-126650">
              <a:spcBef>
                <a:spcPts val="443"/>
              </a:spcBef>
              <a:spcAft>
                <a:spcPts val="443"/>
              </a:spcAft>
              <a:buFontTx/>
              <a:buChar char="-"/>
            </a:pPr>
            <a:endParaRPr lang="en-SG" sz="800" dirty="0">
              <a:latin typeface="Univers for KPMG Light" panose="020B0403020202020204" pitchFamily="34" charset="0"/>
              <a:ea typeface="Times New Roman" panose="02020603050405020304" pitchFamily="18" charset="0"/>
              <a:cs typeface="Times New Roman" panose="02020603050405020304" pitchFamily="18" charset="0"/>
            </a:endParaRPr>
          </a:p>
          <a:p>
            <a:pPr>
              <a:spcBef>
                <a:spcPts val="443"/>
              </a:spcBef>
              <a:spcAft>
                <a:spcPts val="443"/>
              </a:spcAft>
            </a:pPr>
            <a:r>
              <a:rPr lang="en-SG" sz="800" dirty="0">
                <a:latin typeface="Univers for KPMG Light" panose="020B0403020202020204" pitchFamily="34" charset="0"/>
                <a:ea typeface="Times New Roman" panose="02020603050405020304" pitchFamily="18" charset="0"/>
                <a:cs typeface="Times New Roman" panose="02020603050405020304" pitchFamily="18" charset="0"/>
              </a:rPr>
              <a:t>If it is treated as finance lease under </a:t>
            </a:r>
            <a:r>
              <a:rPr lang="en-SG" sz="800" dirty="0" smtClean="0">
                <a:latin typeface="Univers for KPMG Light" panose="020B0403020202020204" pitchFamily="34" charset="0"/>
                <a:ea typeface="Times New Roman" panose="02020603050405020304" pitchFamily="18" charset="0"/>
                <a:cs typeface="Times New Roman" panose="02020603050405020304" pitchFamily="18" charset="0"/>
              </a:rPr>
              <a:t>IAS </a:t>
            </a:r>
            <a:r>
              <a:rPr lang="en-SG" sz="800" dirty="0">
                <a:latin typeface="Univers for KPMG Light" panose="020B0403020202020204" pitchFamily="34" charset="0"/>
                <a:ea typeface="Times New Roman" panose="02020603050405020304" pitchFamily="18" charset="0"/>
                <a:cs typeface="Times New Roman" panose="02020603050405020304" pitchFamily="18" charset="0"/>
              </a:rPr>
              <a:t>17,</a:t>
            </a:r>
          </a:p>
          <a:p>
            <a:pPr>
              <a:spcBef>
                <a:spcPts val="443"/>
              </a:spcBef>
              <a:spcAft>
                <a:spcPts val="443"/>
              </a:spcAft>
            </a:pPr>
            <a:r>
              <a:rPr lang="en-SG" sz="800" dirty="0">
                <a:latin typeface="Univers for KPMG Light" panose="020B0403020202020204" pitchFamily="34" charset="0"/>
                <a:ea typeface="Times New Roman" panose="02020603050405020304" pitchFamily="18" charset="0"/>
                <a:cs typeface="Times New Roman" panose="02020603050405020304" pitchFamily="18" charset="0"/>
              </a:rPr>
              <a:t>In Co B’s book:</a:t>
            </a:r>
          </a:p>
          <a:p>
            <a:pPr>
              <a:spcBef>
                <a:spcPts val="443"/>
              </a:spcBef>
              <a:spcAft>
                <a:spcPts val="443"/>
              </a:spcAft>
            </a:pPr>
            <a:r>
              <a:rPr lang="en-SG" sz="800" dirty="0">
                <a:latin typeface="Univers for KPMG Light" panose="020B0403020202020204" pitchFamily="34" charset="0"/>
                <a:ea typeface="Times New Roman" panose="02020603050405020304" pitchFamily="18" charset="0"/>
                <a:cs typeface="Times New Roman" panose="02020603050405020304" pitchFamily="18" charset="0"/>
              </a:rPr>
              <a:t>Derecognise the rights of use</a:t>
            </a:r>
          </a:p>
          <a:p>
            <a:pPr marL="126650" indent="-126650">
              <a:spcBef>
                <a:spcPts val="443"/>
              </a:spcBef>
              <a:spcAft>
                <a:spcPts val="443"/>
              </a:spcAft>
              <a:buFontTx/>
              <a:buChar char="-"/>
            </a:pPr>
            <a:r>
              <a:rPr lang="en-SG" sz="800" dirty="0">
                <a:latin typeface="Univers for KPMG Light" panose="020B0403020202020204" pitchFamily="34" charset="0"/>
                <a:ea typeface="Times New Roman" panose="02020603050405020304" pitchFamily="18" charset="0"/>
                <a:cs typeface="Times New Roman" panose="02020603050405020304" pitchFamily="18" charset="0"/>
              </a:rPr>
              <a:t>Dr Rights of use</a:t>
            </a:r>
          </a:p>
          <a:p>
            <a:pPr marL="126650" indent="-126650">
              <a:spcBef>
                <a:spcPts val="443"/>
              </a:spcBef>
              <a:spcAft>
                <a:spcPts val="443"/>
              </a:spcAft>
              <a:buFontTx/>
              <a:buChar char="-"/>
            </a:pPr>
            <a:r>
              <a:rPr lang="en-SG" sz="800" dirty="0">
                <a:latin typeface="Univers for KPMG Light" panose="020B0403020202020204" pitchFamily="34" charset="0"/>
                <a:ea typeface="Times New Roman" panose="02020603050405020304" pitchFamily="18" charset="0"/>
                <a:cs typeface="Times New Roman" panose="02020603050405020304" pitchFamily="18" charset="0"/>
              </a:rPr>
              <a:t>Cr Lease liabilities</a:t>
            </a:r>
          </a:p>
          <a:p>
            <a:pPr marL="126650" indent="-126650">
              <a:spcBef>
                <a:spcPts val="443"/>
              </a:spcBef>
              <a:spcAft>
                <a:spcPts val="443"/>
              </a:spcAft>
              <a:buFontTx/>
              <a:buChar char="-"/>
            </a:pPr>
            <a:r>
              <a:rPr lang="en-SG" sz="800" dirty="0">
                <a:latin typeface="Univers for KPMG Light" panose="020B0403020202020204" pitchFamily="34" charset="0"/>
                <a:ea typeface="Times New Roman" panose="02020603050405020304" pitchFamily="18" charset="0"/>
                <a:cs typeface="Times New Roman" panose="02020603050405020304" pitchFamily="18" charset="0"/>
              </a:rPr>
              <a:t>Dr Lease receivables</a:t>
            </a:r>
          </a:p>
          <a:p>
            <a:pPr marL="126650" indent="-126650">
              <a:spcBef>
                <a:spcPts val="443"/>
              </a:spcBef>
              <a:spcAft>
                <a:spcPts val="443"/>
              </a:spcAft>
              <a:buFontTx/>
              <a:buChar char="-"/>
            </a:pPr>
            <a:r>
              <a:rPr lang="en-SG" sz="800" dirty="0">
                <a:latin typeface="Univers for KPMG Light" panose="020B0403020202020204" pitchFamily="34" charset="0"/>
                <a:ea typeface="Times New Roman" panose="02020603050405020304" pitchFamily="18" charset="0"/>
                <a:cs typeface="Times New Roman" panose="02020603050405020304" pitchFamily="18" charset="0"/>
              </a:rPr>
              <a:t>Cr Rights of use</a:t>
            </a:r>
          </a:p>
        </p:txBody>
      </p:sp>
    </p:spTree>
    <p:extLst>
      <p:ext uri="{BB962C8B-B14F-4D97-AF65-F5344CB8AC3E}">
        <p14:creationId xmlns:p14="http://schemas.microsoft.com/office/powerpoint/2010/main" xmlns="" val="431721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1063" y="912813"/>
            <a:ext cx="3286125" cy="2465387"/>
          </a:xfrm>
        </p:spPr>
      </p:sp>
      <p:sp>
        <p:nvSpPr>
          <p:cNvPr id="3" name="Notes Placeholder 2"/>
          <p:cNvSpPr>
            <a:spLocks noGrp="1"/>
          </p:cNvSpPr>
          <p:nvPr>
            <p:ph type="body" idx="1"/>
          </p:nvPr>
        </p:nvSpPr>
        <p:spPr>
          <a:xfrm>
            <a:off x="924137" y="3957059"/>
            <a:ext cx="3295816" cy="3119873"/>
          </a:xfrm>
        </p:spPr>
        <p:txBody>
          <a:bodyPr>
            <a:normAutofit fontScale="25000" lnSpcReduction="20000"/>
          </a:bodyPr>
          <a:lstStyle/>
          <a:p>
            <a:r>
              <a:rPr lang="en-CA" sz="800" dirty="0">
                <a:ea typeface="Times New Roman" panose="02020603050405020304" pitchFamily="18" charset="0"/>
                <a:cs typeface="Times New Roman" panose="02020603050405020304" pitchFamily="18" charset="0"/>
              </a:rPr>
              <a:t>Intermediate lessor accounts for the head lease and the sublease as two separate contracts. </a:t>
            </a:r>
            <a:endParaRPr lang="en-SG" sz="800" dirty="0">
              <a:ea typeface="Times New Roman" panose="02020603050405020304" pitchFamily="18" charset="0"/>
              <a:cs typeface="Times New Roman" panose="02020603050405020304" pitchFamily="18" charset="0"/>
            </a:endParaRPr>
          </a:p>
          <a:p>
            <a:r>
              <a:rPr lang="en-CA" sz="800" dirty="0">
                <a:ea typeface="Times New Roman" panose="02020603050405020304" pitchFamily="18" charset="0"/>
                <a:cs typeface="Times New Roman" panose="02020603050405020304" pitchFamily="18" charset="0"/>
              </a:rPr>
              <a:t>Note that the intermediate lessor classifies the sub-lease as either finance or operating based on the ROU asset arising from the head lease (rather than based on the underlying asset) which means that in more scenarios the sublease will be classified as finance lease.</a:t>
            </a:r>
            <a:endParaRPr lang="en-CA" sz="800" b="1" dirty="0">
              <a:ea typeface="Times New Roman" panose="02020603050405020304" pitchFamily="18" charset="0"/>
              <a:cs typeface="Times New Roman" panose="02020603050405020304" pitchFamily="18" charset="0"/>
            </a:endParaRPr>
          </a:p>
          <a:p>
            <a:r>
              <a:rPr lang="en-CA" sz="800" b="1" dirty="0">
                <a:ea typeface="Times New Roman" panose="02020603050405020304" pitchFamily="18" charset="0"/>
                <a:cs typeface="Times New Roman" panose="02020603050405020304" pitchFamily="18" charset="0"/>
              </a:rPr>
              <a:t>Say</a:t>
            </a:r>
            <a:r>
              <a:rPr lang="en-CA" sz="800" dirty="0">
                <a:ea typeface="Times New Roman" panose="02020603050405020304" pitchFamily="18" charset="0"/>
                <a:cs typeface="Times New Roman" panose="02020603050405020304" pitchFamily="18" charset="0"/>
              </a:rPr>
              <a:t> that the intermediate lessor recognises lease assets and liabilities gross unless offset criteria under </a:t>
            </a:r>
            <a:r>
              <a:rPr lang="en-CA" sz="800" dirty="0" smtClean="0">
                <a:ea typeface="Times New Roman" panose="02020603050405020304" pitchFamily="18" charset="0"/>
                <a:cs typeface="Times New Roman" panose="02020603050405020304" pitchFamily="18" charset="0"/>
              </a:rPr>
              <a:t>IAS </a:t>
            </a:r>
            <a:r>
              <a:rPr lang="en-CA" sz="800" dirty="0">
                <a:ea typeface="Times New Roman" panose="02020603050405020304" pitchFamily="18" charset="0"/>
                <a:cs typeface="Times New Roman" panose="02020603050405020304" pitchFamily="18" charset="0"/>
              </a:rPr>
              <a:t>32 is met.</a:t>
            </a:r>
            <a:endParaRPr lang="en-SG" sz="800" dirty="0">
              <a:ea typeface="Times New Roman" panose="02020603050405020304" pitchFamily="18" charset="0"/>
              <a:cs typeface="Times New Roman" panose="02020603050405020304" pitchFamily="18" charset="0"/>
            </a:endParaRPr>
          </a:p>
          <a:p>
            <a:r>
              <a:rPr lang="en-CA" sz="800" b="1" dirty="0">
                <a:ea typeface="Times New Roman" panose="02020603050405020304" pitchFamily="18" charset="0"/>
                <a:cs typeface="Times New Roman" panose="02020603050405020304" pitchFamily="18" charset="0"/>
              </a:rPr>
              <a:t>Say</a:t>
            </a:r>
            <a:r>
              <a:rPr lang="en-CA" sz="800" dirty="0">
                <a:ea typeface="Times New Roman" panose="02020603050405020304" pitchFamily="18" charset="0"/>
                <a:cs typeface="Times New Roman" panose="02020603050405020304" pitchFamily="18" charset="0"/>
              </a:rPr>
              <a:t> that the intermediate lessor recognises lease income and lease expense gross unless it is acting as an agent. </a:t>
            </a:r>
          </a:p>
          <a:p>
            <a:pPr>
              <a:spcBef>
                <a:spcPts val="443"/>
              </a:spcBef>
              <a:spcAft>
                <a:spcPts val="443"/>
              </a:spcAft>
            </a:pPr>
            <a:r>
              <a:rPr lang="en-CA" sz="800" dirty="0">
                <a:ea typeface="Times New Roman" panose="02020603050405020304" pitchFamily="18" charset="0"/>
                <a:cs typeface="Times New Roman" panose="02020603050405020304" pitchFamily="18" charset="0"/>
              </a:rPr>
              <a:t>Company A owns the property of XYZ. </a:t>
            </a:r>
          </a:p>
          <a:p>
            <a:r>
              <a:rPr lang="en-CA" sz="800" dirty="0">
                <a:ea typeface="Times New Roman" panose="02020603050405020304" pitchFamily="18" charset="0"/>
                <a:cs typeface="Times New Roman" panose="02020603050405020304" pitchFamily="18" charset="0"/>
              </a:rPr>
              <a:t>Co A entered into a master lease with Co B for 5 years to lease out Co A’s property by collecting fixed rental.</a:t>
            </a:r>
          </a:p>
          <a:p>
            <a:r>
              <a:rPr lang="en-SG" sz="800" dirty="0">
                <a:ea typeface="Times New Roman" panose="02020603050405020304" pitchFamily="18" charset="0"/>
                <a:cs typeface="Times New Roman" panose="02020603050405020304" pitchFamily="18" charset="0"/>
              </a:rPr>
              <a:t>Co B rents out some spaces to restaurants and conference room to outsiders for more than 12 months.</a:t>
            </a:r>
          </a:p>
          <a:p>
            <a:r>
              <a:rPr lang="en-SG" sz="800" dirty="0">
                <a:ea typeface="Times New Roman" panose="02020603050405020304" pitchFamily="18" charset="0"/>
                <a:cs typeface="Times New Roman" panose="02020603050405020304" pitchFamily="18" charset="0"/>
              </a:rPr>
              <a:t>Co B is the original lessee/intermediate lessor. </a:t>
            </a:r>
          </a:p>
          <a:p>
            <a:endParaRPr lang="en-SG" sz="800" dirty="0">
              <a:ea typeface="Times New Roman" panose="02020603050405020304" pitchFamily="18" charset="0"/>
              <a:cs typeface="Times New Roman" panose="02020603050405020304" pitchFamily="18" charset="0"/>
            </a:endParaRPr>
          </a:p>
          <a:p>
            <a:r>
              <a:rPr lang="en-US" sz="800" u="sng" dirty="0">
                <a:ea typeface="Times New Roman" panose="02020603050405020304" pitchFamily="18" charset="0"/>
                <a:cs typeface="Times New Roman" panose="02020603050405020304" pitchFamily="18" charset="0"/>
              </a:rPr>
              <a:t>Current treatment under </a:t>
            </a:r>
            <a:r>
              <a:rPr lang="en-US" sz="800" u="sng" dirty="0" smtClean="0">
                <a:ea typeface="Times New Roman" panose="02020603050405020304" pitchFamily="18" charset="0"/>
                <a:cs typeface="Times New Roman" panose="02020603050405020304" pitchFamily="18" charset="0"/>
              </a:rPr>
              <a:t>IAS </a:t>
            </a:r>
            <a:r>
              <a:rPr lang="en-US" sz="800" u="sng" dirty="0">
                <a:ea typeface="Times New Roman" panose="02020603050405020304" pitchFamily="18" charset="0"/>
                <a:cs typeface="Times New Roman" panose="02020603050405020304" pitchFamily="18" charset="0"/>
              </a:rPr>
              <a:t>17 </a:t>
            </a:r>
            <a:r>
              <a:rPr lang="en-US" sz="800" dirty="0">
                <a:ea typeface="Times New Roman" panose="02020603050405020304" pitchFamily="18" charset="0"/>
                <a:cs typeface="Times New Roman" panose="02020603050405020304" pitchFamily="18" charset="0"/>
              </a:rPr>
              <a:t>– Lease between Co A &amp; Co B is an operating lease.  Thus Co B recognizes the lease payments to Co A on a straight line basis in profit or loss.</a:t>
            </a:r>
            <a:endParaRPr lang="en-SG" sz="800" dirty="0">
              <a:ea typeface="Times New Roman" panose="02020603050405020304" pitchFamily="18" charset="0"/>
              <a:cs typeface="Times New Roman" panose="02020603050405020304" pitchFamily="18" charset="0"/>
            </a:endParaRPr>
          </a:p>
          <a:p>
            <a:endParaRPr lang="en-US" sz="800" dirty="0">
              <a:ea typeface="Times New Roman" panose="02020603050405020304" pitchFamily="18" charset="0"/>
              <a:cs typeface="Times New Roman" panose="02020603050405020304" pitchFamily="18" charset="0"/>
            </a:endParaRPr>
          </a:p>
          <a:p>
            <a:r>
              <a:rPr lang="en-US" sz="800" u="sng" dirty="0">
                <a:ea typeface="Times New Roman" panose="02020603050405020304" pitchFamily="18" charset="0"/>
                <a:cs typeface="Times New Roman" panose="02020603050405020304" pitchFamily="18" charset="0"/>
              </a:rPr>
              <a:t>Current treatment under </a:t>
            </a:r>
            <a:r>
              <a:rPr lang="en-US" sz="800" u="sng" dirty="0" smtClean="0">
                <a:ea typeface="Times New Roman" panose="02020603050405020304" pitchFamily="18" charset="0"/>
                <a:cs typeface="Times New Roman" panose="02020603050405020304" pitchFamily="18" charset="0"/>
              </a:rPr>
              <a:t>IAS </a:t>
            </a:r>
            <a:r>
              <a:rPr lang="en-US" sz="800" u="sng" dirty="0">
                <a:ea typeface="Times New Roman" panose="02020603050405020304" pitchFamily="18" charset="0"/>
                <a:cs typeface="Times New Roman" panose="02020603050405020304" pitchFamily="18" charset="0"/>
              </a:rPr>
              <a:t>17 </a:t>
            </a:r>
            <a:r>
              <a:rPr lang="en-US" sz="800" dirty="0">
                <a:ea typeface="Times New Roman" panose="02020603050405020304" pitchFamily="18" charset="0"/>
                <a:cs typeface="Times New Roman" panose="02020603050405020304" pitchFamily="18" charset="0"/>
              </a:rPr>
              <a:t>– leases between Co B &amp; tenants of restaurants &amp; conference room are operating lease =&gt; lease income recognised on a straight line basis in profit or loss. </a:t>
            </a:r>
          </a:p>
          <a:p>
            <a:endParaRPr lang="en-US" sz="800" dirty="0">
              <a:ea typeface="Times New Roman" panose="02020603050405020304" pitchFamily="18" charset="0"/>
              <a:cs typeface="Times New Roman" panose="02020603050405020304" pitchFamily="18" charset="0"/>
            </a:endParaRPr>
          </a:p>
          <a:p>
            <a:r>
              <a:rPr lang="en-US" sz="800" dirty="0">
                <a:ea typeface="Times New Roman" panose="02020603050405020304" pitchFamily="18" charset="0"/>
                <a:cs typeface="Times New Roman" panose="02020603050405020304" pitchFamily="18" charset="0"/>
              </a:rPr>
              <a:t>On transition to </a:t>
            </a:r>
            <a:r>
              <a:rPr lang="en-US" sz="800" dirty="0" smtClean="0">
                <a:ea typeface="Times New Roman" panose="02020603050405020304" pitchFamily="18" charset="0"/>
                <a:cs typeface="Times New Roman" panose="02020603050405020304" pitchFamily="18" charset="0"/>
              </a:rPr>
              <a:t>IAS </a:t>
            </a:r>
            <a:r>
              <a:rPr lang="en-US" sz="800" dirty="0">
                <a:ea typeface="Times New Roman" panose="02020603050405020304" pitchFamily="18" charset="0"/>
                <a:cs typeface="Times New Roman" panose="02020603050405020304" pitchFamily="18" charset="0"/>
              </a:rPr>
              <a:t>116, Co B (if decided to use the practical expedient to grandfather the lease definition), it will </a:t>
            </a:r>
            <a:r>
              <a:rPr lang="en-US" sz="800" dirty="0" smtClean="0">
                <a:ea typeface="Times New Roman" panose="02020603050405020304" pitchFamily="18" charset="0"/>
                <a:cs typeface="Times New Roman" panose="02020603050405020304" pitchFamily="18" charset="0"/>
              </a:rPr>
              <a:t>recognize</a:t>
            </a:r>
            <a:r>
              <a:rPr lang="en-SG" sz="800" dirty="0" smtClean="0">
                <a:ea typeface="Times New Roman" panose="02020603050405020304" pitchFamily="18" charset="0"/>
                <a:cs typeface="Times New Roman" panose="02020603050405020304" pitchFamily="18" charset="0"/>
              </a:rPr>
              <a:t> </a:t>
            </a:r>
            <a:r>
              <a:rPr lang="en-SG" sz="800" dirty="0">
                <a:ea typeface="Times New Roman" panose="02020603050405020304" pitchFamily="18" charset="0"/>
                <a:cs typeface="Times New Roman" panose="02020603050405020304" pitchFamily="18" charset="0"/>
              </a:rPr>
              <a:t>‘Right-of-use’ asset and lease liabilities in respect of the lease between Co B &amp; Co A.</a:t>
            </a:r>
          </a:p>
          <a:p>
            <a:pPr marL="126650" indent="-126650">
              <a:buFontTx/>
              <a:buChar char="-"/>
            </a:pPr>
            <a:r>
              <a:rPr lang="en-SG" sz="800" dirty="0">
                <a:ea typeface="Times New Roman" panose="02020603050405020304" pitchFamily="18" charset="0"/>
                <a:cs typeface="Times New Roman" panose="02020603050405020304" pitchFamily="18" charset="0"/>
              </a:rPr>
              <a:t>Dr Right-of-use asset</a:t>
            </a:r>
          </a:p>
          <a:p>
            <a:pPr marL="126650" indent="-126650">
              <a:buFontTx/>
              <a:buChar char="-"/>
            </a:pPr>
            <a:r>
              <a:rPr lang="en-SG" sz="800" dirty="0">
                <a:ea typeface="Times New Roman" panose="02020603050405020304" pitchFamily="18" charset="0"/>
                <a:cs typeface="Times New Roman" panose="02020603050405020304" pitchFamily="18" charset="0"/>
              </a:rPr>
              <a:t>Cr Lease liabilities</a:t>
            </a:r>
          </a:p>
          <a:p>
            <a:pPr marL="126650" indent="-126650">
              <a:buFontTx/>
              <a:buChar char="-"/>
            </a:pPr>
            <a:endParaRPr lang="en-SG" sz="800" dirty="0">
              <a:ea typeface="Times New Roman" panose="02020603050405020304" pitchFamily="18" charset="0"/>
              <a:cs typeface="Times New Roman" panose="02020603050405020304" pitchFamily="18" charset="0"/>
            </a:endParaRPr>
          </a:p>
          <a:p>
            <a:r>
              <a:rPr lang="en-US" sz="800" dirty="0">
                <a:ea typeface="Times New Roman" panose="02020603050405020304" pitchFamily="18" charset="0"/>
                <a:cs typeface="Times New Roman" panose="02020603050405020304" pitchFamily="18" charset="0"/>
              </a:rPr>
              <a:t>On transition to </a:t>
            </a:r>
            <a:r>
              <a:rPr lang="en-US" sz="800" dirty="0" smtClean="0">
                <a:ea typeface="Times New Roman" panose="02020603050405020304" pitchFamily="18" charset="0"/>
                <a:cs typeface="Times New Roman" panose="02020603050405020304" pitchFamily="18" charset="0"/>
              </a:rPr>
              <a:t>IAS </a:t>
            </a:r>
            <a:r>
              <a:rPr lang="en-US" sz="800" dirty="0">
                <a:ea typeface="Times New Roman" panose="02020603050405020304" pitchFamily="18" charset="0"/>
                <a:cs typeface="Times New Roman" panose="02020603050405020304" pitchFamily="18" charset="0"/>
              </a:rPr>
              <a:t>116, Co B will use the lessor lease classification to determine whether the leases between itself and the tenants of restaurants &amp; conference room are operating leases.  Since the lease classification is unchanged from </a:t>
            </a:r>
            <a:r>
              <a:rPr lang="en-US" sz="800" dirty="0" smtClean="0">
                <a:ea typeface="Times New Roman" panose="02020603050405020304" pitchFamily="18" charset="0"/>
                <a:cs typeface="Times New Roman" panose="02020603050405020304" pitchFamily="18" charset="0"/>
              </a:rPr>
              <a:t>IAS </a:t>
            </a:r>
            <a:r>
              <a:rPr lang="en-US" sz="800" dirty="0">
                <a:ea typeface="Times New Roman" panose="02020603050405020304" pitchFamily="18" charset="0"/>
                <a:cs typeface="Times New Roman" panose="02020603050405020304" pitchFamily="18" charset="0"/>
              </a:rPr>
              <a:t>17, it is likely that such leases continue to be classified as operating leases.  If so, then there is no change in the accounting treatment between </a:t>
            </a:r>
            <a:r>
              <a:rPr lang="en-US" sz="800" dirty="0" smtClean="0">
                <a:ea typeface="Times New Roman" panose="02020603050405020304" pitchFamily="18" charset="0"/>
                <a:cs typeface="Times New Roman" panose="02020603050405020304" pitchFamily="18" charset="0"/>
              </a:rPr>
              <a:t>IAS </a:t>
            </a:r>
            <a:r>
              <a:rPr lang="en-US" sz="800" dirty="0">
                <a:ea typeface="Times New Roman" panose="02020603050405020304" pitchFamily="18" charset="0"/>
                <a:cs typeface="Times New Roman" panose="02020603050405020304" pitchFamily="18" charset="0"/>
              </a:rPr>
              <a:t>116 &amp; </a:t>
            </a:r>
            <a:r>
              <a:rPr lang="en-US" sz="800" dirty="0" smtClean="0">
                <a:ea typeface="Times New Roman" panose="02020603050405020304" pitchFamily="18" charset="0"/>
                <a:cs typeface="Times New Roman" panose="02020603050405020304" pitchFamily="18" charset="0"/>
              </a:rPr>
              <a:t>IAS </a:t>
            </a:r>
            <a:r>
              <a:rPr lang="en-US" sz="800" dirty="0">
                <a:ea typeface="Times New Roman" panose="02020603050405020304" pitchFamily="18" charset="0"/>
                <a:cs typeface="Times New Roman" panose="02020603050405020304" pitchFamily="18" charset="0"/>
              </a:rPr>
              <a:t>17.</a:t>
            </a:r>
          </a:p>
          <a:p>
            <a:endParaRPr lang="en-US" sz="800" dirty="0">
              <a:ea typeface="Times New Roman" panose="02020603050405020304" pitchFamily="18" charset="0"/>
              <a:cs typeface="Times New Roman" panose="02020603050405020304" pitchFamily="18" charset="0"/>
            </a:endParaRPr>
          </a:p>
          <a:p>
            <a:r>
              <a:rPr lang="en-US" sz="800" dirty="0">
                <a:ea typeface="Times New Roman" panose="02020603050405020304" pitchFamily="18" charset="0"/>
                <a:cs typeface="Times New Roman" panose="02020603050405020304" pitchFamily="18" charset="0"/>
              </a:rPr>
              <a:t>On the other hand, assuming the lease between Co B and a lessee is classified as a finance lease, then Co B will de-recognise the right-of-use asset and in its place </a:t>
            </a:r>
            <a:r>
              <a:rPr lang="en-US" sz="800" dirty="0" smtClean="0">
                <a:ea typeface="Times New Roman" panose="02020603050405020304" pitchFamily="18" charset="0"/>
                <a:cs typeface="Times New Roman" panose="02020603050405020304" pitchFamily="18" charset="0"/>
              </a:rPr>
              <a:t>recognize </a:t>
            </a:r>
            <a:r>
              <a:rPr lang="en-US" sz="800" dirty="0">
                <a:ea typeface="Times New Roman" panose="02020603050405020304" pitchFamily="18" charset="0"/>
                <a:cs typeface="Times New Roman" panose="02020603050405020304" pitchFamily="18" charset="0"/>
              </a:rPr>
              <a:t>a lease receivable.  The difference between the ROU asset and the lease receivable is </a:t>
            </a:r>
            <a:r>
              <a:rPr lang="en-US" sz="800" dirty="0" smtClean="0">
                <a:ea typeface="Times New Roman" panose="02020603050405020304" pitchFamily="18" charset="0"/>
                <a:cs typeface="Times New Roman" panose="02020603050405020304" pitchFamily="18" charset="0"/>
              </a:rPr>
              <a:t>recognize </a:t>
            </a:r>
            <a:r>
              <a:rPr lang="en-US" sz="800" dirty="0">
                <a:ea typeface="Times New Roman" panose="02020603050405020304" pitchFamily="18" charset="0"/>
                <a:cs typeface="Times New Roman" panose="02020603050405020304" pitchFamily="18" charset="0"/>
              </a:rPr>
              <a:t>in the profit or loss.  Note that the lease liability to ART (head lessor) remains.  See Illustrative Example 20 in </a:t>
            </a:r>
            <a:r>
              <a:rPr lang="en-US" sz="800" dirty="0" smtClean="0">
                <a:ea typeface="Times New Roman" panose="02020603050405020304" pitchFamily="18" charset="0"/>
                <a:cs typeface="Times New Roman" panose="02020603050405020304" pitchFamily="18" charset="0"/>
              </a:rPr>
              <a:t>IAS </a:t>
            </a:r>
            <a:r>
              <a:rPr lang="en-US" sz="800" dirty="0">
                <a:ea typeface="Times New Roman" panose="02020603050405020304" pitchFamily="18" charset="0"/>
                <a:cs typeface="Times New Roman" panose="02020603050405020304" pitchFamily="18" charset="0"/>
              </a:rPr>
              <a:t>116.</a:t>
            </a:r>
            <a:endParaRPr lang="en-SG" sz="800" dirty="0">
              <a:ea typeface="Times New Roman" panose="02020603050405020304" pitchFamily="18" charset="0"/>
              <a:cs typeface="Times New Roman" panose="02020603050405020304" pitchFamily="18" charset="0"/>
            </a:endParaRPr>
          </a:p>
          <a:p>
            <a:pPr>
              <a:spcBef>
                <a:spcPts val="443"/>
              </a:spcBef>
              <a:spcAft>
                <a:spcPts val="443"/>
              </a:spcAft>
            </a:pPr>
            <a:endParaRPr lang="en-CA" sz="800" dirty="0">
              <a:latin typeface="Univers for KPMG Light" panose="020B0403020202020204" pitchFamily="34" charset="0"/>
              <a:ea typeface="Times New Roman" panose="02020603050405020304" pitchFamily="18" charset="0"/>
              <a:cs typeface="Times New Roman" panose="02020603050405020304" pitchFamily="18" charset="0"/>
            </a:endParaRPr>
          </a:p>
          <a:p>
            <a:pPr>
              <a:spcBef>
                <a:spcPts val="443"/>
              </a:spcBef>
              <a:spcAft>
                <a:spcPts val="443"/>
              </a:spcAft>
            </a:pPr>
            <a:r>
              <a:rPr lang="en-CA" sz="800" dirty="0">
                <a:latin typeface="Univers for KPMG Light" panose="020B0403020202020204" pitchFamily="34" charset="0"/>
                <a:ea typeface="Times New Roman" panose="02020603050405020304" pitchFamily="18" charset="0"/>
                <a:cs typeface="Times New Roman" panose="02020603050405020304" pitchFamily="18" charset="0"/>
              </a:rPr>
              <a:t>Co A owns the property of XYZ. </a:t>
            </a:r>
          </a:p>
          <a:p>
            <a:pPr>
              <a:spcBef>
                <a:spcPts val="443"/>
              </a:spcBef>
              <a:spcAft>
                <a:spcPts val="443"/>
              </a:spcAft>
            </a:pPr>
            <a:r>
              <a:rPr lang="en-CA" sz="800" dirty="0">
                <a:latin typeface="Univers for KPMG Light" panose="020B0403020202020204" pitchFamily="34" charset="0"/>
                <a:ea typeface="Times New Roman" panose="02020603050405020304" pitchFamily="18" charset="0"/>
                <a:cs typeface="Times New Roman" panose="02020603050405020304" pitchFamily="18" charset="0"/>
              </a:rPr>
              <a:t>Co A entered into a master lease with Co B for 5 years to lease out Co A’s property by collecting fixed rental.</a:t>
            </a:r>
          </a:p>
          <a:p>
            <a:pPr>
              <a:spcBef>
                <a:spcPts val="443"/>
              </a:spcBef>
              <a:spcAft>
                <a:spcPts val="443"/>
              </a:spcAft>
            </a:pPr>
            <a:r>
              <a:rPr lang="en-SG" sz="800" dirty="0">
                <a:latin typeface="Univers for KPMG Light" panose="020B0403020202020204" pitchFamily="34" charset="0"/>
                <a:ea typeface="Times New Roman" panose="02020603050405020304" pitchFamily="18" charset="0"/>
                <a:cs typeface="Times New Roman" panose="02020603050405020304" pitchFamily="18" charset="0"/>
              </a:rPr>
              <a:t>Co B rents out some spaces to restaurants and conference room to outsiders for more than 12 months.</a:t>
            </a:r>
          </a:p>
          <a:p>
            <a:pPr>
              <a:spcBef>
                <a:spcPts val="443"/>
              </a:spcBef>
              <a:spcAft>
                <a:spcPts val="443"/>
              </a:spcAft>
            </a:pPr>
            <a:r>
              <a:rPr lang="en-SG" sz="800" dirty="0">
                <a:latin typeface="Univers for KPMG Light" panose="020B0403020202020204" pitchFamily="34" charset="0"/>
                <a:ea typeface="Times New Roman" panose="02020603050405020304" pitchFamily="18" charset="0"/>
                <a:cs typeface="Times New Roman" panose="02020603050405020304" pitchFamily="18" charset="0"/>
              </a:rPr>
              <a:t>Co B is the original lessee/intermediate lessor. </a:t>
            </a:r>
          </a:p>
          <a:p>
            <a:pPr>
              <a:spcBef>
                <a:spcPts val="443"/>
              </a:spcBef>
              <a:spcAft>
                <a:spcPts val="443"/>
              </a:spcAft>
            </a:pPr>
            <a:endParaRPr lang="en-SG" sz="800" dirty="0">
              <a:latin typeface="Univers for KPMG Light" panose="020B0403020202020204" pitchFamily="34" charset="0"/>
              <a:ea typeface="Times New Roman" panose="02020603050405020304" pitchFamily="18" charset="0"/>
              <a:cs typeface="Times New Roman" panose="02020603050405020304" pitchFamily="18" charset="0"/>
            </a:endParaRPr>
          </a:p>
          <a:p>
            <a:pPr>
              <a:spcBef>
                <a:spcPts val="443"/>
              </a:spcBef>
              <a:spcAft>
                <a:spcPts val="443"/>
              </a:spcAft>
            </a:pPr>
            <a:r>
              <a:rPr lang="en-SG" sz="800" dirty="0">
                <a:latin typeface="Univers for KPMG Light" panose="020B0403020202020204" pitchFamily="34" charset="0"/>
                <a:ea typeface="Times New Roman" panose="02020603050405020304" pitchFamily="18" charset="0"/>
                <a:cs typeface="Times New Roman" panose="02020603050405020304" pitchFamily="18" charset="0"/>
              </a:rPr>
              <a:t>Under </a:t>
            </a:r>
            <a:r>
              <a:rPr lang="en-SG" sz="800" dirty="0" smtClean="0">
                <a:latin typeface="Univers for KPMG Light" panose="020B0403020202020204" pitchFamily="34" charset="0"/>
                <a:ea typeface="Times New Roman" panose="02020603050405020304" pitchFamily="18" charset="0"/>
                <a:cs typeface="Times New Roman" panose="02020603050405020304" pitchFamily="18" charset="0"/>
              </a:rPr>
              <a:t>IAS </a:t>
            </a:r>
            <a:r>
              <a:rPr lang="en-SG" sz="800" dirty="0">
                <a:latin typeface="Univers for KPMG Light" panose="020B0403020202020204" pitchFamily="34" charset="0"/>
                <a:ea typeface="Times New Roman" panose="02020603050405020304" pitchFamily="18" charset="0"/>
                <a:cs typeface="Times New Roman" panose="02020603050405020304" pitchFamily="18" charset="0"/>
              </a:rPr>
              <a:t>17, this is treated as operating lease.</a:t>
            </a:r>
          </a:p>
          <a:p>
            <a:pPr>
              <a:spcBef>
                <a:spcPts val="443"/>
              </a:spcBef>
              <a:spcAft>
                <a:spcPts val="443"/>
              </a:spcAft>
            </a:pPr>
            <a:r>
              <a:rPr lang="en-SG" sz="800" dirty="0">
                <a:latin typeface="Univers for KPMG Light" panose="020B0403020202020204" pitchFamily="34" charset="0"/>
                <a:ea typeface="Times New Roman" panose="02020603050405020304" pitchFamily="18" charset="0"/>
                <a:cs typeface="Times New Roman" panose="02020603050405020304" pitchFamily="18" charset="0"/>
              </a:rPr>
              <a:t>In Co B’s book:</a:t>
            </a:r>
          </a:p>
          <a:p>
            <a:pPr>
              <a:spcBef>
                <a:spcPts val="443"/>
              </a:spcBef>
              <a:spcAft>
                <a:spcPts val="443"/>
              </a:spcAft>
            </a:pPr>
            <a:r>
              <a:rPr lang="en-SG" sz="800" dirty="0">
                <a:latin typeface="Univers for KPMG Light" panose="020B0403020202020204" pitchFamily="34" charset="0"/>
                <a:ea typeface="Times New Roman" panose="02020603050405020304" pitchFamily="18" charset="0"/>
                <a:cs typeface="Times New Roman" panose="02020603050405020304" pitchFamily="18" charset="0"/>
              </a:rPr>
              <a:t>Recognise ‘Rights of use’ and lease liabilities</a:t>
            </a:r>
          </a:p>
          <a:p>
            <a:pPr marL="126650" indent="-126650">
              <a:spcBef>
                <a:spcPts val="443"/>
              </a:spcBef>
              <a:spcAft>
                <a:spcPts val="443"/>
              </a:spcAft>
              <a:buFontTx/>
              <a:buChar char="-"/>
            </a:pPr>
            <a:r>
              <a:rPr lang="en-SG" sz="800" dirty="0">
                <a:latin typeface="Univers for KPMG Light" panose="020B0403020202020204" pitchFamily="34" charset="0"/>
                <a:ea typeface="Times New Roman" panose="02020603050405020304" pitchFamily="18" charset="0"/>
                <a:cs typeface="Times New Roman" panose="02020603050405020304" pitchFamily="18" charset="0"/>
              </a:rPr>
              <a:t>Dr Rights of use</a:t>
            </a:r>
          </a:p>
          <a:p>
            <a:pPr marL="126650" indent="-126650">
              <a:spcBef>
                <a:spcPts val="443"/>
              </a:spcBef>
              <a:spcAft>
                <a:spcPts val="443"/>
              </a:spcAft>
              <a:buFontTx/>
              <a:buChar char="-"/>
            </a:pPr>
            <a:r>
              <a:rPr lang="en-SG" sz="800" dirty="0">
                <a:latin typeface="Univers for KPMG Light" panose="020B0403020202020204" pitchFamily="34" charset="0"/>
                <a:ea typeface="Times New Roman" panose="02020603050405020304" pitchFamily="18" charset="0"/>
                <a:cs typeface="Times New Roman" panose="02020603050405020304" pitchFamily="18" charset="0"/>
              </a:rPr>
              <a:t>Cr Lease liabilities</a:t>
            </a:r>
          </a:p>
          <a:p>
            <a:pPr marL="126650" indent="-126650">
              <a:spcBef>
                <a:spcPts val="443"/>
              </a:spcBef>
              <a:spcAft>
                <a:spcPts val="443"/>
              </a:spcAft>
              <a:buFontTx/>
              <a:buChar char="-"/>
            </a:pPr>
            <a:endParaRPr lang="en-SG" sz="800" dirty="0">
              <a:latin typeface="Univers for KPMG Light" panose="020B0403020202020204" pitchFamily="34" charset="0"/>
              <a:ea typeface="Times New Roman" panose="02020603050405020304" pitchFamily="18" charset="0"/>
              <a:cs typeface="Times New Roman" panose="02020603050405020304" pitchFamily="18" charset="0"/>
            </a:endParaRPr>
          </a:p>
          <a:p>
            <a:pPr>
              <a:spcBef>
                <a:spcPts val="443"/>
              </a:spcBef>
              <a:spcAft>
                <a:spcPts val="443"/>
              </a:spcAft>
            </a:pPr>
            <a:r>
              <a:rPr lang="en-SG" sz="800" dirty="0">
                <a:latin typeface="Univers for KPMG Light" panose="020B0403020202020204" pitchFamily="34" charset="0"/>
                <a:ea typeface="Times New Roman" panose="02020603050405020304" pitchFamily="18" charset="0"/>
                <a:cs typeface="Times New Roman" panose="02020603050405020304" pitchFamily="18" charset="0"/>
              </a:rPr>
              <a:t>If it is treated as finance lease under </a:t>
            </a:r>
            <a:r>
              <a:rPr lang="en-SG" sz="800" dirty="0" smtClean="0">
                <a:latin typeface="Univers for KPMG Light" panose="020B0403020202020204" pitchFamily="34" charset="0"/>
                <a:ea typeface="Times New Roman" panose="02020603050405020304" pitchFamily="18" charset="0"/>
                <a:cs typeface="Times New Roman" panose="02020603050405020304" pitchFamily="18" charset="0"/>
              </a:rPr>
              <a:t>IAS </a:t>
            </a:r>
            <a:r>
              <a:rPr lang="en-SG" sz="800" dirty="0">
                <a:latin typeface="Univers for KPMG Light" panose="020B0403020202020204" pitchFamily="34" charset="0"/>
                <a:ea typeface="Times New Roman" panose="02020603050405020304" pitchFamily="18" charset="0"/>
                <a:cs typeface="Times New Roman" panose="02020603050405020304" pitchFamily="18" charset="0"/>
              </a:rPr>
              <a:t>17,</a:t>
            </a:r>
          </a:p>
          <a:p>
            <a:pPr>
              <a:spcBef>
                <a:spcPts val="443"/>
              </a:spcBef>
              <a:spcAft>
                <a:spcPts val="443"/>
              </a:spcAft>
            </a:pPr>
            <a:r>
              <a:rPr lang="en-SG" sz="800" dirty="0">
                <a:latin typeface="Univers for KPMG Light" panose="020B0403020202020204" pitchFamily="34" charset="0"/>
                <a:ea typeface="Times New Roman" panose="02020603050405020304" pitchFamily="18" charset="0"/>
                <a:cs typeface="Times New Roman" panose="02020603050405020304" pitchFamily="18" charset="0"/>
              </a:rPr>
              <a:t>In Co B’s book:</a:t>
            </a:r>
          </a:p>
          <a:p>
            <a:pPr>
              <a:spcBef>
                <a:spcPts val="443"/>
              </a:spcBef>
              <a:spcAft>
                <a:spcPts val="443"/>
              </a:spcAft>
            </a:pPr>
            <a:r>
              <a:rPr lang="en-SG" sz="800" dirty="0">
                <a:latin typeface="Univers for KPMG Light" panose="020B0403020202020204" pitchFamily="34" charset="0"/>
                <a:ea typeface="Times New Roman" panose="02020603050405020304" pitchFamily="18" charset="0"/>
                <a:cs typeface="Times New Roman" panose="02020603050405020304" pitchFamily="18" charset="0"/>
              </a:rPr>
              <a:t>Derecognise the rights of use</a:t>
            </a:r>
          </a:p>
          <a:p>
            <a:pPr marL="126650" indent="-126650">
              <a:spcBef>
                <a:spcPts val="443"/>
              </a:spcBef>
              <a:spcAft>
                <a:spcPts val="443"/>
              </a:spcAft>
              <a:buFontTx/>
              <a:buChar char="-"/>
            </a:pPr>
            <a:r>
              <a:rPr lang="en-SG" sz="800" dirty="0">
                <a:latin typeface="Univers for KPMG Light" panose="020B0403020202020204" pitchFamily="34" charset="0"/>
                <a:ea typeface="Times New Roman" panose="02020603050405020304" pitchFamily="18" charset="0"/>
                <a:cs typeface="Times New Roman" panose="02020603050405020304" pitchFamily="18" charset="0"/>
              </a:rPr>
              <a:t>Dr Rights of use</a:t>
            </a:r>
          </a:p>
          <a:p>
            <a:pPr marL="126650" indent="-126650">
              <a:spcBef>
                <a:spcPts val="443"/>
              </a:spcBef>
              <a:spcAft>
                <a:spcPts val="443"/>
              </a:spcAft>
              <a:buFontTx/>
              <a:buChar char="-"/>
            </a:pPr>
            <a:r>
              <a:rPr lang="en-SG" sz="800" dirty="0">
                <a:latin typeface="Univers for KPMG Light" panose="020B0403020202020204" pitchFamily="34" charset="0"/>
                <a:ea typeface="Times New Roman" panose="02020603050405020304" pitchFamily="18" charset="0"/>
                <a:cs typeface="Times New Roman" panose="02020603050405020304" pitchFamily="18" charset="0"/>
              </a:rPr>
              <a:t>Cr Lease liabilities</a:t>
            </a:r>
          </a:p>
          <a:p>
            <a:pPr marL="126650" indent="-126650">
              <a:spcBef>
                <a:spcPts val="443"/>
              </a:spcBef>
              <a:spcAft>
                <a:spcPts val="443"/>
              </a:spcAft>
              <a:buFontTx/>
              <a:buChar char="-"/>
            </a:pPr>
            <a:r>
              <a:rPr lang="en-SG" sz="800" dirty="0">
                <a:latin typeface="Univers for KPMG Light" panose="020B0403020202020204" pitchFamily="34" charset="0"/>
                <a:ea typeface="Times New Roman" panose="02020603050405020304" pitchFamily="18" charset="0"/>
                <a:cs typeface="Times New Roman" panose="02020603050405020304" pitchFamily="18" charset="0"/>
              </a:rPr>
              <a:t>Dr Lease receivables</a:t>
            </a:r>
          </a:p>
          <a:p>
            <a:pPr marL="126650" indent="-126650">
              <a:spcBef>
                <a:spcPts val="443"/>
              </a:spcBef>
              <a:spcAft>
                <a:spcPts val="443"/>
              </a:spcAft>
              <a:buFontTx/>
              <a:buChar char="-"/>
            </a:pPr>
            <a:r>
              <a:rPr lang="en-SG" sz="800" dirty="0">
                <a:latin typeface="Univers for KPMG Light" panose="020B0403020202020204" pitchFamily="34" charset="0"/>
                <a:ea typeface="Times New Roman" panose="02020603050405020304" pitchFamily="18" charset="0"/>
                <a:cs typeface="Times New Roman" panose="02020603050405020304" pitchFamily="18" charset="0"/>
              </a:rPr>
              <a:t>Cr Rights of use</a:t>
            </a:r>
          </a:p>
        </p:txBody>
      </p:sp>
    </p:spTree>
    <p:extLst>
      <p:ext uri="{BB962C8B-B14F-4D97-AF65-F5344CB8AC3E}">
        <p14:creationId xmlns:p14="http://schemas.microsoft.com/office/powerpoint/2010/main" xmlns="" val="2977282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E2FEE106-D861-6343-96FF-5BF90692C3C7}"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xmlns="" val="22150309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463675"/>
            <a:ext cx="5264150" cy="39481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06651A-DFB3-41E4-A816-A132AE073EA1}" type="slidenum">
              <a:rPr lang="en-GB" smtClean="0">
                <a:solidFill>
                  <a:prstClr val="black"/>
                </a:solidFill>
                <a:latin typeface="Calibri"/>
              </a:rPr>
              <a:pPr/>
              <a:t>70</a:t>
            </a:fld>
            <a:endParaRPr lang="en-GB" dirty="0">
              <a:solidFill>
                <a:prstClr val="black"/>
              </a:solidFill>
              <a:latin typeface="Calibri"/>
            </a:endParaRPr>
          </a:p>
        </p:txBody>
      </p:sp>
    </p:spTree>
    <p:extLst>
      <p:ext uri="{BB962C8B-B14F-4D97-AF65-F5344CB8AC3E}">
        <p14:creationId xmlns:p14="http://schemas.microsoft.com/office/powerpoint/2010/main" xmlns="" val="26637011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xmlns="" val="42006155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4050" cy="3349625"/>
          </a:xfrm>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9806651A-DFB3-41E4-A816-A132AE073EA1}" type="slidenum">
              <a:rPr lang="en-GB" smtClean="0"/>
              <a:pPr/>
              <a:t>72</a:t>
            </a:fld>
            <a:endParaRPr lang="en-GB" dirty="0"/>
          </a:p>
        </p:txBody>
      </p:sp>
    </p:spTree>
    <p:extLst>
      <p:ext uri="{BB962C8B-B14F-4D97-AF65-F5344CB8AC3E}">
        <p14:creationId xmlns:p14="http://schemas.microsoft.com/office/powerpoint/2010/main" xmlns="" val="37188988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4050" cy="3349625"/>
          </a:xfrm>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9806651A-DFB3-41E4-A816-A132AE073EA1}" type="slidenum">
              <a:rPr lang="en-GB" smtClean="0"/>
              <a:pPr/>
              <a:t>73</a:t>
            </a:fld>
            <a:endParaRPr lang="en-GB" dirty="0"/>
          </a:p>
        </p:txBody>
      </p:sp>
    </p:spTree>
    <p:extLst>
      <p:ext uri="{BB962C8B-B14F-4D97-AF65-F5344CB8AC3E}">
        <p14:creationId xmlns:p14="http://schemas.microsoft.com/office/powerpoint/2010/main" xmlns="" val="42657451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4050" cy="3349625"/>
          </a:xfrm>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9806651A-DFB3-41E4-A816-A132AE073EA1}" type="slidenum">
              <a:rPr lang="en-GB" smtClean="0"/>
              <a:pPr/>
              <a:t>74</a:t>
            </a:fld>
            <a:endParaRPr lang="en-GB" dirty="0"/>
          </a:p>
        </p:txBody>
      </p:sp>
    </p:spTree>
    <p:extLst>
      <p:ext uri="{BB962C8B-B14F-4D97-AF65-F5344CB8AC3E}">
        <p14:creationId xmlns:p14="http://schemas.microsoft.com/office/powerpoint/2010/main" xmlns="" val="11406539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xmlns="" val="24822241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xmlns="" val="12894709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xmlns="" val="39569559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xmlns="" val="38092015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1063" y="912813"/>
            <a:ext cx="3286125" cy="24653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06651A-DFB3-41E4-A816-A132AE073EA1}" type="slidenum">
              <a:rPr lang="en-GB" smtClean="0">
                <a:solidFill>
                  <a:prstClr val="black"/>
                </a:solidFill>
              </a:rPr>
              <a:pPr/>
              <a:t>81</a:t>
            </a:fld>
            <a:endParaRPr lang="en-GB" dirty="0">
              <a:solidFill>
                <a:prstClr val="black"/>
              </a:solidFill>
            </a:endParaRPr>
          </a:p>
        </p:txBody>
      </p:sp>
    </p:spTree>
    <p:extLst>
      <p:ext uri="{BB962C8B-B14F-4D97-AF65-F5344CB8AC3E}">
        <p14:creationId xmlns:p14="http://schemas.microsoft.com/office/powerpoint/2010/main" xmlns="" val="225786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920750" y="742950"/>
            <a:ext cx="4953000" cy="3714750"/>
          </a:xfrm>
          <a:ln/>
        </p:spPr>
      </p:sp>
      <p:sp>
        <p:nvSpPr>
          <p:cNvPr id="84995" name="Notes Placeholder 2"/>
          <p:cNvSpPr>
            <a:spLocks noGrp="1"/>
          </p:cNvSpPr>
          <p:nvPr>
            <p:ph type="body" idx="1"/>
          </p:nvPr>
        </p:nvSpPr>
        <p:spPr>
          <a:xfrm>
            <a:off x="679450" y="4706102"/>
            <a:ext cx="5435600" cy="4458412"/>
          </a:xfrm>
          <a:prstGeom prst="rect">
            <a:avLst/>
          </a:prstGeom>
          <a:noFill/>
          <a:ln/>
        </p:spPr>
        <p:txBody>
          <a:bodyPr/>
          <a:lstStyle/>
          <a:p>
            <a:endParaRPr lang="en-GB" dirty="0" smtClean="0"/>
          </a:p>
        </p:txBody>
      </p:sp>
      <p:sp>
        <p:nvSpPr>
          <p:cNvPr id="8" name="Slide Number Placeholder 7"/>
          <p:cNvSpPr>
            <a:spLocks noGrp="1"/>
          </p:cNvSpPr>
          <p:nvPr>
            <p:ph type="sldNum" sz="quarter" idx="10"/>
          </p:nvPr>
        </p:nvSpPr>
        <p:spPr/>
        <p:txBody>
          <a:bodyPr/>
          <a:lstStyle/>
          <a:p>
            <a:fld id="{EF3BBD5F-CC6D-4A3E-8C98-729FCD76A977}"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xmlns="" val="42120957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1063" y="912813"/>
            <a:ext cx="3286125" cy="2465387"/>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E2FEE106-D861-6343-96FF-5BF90692C3C7}" type="slidenum">
              <a:rPr lang="en-US" smtClean="0">
                <a:solidFill>
                  <a:prstClr val="black"/>
                </a:solidFill>
              </a:rPr>
              <a:pPr/>
              <a:t>82</a:t>
            </a:fld>
            <a:endParaRPr lang="en-US" dirty="0">
              <a:solidFill>
                <a:prstClr val="black"/>
              </a:solidFill>
            </a:endParaRPr>
          </a:p>
        </p:txBody>
      </p:sp>
    </p:spTree>
    <p:extLst>
      <p:ext uri="{BB962C8B-B14F-4D97-AF65-F5344CB8AC3E}">
        <p14:creationId xmlns:p14="http://schemas.microsoft.com/office/powerpoint/2010/main" xmlns="" val="41689109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4050" cy="3349625"/>
          </a:xfrm>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9806651A-DFB3-41E4-A816-A132AE073EA1}" type="slidenum">
              <a:rPr lang="en-GB" smtClean="0"/>
              <a:pPr/>
              <a:t>84</a:t>
            </a:fld>
            <a:endParaRPr lang="en-GB" dirty="0"/>
          </a:p>
        </p:txBody>
      </p:sp>
    </p:spTree>
    <p:extLst>
      <p:ext uri="{BB962C8B-B14F-4D97-AF65-F5344CB8AC3E}">
        <p14:creationId xmlns:p14="http://schemas.microsoft.com/office/powerpoint/2010/main" xmlns="" val="41897714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xfrm>
            <a:off x="1149350" y="1233488"/>
            <a:ext cx="4440238" cy="3330575"/>
          </a:xfrm>
          <a:ln/>
        </p:spPr>
      </p:sp>
      <p:sp>
        <p:nvSpPr>
          <p:cNvPr id="114691" name="Notes Placeholder 2"/>
          <p:cNvSpPr>
            <a:spLocks noGrp="1"/>
          </p:cNvSpPr>
          <p:nvPr>
            <p:ph type="body" idx="1"/>
          </p:nvPr>
        </p:nvSpPr>
        <p:spPr>
          <a:noFill/>
          <a:ln/>
        </p:spPr>
        <p:txBody>
          <a:bodyPr/>
          <a:lstStyle/>
          <a:p>
            <a:pPr eaLnBrk="1" hangingPunct="1"/>
            <a:endParaRPr lang="en-US" dirty="0" smtClean="0">
              <a:latin typeface="Arial" pitchFamily="34" charset="0"/>
              <a:cs typeface="Arial" pitchFamily="34" charset="0"/>
            </a:endParaRPr>
          </a:p>
        </p:txBody>
      </p:sp>
      <p:sp>
        <p:nvSpPr>
          <p:cNvPr id="2" name="Header Placeholder 1"/>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xmlns="" val="1446827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pPr marL="171450" indent="-171450">
              <a:buFontTx/>
              <a:buChar char="-"/>
            </a:pPr>
            <a:r>
              <a:rPr lang="en-SG" dirty="0" smtClean="0"/>
              <a:t>No longer recognise renta</a:t>
            </a:r>
            <a:r>
              <a:rPr lang="en-SG" baseline="0" dirty="0" smtClean="0"/>
              <a:t>l expense under IAS 116, will see interest exp and dep instead</a:t>
            </a:r>
          </a:p>
          <a:p>
            <a:pPr marL="171450" indent="-171450">
              <a:buFontTx/>
              <a:buChar char="-"/>
            </a:pPr>
            <a:r>
              <a:rPr lang="en-SG" baseline="0" dirty="0" smtClean="0"/>
              <a:t>Highest exp will be in the earlier years (highest in the first year, lowest in the last year) – aka front-loading of exp.</a:t>
            </a:r>
          </a:p>
          <a:p>
            <a:pPr marL="171450" indent="-171450">
              <a:buFontTx/>
              <a:buChar char="-"/>
            </a:pPr>
            <a:r>
              <a:rPr lang="en-SG" baseline="0" dirty="0" smtClean="0"/>
              <a:t>Although cash outflow is the same, P&amp;L will be volatile </a:t>
            </a:r>
            <a:endParaRPr lang="en-SG" dirty="0"/>
          </a:p>
        </p:txBody>
      </p:sp>
      <p:sp>
        <p:nvSpPr>
          <p:cNvPr id="4" name="Slide Number Placeholder 3"/>
          <p:cNvSpPr>
            <a:spLocks noGrp="1"/>
          </p:cNvSpPr>
          <p:nvPr>
            <p:ph type="sldNum" sz="quarter" idx="10"/>
          </p:nvPr>
        </p:nvSpPr>
        <p:spPr/>
        <p:txBody>
          <a:bodyPr/>
          <a:lstStyle/>
          <a:p>
            <a:fld id="{B129DACF-2F09-481D-8649-0553F7CEC578}" type="slidenum">
              <a:rPr lang="en-SG" smtClean="0"/>
              <a:pPr/>
              <a:t>9</a:t>
            </a:fld>
            <a:endParaRPr lang="en-SG" dirty="0"/>
          </a:p>
        </p:txBody>
      </p:sp>
    </p:spTree>
    <p:extLst>
      <p:ext uri="{BB962C8B-B14F-4D97-AF65-F5344CB8AC3E}">
        <p14:creationId xmlns:p14="http://schemas.microsoft.com/office/powerpoint/2010/main" xmlns="" val="3323914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pPr marL="171450" indent="-171450">
              <a:buFontTx/>
              <a:buChar char="-"/>
            </a:pPr>
            <a:r>
              <a:rPr lang="en-SG" dirty="0" smtClean="0"/>
              <a:t>Diff between interest exp and cash</a:t>
            </a:r>
            <a:r>
              <a:rPr lang="en-SG" baseline="0" dirty="0" smtClean="0"/>
              <a:t> payment is the repayment of the LL balance. Similar to what we would recognise for a financing arrangement</a:t>
            </a:r>
          </a:p>
        </p:txBody>
      </p:sp>
      <p:sp>
        <p:nvSpPr>
          <p:cNvPr id="4" name="Slide Number Placeholder 3"/>
          <p:cNvSpPr>
            <a:spLocks noGrp="1"/>
          </p:cNvSpPr>
          <p:nvPr>
            <p:ph type="sldNum" sz="quarter" idx="10"/>
          </p:nvPr>
        </p:nvSpPr>
        <p:spPr/>
        <p:txBody>
          <a:bodyPr/>
          <a:lstStyle/>
          <a:p>
            <a:fld id="{B129DACF-2F09-481D-8649-0553F7CEC578}" type="slidenum">
              <a:rPr lang="en-SG" smtClean="0"/>
              <a:pPr/>
              <a:t>10</a:t>
            </a:fld>
            <a:endParaRPr lang="en-SG" dirty="0"/>
          </a:p>
        </p:txBody>
      </p:sp>
    </p:spTree>
    <p:extLst>
      <p:ext uri="{BB962C8B-B14F-4D97-AF65-F5344CB8AC3E}">
        <p14:creationId xmlns:p14="http://schemas.microsoft.com/office/powerpoint/2010/main" xmlns="" val="3428201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r>
              <a:rPr lang="en-SG" dirty="0" smtClean="0"/>
              <a:t>Under IAS 17,</a:t>
            </a:r>
            <a:r>
              <a:rPr lang="en-SG" baseline="0" dirty="0" smtClean="0"/>
              <a:t> if I only have operating leases – no impact on BS</a:t>
            </a:r>
          </a:p>
          <a:p>
            <a:r>
              <a:rPr lang="en-SG" baseline="0" dirty="0" smtClean="0"/>
              <a:t>But under IAS 116 now, there will be a net liability position for the company. A lot of companies raised opinions about this new standard – operationally challenging and brings about a sig. financial impact</a:t>
            </a:r>
            <a:endParaRPr lang="en-SG" dirty="0"/>
          </a:p>
        </p:txBody>
      </p:sp>
      <p:sp>
        <p:nvSpPr>
          <p:cNvPr id="4" name="Slide Number Placeholder 3"/>
          <p:cNvSpPr>
            <a:spLocks noGrp="1"/>
          </p:cNvSpPr>
          <p:nvPr>
            <p:ph type="sldNum" sz="quarter" idx="10"/>
          </p:nvPr>
        </p:nvSpPr>
        <p:spPr/>
        <p:txBody>
          <a:bodyPr/>
          <a:lstStyle/>
          <a:p>
            <a:fld id="{B129DACF-2F09-481D-8649-0553F7CEC578}" type="slidenum">
              <a:rPr lang="en-SG" smtClean="0"/>
              <a:pPr/>
              <a:t>11</a:t>
            </a:fld>
            <a:endParaRPr lang="en-SG" dirty="0"/>
          </a:p>
        </p:txBody>
      </p:sp>
    </p:spTree>
    <p:extLst>
      <p:ext uri="{BB962C8B-B14F-4D97-AF65-F5344CB8AC3E}">
        <p14:creationId xmlns:p14="http://schemas.microsoft.com/office/powerpoint/2010/main" xmlns="" val="2550665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kpmg.com/socialmedia" TargetMode="External"/><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1086707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One Picture Left and One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bwMode="gray"/>
        <p:txBody>
          <a:bodyPr/>
          <a:lstStyle>
            <a:lvl1pPr>
              <a:defRPr/>
            </a:lvl1pPr>
          </a:lstStyle>
          <a:p>
            <a:r>
              <a:rPr lang="en-US" dirty="0" smtClean="0"/>
              <a:t>Headline in Arial Bold 24pt on auto line spacing</a:t>
            </a:r>
            <a:br>
              <a:rPr lang="en-US" dirty="0" smtClean="0"/>
            </a:br>
            <a:r>
              <a:rPr lang="en-US" dirty="0" smtClean="0"/>
              <a:t>and can run on two lines</a:t>
            </a:r>
            <a:endParaRPr lang="en-GB" dirty="0"/>
          </a:p>
        </p:txBody>
      </p:sp>
      <p:sp>
        <p:nvSpPr>
          <p:cNvPr id="9" name="Text Placeholder 4"/>
          <p:cNvSpPr>
            <a:spLocks noGrp="1"/>
          </p:cNvSpPr>
          <p:nvPr>
            <p:ph type="body" sz="quarter" idx="11" hasCustomPrompt="1"/>
            <p:custDataLst>
              <p:tags r:id="rId2"/>
            </p:custDataLst>
          </p:nvPr>
        </p:nvSpPr>
        <p:spPr bwMode="gray">
          <a:xfrm>
            <a:off x="4645149" y="1124747"/>
            <a:ext cx="4248026" cy="5047455"/>
          </a:xfrm>
          <a:prstGeom prst="rect">
            <a:avLst/>
          </a:prstGeom>
        </p:spPr>
        <p:txBody>
          <a:bodyPr/>
          <a:lstStyle>
            <a:lvl2pPr>
              <a:defRPr/>
            </a:lvl2pPr>
            <a:lvl5pPr>
              <a:defRPr/>
            </a:lvl5pPr>
          </a:lstStyle>
          <a:p>
            <a:pPr lvl="0"/>
            <a:r>
              <a:rPr lang="en-US" dirty="0" smtClean="0"/>
              <a:t>Sub-heading in Arial Bold 20pt</a:t>
            </a:r>
          </a:p>
          <a:p>
            <a:pPr lvl="1"/>
            <a:r>
              <a:rPr lang="en-US" dirty="0" smtClean="0"/>
              <a:t>This placeholder text is intended to show the correct position and size of the real text used in this location. Ensure that you have the correct size, color and location.</a:t>
            </a:r>
          </a:p>
          <a:p>
            <a:pPr lvl="2"/>
            <a:r>
              <a:rPr lang="en-US" dirty="0" smtClean="0"/>
              <a:t>Third level in Arial 20pt</a:t>
            </a:r>
          </a:p>
          <a:p>
            <a:pPr lvl="3"/>
            <a:r>
              <a:rPr lang="en-US" dirty="0" smtClean="0"/>
              <a:t>Fourth level in Arial 18pt</a:t>
            </a:r>
          </a:p>
          <a:p>
            <a:pPr lvl="4"/>
            <a:r>
              <a:rPr lang="en-US" dirty="0" smtClean="0"/>
              <a:t>Fifth level in Arial 16pt</a:t>
            </a:r>
            <a:endParaRPr lang="en-US" dirty="0"/>
          </a:p>
        </p:txBody>
      </p:sp>
      <p:sp>
        <p:nvSpPr>
          <p:cNvPr id="5" name="Slide Number Placeholder 4"/>
          <p:cNvSpPr>
            <a:spLocks noGrp="1"/>
          </p:cNvSpPr>
          <p:nvPr>
            <p:ph type="sldNum" sz="quarter" idx="13"/>
            <p:custDataLst>
              <p:tags r:id="rId3"/>
            </p:custDataLst>
          </p:nvPr>
        </p:nvSpPr>
        <p:spPr>
          <a:xfrm>
            <a:off x="7889241" y="6181388"/>
            <a:ext cx="541879" cy="365125"/>
          </a:xfrm>
          <a:prstGeom prst="rect">
            <a:avLst/>
          </a:prstGeom>
        </p:spPr>
        <p:txBody>
          <a:bodyPr/>
          <a:lstStyle/>
          <a:p>
            <a:fld id="{5476B369-913A-4901-82AF-CE742431369E}" type="slidenum">
              <a:rPr lang="en-US" smtClean="0"/>
              <a:pPr/>
              <a:t>‹#›</a:t>
            </a:fld>
            <a:endParaRPr lang="en-US" dirty="0"/>
          </a:p>
        </p:txBody>
      </p:sp>
      <p:sp>
        <p:nvSpPr>
          <p:cNvPr id="7" name="Footer Placeholder 6"/>
          <p:cNvSpPr>
            <a:spLocks noGrp="1"/>
          </p:cNvSpPr>
          <p:nvPr>
            <p:ph type="ftr" sz="quarter" idx="14"/>
            <p:custDataLst>
              <p:tags r:id="rId4"/>
            </p:custDataLst>
          </p:nvPr>
        </p:nvSpPr>
        <p:spPr>
          <a:xfrm>
            <a:off x="91440" y="6382512"/>
            <a:ext cx="6172200" cy="457200"/>
          </a:xfrm>
          <a:prstGeom prst="rect">
            <a:avLst/>
          </a:prstGeom>
        </p:spPr>
        <p:txBody>
          <a:bodyPr/>
          <a:lstStyle/>
          <a:p>
            <a:endParaRPr lang="en-US" dirty="0" smtClean="0">
              <a:solidFill>
                <a:srgbClr val="00338D"/>
              </a:solidFill>
            </a:endParaRPr>
          </a:p>
        </p:txBody>
      </p:sp>
      <p:sp>
        <p:nvSpPr>
          <p:cNvPr id="11" name="Picture Placeholder 9"/>
          <p:cNvSpPr>
            <a:spLocks noGrp="1"/>
          </p:cNvSpPr>
          <p:nvPr>
            <p:ph type="pic" sz="quarter" idx="15"/>
            <p:custDataLst>
              <p:tags r:id="rId5"/>
            </p:custDataLst>
          </p:nvPr>
        </p:nvSpPr>
        <p:spPr>
          <a:xfrm>
            <a:off x="164592" y="1124712"/>
            <a:ext cx="4267200" cy="4590288"/>
          </a:xfrm>
          <a:prstGeom prst="rect">
            <a:avLst/>
          </a:prstGeom>
        </p:spPr>
        <p:txBody>
          <a:bodyPr/>
          <a:lstStyle>
            <a:lvl1pPr marL="0" marR="0" indent="0" algn="l" defTabSz="685796" rtl="0" eaLnBrk="1" fontAlgn="auto" latinLnBrk="0" hangingPunct="1">
              <a:lnSpc>
                <a:spcPct val="100000"/>
              </a:lnSpc>
              <a:spcBef>
                <a:spcPts val="900"/>
              </a:spcBef>
              <a:spcAft>
                <a:spcPts val="0"/>
              </a:spcAft>
              <a:buClrTx/>
              <a:buSzTx/>
              <a:buFont typeface="Arial" pitchFamily="34" charset="0"/>
              <a:buNone/>
              <a:tabLst/>
              <a:defRPr/>
            </a:lvl1pPr>
          </a:lstStyle>
          <a:p>
            <a:r>
              <a:rPr lang="en-US" dirty="0" smtClean="0"/>
              <a:t>Click icon to add picture</a:t>
            </a:r>
            <a:endParaRPr lang="en-GB" dirty="0" smtClean="0"/>
          </a:p>
        </p:txBody>
      </p:sp>
      <p:sp>
        <p:nvSpPr>
          <p:cNvPr id="12" name="Text Placeholder 17"/>
          <p:cNvSpPr>
            <a:spLocks noGrp="1"/>
          </p:cNvSpPr>
          <p:nvPr>
            <p:ph type="body" sz="quarter" idx="16" hasCustomPrompt="1"/>
            <p:custDataLst>
              <p:tags r:id="rId6"/>
            </p:custDataLst>
          </p:nvPr>
        </p:nvSpPr>
        <p:spPr bwMode="gray">
          <a:xfrm>
            <a:off x="179388" y="5791202"/>
            <a:ext cx="4240212" cy="398463"/>
          </a:xfrm>
          <a:prstGeom prst="rect">
            <a:avLst/>
          </a:prstGeom>
        </p:spPr>
        <p:txBody>
          <a:bodyPr/>
          <a:lstStyle>
            <a:lvl1pPr>
              <a:spcBef>
                <a:spcPts val="0"/>
              </a:spcBef>
              <a:defRPr lang="en-US" sz="1050" b="0" dirty="0" smtClean="0">
                <a:solidFill>
                  <a:schemeClr val="tx1"/>
                </a:solidFill>
              </a:defRPr>
            </a:lvl1pPr>
          </a:lstStyle>
          <a:p>
            <a:pPr lvl="0"/>
            <a:r>
              <a:rPr lang="en-US" dirty="0" smtClean="0"/>
              <a:t>Caption Text in Arial Regular 14pt on auto line spacing</a:t>
            </a:r>
          </a:p>
        </p:txBody>
      </p:sp>
    </p:spTree>
    <p:extLst>
      <p:ext uri="{BB962C8B-B14F-4D97-AF65-F5344CB8AC3E}">
        <p14:creationId xmlns:p14="http://schemas.microsoft.com/office/powerpoint/2010/main" xmlns="" val="22236713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8"/>
          <p:cNvSpPr>
            <a:spLocks noGrp="1"/>
          </p:cNvSpPr>
          <p:nvPr>
            <p:ph type="body" sz="quarter" idx="10"/>
          </p:nvPr>
        </p:nvSpPr>
        <p:spPr>
          <a:xfrm>
            <a:off x="752400" y="1209600"/>
            <a:ext cx="7639200" cy="4594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xmlns="" val="2604358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ONE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xmlns="" val="40239960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GB" dirty="0" smtClean="0"/>
              <a:t>Section divider three title style</a:t>
            </a:r>
            <a:endParaRPr lang="en-US" dirty="0"/>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1"/>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Text Placeholder 3"/>
          <p:cNvSpPr>
            <a:spLocks noGrp="1"/>
          </p:cNvSpPr>
          <p:nvPr>
            <p:ph type="body" sz="quarter" idx="11"/>
          </p:nvPr>
        </p:nvSpPr>
        <p:spPr>
          <a:xfrm>
            <a:off x="2064100" y="5036400"/>
            <a:ext cx="61727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xmlns="" val="189814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DIVIDE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GB" dirty="0" smtClean="0"/>
              <a:t>Section divider three title style</a:t>
            </a:r>
            <a:endParaRPr lang="en-US" dirty="0"/>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5EB8"/>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Text Placeholder 3"/>
          <p:cNvSpPr>
            <a:spLocks noGrp="1"/>
          </p:cNvSpPr>
          <p:nvPr>
            <p:ph type="body" sz="quarter" idx="11"/>
          </p:nvPr>
        </p:nvSpPr>
        <p:spPr>
          <a:xfrm>
            <a:off x="2064100" y="5036400"/>
            <a:ext cx="61727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xmlns="" val="3868299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VIDER 3">
    <p:bg>
      <p:bgPr>
        <a:solidFill>
          <a:srgbClr val="470A68"/>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GB" dirty="0" smtClean="0"/>
              <a:t>Section divider three title style</a:t>
            </a:r>
            <a:endParaRPr lang="en-US" dirty="0"/>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6D2077"/>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Text Placeholder 3"/>
          <p:cNvSpPr>
            <a:spLocks noGrp="1"/>
          </p:cNvSpPr>
          <p:nvPr>
            <p:ph type="body" sz="quarter" idx="11"/>
          </p:nvPr>
        </p:nvSpPr>
        <p:spPr>
          <a:xfrm>
            <a:off x="2064100" y="5036400"/>
            <a:ext cx="61727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xmlns="" val="1401336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Divider 1">
    <p:spTree>
      <p:nvGrpSpPr>
        <p:cNvPr id="1" name=""/>
        <p:cNvGrpSpPr/>
        <p:nvPr/>
      </p:nvGrpSpPr>
      <p:grpSpPr>
        <a:xfrm>
          <a:off x="0" y="0"/>
          <a:ext cx="0" cy="0"/>
          <a:chOff x="0" y="0"/>
          <a:chExt cx="0" cy="0"/>
        </a:xfrm>
      </p:grpSpPr>
      <p:sp>
        <p:nvSpPr>
          <p:cNvPr id="4" name="object 3"/>
          <p:cNvSpPr/>
          <p:nvPr userDrawn="1"/>
        </p:nvSpPr>
        <p:spPr>
          <a:xfrm>
            <a:off x="0" y="0"/>
            <a:ext cx="9144000"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91DA"/>
          </a:solidFill>
        </p:spPr>
        <p:txBody>
          <a:bodyPr wrap="square" lIns="0" tIns="0" rIns="0" bIns="0" rtlCol="0">
            <a:noAutofit/>
          </a:bodyPr>
          <a:lstStyle/>
          <a:p>
            <a:endParaRPr sz="1662" dirty="0">
              <a:solidFill>
                <a:srgbClr val="000000"/>
              </a:solidFill>
            </a:endParaRPr>
          </a:p>
        </p:txBody>
      </p:sp>
      <p:sp>
        <p:nvSpPr>
          <p:cNvPr id="2" name="Title 1"/>
          <p:cNvSpPr>
            <a:spLocks noGrp="1"/>
          </p:cNvSpPr>
          <p:nvPr>
            <p:ph type="title"/>
          </p:nvPr>
        </p:nvSpPr>
        <p:spPr>
          <a:xfrm>
            <a:off x="2044932" y="1347395"/>
            <a:ext cx="6192982" cy="3703320"/>
          </a:xfrm>
        </p:spPr>
        <p:txBody>
          <a:bodyPr anchor="t" anchorCtr="0"/>
          <a:lstStyle>
            <a:lvl1pPr>
              <a:lnSpc>
                <a:spcPct val="70000"/>
              </a:lnSpc>
              <a:defRPr sz="10154" b="0" i="0">
                <a:solidFill>
                  <a:srgbClr val="FFFFFF"/>
                </a:solidFill>
                <a:latin typeface="KPMG Extralight"/>
                <a:cs typeface="KPMG Extralight"/>
              </a:defRPr>
            </a:lvl1pPr>
          </a:lstStyle>
          <a:p>
            <a:r>
              <a:rPr lang="en-US" smtClean="0"/>
              <a:t>Click to edit Master title style</a:t>
            </a:r>
            <a:endParaRPr lang="en-US" dirty="0"/>
          </a:p>
        </p:txBody>
      </p:sp>
      <p:sp>
        <p:nvSpPr>
          <p:cNvPr id="3" name="object 3"/>
          <p:cNvSpPr/>
          <p:nvPr userDrawn="1"/>
        </p:nvSpPr>
        <p:spPr>
          <a:xfrm>
            <a:off x="128"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662" dirty="0">
              <a:solidFill>
                <a:srgbClr val="000000"/>
              </a:solidFill>
            </a:endParaRPr>
          </a:p>
        </p:txBody>
      </p:sp>
      <p:sp>
        <p:nvSpPr>
          <p:cNvPr id="6" name="Text Placeholder 6"/>
          <p:cNvSpPr>
            <a:spLocks noGrp="1"/>
          </p:cNvSpPr>
          <p:nvPr>
            <p:ph type="body" sz="quarter" idx="11"/>
          </p:nvPr>
        </p:nvSpPr>
        <p:spPr>
          <a:xfrm>
            <a:off x="2041844" y="5075768"/>
            <a:ext cx="6165273" cy="288712"/>
          </a:xfrm>
          <a:prstGeom prst="rect">
            <a:avLst/>
          </a:prstGeom>
        </p:spPr>
        <p:txBody>
          <a:bodyPr vert="horz"/>
          <a:lstStyle>
            <a:lvl1pPr>
              <a:spcBef>
                <a:spcPts val="258"/>
              </a:spcBef>
              <a:spcAft>
                <a:spcPts val="0"/>
              </a:spcAft>
              <a:defRPr sz="1015">
                <a:solidFill>
                  <a:srgbClr val="FFFFFF"/>
                </a:solidFill>
                <a:latin typeface="Univers for KPMG Light"/>
                <a:cs typeface="Univers for KPMG Ligh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317" t="20408" b="21208"/>
          <a:stretch/>
        </p:blipFill>
        <p:spPr>
          <a:xfrm>
            <a:off x="1932753" y="678180"/>
            <a:ext cx="1169781" cy="502920"/>
          </a:xfrm>
          <a:prstGeom prst="rect">
            <a:avLst/>
          </a:prstGeom>
        </p:spPr>
      </p:pic>
    </p:spTree>
    <p:extLst>
      <p:ext uri="{BB962C8B-B14F-4D97-AF65-F5344CB8AC3E}">
        <p14:creationId xmlns:p14="http://schemas.microsoft.com/office/powerpoint/2010/main" xmlns="" val="19972742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11" name="Rectangle 10"/>
          <p:cNvSpPr/>
          <p:nvPr userDrawn="1"/>
        </p:nvSpPr>
        <p:spPr bwMode="auto">
          <a:xfrm>
            <a:off x="5" y="0"/>
            <a:ext cx="9159495" cy="6858000"/>
          </a:xfrm>
          <a:prstGeom prst="rect">
            <a:avLst/>
          </a:prstGeom>
          <a:solidFill>
            <a:schemeClr val="bg1"/>
          </a:solidFill>
          <a:ln w="6350">
            <a:noFill/>
            <a:miter lim="800000"/>
            <a:headEnd/>
            <a:tailEnd/>
          </a:ln>
        </p:spPr>
        <p:txBody>
          <a:bodyPr wrap="none" lIns="0" tIns="0" rIns="0" bIns="0" rtlCol="0" anchor="ctr"/>
          <a:lstStyle/>
          <a:p>
            <a:pPr algn="ctr"/>
            <a:endParaRPr lang="en-US" sz="887" dirty="0">
              <a:solidFill>
                <a:srgbClr val="000000"/>
              </a:solidFill>
            </a:endParaRPr>
          </a:p>
        </p:txBody>
      </p:sp>
      <p:grpSp>
        <p:nvGrpSpPr>
          <p:cNvPr id="2" name="Group 1"/>
          <p:cNvGrpSpPr/>
          <p:nvPr userDrawn="1"/>
        </p:nvGrpSpPr>
        <p:grpSpPr>
          <a:xfrm>
            <a:off x="1731652" y="4822995"/>
            <a:ext cx="2760077" cy="83997"/>
            <a:chOff x="2333497" y="4444304"/>
            <a:chExt cx="4134818" cy="83997"/>
          </a:xfrm>
        </p:grpSpPr>
        <p:sp>
          <p:nvSpPr>
            <p:cNvPr id="3" name="Rectangle 2">
              <a:hlinkClick r:id="rId2"/>
            </p:cNvPr>
            <p:cNvSpPr>
              <a:spLocks noChangeArrowheads="1"/>
            </p:cNvSpPr>
            <p:nvPr userDrawn="1"/>
          </p:nvSpPr>
          <p:spPr bwMode="auto">
            <a:xfrm>
              <a:off x="2333497" y="4444304"/>
              <a:ext cx="2123993" cy="83997"/>
            </a:xfrm>
            <a:prstGeom prst="rect">
              <a:avLst/>
            </a:prstGeom>
            <a:noFill/>
            <a:ln w="9525">
              <a:noFill/>
              <a:miter lim="800000"/>
              <a:headEnd/>
              <a:tailEnd/>
            </a:ln>
            <a:effectLst/>
          </p:spPr>
          <p:txBody>
            <a:bodyPr wrap="square" lIns="0" tIns="0" rIns="0" bIns="0" anchor="ctr">
              <a:spAutoFit/>
            </a:bodyPr>
            <a:lstStyle/>
            <a:p>
              <a:pPr>
                <a:defRPr/>
              </a:pPr>
              <a:r>
                <a:rPr lang="en-GB" sz="546" b="1" kern="0" dirty="0">
                  <a:solidFill>
                    <a:srgbClr val="00468E"/>
                  </a:solidFill>
                  <a:latin typeface="Univers for KPMG"/>
                  <a:ea typeface="Univers for KPMG" pitchFamily="18" charset="0"/>
                  <a:cs typeface="Univers for KPMG"/>
                </a:rPr>
                <a:t>kpmg.com/socialmedia</a:t>
              </a:r>
              <a:endParaRPr lang="en-GB" sz="546" b="1" kern="0" dirty="0">
                <a:solidFill>
                  <a:srgbClr val="000000"/>
                </a:solidFill>
                <a:latin typeface="Univers for KPMG"/>
                <a:cs typeface="Univers for KPMG"/>
              </a:endParaRPr>
            </a:p>
          </p:txBody>
        </p:sp>
        <p:sp>
          <p:nvSpPr>
            <p:cNvPr id="5" name="Rectangle 4">
              <a:hlinkClick r:id="rId2"/>
            </p:cNvPr>
            <p:cNvSpPr>
              <a:spLocks noChangeArrowheads="1"/>
            </p:cNvSpPr>
            <p:nvPr userDrawn="1"/>
          </p:nvSpPr>
          <p:spPr bwMode="auto">
            <a:xfrm>
              <a:off x="5082860" y="4444304"/>
              <a:ext cx="1385455" cy="83997"/>
            </a:xfrm>
            <a:prstGeom prst="rect">
              <a:avLst/>
            </a:prstGeom>
            <a:noFill/>
            <a:ln w="9525">
              <a:noFill/>
              <a:miter lim="800000"/>
              <a:headEnd/>
              <a:tailEnd/>
            </a:ln>
            <a:effectLst/>
          </p:spPr>
          <p:txBody>
            <a:bodyPr lIns="0" tIns="0" rIns="0" bIns="0" anchor="ctr">
              <a:spAutoFit/>
            </a:bodyPr>
            <a:lstStyle/>
            <a:p>
              <a:pPr>
                <a:defRPr/>
              </a:pPr>
              <a:r>
                <a:rPr lang="en-GB" sz="546" b="1" kern="0" dirty="0">
                  <a:solidFill>
                    <a:srgbClr val="00468E"/>
                  </a:solidFill>
                  <a:latin typeface="Univers for KPMG"/>
                  <a:ea typeface="Univers for KPMG" pitchFamily="18" charset="0"/>
                  <a:cs typeface="Univers for KPMG"/>
                </a:rPr>
                <a:t>kpmg.com/app</a:t>
              </a:r>
              <a:endParaRPr lang="en-GB" sz="546" b="1" kern="0" dirty="0">
                <a:solidFill>
                  <a:srgbClr val="000000"/>
                </a:solidFill>
                <a:latin typeface="Univers for KPMG"/>
                <a:cs typeface="Univers for KPMG"/>
              </a:endParaRPr>
            </a:p>
          </p:txBody>
        </p:sp>
      </p:grpSp>
      <p:sp>
        <p:nvSpPr>
          <p:cNvPr id="8" name="object 3"/>
          <p:cNvSpPr/>
          <p:nvPr userDrawn="1"/>
        </p:nvSpPr>
        <p:spPr>
          <a:xfrm>
            <a:off x="4" y="0"/>
            <a:ext cx="1219199"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5EB8"/>
          </a:solidFill>
        </p:spPr>
        <p:txBody>
          <a:bodyPr wrap="square" lIns="0" tIns="0" rIns="0" bIns="0" rtlCol="0">
            <a:noAutofit/>
          </a:bodyPr>
          <a:lstStyle/>
          <a:p>
            <a:endParaRPr sz="854" dirty="0">
              <a:solidFill>
                <a:srgbClr val="000000"/>
              </a:solidFill>
              <a:latin typeface="Univers for KPMG Light" panose="020B0403020202020204" pitchFamily="34" charset="0"/>
            </a:endParaRPr>
          </a:p>
        </p:txBody>
      </p:sp>
      <p:cxnSp>
        <p:nvCxnSpPr>
          <p:cNvPr id="15" name="Straight Connector 14"/>
          <p:cNvCxnSpPr/>
          <p:nvPr userDrawn="1"/>
        </p:nvCxnSpPr>
        <p:spPr>
          <a:xfrm>
            <a:off x="1731653" y="4653170"/>
            <a:ext cx="33758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647286" y="5437600"/>
            <a:ext cx="6868064" cy="773289"/>
          </a:xfrm>
          <a:prstGeom prst="rect">
            <a:avLst/>
          </a:prstGeom>
          <a:noFill/>
        </p:spPr>
        <p:txBody>
          <a:bodyPr wrap="square" rtlCol="0">
            <a:spAutoFit/>
          </a:bodyPr>
          <a:lstStyle/>
          <a:p>
            <a:r>
              <a:rPr lang="en-US" sz="525" dirty="0">
                <a:solidFill>
                  <a:prstClr val="white">
                    <a:lumMod val="50000"/>
                  </a:prstClr>
                </a:solidFill>
                <a:latin typeface="Univers 45 Light" pitchFamily="2" charset="0"/>
              </a:rPr>
              <a:t>The information contained herein is of a general nature and is not intended to address the circumstances of any particular individual or entity. Although we endeavor to provide accurate and timely information, there can be no guarantee that such information is accurate as of the date it is received or that it will continue to be accurate in the future. No one should act on such information without appropriate professional advice after a thorough examination of the particular situation.</a:t>
            </a:r>
          </a:p>
          <a:p>
            <a:endParaRPr lang="en-US" sz="525" dirty="0">
              <a:solidFill>
                <a:prstClr val="white">
                  <a:lumMod val="50000"/>
                </a:prstClr>
              </a:solidFill>
              <a:latin typeface="Univers 45 Light" pitchFamily="2" charset="0"/>
            </a:endParaRPr>
          </a:p>
          <a:p>
            <a:pPr marL="0" lvl="1" defTabSz="557210">
              <a:spcAft>
                <a:spcPts val="900"/>
              </a:spcAft>
            </a:pPr>
            <a:r>
              <a:rPr lang="en-US" sz="525" kern="1200" dirty="0" smtClean="0">
                <a:solidFill>
                  <a:prstClr val="white">
                    <a:lumMod val="50000"/>
                  </a:prstClr>
                </a:solidFill>
                <a:latin typeface="Univers 45 Light" pitchFamily="2" charset="0"/>
                <a:ea typeface="+mn-ea"/>
                <a:cs typeface="+mn-cs"/>
              </a:rPr>
              <a:t>© 2018 KPMG Lower Gulf Limited and KPMG LLP, operating in the UAE and Oman, member firms of the KPMG network of independent member firms affiliated with KPMG International Cooperative (“KPMG International”), a Swiss entity. All rights reserved. </a:t>
            </a:r>
          </a:p>
          <a:p>
            <a:r>
              <a:rPr lang="en-US" sz="525" kern="1200" dirty="0" smtClean="0">
                <a:solidFill>
                  <a:prstClr val="white">
                    <a:lumMod val="50000"/>
                  </a:prstClr>
                </a:solidFill>
                <a:latin typeface="Univers 45 Light" pitchFamily="2" charset="0"/>
                <a:ea typeface="+mn-ea"/>
                <a:cs typeface="+mn-cs"/>
              </a:rPr>
              <a:t>The KPMG name and logo are registered trademarks or trademarks of KPMG International.</a:t>
            </a:r>
            <a:endParaRPr lang="en-US" sz="525" kern="1200" dirty="0">
              <a:solidFill>
                <a:prstClr val="white">
                  <a:lumMod val="50000"/>
                </a:prstClr>
              </a:solidFill>
              <a:latin typeface="Univers 45 Light" pitchFamily="2" charset="0"/>
              <a:ea typeface="+mn-ea"/>
              <a:cs typeface="+mn-cs"/>
            </a:endParaRPr>
          </a:p>
        </p:txBody>
      </p:sp>
      <p:grpSp>
        <p:nvGrpSpPr>
          <p:cNvPr id="14" name="Group 13"/>
          <p:cNvGrpSpPr/>
          <p:nvPr userDrawn="1"/>
        </p:nvGrpSpPr>
        <p:grpSpPr>
          <a:xfrm>
            <a:off x="1727791" y="5011623"/>
            <a:ext cx="2161100" cy="244979"/>
            <a:chOff x="2729163" y="2974450"/>
            <a:chExt cx="4517221" cy="384049"/>
          </a:xfrm>
        </p:grpSpPr>
        <p:pic>
          <p:nvPicPr>
            <p:cNvPr id="16" name="Picture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920501" y="2974450"/>
              <a:ext cx="1325883" cy="381001"/>
            </a:xfrm>
            <a:prstGeom prst="rect">
              <a:avLst/>
            </a:prstGeom>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2729163" y="2974450"/>
              <a:ext cx="2523749" cy="384049"/>
            </a:xfrm>
            <a:prstGeom prst="rect">
              <a:avLst/>
            </a:prstGeom>
          </p:spPr>
        </p:pic>
      </p:grpSp>
    </p:spTree>
    <p:extLst>
      <p:ext uri="{BB962C8B-B14F-4D97-AF65-F5344CB8AC3E}">
        <p14:creationId xmlns:p14="http://schemas.microsoft.com/office/powerpoint/2010/main" xmlns="" val="42909429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Divider 1">
    <p:spTree>
      <p:nvGrpSpPr>
        <p:cNvPr id="1" name=""/>
        <p:cNvGrpSpPr/>
        <p:nvPr/>
      </p:nvGrpSpPr>
      <p:grpSpPr>
        <a:xfrm>
          <a:off x="0" y="0"/>
          <a:ext cx="0" cy="0"/>
          <a:chOff x="0" y="0"/>
          <a:chExt cx="0" cy="0"/>
        </a:xfrm>
      </p:grpSpPr>
      <p:sp>
        <p:nvSpPr>
          <p:cNvPr id="4" name="object 3"/>
          <p:cNvSpPr/>
          <p:nvPr userDrawn="1"/>
        </p:nvSpPr>
        <p:spPr>
          <a:xfrm>
            <a:off x="0" y="0"/>
            <a:ext cx="9144000"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91DA"/>
          </a:solidFill>
        </p:spPr>
        <p:txBody>
          <a:bodyPr wrap="square" lIns="0" tIns="0" rIns="0" bIns="0" rtlCol="0">
            <a:noAutofit/>
          </a:bodyPr>
          <a:lstStyle/>
          <a:p>
            <a:endParaRPr sz="1662" dirty="0">
              <a:solidFill>
                <a:srgbClr val="000000"/>
              </a:solidFill>
            </a:endParaRPr>
          </a:p>
        </p:txBody>
      </p:sp>
      <p:sp>
        <p:nvSpPr>
          <p:cNvPr id="2" name="Title 1"/>
          <p:cNvSpPr>
            <a:spLocks noGrp="1"/>
          </p:cNvSpPr>
          <p:nvPr>
            <p:ph type="title"/>
          </p:nvPr>
        </p:nvSpPr>
        <p:spPr>
          <a:xfrm>
            <a:off x="2044932" y="1347395"/>
            <a:ext cx="6192982" cy="3703320"/>
          </a:xfrm>
        </p:spPr>
        <p:txBody>
          <a:bodyPr anchor="t" anchorCtr="0"/>
          <a:lstStyle>
            <a:lvl1pPr>
              <a:lnSpc>
                <a:spcPct val="70000"/>
              </a:lnSpc>
              <a:defRPr sz="10154" b="0" i="0">
                <a:solidFill>
                  <a:srgbClr val="FFFFFF"/>
                </a:solidFill>
                <a:latin typeface="KPMG Extralight"/>
                <a:cs typeface="KPMG Extralight"/>
              </a:defRPr>
            </a:lvl1pPr>
          </a:lstStyle>
          <a:p>
            <a:r>
              <a:rPr lang="en-US" smtClean="0"/>
              <a:t>Click to edit Master title style</a:t>
            </a:r>
            <a:endParaRPr lang="en-US" dirty="0"/>
          </a:p>
        </p:txBody>
      </p:sp>
      <p:sp>
        <p:nvSpPr>
          <p:cNvPr id="3" name="object 3"/>
          <p:cNvSpPr/>
          <p:nvPr userDrawn="1"/>
        </p:nvSpPr>
        <p:spPr>
          <a:xfrm>
            <a:off x="128"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662" dirty="0">
              <a:solidFill>
                <a:srgbClr val="000000"/>
              </a:solidFill>
            </a:endParaRPr>
          </a:p>
        </p:txBody>
      </p:sp>
      <p:sp>
        <p:nvSpPr>
          <p:cNvPr id="6" name="Text Placeholder 6"/>
          <p:cNvSpPr>
            <a:spLocks noGrp="1"/>
          </p:cNvSpPr>
          <p:nvPr>
            <p:ph type="body" sz="quarter" idx="11"/>
          </p:nvPr>
        </p:nvSpPr>
        <p:spPr>
          <a:xfrm>
            <a:off x="2041844" y="5075768"/>
            <a:ext cx="6165273" cy="288712"/>
          </a:xfrm>
          <a:prstGeom prst="rect">
            <a:avLst/>
          </a:prstGeom>
        </p:spPr>
        <p:txBody>
          <a:bodyPr vert="horz"/>
          <a:lstStyle>
            <a:lvl1pPr>
              <a:spcBef>
                <a:spcPts val="258"/>
              </a:spcBef>
              <a:spcAft>
                <a:spcPts val="0"/>
              </a:spcAft>
              <a:defRPr sz="1015">
                <a:solidFill>
                  <a:srgbClr val="FFFFFF"/>
                </a:solidFill>
                <a:latin typeface="Univers for KPMG Light"/>
                <a:cs typeface="Univers for KPMG Ligh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317" t="20408" b="21208"/>
          <a:stretch/>
        </p:blipFill>
        <p:spPr>
          <a:xfrm>
            <a:off x="1932753" y="678180"/>
            <a:ext cx="1169781" cy="502920"/>
          </a:xfrm>
          <a:prstGeom prst="rect">
            <a:avLst/>
          </a:prstGeom>
        </p:spPr>
      </p:pic>
    </p:spTree>
    <p:extLst>
      <p:ext uri="{BB962C8B-B14F-4D97-AF65-F5344CB8AC3E}">
        <p14:creationId xmlns:p14="http://schemas.microsoft.com/office/powerpoint/2010/main" xmlns="" val="12128221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6125" y="486714"/>
            <a:ext cx="7639200" cy="51840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52400" y="1209600"/>
            <a:ext cx="7639200" cy="4582800"/>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Shape 8"/>
          <p:cNvSpPr txBox="1">
            <a:spLocks/>
          </p:cNvSpPr>
          <p:nvPr userDrawn="1"/>
        </p:nvSpPr>
        <p:spPr>
          <a:xfrm>
            <a:off x="7196667" y="6475671"/>
            <a:ext cx="1201210"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Univers for KPMG"/>
                <a:ea typeface="Univers for KPMG"/>
                <a:cs typeface="Univers for KPMG"/>
                <a:sym typeface="Univers for KPMG"/>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mtClean="0">
                <a:solidFill>
                  <a:srgbClr val="00338D"/>
                </a:solidFill>
              </a:rPr>
              <a:pPr algn="r"/>
              <a:t>‹#›</a:t>
            </a:fld>
            <a:endParaRPr lang="en-US" dirty="0">
              <a:solidFill>
                <a:srgbClr val="00338D"/>
              </a:solidFill>
            </a:endParaRPr>
          </a:p>
        </p:txBody>
      </p:sp>
      <p:pic>
        <p:nvPicPr>
          <p:cNvPr id="8" name="Picture 7" descr="KPMG_NoCP_PMS287_US_283_6779.eps"/>
          <p:cNvPicPr>
            <a:picLocks noChangeAspect="1"/>
          </p:cNvPicPr>
          <p:nvPr userDrawn="1"/>
        </p:nvPicPr>
        <p:blipFill rotWithShape="1">
          <a:blip r:embed="rId12" cstate="email">
            <a:extLst>
              <a:ext uri="{28A0092B-C50C-407E-A947-70E740481C1C}">
                <a14:useLocalDpi xmlns:a14="http://schemas.microsoft.com/office/drawing/2010/main" xmlns=""/>
              </a:ext>
            </a:extLst>
          </a:blip>
          <a:srcRect l="7057" t="24107" r="10265" b="24107"/>
          <a:stretch/>
        </p:blipFill>
        <p:spPr>
          <a:xfrm>
            <a:off x="750455" y="6451132"/>
            <a:ext cx="661879" cy="274320"/>
          </a:xfrm>
          <a:prstGeom prst="rect">
            <a:avLst/>
          </a:prstGeom>
        </p:spPr>
      </p:pic>
    </p:spTree>
    <p:extLst>
      <p:ext uri="{BB962C8B-B14F-4D97-AF65-F5344CB8AC3E}">
        <p14:creationId xmlns:p14="http://schemas.microsoft.com/office/powerpoint/2010/main" xmlns="" val="3521449419"/>
      </p:ext>
    </p:extLst>
  </p:cSld>
  <p:clrMap bg1="lt1" tx1="dk1" bg2="lt2" tx2="dk2" accent1="accent1" accent2="accent2" accent3="accent3" accent4="accent4" accent5="accent5" accent6="accent6" hlink="hlink" folHlink="folHlink"/>
  <p:sldLayoutIdLst>
    <p:sldLayoutId id="2147483666" r:id="rId1"/>
    <p:sldLayoutId id="2147483664" r:id="rId2"/>
    <p:sldLayoutId id="2147484091" r:id="rId3"/>
    <p:sldLayoutId id="2147483684" r:id="rId4"/>
    <p:sldLayoutId id="2147484092" r:id="rId5"/>
    <p:sldLayoutId id="2147484093" r:id="rId6"/>
    <p:sldLayoutId id="2147483929" r:id="rId7"/>
    <p:sldLayoutId id="2147484094" r:id="rId8"/>
    <p:sldLayoutId id="2147484118" r:id="rId9"/>
    <p:sldLayoutId id="2147484119" r:id="rId10"/>
  </p:sldLayoutIdLst>
  <p:txStyles>
    <p:titleStyle>
      <a:lvl1pPr algn="l" defTabSz="914400" rtl="0" eaLnBrk="1" latinLnBrk="0" hangingPunct="1">
        <a:lnSpc>
          <a:spcPct val="70000"/>
        </a:lnSpc>
        <a:spcBef>
          <a:spcPct val="0"/>
        </a:spcBef>
        <a:buNone/>
        <a:defRPr sz="54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3960" userDrawn="1">
          <p15:clr>
            <a:srgbClr val="F26B43"/>
          </p15:clr>
        </p15:guide>
        <p15:guide id="2" pos="470" userDrawn="1">
          <p15:clr>
            <a:srgbClr val="F26B43"/>
          </p15:clr>
        </p15:guide>
        <p15:guide id="3" pos="5291" userDrawn="1">
          <p15:clr>
            <a:srgbClr val="F26B43"/>
          </p15:clr>
        </p15:guide>
        <p15:guide id="4" orient="horz" pos="763" userDrawn="1">
          <p15:clr>
            <a:srgbClr val="F26B43"/>
          </p15:clr>
        </p15:guide>
        <p15:guide id="5" orient="horz" pos="608" userDrawn="1">
          <p15:clr>
            <a:srgbClr val="F26B43"/>
          </p15:clr>
        </p15:guide>
        <p15:guide id="6" orient="horz" pos="27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18" Type="http://schemas.openxmlformats.org/officeDocument/2006/relationships/tags" Target="../tags/tag32.xml"/><Relationship Id="rId26" Type="http://schemas.openxmlformats.org/officeDocument/2006/relationships/tags" Target="../tags/tag40.xml"/><Relationship Id="rId3" Type="http://schemas.openxmlformats.org/officeDocument/2006/relationships/tags" Target="../tags/tag17.xml"/><Relationship Id="rId21" Type="http://schemas.openxmlformats.org/officeDocument/2006/relationships/tags" Target="../tags/tag35.xml"/><Relationship Id="rId34" Type="http://schemas.openxmlformats.org/officeDocument/2006/relationships/tags" Target="../tags/tag48.xml"/><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tags" Target="../tags/tag31.xml"/><Relationship Id="rId25" Type="http://schemas.openxmlformats.org/officeDocument/2006/relationships/tags" Target="../tags/tag39.xml"/><Relationship Id="rId33" Type="http://schemas.openxmlformats.org/officeDocument/2006/relationships/tags" Target="../tags/tag47.xml"/><Relationship Id="rId2" Type="http://schemas.openxmlformats.org/officeDocument/2006/relationships/tags" Target="../tags/tag16.xml"/><Relationship Id="rId16" Type="http://schemas.openxmlformats.org/officeDocument/2006/relationships/tags" Target="../tags/tag30.xml"/><Relationship Id="rId20" Type="http://schemas.openxmlformats.org/officeDocument/2006/relationships/tags" Target="../tags/tag34.xml"/><Relationship Id="rId29" Type="http://schemas.openxmlformats.org/officeDocument/2006/relationships/tags" Target="../tags/tag43.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24" Type="http://schemas.openxmlformats.org/officeDocument/2006/relationships/tags" Target="../tags/tag38.xml"/><Relationship Id="rId32" Type="http://schemas.openxmlformats.org/officeDocument/2006/relationships/tags" Target="../tags/tag46.xml"/><Relationship Id="rId5" Type="http://schemas.openxmlformats.org/officeDocument/2006/relationships/tags" Target="../tags/tag19.xml"/><Relationship Id="rId15" Type="http://schemas.openxmlformats.org/officeDocument/2006/relationships/tags" Target="../tags/tag29.xml"/><Relationship Id="rId23" Type="http://schemas.openxmlformats.org/officeDocument/2006/relationships/tags" Target="../tags/tag37.xml"/><Relationship Id="rId28" Type="http://schemas.openxmlformats.org/officeDocument/2006/relationships/tags" Target="../tags/tag42.xml"/><Relationship Id="rId36" Type="http://schemas.openxmlformats.org/officeDocument/2006/relationships/slideLayout" Target="../slideLayouts/slideLayout3.xml"/><Relationship Id="rId10" Type="http://schemas.openxmlformats.org/officeDocument/2006/relationships/tags" Target="../tags/tag24.xml"/><Relationship Id="rId19" Type="http://schemas.openxmlformats.org/officeDocument/2006/relationships/tags" Target="../tags/tag33.xml"/><Relationship Id="rId31" Type="http://schemas.openxmlformats.org/officeDocument/2006/relationships/tags" Target="../tags/tag45.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tags" Target="../tags/tag28.xml"/><Relationship Id="rId22" Type="http://schemas.openxmlformats.org/officeDocument/2006/relationships/tags" Target="../tags/tag36.xml"/><Relationship Id="rId27" Type="http://schemas.openxmlformats.org/officeDocument/2006/relationships/tags" Target="../tags/tag41.xml"/><Relationship Id="rId30" Type="http://schemas.openxmlformats.org/officeDocument/2006/relationships/tags" Target="../tags/tag44.xml"/><Relationship Id="rId35" Type="http://schemas.openxmlformats.org/officeDocument/2006/relationships/tags" Target="../tags/tag49.xml"/></Relationships>
</file>

<file path=ppt/slides/_rels/slide15.xml.rels><?xml version="1.0" encoding="UTF-8" standalone="yes"?>
<Relationships xmlns="http://schemas.openxmlformats.org/package/2006/relationships"><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9" Type="http://schemas.openxmlformats.org/officeDocument/2006/relationships/image" Target="../media/image45.png"/><Relationship Id="rId21" Type="http://schemas.openxmlformats.org/officeDocument/2006/relationships/image" Target="../media/image27.png"/><Relationship Id="rId34" Type="http://schemas.openxmlformats.org/officeDocument/2006/relationships/image" Target="../media/image40.png"/><Relationship Id="rId42" Type="http://schemas.openxmlformats.org/officeDocument/2006/relationships/image" Target="../media/image48.png"/><Relationship Id="rId47" Type="http://schemas.openxmlformats.org/officeDocument/2006/relationships/image" Target="../media/image53.png"/><Relationship Id="rId50" Type="http://schemas.openxmlformats.org/officeDocument/2006/relationships/image" Target="../media/image56.png"/><Relationship Id="rId55" Type="http://schemas.openxmlformats.org/officeDocument/2006/relationships/image" Target="../media/image61.png"/><Relationship Id="rId63" Type="http://schemas.openxmlformats.org/officeDocument/2006/relationships/image" Target="../media/image69.png"/><Relationship Id="rId7" Type="http://schemas.openxmlformats.org/officeDocument/2006/relationships/image" Target="../media/image13.pn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png"/><Relationship Id="rId29" Type="http://schemas.openxmlformats.org/officeDocument/2006/relationships/image" Target="../media/image35.png"/><Relationship Id="rId41" Type="http://schemas.openxmlformats.org/officeDocument/2006/relationships/image" Target="../media/image47.png"/><Relationship Id="rId54" Type="http://schemas.openxmlformats.org/officeDocument/2006/relationships/image" Target="../media/image60.png"/><Relationship Id="rId62" Type="http://schemas.openxmlformats.org/officeDocument/2006/relationships/image" Target="../media/image68.png"/><Relationship Id="rId1" Type="http://schemas.openxmlformats.org/officeDocument/2006/relationships/slideLayout" Target="../slideLayouts/slideLayout5.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32" Type="http://schemas.openxmlformats.org/officeDocument/2006/relationships/image" Target="../media/image38.png"/><Relationship Id="rId37" Type="http://schemas.openxmlformats.org/officeDocument/2006/relationships/image" Target="../media/image43.png"/><Relationship Id="rId40" Type="http://schemas.openxmlformats.org/officeDocument/2006/relationships/image" Target="../media/image46.png"/><Relationship Id="rId45" Type="http://schemas.openxmlformats.org/officeDocument/2006/relationships/image" Target="../media/image51.png"/><Relationship Id="rId53" Type="http://schemas.openxmlformats.org/officeDocument/2006/relationships/image" Target="../media/image59.png"/><Relationship Id="rId58" Type="http://schemas.openxmlformats.org/officeDocument/2006/relationships/image" Target="../media/image64.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png"/><Relationship Id="rId36" Type="http://schemas.openxmlformats.org/officeDocument/2006/relationships/image" Target="../media/image42.png"/><Relationship Id="rId49" Type="http://schemas.openxmlformats.org/officeDocument/2006/relationships/image" Target="../media/image55.png"/><Relationship Id="rId57" Type="http://schemas.openxmlformats.org/officeDocument/2006/relationships/image" Target="../media/image63.png"/><Relationship Id="rId61" Type="http://schemas.openxmlformats.org/officeDocument/2006/relationships/image" Target="../media/image67.png"/><Relationship Id="rId10" Type="http://schemas.openxmlformats.org/officeDocument/2006/relationships/image" Target="../media/image16.png"/><Relationship Id="rId19" Type="http://schemas.openxmlformats.org/officeDocument/2006/relationships/image" Target="../media/image25.png"/><Relationship Id="rId31" Type="http://schemas.openxmlformats.org/officeDocument/2006/relationships/image" Target="../media/image37.png"/><Relationship Id="rId44" Type="http://schemas.openxmlformats.org/officeDocument/2006/relationships/image" Target="../media/image50.png"/><Relationship Id="rId52" Type="http://schemas.openxmlformats.org/officeDocument/2006/relationships/image" Target="../media/image58.png"/><Relationship Id="rId60" Type="http://schemas.openxmlformats.org/officeDocument/2006/relationships/image" Target="../media/image6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image" Target="../media/image36.png"/><Relationship Id="rId35" Type="http://schemas.openxmlformats.org/officeDocument/2006/relationships/image" Target="../media/image41.png"/><Relationship Id="rId43" Type="http://schemas.openxmlformats.org/officeDocument/2006/relationships/image" Target="../media/image49.png"/><Relationship Id="rId48" Type="http://schemas.openxmlformats.org/officeDocument/2006/relationships/image" Target="../media/image54.png"/><Relationship Id="rId56" Type="http://schemas.openxmlformats.org/officeDocument/2006/relationships/image" Target="../media/image62.png"/><Relationship Id="rId64" Type="http://schemas.openxmlformats.org/officeDocument/2006/relationships/image" Target="../media/image70.png"/><Relationship Id="rId8" Type="http://schemas.openxmlformats.org/officeDocument/2006/relationships/image" Target="../media/image14.png"/><Relationship Id="rId51" Type="http://schemas.openxmlformats.org/officeDocument/2006/relationships/image" Target="../media/image57.png"/><Relationship Id="rId3" Type="http://schemas.openxmlformats.org/officeDocument/2006/relationships/image" Target="../media/image9.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33" Type="http://schemas.openxmlformats.org/officeDocument/2006/relationships/image" Target="../media/image39.png"/><Relationship Id="rId38" Type="http://schemas.openxmlformats.org/officeDocument/2006/relationships/image" Target="../media/image44.png"/><Relationship Id="rId46" Type="http://schemas.openxmlformats.org/officeDocument/2006/relationships/image" Target="../media/image52.png"/><Relationship Id="rId59" Type="http://schemas.openxmlformats.org/officeDocument/2006/relationships/image" Target="../media/image6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notesSlide" Target="../notesSlides/notesSlide12.xml"/><Relationship Id="rId5" Type="http://schemas.openxmlformats.org/officeDocument/2006/relationships/slideLayout" Target="../slideLayouts/slideLayout3.xml"/><Relationship Id="rId4" Type="http://schemas.openxmlformats.org/officeDocument/2006/relationships/tags" Target="../tags/tag53.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5.xml"/><Relationship Id="rId1" Type="http://schemas.openxmlformats.org/officeDocument/2006/relationships/tags" Target="../tags/tag5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3.xml"/><Relationship Id="rId5" Type="http://schemas.openxmlformats.org/officeDocument/2006/relationships/tags" Target="../tags/tag62.xml"/><Relationship Id="rId4" Type="http://schemas.openxmlformats.org/officeDocument/2006/relationships/tags" Target="../tags/tag61.xml"/></Relationships>
</file>

<file path=ppt/slides/_rels/slide24.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slideLayout" Target="../slideLayouts/slideLayout3.xml"/><Relationship Id="rId4" Type="http://schemas.openxmlformats.org/officeDocument/2006/relationships/tags" Target="../tags/tag6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image" Target="../media/image71.png"/><Relationship Id="rId4"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notesSlide" Target="../notesSlides/notesSlide17.xml"/><Relationship Id="rId5" Type="http://schemas.openxmlformats.org/officeDocument/2006/relationships/slideLayout" Target="../slideLayouts/slideLayout3.xml"/><Relationship Id="rId4" Type="http://schemas.openxmlformats.org/officeDocument/2006/relationships/tags" Target="../tags/tag75.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9.xml"/><Relationship Id="rId1" Type="http://schemas.openxmlformats.org/officeDocument/2006/relationships/tags" Target="../tags/tag78.xml"/><Relationship Id="rId4"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1.xml"/><Relationship Id="rId1" Type="http://schemas.openxmlformats.org/officeDocument/2006/relationships/tags" Target="../tags/tag80.xml"/><Relationship Id="rId4" Type="http://schemas.openxmlformats.org/officeDocument/2006/relationships/notesSlide" Target="../notesSlides/notesSlide20.xml"/></Relationships>
</file>

<file path=ppt/slides/_rels/slide32.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notesSlide" Target="../notesSlides/notesSlide21.xml"/><Relationship Id="rId4"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notesSlide" Target="../notesSlides/notesSlide2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8.xml"/><Relationship Id="rId1" Type="http://schemas.openxmlformats.org/officeDocument/2006/relationships/tags" Target="../tags/tag87.xml"/><Relationship Id="rId4" Type="http://schemas.openxmlformats.org/officeDocument/2006/relationships/notesSlide" Target="../notesSlides/notesSlide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tags" Target="../tags/tag96.xml"/><Relationship Id="rId13" Type="http://schemas.openxmlformats.org/officeDocument/2006/relationships/tags" Target="../tags/tag101.xml"/><Relationship Id="rId18" Type="http://schemas.openxmlformats.org/officeDocument/2006/relationships/tags" Target="../tags/tag106.xml"/><Relationship Id="rId3" Type="http://schemas.openxmlformats.org/officeDocument/2006/relationships/tags" Target="../tags/tag91.xml"/><Relationship Id="rId21" Type="http://schemas.openxmlformats.org/officeDocument/2006/relationships/notesSlide" Target="../notesSlides/notesSlide24.xml"/><Relationship Id="rId7" Type="http://schemas.openxmlformats.org/officeDocument/2006/relationships/tags" Target="../tags/tag95.xml"/><Relationship Id="rId12" Type="http://schemas.openxmlformats.org/officeDocument/2006/relationships/tags" Target="../tags/tag100.xml"/><Relationship Id="rId17" Type="http://schemas.openxmlformats.org/officeDocument/2006/relationships/tags" Target="../tags/tag105.xml"/><Relationship Id="rId2" Type="http://schemas.openxmlformats.org/officeDocument/2006/relationships/tags" Target="../tags/tag90.xml"/><Relationship Id="rId16" Type="http://schemas.openxmlformats.org/officeDocument/2006/relationships/tags" Target="../tags/tag104.xml"/><Relationship Id="rId20" Type="http://schemas.openxmlformats.org/officeDocument/2006/relationships/slideLayout" Target="../slideLayouts/slideLayout3.xml"/><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tags" Target="../tags/tag99.xml"/><Relationship Id="rId5" Type="http://schemas.openxmlformats.org/officeDocument/2006/relationships/tags" Target="../tags/tag93.xml"/><Relationship Id="rId15" Type="http://schemas.openxmlformats.org/officeDocument/2006/relationships/tags" Target="../tags/tag103.xml"/><Relationship Id="rId10" Type="http://schemas.openxmlformats.org/officeDocument/2006/relationships/tags" Target="../tags/tag98.xml"/><Relationship Id="rId19" Type="http://schemas.openxmlformats.org/officeDocument/2006/relationships/tags" Target="../tags/tag107.xml"/><Relationship Id="rId4" Type="http://schemas.openxmlformats.org/officeDocument/2006/relationships/tags" Target="../tags/tag92.xml"/><Relationship Id="rId9" Type="http://schemas.openxmlformats.org/officeDocument/2006/relationships/tags" Target="../tags/tag97.xml"/><Relationship Id="rId14" Type="http://schemas.openxmlformats.org/officeDocument/2006/relationships/tags" Target="../tags/tag102.xml"/></Relationships>
</file>

<file path=ppt/slides/_rels/slide37.xml.rels><?xml version="1.0" encoding="UTF-8" standalone="yes"?>
<Relationships xmlns="http://schemas.openxmlformats.org/package/2006/relationships"><Relationship Id="rId8" Type="http://schemas.openxmlformats.org/officeDocument/2006/relationships/tags" Target="../tags/tag115.xml"/><Relationship Id="rId13" Type="http://schemas.openxmlformats.org/officeDocument/2006/relationships/tags" Target="../tags/tag120.xml"/><Relationship Id="rId3" Type="http://schemas.openxmlformats.org/officeDocument/2006/relationships/tags" Target="../tags/tag110.xml"/><Relationship Id="rId7" Type="http://schemas.openxmlformats.org/officeDocument/2006/relationships/tags" Target="../tags/tag114.xml"/><Relationship Id="rId12" Type="http://schemas.openxmlformats.org/officeDocument/2006/relationships/tags" Target="../tags/tag119.xml"/><Relationship Id="rId2" Type="http://schemas.openxmlformats.org/officeDocument/2006/relationships/tags" Target="../tags/tag109.xml"/><Relationship Id="rId16" Type="http://schemas.openxmlformats.org/officeDocument/2006/relationships/notesSlide" Target="../notesSlides/notesSlide25.xml"/><Relationship Id="rId1" Type="http://schemas.openxmlformats.org/officeDocument/2006/relationships/tags" Target="../tags/tag108.xml"/><Relationship Id="rId6" Type="http://schemas.openxmlformats.org/officeDocument/2006/relationships/tags" Target="../tags/tag113.xml"/><Relationship Id="rId11" Type="http://schemas.openxmlformats.org/officeDocument/2006/relationships/tags" Target="../tags/tag118.xml"/><Relationship Id="rId5" Type="http://schemas.openxmlformats.org/officeDocument/2006/relationships/tags" Target="../tags/tag112.xml"/><Relationship Id="rId15" Type="http://schemas.openxmlformats.org/officeDocument/2006/relationships/slideLayout" Target="../slideLayouts/slideLayout3.xml"/><Relationship Id="rId10" Type="http://schemas.openxmlformats.org/officeDocument/2006/relationships/tags" Target="../tags/tag117.xml"/><Relationship Id="rId4" Type="http://schemas.openxmlformats.org/officeDocument/2006/relationships/tags" Target="../tags/tag111.xml"/><Relationship Id="rId9" Type="http://schemas.openxmlformats.org/officeDocument/2006/relationships/tags" Target="../tags/tag116.xml"/><Relationship Id="rId14" Type="http://schemas.openxmlformats.org/officeDocument/2006/relationships/tags" Target="../tags/tag121.xml"/></Relationships>
</file>

<file path=ppt/slides/_rels/slide38.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5" Type="http://schemas.openxmlformats.org/officeDocument/2006/relationships/notesSlide" Target="../notesSlides/notesSlide26.xml"/><Relationship Id="rId4"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6.xml"/><Relationship Id="rId1" Type="http://schemas.openxmlformats.org/officeDocument/2006/relationships/tags" Target="../tags/tag125.xml"/><Relationship Id="rId4"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notesSlide" Target="../notesSlides/notesSlide28.xml"/><Relationship Id="rId5" Type="http://schemas.openxmlformats.org/officeDocument/2006/relationships/slideLayout" Target="../slideLayouts/slideLayout3.xml"/><Relationship Id="rId4" Type="http://schemas.openxmlformats.org/officeDocument/2006/relationships/tags" Target="../tags/tag130.xml"/></Relationships>
</file>

<file path=ppt/slides/_rels/slide41.xml.rels><?xml version="1.0" encoding="UTF-8" standalone="yes"?>
<Relationships xmlns="http://schemas.openxmlformats.org/package/2006/relationships"><Relationship Id="rId3" Type="http://schemas.openxmlformats.org/officeDocument/2006/relationships/tags" Target="../tags/tag133.xml"/><Relationship Id="rId7" Type="http://schemas.openxmlformats.org/officeDocument/2006/relationships/notesSlide" Target="../notesSlides/notesSlide29.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slideLayout" Target="../slideLayouts/slideLayout3.xml"/><Relationship Id="rId5" Type="http://schemas.openxmlformats.org/officeDocument/2006/relationships/tags" Target="../tags/tag135.xml"/><Relationship Id="rId4" Type="http://schemas.openxmlformats.org/officeDocument/2006/relationships/tags" Target="../tags/tag134.xml"/></Relationships>
</file>

<file path=ppt/slides/_rels/slide42.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notesSlide" Target="../notesSlides/notesSlide30.xml"/><Relationship Id="rId5" Type="http://schemas.openxmlformats.org/officeDocument/2006/relationships/slideLayout" Target="../slideLayouts/slideLayout3.xml"/><Relationship Id="rId4" Type="http://schemas.openxmlformats.org/officeDocument/2006/relationships/tags" Target="../tags/tag139.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41.xml"/><Relationship Id="rId1" Type="http://schemas.openxmlformats.org/officeDocument/2006/relationships/tags" Target="../tags/tag140.xml"/><Relationship Id="rId4" Type="http://schemas.openxmlformats.org/officeDocument/2006/relationships/notesSlide" Target="../notesSlides/notesSlide3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notesSlide" Target="../notesSlides/notesSlide33.xml"/><Relationship Id="rId3" Type="http://schemas.openxmlformats.org/officeDocument/2006/relationships/tags" Target="../tags/tag144.xml"/><Relationship Id="rId7" Type="http://schemas.openxmlformats.org/officeDocument/2006/relationships/slideLayout" Target="../slideLayouts/slideLayout3.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49.xml"/><Relationship Id="rId1" Type="http://schemas.openxmlformats.org/officeDocument/2006/relationships/tags" Target="../tags/tag148.xml"/><Relationship Id="rId4" Type="http://schemas.openxmlformats.org/officeDocument/2006/relationships/notesSlide" Target="../notesSlides/notesSlide34.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51.xml"/><Relationship Id="rId1" Type="http://schemas.openxmlformats.org/officeDocument/2006/relationships/tags" Target="../tags/tag150.xml"/><Relationship Id="rId4" Type="http://schemas.openxmlformats.org/officeDocument/2006/relationships/notesSlide" Target="../notesSlides/notesSlide35.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notesSlide" Target="../notesSlides/notesSlide36.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55.xml"/><Relationship Id="rId1" Type="http://schemas.openxmlformats.org/officeDocument/2006/relationships/tags" Target="../tags/tag154.xml"/><Relationship Id="rId4" Type="http://schemas.openxmlformats.org/officeDocument/2006/relationships/notesSlide" Target="../notesSlides/notesSlide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ags" Target="../tags/tag156.xml"/></Relationships>
</file>

<file path=ppt/slides/_rels/slide51.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 Id="rId5" Type="http://schemas.openxmlformats.org/officeDocument/2006/relationships/notesSlide" Target="../notesSlides/notesSlide39.xml"/><Relationship Id="rId4"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tags" Target="../tags/tag160.xml"/><Relationship Id="rId4" Type="http://schemas.openxmlformats.org/officeDocument/2006/relationships/image" Target="../media/image72.png"/></Relationships>
</file>

<file path=ppt/slides/_rels/slide5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tags" Target="../tags/tag161.xml"/><Relationship Id="rId5" Type="http://schemas.openxmlformats.org/officeDocument/2006/relationships/image" Target="../media/image75.png"/><Relationship Id="rId4" Type="http://schemas.openxmlformats.org/officeDocument/2006/relationships/image" Target="../media/image74.png"/></Relationships>
</file>

<file path=ppt/slides/_rels/slide5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8" Type="http://schemas.openxmlformats.org/officeDocument/2006/relationships/tags" Target="../tags/tag169.xml"/><Relationship Id="rId13" Type="http://schemas.openxmlformats.org/officeDocument/2006/relationships/tags" Target="../tags/tag174.xml"/><Relationship Id="rId3" Type="http://schemas.openxmlformats.org/officeDocument/2006/relationships/tags" Target="../tags/tag164.xml"/><Relationship Id="rId7" Type="http://schemas.openxmlformats.org/officeDocument/2006/relationships/tags" Target="../tags/tag168.xml"/><Relationship Id="rId12" Type="http://schemas.openxmlformats.org/officeDocument/2006/relationships/tags" Target="../tags/tag173.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tags" Target="../tags/tag167.xml"/><Relationship Id="rId11" Type="http://schemas.openxmlformats.org/officeDocument/2006/relationships/tags" Target="../tags/tag172.xml"/><Relationship Id="rId5" Type="http://schemas.openxmlformats.org/officeDocument/2006/relationships/tags" Target="../tags/tag166.xml"/><Relationship Id="rId15" Type="http://schemas.openxmlformats.org/officeDocument/2006/relationships/notesSlide" Target="../notesSlides/notesSlide44.xml"/><Relationship Id="rId10" Type="http://schemas.openxmlformats.org/officeDocument/2006/relationships/tags" Target="../tags/tag171.xml"/><Relationship Id="rId4" Type="http://schemas.openxmlformats.org/officeDocument/2006/relationships/tags" Target="../tags/tag165.xml"/><Relationship Id="rId9" Type="http://schemas.openxmlformats.org/officeDocument/2006/relationships/tags" Target="../tags/tag170.xml"/><Relationship Id="rId14"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tags" Target="../tags/tag17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 Id="rId5" Type="http://schemas.openxmlformats.org/officeDocument/2006/relationships/notesSlide" Target="../notesSlides/notesSlide47.xml"/><Relationship Id="rId4"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5" Type="http://schemas.openxmlformats.org/officeDocument/2006/relationships/notesSlide" Target="../notesSlides/notesSlide48.xml"/><Relationship Id="rId4"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3.xml"/><Relationship Id="rId1" Type="http://schemas.openxmlformats.org/officeDocument/2006/relationships/tags" Target="../tags/tag182.xml"/><Relationship Id="rId4" Type="http://schemas.openxmlformats.org/officeDocument/2006/relationships/notesSlide" Target="../notesSlides/notesSlide4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8" Type="http://schemas.openxmlformats.org/officeDocument/2006/relationships/tags" Target="../tags/tag191.xml"/><Relationship Id="rId3" Type="http://schemas.openxmlformats.org/officeDocument/2006/relationships/tags" Target="../tags/tag186.xml"/><Relationship Id="rId7" Type="http://schemas.openxmlformats.org/officeDocument/2006/relationships/tags" Target="../tags/tag190.xml"/><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tags" Target="../tags/tag189.xml"/><Relationship Id="rId11" Type="http://schemas.openxmlformats.org/officeDocument/2006/relationships/notesSlide" Target="../notesSlides/notesSlide50.xml"/><Relationship Id="rId5" Type="http://schemas.openxmlformats.org/officeDocument/2006/relationships/tags" Target="../tags/tag188.xml"/><Relationship Id="rId10" Type="http://schemas.openxmlformats.org/officeDocument/2006/relationships/slideLayout" Target="../slideLayouts/slideLayout3.xml"/><Relationship Id="rId4" Type="http://schemas.openxmlformats.org/officeDocument/2006/relationships/tags" Target="../tags/tag187.xml"/><Relationship Id="rId9" Type="http://schemas.openxmlformats.org/officeDocument/2006/relationships/tags" Target="../tags/tag19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3.xml"/><Relationship Id="rId1" Type="http://schemas.openxmlformats.org/officeDocument/2006/relationships/tags" Target="../tags/tag193.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0.xml"/><Relationship Id="rId1" Type="http://schemas.openxmlformats.org/officeDocument/2006/relationships/tags" Target="../tags/tag194.xml"/></Relationships>
</file>

<file path=ppt/slides/_rels/slide74.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5" Type="http://schemas.openxmlformats.org/officeDocument/2006/relationships/notesSlide" Target="../notesSlides/notesSlide54.xml"/><Relationship Id="rId4"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tags" Target="../tags/tag200.xml"/><Relationship Id="rId7" Type="http://schemas.openxmlformats.org/officeDocument/2006/relationships/notesSlide" Target="../notesSlides/notesSlide55.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slideLayout" Target="../slideLayouts/slideLayout3.xml"/><Relationship Id="rId5" Type="http://schemas.openxmlformats.org/officeDocument/2006/relationships/tags" Target="../tags/tag202.xml"/><Relationship Id="rId4" Type="http://schemas.openxmlformats.org/officeDocument/2006/relationships/tags" Target="../tags/tag201.xml"/></Relationships>
</file>

<file path=ppt/slides/_rels/slide77.xml.rels><?xml version="1.0" encoding="UTF-8" standalone="yes"?>
<Relationships xmlns="http://schemas.openxmlformats.org/package/2006/relationships"><Relationship Id="rId8" Type="http://schemas.openxmlformats.org/officeDocument/2006/relationships/tags" Target="../tags/tag210.xml"/><Relationship Id="rId3" Type="http://schemas.openxmlformats.org/officeDocument/2006/relationships/tags" Target="../tags/tag205.xml"/><Relationship Id="rId7" Type="http://schemas.openxmlformats.org/officeDocument/2006/relationships/tags" Target="../tags/tag209.xml"/><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tags" Target="../tags/tag208.xml"/><Relationship Id="rId11" Type="http://schemas.openxmlformats.org/officeDocument/2006/relationships/notesSlide" Target="../notesSlides/notesSlide56.xml"/><Relationship Id="rId5" Type="http://schemas.openxmlformats.org/officeDocument/2006/relationships/tags" Target="../tags/tag207.xml"/><Relationship Id="rId10" Type="http://schemas.openxmlformats.org/officeDocument/2006/relationships/slideLayout" Target="../slideLayouts/slideLayout3.xml"/><Relationship Id="rId4" Type="http://schemas.openxmlformats.org/officeDocument/2006/relationships/tags" Target="../tags/tag206.xml"/><Relationship Id="rId9" Type="http://schemas.openxmlformats.org/officeDocument/2006/relationships/tags" Target="../tags/tag21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8" Type="http://schemas.openxmlformats.org/officeDocument/2006/relationships/tags" Target="../tags/tag219.xml"/><Relationship Id="rId13" Type="http://schemas.openxmlformats.org/officeDocument/2006/relationships/tags" Target="../tags/tag224.xml"/><Relationship Id="rId3" Type="http://schemas.openxmlformats.org/officeDocument/2006/relationships/tags" Target="../tags/tag214.xml"/><Relationship Id="rId7" Type="http://schemas.openxmlformats.org/officeDocument/2006/relationships/tags" Target="../tags/tag218.xml"/><Relationship Id="rId12" Type="http://schemas.openxmlformats.org/officeDocument/2006/relationships/tags" Target="../tags/tag223.xml"/><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tags" Target="../tags/tag217.xml"/><Relationship Id="rId11" Type="http://schemas.openxmlformats.org/officeDocument/2006/relationships/tags" Target="../tags/tag222.xml"/><Relationship Id="rId5" Type="http://schemas.openxmlformats.org/officeDocument/2006/relationships/tags" Target="../tags/tag216.xml"/><Relationship Id="rId15" Type="http://schemas.openxmlformats.org/officeDocument/2006/relationships/notesSlide" Target="../notesSlides/notesSlide59.xml"/><Relationship Id="rId10" Type="http://schemas.openxmlformats.org/officeDocument/2006/relationships/tags" Target="../tags/tag221.xml"/><Relationship Id="rId4" Type="http://schemas.openxmlformats.org/officeDocument/2006/relationships/tags" Target="../tags/tag215.xml"/><Relationship Id="rId9" Type="http://schemas.openxmlformats.org/officeDocument/2006/relationships/tags" Target="../tags/tag220.xml"/><Relationship Id="rId14"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3.xml"/><Relationship Id="rId1" Type="http://schemas.openxmlformats.org/officeDocument/2006/relationships/tags" Target="../tags/tag225.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8.xml"/><Relationship Id="rId1" Type="http://schemas.openxmlformats.org/officeDocument/2006/relationships/tags" Target="../tags/tag226.xml"/><Relationship Id="rId4" Type="http://schemas.openxmlformats.org/officeDocument/2006/relationships/image" Target="../media/image8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4.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Lease liability amortisation</a:t>
            </a:r>
            <a:endParaRPr lang="en-US" sz="5400" dirty="0"/>
          </a:p>
        </p:txBody>
      </p:sp>
      <p:graphicFrame>
        <p:nvGraphicFramePr>
          <p:cNvPr id="4" name="Table 3"/>
          <p:cNvGraphicFramePr>
            <a:graphicFrameLocks noGrp="1"/>
          </p:cNvGraphicFramePr>
          <p:nvPr>
            <p:extLst/>
          </p:nvPr>
        </p:nvGraphicFramePr>
        <p:xfrm>
          <a:off x="746125" y="1211263"/>
          <a:ext cx="7653338" cy="4917963"/>
        </p:xfrm>
        <a:graphic>
          <a:graphicData uri="http://schemas.openxmlformats.org/drawingml/2006/table">
            <a:tbl>
              <a:tblPr firstRow="1" firstCol="1">
                <a:tableStyleId>{5C22544A-7EE6-4342-B048-85BDC9FD1C3A}</a:tableStyleId>
              </a:tblPr>
              <a:tblGrid>
                <a:gridCol w="888139"/>
                <a:gridCol w="2180887"/>
                <a:gridCol w="1401133"/>
                <a:gridCol w="1542445"/>
                <a:gridCol w="1640734"/>
              </a:tblGrid>
              <a:tr h="714071">
                <a:tc>
                  <a:txBody>
                    <a:bodyPr/>
                    <a:lstStyle/>
                    <a:p>
                      <a:pPr algn="l" fontAlgn="b"/>
                      <a:r>
                        <a:rPr lang="en-US" sz="1400" u="none" strike="noStrike" dirty="0">
                          <a:effectLst/>
                          <a:latin typeface="Arial" panose="020B0604020202020204" pitchFamily="34" charset="0"/>
                          <a:cs typeface="Arial" panose="020B0604020202020204" pitchFamily="34" charset="0"/>
                        </a:rPr>
                        <a:t>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solidFill>
                      <a:srgbClr val="00338D"/>
                    </a:solid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Balance at beginning of the year</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nchorCtr="1">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solidFill>
                      <a:srgbClr val="00338D"/>
                    </a:solid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Interest</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nchorCtr="1">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solidFill>
                      <a:srgbClr val="00338D"/>
                    </a:solid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P</a:t>
                      </a:r>
                      <a:r>
                        <a:rPr lang="en-US" sz="1400" u="none" strike="noStrike" dirty="0" smtClean="0">
                          <a:effectLst/>
                          <a:latin typeface="Arial" panose="020B0604020202020204" pitchFamily="34" charset="0"/>
                          <a:cs typeface="Arial" panose="020B0604020202020204" pitchFamily="34" charset="0"/>
                        </a:rPr>
                        <a:t>ayment</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nchorCtr="1">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solidFill>
                      <a:srgbClr val="00338D"/>
                    </a:solid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Balance at </a:t>
                      </a:r>
                      <a:r>
                        <a:rPr lang="en-US" sz="1400" u="none" strike="noStrike" dirty="0" smtClean="0">
                          <a:effectLst/>
                          <a:latin typeface="Arial" panose="020B0604020202020204" pitchFamily="34" charset="0"/>
                          <a:cs typeface="Arial" panose="020B0604020202020204" pitchFamily="34" charset="0"/>
                        </a:rPr>
                        <a:t>end of the year</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nchorCtr="1">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solidFill>
                      <a:srgbClr val="00338D"/>
                    </a:solidFill>
                  </a:tcPr>
                </a:tc>
              </a:tr>
              <a:tr h="365760">
                <a:tc>
                  <a:txBody>
                    <a:bodyPr/>
                    <a:lstStyle/>
                    <a:p>
                      <a:pPr algn="ctr" fontAlgn="b"/>
                      <a:r>
                        <a:rPr lang="en-US" sz="1400" u="none" strike="noStrike" dirty="0">
                          <a:effectLst/>
                          <a:latin typeface="Arial" panose="020B0604020202020204" pitchFamily="34" charset="0"/>
                          <a:cs typeface="Arial" panose="020B0604020202020204" pitchFamily="34" charset="0"/>
                        </a:rPr>
                        <a:t>T0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solidFill>
                      <a:srgbClr val="0091DA"/>
                    </a:solid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$702,358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$0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$0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$702,358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r>
              <a:tr h="365760">
                <a:tc>
                  <a:txBody>
                    <a:bodyPr/>
                    <a:lstStyle/>
                    <a:p>
                      <a:pPr algn="ctr" fontAlgn="b"/>
                      <a:r>
                        <a:rPr lang="en-US" sz="1400" u="none" strike="noStrike" dirty="0">
                          <a:effectLst/>
                          <a:latin typeface="Arial" panose="020B0604020202020204" pitchFamily="34" charset="0"/>
                          <a:cs typeface="Arial" panose="020B0604020202020204" pitchFamily="34" charset="0"/>
                        </a:rPr>
                        <a:t>T1</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solidFill>
                      <a:srgbClr val="0091DA"/>
                    </a:solid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$702,358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$49,165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$100,000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$651,523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r>
              <a:tr h="365760">
                <a:tc>
                  <a:txBody>
                    <a:bodyPr/>
                    <a:lstStyle/>
                    <a:p>
                      <a:pPr algn="ctr" fontAlgn="b"/>
                      <a:r>
                        <a:rPr lang="en-US" sz="1400" u="none" strike="noStrike" dirty="0">
                          <a:effectLst/>
                          <a:latin typeface="Arial" panose="020B0604020202020204" pitchFamily="34" charset="0"/>
                          <a:cs typeface="Arial" panose="020B0604020202020204" pitchFamily="34" charset="0"/>
                        </a:rPr>
                        <a:t>T2</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solidFill>
                      <a:srgbClr val="0091DA"/>
                    </a:solid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$651,523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$45,607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$100,000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$597,130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r>
              <a:tr h="365760">
                <a:tc>
                  <a:txBody>
                    <a:bodyPr/>
                    <a:lstStyle/>
                    <a:p>
                      <a:pPr algn="ctr" fontAlgn="b"/>
                      <a:r>
                        <a:rPr lang="en-US" sz="1400" u="none" strike="noStrike" dirty="0">
                          <a:effectLst/>
                          <a:latin typeface="Arial" panose="020B0604020202020204" pitchFamily="34" charset="0"/>
                          <a:cs typeface="Arial" panose="020B0604020202020204" pitchFamily="34" charset="0"/>
                        </a:rPr>
                        <a:t>T3</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solidFill>
                      <a:srgbClr val="0091DA"/>
                    </a:solid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$597,130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$41,799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$100,000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$538,929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r>
              <a:tr h="365760">
                <a:tc>
                  <a:txBody>
                    <a:bodyPr/>
                    <a:lstStyle/>
                    <a:p>
                      <a:pPr algn="ctr" fontAlgn="b"/>
                      <a:r>
                        <a:rPr lang="en-US" sz="1400" u="none" strike="noStrike" dirty="0">
                          <a:effectLst/>
                          <a:latin typeface="Arial" panose="020B0604020202020204" pitchFamily="34" charset="0"/>
                          <a:cs typeface="Arial" panose="020B0604020202020204" pitchFamily="34" charset="0"/>
                        </a:rPr>
                        <a:t>T4</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solidFill>
                      <a:srgbClr val="0091DA"/>
                    </a:solid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$538,929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$37,725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$100,000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$476,654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r>
              <a:tr h="365760">
                <a:tc>
                  <a:txBody>
                    <a:bodyPr/>
                    <a:lstStyle/>
                    <a:p>
                      <a:pPr algn="ctr" fontAlgn="b"/>
                      <a:r>
                        <a:rPr lang="en-US" sz="1400" u="none" strike="noStrike" dirty="0">
                          <a:effectLst/>
                          <a:latin typeface="Arial" panose="020B0604020202020204" pitchFamily="34" charset="0"/>
                          <a:cs typeface="Arial" panose="020B0604020202020204" pitchFamily="34" charset="0"/>
                        </a:rPr>
                        <a:t>T5</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solidFill>
                      <a:srgbClr val="0091DA"/>
                    </a:solid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$476,654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$33,366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$100,000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$410,020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r>
              <a:tr h="365760">
                <a:tc>
                  <a:txBody>
                    <a:bodyPr/>
                    <a:lstStyle/>
                    <a:p>
                      <a:pPr algn="ctr" fontAlgn="b"/>
                      <a:r>
                        <a:rPr lang="en-US" sz="1400" u="none" strike="noStrike" dirty="0">
                          <a:effectLst/>
                          <a:latin typeface="Arial" panose="020B0604020202020204" pitchFamily="34" charset="0"/>
                          <a:cs typeface="Arial" panose="020B0604020202020204" pitchFamily="34" charset="0"/>
                        </a:rPr>
                        <a:t>T6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solidFill>
                      <a:srgbClr val="0091DA"/>
                    </a:solid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$410,020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$28,701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$100,000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$338,721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r>
              <a:tr h="365760">
                <a:tc>
                  <a:txBody>
                    <a:bodyPr/>
                    <a:lstStyle/>
                    <a:p>
                      <a:pPr algn="ctr" fontAlgn="b"/>
                      <a:r>
                        <a:rPr lang="en-US" sz="1400" u="none" strike="noStrike" dirty="0">
                          <a:effectLst/>
                          <a:latin typeface="Arial" panose="020B0604020202020204" pitchFamily="34" charset="0"/>
                          <a:cs typeface="Arial" panose="020B0604020202020204" pitchFamily="34" charset="0"/>
                        </a:rPr>
                        <a:t>T7</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solidFill>
                      <a:srgbClr val="0091DA"/>
                    </a:solid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$338,721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$23,710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$100,000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$262,432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r>
              <a:tr h="365760">
                <a:tc>
                  <a:txBody>
                    <a:bodyPr/>
                    <a:lstStyle/>
                    <a:p>
                      <a:pPr algn="ctr" fontAlgn="b"/>
                      <a:r>
                        <a:rPr lang="en-US" sz="1400" u="none" strike="noStrike" dirty="0">
                          <a:effectLst/>
                          <a:latin typeface="Arial" panose="020B0604020202020204" pitchFamily="34" charset="0"/>
                          <a:cs typeface="Arial" panose="020B0604020202020204" pitchFamily="34" charset="0"/>
                        </a:rPr>
                        <a:t>T8</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solidFill>
                      <a:srgbClr val="0091DA"/>
                    </a:solid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$262,432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$18,370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$100,000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$180,802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r>
              <a:tr h="365760">
                <a:tc>
                  <a:txBody>
                    <a:bodyPr/>
                    <a:lstStyle/>
                    <a:p>
                      <a:pPr algn="ctr" fontAlgn="b"/>
                      <a:r>
                        <a:rPr lang="en-US" sz="1400" u="none" strike="noStrike" dirty="0">
                          <a:effectLst/>
                          <a:latin typeface="Arial" panose="020B0604020202020204" pitchFamily="34" charset="0"/>
                          <a:cs typeface="Arial" panose="020B0604020202020204" pitchFamily="34" charset="0"/>
                        </a:rPr>
                        <a:t>T9</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solidFill>
                      <a:srgbClr val="0091DA"/>
                    </a:solid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$180,802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$12,656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$100,000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$93,458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r>
              <a:tr h="365760">
                <a:tc>
                  <a:txBody>
                    <a:bodyPr/>
                    <a:lstStyle/>
                    <a:p>
                      <a:pPr algn="ctr" fontAlgn="b"/>
                      <a:r>
                        <a:rPr lang="en-US" sz="1400" u="none" strike="noStrike" dirty="0">
                          <a:effectLst/>
                          <a:latin typeface="Arial" panose="020B0604020202020204" pitchFamily="34" charset="0"/>
                          <a:cs typeface="Arial" panose="020B0604020202020204" pitchFamily="34" charset="0"/>
                        </a:rPr>
                        <a:t>T10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solidFill>
                      <a:srgbClr val="0091DA"/>
                    </a:solid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$93,458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$6,542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$100,000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c>
                  <a:txBody>
                    <a:bodyPr/>
                    <a:lstStyle/>
                    <a:p>
                      <a:pPr algn="ctr" fontAlgn="b"/>
                      <a:r>
                        <a:rPr lang="en-US" sz="1400" u="none" strike="noStrike" dirty="0">
                          <a:effectLst/>
                          <a:latin typeface="Arial" panose="020B0604020202020204" pitchFamily="34" charset="0"/>
                          <a:cs typeface="Arial" panose="020B0604020202020204" pitchFamily="34" charset="0"/>
                        </a:rPr>
                        <a:t>($0)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462" marR="63462" marT="84406" marB="84406"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380610421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z="5400" dirty="0"/>
              <a:t>Impact on </a:t>
            </a:r>
            <a:r>
              <a:rPr lang="en-US" sz="5400" dirty="0" smtClean="0"/>
              <a:t>balance </a:t>
            </a:r>
            <a:r>
              <a:rPr lang="en-US" sz="5400" dirty="0"/>
              <a:t>s</a:t>
            </a:r>
            <a:r>
              <a:rPr lang="en-US" sz="5400" dirty="0" smtClean="0"/>
              <a:t>heet </a:t>
            </a:r>
            <a:r>
              <a:rPr lang="en-US" sz="5400" dirty="0"/>
              <a:t>– </a:t>
            </a:r>
            <a:r>
              <a:rPr lang="en-US" sz="5400" dirty="0" smtClean="0"/>
              <a:t>IFRS 16 </a:t>
            </a:r>
            <a:r>
              <a:rPr lang="en-US" sz="5400" dirty="0"/>
              <a:t>vs </a:t>
            </a:r>
            <a:r>
              <a:rPr lang="en-US" sz="5400" dirty="0" smtClean="0"/>
              <a:t>IAS </a:t>
            </a:r>
            <a:r>
              <a:rPr lang="en-US" sz="5400" dirty="0"/>
              <a:t>17</a:t>
            </a:r>
          </a:p>
        </p:txBody>
      </p:sp>
      <p:sp>
        <p:nvSpPr>
          <p:cNvPr id="8" name="Rectangle 7"/>
          <p:cNvSpPr/>
          <p:nvPr/>
        </p:nvSpPr>
        <p:spPr>
          <a:xfrm>
            <a:off x="521263" y="5808231"/>
            <a:ext cx="8088923" cy="646331"/>
          </a:xfrm>
          <a:prstGeom prst="rect">
            <a:avLst/>
          </a:prstGeom>
        </p:spPr>
        <p:txBody>
          <a:bodyPr wrap="square">
            <a:spAutoFit/>
          </a:bodyPr>
          <a:lstStyle/>
          <a:p>
            <a:pPr algn="ctr"/>
            <a:r>
              <a:rPr lang="en-SG" b="1" dirty="0">
                <a:solidFill>
                  <a:srgbClr val="C00000"/>
                </a:solidFill>
                <a:cs typeface="Arial" panose="020B0604020202020204" pitchFamily="34" charset="0"/>
              </a:rPr>
              <a:t>Companies with operating leases will appear to be more asset-rich, but also more heavily indebted</a:t>
            </a:r>
          </a:p>
        </p:txBody>
      </p:sp>
      <p:graphicFrame>
        <p:nvGraphicFramePr>
          <p:cNvPr id="5" name="Table 4"/>
          <p:cNvGraphicFramePr>
            <a:graphicFrameLocks noGrp="1"/>
          </p:cNvGraphicFramePr>
          <p:nvPr>
            <p:extLst>
              <p:ext uri="{D42A27DB-BD31-4B8C-83A1-F6EECF244321}">
                <p14:modId xmlns:p14="http://schemas.microsoft.com/office/powerpoint/2010/main" xmlns="" val="3122430963"/>
              </p:ext>
            </p:extLst>
          </p:nvPr>
        </p:nvGraphicFramePr>
        <p:xfrm>
          <a:off x="238124" y="1249844"/>
          <a:ext cx="8715699" cy="4313656"/>
        </p:xfrm>
        <a:graphic>
          <a:graphicData uri="http://schemas.openxmlformats.org/drawingml/2006/table">
            <a:tbl>
              <a:tblPr>
                <a:tableStyleId>{5C22544A-7EE6-4342-B048-85BDC9FD1C3A}</a:tableStyleId>
              </a:tblPr>
              <a:tblGrid>
                <a:gridCol w="1087643"/>
                <a:gridCol w="795083"/>
                <a:gridCol w="703008"/>
                <a:gridCol w="703008"/>
                <a:gridCol w="703008"/>
                <a:gridCol w="703008"/>
                <a:gridCol w="703008"/>
                <a:gridCol w="703008"/>
                <a:gridCol w="703008"/>
                <a:gridCol w="703008"/>
                <a:gridCol w="625221"/>
                <a:gridCol w="583688"/>
              </a:tblGrid>
              <a:tr h="466055">
                <a:tc>
                  <a:txBody>
                    <a:bodyPr/>
                    <a:lstStyle/>
                    <a:p>
                      <a:pPr algn="l" fontAlgn="b"/>
                      <a:r>
                        <a:rPr lang="en-US" sz="1100" b="1" i="0" u="none" strike="noStrike" dirty="0" smtClean="0">
                          <a:solidFill>
                            <a:schemeClr val="bg1"/>
                          </a:solidFill>
                          <a:effectLst/>
                          <a:latin typeface="Univers 45 Light" pitchFamily="2" charset="0"/>
                        </a:rPr>
                        <a:t>Balance sheet under current IAS 17</a:t>
                      </a:r>
                      <a:endParaRPr lang="en-US" sz="1100" b="1" i="0" u="none" strike="noStrike" dirty="0">
                        <a:solidFill>
                          <a:schemeClr val="bg1"/>
                        </a:solidFill>
                        <a:effectLst/>
                        <a:latin typeface="Univers 45 Light" pitchFamily="2" charset="0"/>
                      </a:endParaRPr>
                    </a:p>
                  </a:txBody>
                  <a:tcPr marL="41148" marR="41148" marT="41148" marB="41148" anchor="ctr">
                    <a:solidFill>
                      <a:srgbClr val="005EB8"/>
                    </a:solidFill>
                  </a:tcPr>
                </a:tc>
                <a:tc>
                  <a:txBody>
                    <a:bodyPr/>
                    <a:lstStyle/>
                    <a:p>
                      <a:pPr algn="ctr" fontAlgn="b"/>
                      <a:r>
                        <a:rPr lang="en-US" sz="1100" b="1" i="0" u="none" strike="noStrike" dirty="0" smtClean="0">
                          <a:solidFill>
                            <a:schemeClr val="bg1"/>
                          </a:solidFill>
                          <a:effectLst/>
                          <a:latin typeface="Univers 45 Light" pitchFamily="2" charset="0"/>
                        </a:rPr>
                        <a:t>Inception</a:t>
                      </a:r>
                      <a:endParaRPr lang="en-US" sz="1100" b="1" i="0" u="none" strike="noStrike" dirty="0">
                        <a:solidFill>
                          <a:schemeClr val="bg1"/>
                        </a:solidFill>
                        <a:effectLst/>
                        <a:latin typeface="Univers 45 Light" pitchFamily="2" charset="0"/>
                      </a:endParaRPr>
                    </a:p>
                  </a:txBody>
                  <a:tcPr marL="41148" marR="41148" marT="41148" marB="41148" anchor="ctr">
                    <a:lnB w="12700" cap="flat" cmpd="sng" algn="ctr">
                      <a:solidFill>
                        <a:schemeClr val="accent1">
                          <a:lumMod val="20000"/>
                          <a:lumOff val="80000"/>
                        </a:schemeClr>
                      </a:solidFill>
                      <a:prstDash val="solid"/>
                      <a:round/>
                      <a:headEnd type="none" w="med" len="med"/>
                      <a:tailEnd type="none" w="med" len="med"/>
                    </a:lnB>
                    <a:solidFill>
                      <a:srgbClr val="005EB8"/>
                    </a:solidFill>
                  </a:tcPr>
                </a:tc>
                <a:tc>
                  <a:txBody>
                    <a:bodyPr/>
                    <a:lstStyle/>
                    <a:p>
                      <a:pPr algn="ctr" fontAlgn="b"/>
                      <a:r>
                        <a:rPr lang="en-US" sz="1100" b="1" u="none" strike="noStrike" dirty="0">
                          <a:solidFill>
                            <a:schemeClr val="bg1"/>
                          </a:solidFill>
                          <a:effectLst/>
                          <a:latin typeface="Univers 45 Light" pitchFamily="2" charset="0"/>
                        </a:rPr>
                        <a:t>Year 1</a:t>
                      </a:r>
                      <a:endParaRPr lang="en-US" sz="1100" b="1" i="0" u="none" strike="noStrike" dirty="0">
                        <a:solidFill>
                          <a:schemeClr val="bg1"/>
                        </a:solidFill>
                        <a:effectLst/>
                        <a:latin typeface="Univers 45 Light" pitchFamily="2" charset="0"/>
                      </a:endParaRPr>
                    </a:p>
                  </a:txBody>
                  <a:tcPr marL="41148" marR="41148" marT="41148" marB="41148" anchor="ctr">
                    <a:lnB w="12700" cap="flat" cmpd="sng" algn="ctr">
                      <a:solidFill>
                        <a:schemeClr val="accent1">
                          <a:lumMod val="20000"/>
                          <a:lumOff val="80000"/>
                        </a:schemeClr>
                      </a:solidFill>
                      <a:prstDash val="solid"/>
                      <a:round/>
                      <a:headEnd type="none" w="med" len="med"/>
                      <a:tailEnd type="none" w="med" len="med"/>
                    </a:lnB>
                    <a:solidFill>
                      <a:srgbClr val="005EB8"/>
                    </a:solidFill>
                  </a:tcPr>
                </a:tc>
                <a:tc>
                  <a:txBody>
                    <a:bodyPr/>
                    <a:lstStyle/>
                    <a:p>
                      <a:pPr algn="ctr" fontAlgn="b"/>
                      <a:r>
                        <a:rPr lang="en-US" sz="1100" b="1" u="none" strike="noStrike" dirty="0">
                          <a:solidFill>
                            <a:schemeClr val="bg1"/>
                          </a:solidFill>
                          <a:effectLst/>
                          <a:latin typeface="Univers 45 Light" pitchFamily="2" charset="0"/>
                        </a:rPr>
                        <a:t>Year 2</a:t>
                      </a:r>
                      <a:endParaRPr lang="en-US" sz="1100" b="1" i="0" u="none" strike="noStrike" dirty="0">
                        <a:solidFill>
                          <a:schemeClr val="bg1"/>
                        </a:solidFill>
                        <a:effectLst/>
                        <a:latin typeface="Univers 45 Light" pitchFamily="2" charset="0"/>
                      </a:endParaRPr>
                    </a:p>
                  </a:txBody>
                  <a:tcPr marL="41148" marR="41148" marT="41148" marB="41148" anchor="ctr">
                    <a:lnB w="12700" cap="flat" cmpd="sng" algn="ctr">
                      <a:solidFill>
                        <a:schemeClr val="accent1">
                          <a:lumMod val="20000"/>
                          <a:lumOff val="80000"/>
                        </a:schemeClr>
                      </a:solidFill>
                      <a:prstDash val="solid"/>
                      <a:round/>
                      <a:headEnd type="none" w="med" len="med"/>
                      <a:tailEnd type="none" w="med" len="med"/>
                    </a:lnB>
                    <a:solidFill>
                      <a:srgbClr val="005EB8"/>
                    </a:solidFill>
                  </a:tcPr>
                </a:tc>
                <a:tc>
                  <a:txBody>
                    <a:bodyPr/>
                    <a:lstStyle/>
                    <a:p>
                      <a:pPr algn="ctr" fontAlgn="b"/>
                      <a:r>
                        <a:rPr lang="en-US" sz="1100" b="1" u="none" strike="noStrike" dirty="0">
                          <a:solidFill>
                            <a:schemeClr val="bg1"/>
                          </a:solidFill>
                          <a:effectLst/>
                          <a:latin typeface="Univers 45 Light" pitchFamily="2" charset="0"/>
                        </a:rPr>
                        <a:t>Year 3</a:t>
                      </a:r>
                      <a:endParaRPr lang="en-US" sz="1100" b="1" i="0" u="none" strike="noStrike" dirty="0">
                        <a:solidFill>
                          <a:schemeClr val="bg1"/>
                        </a:solidFill>
                        <a:effectLst/>
                        <a:latin typeface="Univers 45 Light" pitchFamily="2" charset="0"/>
                      </a:endParaRPr>
                    </a:p>
                  </a:txBody>
                  <a:tcPr marL="41148" marR="41148" marT="41148" marB="41148" anchor="ctr">
                    <a:lnB w="12700" cap="flat" cmpd="sng" algn="ctr">
                      <a:solidFill>
                        <a:schemeClr val="accent1">
                          <a:lumMod val="20000"/>
                          <a:lumOff val="80000"/>
                        </a:schemeClr>
                      </a:solidFill>
                      <a:prstDash val="solid"/>
                      <a:round/>
                      <a:headEnd type="none" w="med" len="med"/>
                      <a:tailEnd type="none" w="med" len="med"/>
                    </a:lnB>
                    <a:solidFill>
                      <a:srgbClr val="005EB8"/>
                    </a:solidFill>
                  </a:tcPr>
                </a:tc>
                <a:tc>
                  <a:txBody>
                    <a:bodyPr/>
                    <a:lstStyle/>
                    <a:p>
                      <a:pPr algn="ctr" fontAlgn="b"/>
                      <a:r>
                        <a:rPr lang="en-US" sz="1100" b="1" u="none" strike="noStrike" dirty="0">
                          <a:solidFill>
                            <a:schemeClr val="bg1"/>
                          </a:solidFill>
                          <a:effectLst/>
                          <a:latin typeface="Univers 45 Light" pitchFamily="2" charset="0"/>
                        </a:rPr>
                        <a:t>Year 4</a:t>
                      </a:r>
                      <a:endParaRPr lang="en-US" sz="1100" b="1" i="0" u="none" strike="noStrike" dirty="0">
                        <a:solidFill>
                          <a:schemeClr val="bg1"/>
                        </a:solidFill>
                        <a:effectLst/>
                        <a:latin typeface="Univers 45 Light" pitchFamily="2" charset="0"/>
                      </a:endParaRPr>
                    </a:p>
                  </a:txBody>
                  <a:tcPr marL="41148" marR="41148" marT="41148" marB="41148" anchor="ctr">
                    <a:lnB w="12700" cap="flat" cmpd="sng" algn="ctr">
                      <a:solidFill>
                        <a:schemeClr val="accent1">
                          <a:lumMod val="20000"/>
                          <a:lumOff val="80000"/>
                        </a:schemeClr>
                      </a:solidFill>
                      <a:prstDash val="solid"/>
                      <a:round/>
                      <a:headEnd type="none" w="med" len="med"/>
                      <a:tailEnd type="none" w="med" len="med"/>
                    </a:lnB>
                    <a:solidFill>
                      <a:srgbClr val="005EB8"/>
                    </a:solidFill>
                  </a:tcPr>
                </a:tc>
                <a:tc>
                  <a:txBody>
                    <a:bodyPr/>
                    <a:lstStyle/>
                    <a:p>
                      <a:pPr algn="ctr" fontAlgn="b"/>
                      <a:r>
                        <a:rPr lang="en-US" sz="1100" b="1" u="none" strike="noStrike" dirty="0">
                          <a:solidFill>
                            <a:schemeClr val="bg1"/>
                          </a:solidFill>
                          <a:effectLst/>
                          <a:latin typeface="Univers 45 Light" pitchFamily="2" charset="0"/>
                        </a:rPr>
                        <a:t>Year 5</a:t>
                      </a:r>
                      <a:endParaRPr lang="en-US" sz="1100" b="1" i="0" u="none" strike="noStrike" dirty="0">
                        <a:solidFill>
                          <a:schemeClr val="bg1"/>
                        </a:solidFill>
                        <a:effectLst/>
                        <a:latin typeface="Univers 45 Light" pitchFamily="2" charset="0"/>
                      </a:endParaRPr>
                    </a:p>
                  </a:txBody>
                  <a:tcPr marL="41148" marR="41148" marT="41148" marB="41148" anchor="ctr">
                    <a:lnB w="12700" cap="flat" cmpd="sng" algn="ctr">
                      <a:solidFill>
                        <a:schemeClr val="accent1">
                          <a:lumMod val="20000"/>
                          <a:lumOff val="80000"/>
                        </a:schemeClr>
                      </a:solidFill>
                      <a:prstDash val="solid"/>
                      <a:round/>
                      <a:headEnd type="none" w="med" len="med"/>
                      <a:tailEnd type="none" w="med" len="med"/>
                    </a:lnB>
                    <a:solidFill>
                      <a:srgbClr val="005EB8"/>
                    </a:solidFill>
                  </a:tcPr>
                </a:tc>
                <a:tc>
                  <a:txBody>
                    <a:bodyPr/>
                    <a:lstStyle/>
                    <a:p>
                      <a:pPr algn="ctr" fontAlgn="b"/>
                      <a:r>
                        <a:rPr lang="en-US" sz="1100" b="1" u="none" strike="noStrike" dirty="0">
                          <a:solidFill>
                            <a:schemeClr val="bg1"/>
                          </a:solidFill>
                          <a:effectLst/>
                          <a:latin typeface="Univers 45 Light" pitchFamily="2" charset="0"/>
                        </a:rPr>
                        <a:t>Year 6</a:t>
                      </a:r>
                      <a:endParaRPr lang="en-US" sz="1100" b="1" i="0" u="none" strike="noStrike" dirty="0">
                        <a:solidFill>
                          <a:schemeClr val="bg1"/>
                        </a:solidFill>
                        <a:effectLst/>
                        <a:latin typeface="Univers 45 Light" pitchFamily="2" charset="0"/>
                      </a:endParaRPr>
                    </a:p>
                  </a:txBody>
                  <a:tcPr marL="41148" marR="41148" marT="41148" marB="41148" anchor="ctr">
                    <a:lnB w="12700" cap="flat" cmpd="sng" algn="ctr">
                      <a:solidFill>
                        <a:schemeClr val="accent1">
                          <a:lumMod val="20000"/>
                          <a:lumOff val="80000"/>
                        </a:schemeClr>
                      </a:solidFill>
                      <a:prstDash val="solid"/>
                      <a:round/>
                      <a:headEnd type="none" w="med" len="med"/>
                      <a:tailEnd type="none" w="med" len="med"/>
                    </a:lnB>
                    <a:solidFill>
                      <a:srgbClr val="005EB8"/>
                    </a:solidFill>
                  </a:tcPr>
                </a:tc>
                <a:tc>
                  <a:txBody>
                    <a:bodyPr/>
                    <a:lstStyle/>
                    <a:p>
                      <a:pPr algn="ctr" fontAlgn="b"/>
                      <a:r>
                        <a:rPr lang="en-US" sz="1100" b="1" u="none" strike="noStrike" dirty="0">
                          <a:solidFill>
                            <a:schemeClr val="bg1"/>
                          </a:solidFill>
                          <a:effectLst/>
                          <a:latin typeface="Univers 45 Light" pitchFamily="2" charset="0"/>
                        </a:rPr>
                        <a:t>Year 7</a:t>
                      </a:r>
                      <a:endParaRPr lang="en-US" sz="1100" b="1" i="0" u="none" strike="noStrike" dirty="0">
                        <a:solidFill>
                          <a:schemeClr val="bg1"/>
                        </a:solidFill>
                        <a:effectLst/>
                        <a:latin typeface="Univers 45 Light" pitchFamily="2" charset="0"/>
                      </a:endParaRPr>
                    </a:p>
                  </a:txBody>
                  <a:tcPr marL="41148" marR="41148" marT="41148" marB="41148" anchor="ctr">
                    <a:lnB w="12700" cap="flat" cmpd="sng" algn="ctr">
                      <a:solidFill>
                        <a:schemeClr val="accent1">
                          <a:lumMod val="20000"/>
                          <a:lumOff val="80000"/>
                        </a:schemeClr>
                      </a:solidFill>
                      <a:prstDash val="solid"/>
                      <a:round/>
                      <a:headEnd type="none" w="med" len="med"/>
                      <a:tailEnd type="none" w="med" len="med"/>
                    </a:lnB>
                    <a:solidFill>
                      <a:srgbClr val="005EB8"/>
                    </a:solidFill>
                  </a:tcPr>
                </a:tc>
                <a:tc>
                  <a:txBody>
                    <a:bodyPr/>
                    <a:lstStyle/>
                    <a:p>
                      <a:pPr algn="ctr" fontAlgn="b"/>
                      <a:r>
                        <a:rPr lang="en-US" sz="1100" b="1" u="none" strike="noStrike" dirty="0">
                          <a:solidFill>
                            <a:schemeClr val="bg1"/>
                          </a:solidFill>
                          <a:effectLst/>
                          <a:latin typeface="Univers 45 Light" pitchFamily="2" charset="0"/>
                        </a:rPr>
                        <a:t>Year 8</a:t>
                      </a:r>
                      <a:endParaRPr lang="en-US" sz="1100" b="1" i="0" u="none" strike="noStrike" dirty="0">
                        <a:solidFill>
                          <a:schemeClr val="bg1"/>
                        </a:solidFill>
                        <a:effectLst/>
                        <a:latin typeface="Univers 45 Light" pitchFamily="2" charset="0"/>
                      </a:endParaRPr>
                    </a:p>
                  </a:txBody>
                  <a:tcPr marL="41148" marR="41148" marT="41148" marB="41148" anchor="ctr">
                    <a:lnB w="12700" cap="flat" cmpd="sng" algn="ctr">
                      <a:solidFill>
                        <a:schemeClr val="accent1">
                          <a:lumMod val="20000"/>
                          <a:lumOff val="80000"/>
                        </a:schemeClr>
                      </a:solidFill>
                      <a:prstDash val="solid"/>
                      <a:round/>
                      <a:headEnd type="none" w="med" len="med"/>
                      <a:tailEnd type="none" w="med" len="med"/>
                    </a:lnB>
                    <a:solidFill>
                      <a:srgbClr val="005EB8"/>
                    </a:solidFill>
                  </a:tcPr>
                </a:tc>
                <a:tc>
                  <a:txBody>
                    <a:bodyPr/>
                    <a:lstStyle/>
                    <a:p>
                      <a:pPr algn="ctr" fontAlgn="b"/>
                      <a:r>
                        <a:rPr lang="en-US" sz="1100" b="1" u="none" strike="noStrike" dirty="0">
                          <a:solidFill>
                            <a:schemeClr val="bg1"/>
                          </a:solidFill>
                          <a:effectLst/>
                          <a:latin typeface="Univers 45 Light" pitchFamily="2" charset="0"/>
                        </a:rPr>
                        <a:t>Year 9</a:t>
                      </a:r>
                      <a:endParaRPr lang="en-US" sz="1100" b="1" i="0" u="none" strike="noStrike" dirty="0">
                        <a:solidFill>
                          <a:schemeClr val="bg1"/>
                        </a:solidFill>
                        <a:effectLst/>
                        <a:latin typeface="Univers 45 Light" pitchFamily="2" charset="0"/>
                      </a:endParaRPr>
                    </a:p>
                  </a:txBody>
                  <a:tcPr marL="41148" marR="41148" marT="41148" marB="41148" anchor="ctr">
                    <a:lnB w="12700" cap="flat" cmpd="sng" algn="ctr">
                      <a:solidFill>
                        <a:schemeClr val="accent1">
                          <a:lumMod val="20000"/>
                          <a:lumOff val="80000"/>
                        </a:schemeClr>
                      </a:solidFill>
                      <a:prstDash val="solid"/>
                      <a:round/>
                      <a:headEnd type="none" w="med" len="med"/>
                      <a:tailEnd type="none" w="med" len="med"/>
                    </a:lnB>
                    <a:solidFill>
                      <a:srgbClr val="005EB8"/>
                    </a:solidFill>
                  </a:tcPr>
                </a:tc>
                <a:tc>
                  <a:txBody>
                    <a:bodyPr/>
                    <a:lstStyle/>
                    <a:p>
                      <a:pPr algn="ctr" fontAlgn="b"/>
                      <a:r>
                        <a:rPr lang="en-US" sz="1100" b="1" u="none" strike="noStrike" dirty="0">
                          <a:solidFill>
                            <a:schemeClr val="bg1"/>
                          </a:solidFill>
                          <a:effectLst/>
                          <a:latin typeface="Univers 45 Light" pitchFamily="2" charset="0"/>
                        </a:rPr>
                        <a:t>Year 10</a:t>
                      </a:r>
                      <a:endParaRPr lang="en-US" sz="1100" b="1" i="0" u="none" strike="noStrike" dirty="0">
                        <a:solidFill>
                          <a:schemeClr val="bg1"/>
                        </a:solidFill>
                        <a:effectLst/>
                        <a:latin typeface="Univers 45 Light" pitchFamily="2" charset="0"/>
                      </a:endParaRPr>
                    </a:p>
                  </a:txBody>
                  <a:tcPr marL="41148" marR="41148" marT="41148" marB="41148" anchor="ctr">
                    <a:lnB w="12700" cap="flat" cmpd="sng" algn="ctr">
                      <a:solidFill>
                        <a:schemeClr val="accent1">
                          <a:lumMod val="20000"/>
                          <a:lumOff val="80000"/>
                        </a:schemeClr>
                      </a:solidFill>
                      <a:prstDash val="solid"/>
                      <a:round/>
                      <a:headEnd type="none" w="med" len="med"/>
                      <a:tailEnd type="none" w="med" len="med"/>
                    </a:lnB>
                    <a:solidFill>
                      <a:srgbClr val="005EB8"/>
                    </a:solidFill>
                  </a:tcPr>
                </a:tc>
              </a:tr>
              <a:tr h="466055">
                <a:tc>
                  <a:txBody>
                    <a:bodyPr/>
                    <a:lstStyle/>
                    <a:p>
                      <a:pPr algn="l" fontAlgn="b"/>
                      <a:r>
                        <a:rPr lang="en-US" sz="1100" b="1" u="none" strike="noStrike" dirty="0" smtClean="0">
                          <a:effectLst/>
                          <a:latin typeface="Univers 45 Light" pitchFamily="2" charset="0"/>
                        </a:rPr>
                        <a:t>Assets</a:t>
                      </a:r>
                      <a:endParaRPr lang="en-US" sz="1100" b="1" i="0" u="none" strike="noStrike" dirty="0">
                        <a:solidFill>
                          <a:srgbClr val="000000"/>
                        </a:solidFill>
                        <a:effectLst/>
                        <a:latin typeface="Univers 45 Light" pitchFamily="2" charset="0"/>
                      </a:endParaRPr>
                    </a:p>
                  </a:txBody>
                  <a:tcPr marL="41148" marR="41148" marT="41148" marB="41148" anchor="ctr">
                    <a:lnR w="12700" cap="flat" cmpd="sng" algn="ctr">
                      <a:solidFill>
                        <a:schemeClr val="accent1">
                          <a:lumMod val="20000"/>
                          <a:lumOff val="80000"/>
                        </a:schemeClr>
                      </a:solidFill>
                      <a:prstDash val="solid"/>
                      <a:round/>
                      <a:headEnd type="none" w="med" len="med"/>
                      <a:tailEnd type="none" w="med" len="med"/>
                    </a:lnR>
                    <a:solidFill>
                      <a:schemeClr val="bg1">
                        <a:lumMod val="85000"/>
                        <a:alpha val="26000"/>
                      </a:schemeClr>
                    </a:solidFill>
                  </a:tcPr>
                </a:tc>
                <a:tc>
                  <a:txBody>
                    <a:bodyPr/>
                    <a:lstStyle/>
                    <a:p>
                      <a:pPr algn="r" fontAlgn="b"/>
                      <a:r>
                        <a:rPr lang="en-US" sz="1100" b="0" i="0" u="none" strike="noStrike" dirty="0" smtClean="0">
                          <a:solidFill>
                            <a:srgbClr val="000000"/>
                          </a:solidFill>
                          <a:effectLst/>
                          <a:latin typeface="Univers 45 Light" pitchFamily="2" charset="0"/>
                        </a:rPr>
                        <a:t>-</a:t>
                      </a:r>
                      <a:endParaRPr lang="en-US" sz="1100" b="0" i="0" u="none" strike="noStrike" dirty="0">
                        <a:solidFill>
                          <a:srgbClr val="000000"/>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r" fontAlgn="b"/>
                      <a:r>
                        <a:rPr lang="en-US" sz="1100" b="0" i="0" u="none" strike="noStrike" dirty="0" smtClean="0">
                          <a:solidFill>
                            <a:srgbClr val="000000"/>
                          </a:solidFill>
                          <a:effectLst/>
                          <a:latin typeface="Univers 45 Light" pitchFamily="2" charset="0"/>
                        </a:rPr>
                        <a:t>-</a:t>
                      </a:r>
                      <a:endParaRPr lang="en-US" sz="1100" b="0" i="0" u="none" strike="noStrike" dirty="0">
                        <a:solidFill>
                          <a:srgbClr val="000000"/>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r" fontAlgn="b"/>
                      <a:r>
                        <a:rPr lang="en-US" sz="1100" b="0" i="0" u="none" strike="noStrike" dirty="0" smtClean="0">
                          <a:solidFill>
                            <a:srgbClr val="000000"/>
                          </a:solidFill>
                          <a:effectLst/>
                          <a:latin typeface="Univers 45 Light" pitchFamily="2" charset="0"/>
                        </a:rPr>
                        <a:t>-</a:t>
                      </a:r>
                      <a:endParaRPr lang="en-US" sz="1100" b="0" i="0" u="none" strike="noStrike" dirty="0">
                        <a:solidFill>
                          <a:srgbClr val="000000"/>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r" fontAlgn="b"/>
                      <a:r>
                        <a:rPr lang="en-US" sz="1100" b="0" i="0" u="none" strike="noStrike" dirty="0" smtClean="0">
                          <a:solidFill>
                            <a:srgbClr val="000000"/>
                          </a:solidFill>
                          <a:effectLst/>
                          <a:latin typeface="Univers 45 Light" pitchFamily="2" charset="0"/>
                        </a:rPr>
                        <a:t>-</a:t>
                      </a:r>
                      <a:endParaRPr lang="en-US" sz="1100" b="0" i="0" u="none" strike="noStrike" dirty="0">
                        <a:solidFill>
                          <a:srgbClr val="000000"/>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r" fontAlgn="b"/>
                      <a:r>
                        <a:rPr lang="en-US" sz="1100" b="0" i="0" u="none" strike="noStrike" dirty="0" smtClean="0">
                          <a:solidFill>
                            <a:srgbClr val="000000"/>
                          </a:solidFill>
                          <a:effectLst/>
                          <a:latin typeface="Univers 45 Light" pitchFamily="2" charset="0"/>
                        </a:rPr>
                        <a:t>-</a:t>
                      </a:r>
                      <a:endParaRPr lang="en-US" sz="1100" b="0" i="0" u="none" strike="noStrike" dirty="0">
                        <a:solidFill>
                          <a:srgbClr val="000000"/>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r" fontAlgn="b"/>
                      <a:r>
                        <a:rPr lang="en-US" sz="1100" b="0" i="0" u="none" strike="noStrike" dirty="0" smtClean="0">
                          <a:solidFill>
                            <a:srgbClr val="000000"/>
                          </a:solidFill>
                          <a:effectLst/>
                          <a:latin typeface="Univers 45 Light" pitchFamily="2" charset="0"/>
                        </a:rPr>
                        <a:t>-</a:t>
                      </a:r>
                      <a:endParaRPr lang="en-US" sz="1100" b="0" i="0" u="none" strike="noStrike" dirty="0">
                        <a:solidFill>
                          <a:srgbClr val="000000"/>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r" fontAlgn="b"/>
                      <a:r>
                        <a:rPr lang="en-US" sz="1100" b="0" i="0" u="none" strike="noStrike" dirty="0" smtClean="0">
                          <a:solidFill>
                            <a:srgbClr val="000000"/>
                          </a:solidFill>
                          <a:effectLst/>
                          <a:latin typeface="Univers 45 Light" pitchFamily="2" charset="0"/>
                        </a:rPr>
                        <a:t>-</a:t>
                      </a:r>
                      <a:endParaRPr lang="en-US" sz="1100" b="0" i="0" u="none" strike="noStrike" dirty="0">
                        <a:solidFill>
                          <a:srgbClr val="000000"/>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r" fontAlgn="b"/>
                      <a:r>
                        <a:rPr lang="en-US" sz="1100" b="0" i="0" u="none" strike="noStrike" dirty="0" smtClean="0">
                          <a:solidFill>
                            <a:srgbClr val="000000"/>
                          </a:solidFill>
                          <a:effectLst/>
                          <a:latin typeface="Univers 45 Light" pitchFamily="2" charset="0"/>
                        </a:rPr>
                        <a:t>-</a:t>
                      </a:r>
                      <a:endParaRPr lang="en-US" sz="1100" b="0" i="0" u="none" strike="noStrike" dirty="0">
                        <a:solidFill>
                          <a:srgbClr val="000000"/>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r" fontAlgn="b"/>
                      <a:r>
                        <a:rPr lang="en-US" sz="1100" b="0" i="0" u="none" strike="noStrike" dirty="0" smtClean="0">
                          <a:solidFill>
                            <a:srgbClr val="000000"/>
                          </a:solidFill>
                          <a:effectLst/>
                          <a:latin typeface="Univers 45 Light" pitchFamily="2" charset="0"/>
                        </a:rPr>
                        <a:t>-</a:t>
                      </a:r>
                      <a:endParaRPr lang="en-US" sz="1100" b="0" i="0" u="none" strike="noStrike" dirty="0">
                        <a:solidFill>
                          <a:srgbClr val="000000"/>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r" fontAlgn="b"/>
                      <a:r>
                        <a:rPr lang="en-US" sz="1100" b="0" i="0" u="none" strike="noStrike" dirty="0" smtClean="0">
                          <a:solidFill>
                            <a:srgbClr val="000000"/>
                          </a:solidFill>
                          <a:effectLst/>
                          <a:latin typeface="Univers 45 Light" pitchFamily="2" charset="0"/>
                        </a:rPr>
                        <a:t>-</a:t>
                      </a:r>
                      <a:endParaRPr lang="en-US" sz="1100" b="0" i="0" u="none" strike="noStrike" dirty="0">
                        <a:solidFill>
                          <a:srgbClr val="000000"/>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r" fontAlgn="b"/>
                      <a:r>
                        <a:rPr lang="en-US" sz="1100" b="0" i="0" u="none" strike="noStrike" dirty="0" smtClean="0">
                          <a:solidFill>
                            <a:srgbClr val="000000"/>
                          </a:solidFill>
                          <a:effectLst/>
                          <a:latin typeface="Univers 45 Light" pitchFamily="2" charset="0"/>
                        </a:rPr>
                        <a:t>-</a:t>
                      </a:r>
                      <a:endParaRPr lang="en-US" sz="1100" b="0" i="0" u="none" strike="noStrike" dirty="0">
                        <a:solidFill>
                          <a:srgbClr val="000000"/>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r>
              <a:tr h="466055">
                <a:tc>
                  <a:txBody>
                    <a:bodyPr/>
                    <a:lstStyle/>
                    <a:p>
                      <a:pPr algn="l" fontAlgn="b"/>
                      <a:r>
                        <a:rPr lang="en-US" sz="1100" b="1" u="none" strike="noStrike" dirty="0" smtClean="0">
                          <a:effectLst/>
                          <a:latin typeface="Univers 45 Light" pitchFamily="2" charset="0"/>
                        </a:rPr>
                        <a:t>Liabilities</a:t>
                      </a:r>
                      <a:endParaRPr lang="en-US" sz="1100" b="1" i="0" u="none" strike="noStrike" dirty="0">
                        <a:solidFill>
                          <a:srgbClr val="000000"/>
                        </a:solidFill>
                        <a:effectLst/>
                        <a:latin typeface="Univers 45 Light" pitchFamily="2" charset="0"/>
                      </a:endParaRPr>
                    </a:p>
                  </a:txBody>
                  <a:tcPr marL="41148" marR="41148" marT="41148" marB="41148" anchor="ctr">
                    <a:lnR w="12700" cap="flat" cmpd="sng" algn="ctr">
                      <a:solidFill>
                        <a:schemeClr val="accent1">
                          <a:lumMod val="20000"/>
                          <a:lumOff val="80000"/>
                        </a:schemeClr>
                      </a:solidFill>
                      <a:prstDash val="solid"/>
                      <a:round/>
                      <a:headEnd type="none" w="med" len="med"/>
                      <a:tailEnd type="none" w="med" len="med"/>
                    </a:lnR>
                    <a:solidFill>
                      <a:schemeClr val="bg1">
                        <a:lumMod val="85000"/>
                        <a:alpha val="26000"/>
                      </a:schemeClr>
                    </a:solidFill>
                  </a:tcPr>
                </a:tc>
                <a:tc>
                  <a:txBody>
                    <a:bodyPr/>
                    <a:lstStyle/>
                    <a:p>
                      <a:pPr algn="r" fontAlgn="b"/>
                      <a:r>
                        <a:rPr lang="en-US" sz="1100" b="1" i="0" u="none" strike="noStrike" dirty="0" smtClean="0">
                          <a:solidFill>
                            <a:srgbClr val="00338D"/>
                          </a:solidFill>
                          <a:effectLst/>
                          <a:latin typeface="Univers 45 Light" pitchFamily="2" charset="0"/>
                        </a:rPr>
                        <a:t>-</a:t>
                      </a:r>
                      <a:endParaRPr lang="en-US" sz="11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1" u="none" strike="noStrike" dirty="0" smtClean="0">
                          <a:solidFill>
                            <a:srgbClr val="00338D"/>
                          </a:solidFill>
                          <a:effectLst/>
                          <a:latin typeface="Univers 45 Light" pitchFamily="2" charset="0"/>
                        </a:rPr>
                        <a:t>-</a:t>
                      </a:r>
                      <a:endParaRPr lang="en-US" sz="11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1" u="none" strike="noStrike" dirty="0" smtClean="0">
                          <a:solidFill>
                            <a:srgbClr val="00338D"/>
                          </a:solidFill>
                          <a:effectLst/>
                          <a:latin typeface="Univers 45 Light" pitchFamily="2" charset="0"/>
                        </a:rPr>
                        <a:t>-</a:t>
                      </a:r>
                      <a:endParaRPr lang="en-US" sz="11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1" u="none" strike="noStrike" dirty="0" smtClean="0">
                          <a:solidFill>
                            <a:srgbClr val="00338D"/>
                          </a:solidFill>
                          <a:effectLst/>
                          <a:latin typeface="Univers 45 Light" pitchFamily="2" charset="0"/>
                        </a:rPr>
                        <a:t>-</a:t>
                      </a:r>
                      <a:endParaRPr lang="en-US" sz="11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1" u="none" strike="noStrike" dirty="0" smtClean="0">
                          <a:solidFill>
                            <a:srgbClr val="00338D"/>
                          </a:solidFill>
                          <a:effectLst/>
                          <a:latin typeface="Univers 45 Light" pitchFamily="2" charset="0"/>
                        </a:rPr>
                        <a:t>-</a:t>
                      </a:r>
                      <a:endParaRPr lang="en-US" sz="11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1" u="none" strike="noStrike" dirty="0" smtClean="0">
                          <a:solidFill>
                            <a:srgbClr val="00338D"/>
                          </a:solidFill>
                          <a:effectLst/>
                          <a:latin typeface="Univers 45 Light" pitchFamily="2" charset="0"/>
                        </a:rPr>
                        <a:t>-</a:t>
                      </a:r>
                      <a:endParaRPr lang="en-US" sz="11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1" u="none" strike="noStrike" dirty="0" smtClean="0">
                          <a:solidFill>
                            <a:srgbClr val="00338D"/>
                          </a:solidFill>
                          <a:effectLst/>
                          <a:latin typeface="Univers 45 Light" pitchFamily="2" charset="0"/>
                        </a:rPr>
                        <a:t>-</a:t>
                      </a:r>
                      <a:endParaRPr lang="en-US" sz="11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1" u="none" strike="noStrike" dirty="0" smtClean="0">
                          <a:solidFill>
                            <a:srgbClr val="00338D"/>
                          </a:solidFill>
                          <a:effectLst/>
                          <a:latin typeface="Univers 45 Light" pitchFamily="2" charset="0"/>
                        </a:rPr>
                        <a:t>-</a:t>
                      </a:r>
                      <a:endParaRPr lang="en-US" sz="11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1" u="none" strike="noStrike" dirty="0" smtClean="0">
                          <a:solidFill>
                            <a:srgbClr val="00338D"/>
                          </a:solidFill>
                          <a:effectLst/>
                          <a:latin typeface="Univers 45 Light" pitchFamily="2" charset="0"/>
                        </a:rPr>
                        <a:t>-</a:t>
                      </a:r>
                      <a:endParaRPr lang="en-US" sz="11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1" u="none" strike="noStrike" dirty="0" smtClean="0">
                          <a:solidFill>
                            <a:srgbClr val="00338D"/>
                          </a:solidFill>
                          <a:effectLst/>
                          <a:latin typeface="Univers 45 Light" pitchFamily="2" charset="0"/>
                        </a:rPr>
                        <a:t>-</a:t>
                      </a:r>
                      <a:endParaRPr lang="en-US" sz="11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1" u="none" strike="noStrike" dirty="0" smtClean="0">
                          <a:solidFill>
                            <a:srgbClr val="00338D"/>
                          </a:solidFill>
                          <a:effectLst/>
                          <a:latin typeface="Univers 45 Light" pitchFamily="2" charset="0"/>
                        </a:rPr>
                        <a:t>-</a:t>
                      </a:r>
                      <a:endParaRPr lang="en-US" sz="11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r>
              <a:tr h="466055">
                <a:tc>
                  <a:txBody>
                    <a:bodyPr/>
                    <a:lstStyle/>
                    <a:p>
                      <a:pPr algn="l" fontAlgn="b"/>
                      <a:endParaRPr lang="en-US" sz="1100" b="1" i="0" u="none" strike="noStrike" dirty="0">
                        <a:solidFill>
                          <a:srgbClr val="000000"/>
                        </a:solidFill>
                        <a:effectLst/>
                        <a:latin typeface="Univers 45 Light" pitchFamily="2" charset="0"/>
                      </a:endParaRPr>
                    </a:p>
                  </a:txBody>
                  <a:tcPr marL="41148" marR="41148" marT="41148" marB="41148" anchor="ctr">
                    <a:lnR w="12700" cap="flat" cmpd="sng" algn="ctr">
                      <a:solidFill>
                        <a:schemeClr val="accent1">
                          <a:lumMod val="20000"/>
                          <a:lumOff val="80000"/>
                        </a:schemeClr>
                      </a:solidFill>
                      <a:prstDash val="solid"/>
                      <a:round/>
                      <a:headEnd type="none" w="med" len="med"/>
                      <a:tailEnd type="none" w="med" len="med"/>
                    </a:lnR>
                    <a:solidFill>
                      <a:schemeClr val="bg1">
                        <a:lumMod val="85000"/>
                        <a:alpha val="26000"/>
                      </a:schemeClr>
                    </a:solid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r>
              <a:tr h="466055">
                <a:tc>
                  <a:txBody>
                    <a:bodyPr/>
                    <a:lstStyle/>
                    <a:p>
                      <a:pPr algn="l" fontAlgn="b"/>
                      <a:r>
                        <a:rPr lang="en-US" sz="1100" b="1" u="none" strike="noStrike" dirty="0" smtClean="0">
                          <a:solidFill>
                            <a:srgbClr val="FF0000"/>
                          </a:solidFill>
                          <a:effectLst/>
                          <a:latin typeface="Univers 45 Light" pitchFamily="2" charset="0"/>
                        </a:rPr>
                        <a:t>Balance sheet under </a:t>
                      </a:r>
                      <a:r>
                        <a:rPr lang="en-US" sz="1100" b="1" u="none" strike="noStrike" dirty="0">
                          <a:solidFill>
                            <a:srgbClr val="FF0000"/>
                          </a:solidFill>
                          <a:effectLst/>
                          <a:latin typeface="Univers 45 Light" pitchFamily="2" charset="0"/>
                        </a:rPr>
                        <a:t>IFRS 16</a:t>
                      </a:r>
                      <a:endParaRPr lang="en-US" sz="1100" b="1" i="0" u="none" strike="noStrike" dirty="0">
                        <a:solidFill>
                          <a:srgbClr val="FF0000"/>
                        </a:solidFill>
                        <a:effectLst/>
                        <a:latin typeface="Univers 45 Light" pitchFamily="2" charset="0"/>
                      </a:endParaRPr>
                    </a:p>
                  </a:txBody>
                  <a:tcPr marL="41148" marR="41148" marT="41148" marB="41148" anchor="ctr">
                    <a:lnR w="12700" cap="flat" cmpd="sng" algn="ctr">
                      <a:solidFill>
                        <a:schemeClr val="accent1">
                          <a:lumMod val="20000"/>
                          <a:lumOff val="80000"/>
                        </a:schemeClr>
                      </a:solidFill>
                      <a:prstDash val="solid"/>
                      <a:round/>
                      <a:headEnd type="none" w="med" len="med"/>
                      <a:tailEnd type="none" w="med" len="med"/>
                    </a:lnR>
                    <a:solidFill>
                      <a:schemeClr val="bg1">
                        <a:lumMod val="85000"/>
                        <a:alpha val="26000"/>
                      </a:schemeClr>
                    </a:solid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r>
              <a:tr h="466055">
                <a:tc>
                  <a:txBody>
                    <a:bodyPr/>
                    <a:lstStyle/>
                    <a:p>
                      <a:pPr algn="l" fontAlgn="b"/>
                      <a:r>
                        <a:rPr lang="en-US" sz="1100" b="1" u="none" strike="noStrike" dirty="0" smtClean="0">
                          <a:effectLst/>
                          <a:latin typeface="Univers 45 Light" pitchFamily="2" charset="0"/>
                        </a:rPr>
                        <a:t>Right of use asset</a:t>
                      </a:r>
                      <a:endParaRPr lang="en-US" sz="1100" b="1" i="0" u="none" strike="noStrike" dirty="0">
                        <a:solidFill>
                          <a:srgbClr val="000000"/>
                        </a:solidFill>
                        <a:effectLst/>
                        <a:latin typeface="Univers 45 Light" pitchFamily="2" charset="0"/>
                      </a:endParaRPr>
                    </a:p>
                  </a:txBody>
                  <a:tcPr marL="41148" marR="41148" marT="41148" marB="41148" anchor="ctr">
                    <a:lnR w="12700" cap="flat" cmpd="sng" algn="ctr">
                      <a:solidFill>
                        <a:schemeClr val="accent1">
                          <a:lumMod val="20000"/>
                          <a:lumOff val="80000"/>
                        </a:schemeClr>
                      </a:solidFill>
                      <a:prstDash val="solid"/>
                      <a:round/>
                      <a:headEnd type="none" w="med" len="med"/>
                      <a:tailEnd type="none" w="med" len="med"/>
                    </a:lnR>
                    <a:solidFill>
                      <a:schemeClr val="bg1">
                        <a:lumMod val="85000"/>
                        <a:alpha val="26000"/>
                      </a:schemeClr>
                    </a:solidFill>
                  </a:tcPr>
                </a:tc>
                <a:tc>
                  <a:txBody>
                    <a:bodyPr/>
                    <a:lstStyle/>
                    <a:p>
                      <a:pPr algn="r" fontAlgn="b"/>
                      <a:r>
                        <a:rPr lang="en-US" sz="1100" b="1" i="0" u="none" strike="noStrike" dirty="0" smtClean="0">
                          <a:solidFill>
                            <a:srgbClr val="00338D"/>
                          </a:solidFill>
                          <a:effectLst/>
                          <a:latin typeface="Univers 45 Light" pitchFamily="2" charset="0"/>
                        </a:rPr>
                        <a:t>$702,358</a:t>
                      </a:r>
                      <a:endParaRPr lang="en-US" sz="11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r" fontAlgn="b"/>
                      <a:r>
                        <a:rPr lang="en-US" sz="1100" b="1" i="0" u="none" strike="noStrike" dirty="0" smtClean="0">
                          <a:solidFill>
                            <a:srgbClr val="00338D"/>
                          </a:solidFill>
                          <a:effectLst/>
                          <a:latin typeface="Univers 45 Light" pitchFamily="2" charset="0"/>
                        </a:rPr>
                        <a:t>$632,122</a:t>
                      </a:r>
                      <a:endParaRPr lang="en-US" sz="11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r" fontAlgn="b"/>
                      <a:r>
                        <a:rPr lang="en-US" sz="1100" b="1" i="0" u="none" strike="noStrike" dirty="0" smtClean="0">
                          <a:solidFill>
                            <a:srgbClr val="00338D"/>
                          </a:solidFill>
                          <a:effectLst/>
                          <a:latin typeface="Univers 45 Light" pitchFamily="2" charset="0"/>
                        </a:rPr>
                        <a:t>$561,887</a:t>
                      </a:r>
                      <a:endParaRPr lang="en-US" sz="11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r" fontAlgn="b"/>
                      <a:r>
                        <a:rPr lang="en-US" sz="1100" b="1" i="0" u="none" strike="noStrike" dirty="0" smtClean="0">
                          <a:solidFill>
                            <a:srgbClr val="00338D"/>
                          </a:solidFill>
                          <a:effectLst/>
                          <a:latin typeface="Univers 45 Light" pitchFamily="2" charset="0"/>
                        </a:rPr>
                        <a:t>$491,651</a:t>
                      </a:r>
                      <a:endParaRPr lang="en-US" sz="11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r" fontAlgn="b"/>
                      <a:r>
                        <a:rPr lang="en-US" sz="1100" b="1" i="0" u="none" strike="noStrike" dirty="0" smtClean="0">
                          <a:solidFill>
                            <a:srgbClr val="00338D"/>
                          </a:solidFill>
                          <a:effectLst/>
                          <a:latin typeface="Univers 45 Light" pitchFamily="2" charset="0"/>
                        </a:rPr>
                        <a:t>$421,415</a:t>
                      </a:r>
                      <a:endParaRPr lang="en-US" sz="11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r" fontAlgn="b"/>
                      <a:r>
                        <a:rPr lang="en-US" sz="1100" b="1" i="0" u="none" strike="noStrike" dirty="0" smtClean="0">
                          <a:solidFill>
                            <a:srgbClr val="00338D"/>
                          </a:solidFill>
                          <a:effectLst/>
                          <a:latin typeface="Univers 45 Light" pitchFamily="2" charset="0"/>
                        </a:rPr>
                        <a:t>$351,179</a:t>
                      </a:r>
                      <a:endParaRPr lang="en-US" sz="11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r" fontAlgn="b"/>
                      <a:r>
                        <a:rPr lang="en-US" sz="1100" b="1" i="0" u="none" strike="noStrike" dirty="0" smtClean="0">
                          <a:solidFill>
                            <a:srgbClr val="00338D"/>
                          </a:solidFill>
                          <a:effectLst/>
                          <a:latin typeface="Univers 45 Light" pitchFamily="2" charset="0"/>
                        </a:rPr>
                        <a:t>$280,943</a:t>
                      </a:r>
                      <a:endParaRPr lang="en-US" sz="11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r" fontAlgn="b"/>
                      <a:r>
                        <a:rPr lang="en-US" sz="1100" b="1" i="0" u="none" strike="noStrike" dirty="0" smtClean="0">
                          <a:solidFill>
                            <a:srgbClr val="00338D"/>
                          </a:solidFill>
                          <a:effectLst/>
                          <a:latin typeface="Univers 45 Light" pitchFamily="2" charset="0"/>
                        </a:rPr>
                        <a:t>$210,707</a:t>
                      </a:r>
                      <a:endParaRPr lang="en-US" sz="11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r" fontAlgn="b"/>
                      <a:r>
                        <a:rPr lang="en-US" sz="1100" b="1" i="0" u="none" strike="noStrike" dirty="0" smtClean="0">
                          <a:solidFill>
                            <a:srgbClr val="00338D"/>
                          </a:solidFill>
                          <a:effectLst/>
                          <a:latin typeface="Univers 45 Light" pitchFamily="2" charset="0"/>
                        </a:rPr>
                        <a:t>$140,472</a:t>
                      </a:r>
                      <a:endParaRPr lang="en-US" sz="11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r" fontAlgn="b"/>
                      <a:r>
                        <a:rPr lang="en-US" sz="1100" b="1" i="0" u="none" strike="noStrike" dirty="0" smtClean="0">
                          <a:solidFill>
                            <a:srgbClr val="00338D"/>
                          </a:solidFill>
                          <a:effectLst/>
                          <a:latin typeface="Univers 45 Light" pitchFamily="2" charset="0"/>
                        </a:rPr>
                        <a:t>$70,236</a:t>
                      </a:r>
                      <a:endParaRPr lang="en-US" sz="11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r" fontAlgn="b"/>
                      <a:r>
                        <a:rPr lang="en-US" sz="1100" b="1" i="0" u="none" strike="noStrike" dirty="0" smtClean="0">
                          <a:solidFill>
                            <a:srgbClr val="00338D"/>
                          </a:solidFill>
                          <a:effectLst/>
                          <a:latin typeface="Univers 45 Light" pitchFamily="2" charset="0"/>
                        </a:rPr>
                        <a:t>$0</a:t>
                      </a:r>
                      <a:endParaRPr lang="en-US" sz="11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r>
              <a:tr h="466055">
                <a:tc>
                  <a:txBody>
                    <a:bodyPr/>
                    <a:lstStyle/>
                    <a:p>
                      <a:pPr algn="l" fontAlgn="b"/>
                      <a:r>
                        <a:rPr lang="en-US" sz="1100" b="1" i="0" u="none" strike="noStrike" dirty="0" smtClean="0">
                          <a:solidFill>
                            <a:schemeClr val="dk1"/>
                          </a:solidFill>
                          <a:effectLst/>
                          <a:latin typeface="Univers 45 Light" pitchFamily="2" charset="0"/>
                        </a:rPr>
                        <a:t>Lease</a:t>
                      </a:r>
                      <a:r>
                        <a:rPr lang="en-US" sz="1100" b="1" i="0" u="none" strike="noStrike" baseline="0" dirty="0" smtClean="0">
                          <a:solidFill>
                            <a:schemeClr val="dk1"/>
                          </a:solidFill>
                          <a:effectLst/>
                          <a:latin typeface="Univers 45 Light" pitchFamily="2" charset="0"/>
                        </a:rPr>
                        <a:t> liability</a:t>
                      </a:r>
                      <a:endParaRPr lang="en-US" sz="1100" b="1" i="0" u="none" strike="noStrike" dirty="0">
                        <a:solidFill>
                          <a:srgbClr val="000000"/>
                        </a:solidFill>
                        <a:effectLst/>
                        <a:latin typeface="Univers 45 Light" pitchFamily="2" charset="0"/>
                      </a:endParaRPr>
                    </a:p>
                  </a:txBody>
                  <a:tcPr marL="41148" marR="41148" marT="41148" marB="41148" anchor="ctr">
                    <a:lnR w="12700" cap="flat" cmpd="sng" algn="ctr">
                      <a:solidFill>
                        <a:schemeClr val="accent1">
                          <a:lumMod val="20000"/>
                          <a:lumOff val="80000"/>
                        </a:schemeClr>
                      </a:solidFill>
                      <a:prstDash val="solid"/>
                      <a:round/>
                      <a:headEnd type="none" w="med" len="med"/>
                      <a:tailEnd type="none" w="med" len="med"/>
                    </a:lnR>
                    <a:solidFill>
                      <a:schemeClr val="bg1">
                        <a:lumMod val="85000"/>
                        <a:alpha val="26000"/>
                      </a:schemeClr>
                    </a:solidFill>
                  </a:tcPr>
                </a:tc>
                <a:tc>
                  <a:txBody>
                    <a:bodyPr/>
                    <a:lstStyle/>
                    <a:p>
                      <a:pPr algn="r" fontAlgn="b"/>
                      <a:r>
                        <a:rPr lang="en-US" sz="1100" b="1" i="0" u="none" strike="noStrike" dirty="0" smtClean="0">
                          <a:solidFill>
                            <a:srgbClr val="00338D"/>
                          </a:solidFill>
                          <a:effectLst/>
                          <a:latin typeface="Univers 45 Light" pitchFamily="2" charset="0"/>
                        </a:rPr>
                        <a:t>(702,358)</a:t>
                      </a:r>
                      <a:endParaRPr lang="en-US" sz="11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r" fontAlgn="b"/>
                      <a:r>
                        <a:rPr lang="en-US" sz="1100" b="1" i="0" u="none" strike="noStrike" dirty="0" smtClean="0">
                          <a:solidFill>
                            <a:srgbClr val="00338D"/>
                          </a:solidFill>
                          <a:effectLst/>
                          <a:latin typeface="Univers 45 Light" pitchFamily="2" charset="0"/>
                        </a:rPr>
                        <a:t>(651,523)</a:t>
                      </a:r>
                      <a:endParaRPr lang="en-US" sz="11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r" fontAlgn="b"/>
                      <a:r>
                        <a:rPr lang="en-US" sz="1100" b="1" i="0" u="none" strike="noStrike" dirty="0" smtClean="0">
                          <a:solidFill>
                            <a:srgbClr val="00338D"/>
                          </a:solidFill>
                          <a:effectLst/>
                          <a:latin typeface="Univers 45 Light" pitchFamily="2" charset="0"/>
                        </a:rPr>
                        <a:t>(597,130)</a:t>
                      </a:r>
                      <a:endParaRPr lang="en-US" sz="11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r" fontAlgn="b"/>
                      <a:r>
                        <a:rPr lang="en-US" sz="1100" b="1" i="0" u="none" strike="noStrike" dirty="0" smtClean="0">
                          <a:solidFill>
                            <a:srgbClr val="00338D"/>
                          </a:solidFill>
                          <a:effectLst/>
                          <a:latin typeface="Univers 45 Light" pitchFamily="2" charset="0"/>
                        </a:rPr>
                        <a:t>(538,929)</a:t>
                      </a:r>
                      <a:endParaRPr lang="en-US" sz="11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r" fontAlgn="b"/>
                      <a:r>
                        <a:rPr lang="en-US" sz="1100" b="1" i="0" u="none" strike="noStrike" dirty="0" smtClean="0">
                          <a:solidFill>
                            <a:srgbClr val="00338D"/>
                          </a:solidFill>
                          <a:effectLst/>
                          <a:latin typeface="Univers 45 Light" pitchFamily="2" charset="0"/>
                        </a:rPr>
                        <a:t>(476,654)</a:t>
                      </a:r>
                      <a:endParaRPr lang="en-US" sz="11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r" fontAlgn="b"/>
                      <a:r>
                        <a:rPr lang="en-US" sz="1100" b="1" i="0" u="none" strike="noStrike" dirty="0" smtClean="0">
                          <a:solidFill>
                            <a:srgbClr val="00338D"/>
                          </a:solidFill>
                          <a:effectLst/>
                          <a:latin typeface="Univers 45 Light" pitchFamily="2" charset="0"/>
                        </a:rPr>
                        <a:t>(410,020)</a:t>
                      </a:r>
                      <a:endParaRPr lang="en-US" sz="11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r" fontAlgn="b"/>
                      <a:r>
                        <a:rPr lang="en-US" sz="1100" b="1" i="0" u="none" strike="noStrike" dirty="0" smtClean="0">
                          <a:solidFill>
                            <a:srgbClr val="00338D"/>
                          </a:solidFill>
                          <a:effectLst/>
                          <a:latin typeface="Univers 45 Light" pitchFamily="2" charset="0"/>
                        </a:rPr>
                        <a:t>(338,721)</a:t>
                      </a:r>
                      <a:endParaRPr lang="en-US" sz="11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r" fontAlgn="b"/>
                      <a:r>
                        <a:rPr lang="en-US" sz="1100" b="1" i="0" u="none" strike="noStrike" dirty="0" smtClean="0">
                          <a:solidFill>
                            <a:srgbClr val="00338D"/>
                          </a:solidFill>
                          <a:effectLst/>
                          <a:latin typeface="Univers 45 Light" pitchFamily="2" charset="0"/>
                        </a:rPr>
                        <a:t>(262,432)</a:t>
                      </a:r>
                      <a:endParaRPr lang="en-US" sz="11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r" fontAlgn="b"/>
                      <a:r>
                        <a:rPr lang="en-US" sz="1100" b="1" i="0" u="none" strike="noStrike" dirty="0" smtClean="0">
                          <a:solidFill>
                            <a:srgbClr val="00338D"/>
                          </a:solidFill>
                          <a:effectLst/>
                          <a:latin typeface="Univers 45 Light" pitchFamily="2" charset="0"/>
                        </a:rPr>
                        <a:t>(180,802)</a:t>
                      </a:r>
                      <a:endParaRPr lang="en-US" sz="11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r" fontAlgn="b"/>
                      <a:r>
                        <a:rPr lang="en-US" sz="1100" b="1" i="0" u="none" strike="noStrike" dirty="0" smtClean="0">
                          <a:solidFill>
                            <a:srgbClr val="00338D"/>
                          </a:solidFill>
                          <a:effectLst/>
                          <a:latin typeface="Univers 45 Light" pitchFamily="2" charset="0"/>
                        </a:rPr>
                        <a:t>(93,458)</a:t>
                      </a:r>
                      <a:endParaRPr lang="en-US" sz="11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r" fontAlgn="b"/>
                      <a:r>
                        <a:rPr lang="en-US" sz="1100" b="1" i="0" u="none" strike="noStrike" dirty="0" smtClean="0">
                          <a:solidFill>
                            <a:srgbClr val="00338D"/>
                          </a:solidFill>
                          <a:effectLst/>
                          <a:latin typeface="Univers 45 Light" pitchFamily="2" charset="0"/>
                        </a:rPr>
                        <a:t>$0</a:t>
                      </a:r>
                      <a:endParaRPr lang="en-US" sz="11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r>
              <a:tr h="466055">
                <a:tc>
                  <a:txBody>
                    <a:bodyPr/>
                    <a:lstStyle/>
                    <a:p>
                      <a:pPr algn="l" fontAlgn="b"/>
                      <a:r>
                        <a:rPr lang="en-US" sz="1100" b="1" u="none" strike="noStrike" dirty="0" smtClean="0">
                          <a:effectLst/>
                          <a:latin typeface="Univers 45 Light" pitchFamily="2" charset="0"/>
                        </a:rPr>
                        <a:t>Net Equity</a:t>
                      </a:r>
                      <a:endParaRPr lang="en-US" sz="1100" b="1" i="0" u="none" strike="noStrike" dirty="0">
                        <a:solidFill>
                          <a:srgbClr val="000000"/>
                        </a:solidFill>
                        <a:effectLst/>
                        <a:latin typeface="Univers 45 Light" pitchFamily="2" charset="0"/>
                      </a:endParaRPr>
                    </a:p>
                  </a:txBody>
                  <a:tcPr marL="41148" marR="41148" marT="41148" marB="41148" anchor="ctr">
                    <a:lnR w="12700" cap="flat" cmpd="sng" algn="ctr">
                      <a:solidFill>
                        <a:schemeClr val="accent1">
                          <a:lumMod val="20000"/>
                          <a:lumOff val="80000"/>
                        </a:schemeClr>
                      </a:solidFill>
                      <a:prstDash val="solid"/>
                      <a:round/>
                      <a:headEnd type="none" w="med" len="med"/>
                      <a:tailEnd type="none" w="med" len="med"/>
                    </a:lnR>
                    <a:solidFill>
                      <a:schemeClr val="bg1">
                        <a:lumMod val="85000"/>
                        <a:alpha val="26000"/>
                      </a:schemeClr>
                    </a:solidFill>
                  </a:tcPr>
                </a:tc>
                <a:tc>
                  <a:txBody>
                    <a:bodyPr/>
                    <a:lstStyle/>
                    <a:p>
                      <a:pPr algn="r" fontAlgn="b"/>
                      <a:r>
                        <a:rPr lang="en-US" sz="1100" b="1" i="0" u="none" strike="noStrike" dirty="0" smtClean="0">
                          <a:solidFill>
                            <a:srgbClr val="00338D"/>
                          </a:solidFill>
                          <a:effectLst/>
                          <a:latin typeface="Univers 45 Light" pitchFamily="2" charset="0"/>
                        </a:rPr>
                        <a:t>$0</a:t>
                      </a:r>
                      <a:endParaRPr lang="en-US" sz="11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1" i="0" u="none" strike="noStrike" dirty="0" smtClean="0">
                          <a:solidFill>
                            <a:srgbClr val="00338D"/>
                          </a:solidFill>
                          <a:effectLst/>
                          <a:latin typeface="Univers 45 Light" pitchFamily="2" charset="0"/>
                        </a:rPr>
                        <a:t>(19,401)</a:t>
                      </a:r>
                      <a:endParaRPr lang="en-US" sz="11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1" i="0" u="none" strike="noStrike" dirty="0" smtClean="0">
                          <a:solidFill>
                            <a:srgbClr val="00338D"/>
                          </a:solidFill>
                          <a:effectLst/>
                          <a:latin typeface="Univers 45 Light" pitchFamily="2" charset="0"/>
                        </a:rPr>
                        <a:t>(35,243)</a:t>
                      </a:r>
                      <a:endParaRPr lang="en-US" sz="11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1" i="0" u="none" strike="noStrike" dirty="0" smtClean="0">
                          <a:solidFill>
                            <a:srgbClr val="00338D"/>
                          </a:solidFill>
                          <a:effectLst/>
                          <a:latin typeface="Univers 45 Light" pitchFamily="2" charset="0"/>
                        </a:rPr>
                        <a:t>(47,278)</a:t>
                      </a:r>
                      <a:endParaRPr lang="en-US" sz="11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1" i="0" u="none" strike="noStrike" dirty="0" smtClean="0">
                          <a:solidFill>
                            <a:srgbClr val="00338D"/>
                          </a:solidFill>
                          <a:effectLst/>
                          <a:latin typeface="Univers 45 Light" pitchFamily="2" charset="0"/>
                        </a:rPr>
                        <a:t>(55,239)</a:t>
                      </a:r>
                      <a:endParaRPr lang="en-US" sz="11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1" i="0" u="none" strike="noStrike" dirty="0" smtClean="0">
                          <a:solidFill>
                            <a:srgbClr val="00338D"/>
                          </a:solidFill>
                          <a:effectLst/>
                          <a:latin typeface="Univers 45 Light" pitchFamily="2" charset="0"/>
                        </a:rPr>
                        <a:t>(58,841)</a:t>
                      </a:r>
                      <a:endParaRPr lang="en-US" sz="11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1" i="0" u="none" strike="noStrike" dirty="0" smtClean="0">
                          <a:solidFill>
                            <a:srgbClr val="00338D"/>
                          </a:solidFill>
                          <a:effectLst/>
                          <a:latin typeface="Univers 45 Light" pitchFamily="2" charset="0"/>
                        </a:rPr>
                        <a:t>(57,778)</a:t>
                      </a:r>
                      <a:endParaRPr lang="en-US" sz="11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1" i="0" u="none" strike="noStrike" dirty="0" smtClean="0">
                          <a:solidFill>
                            <a:srgbClr val="00338D"/>
                          </a:solidFill>
                          <a:effectLst/>
                          <a:latin typeface="Univers 45 Light" pitchFamily="2" charset="0"/>
                        </a:rPr>
                        <a:t>(51,724)</a:t>
                      </a:r>
                      <a:endParaRPr lang="en-US" sz="11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1" i="0" u="none" strike="noStrike" dirty="0" smtClean="0">
                          <a:solidFill>
                            <a:srgbClr val="00338D"/>
                          </a:solidFill>
                          <a:effectLst/>
                          <a:latin typeface="Univers 45 Light" pitchFamily="2" charset="0"/>
                        </a:rPr>
                        <a:t>(40,030)</a:t>
                      </a:r>
                      <a:endParaRPr lang="en-US" sz="11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1" i="0" u="none" strike="noStrike" dirty="0" smtClean="0">
                          <a:solidFill>
                            <a:srgbClr val="00338D"/>
                          </a:solidFill>
                          <a:effectLst/>
                          <a:latin typeface="Univers 45 Light" pitchFamily="2" charset="0"/>
                        </a:rPr>
                        <a:t>(23,222)</a:t>
                      </a:r>
                      <a:endParaRPr lang="en-US" sz="11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1" i="0" u="none" strike="noStrike" dirty="0" smtClean="0">
                          <a:solidFill>
                            <a:srgbClr val="00338D"/>
                          </a:solidFill>
                          <a:effectLst/>
                          <a:latin typeface="Univers 45 Light" pitchFamily="2" charset="0"/>
                        </a:rPr>
                        <a:t>$0</a:t>
                      </a:r>
                      <a:endParaRPr lang="en-US" sz="11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466055">
                <a:tc>
                  <a:txBody>
                    <a:bodyPr/>
                    <a:lstStyle/>
                    <a:p>
                      <a:pPr algn="l" fontAlgn="b"/>
                      <a:endParaRPr lang="en-US" sz="900" b="1" i="0" u="none" strike="noStrike" dirty="0">
                        <a:solidFill>
                          <a:srgbClr val="000000"/>
                        </a:solidFill>
                        <a:effectLst/>
                        <a:latin typeface="Univers 45 Light" pitchFamily="2" charset="0"/>
                      </a:endParaRPr>
                    </a:p>
                  </a:txBody>
                  <a:tcPr marL="41148" marR="41148" marT="41148" marB="41148" anchor="ctr">
                    <a:lnR w="12700" cap="flat" cmpd="sng" algn="ctr">
                      <a:solidFill>
                        <a:schemeClr val="accent1">
                          <a:lumMod val="20000"/>
                          <a:lumOff val="80000"/>
                        </a:schemeClr>
                      </a:solidFill>
                      <a:prstDash val="solid"/>
                      <a:round/>
                      <a:headEnd type="none" w="med" len="med"/>
                      <a:tailEnd type="none" w="med" len="med"/>
                    </a:lnR>
                    <a:solidFill>
                      <a:schemeClr val="bg1">
                        <a:lumMod val="85000"/>
                        <a:alpha val="26000"/>
                      </a:schemeClr>
                    </a:solidFill>
                  </a:tcPr>
                </a:tc>
                <a:tc>
                  <a:txBody>
                    <a:bodyPr/>
                    <a:lstStyle/>
                    <a:p>
                      <a:pPr algn="r" fontAlgn="b"/>
                      <a:endParaRPr lang="en-US" sz="9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9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9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9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9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9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9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9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9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9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900" b="1" i="0" u="none" strike="noStrike" dirty="0">
                        <a:solidFill>
                          <a:srgbClr val="00338D"/>
                        </a:solidFill>
                        <a:effectLst/>
                        <a:latin typeface="Univers 45 Light" pitchFamily="2" charset="0"/>
                      </a:endParaRPr>
                    </a:p>
                  </a:txBody>
                  <a:tcPr marL="41148" marR="41148" marT="41148" marB="41148"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68007706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9"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p:cTn id="11" dur="10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12" dur="1000" fill="hold"/>
                                        <p:tgtEl>
                                          <p:spTgt spid="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3"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746124" y="1315779"/>
          <a:ext cx="7708763" cy="3966762"/>
        </p:xfrm>
        <a:graphic>
          <a:graphicData uri="http://schemas.openxmlformats.org/drawingml/2006/table">
            <a:tbl>
              <a:tblPr>
                <a:tableStyleId>{5C22544A-7EE6-4342-B048-85BDC9FD1C3A}</a:tableStyleId>
              </a:tblPr>
              <a:tblGrid>
                <a:gridCol w="1182067"/>
                <a:gridCol w="669235"/>
                <a:gridCol w="675861"/>
                <a:gridCol w="695739"/>
                <a:gridCol w="675861"/>
                <a:gridCol w="708991"/>
                <a:gridCol w="616226"/>
                <a:gridCol w="616226"/>
                <a:gridCol w="642731"/>
                <a:gridCol w="591465"/>
                <a:gridCol w="634361"/>
              </a:tblGrid>
              <a:tr h="466055">
                <a:tc>
                  <a:txBody>
                    <a:bodyPr/>
                    <a:lstStyle/>
                    <a:p>
                      <a:pPr algn="l" fontAlgn="b"/>
                      <a:endParaRPr lang="en-US" sz="1100" b="1" i="0" u="none" strike="noStrike" dirty="0">
                        <a:solidFill>
                          <a:schemeClr val="bg1"/>
                        </a:solidFill>
                        <a:effectLst/>
                        <a:latin typeface="Univers 45 Light" pitchFamily="2" charset="0"/>
                      </a:endParaRPr>
                    </a:p>
                  </a:txBody>
                  <a:tcPr marL="41148" marR="41148" marT="41148" marB="41148" anchor="ctr">
                    <a:solidFill>
                      <a:srgbClr val="005EB8"/>
                    </a:solidFill>
                  </a:tcPr>
                </a:tc>
                <a:tc>
                  <a:txBody>
                    <a:bodyPr/>
                    <a:lstStyle/>
                    <a:p>
                      <a:pPr algn="ctr" fontAlgn="b"/>
                      <a:r>
                        <a:rPr lang="en-US" sz="1100" b="1" u="none" strike="noStrike" dirty="0">
                          <a:solidFill>
                            <a:schemeClr val="bg1"/>
                          </a:solidFill>
                          <a:effectLst/>
                          <a:latin typeface="Univers 45 Light" pitchFamily="2" charset="0"/>
                        </a:rPr>
                        <a:t>Year 1</a:t>
                      </a:r>
                      <a:endParaRPr lang="en-US" sz="1100" b="1" i="0" u="none" strike="noStrike" dirty="0">
                        <a:solidFill>
                          <a:schemeClr val="bg1"/>
                        </a:solidFill>
                        <a:effectLst/>
                        <a:latin typeface="Univers 45 Light" pitchFamily="2" charset="0"/>
                      </a:endParaRPr>
                    </a:p>
                  </a:txBody>
                  <a:tcPr marL="41148" marR="41148" marT="41148" marB="41148" anchor="ctr">
                    <a:solidFill>
                      <a:srgbClr val="005EB8"/>
                    </a:solidFill>
                  </a:tcPr>
                </a:tc>
                <a:tc>
                  <a:txBody>
                    <a:bodyPr/>
                    <a:lstStyle/>
                    <a:p>
                      <a:pPr algn="ctr" fontAlgn="b"/>
                      <a:r>
                        <a:rPr lang="en-US" sz="1100" b="1" u="none" strike="noStrike" dirty="0">
                          <a:solidFill>
                            <a:schemeClr val="bg1"/>
                          </a:solidFill>
                          <a:effectLst/>
                          <a:latin typeface="Univers 45 Light" pitchFamily="2" charset="0"/>
                        </a:rPr>
                        <a:t>Year 2</a:t>
                      </a:r>
                      <a:endParaRPr lang="en-US" sz="1100" b="1" i="0" u="none" strike="noStrike" dirty="0">
                        <a:solidFill>
                          <a:schemeClr val="bg1"/>
                        </a:solidFill>
                        <a:effectLst/>
                        <a:latin typeface="Univers 45 Light" pitchFamily="2" charset="0"/>
                      </a:endParaRPr>
                    </a:p>
                  </a:txBody>
                  <a:tcPr marL="41148" marR="41148" marT="41148" marB="41148" anchor="ctr">
                    <a:solidFill>
                      <a:srgbClr val="005EB8"/>
                    </a:solidFill>
                  </a:tcPr>
                </a:tc>
                <a:tc>
                  <a:txBody>
                    <a:bodyPr/>
                    <a:lstStyle/>
                    <a:p>
                      <a:pPr algn="ctr" fontAlgn="b"/>
                      <a:r>
                        <a:rPr lang="en-US" sz="1100" b="1" u="none" strike="noStrike" dirty="0">
                          <a:solidFill>
                            <a:schemeClr val="bg1"/>
                          </a:solidFill>
                          <a:effectLst/>
                          <a:latin typeface="Univers 45 Light" pitchFamily="2" charset="0"/>
                        </a:rPr>
                        <a:t>Year 3</a:t>
                      </a:r>
                      <a:endParaRPr lang="en-US" sz="1100" b="1" i="0" u="none" strike="noStrike" dirty="0">
                        <a:solidFill>
                          <a:schemeClr val="bg1"/>
                        </a:solidFill>
                        <a:effectLst/>
                        <a:latin typeface="Univers 45 Light" pitchFamily="2" charset="0"/>
                      </a:endParaRPr>
                    </a:p>
                  </a:txBody>
                  <a:tcPr marL="41148" marR="41148" marT="41148" marB="41148" anchor="ctr">
                    <a:solidFill>
                      <a:srgbClr val="005EB8"/>
                    </a:solidFill>
                  </a:tcPr>
                </a:tc>
                <a:tc>
                  <a:txBody>
                    <a:bodyPr/>
                    <a:lstStyle/>
                    <a:p>
                      <a:pPr algn="ctr" fontAlgn="b"/>
                      <a:r>
                        <a:rPr lang="en-US" sz="1100" b="1" u="none" strike="noStrike" dirty="0">
                          <a:solidFill>
                            <a:schemeClr val="bg1"/>
                          </a:solidFill>
                          <a:effectLst/>
                          <a:latin typeface="Univers 45 Light" pitchFamily="2" charset="0"/>
                        </a:rPr>
                        <a:t>Year 4</a:t>
                      </a:r>
                      <a:endParaRPr lang="en-US" sz="1100" b="1" i="0" u="none" strike="noStrike" dirty="0">
                        <a:solidFill>
                          <a:schemeClr val="bg1"/>
                        </a:solidFill>
                        <a:effectLst/>
                        <a:latin typeface="Univers 45 Light" pitchFamily="2" charset="0"/>
                      </a:endParaRPr>
                    </a:p>
                  </a:txBody>
                  <a:tcPr marL="41148" marR="41148" marT="41148" marB="41148" anchor="ctr">
                    <a:solidFill>
                      <a:srgbClr val="005EB8"/>
                    </a:solidFill>
                  </a:tcPr>
                </a:tc>
                <a:tc>
                  <a:txBody>
                    <a:bodyPr/>
                    <a:lstStyle/>
                    <a:p>
                      <a:pPr algn="ctr" fontAlgn="b"/>
                      <a:r>
                        <a:rPr lang="en-US" sz="1100" b="1" u="none" strike="noStrike" dirty="0">
                          <a:solidFill>
                            <a:schemeClr val="bg1"/>
                          </a:solidFill>
                          <a:effectLst/>
                          <a:latin typeface="Univers 45 Light" pitchFamily="2" charset="0"/>
                        </a:rPr>
                        <a:t>Year 5</a:t>
                      </a:r>
                      <a:endParaRPr lang="en-US" sz="1100" b="1" i="0" u="none" strike="noStrike" dirty="0">
                        <a:solidFill>
                          <a:schemeClr val="bg1"/>
                        </a:solidFill>
                        <a:effectLst/>
                        <a:latin typeface="Univers 45 Light" pitchFamily="2" charset="0"/>
                      </a:endParaRPr>
                    </a:p>
                  </a:txBody>
                  <a:tcPr marL="41148" marR="41148" marT="41148" marB="41148" anchor="ctr">
                    <a:solidFill>
                      <a:srgbClr val="005EB8"/>
                    </a:solidFill>
                  </a:tcPr>
                </a:tc>
                <a:tc>
                  <a:txBody>
                    <a:bodyPr/>
                    <a:lstStyle/>
                    <a:p>
                      <a:pPr algn="ctr" fontAlgn="b"/>
                      <a:r>
                        <a:rPr lang="en-US" sz="1100" b="1" u="none" strike="noStrike" dirty="0">
                          <a:solidFill>
                            <a:schemeClr val="bg1"/>
                          </a:solidFill>
                          <a:effectLst/>
                          <a:latin typeface="Univers 45 Light" pitchFamily="2" charset="0"/>
                        </a:rPr>
                        <a:t>Year 6</a:t>
                      </a:r>
                      <a:endParaRPr lang="en-US" sz="1100" b="1" i="0" u="none" strike="noStrike" dirty="0">
                        <a:solidFill>
                          <a:schemeClr val="bg1"/>
                        </a:solidFill>
                        <a:effectLst/>
                        <a:latin typeface="Univers 45 Light" pitchFamily="2" charset="0"/>
                      </a:endParaRPr>
                    </a:p>
                  </a:txBody>
                  <a:tcPr marL="41148" marR="41148" marT="41148" marB="41148" anchor="ctr">
                    <a:solidFill>
                      <a:srgbClr val="005EB8"/>
                    </a:solidFill>
                  </a:tcPr>
                </a:tc>
                <a:tc>
                  <a:txBody>
                    <a:bodyPr/>
                    <a:lstStyle/>
                    <a:p>
                      <a:pPr algn="ctr" fontAlgn="b"/>
                      <a:r>
                        <a:rPr lang="en-US" sz="1100" b="1" u="none" strike="noStrike" dirty="0">
                          <a:solidFill>
                            <a:schemeClr val="bg1"/>
                          </a:solidFill>
                          <a:effectLst/>
                          <a:latin typeface="Univers 45 Light" pitchFamily="2" charset="0"/>
                        </a:rPr>
                        <a:t>Year 7</a:t>
                      </a:r>
                      <a:endParaRPr lang="en-US" sz="1100" b="1" i="0" u="none" strike="noStrike" dirty="0">
                        <a:solidFill>
                          <a:schemeClr val="bg1"/>
                        </a:solidFill>
                        <a:effectLst/>
                        <a:latin typeface="Univers 45 Light" pitchFamily="2" charset="0"/>
                      </a:endParaRPr>
                    </a:p>
                  </a:txBody>
                  <a:tcPr marL="41148" marR="41148" marT="41148" marB="41148" anchor="ctr">
                    <a:solidFill>
                      <a:srgbClr val="005EB8"/>
                    </a:solidFill>
                  </a:tcPr>
                </a:tc>
                <a:tc>
                  <a:txBody>
                    <a:bodyPr/>
                    <a:lstStyle/>
                    <a:p>
                      <a:pPr algn="ctr" fontAlgn="b"/>
                      <a:r>
                        <a:rPr lang="en-US" sz="1100" b="1" u="none" strike="noStrike" dirty="0">
                          <a:solidFill>
                            <a:schemeClr val="bg1"/>
                          </a:solidFill>
                          <a:effectLst/>
                          <a:latin typeface="Univers 45 Light" pitchFamily="2" charset="0"/>
                        </a:rPr>
                        <a:t>Year 8</a:t>
                      </a:r>
                      <a:endParaRPr lang="en-US" sz="1100" b="1" i="0" u="none" strike="noStrike" dirty="0">
                        <a:solidFill>
                          <a:schemeClr val="bg1"/>
                        </a:solidFill>
                        <a:effectLst/>
                        <a:latin typeface="Univers 45 Light" pitchFamily="2" charset="0"/>
                      </a:endParaRPr>
                    </a:p>
                  </a:txBody>
                  <a:tcPr marL="41148" marR="41148" marT="41148" marB="41148" anchor="ctr">
                    <a:solidFill>
                      <a:srgbClr val="005EB8"/>
                    </a:solidFill>
                  </a:tcPr>
                </a:tc>
                <a:tc>
                  <a:txBody>
                    <a:bodyPr/>
                    <a:lstStyle/>
                    <a:p>
                      <a:pPr algn="ctr" fontAlgn="b"/>
                      <a:r>
                        <a:rPr lang="en-US" sz="1100" b="1" u="none" strike="noStrike" dirty="0">
                          <a:solidFill>
                            <a:schemeClr val="bg1"/>
                          </a:solidFill>
                          <a:effectLst/>
                          <a:latin typeface="Univers 45 Light" pitchFamily="2" charset="0"/>
                        </a:rPr>
                        <a:t>Year 9</a:t>
                      </a:r>
                      <a:endParaRPr lang="en-US" sz="1100" b="1" i="0" u="none" strike="noStrike" dirty="0">
                        <a:solidFill>
                          <a:schemeClr val="bg1"/>
                        </a:solidFill>
                        <a:effectLst/>
                        <a:latin typeface="Univers 45 Light" pitchFamily="2" charset="0"/>
                      </a:endParaRPr>
                    </a:p>
                  </a:txBody>
                  <a:tcPr marL="41148" marR="41148" marT="41148" marB="41148" anchor="ctr">
                    <a:solidFill>
                      <a:srgbClr val="005EB8"/>
                    </a:solidFill>
                  </a:tcPr>
                </a:tc>
                <a:tc>
                  <a:txBody>
                    <a:bodyPr/>
                    <a:lstStyle/>
                    <a:p>
                      <a:pPr algn="ctr" fontAlgn="b"/>
                      <a:r>
                        <a:rPr lang="en-US" sz="1100" b="1" u="none" strike="noStrike" dirty="0">
                          <a:solidFill>
                            <a:schemeClr val="bg1"/>
                          </a:solidFill>
                          <a:effectLst/>
                          <a:latin typeface="Univers 45 Light" pitchFamily="2" charset="0"/>
                        </a:rPr>
                        <a:t>Year 10</a:t>
                      </a:r>
                      <a:endParaRPr lang="en-US" sz="1100" b="1" i="0" u="none" strike="noStrike" dirty="0">
                        <a:solidFill>
                          <a:schemeClr val="bg1"/>
                        </a:solidFill>
                        <a:effectLst/>
                        <a:latin typeface="Univers 45 Light" pitchFamily="2" charset="0"/>
                      </a:endParaRPr>
                    </a:p>
                  </a:txBody>
                  <a:tcPr marL="41148" marR="41148" marT="41148" marB="41148" anchor="ctr">
                    <a:solidFill>
                      <a:srgbClr val="005EB8"/>
                    </a:solidFill>
                  </a:tcPr>
                </a:tc>
              </a:tr>
              <a:tr h="466055">
                <a:tc>
                  <a:txBody>
                    <a:bodyPr/>
                    <a:lstStyle/>
                    <a:p>
                      <a:pPr algn="l" fontAlgn="b"/>
                      <a:r>
                        <a:rPr lang="en-US" sz="1100" b="1" u="none" strike="noStrike" dirty="0">
                          <a:effectLst/>
                          <a:latin typeface="Univers 45 Light" pitchFamily="2" charset="0"/>
                        </a:rPr>
                        <a:t>Income statement under IAS 17</a:t>
                      </a:r>
                      <a:endParaRPr lang="en-US" sz="1100" b="1" i="0" u="none" strike="noStrike" dirty="0">
                        <a:solidFill>
                          <a:srgbClr val="000000"/>
                        </a:solidFill>
                        <a:effectLst/>
                        <a:latin typeface="Univers 45 Light" pitchFamily="2" charset="0"/>
                      </a:endParaRPr>
                    </a:p>
                  </a:txBody>
                  <a:tcPr marL="41148" marR="41148" marT="41148" marB="41148" anchor="ctr">
                    <a:solidFill>
                      <a:schemeClr val="bg1">
                        <a:lumMod val="85000"/>
                        <a:alpha val="26000"/>
                      </a:schemeClr>
                    </a:solidFill>
                  </a:tcPr>
                </a:tc>
                <a:tc>
                  <a:txBody>
                    <a:bodyPr/>
                    <a:lstStyle/>
                    <a:p>
                      <a:pPr algn="r" fontAlgn="b"/>
                      <a:endParaRPr lang="en-US" sz="1100" b="0" i="0" u="none" strike="noStrike" dirty="0">
                        <a:solidFill>
                          <a:srgbClr val="000000"/>
                        </a:solidFill>
                        <a:effectLst/>
                        <a:latin typeface="Univers 45 Light" pitchFamily="2" charset="0"/>
                      </a:endParaRPr>
                    </a:p>
                  </a:txBody>
                  <a:tcPr marL="41148" marR="41148" marT="41148" marB="41148" anchor="ctr">
                    <a:lnB w="6350" cap="flat" cmpd="sng" algn="ctr">
                      <a:solidFill>
                        <a:srgbClr val="0091DA"/>
                      </a:solidFill>
                      <a:prstDash val="solid"/>
                      <a:round/>
                      <a:headEnd type="none" w="med" len="med"/>
                      <a:tailEnd type="none" w="med" len="med"/>
                    </a:lnB>
                    <a:noFill/>
                  </a:tcPr>
                </a:tc>
                <a:tc>
                  <a:txBody>
                    <a:bodyPr/>
                    <a:lstStyle/>
                    <a:p>
                      <a:pPr algn="r" fontAlgn="b"/>
                      <a:endParaRPr lang="en-US" sz="1100" b="0" i="0" u="none" strike="noStrike" dirty="0">
                        <a:solidFill>
                          <a:srgbClr val="000000"/>
                        </a:solidFill>
                        <a:effectLst/>
                        <a:latin typeface="Univers 45 Light" pitchFamily="2" charset="0"/>
                      </a:endParaRPr>
                    </a:p>
                  </a:txBody>
                  <a:tcPr marL="41148" marR="41148" marT="41148" marB="41148" anchor="ctr">
                    <a:lnB w="6350" cap="flat" cmpd="sng" algn="ctr">
                      <a:solidFill>
                        <a:srgbClr val="0091DA"/>
                      </a:solidFill>
                      <a:prstDash val="solid"/>
                      <a:round/>
                      <a:headEnd type="none" w="med" len="med"/>
                      <a:tailEnd type="none" w="med" len="med"/>
                    </a:lnB>
                    <a:noFill/>
                  </a:tcPr>
                </a:tc>
                <a:tc>
                  <a:txBody>
                    <a:bodyPr/>
                    <a:lstStyle/>
                    <a:p>
                      <a:pPr algn="r" fontAlgn="b"/>
                      <a:endParaRPr lang="en-US" sz="1100" b="0" i="0" u="none" strike="noStrike" dirty="0">
                        <a:solidFill>
                          <a:srgbClr val="000000"/>
                        </a:solidFill>
                        <a:effectLst/>
                        <a:latin typeface="Univers 45 Light" pitchFamily="2" charset="0"/>
                      </a:endParaRPr>
                    </a:p>
                  </a:txBody>
                  <a:tcPr marL="41148" marR="41148" marT="41148" marB="41148" anchor="ctr">
                    <a:lnB w="6350" cap="flat" cmpd="sng" algn="ctr">
                      <a:solidFill>
                        <a:srgbClr val="0091DA"/>
                      </a:solidFill>
                      <a:prstDash val="solid"/>
                      <a:round/>
                      <a:headEnd type="none" w="med" len="med"/>
                      <a:tailEnd type="none" w="med" len="med"/>
                    </a:lnB>
                    <a:noFill/>
                  </a:tcPr>
                </a:tc>
                <a:tc>
                  <a:txBody>
                    <a:bodyPr/>
                    <a:lstStyle/>
                    <a:p>
                      <a:pPr algn="r" fontAlgn="b"/>
                      <a:endParaRPr lang="en-US" sz="1100" b="0" i="0" u="none" strike="noStrike" dirty="0">
                        <a:solidFill>
                          <a:srgbClr val="000000"/>
                        </a:solidFill>
                        <a:effectLst/>
                        <a:latin typeface="Univers 45 Light" pitchFamily="2" charset="0"/>
                      </a:endParaRPr>
                    </a:p>
                  </a:txBody>
                  <a:tcPr marL="41148" marR="41148" marT="41148" marB="41148" anchor="ctr">
                    <a:lnB w="6350" cap="flat" cmpd="sng" algn="ctr">
                      <a:solidFill>
                        <a:srgbClr val="0091DA"/>
                      </a:solidFill>
                      <a:prstDash val="solid"/>
                      <a:round/>
                      <a:headEnd type="none" w="med" len="med"/>
                      <a:tailEnd type="none" w="med" len="med"/>
                    </a:lnB>
                    <a:noFill/>
                  </a:tcPr>
                </a:tc>
                <a:tc>
                  <a:txBody>
                    <a:bodyPr/>
                    <a:lstStyle/>
                    <a:p>
                      <a:pPr algn="r" fontAlgn="b"/>
                      <a:endParaRPr lang="en-US" sz="1100" b="0" i="0" u="none" strike="noStrike" dirty="0">
                        <a:solidFill>
                          <a:srgbClr val="000000"/>
                        </a:solidFill>
                        <a:effectLst/>
                        <a:latin typeface="Univers 45 Light" pitchFamily="2" charset="0"/>
                      </a:endParaRPr>
                    </a:p>
                  </a:txBody>
                  <a:tcPr marL="41148" marR="41148" marT="41148" marB="41148" anchor="ctr">
                    <a:lnB w="6350" cap="flat" cmpd="sng" algn="ctr">
                      <a:solidFill>
                        <a:srgbClr val="0091DA"/>
                      </a:solidFill>
                      <a:prstDash val="solid"/>
                      <a:round/>
                      <a:headEnd type="none" w="med" len="med"/>
                      <a:tailEnd type="none" w="med" len="med"/>
                    </a:lnB>
                    <a:noFill/>
                  </a:tcPr>
                </a:tc>
                <a:tc>
                  <a:txBody>
                    <a:bodyPr/>
                    <a:lstStyle/>
                    <a:p>
                      <a:pPr algn="r" fontAlgn="b"/>
                      <a:endParaRPr lang="en-US" sz="1100" b="0" i="0" u="none" strike="noStrike" dirty="0">
                        <a:solidFill>
                          <a:srgbClr val="000000"/>
                        </a:solidFill>
                        <a:effectLst/>
                        <a:latin typeface="Univers 45 Light" pitchFamily="2" charset="0"/>
                      </a:endParaRPr>
                    </a:p>
                  </a:txBody>
                  <a:tcPr marL="41148" marR="41148" marT="41148" marB="41148" anchor="ctr">
                    <a:lnB w="6350" cap="flat" cmpd="sng" algn="ctr">
                      <a:solidFill>
                        <a:srgbClr val="0091DA"/>
                      </a:solidFill>
                      <a:prstDash val="solid"/>
                      <a:round/>
                      <a:headEnd type="none" w="med" len="med"/>
                      <a:tailEnd type="none" w="med" len="med"/>
                    </a:lnB>
                    <a:noFill/>
                  </a:tcPr>
                </a:tc>
                <a:tc>
                  <a:txBody>
                    <a:bodyPr/>
                    <a:lstStyle/>
                    <a:p>
                      <a:pPr algn="r" fontAlgn="b"/>
                      <a:endParaRPr lang="en-US" sz="1100" b="0" i="0" u="none" strike="noStrike" dirty="0">
                        <a:solidFill>
                          <a:srgbClr val="000000"/>
                        </a:solidFill>
                        <a:effectLst/>
                        <a:latin typeface="Univers 45 Light" pitchFamily="2" charset="0"/>
                      </a:endParaRPr>
                    </a:p>
                  </a:txBody>
                  <a:tcPr marL="41148" marR="41148" marT="41148" marB="41148" anchor="ctr">
                    <a:lnB w="6350" cap="flat" cmpd="sng" algn="ctr">
                      <a:solidFill>
                        <a:srgbClr val="0091DA"/>
                      </a:solidFill>
                      <a:prstDash val="solid"/>
                      <a:round/>
                      <a:headEnd type="none" w="med" len="med"/>
                      <a:tailEnd type="none" w="med" len="med"/>
                    </a:lnB>
                    <a:noFill/>
                  </a:tcPr>
                </a:tc>
                <a:tc>
                  <a:txBody>
                    <a:bodyPr/>
                    <a:lstStyle/>
                    <a:p>
                      <a:pPr algn="r" fontAlgn="b"/>
                      <a:endParaRPr lang="en-US" sz="1100" b="0" i="0" u="none" strike="noStrike" dirty="0">
                        <a:solidFill>
                          <a:srgbClr val="000000"/>
                        </a:solidFill>
                        <a:effectLst/>
                        <a:latin typeface="Univers 45 Light" pitchFamily="2" charset="0"/>
                      </a:endParaRPr>
                    </a:p>
                  </a:txBody>
                  <a:tcPr marL="41148" marR="41148" marT="41148" marB="41148" anchor="ctr">
                    <a:lnB w="6350" cap="flat" cmpd="sng" algn="ctr">
                      <a:solidFill>
                        <a:srgbClr val="0091DA"/>
                      </a:solidFill>
                      <a:prstDash val="solid"/>
                      <a:round/>
                      <a:headEnd type="none" w="med" len="med"/>
                      <a:tailEnd type="none" w="med" len="med"/>
                    </a:lnB>
                    <a:noFill/>
                  </a:tcPr>
                </a:tc>
                <a:tc>
                  <a:txBody>
                    <a:bodyPr/>
                    <a:lstStyle/>
                    <a:p>
                      <a:pPr algn="r" fontAlgn="b"/>
                      <a:endParaRPr lang="en-US" sz="1100" b="0" i="0" u="none" strike="noStrike" dirty="0">
                        <a:solidFill>
                          <a:srgbClr val="000000"/>
                        </a:solidFill>
                        <a:effectLst/>
                        <a:latin typeface="Univers 45 Light" pitchFamily="2" charset="0"/>
                      </a:endParaRPr>
                    </a:p>
                  </a:txBody>
                  <a:tcPr marL="41148" marR="41148" marT="41148" marB="41148" anchor="ctr">
                    <a:lnB w="6350" cap="flat" cmpd="sng" algn="ctr">
                      <a:solidFill>
                        <a:srgbClr val="0091DA"/>
                      </a:solidFill>
                      <a:prstDash val="solid"/>
                      <a:round/>
                      <a:headEnd type="none" w="med" len="med"/>
                      <a:tailEnd type="none" w="med" len="med"/>
                    </a:lnB>
                    <a:noFill/>
                  </a:tcPr>
                </a:tc>
                <a:tc>
                  <a:txBody>
                    <a:bodyPr/>
                    <a:lstStyle/>
                    <a:p>
                      <a:pPr algn="r" fontAlgn="b"/>
                      <a:endParaRPr lang="en-US" sz="1100" b="0" i="0" u="none" strike="noStrike" dirty="0">
                        <a:solidFill>
                          <a:srgbClr val="000000"/>
                        </a:solidFill>
                        <a:effectLst/>
                        <a:latin typeface="Univers 45 Light" pitchFamily="2" charset="0"/>
                      </a:endParaRPr>
                    </a:p>
                  </a:txBody>
                  <a:tcPr marL="41148" marR="41148" marT="41148" marB="41148" anchor="ctr">
                    <a:lnB w="6350" cap="flat" cmpd="sng" algn="ctr">
                      <a:solidFill>
                        <a:srgbClr val="0091DA"/>
                      </a:solidFill>
                      <a:prstDash val="solid"/>
                      <a:round/>
                      <a:headEnd type="none" w="med" len="med"/>
                      <a:tailEnd type="none" w="med" len="med"/>
                    </a:lnB>
                    <a:noFill/>
                  </a:tcPr>
                </a:tc>
              </a:tr>
              <a:tr h="466055">
                <a:tc>
                  <a:txBody>
                    <a:bodyPr/>
                    <a:lstStyle/>
                    <a:p>
                      <a:pPr algn="l" fontAlgn="b"/>
                      <a:r>
                        <a:rPr lang="en-US" sz="1100" b="1" u="none" strike="noStrike" dirty="0">
                          <a:effectLst/>
                          <a:latin typeface="Univers 45 Light" pitchFamily="2" charset="0"/>
                        </a:rPr>
                        <a:t>Operating lease expense</a:t>
                      </a:r>
                      <a:endParaRPr lang="en-US" sz="1100" b="1" i="0" u="none" strike="noStrike" dirty="0">
                        <a:solidFill>
                          <a:srgbClr val="000000"/>
                        </a:solidFill>
                        <a:effectLst/>
                        <a:latin typeface="Univers 45 Light" pitchFamily="2" charset="0"/>
                      </a:endParaRPr>
                    </a:p>
                  </a:txBody>
                  <a:tcPr marL="41148" marR="41148" marT="41148" marB="41148" anchor="ctr">
                    <a:lnR w="6350" cap="flat" cmpd="sng" algn="ctr">
                      <a:solidFill>
                        <a:srgbClr val="0091DA"/>
                      </a:solidFill>
                      <a:prstDash val="solid"/>
                      <a:round/>
                      <a:headEnd type="none" w="med" len="med"/>
                      <a:tailEnd type="none" w="med" len="med"/>
                    </a:lnR>
                    <a:solidFill>
                      <a:schemeClr val="bg1">
                        <a:lumMod val="85000"/>
                        <a:alpha val="26000"/>
                      </a:schemeClr>
                    </a:solidFill>
                  </a:tcPr>
                </a:tc>
                <a:tc>
                  <a:txBody>
                    <a:bodyPr/>
                    <a:lstStyle/>
                    <a:p>
                      <a:pPr algn="r" fontAlgn="b"/>
                      <a:r>
                        <a:rPr lang="en-US" sz="1100" b="1" u="none" strike="noStrike" dirty="0" smtClean="0">
                          <a:solidFill>
                            <a:srgbClr val="00338D"/>
                          </a:solidFill>
                          <a:effectLst/>
                          <a:latin typeface="Univers 45 Light" pitchFamily="2" charset="0"/>
                        </a:rPr>
                        <a:t>100,000 </a:t>
                      </a:r>
                      <a:endParaRPr lang="en-US" sz="1100" b="1" i="0" u="none" strike="noStrike" dirty="0">
                        <a:solidFill>
                          <a:srgbClr val="00338D"/>
                        </a:solidFill>
                        <a:effectLst/>
                        <a:latin typeface="Univers 45 Light" pitchFamily="2" charset="0"/>
                      </a:endParaRPr>
                    </a:p>
                  </a:txBody>
                  <a:tcPr marL="41148" marR="41148" marT="41148" marB="41148" anchor="ctr">
                    <a:lnL w="6350" cap="flat" cmpd="sng" algn="ctr">
                      <a:solidFill>
                        <a:srgbClr val="0091DA"/>
                      </a:solidFill>
                      <a:prstDash val="solid"/>
                      <a:round/>
                      <a:headEnd type="none" w="med" len="med"/>
                      <a:tailEnd type="none" w="med" len="med"/>
                    </a:lnL>
                    <a:lnR w="6350" cap="flat" cmpd="sng" algn="ctr">
                      <a:solidFill>
                        <a:srgbClr val="0091DA"/>
                      </a:solidFill>
                      <a:prstDash val="solid"/>
                      <a:round/>
                      <a:headEnd type="none" w="med" len="med"/>
                      <a:tailEnd type="none" w="med" len="med"/>
                    </a:lnR>
                    <a:lnT w="6350" cap="flat" cmpd="sng" algn="ctr">
                      <a:solidFill>
                        <a:srgbClr val="0091DA"/>
                      </a:solidFill>
                      <a:prstDash val="solid"/>
                      <a:round/>
                      <a:headEnd type="none" w="med" len="med"/>
                      <a:tailEnd type="none" w="med" len="med"/>
                    </a:lnT>
                    <a:lnB w="6350" cap="flat" cmpd="sng" algn="ctr">
                      <a:solidFill>
                        <a:srgbClr val="0091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1" u="none" strike="noStrike" dirty="0" smtClean="0">
                          <a:solidFill>
                            <a:srgbClr val="00338D"/>
                          </a:solidFill>
                          <a:effectLst/>
                          <a:latin typeface="Univers 45 Light" pitchFamily="2" charset="0"/>
                        </a:rPr>
                        <a:t>100,000 </a:t>
                      </a:r>
                      <a:endParaRPr lang="en-US" sz="1100" b="1" i="0" u="none" strike="noStrike" dirty="0">
                        <a:solidFill>
                          <a:srgbClr val="00338D"/>
                        </a:solidFill>
                        <a:effectLst/>
                        <a:latin typeface="Univers 45 Light" pitchFamily="2" charset="0"/>
                      </a:endParaRPr>
                    </a:p>
                  </a:txBody>
                  <a:tcPr marL="41148" marR="41148" marT="41148" marB="41148" anchor="ctr">
                    <a:lnL w="6350" cap="flat" cmpd="sng" algn="ctr">
                      <a:solidFill>
                        <a:srgbClr val="0091DA"/>
                      </a:solidFill>
                      <a:prstDash val="solid"/>
                      <a:round/>
                      <a:headEnd type="none" w="med" len="med"/>
                      <a:tailEnd type="none" w="med" len="med"/>
                    </a:lnL>
                    <a:lnR w="6350" cap="flat" cmpd="sng" algn="ctr">
                      <a:solidFill>
                        <a:srgbClr val="0091DA"/>
                      </a:solidFill>
                      <a:prstDash val="solid"/>
                      <a:round/>
                      <a:headEnd type="none" w="med" len="med"/>
                      <a:tailEnd type="none" w="med" len="med"/>
                    </a:lnR>
                    <a:lnT w="6350" cap="flat" cmpd="sng" algn="ctr">
                      <a:solidFill>
                        <a:srgbClr val="0091DA"/>
                      </a:solidFill>
                      <a:prstDash val="solid"/>
                      <a:round/>
                      <a:headEnd type="none" w="med" len="med"/>
                      <a:tailEnd type="none" w="med" len="med"/>
                    </a:lnT>
                    <a:lnB w="6350" cap="flat" cmpd="sng" algn="ctr">
                      <a:solidFill>
                        <a:srgbClr val="0091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1" u="none" strike="noStrike" dirty="0" smtClean="0">
                          <a:solidFill>
                            <a:srgbClr val="00338D"/>
                          </a:solidFill>
                          <a:effectLst/>
                          <a:latin typeface="Univers 45 Light" pitchFamily="2" charset="0"/>
                        </a:rPr>
                        <a:t>100,000 </a:t>
                      </a:r>
                      <a:endParaRPr lang="en-US" sz="1100" b="1" i="0" u="none" strike="noStrike" dirty="0">
                        <a:solidFill>
                          <a:srgbClr val="00338D"/>
                        </a:solidFill>
                        <a:effectLst/>
                        <a:latin typeface="Univers 45 Light" pitchFamily="2" charset="0"/>
                      </a:endParaRPr>
                    </a:p>
                  </a:txBody>
                  <a:tcPr marL="41148" marR="41148" marT="41148" marB="41148" anchor="ctr">
                    <a:lnL w="6350" cap="flat" cmpd="sng" algn="ctr">
                      <a:solidFill>
                        <a:srgbClr val="0091DA"/>
                      </a:solidFill>
                      <a:prstDash val="solid"/>
                      <a:round/>
                      <a:headEnd type="none" w="med" len="med"/>
                      <a:tailEnd type="none" w="med" len="med"/>
                    </a:lnL>
                    <a:lnR w="6350" cap="flat" cmpd="sng" algn="ctr">
                      <a:solidFill>
                        <a:srgbClr val="0091DA"/>
                      </a:solidFill>
                      <a:prstDash val="solid"/>
                      <a:round/>
                      <a:headEnd type="none" w="med" len="med"/>
                      <a:tailEnd type="none" w="med" len="med"/>
                    </a:lnR>
                    <a:lnT w="6350" cap="flat" cmpd="sng" algn="ctr">
                      <a:solidFill>
                        <a:srgbClr val="0091DA"/>
                      </a:solidFill>
                      <a:prstDash val="solid"/>
                      <a:round/>
                      <a:headEnd type="none" w="med" len="med"/>
                      <a:tailEnd type="none" w="med" len="med"/>
                    </a:lnT>
                    <a:lnB w="6350" cap="flat" cmpd="sng" algn="ctr">
                      <a:solidFill>
                        <a:srgbClr val="0091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1" u="none" strike="noStrike" dirty="0" smtClean="0">
                          <a:solidFill>
                            <a:srgbClr val="00338D"/>
                          </a:solidFill>
                          <a:effectLst/>
                          <a:latin typeface="Univers 45 Light" pitchFamily="2" charset="0"/>
                        </a:rPr>
                        <a:t>100,000 </a:t>
                      </a:r>
                      <a:endParaRPr lang="en-US" sz="1100" b="1" i="0" u="none" strike="noStrike" dirty="0">
                        <a:solidFill>
                          <a:srgbClr val="00338D"/>
                        </a:solidFill>
                        <a:effectLst/>
                        <a:latin typeface="Univers 45 Light" pitchFamily="2" charset="0"/>
                      </a:endParaRPr>
                    </a:p>
                  </a:txBody>
                  <a:tcPr marL="41148" marR="41148" marT="41148" marB="41148" anchor="ctr">
                    <a:lnL w="6350" cap="flat" cmpd="sng" algn="ctr">
                      <a:solidFill>
                        <a:srgbClr val="0091DA"/>
                      </a:solidFill>
                      <a:prstDash val="solid"/>
                      <a:round/>
                      <a:headEnd type="none" w="med" len="med"/>
                      <a:tailEnd type="none" w="med" len="med"/>
                    </a:lnL>
                    <a:lnR w="6350" cap="flat" cmpd="sng" algn="ctr">
                      <a:solidFill>
                        <a:srgbClr val="0091DA"/>
                      </a:solidFill>
                      <a:prstDash val="solid"/>
                      <a:round/>
                      <a:headEnd type="none" w="med" len="med"/>
                      <a:tailEnd type="none" w="med" len="med"/>
                    </a:lnR>
                    <a:lnT w="6350" cap="flat" cmpd="sng" algn="ctr">
                      <a:solidFill>
                        <a:srgbClr val="0091DA"/>
                      </a:solidFill>
                      <a:prstDash val="solid"/>
                      <a:round/>
                      <a:headEnd type="none" w="med" len="med"/>
                      <a:tailEnd type="none" w="med" len="med"/>
                    </a:lnT>
                    <a:lnB w="6350" cap="flat" cmpd="sng" algn="ctr">
                      <a:solidFill>
                        <a:srgbClr val="0091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1" u="none" strike="noStrike" dirty="0" smtClean="0">
                          <a:solidFill>
                            <a:srgbClr val="00338D"/>
                          </a:solidFill>
                          <a:effectLst/>
                          <a:latin typeface="Univers 45 Light" pitchFamily="2" charset="0"/>
                        </a:rPr>
                        <a:t>100,000 </a:t>
                      </a:r>
                      <a:endParaRPr lang="en-US" sz="1100" b="1" i="0" u="none" strike="noStrike" dirty="0">
                        <a:solidFill>
                          <a:srgbClr val="00338D"/>
                        </a:solidFill>
                        <a:effectLst/>
                        <a:latin typeface="Univers 45 Light" pitchFamily="2" charset="0"/>
                      </a:endParaRPr>
                    </a:p>
                  </a:txBody>
                  <a:tcPr marL="41148" marR="41148" marT="41148" marB="41148" anchor="ctr">
                    <a:lnL w="6350" cap="flat" cmpd="sng" algn="ctr">
                      <a:solidFill>
                        <a:srgbClr val="0091DA"/>
                      </a:solidFill>
                      <a:prstDash val="solid"/>
                      <a:round/>
                      <a:headEnd type="none" w="med" len="med"/>
                      <a:tailEnd type="none" w="med" len="med"/>
                    </a:lnL>
                    <a:lnR w="6350" cap="flat" cmpd="sng" algn="ctr">
                      <a:solidFill>
                        <a:srgbClr val="0091DA"/>
                      </a:solidFill>
                      <a:prstDash val="solid"/>
                      <a:round/>
                      <a:headEnd type="none" w="med" len="med"/>
                      <a:tailEnd type="none" w="med" len="med"/>
                    </a:lnR>
                    <a:lnT w="6350" cap="flat" cmpd="sng" algn="ctr">
                      <a:solidFill>
                        <a:srgbClr val="0091DA"/>
                      </a:solidFill>
                      <a:prstDash val="solid"/>
                      <a:round/>
                      <a:headEnd type="none" w="med" len="med"/>
                      <a:tailEnd type="none" w="med" len="med"/>
                    </a:lnT>
                    <a:lnB w="6350" cap="flat" cmpd="sng" algn="ctr">
                      <a:solidFill>
                        <a:srgbClr val="0091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1" u="none" strike="noStrike" dirty="0" smtClean="0">
                          <a:solidFill>
                            <a:srgbClr val="00338D"/>
                          </a:solidFill>
                          <a:effectLst/>
                          <a:latin typeface="Univers 45 Light" pitchFamily="2" charset="0"/>
                        </a:rPr>
                        <a:t>100,000 </a:t>
                      </a:r>
                      <a:endParaRPr lang="en-US" sz="1100" b="1" i="0" u="none" strike="noStrike" dirty="0">
                        <a:solidFill>
                          <a:srgbClr val="00338D"/>
                        </a:solidFill>
                        <a:effectLst/>
                        <a:latin typeface="Univers 45 Light" pitchFamily="2" charset="0"/>
                      </a:endParaRPr>
                    </a:p>
                  </a:txBody>
                  <a:tcPr marL="41148" marR="41148" marT="41148" marB="41148" anchor="ctr">
                    <a:lnL w="6350" cap="flat" cmpd="sng" algn="ctr">
                      <a:solidFill>
                        <a:srgbClr val="0091DA"/>
                      </a:solidFill>
                      <a:prstDash val="solid"/>
                      <a:round/>
                      <a:headEnd type="none" w="med" len="med"/>
                      <a:tailEnd type="none" w="med" len="med"/>
                    </a:lnL>
                    <a:lnR w="6350" cap="flat" cmpd="sng" algn="ctr">
                      <a:solidFill>
                        <a:srgbClr val="0091DA"/>
                      </a:solidFill>
                      <a:prstDash val="solid"/>
                      <a:round/>
                      <a:headEnd type="none" w="med" len="med"/>
                      <a:tailEnd type="none" w="med" len="med"/>
                    </a:lnR>
                    <a:lnT w="6350" cap="flat" cmpd="sng" algn="ctr">
                      <a:solidFill>
                        <a:srgbClr val="0091DA"/>
                      </a:solidFill>
                      <a:prstDash val="solid"/>
                      <a:round/>
                      <a:headEnd type="none" w="med" len="med"/>
                      <a:tailEnd type="none" w="med" len="med"/>
                    </a:lnT>
                    <a:lnB w="6350" cap="flat" cmpd="sng" algn="ctr">
                      <a:solidFill>
                        <a:srgbClr val="0091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1" u="none" strike="noStrike" dirty="0" smtClean="0">
                          <a:solidFill>
                            <a:srgbClr val="00338D"/>
                          </a:solidFill>
                          <a:effectLst/>
                          <a:latin typeface="Univers 45 Light" pitchFamily="2" charset="0"/>
                        </a:rPr>
                        <a:t>100,000 </a:t>
                      </a:r>
                      <a:endParaRPr lang="en-US" sz="1100" b="1" i="0" u="none" strike="noStrike" dirty="0">
                        <a:solidFill>
                          <a:srgbClr val="00338D"/>
                        </a:solidFill>
                        <a:effectLst/>
                        <a:latin typeface="Univers 45 Light" pitchFamily="2" charset="0"/>
                      </a:endParaRPr>
                    </a:p>
                  </a:txBody>
                  <a:tcPr marL="41148" marR="41148" marT="41148" marB="41148" anchor="ctr">
                    <a:lnL w="6350" cap="flat" cmpd="sng" algn="ctr">
                      <a:solidFill>
                        <a:srgbClr val="0091DA"/>
                      </a:solidFill>
                      <a:prstDash val="solid"/>
                      <a:round/>
                      <a:headEnd type="none" w="med" len="med"/>
                      <a:tailEnd type="none" w="med" len="med"/>
                    </a:lnL>
                    <a:lnR w="6350" cap="flat" cmpd="sng" algn="ctr">
                      <a:solidFill>
                        <a:srgbClr val="0091DA"/>
                      </a:solidFill>
                      <a:prstDash val="solid"/>
                      <a:round/>
                      <a:headEnd type="none" w="med" len="med"/>
                      <a:tailEnd type="none" w="med" len="med"/>
                    </a:lnR>
                    <a:lnT w="6350" cap="flat" cmpd="sng" algn="ctr">
                      <a:solidFill>
                        <a:srgbClr val="0091DA"/>
                      </a:solidFill>
                      <a:prstDash val="solid"/>
                      <a:round/>
                      <a:headEnd type="none" w="med" len="med"/>
                      <a:tailEnd type="none" w="med" len="med"/>
                    </a:lnT>
                    <a:lnB w="6350" cap="flat" cmpd="sng" algn="ctr">
                      <a:solidFill>
                        <a:srgbClr val="0091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1" u="none" strike="noStrike" dirty="0" smtClean="0">
                          <a:solidFill>
                            <a:srgbClr val="00338D"/>
                          </a:solidFill>
                          <a:effectLst/>
                          <a:latin typeface="Univers 45 Light" pitchFamily="2" charset="0"/>
                        </a:rPr>
                        <a:t>100,000 </a:t>
                      </a:r>
                      <a:endParaRPr lang="en-US" sz="1100" b="1" i="0" u="none" strike="noStrike" dirty="0">
                        <a:solidFill>
                          <a:srgbClr val="00338D"/>
                        </a:solidFill>
                        <a:effectLst/>
                        <a:latin typeface="Univers 45 Light" pitchFamily="2" charset="0"/>
                      </a:endParaRPr>
                    </a:p>
                  </a:txBody>
                  <a:tcPr marL="41148" marR="41148" marT="41148" marB="41148" anchor="ctr">
                    <a:lnL w="6350" cap="flat" cmpd="sng" algn="ctr">
                      <a:solidFill>
                        <a:srgbClr val="0091DA"/>
                      </a:solidFill>
                      <a:prstDash val="solid"/>
                      <a:round/>
                      <a:headEnd type="none" w="med" len="med"/>
                      <a:tailEnd type="none" w="med" len="med"/>
                    </a:lnL>
                    <a:lnR w="6350" cap="flat" cmpd="sng" algn="ctr">
                      <a:solidFill>
                        <a:srgbClr val="0091DA"/>
                      </a:solidFill>
                      <a:prstDash val="solid"/>
                      <a:round/>
                      <a:headEnd type="none" w="med" len="med"/>
                      <a:tailEnd type="none" w="med" len="med"/>
                    </a:lnR>
                    <a:lnT w="6350" cap="flat" cmpd="sng" algn="ctr">
                      <a:solidFill>
                        <a:srgbClr val="0091DA"/>
                      </a:solidFill>
                      <a:prstDash val="solid"/>
                      <a:round/>
                      <a:headEnd type="none" w="med" len="med"/>
                      <a:tailEnd type="none" w="med" len="med"/>
                    </a:lnT>
                    <a:lnB w="6350" cap="flat" cmpd="sng" algn="ctr">
                      <a:solidFill>
                        <a:srgbClr val="0091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1" u="none" strike="noStrike" dirty="0" smtClean="0">
                          <a:solidFill>
                            <a:srgbClr val="00338D"/>
                          </a:solidFill>
                          <a:effectLst/>
                          <a:latin typeface="Univers 45 Light" pitchFamily="2" charset="0"/>
                        </a:rPr>
                        <a:t>100,000 </a:t>
                      </a:r>
                      <a:endParaRPr lang="en-US" sz="1100" b="1" i="0" u="none" strike="noStrike" dirty="0">
                        <a:solidFill>
                          <a:srgbClr val="00338D"/>
                        </a:solidFill>
                        <a:effectLst/>
                        <a:latin typeface="Univers 45 Light" pitchFamily="2" charset="0"/>
                      </a:endParaRPr>
                    </a:p>
                  </a:txBody>
                  <a:tcPr marL="41148" marR="41148" marT="41148" marB="41148" anchor="ctr">
                    <a:lnL w="6350" cap="flat" cmpd="sng" algn="ctr">
                      <a:solidFill>
                        <a:srgbClr val="0091DA"/>
                      </a:solidFill>
                      <a:prstDash val="solid"/>
                      <a:round/>
                      <a:headEnd type="none" w="med" len="med"/>
                      <a:tailEnd type="none" w="med" len="med"/>
                    </a:lnL>
                    <a:lnR w="6350" cap="flat" cmpd="sng" algn="ctr">
                      <a:solidFill>
                        <a:srgbClr val="0091DA"/>
                      </a:solidFill>
                      <a:prstDash val="solid"/>
                      <a:round/>
                      <a:headEnd type="none" w="med" len="med"/>
                      <a:tailEnd type="none" w="med" len="med"/>
                    </a:lnR>
                    <a:lnT w="6350" cap="flat" cmpd="sng" algn="ctr">
                      <a:solidFill>
                        <a:srgbClr val="0091DA"/>
                      </a:solidFill>
                      <a:prstDash val="solid"/>
                      <a:round/>
                      <a:headEnd type="none" w="med" len="med"/>
                      <a:tailEnd type="none" w="med" len="med"/>
                    </a:lnT>
                    <a:lnB w="6350" cap="flat" cmpd="sng" algn="ctr">
                      <a:solidFill>
                        <a:srgbClr val="0091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1" u="none" strike="noStrike" dirty="0" smtClean="0">
                          <a:solidFill>
                            <a:srgbClr val="00338D"/>
                          </a:solidFill>
                          <a:effectLst/>
                          <a:latin typeface="Univers 45 Light" pitchFamily="2" charset="0"/>
                        </a:rPr>
                        <a:t>100,000 </a:t>
                      </a:r>
                      <a:endParaRPr lang="en-US" sz="1100" b="1" i="0" u="none" strike="noStrike" dirty="0">
                        <a:solidFill>
                          <a:srgbClr val="00338D"/>
                        </a:solidFill>
                        <a:effectLst/>
                        <a:latin typeface="Univers 45 Light" pitchFamily="2" charset="0"/>
                      </a:endParaRPr>
                    </a:p>
                  </a:txBody>
                  <a:tcPr marL="41148" marR="41148" marT="41148" marB="41148" anchor="ctr">
                    <a:lnL w="6350" cap="flat" cmpd="sng" algn="ctr">
                      <a:solidFill>
                        <a:srgbClr val="0091DA"/>
                      </a:solidFill>
                      <a:prstDash val="solid"/>
                      <a:round/>
                      <a:headEnd type="none" w="med" len="med"/>
                      <a:tailEnd type="none" w="med" len="med"/>
                    </a:lnL>
                    <a:lnR w="6350" cap="flat" cmpd="sng" algn="ctr">
                      <a:solidFill>
                        <a:srgbClr val="0091DA"/>
                      </a:solidFill>
                      <a:prstDash val="solid"/>
                      <a:round/>
                      <a:headEnd type="none" w="med" len="med"/>
                      <a:tailEnd type="none" w="med" len="med"/>
                    </a:lnR>
                    <a:lnT w="6350" cap="flat" cmpd="sng" algn="ctr">
                      <a:solidFill>
                        <a:srgbClr val="0091DA"/>
                      </a:solidFill>
                      <a:prstDash val="solid"/>
                      <a:round/>
                      <a:headEnd type="none" w="med" len="med"/>
                      <a:tailEnd type="none" w="med" len="med"/>
                    </a:lnT>
                    <a:lnB w="6350" cap="flat" cmpd="sng" algn="ctr">
                      <a:solidFill>
                        <a:srgbClr val="0091DA"/>
                      </a:solidFill>
                      <a:prstDash val="solid"/>
                      <a:round/>
                      <a:headEnd type="none" w="med" len="med"/>
                      <a:tailEnd type="none" w="med" len="med"/>
                    </a:lnB>
                    <a:lnTlToBr w="12700" cmpd="sng">
                      <a:noFill/>
                      <a:prstDash val="solid"/>
                    </a:lnTlToBr>
                    <a:lnBlToTr w="12700" cmpd="sng">
                      <a:noFill/>
                      <a:prstDash val="solid"/>
                    </a:lnBlToTr>
                    <a:noFill/>
                  </a:tcPr>
                </a:tc>
              </a:tr>
              <a:tr h="466055">
                <a:tc>
                  <a:txBody>
                    <a:bodyPr/>
                    <a:lstStyle/>
                    <a:p>
                      <a:pPr algn="l" fontAlgn="b"/>
                      <a:endParaRPr lang="en-US" sz="1100" b="1" i="0" u="none" strike="noStrike" dirty="0">
                        <a:solidFill>
                          <a:srgbClr val="000000"/>
                        </a:solidFill>
                        <a:effectLst/>
                        <a:latin typeface="Univers 45 Light" pitchFamily="2" charset="0"/>
                      </a:endParaRPr>
                    </a:p>
                  </a:txBody>
                  <a:tcPr marL="41148" marR="41148" marT="41148" marB="41148" anchor="ctr">
                    <a:solidFill>
                      <a:schemeClr val="bg1">
                        <a:lumMod val="85000"/>
                        <a:alpha val="26000"/>
                      </a:schemeClr>
                    </a:solid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lnT w="6350" cap="flat" cmpd="sng" algn="ctr">
                      <a:solidFill>
                        <a:srgbClr val="0091DA"/>
                      </a:solidFill>
                      <a:prstDash val="solid"/>
                      <a:round/>
                      <a:headEnd type="none" w="med" len="med"/>
                      <a:tailEnd type="none" w="med" len="med"/>
                    </a:lnT>
                    <a:no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lnT w="6350" cap="flat" cmpd="sng" algn="ctr">
                      <a:solidFill>
                        <a:srgbClr val="0091DA"/>
                      </a:solidFill>
                      <a:prstDash val="solid"/>
                      <a:round/>
                      <a:headEnd type="none" w="med" len="med"/>
                      <a:tailEnd type="none" w="med" len="med"/>
                    </a:lnT>
                    <a:no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lnT w="6350" cap="flat" cmpd="sng" algn="ctr">
                      <a:solidFill>
                        <a:srgbClr val="0091DA"/>
                      </a:solidFill>
                      <a:prstDash val="solid"/>
                      <a:round/>
                      <a:headEnd type="none" w="med" len="med"/>
                      <a:tailEnd type="none" w="med" len="med"/>
                    </a:lnT>
                    <a:no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lnT w="6350" cap="flat" cmpd="sng" algn="ctr">
                      <a:solidFill>
                        <a:srgbClr val="0091DA"/>
                      </a:solidFill>
                      <a:prstDash val="solid"/>
                      <a:round/>
                      <a:headEnd type="none" w="med" len="med"/>
                      <a:tailEnd type="none" w="med" len="med"/>
                    </a:lnT>
                    <a:no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lnT w="6350" cap="flat" cmpd="sng" algn="ctr">
                      <a:solidFill>
                        <a:srgbClr val="0091DA"/>
                      </a:solidFill>
                      <a:prstDash val="solid"/>
                      <a:round/>
                      <a:headEnd type="none" w="med" len="med"/>
                      <a:tailEnd type="none" w="med" len="med"/>
                    </a:lnT>
                    <a:no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lnT w="6350" cap="flat" cmpd="sng" algn="ctr">
                      <a:solidFill>
                        <a:srgbClr val="0091DA"/>
                      </a:solidFill>
                      <a:prstDash val="solid"/>
                      <a:round/>
                      <a:headEnd type="none" w="med" len="med"/>
                      <a:tailEnd type="none" w="med" len="med"/>
                    </a:lnT>
                    <a:no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lnT w="6350" cap="flat" cmpd="sng" algn="ctr">
                      <a:solidFill>
                        <a:srgbClr val="0091DA"/>
                      </a:solidFill>
                      <a:prstDash val="solid"/>
                      <a:round/>
                      <a:headEnd type="none" w="med" len="med"/>
                      <a:tailEnd type="none" w="med" len="med"/>
                    </a:lnT>
                    <a:no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lnT w="6350" cap="flat" cmpd="sng" algn="ctr">
                      <a:solidFill>
                        <a:srgbClr val="0091DA"/>
                      </a:solidFill>
                      <a:prstDash val="solid"/>
                      <a:round/>
                      <a:headEnd type="none" w="med" len="med"/>
                      <a:tailEnd type="none" w="med" len="med"/>
                    </a:lnT>
                    <a:no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lnT w="6350" cap="flat" cmpd="sng" algn="ctr">
                      <a:solidFill>
                        <a:srgbClr val="0091DA"/>
                      </a:solidFill>
                      <a:prstDash val="solid"/>
                      <a:round/>
                      <a:headEnd type="none" w="med" len="med"/>
                      <a:tailEnd type="none" w="med" len="med"/>
                    </a:lnT>
                    <a:no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lnT w="6350" cap="flat" cmpd="sng" algn="ctr">
                      <a:solidFill>
                        <a:srgbClr val="0091DA"/>
                      </a:solidFill>
                      <a:prstDash val="solid"/>
                      <a:round/>
                      <a:headEnd type="none" w="med" len="med"/>
                      <a:tailEnd type="none" w="med" len="med"/>
                    </a:lnT>
                    <a:noFill/>
                  </a:tcPr>
                </a:tc>
              </a:tr>
              <a:tr h="466055">
                <a:tc>
                  <a:txBody>
                    <a:bodyPr/>
                    <a:lstStyle/>
                    <a:p>
                      <a:pPr algn="l" fontAlgn="b"/>
                      <a:r>
                        <a:rPr lang="en-US" sz="1100" b="1" u="none" strike="noStrike" dirty="0">
                          <a:solidFill>
                            <a:srgbClr val="FF0000"/>
                          </a:solidFill>
                          <a:effectLst/>
                          <a:latin typeface="Univers 45 Light" pitchFamily="2" charset="0"/>
                        </a:rPr>
                        <a:t>Income statement under IFRS 16</a:t>
                      </a:r>
                      <a:endParaRPr lang="en-US" sz="1100" b="1" i="0" u="none" strike="noStrike" dirty="0">
                        <a:solidFill>
                          <a:srgbClr val="FF0000"/>
                        </a:solidFill>
                        <a:effectLst/>
                        <a:latin typeface="Univers 45 Light" pitchFamily="2" charset="0"/>
                      </a:endParaRPr>
                    </a:p>
                  </a:txBody>
                  <a:tcPr marL="41148" marR="41148" marT="41148" marB="41148" anchor="ctr">
                    <a:solidFill>
                      <a:schemeClr val="bg1">
                        <a:lumMod val="85000"/>
                        <a:alpha val="26000"/>
                      </a:schemeClr>
                    </a:solid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no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no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no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no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no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no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no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no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no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noFill/>
                  </a:tcPr>
                </a:tc>
              </a:tr>
              <a:tr h="466055">
                <a:tc>
                  <a:txBody>
                    <a:bodyPr/>
                    <a:lstStyle/>
                    <a:p>
                      <a:pPr algn="l" fontAlgn="b"/>
                      <a:r>
                        <a:rPr lang="en-US" sz="1100" b="1" u="none" strike="noStrike" dirty="0" smtClean="0">
                          <a:effectLst/>
                          <a:latin typeface="Univers 45 Light" pitchFamily="2" charset="0"/>
                        </a:rPr>
                        <a:t>Amortization </a:t>
                      </a:r>
                      <a:r>
                        <a:rPr lang="en-US" sz="1100" b="1" u="none" strike="noStrike" dirty="0">
                          <a:effectLst/>
                          <a:latin typeface="Univers 45 Light" pitchFamily="2" charset="0"/>
                        </a:rPr>
                        <a:t>expense</a:t>
                      </a:r>
                      <a:endParaRPr lang="en-US" sz="1100" b="1" i="0" u="none" strike="noStrike" dirty="0">
                        <a:solidFill>
                          <a:srgbClr val="000000"/>
                        </a:solidFill>
                        <a:effectLst/>
                        <a:latin typeface="Univers 45 Light" pitchFamily="2" charset="0"/>
                      </a:endParaRPr>
                    </a:p>
                  </a:txBody>
                  <a:tcPr marL="41148" marR="41148" marT="41148" marB="41148" anchor="ctr">
                    <a:solidFill>
                      <a:schemeClr val="bg1">
                        <a:lumMod val="85000"/>
                        <a:alpha val="26000"/>
                      </a:schemeClr>
                    </a:solidFill>
                  </a:tcPr>
                </a:tc>
                <a:tc>
                  <a:txBody>
                    <a:bodyPr/>
                    <a:lstStyle/>
                    <a:p>
                      <a:pPr algn="r" fontAlgn="b"/>
                      <a:r>
                        <a:rPr lang="en-US" sz="1100" b="1" u="none" strike="noStrike" dirty="0">
                          <a:solidFill>
                            <a:srgbClr val="00338D"/>
                          </a:solidFill>
                          <a:effectLst/>
                          <a:latin typeface="Univers 45 Light" pitchFamily="2" charset="0"/>
                        </a:rPr>
                        <a:t>$70,236 </a:t>
                      </a:r>
                      <a:endParaRPr lang="en-US" sz="1100" b="1" i="0" u="none" strike="noStrike" dirty="0">
                        <a:solidFill>
                          <a:srgbClr val="00338D"/>
                        </a:solidFill>
                        <a:effectLst/>
                        <a:latin typeface="Univers 45 Light" pitchFamily="2" charset="0"/>
                      </a:endParaRPr>
                    </a:p>
                  </a:txBody>
                  <a:tcPr marL="41148" marR="41148" marT="41148" marB="41148" anchor="ctr">
                    <a:noFill/>
                  </a:tcPr>
                </a:tc>
                <a:tc>
                  <a:txBody>
                    <a:bodyPr/>
                    <a:lstStyle/>
                    <a:p>
                      <a:pPr algn="r" fontAlgn="b"/>
                      <a:r>
                        <a:rPr lang="en-US" sz="1100" b="1" u="none" strike="noStrike" dirty="0">
                          <a:solidFill>
                            <a:srgbClr val="00338D"/>
                          </a:solidFill>
                          <a:effectLst/>
                          <a:latin typeface="Univers 45 Light" pitchFamily="2" charset="0"/>
                        </a:rPr>
                        <a:t>$70,236 </a:t>
                      </a:r>
                      <a:endParaRPr lang="en-US" sz="1100" b="1" i="0" u="none" strike="noStrike" dirty="0">
                        <a:solidFill>
                          <a:srgbClr val="00338D"/>
                        </a:solidFill>
                        <a:effectLst/>
                        <a:latin typeface="Univers 45 Light" pitchFamily="2" charset="0"/>
                      </a:endParaRPr>
                    </a:p>
                  </a:txBody>
                  <a:tcPr marL="41148" marR="41148" marT="41148" marB="41148" anchor="ctr">
                    <a:noFill/>
                  </a:tcPr>
                </a:tc>
                <a:tc>
                  <a:txBody>
                    <a:bodyPr/>
                    <a:lstStyle/>
                    <a:p>
                      <a:pPr algn="r" fontAlgn="b"/>
                      <a:r>
                        <a:rPr lang="en-US" sz="1100" b="1" u="none" strike="noStrike" dirty="0">
                          <a:solidFill>
                            <a:srgbClr val="00338D"/>
                          </a:solidFill>
                          <a:effectLst/>
                          <a:latin typeface="Univers 45 Light" pitchFamily="2" charset="0"/>
                        </a:rPr>
                        <a:t>$70,236 </a:t>
                      </a:r>
                      <a:endParaRPr lang="en-US" sz="1100" b="1" i="0" u="none" strike="noStrike" dirty="0">
                        <a:solidFill>
                          <a:srgbClr val="00338D"/>
                        </a:solidFill>
                        <a:effectLst/>
                        <a:latin typeface="Univers 45 Light" pitchFamily="2" charset="0"/>
                      </a:endParaRPr>
                    </a:p>
                  </a:txBody>
                  <a:tcPr marL="41148" marR="41148" marT="41148" marB="41148" anchor="ctr">
                    <a:noFill/>
                  </a:tcPr>
                </a:tc>
                <a:tc>
                  <a:txBody>
                    <a:bodyPr/>
                    <a:lstStyle/>
                    <a:p>
                      <a:pPr algn="r" fontAlgn="b"/>
                      <a:r>
                        <a:rPr lang="en-US" sz="1100" b="1" u="none" strike="noStrike" dirty="0">
                          <a:solidFill>
                            <a:srgbClr val="00338D"/>
                          </a:solidFill>
                          <a:effectLst/>
                          <a:latin typeface="Univers 45 Light" pitchFamily="2" charset="0"/>
                        </a:rPr>
                        <a:t>$70,236 </a:t>
                      </a:r>
                      <a:endParaRPr lang="en-US" sz="1100" b="1" i="0" u="none" strike="noStrike" dirty="0">
                        <a:solidFill>
                          <a:srgbClr val="00338D"/>
                        </a:solidFill>
                        <a:effectLst/>
                        <a:latin typeface="Univers 45 Light" pitchFamily="2" charset="0"/>
                      </a:endParaRPr>
                    </a:p>
                  </a:txBody>
                  <a:tcPr marL="41148" marR="41148" marT="41148" marB="41148" anchor="ctr">
                    <a:noFill/>
                  </a:tcPr>
                </a:tc>
                <a:tc>
                  <a:txBody>
                    <a:bodyPr/>
                    <a:lstStyle/>
                    <a:p>
                      <a:pPr algn="r" fontAlgn="b"/>
                      <a:r>
                        <a:rPr lang="en-US" sz="1100" b="1" u="none" strike="noStrike" dirty="0">
                          <a:solidFill>
                            <a:srgbClr val="00338D"/>
                          </a:solidFill>
                          <a:effectLst/>
                          <a:latin typeface="Univers 45 Light" pitchFamily="2" charset="0"/>
                        </a:rPr>
                        <a:t>$70,236 </a:t>
                      </a:r>
                      <a:endParaRPr lang="en-US" sz="1100" b="1" i="0" u="none" strike="noStrike" dirty="0">
                        <a:solidFill>
                          <a:srgbClr val="00338D"/>
                        </a:solidFill>
                        <a:effectLst/>
                        <a:latin typeface="Univers 45 Light" pitchFamily="2" charset="0"/>
                      </a:endParaRPr>
                    </a:p>
                  </a:txBody>
                  <a:tcPr marL="41148" marR="41148" marT="41148" marB="41148" anchor="ctr">
                    <a:noFill/>
                  </a:tcPr>
                </a:tc>
                <a:tc>
                  <a:txBody>
                    <a:bodyPr/>
                    <a:lstStyle/>
                    <a:p>
                      <a:pPr algn="r" fontAlgn="b"/>
                      <a:r>
                        <a:rPr lang="en-US" sz="1100" b="1" u="none" strike="noStrike" dirty="0">
                          <a:solidFill>
                            <a:srgbClr val="00338D"/>
                          </a:solidFill>
                          <a:effectLst/>
                          <a:latin typeface="Univers 45 Light" pitchFamily="2" charset="0"/>
                        </a:rPr>
                        <a:t>$70,236 </a:t>
                      </a:r>
                      <a:endParaRPr lang="en-US" sz="1100" b="1" i="0" u="none" strike="noStrike" dirty="0">
                        <a:solidFill>
                          <a:srgbClr val="00338D"/>
                        </a:solidFill>
                        <a:effectLst/>
                        <a:latin typeface="Univers 45 Light" pitchFamily="2" charset="0"/>
                      </a:endParaRPr>
                    </a:p>
                  </a:txBody>
                  <a:tcPr marL="41148" marR="41148" marT="41148" marB="41148" anchor="ctr">
                    <a:noFill/>
                  </a:tcPr>
                </a:tc>
                <a:tc>
                  <a:txBody>
                    <a:bodyPr/>
                    <a:lstStyle/>
                    <a:p>
                      <a:pPr algn="r" fontAlgn="b"/>
                      <a:r>
                        <a:rPr lang="en-US" sz="1100" b="1" u="none" strike="noStrike" dirty="0">
                          <a:solidFill>
                            <a:srgbClr val="00338D"/>
                          </a:solidFill>
                          <a:effectLst/>
                          <a:latin typeface="Univers 45 Light" pitchFamily="2" charset="0"/>
                        </a:rPr>
                        <a:t>$70,236 </a:t>
                      </a:r>
                      <a:endParaRPr lang="en-US" sz="1100" b="1" i="0" u="none" strike="noStrike" dirty="0">
                        <a:solidFill>
                          <a:srgbClr val="00338D"/>
                        </a:solidFill>
                        <a:effectLst/>
                        <a:latin typeface="Univers 45 Light" pitchFamily="2" charset="0"/>
                      </a:endParaRPr>
                    </a:p>
                  </a:txBody>
                  <a:tcPr marL="41148" marR="41148" marT="41148" marB="41148" anchor="ctr">
                    <a:noFill/>
                  </a:tcPr>
                </a:tc>
                <a:tc>
                  <a:txBody>
                    <a:bodyPr/>
                    <a:lstStyle/>
                    <a:p>
                      <a:pPr algn="r" fontAlgn="b"/>
                      <a:r>
                        <a:rPr lang="en-US" sz="1100" b="1" u="none" strike="noStrike" dirty="0">
                          <a:solidFill>
                            <a:srgbClr val="00338D"/>
                          </a:solidFill>
                          <a:effectLst/>
                          <a:latin typeface="Univers 45 Light" pitchFamily="2" charset="0"/>
                        </a:rPr>
                        <a:t>$70,236 </a:t>
                      </a:r>
                      <a:endParaRPr lang="en-US" sz="1100" b="1" i="0" u="none" strike="noStrike" dirty="0">
                        <a:solidFill>
                          <a:srgbClr val="00338D"/>
                        </a:solidFill>
                        <a:effectLst/>
                        <a:latin typeface="Univers 45 Light" pitchFamily="2" charset="0"/>
                      </a:endParaRPr>
                    </a:p>
                  </a:txBody>
                  <a:tcPr marL="41148" marR="41148" marT="41148" marB="41148" anchor="ctr">
                    <a:noFill/>
                  </a:tcPr>
                </a:tc>
                <a:tc>
                  <a:txBody>
                    <a:bodyPr/>
                    <a:lstStyle/>
                    <a:p>
                      <a:pPr algn="r" fontAlgn="b"/>
                      <a:r>
                        <a:rPr lang="en-US" sz="1100" b="1" u="none" strike="noStrike" dirty="0">
                          <a:solidFill>
                            <a:srgbClr val="00338D"/>
                          </a:solidFill>
                          <a:effectLst/>
                          <a:latin typeface="Univers 45 Light" pitchFamily="2" charset="0"/>
                        </a:rPr>
                        <a:t>$70,236 </a:t>
                      </a:r>
                      <a:endParaRPr lang="en-US" sz="1100" b="1" i="0" u="none" strike="noStrike" dirty="0">
                        <a:solidFill>
                          <a:srgbClr val="00338D"/>
                        </a:solidFill>
                        <a:effectLst/>
                        <a:latin typeface="Univers 45 Light" pitchFamily="2" charset="0"/>
                      </a:endParaRPr>
                    </a:p>
                  </a:txBody>
                  <a:tcPr marL="41148" marR="41148" marT="41148" marB="41148" anchor="ctr">
                    <a:noFill/>
                  </a:tcPr>
                </a:tc>
                <a:tc>
                  <a:txBody>
                    <a:bodyPr/>
                    <a:lstStyle/>
                    <a:p>
                      <a:pPr algn="r" fontAlgn="b"/>
                      <a:r>
                        <a:rPr lang="en-US" sz="1100" b="1" u="none" strike="noStrike" dirty="0">
                          <a:solidFill>
                            <a:srgbClr val="00338D"/>
                          </a:solidFill>
                          <a:effectLst/>
                          <a:latin typeface="Univers 45 Light" pitchFamily="2" charset="0"/>
                        </a:rPr>
                        <a:t>$70,236 </a:t>
                      </a:r>
                      <a:endParaRPr lang="en-US" sz="1100" b="1" i="0" u="none" strike="noStrike" dirty="0">
                        <a:solidFill>
                          <a:srgbClr val="00338D"/>
                        </a:solidFill>
                        <a:effectLst/>
                        <a:latin typeface="Univers 45 Light" pitchFamily="2" charset="0"/>
                      </a:endParaRPr>
                    </a:p>
                  </a:txBody>
                  <a:tcPr marL="41148" marR="41148" marT="41148" marB="41148" anchor="ctr">
                    <a:noFill/>
                  </a:tcPr>
                </a:tc>
              </a:tr>
              <a:tr h="466055">
                <a:tc>
                  <a:txBody>
                    <a:bodyPr/>
                    <a:lstStyle/>
                    <a:p>
                      <a:pPr algn="l" fontAlgn="b"/>
                      <a:r>
                        <a:rPr lang="en-US" sz="1100" b="1" u="none" strike="noStrike" dirty="0">
                          <a:effectLst/>
                          <a:latin typeface="Univers 45 Light" pitchFamily="2" charset="0"/>
                        </a:rPr>
                        <a:t>Interest expense</a:t>
                      </a:r>
                      <a:endParaRPr lang="en-US" sz="1100" b="1" i="0" u="none" strike="noStrike" dirty="0">
                        <a:solidFill>
                          <a:srgbClr val="000000"/>
                        </a:solidFill>
                        <a:effectLst/>
                        <a:latin typeface="Univers 45 Light" pitchFamily="2" charset="0"/>
                      </a:endParaRPr>
                    </a:p>
                  </a:txBody>
                  <a:tcPr marL="41148" marR="41148" marT="41148" marB="41148" anchor="ctr">
                    <a:solidFill>
                      <a:schemeClr val="bg1">
                        <a:lumMod val="85000"/>
                        <a:alpha val="26000"/>
                      </a:schemeClr>
                    </a:solidFill>
                  </a:tcPr>
                </a:tc>
                <a:tc>
                  <a:txBody>
                    <a:bodyPr/>
                    <a:lstStyle/>
                    <a:p>
                      <a:pPr algn="r" fontAlgn="b"/>
                      <a:r>
                        <a:rPr lang="en-US" sz="1100" b="1" u="none" strike="noStrike" dirty="0">
                          <a:solidFill>
                            <a:srgbClr val="00338D"/>
                          </a:solidFill>
                          <a:effectLst/>
                          <a:latin typeface="Univers 45 Light" pitchFamily="2" charset="0"/>
                        </a:rPr>
                        <a:t>$49,165 </a:t>
                      </a:r>
                      <a:endParaRPr lang="en-US" sz="1100" b="1" i="0" u="none" strike="noStrike" dirty="0">
                        <a:solidFill>
                          <a:srgbClr val="00338D"/>
                        </a:solidFill>
                        <a:effectLst/>
                        <a:latin typeface="Univers 45 Light" pitchFamily="2" charset="0"/>
                      </a:endParaRPr>
                    </a:p>
                  </a:txBody>
                  <a:tcPr marL="41148" marR="41148" marT="41148" marB="41148" anchor="ctr">
                    <a:lnB w="6350" cap="flat" cmpd="sng" algn="ctr">
                      <a:solidFill>
                        <a:srgbClr val="0091DA"/>
                      </a:solidFill>
                      <a:prstDash val="solid"/>
                      <a:round/>
                      <a:headEnd type="none" w="med" len="med"/>
                      <a:tailEnd type="none" w="med" len="med"/>
                    </a:lnB>
                    <a:noFill/>
                  </a:tcPr>
                </a:tc>
                <a:tc>
                  <a:txBody>
                    <a:bodyPr/>
                    <a:lstStyle/>
                    <a:p>
                      <a:pPr algn="r" fontAlgn="b"/>
                      <a:r>
                        <a:rPr lang="en-US" sz="1100" b="1" u="none" strike="noStrike" dirty="0">
                          <a:solidFill>
                            <a:srgbClr val="00338D"/>
                          </a:solidFill>
                          <a:effectLst/>
                          <a:latin typeface="Univers 45 Light" pitchFamily="2" charset="0"/>
                        </a:rPr>
                        <a:t>$45,607 </a:t>
                      </a:r>
                      <a:endParaRPr lang="en-US" sz="1100" b="1" i="0" u="none" strike="noStrike" dirty="0">
                        <a:solidFill>
                          <a:srgbClr val="00338D"/>
                        </a:solidFill>
                        <a:effectLst/>
                        <a:latin typeface="Univers 45 Light" pitchFamily="2" charset="0"/>
                      </a:endParaRPr>
                    </a:p>
                  </a:txBody>
                  <a:tcPr marL="41148" marR="41148" marT="41148" marB="41148" anchor="ctr">
                    <a:lnB w="6350" cap="flat" cmpd="sng" algn="ctr">
                      <a:solidFill>
                        <a:srgbClr val="0091DA"/>
                      </a:solidFill>
                      <a:prstDash val="solid"/>
                      <a:round/>
                      <a:headEnd type="none" w="med" len="med"/>
                      <a:tailEnd type="none" w="med" len="med"/>
                    </a:lnB>
                    <a:noFill/>
                  </a:tcPr>
                </a:tc>
                <a:tc>
                  <a:txBody>
                    <a:bodyPr/>
                    <a:lstStyle/>
                    <a:p>
                      <a:pPr algn="r" fontAlgn="b"/>
                      <a:r>
                        <a:rPr lang="en-US" sz="1100" b="1" u="none" strike="noStrike" dirty="0">
                          <a:solidFill>
                            <a:srgbClr val="00338D"/>
                          </a:solidFill>
                          <a:effectLst/>
                          <a:latin typeface="Univers 45 Light" pitchFamily="2" charset="0"/>
                        </a:rPr>
                        <a:t>$41,799 </a:t>
                      </a:r>
                      <a:endParaRPr lang="en-US" sz="1100" b="1" i="0" u="none" strike="noStrike" dirty="0">
                        <a:solidFill>
                          <a:srgbClr val="00338D"/>
                        </a:solidFill>
                        <a:effectLst/>
                        <a:latin typeface="Univers 45 Light" pitchFamily="2" charset="0"/>
                      </a:endParaRPr>
                    </a:p>
                  </a:txBody>
                  <a:tcPr marL="41148" marR="41148" marT="41148" marB="41148" anchor="ctr">
                    <a:lnB w="6350" cap="flat" cmpd="sng" algn="ctr">
                      <a:solidFill>
                        <a:srgbClr val="0091DA"/>
                      </a:solidFill>
                      <a:prstDash val="solid"/>
                      <a:round/>
                      <a:headEnd type="none" w="med" len="med"/>
                      <a:tailEnd type="none" w="med" len="med"/>
                    </a:lnB>
                    <a:noFill/>
                  </a:tcPr>
                </a:tc>
                <a:tc>
                  <a:txBody>
                    <a:bodyPr/>
                    <a:lstStyle/>
                    <a:p>
                      <a:pPr algn="r" fontAlgn="b"/>
                      <a:r>
                        <a:rPr lang="en-US" sz="1100" b="1" u="none" strike="noStrike" dirty="0">
                          <a:solidFill>
                            <a:srgbClr val="00338D"/>
                          </a:solidFill>
                          <a:effectLst/>
                          <a:latin typeface="Univers 45 Light" pitchFamily="2" charset="0"/>
                        </a:rPr>
                        <a:t>$37,725 </a:t>
                      </a:r>
                      <a:endParaRPr lang="en-US" sz="1100" b="1" i="0" u="none" strike="noStrike" dirty="0">
                        <a:solidFill>
                          <a:srgbClr val="00338D"/>
                        </a:solidFill>
                        <a:effectLst/>
                        <a:latin typeface="Univers 45 Light" pitchFamily="2" charset="0"/>
                      </a:endParaRPr>
                    </a:p>
                  </a:txBody>
                  <a:tcPr marL="41148" marR="41148" marT="41148" marB="41148" anchor="ctr">
                    <a:lnB w="6350" cap="flat" cmpd="sng" algn="ctr">
                      <a:solidFill>
                        <a:srgbClr val="0091DA"/>
                      </a:solidFill>
                      <a:prstDash val="solid"/>
                      <a:round/>
                      <a:headEnd type="none" w="med" len="med"/>
                      <a:tailEnd type="none" w="med" len="med"/>
                    </a:lnB>
                    <a:noFill/>
                  </a:tcPr>
                </a:tc>
                <a:tc>
                  <a:txBody>
                    <a:bodyPr/>
                    <a:lstStyle/>
                    <a:p>
                      <a:pPr algn="r" fontAlgn="b"/>
                      <a:r>
                        <a:rPr lang="en-US" sz="1100" b="1" u="none" strike="noStrike" dirty="0">
                          <a:solidFill>
                            <a:srgbClr val="00338D"/>
                          </a:solidFill>
                          <a:effectLst/>
                          <a:latin typeface="Univers 45 Light" pitchFamily="2" charset="0"/>
                        </a:rPr>
                        <a:t>$33,366 </a:t>
                      </a:r>
                      <a:endParaRPr lang="en-US" sz="1100" b="1" i="0" u="none" strike="noStrike" dirty="0">
                        <a:solidFill>
                          <a:srgbClr val="00338D"/>
                        </a:solidFill>
                        <a:effectLst/>
                        <a:latin typeface="Univers 45 Light" pitchFamily="2" charset="0"/>
                      </a:endParaRPr>
                    </a:p>
                  </a:txBody>
                  <a:tcPr marL="41148" marR="41148" marT="41148" marB="41148" anchor="ctr">
                    <a:lnB w="6350" cap="flat" cmpd="sng" algn="ctr">
                      <a:solidFill>
                        <a:srgbClr val="0091DA"/>
                      </a:solidFill>
                      <a:prstDash val="solid"/>
                      <a:round/>
                      <a:headEnd type="none" w="med" len="med"/>
                      <a:tailEnd type="none" w="med" len="med"/>
                    </a:lnB>
                    <a:noFill/>
                  </a:tcPr>
                </a:tc>
                <a:tc>
                  <a:txBody>
                    <a:bodyPr/>
                    <a:lstStyle/>
                    <a:p>
                      <a:pPr algn="r" fontAlgn="b"/>
                      <a:r>
                        <a:rPr lang="en-US" sz="1100" b="1" u="none" strike="noStrike" dirty="0">
                          <a:solidFill>
                            <a:srgbClr val="00338D"/>
                          </a:solidFill>
                          <a:effectLst/>
                          <a:latin typeface="Univers 45 Light" pitchFamily="2" charset="0"/>
                        </a:rPr>
                        <a:t>$28,701 </a:t>
                      </a:r>
                      <a:endParaRPr lang="en-US" sz="1100" b="1" i="0" u="none" strike="noStrike" dirty="0">
                        <a:solidFill>
                          <a:srgbClr val="00338D"/>
                        </a:solidFill>
                        <a:effectLst/>
                        <a:latin typeface="Univers 45 Light" pitchFamily="2" charset="0"/>
                      </a:endParaRPr>
                    </a:p>
                  </a:txBody>
                  <a:tcPr marL="41148" marR="41148" marT="41148" marB="41148" anchor="ctr">
                    <a:lnB w="6350" cap="flat" cmpd="sng" algn="ctr">
                      <a:solidFill>
                        <a:srgbClr val="0091DA"/>
                      </a:solidFill>
                      <a:prstDash val="solid"/>
                      <a:round/>
                      <a:headEnd type="none" w="med" len="med"/>
                      <a:tailEnd type="none" w="med" len="med"/>
                    </a:lnB>
                    <a:noFill/>
                  </a:tcPr>
                </a:tc>
                <a:tc>
                  <a:txBody>
                    <a:bodyPr/>
                    <a:lstStyle/>
                    <a:p>
                      <a:pPr algn="r" fontAlgn="b"/>
                      <a:r>
                        <a:rPr lang="en-US" sz="1100" b="1" u="none" strike="noStrike" dirty="0">
                          <a:solidFill>
                            <a:srgbClr val="00338D"/>
                          </a:solidFill>
                          <a:effectLst/>
                          <a:latin typeface="Univers 45 Light" pitchFamily="2" charset="0"/>
                        </a:rPr>
                        <a:t>$23,710 </a:t>
                      </a:r>
                      <a:endParaRPr lang="en-US" sz="1100" b="1" i="0" u="none" strike="noStrike" dirty="0">
                        <a:solidFill>
                          <a:srgbClr val="00338D"/>
                        </a:solidFill>
                        <a:effectLst/>
                        <a:latin typeface="Univers 45 Light" pitchFamily="2" charset="0"/>
                      </a:endParaRPr>
                    </a:p>
                  </a:txBody>
                  <a:tcPr marL="41148" marR="41148" marT="41148" marB="41148" anchor="ctr">
                    <a:lnB w="6350" cap="flat" cmpd="sng" algn="ctr">
                      <a:solidFill>
                        <a:srgbClr val="0091DA"/>
                      </a:solidFill>
                      <a:prstDash val="solid"/>
                      <a:round/>
                      <a:headEnd type="none" w="med" len="med"/>
                      <a:tailEnd type="none" w="med" len="med"/>
                    </a:lnB>
                    <a:noFill/>
                  </a:tcPr>
                </a:tc>
                <a:tc>
                  <a:txBody>
                    <a:bodyPr/>
                    <a:lstStyle/>
                    <a:p>
                      <a:pPr algn="r" fontAlgn="b"/>
                      <a:r>
                        <a:rPr lang="en-US" sz="1100" b="1" u="none" strike="noStrike" dirty="0">
                          <a:solidFill>
                            <a:srgbClr val="00338D"/>
                          </a:solidFill>
                          <a:effectLst/>
                          <a:latin typeface="Univers 45 Light" pitchFamily="2" charset="0"/>
                        </a:rPr>
                        <a:t>$18,370 </a:t>
                      </a:r>
                      <a:endParaRPr lang="en-US" sz="1100" b="1" i="0" u="none" strike="noStrike" dirty="0">
                        <a:solidFill>
                          <a:srgbClr val="00338D"/>
                        </a:solidFill>
                        <a:effectLst/>
                        <a:latin typeface="Univers 45 Light" pitchFamily="2" charset="0"/>
                      </a:endParaRPr>
                    </a:p>
                  </a:txBody>
                  <a:tcPr marL="41148" marR="41148" marT="41148" marB="41148" anchor="ctr">
                    <a:lnB w="6350" cap="flat" cmpd="sng" algn="ctr">
                      <a:solidFill>
                        <a:srgbClr val="0091DA"/>
                      </a:solidFill>
                      <a:prstDash val="solid"/>
                      <a:round/>
                      <a:headEnd type="none" w="med" len="med"/>
                      <a:tailEnd type="none" w="med" len="med"/>
                    </a:lnB>
                    <a:noFill/>
                  </a:tcPr>
                </a:tc>
                <a:tc>
                  <a:txBody>
                    <a:bodyPr/>
                    <a:lstStyle/>
                    <a:p>
                      <a:pPr algn="r" fontAlgn="b"/>
                      <a:r>
                        <a:rPr lang="en-US" sz="1100" b="1" u="none" strike="noStrike" dirty="0">
                          <a:solidFill>
                            <a:srgbClr val="00338D"/>
                          </a:solidFill>
                          <a:effectLst/>
                          <a:latin typeface="Univers 45 Light" pitchFamily="2" charset="0"/>
                        </a:rPr>
                        <a:t>$12,656 </a:t>
                      </a:r>
                      <a:endParaRPr lang="en-US" sz="1100" b="1" i="0" u="none" strike="noStrike" dirty="0">
                        <a:solidFill>
                          <a:srgbClr val="00338D"/>
                        </a:solidFill>
                        <a:effectLst/>
                        <a:latin typeface="Univers 45 Light" pitchFamily="2" charset="0"/>
                      </a:endParaRPr>
                    </a:p>
                  </a:txBody>
                  <a:tcPr marL="41148" marR="41148" marT="41148" marB="41148" anchor="ctr">
                    <a:lnB w="6350" cap="flat" cmpd="sng" algn="ctr">
                      <a:solidFill>
                        <a:srgbClr val="0091DA"/>
                      </a:solidFill>
                      <a:prstDash val="solid"/>
                      <a:round/>
                      <a:headEnd type="none" w="med" len="med"/>
                      <a:tailEnd type="none" w="med" len="med"/>
                    </a:lnB>
                    <a:noFill/>
                  </a:tcPr>
                </a:tc>
                <a:tc>
                  <a:txBody>
                    <a:bodyPr/>
                    <a:lstStyle/>
                    <a:p>
                      <a:pPr algn="r" fontAlgn="b"/>
                      <a:r>
                        <a:rPr lang="en-US" sz="1100" b="1" u="none" strike="noStrike" dirty="0">
                          <a:solidFill>
                            <a:srgbClr val="00338D"/>
                          </a:solidFill>
                          <a:effectLst/>
                          <a:latin typeface="Univers 45 Light" pitchFamily="2" charset="0"/>
                        </a:rPr>
                        <a:t>$6,542 </a:t>
                      </a:r>
                      <a:endParaRPr lang="en-US" sz="1100" b="1" i="0" u="none" strike="noStrike" dirty="0">
                        <a:solidFill>
                          <a:srgbClr val="00338D"/>
                        </a:solidFill>
                        <a:effectLst/>
                        <a:latin typeface="Univers 45 Light" pitchFamily="2" charset="0"/>
                      </a:endParaRPr>
                    </a:p>
                  </a:txBody>
                  <a:tcPr marL="41148" marR="41148" marT="41148" marB="41148" anchor="ctr">
                    <a:lnB w="6350" cap="flat" cmpd="sng" algn="ctr">
                      <a:solidFill>
                        <a:srgbClr val="0091DA"/>
                      </a:solidFill>
                      <a:prstDash val="solid"/>
                      <a:round/>
                      <a:headEnd type="none" w="med" len="med"/>
                      <a:tailEnd type="none" w="med" len="med"/>
                    </a:lnB>
                    <a:noFill/>
                  </a:tcPr>
                </a:tc>
              </a:tr>
              <a:tr h="466055">
                <a:tc>
                  <a:txBody>
                    <a:bodyPr/>
                    <a:lstStyle/>
                    <a:p>
                      <a:pPr algn="l" fontAlgn="b"/>
                      <a:r>
                        <a:rPr lang="en-US" sz="1100" b="1" u="none" strike="noStrike" dirty="0">
                          <a:effectLst/>
                          <a:latin typeface="Univers 45 Light" pitchFamily="2" charset="0"/>
                        </a:rPr>
                        <a:t>Total expense</a:t>
                      </a:r>
                      <a:endParaRPr lang="en-US" sz="1100" b="1" i="0" u="none" strike="noStrike" dirty="0">
                        <a:solidFill>
                          <a:srgbClr val="000000"/>
                        </a:solidFill>
                        <a:effectLst/>
                        <a:latin typeface="Univers 45 Light" pitchFamily="2" charset="0"/>
                      </a:endParaRPr>
                    </a:p>
                  </a:txBody>
                  <a:tcPr marL="41148" marR="41148" marT="41148" marB="41148" anchor="ctr">
                    <a:lnR w="6350" cap="flat" cmpd="sng" algn="ctr">
                      <a:solidFill>
                        <a:srgbClr val="0091DA"/>
                      </a:solidFill>
                      <a:prstDash val="solid"/>
                      <a:round/>
                      <a:headEnd type="none" w="med" len="med"/>
                      <a:tailEnd type="none" w="med" len="med"/>
                    </a:lnR>
                    <a:solidFill>
                      <a:schemeClr val="bg1">
                        <a:lumMod val="85000"/>
                        <a:alpha val="26000"/>
                      </a:schemeClr>
                    </a:solidFill>
                  </a:tcPr>
                </a:tc>
                <a:tc>
                  <a:txBody>
                    <a:bodyPr/>
                    <a:lstStyle/>
                    <a:p>
                      <a:pPr algn="r" fontAlgn="b"/>
                      <a:r>
                        <a:rPr lang="en-US" sz="1100" b="1" u="none" strike="noStrike" dirty="0">
                          <a:solidFill>
                            <a:srgbClr val="00338D"/>
                          </a:solidFill>
                          <a:effectLst/>
                          <a:latin typeface="Univers 45 Light" pitchFamily="2" charset="0"/>
                        </a:rPr>
                        <a:t>$119,401 </a:t>
                      </a:r>
                      <a:endParaRPr lang="en-US" sz="1100" b="1" i="0" u="none" strike="noStrike" dirty="0">
                        <a:solidFill>
                          <a:srgbClr val="00338D"/>
                        </a:solidFill>
                        <a:effectLst/>
                        <a:latin typeface="Univers 45 Light" pitchFamily="2" charset="0"/>
                      </a:endParaRPr>
                    </a:p>
                  </a:txBody>
                  <a:tcPr marL="41148" marR="41148" marT="41148" marB="41148" anchor="ctr">
                    <a:lnL w="6350" cap="flat" cmpd="sng" algn="ctr">
                      <a:solidFill>
                        <a:srgbClr val="0091DA"/>
                      </a:solidFill>
                      <a:prstDash val="solid"/>
                      <a:round/>
                      <a:headEnd type="none" w="med" len="med"/>
                      <a:tailEnd type="none" w="med" len="med"/>
                    </a:lnL>
                    <a:lnR w="6350" cap="flat" cmpd="sng" algn="ctr">
                      <a:solidFill>
                        <a:srgbClr val="0091DA"/>
                      </a:solidFill>
                      <a:prstDash val="solid"/>
                      <a:round/>
                      <a:headEnd type="none" w="med" len="med"/>
                      <a:tailEnd type="none" w="med" len="med"/>
                    </a:lnR>
                    <a:lnT w="6350" cap="flat" cmpd="sng" algn="ctr">
                      <a:solidFill>
                        <a:srgbClr val="0091DA"/>
                      </a:solidFill>
                      <a:prstDash val="solid"/>
                      <a:round/>
                      <a:headEnd type="none" w="med" len="med"/>
                      <a:tailEnd type="none" w="med" len="med"/>
                    </a:lnT>
                    <a:lnB w="6350" cap="flat" cmpd="sng" algn="ctr">
                      <a:solidFill>
                        <a:srgbClr val="0091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1" u="none" strike="noStrike" dirty="0">
                          <a:solidFill>
                            <a:srgbClr val="00338D"/>
                          </a:solidFill>
                          <a:effectLst/>
                          <a:latin typeface="Univers 45 Light" pitchFamily="2" charset="0"/>
                        </a:rPr>
                        <a:t>$115,842 </a:t>
                      </a:r>
                      <a:endParaRPr lang="en-US" sz="1100" b="1" i="0" u="none" strike="noStrike" dirty="0">
                        <a:solidFill>
                          <a:srgbClr val="00338D"/>
                        </a:solidFill>
                        <a:effectLst/>
                        <a:latin typeface="Univers 45 Light" pitchFamily="2" charset="0"/>
                      </a:endParaRPr>
                    </a:p>
                  </a:txBody>
                  <a:tcPr marL="41148" marR="41148" marT="41148" marB="41148" anchor="ctr">
                    <a:lnL w="6350" cap="flat" cmpd="sng" algn="ctr">
                      <a:solidFill>
                        <a:srgbClr val="0091DA"/>
                      </a:solidFill>
                      <a:prstDash val="solid"/>
                      <a:round/>
                      <a:headEnd type="none" w="med" len="med"/>
                      <a:tailEnd type="none" w="med" len="med"/>
                    </a:lnL>
                    <a:lnR w="6350" cap="flat" cmpd="sng" algn="ctr">
                      <a:solidFill>
                        <a:srgbClr val="0091DA"/>
                      </a:solidFill>
                      <a:prstDash val="solid"/>
                      <a:round/>
                      <a:headEnd type="none" w="med" len="med"/>
                      <a:tailEnd type="none" w="med" len="med"/>
                    </a:lnR>
                    <a:lnT w="6350" cap="flat" cmpd="sng" algn="ctr">
                      <a:solidFill>
                        <a:srgbClr val="0091DA"/>
                      </a:solidFill>
                      <a:prstDash val="solid"/>
                      <a:round/>
                      <a:headEnd type="none" w="med" len="med"/>
                      <a:tailEnd type="none" w="med" len="med"/>
                    </a:lnT>
                    <a:lnB w="6350" cap="flat" cmpd="sng" algn="ctr">
                      <a:solidFill>
                        <a:srgbClr val="0091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1" u="none" strike="noStrike" dirty="0">
                          <a:solidFill>
                            <a:srgbClr val="00338D"/>
                          </a:solidFill>
                          <a:effectLst/>
                          <a:latin typeface="Univers 45 Light" pitchFamily="2" charset="0"/>
                        </a:rPr>
                        <a:t>$112,035 </a:t>
                      </a:r>
                      <a:endParaRPr lang="en-US" sz="1100" b="1" i="0" u="none" strike="noStrike" dirty="0">
                        <a:solidFill>
                          <a:srgbClr val="00338D"/>
                        </a:solidFill>
                        <a:effectLst/>
                        <a:latin typeface="Univers 45 Light" pitchFamily="2" charset="0"/>
                      </a:endParaRPr>
                    </a:p>
                  </a:txBody>
                  <a:tcPr marL="41148" marR="41148" marT="41148" marB="41148" anchor="ctr">
                    <a:lnL w="6350" cap="flat" cmpd="sng" algn="ctr">
                      <a:solidFill>
                        <a:srgbClr val="0091DA"/>
                      </a:solidFill>
                      <a:prstDash val="solid"/>
                      <a:round/>
                      <a:headEnd type="none" w="med" len="med"/>
                      <a:tailEnd type="none" w="med" len="med"/>
                    </a:lnL>
                    <a:lnR w="6350" cap="flat" cmpd="sng" algn="ctr">
                      <a:solidFill>
                        <a:srgbClr val="0091DA"/>
                      </a:solidFill>
                      <a:prstDash val="solid"/>
                      <a:round/>
                      <a:headEnd type="none" w="med" len="med"/>
                      <a:tailEnd type="none" w="med" len="med"/>
                    </a:lnR>
                    <a:lnT w="6350" cap="flat" cmpd="sng" algn="ctr">
                      <a:solidFill>
                        <a:srgbClr val="0091DA"/>
                      </a:solidFill>
                      <a:prstDash val="solid"/>
                      <a:round/>
                      <a:headEnd type="none" w="med" len="med"/>
                      <a:tailEnd type="none" w="med" len="med"/>
                    </a:lnT>
                    <a:lnB w="6350" cap="flat" cmpd="sng" algn="ctr">
                      <a:solidFill>
                        <a:srgbClr val="0091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1" u="none" strike="noStrike" dirty="0">
                          <a:solidFill>
                            <a:srgbClr val="00338D"/>
                          </a:solidFill>
                          <a:effectLst/>
                          <a:latin typeface="Univers 45 Light" pitchFamily="2" charset="0"/>
                        </a:rPr>
                        <a:t>$107,961 </a:t>
                      </a:r>
                      <a:endParaRPr lang="en-US" sz="1100" b="1" i="0" u="none" strike="noStrike" dirty="0">
                        <a:solidFill>
                          <a:srgbClr val="00338D"/>
                        </a:solidFill>
                        <a:effectLst/>
                        <a:latin typeface="Univers 45 Light" pitchFamily="2" charset="0"/>
                      </a:endParaRPr>
                    </a:p>
                  </a:txBody>
                  <a:tcPr marL="41148" marR="41148" marT="41148" marB="41148" anchor="ctr">
                    <a:lnL w="6350" cap="flat" cmpd="sng" algn="ctr">
                      <a:solidFill>
                        <a:srgbClr val="0091DA"/>
                      </a:solidFill>
                      <a:prstDash val="solid"/>
                      <a:round/>
                      <a:headEnd type="none" w="med" len="med"/>
                      <a:tailEnd type="none" w="med" len="med"/>
                    </a:lnL>
                    <a:lnR w="6350" cap="flat" cmpd="sng" algn="ctr">
                      <a:solidFill>
                        <a:srgbClr val="0091DA"/>
                      </a:solidFill>
                      <a:prstDash val="solid"/>
                      <a:round/>
                      <a:headEnd type="none" w="med" len="med"/>
                      <a:tailEnd type="none" w="med" len="med"/>
                    </a:lnR>
                    <a:lnT w="6350" cap="flat" cmpd="sng" algn="ctr">
                      <a:solidFill>
                        <a:srgbClr val="0091DA"/>
                      </a:solidFill>
                      <a:prstDash val="solid"/>
                      <a:round/>
                      <a:headEnd type="none" w="med" len="med"/>
                      <a:tailEnd type="none" w="med" len="med"/>
                    </a:lnT>
                    <a:lnB w="6350" cap="flat" cmpd="sng" algn="ctr">
                      <a:solidFill>
                        <a:srgbClr val="0091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1" u="none" strike="noStrike" dirty="0">
                          <a:solidFill>
                            <a:srgbClr val="00338D"/>
                          </a:solidFill>
                          <a:effectLst/>
                          <a:latin typeface="Univers 45 Light" pitchFamily="2" charset="0"/>
                        </a:rPr>
                        <a:t>$103,602 </a:t>
                      </a:r>
                      <a:endParaRPr lang="en-US" sz="1100" b="1" i="0" u="none" strike="noStrike" dirty="0">
                        <a:solidFill>
                          <a:srgbClr val="00338D"/>
                        </a:solidFill>
                        <a:effectLst/>
                        <a:latin typeface="Univers 45 Light" pitchFamily="2" charset="0"/>
                      </a:endParaRPr>
                    </a:p>
                  </a:txBody>
                  <a:tcPr marL="41148" marR="41148" marT="41148" marB="41148" anchor="ctr">
                    <a:lnL w="6350" cap="flat" cmpd="sng" algn="ctr">
                      <a:solidFill>
                        <a:srgbClr val="0091DA"/>
                      </a:solidFill>
                      <a:prstDash val="solid"/>
                      <a:round/>
                      <a:headEnd type="none" w="med" len="med"/>
                      <a:tailEnd type="none" w="med" len="med"/>
                    </a:lnL>
                    <a:lnR w="6350" cap="flat" cmpd="sng" algn="ctr">
                      <a:solidFill>
                        <a:srgbClr val="0091DA"/>
                      </a:solidFill>
                      <a:prstDash val="solid"/>
                      <a:round/>
                      <a:headEnd type="none" w="med" len="med"/>
                      <a:tailEnd type="none" w="med" len="med"/>
                    </a:lnR>
                    <a:lnT w="6350" cap="flat" cmpd="sng" algn="ctr">
                      <a:solidFill>
                        <a:srgbClr val="0091DA"/>
                      </a:solidFill>
                      <a:prstDash val="solid"/>
                      <a:round/>
                      <a:headEnd type="none" w="med" len="med"/>
                      <a:tailEnd type="none" w="med" len="med"/>
                    </a:lnT>
                    <a:lnB w="6350" cap="flat" cmpd="sng" algn="ctr">
                      <a:solidFill>
                        <a:srgbClr val="0091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1" u="none" strike="noStrike" dirty="0">
                          <a:solidFill>
                            <a:srgbClr val="00338D"/>
                          </a:solidFill>
                          <a:effectLst/>
                          <a:latin typeface="Univers 45 Light" pitchFamily="2" charset="0"/>
                        </a:rPr>
                        <a:t>$98,937 </a:t>
                      </a:r>
                      <a:endParaRPr lang="en-US" sz="1100" b="1" i="0" u="none" strike="noStrike" dirty="0">
                        <a:solidFill>
                          <a:srgbClr val="00338D"/>
                        </a:solidFill>
                        <a:effectLst/>
                        <a:latin typeface="Univers 45 Light" pitchFamily="2" charset="0"/>
                      </a:endParaRPr>
                    </a:p>
                  </a:txBody>
                  <a:tcPr marL="41148" marR="41148" marT="41148" marB="41148" anchor="ctr">
                    <a:lnL w="6350" cap="flat" cmpd="sng" algn="ctr">
                      <a:solidFill>
                        <a:srgbClr val="0091DA"/>
                      </a:solidFill>
                      <a:prstDash val="solid"/>
                      <a:round/>
                      <a:headEnd type="none" w="med" len="med"/>
                      <a:tailEnd type="none" w="med" len="med"/>
                    </a:lnL>
                    <a:lnR w="6350" cap="flat" cmpd="sng" algn="ctr">
                      <a:solidFill>
                        <a:srgbClr val="0091DA"/>
                      </a:solidFill>
                      <a:prstDash val="solid"/>
                      <a:round/>
                      <a:headEnd type="none" w="med" len="med"/>
                      <a:tailEnd type="none" w="med" len="med"/>
                    </a:lnR>
                    <a:lnT w="6350" cap="flat" cmpd="sng" algn="ctr">
                      <a:solidFill>
                        <a:srgbClr val="0091DA"/>
                      </a:solidFill>
                      <a:prstDash val="solid"/>
                      <a:round/>
                      <a:headEnd type="none" w="med" len="med"/>
                      <a:tailEnd type="none" w="med" len="med"/>
                    </a:lnT>
                    <a:lnB w="6350" cap="flat" cmpd="sng" algn="ctr">
                      <a:solidFill>
                        <a:srgbClr val="0091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1" u="none" strike="noStrike" dirty="0">
                          <a:solidFill>
                            <a:srgbClr val="00338D"/>
                          </a:solidFill>
                          <a:effectLst/>
                          <a:latin typeface="Univers 45 Light" pitchFamily="2" charset="0"/>
                        </a:rPr>
                        <a:t>$93,946 </a:t>
                      </a:r>
                      <a:endParaRPr lang="en-US" sz="1100" b="1" i="0" u="none" strike="noStrike" dirty="0">
                        <a:solidFill>
                          <a:srgbClr val="00338D"/>
                        </a:solidFill>
                        <a:effectLst/>
                        <a:latin typeface="Univers 45 Light" pitchFamily="2" charset="0"/>
                      </a:endParaRPr>
                    </a:p>
                  </a:txBody>
                  <a:tcPr marL="41148" marR="41148" marT="41148" marB="41148" anchor="ctr">
                    <a:lnL w="6350" cap="flat" cmpd="sng" algn="ctr">
                      <a:solidFill>
                        <a:srgbClr val="0091DA"/>
                      </a:solidFill>
                      <a:prstDash val="solid"/>
                      <a:round/>
                      <a:headEnd type="none" w="med" len="med"/>
                      <a:tailEnd type="none" w="med" len="med"/>
                    </a:lnL>
                    <a:lnR w="6350" cap="flat" cmpd="sng" algn="ctr">
                      <a:solidFill>
                        <a:srgbClr val="0091DA"/>
                      </a:solidFill>
                      <a:prstDash val="solid"/>
                      <a:round/>
                      <a:headEnd type="none" w="med" len="med"/>
                      <a:tailEnd type="none" w="med" len="med"/>
                    </a:lnR>
                    <a:lnT w="6350" cap="flat" cmpd="sng" algn="ctr">
                      <a:solidFill>
                        <a:srgbClr val="0091DA"/>
                      </a:solidFill>
                      <a:prstDash val="solid"/>
                      <a:round/>
                      <a:headEnd type="none" w="med" len="med"/>
                      <a:tailEnd type="none" w="med" len="med"/>
                    </a:lnT>
                    <a:lnB w="6350" cap="flat" cmpd="sng" algn="ctr">
                      <a:solidFill>
                        <a:srgbClr val="0091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1" u="none" strike="noStrike" dirty="0">
                          <a:solidFill>
                            <a:srgbClr val="00338D"/>
                          </a:solidFill>
                          <a:effectLst/>
                          <a:latin typeface="Univers 45 Light" pitchFamily="2" charset="0"/>
                        </a:rPr>
                        <a:t>$88,606 </a:t>
                      </a:r>
                      <a:endParaRPr lang="en-US" sz="1100" b="1" i="0" u="none" strike="noStrike" dirty="0">
                        <a:solidFill>
                          <a:srgbClr val="00338D"/>
                        </a:solidFill>
                        <a:effectLst/>
                        <a:latin typeface="Univers 45 Light" pitchFamily="2" charset="0"/>
                      </a:endParaRPr>
                    </a:p>
                  </a:txBody>
                  <a:tcPr marL="41148" marR="41148" marT="41148" marB="41148" anchor="ctr">
                    <a:lnL w="6350" cap="flat" cmpd="sng" algn="ctr">
                      <a:solidFill>
                        <a:srgbClr val="0091DA"/>
                      </a:solidFill>
                      <a:prstDash val="solid"/>
                      <a:round/>
                      <a:headEnd type="none" w="med" len="med"/>
                      <a:tailEnd type="none" w="med" len="med"/>
                    </a:lnL>
                    <a:lnR w="6350" cap="flat" cmpd="sng" algn="ctr">
                      <a:solidFill>
                        <a:srgbClr val="0091DA"/>
                      </a:solidFill>
                      <a:prstDash val="solid"/>
                      <a:round/>
                      <a:headEnd type="none" w="med" len="med"/>
                      <a:tailEnd type="none" w="med" len="med"/>
                    </a:lnR>
                    <a:lnT w="6350" cap="flat" cmpd="sng" algn="ctr">
                      <a:solidFill>
                        <a:srgbClr val="0091DA"/>
                      </a:solidFill>
                      <a:prstDash val="solid"/>
                      <a:round/>
                      <a:headEnd type="none" w="med" len="med"/>
                      <a:tailEnd type="none" w="med" len="med"/>
                    </a:lnT>
                    <a:lnB w="6350" cap="flat" cmpd="sng" algn="ctr">
                      <a:solidFill>
                        <a:srgbClr val="0091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1" u="none" strike="noStrike" dirty="0">
                          <a:solidFill>
                            <a:srgbClr val="00338D"/>
                          </a:solidFill>
                          <a:effectLst/>
                          <a:latin typeface="Univers 45 Light" pitchFamily="2" charset="0"/>
                        </a:rPr>
                        <a:t>$82,892 </a:t>
                      </a:r>
                      <a:endParaRPr lang="en-US" sz="1100" b="1" i="0" u="none" strike="noStrike" dirty="0">
                        <a:solidFill>
                          <a:srgbClr val="00338D"/>
                        </a:solidFill>
                        <a:effectLst/>
                        <a:latin typeface="Univers 45 Light" pitchFamily="2" charset="0"/>
                      </a:endParaRPr>
                    </a:p>
                  </a:txBody>
                  <a:tcPr marL="41148" marR="41148" marT="41148" marB="41148" anchor="ctr">
                    <a:lnL w="6350" cap="flat" cmpd="sng" algn="ctr">
                      <a:solidFill>
                        <a:srgbClr val="0091DA"/>
                      </a:solidFill>
                      <a:prstDash val="solid"/>
                      <a:round/>
                      <a:headEnd type="none" w="med" len="med"/>
                      <a:tailEnd type="none" w="med" len="med"/>
                    </a:lnL>
                    <a:lnR w="6350" cap="flat" cmpd="sng" algn="ctr">
                      <a:solidFill>
                        <a:srgbClr val="0091DA"/>
                      </a:solidFill>
                      <a:prstDash val="solid"/>
                      <a:round/>
                      <a:headEnd type="none" w="med" len="med"/>
                      <a:tailEnd type="none" w="med" len="med"/>
                    </a:lnR>
                    <a:lnT w="6350" cap="flat" cmpd="sng" algn="ctr">
                      <a:solidFill>
                        <a:srgbClr val="0091DA"/>
                      </a:solidFill>
                      <a:prstDash val="solid"/>
                      <a:round/>
                      <a:headEnd type="none" w="med" len="med"/>
                      <a:tailEnd type="none" w="med" len="med"/>
                    </a:lnT>
                    <a:lnB w="6350" cap="flat" cmpd="sng" algn="ctr">
                      <a:solidFill>
                        <a:srgbClr val="0091D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1" u="none" strike="noStrike" dirty="0">
                          <a:solidFill>
                            <a:srgbClr val="00338D"/>
                          </a:solidFill>
                          <a:effectLst/>
                          <a:latin typeface="Univers 45 Light" pitchFamily="2" charset="0"/>
                        </a:rPr>
                        <a:t>$76,778 </a:t>
                      </a:r>
                      <a:endParaRPr lang="en-US" sz="1100" b="1" i="0" u="none" strike="noStrike" dirty="0">
                        <a:solidFill>
                          <a:srgbClr val="00338D"/>
                        </a:solidFill>
                        <a:effectLst/>
                        <a:latin typeface="Univers 45 Light" pitchFamily="2" charset="0"/>
                      </a:endParaRPr>
                    </a:p>
                  </a:txBody>
                  <a:tcPr marL="41148" marR="41148" marT="41148" marB="41148" anchor="ctr">
                    <a:lnL w="6350" cap="flat" cmpd="sng" algn="ctr">
                      <a:solidFill>
                        <a:srgbClr val="0091DA"/>
                      </a:solidFill>
                      <a:prstDash val="solid"/>
                      <a:round/>
                      <a:headEnd type="none" w="med" len="med"/>
                      <a:tailEnd type="none" w="med" len="med"/>
                    </a:lnL>
                    <a:lnR w="6350" cap="flat" cmpd="sng" algn="ctr">
                      <a:solidFill>
                        <a:srgbClr val="0091DA"/>
                      </a:solidFill>
                      <a:prstDash val="solid"/>
                      <a:round/>
                      <a:headEnd type="none" w="med" len="med"/>
                      <a:tailEnd type="none" w="med" len="med"/>
                    </a:lnR>
                    <a:lnT w="6350" cap="flat" cmpd="sng" algn="ctr">
                      <a:solidFill>
                        <a:srgbClr val="0091DA"/>
                      </a:solidFill>
                      <a:prstDash val="solid"/>
                      <a:round/>
                      <a:headEnd type="none" w="med" len="med"/>
                      <a:tailEnd type="none" w="med" len="med"/>
                    </a:lnT>
                    <a:lnB w="6350" cap="flat" cmpd="sng" algn="ctr">
                      <a:solidFill>
                        <a:srgbClr val="0091DA"/>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Title 1"/>
          <p:cNvSpPr>
            <a:spLocks noGrp="1"/>
          </p:cNvSpPr>
          <p:nvPr>
            <p:ph type="title"/>
          </p:nvPr>
        </p:nvSpPr>
        <p:spPr>
          <a:xfrm>
            <a:off x="746125" y="486714"/>
            <a:ext cx="7887666" cy="518400"/>
          </a:xfrm>
        </p:spPr>
        <p:txBody>
          <a:bodyPr/>
          <a:lstStyle/>
          <a:p>
            <a:r>
              <a:rPr lang="en-US" dirty="0" smtClean="0"/>
              <a:t>Impact on Income statement – IFRS 16 vs IAS 17</a:t>
            </a:r>
            <a:endParaRPr lang="en-US" dirty="0"/>
          </a:p>
        </p:txBody>
      </p:sp>
    </p:spTree>
    <p:extLst>
      <p:ext uri="{BB962C8B-B14F-4D97-AF65-F5344CB8AC3E}">
        <p14:creationId xmlns:p14="http://schemas.microsoft.com/office/powerpoint/2010/main" xmlns="" val="2756625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757989" y="1768641"/>
          <a:ext cx="7641474" cy="4281484"/>
        </p:xfrm>
        <a:graphic>
          <a:graphicData uri="http://schemas.openxmlformats.org/drawingml/2006/table">
            <a:tbl>
              <a:tblPr>
                <a:tableStyleId>{5C22544A-7EE6-4342-B048-85BDC9FD1C3A}</a:tableStyleId>
              </a:tblPr>
              <a:tblGrid>
                <a:gridCol w="1236463"/>
                <a:gridCol w="622852"/>
                <a:gridCol w="669235"/>
                <a:gridCol w="609600"/>
                <a:gridCol w="695739"/>
                <a:gridCol w="642731"/>
                <a:gridCol w="649356"/>
                <a:gridCol w="609600"/>
                <a:gridCol w="662609"/>
                <a:gridCol w="629478"/>
                <a:gridCol w="613811"/>
              </a:tblGrid>
              <a:tr h="431387">
                <a:tc>
                  <a:txBody>
                    <a:bodyPr/>
                    <a:lstStyle/>
                    <a:p>
                      <a:pPr algn="l" fontAlgn="b"/>
                      <a:endParaRPr lang="en-US" sz="1100" b="1" i="0" u="none" strike="noStrike" dirty="0">
                        <a:solidFill>
                          <a:srgbClr val="FFFFFF"/>
                        </a:solidFill>
                        <a:effectLst/>
                        <a:latin typeface="Univers 45 Light" pitchFamily="2" charset="0"/>
                      </a:endParaRPr>
                    </a:p>
                  </a:txBody>
                  <a:tcPr marL="41148" marR="41148" marT="41148" marB="41148" anchor="ctr">
                    <a:solidFill>
                      <a:srgbClr val="005EB8"/>
                    </a:solidFill>
                  </a:tcPr>
                </a:tc>
                <a:tc>
                  <a:txBody>
                    <a:bodyPr/>
                    <a:lstStyle/>
                    <a:p>
                      <a:pPr algn="ctr" fontAlgn="b"/>
                      <a:r>
                        <a:rPr lang="en-US" sz="1100" b="1" u="none" strike="noStrike" dirty="0">
                          <a:solidFill>
                            <a:srgbClr val="FFFFFF"/>
                          </a:solidFill>
                          <a:effectLst/>
                          <a:latin typeface="Univers 45 Light" pitchFamily="2" charset="0"/>
                        </a:rPr>
                        <a:t>Year 1</a:t>
                      </a:r>
                      <a:endParaRPr lang="en-US" sz="1100" b="1" i="0" u="none" strike="noStrike" dirty="0">
                        <a:solidFill>
                          <a:srgbClr val="FFFFFF"/>
                        </a:solidFill>
                        <a:effectLst/>
                        <a:latin typeface="Univers 45 Light" pitchFamily="2" charset="0"/>
                      </a:endParaRPr>
                    </a:p>
                  </a:txBody>
                  <a:tcPr marL="41148" marR="41148" marT="41148" marB="41148" anchor="ctr">
                    <a:solidFill>
                      <a:srgbClr val="005EB8"/>
                    </a:solidFill>
                  </a:tcPr>
                </a:tc>
                <a:tc>
                  <a:txBody>
                    <a:bodyPr/>
                    <a:lstStyle/>
                    <a:p>
                      <a:pPr algn="ctr" fontAlgn="b"/>
                      <a:r>
                        <a:rPr lang="en-US" sz="1100" b="1" u="none" strike="noStrike" dirty="0">
                          <a:solidFill>
                            <a:srgbClr val="FFFFFF"/>
                          </a:solidFill>
                          <a:effectLst/>
                          <a:latin typeface="Univers 45 Light" pitchFamily="2" charset="0"/>
                        </a:rPr>
                        <a:t>Year 2</a:t>
                      </a:r>
                      <a:endParaRPr lang="en-US" sz="1100" b="1" i="0" u="none" strike="noStrike" dirty="0">
                        <a:solidFill>
                          <a:srgbClr val="FFFFFF"/>
                        </a:solidFill>
                        <a:effectLst/>
                        <a:latin typeface="Univers 45 Light" pitchFamily="2" charset="0"/>
                      </a:endParaRPr>
                    </a:p>
                  </a:txBody>
                  <a:tcPr marL="41148" marR="41148" marT="41148" marB="41148" anchor="ctr">
                    <a:solidFill>
                      <a:srgbClr val="005EB8"/>
                    </a:solidFill>
                  </a:tcPr>
                </a:tc>
                <a:tc>
                  <a:txBody>
                    <a:bodyPr/>
                    <a:lstStyle/>
                    <a:p>
                      <a:pPr algn="ctr" fontAlgn="b"/>
                      <a:r>
                        <a:rPr lang="en-US" sz="1100" b="1" u="none" strike="noStrike" dirty="0">
                          <a:solidFill>
                            <a:srgbClr val="FFFFFF"/>
                          </a:solidFill>
                          <a:effectLst/>
                          <a:latin typeface="Univers 45 Light" pitchFamily="2" charset="0"/>
                        </a:rPr>
                        <a:t>Year 3</a:t>
                      </a:r>
                      <a:endParaRPr lang="en-US" sz="1100" b="1" i="0" u="none" strike="noStrike" dirty="0">
                        <a:solidFill>
                          <a:srgbClr val="FFFFFF"/>
                        </a:solidFill>
                        <a:effectLst/>
                        <a:latin typeface="Univers 45 Light" pitchFamily="2" charset="0"/>
                      </a:endParaRPr>
                    </a:p>
                  </a:txBody>
                  <a:tcPr marL="41148" marR="41148" marT="41148" marB="41148" anchor="ctr">
                    <a:solidFill>
                      <a:srgbClr val="005EB8"/>
                    </a:solidFill>
                  </a:tcPr>
                </a:tc>
                <a:tc>
                  <a:txBody>
                    <a:bodyPr/>
                    <a:lstStyle/>
                    <a:p>
                      <a:pPr algn="ctr" fontAlgn="b"/>
                      <a:r>
                        <a:rPr lang="en-US" sz="1100" b="1" u="none" strike="noStrike" dirty="0">
                          <a:solidFill>
                            <a:srgbClr val="FFFFFF"/>
                          </a:solidFill>
                          <a:effectLst/>
                          <a:latin typeface="Univers 45 Light" pitchFamily="2" charset="0"/>
                        </a:rPr>
                        <a:t>Year 4</a:t>
                      </a:r>
                      <a:endParaRPr lang="en-US" sz="1100" b="1" i="0" u="none" strike="noStrike" dirty="0">
                        <a:solidFill>
                          <a:srgbClr val="FFFFFF"/>
                        </a:solidFill>
                        <a:effectLst/>
                        <a:latin typeface="Univers 45 Light" pitchFamily="2" charset="0"/>
                      </a:endParaRPr>
                    </a:p>
                  </a:txBody>
                  <a:tcPr marL="41148" marR="41148" marT="41148" marB="41148" anchor="ctr">
                    <a:solidFill>
                      <a:srgbClr val="005EB8"/>
                    </a:solidFill>
                  </a:tcPr>
                </a:tc>
                <a:tc>
                  <a:txBody>
                    <a:bodyPr/>
                    <a:lstStyle/>
                    <a:p>
                      <a:pPr algn="ctr" fontAlgn="b"/>
                      <a:r>
                        <a:rPr lang="en-US" sz="1100" b="1" u="none" strike="noStrike" dirty="0">
                          <a:solidFill>
                            <a:srgbClr val="FFFFFF"/>
                          </a:solidFill>
                          <a:effectLst/>
                          <a:latin typeface="Univers 45 Light" pitchFamily="2" charset="0"/>
                        </a:rPr>
                        <a:t>Year 5</a:t>
                      </a:r>
                      <a:endParaRPr lang="en-US" sz="1100" b="1" i="0" u="none" strike="noStrike" dirty="0">
                        <a:solidFill>
                          <a:srgbClr val="FFFFFF"/>
                        </a:solidFill>
                        <a:effectLst/>
                        <a:latin typeface="Univers 45 Light" pitchFamily="2" charset="0"/>
                      </a:endParaRPr>
                    </a:p>
                  </a:txBody>
                  <a:tcPr marL="41148" marR="41148" marT="41148" marB="41148" anchor="ctr">
                    <a:solidFill>
                      <a:srgbClr val="005EB8"/>
                    </a:solidFill>
                  </a:tcPr>
                </a:tc>
                <a:tc>
                  <a:txBody>
                    <a:bodyPr/>
                    <a:lstStyle/>
                    <a:p>
                      <a:pPr algn="ctr" fontAlgn="b"/>
                      <a:r>
                        <a:rPr lang="en-US" sz="1100" b="1" u="none" strike="noStrike" dirty="0">
                          <a:solidFill>
                            <a:srgbClr val="FFFFFF"/>
                          </a:solidFill>
                          <a:effectLst/>
                          <a:latin typeface="Univers 45 Light" pitchFamily="2" charset="0"/>
                        </a:rPr>
                        <a:t>Year 6</a:t>
                      </a:r>
                      <a:endParaRPr lang="en-US" sz="1100" b="1" i="0" u="none" strike="noStrike" dirty="0">
                        <a:solidFill>
                          <a:srgbClr val="FFFFFF"/>
                        </a:solidFill>
                        <a:effectLst/>
                        <a:latin typeface="Univers 45 Light" pitchFamily="2" charset="0"/>
                      </a:endParaRPr>
                    </a:p>
                  </a:txBody>
                  <a:tcPr marL="41148" marR="41148" marT="41148" marB="41148" anchor="ctr">
                    <a:solidFill>
                      <a:srgbClr val="005EB8"/>
                    </a:solidFill>
                  </a:tcPr>
                </a:tc>
                <a:tc>
                  <a:txBody>
                    <a:bodyPr/>
                    <a:lstStyle/>
                    <a:p>
                      <a:pPr algn="ctr" fontAlgn="b"/>
                      <a:r>
                        <a:rPr lang="en-US" sz="1100" b="1" u="none" strike="noStrike" dirty="0">
                          <a:solidFill>
                            <a:srgbClr val="FFFFFF"/>
                          </a:solidFill>
                          <a:effectLst/>
                          <a:latin typeface="Univers 45 Light" pitchFamily="2" charset="0"/>
                        </a:rPr>
                        <a:t>Year 7</a:t>
                      </a:r>
                      <a:endParaRPr lang="en-US" sz="1100" b="1" i="0" u="none" strike="noStrike" dirty="0">
                        <a:solidFill>
                          <a:srgbClr val="FFFFFF"/>
                        </a:solidFill>
                        <a:effectLst/>
                        <a:latin typeface="Univers 45 Light" pitchFamily="2" charset="0"/>
                      </a:endParaRPr>
                    </a:p>
                  </a:txBody>
                  <a:tcPr marL="41148" marR="41148" marT="41148" marB="41148" anchor="ctr">
                    <a:solidFill>
                      <a:srgbClr val="005EB8"/>
                    </a:solidFill>
                  </a:tcPr>
                </a:tc>
                <a:tc>
                  <a:txBody>
                    <a:bodyPr/>
                    <a:lstStyle/>
                    <a:p>
                      <a:pPr algn="ctr" fontAlgn="b"/>
                      <a:r>
                        <a:rPr lang="en-US" sz="1100" b="1" u="none" strike="noStrike" dirty="0">
                          <a:solidFill>
                            <a:srgbClr val="FFFFFF"/>
                          </a:solidFill>
                          <a:effectLst/>
                          <a:latin typeface="Univers 45 Light" pitchFamily="2" charset="0"/>
                        </a:rPr>
                        <a:t>Year 8</a:t>
                      </a:r>
                      <a:endParaRPr lang="en-US" sz="1100" b="1" i="0" u="none" strike="noStrike" dirty="0">
                        <a:solidFill>
                          <a:srgbClr val="FFFFFF"/>
                        </a:solidFill>
                        <a:effectLst/>
                        <a:latin typeface="Univers 45 Light" pitchFamily="2" charset="0"/>
                      </a:endParaRPr>
                    </a:p>
                  </a:txBody>
                  <a:tcPr marL="41148" marR="41148" marT="41148" marB="41148" anchor="ctr">
                    <a:solidFill>
                      <a:srgbClr val="005EB8"/>
                    </a:solidFill>
                  </a:tcPr>
                </a:tc>
                <a:tc>
                  <a:txBody>
                    <a:bodyPr/>
                    <a:lstStyle/>
                    <a:p>
                      <a:pPr algn="ctr" fontAlgn="b"/>
                      <a:r>
                        <a:rPr lang="en-US" sz="1100" b="1" u="none" strike="noStrike" dirty="0">
                          <a:solidFill>
                            <a:srgbClr val="FFFFFF"/>
                          </a:solidFill>
                          <a:effectLst/>
                          <a:latin typeface="Univers 45 Light" pitchFamily="2" charset="0"/>
                        </a:rPr>
                        <a:t>Year 9</a:t>
                      </a:r>
                      <a:endParaRPr lang="en-US" sz="1100" b="1" i="0" u="none" strike="noStrike" dirty="0">
                        <a:solidFill>
                          <a:srgbClr val="FFFFFF"/>
                        </a:solidFill>
                        <a:effectLst/>
                        <a:latin typeface="Univers 45 Light" pitchFamily="2" charset="0"/>
                      </a:endParaRPr>
                    </a:p>
                  </a:txBody>
                  <a:tcPr marL="41148" marR="41148" marT="41148" marB="41148" anchor="ctr">
                    <a:solidFill>
                      <a:srgbClr val="005EB8"/>
                    </a:solidFill>
                  </a:tcPr>
                </a:tc>
                <a:tc>
                  <a:txBody>
                    <a:bodyPr/>
                    <a:lstStyle/>
                    <a:p>
                      <a:pPr algn="ctr" fontAlgn="b"/>
                      <a:r>
                        <a:rPr lang="en-US" sz="1100" b="1" u="none" strike="noStrike" dirty="0">
                          <a:solidFill>
                            <a:srgbClr val="FFFFFF"/>
                          </a:solidFill>
                          <a:effectLst/>
                          <a:latin typeface="Univers 45 Light" pitchFamily="2" charset="0"/>
                        </a:rPr>
                        <a:t>Year 10</a:t>
                      </a:r>
                      <a:endParaRPr lang="en-US" sz="1100" b="1" i="0" u="none" strike="noStrike" dirty="0">
                        <a:solidFill>
                          <a:srgbClr val="FFFFFF"/>
                        </a:solidFill>
                        <a:effectLst/>
                        <a:latin typeface="Univers 45 Light" pitchFamily="2" charset="0"/>
                      </a:endParaRPr>
                    </a:p>
                  </a:txBody>
                  <a:tcPr marL="41148" marR="41148" marT="41148" marB="41148" anchor="ctr">
                    <a:solidFill>
                      <a:srgbClr val="005EB8"/>
                    </a:solidFill>
                  </a:tcPr>
                </a:tc>
              </a:tr>
              <a:tr h="431387">
                <a:tc>
                  <a:txBody>
                    <a:bodyPr/>
                    <a:lstStyle/>
                    <a:p>
                      <a:pPr algn="l" fontAlgn="b"/>
                      <a:r>
                        <a:rPr lang="en-US" sz="1100" b="1" i="0" u="none" strike="noStrike" dirty="0" smtClean="0">
                          <a:solidFill>
                            <a:srgbClr val="000000"/>
                          </a:solidFill>
                          <a:effectLst/>
                          <a:latin typeface="Univers 45 Light" pitchFamily="2" charset="0"/>
                        </a:rPr>
                        <a:t>Cash flows</a:t>
                      </a:r>
                      <a:r>
                        <a:rPr lang="en-US" sz="1100" b="1" i="0" u="none" strike="noStrike" baseline="0" dirty="0" smtClean="0">
                          <a:solidFill>
                            <a:srgbClr val="000000"/>
                          </a:solidFill>
                          <a:effectLst/>
                          <a:latin typeface="Univers 45 Light" pitchFamily="2" charset="0"/>
                        </a:rPr>
                        <a:t> as per IAS 17 </a:t>
                      </a:r>
                      <a:endParaRPr lang="en-US" sz="1100" b="1" i="0" u="none" strike="noStrike" dirty="0">
                        <a:solidFill>
                          <a:srgbClr val="000000"/>
                        </a:solidFill>
                        <a:effectLst/>
                        <a:latin typeface="Univers 45 Light" pitchFamily="2" charset="0"/>
                      </a:endParaRPr>
                    </a:p>
                  </a:txBody>
                  <a:tcPr marL="41148" marR="41148" marT="41148" marB="41148" anchor="ctr">
                    <a:solidFill>
                      <a:schemeClr val="bg1">
                        <a:lumMod val="95000"/>
                        <a:alpha val="27000"/>
                      </a:schemeClr>
                    </a:solidFill>
                  </a:tcPr>
                </a:tc>
                <a:tc>
                  <a:txBody>
                    <a:bodyPr/>
                    <a:lstStyle/>
                    <a:p>
                      <a:pPr algn="r" fontAlgn="b"/>
                      <a:endParaRPr lang="en-US" sz="1100" b="0" i="0" u="none" strike="noStrike" dirty="0">
                        <a:solidFill>
                          <a:srgbClr val="000000"/>
                        </a:solidFill>
                        <a:effectLst/>
                        <a:latin typeface="Univers 45 Light" pitchFamily="2" charset="0"/>
                      </a:endParaRPr>
                    </a:p>
                  </a:txBody>
                  <a:tcPr marL="41148" marR="41148" marT="41148" marB="41148" anchor="ctr">
                    <a:lnB w="6350" cap="flat" cmpd="sng" algn="ctr">
                      <a:solidFill>
                        <a:srgbClr val="0091DA"/>
                      </a:solidFill>
                      <a:prstDash val="solid"/>
                      <a:round/>
                      <a:headEnd type="none" w="med" len="med"/>
                      <a:tailEnd type="none" w="med" len="med"/>
                    </a:lnB>
                    <a:solidFill>
                      <a:schemeClr val="bg1"/>
                    </a:solidFill>
                  </a:tcPr>
                </a:tc>
                <a:tc>
                  <a:txBody>
                    <a:bodyPr/>
                    <a:lstStyle/>
                    <a:p>
                      <a:pPr algn="r" fontAlgn="b"/>
                      <a:endParaRPr lang="en-US" sz="1100" b="0" i="0" u="none" strike="noStrike" dirty="0">
                        <a:solidFill>
                          <a:srgbClr val="000000"/>
                        </a:solidFill>
                        <a:effectLst/>
                        <a:latin typeface="Univers 45 Light" pitchFamily="2" charset="0"/>
                      </a:endParaRPr>
                    </a:p>
                  </a:txBody>
                  <a:tcPr marL="41148" marR="41148" marT="41148" marB="41148" anchor="ctr">
                    <a:lnB w="6350" cap="flat" cmpd="sng" algn="ctr">
                      <a:solidFill>
                        <a:srgbClr val="0091DA"/>
                      </a:solidFill>
                      <a:prstDash val="solid"/>
                      <a:round/>
                      <a:headEnd type="none" w="med" len="med"/>
                      <a:tailEnd type="none" w="med" len="med"/>
                    </a:lnB>
                    <a:solidFill>
                      <a:schemeClr val="bg1"/>
                    </a:solidFill>
                  </a:tcPr>
                </a:tc>
                <a:tc>
                  <a:txBody>
                    <a:bodyPr/>
                    <a:lstStyle/>
                    <a:p>
                      <a:pPr algn="r" fontAlgn="b"/>
                      <a:endParaRPr lang="en-US" sz="1100" b="0" i="0" u="none" strike="noStrike" dirty="0">
                        <a:solidFill>
                          <a:srgbClr val="000000"/>
                        </a:solidFill>
                        <a:effectLst/>
                        <a:latin typeface="Univers 45 Light" pitchFamily="2" charset="0"/>
                      </a:endParaRPr>
                    </a:p>
                  </a:txBody>
                  <a:tcPr marL="41148" marR="41148" marT="41148" marB="41148" anchor="ctr">
                    <a:lnB w="6350" cap="flat" cmpd="sng" algn="ctr">
                      <a:solidFill>
                        <a:srgbClr val="0091DA"/>
                      </a:solidFill>
                      <a:prstDash val="solid"/>
                      <a:round/>
                      <a:headEnd type="none" w="med" len="med"/>
                      <a:tailEnd type="none" w="med" len="med"/>
                    </a:lnB>
                    <a:solidFill>
                      <a:schemeClr val="bg1"/>
                    </a:solidFill>
                  </a:tcPr>
                </a:tc>
                <a:tc>
                  <a:txBody>
                    <a:bodyPr/>
                    <a:lstStyle/>
                    <a:p>
                      <a:pPr algn="r" fontAlgn="b"/>
                      <a:endParaRPr lang="en-US" sz="1100" b="0" i="0" u="none" strike="noStrike" dirty="0">
                        <a:solidFill>
                          <a:srgbClr val="000000"/>
                        </a:solidFill>
                        <a:effectLst/>
                        <a:latin typeface="Univers 45 Light" pitchFamily="2" charset="0"/>
                      </a:endParaRPr>
                    </a:p>
                  </a:txBody>
                  <a:tcPr marL="41148" marR="41148" marT="41148" marB="41148" anchor="ctr">
                    <a:lnB w="6350" cap="flat" cmpd="sng" algn="ctr">
                      <a:solidFill>
                        <a:srgbClr val="0091DA"/>
                      </a:solidFill>
                      <a:prstDash val="solid"/>
                      <a:round/>
                      <a:headEnd type="none" w="med" len="med"/>
                      <a:tailEnd type="none" w="med" len="med"/>
                    </a:lnB>
                    <a:solidFill>
                      <a:schemeClr val="bg1"/>
                    </a:solidFill>
                  </a:tcPr>
                </a:tc>
                <a:tc>
                  <a:txBody>
                    <a:bodyPr/>
                    <a:lstStyle/>
                    <a:p>
                      <a:pPr algn="r" fontAlgn="b"/>
                      <a:endParaRPr lang="en-US" sz="1100" b="0" i="0" u="none" strike="noStrike" dirty="0">
                        <a:solidFill>
                          <a:srgbClr val="000000"/>
                        </a:solidFill>
                        <a:effectLst/>
                        <a:latin typeface="Univers 45 Light" pitchFamily="2" charset="0"/>
                      </a:endParaRPr>
                    </a:p>
                  </a:txBody>
                  <a:tcPr marL="41148" marR="41148" marT="41148" marB="41148" anchor="ctr">
                    <a:lnB w="6350" cap="flat" cmpd="sng" algn="ctr">
                      <a:solidFill>
                        <a:srgbClr val="0091DA"/>
                      </a:solidFill>
                      <a:prstDash val="solid"/>
                      <a:round/>
                      <a:headEnd type="none" w="med" len="med"/>
                      <a:tailEnd type="none" w="med" len="med"/>
                    </a:lnB>
                    <a:solidFill>
                      <a:schemeClr val="bg1"/>
                    </a:solidFill>
                  </a:tcPr>
                </a:tc>
                <a:tc>
                  <a:txBody>
                    <a:bodyPr/>
                    <a:lstStyle/>
                    <a:p>
                      <a:pPr algn="r" fontAlgn="b"/>
                      <a:endParaRPr lang="en-US" sz="1100" b="0" i="0" u="none" strike="noStrike" dirty="0">
                        <a:solidFill>
                          <a:srgbClr val="000000"/>
                        </a:solidFill>
                        <a:effectLst/>
                        <a:latin typeface="Univers 45 Light" pitchFamily="2" charset="0"/>
                      </a:endParaRPr>
                    </a:p>
                  </a:txBody>
                  <a:tcPr marL="41148" marR="41148" marT="41148" marB="41148" anchor="ctr">
                    <a:lnB w="6350" cap="flat" cmpd="sng" algn="ctr">
                      <a:solidFill>
                        <a:srgbClr val="0091DA"/>
                      </a:solidFill>
                      <a:prstDash val="solid"/>
                      <a:round/>
                      <a:headEnd type="none" w="med" len="med"/>
                      <a:tailEnd type="none" w="med" len="med"/>
                    </a:lnB>
                    <a:solidFill>
                      <a:schemeClr val="bg1"/>
                    </a:solidFill>
                  </a:tcPr>
                </a:tc>
                <a:tc>
                  <a:txBody>
                    <a:bodyPr/>
                    <a:lstStyle/>
                    <a:p>
                      <a:pPr algn="r" fontAlgn="b"/>
                      <a:endParaRPr lang="en-US" sz="1100" b="0" i="0" u="none" strike="noStrike" dirty="0">
                        <a:solidFill>
                          <a:srgbClr val="000000"/>
                        </a:solidFill>
                        <a:effectLst/>
                        <a:latin typeface="Univers 45 Light" pitchFamily="2" charset="0"/>
                      </a:endParaRPr>
                    </a:p>
                  </a:txBody>
                  <a:tcPr marL="41148" marR="41148" marT="41148" marB="41148" anchor="ctr">
                    <a:lnB w="6350" cap="flat" cmpd="sng" algn="ctr">
                      <a:solidFill>
                        <a:srgbClr val="0091DA"/>
                      </a:solidFill>
                      <a:prstDash val="solid"/>
                      <a:round/>
                      <a:headEnd type="none" w="med" len="med"/>
                      <a:tailEnd type="none" w="med" len="med"/>
                    </a:lnB>
                    <a:solidFill>
                      <a:schemeClr val="bg1"/>
                    </a:solidFill>
                  </a:tcPr>
                </a:tc>
                <a:tc>
                  <a:txBody>
                    <a:bodyPr/>
                    <a:lstStyle/>
                    <a:p>
                      <a:pPr algn="r" fontAlgn="b"/>
                      <a:endParaRPr lang="en-US" sz="1100" b="0" i="0" u="none" strike="noStrike" dirty="0">
                        <a:solidFill>
                          <a:srgbClr val="000000"/>
                        </a:solidFill>
                        <a:effectLst/>
                        <a:latin typeface="Univers 45 Light" pitchFamily="2" charset="0"/>
                      </a:endParaRPr>
                    </a:p>
                  </a:txBody>
                  <a:tcPr marL="41148" marR="41148" marT="41148" marB="41148" anchor="ctr">
                    <a:lnB w="6350" cap="flat" cmpd="sng" algn="ctr">
                      <a:solidFill>
                        <a:srgbClr val="0091DA"/>
                      </a:solidFill>
                      <a:prstDash val="solid"/>
                      <a:round/>
                      <a:headEnd type="none" w="med" len="med"/>
                      <a:tailEnd type="none" w="med" len="med"/>
                    </a:lnB>
                    <a:solidFill>
                      <a:schemeClr val="bg1"/>
                    </a:solidFill>
                  </a:tcPr>
                </a:tc>
                <a:tc>
                  <a:txBody>
                    <a:bodyPr/>
                    <a:lstStyle/>
                    <a:p>
                      <a:pPr algn="r" fontAlgn="b"/>
                      <a:endParaRPr lang="en-US" sz="1100" b="0" i="0" u="none" strike="noStrike" dirty="0">
                        <a:solidFill>
                          <a:srgbClr val="000000"/>
                        </a:solidFill>
                        <a:effectLst/>
                        <a:latin typeface="Univers 45 Light" pitchFamily="2" charset="0"/>
                      </a:endParaRPr>
                    </a:p>
                  </a:txBody>
                  <a:tcPr marL="41148" marR="41148" marT="41148" marB="41148" anchor="ctr">
                    <a:lnB w="6350" cap="flat" cmpd="sng" algn="ctr">
                      <a:solidFill>
                        <a:srgbClr val="0091DA"/>
                      </a:solidFill>
                      <a:prstDash val="solid"/>
                      <a:round/>
                      <a:headEnd type="none" w="med" len="med"/>
                      <a:tailEnd type="none" w="med" len="med"/>
                    </a:lnB>
                    <a:solidFill>
                      <a:schemeClr val="bg1"/>
                    </a:solidFill>
                  </a:tcPr>
                </a:tc>
                <a:tc>
                  <a:txBody>
                    <a:bodyPr/>
                    <a:lstStyle/>
                    <a:p>
                      <a:pPr algn="r" fontAlgn="b"/>
                      <a:endParaRPr lang="en-US" sz="1100" b="0" i="0" u="none" strike="noStrike" dirty="0">
                        <a:solidFill>
                          <a:srgbClr val="000000"/>
                        </a:solidFill>
                        <a:effectLst/>
                        <a:latin typeface="Univers 45 Light" pitchFamily="2" charset="0"/>
                      </a:endParaRPr>
                    </a:p>
                  </a:txBody>
                  <a:tcPr marL="41148" marR="41148" marT="41148" marB="41148" anchor="ctr">
                    <a:lnB w="6350" cap="flat" cmpd="sng" algn="ctr">
                      <a:solidFill>
                        <a:srgbClr val="0091DA"/>
                      </a:solidFill>
                      <a:prstDash val="solid"/>
                      <a:round/>
                      <a:headEnd type="none" w="med" len="med"/>
                      <a:tailEnd type="none" w="med" len="med"/>
                    </a:lnB>
                    <a:solidFill>
                      <a:schemeClr val="bg1"/>
                    </a:solidFill>
                  </a:tcPr>
                </a:tc>
              </a:tr>
              <a:tr h="552425">
                <a:tc>
                  <a:txBody>
                    <a:bodyPr/>
                    <a:lstStyle/>
                    <a:p>
                      <a:pPr algn="l" fontAlgn="b"/>
                      <a:r>
                        <a:rPr lang="en-US" sz="1100" b="1" u="none" strike="noStrike" dirty="0">
                          <a:effectLst/>
                          <a:latin typeface="Univers 45 Light" pitchFamily="2" charset="0"/>
                        </a:rPr>
                        <a:t>Operating </a:t>
                      </a:r>
                      <a:r>
                        <a:rPr lang="en-US" sz="1100" b="1" u="none" strike="noStrike" dirty="0" smtClean="0">
                          <a:effectLst/>
                          <a:latin typeface="Univers 45 Light" pitchFamily="2" charset="0"/>
                        </a:rPr>
                        <a:t>cash</a:t>
                      </a:r>
                      <a:r>
                        <a:rPr lang="en-US" sz="1100" b="1" u="none" strike="noStrike" baseline="0" dirty="0" smtClean="0">
                          <a:effectLst/>
                          <a:latin typeface="Univers 45 Light" pitchFamily="2" charset="0"/>
                        </a:rPr>
                        <a:t> flows</a:t>
                      </a:r>
                      <a:endParaRPr lang="en-US" sz="1100" b="1" i="0" u="none" strike="noStrike" dirty="0">
                        <a:solidFill>
                          <a:srgbClr val="000000"/>
                        </a:solidFill>
                        <a:effectLst/>
                        <a:latin typeface="Univers 45 Light" pitchFamily="2" charset="0"/>
                      </a:endParaRPr>
                    </a:p>
                  </a:txBody>
                  <a:tcPr marL="41148" marR="41148" marT="41148" marB="41148" anchor="ctr">
                    <a:lnR w="6350" cap="flat" cmpd="sng" algn="ctr">
                      <a:solidFill>
                        <a:srgbClr val="0091DA"/>
                      </a:solidFill>
                      <a:prstDash val="solid"/>
                      <a:round/>
                      <a:headEnd type="none" w="med" len="med"/>
                      <a:tailEnd type="none" w="med" len="med"/>
                    </a:lnR>
                    <a:solidFill>
                      <a:schemeClr val="bg1">
                        <a:lumMod val="95000"/>
                        <a:alpha val="27000"/>
                      </a:schemeClr>
                    </a:solidFill>
                  </a:tcPr>
                </a:tc>
                <a:tc>
                  <a:txBody>
                    <a:bodyPr/>
                    <a:lstStyle/>
                    <a:p>
                      <a:pPr algn="r" rtl="0" fontAlgn="b"/>
                      <a:r>
                        <a:rPr lang="en-US" sz="1100" b="1" i="0" u="none" strike="noStrike" dirty="0" smtClean="0">
                          <a:solidFill>
                            <a:srgbClr val="00338D"/>
                          </a:solidFill>
                          <a:effectLst/>
                          <a:latin typeface="Univers 45 Light" pitchFamily="2" charset="0"/>
                        </a:rPr>
                        <a:t>(</a:t>
                      </a:r>
                      <a:r>
                        <a:rPr lang="en-US" sz="1100" b="1" i="0" u="none" strike="noStrike" dirty="0">
                          <a:solidFill>
                            <a:srgbClr val="00338D"/>
                          </a:solidFill>
                          <a:effectLst/>
                          <a:latin typeface="Univers 45 Light" pitchFamily="2" charset="0"/>
                        </a:rPr>
                        <a:t>100,000)</a:t>
                      </a:r>
                    </a:p>
                  </a:txBody>
                  <a:tcPr marL="4763" marR="4763" marT="4763" marB="0" anchor="ctr">
                    <a:lnL w="6350" cap="flat" cmpd="sng" algn="ctr">
                      <a:solidFill>
                        <a:srgbClr val="0091DA"/>
                      </a:solidFill>
                      <a:prstDash val="solid"/>
                      <a:round/>
                      <a:headEnd type="none" w="med" len="med"/>
                      <a:tailEnd type="none" w="med" len="med"/>
                    </a:lnL>
                    <a:lnR w="6350" cap="flat" cmpd="sng" algn="ctr">
                      <a:solidFill>
                        <a:srgbClr val="0091DA"/>
                      </a:solidFill>
                      <a:prstDash val="solid"/>
                      <a:round/>
                      <a:headEnd type="none" w="med" len="med"/>
                      <a:tailEnd type="none" w="med" len="med"/>
                    </a:lnR>
                    <a:lnT w="6350" cap="flat" cmpd="sng" algn="ctr">
                      <a:solidFill>
                        <a:srgbClr val="0091DA"/>
                      </a:solidFill>
                      <a:prstDash val="solid"/>
                      <a:round/>
                      <a:headEnd type="none" w="med" len="med"/>
                      <a:tailEnd type="none" w="med" len="med"/>
                    </a:lnT>
                    <a:lnB w="6350" cap="flat" cmpd="sng" algn="ctr">
                      <a:solidFill>
                        <a:srgbClr val="0091DA"/>
                      </a:solidFill>
                      <a:prstDash val="solid"/>
                      <a:round/>
                      <a:headEnd type="none" w="med" len="med"/>
                      <a:tailEnd type="none" w="med" len="med"/>
                    </a:lnB>
                    <a:solidFill>
                      <a:schemeClr val="bg1"/>
                    </a:solidFill>
                  </a:tcPr>
                </a:tc>
                <a:tc>
                  <a:txBody>
                    <a:bodyPr/>
                    <a:lstStyle/>
                    <a:p>
                      <a:pPr algn="r" rtl="0" fontAlgn="b"/>
                      <a:r>
                        <a:rPr lang="en-US" sz="1100" b="1" i="0" u="none" strike="noStrike" dirty="0" smtClean="0">
                          <a:solidFill>
                            <a:srgbClr val="00338D"/>
                          </a:solidFill>
                          <a:effectLst/>
                          <a:latin typeface="Univers 45 Light" pitchFamily="2" charset="0"/>
                        </a:rPr>
                        <a:t>(</a:t>
                      </a:r>
                      <a:r>
                        <a:rPr lang="en-US" sz="1100" b="1" i="0" u="none" strike="noStrike" dirty="0">
                          <a:solidFill>
                            <a:srgbClr val="00338D"/>
                          </a:solidFill>
                          <a:effectLst/>
                          <a:latin typeface="Univers 45 Light" pitchFamily="2" charset="0"/>
                        </a:rPr>
                        <a:t>100,000)</a:t>
                      </a:r>
                    </a:p>
                  </a:txBody>
                  <a:tcPr marL="4763" marR="4763" marT="4763" marB="0" anchor="ctr">
                    <a:lnL w="6350" cap="flat" cmpd="sng" algn="ctr">
                      <a:solidFill>
                        <a:srgbClr val="0091DA"/>
                      </a:solidFill>
                      <a:prstDash val="solid"/>
                      <a:round/>
                      <a:headEnd type="none" w="med" len="med"/>
                      <a:tailEnd type="none" w="med" len="med"/>
                    </a:lnL>
                    <a:lnR w="6350" cap="flat" cmpd="sng" algn="ctr">
                      <a:solidFill>
                        <a:srgbClr val="0091DA"/>
                      </a:solidFill>
                      <a:prstDash val="solid"/>
                      <a:round/>
                      <a:headEnd type="none" w="med" len="med"/>
                      <a:tailEnd type="none" w="med" len="med"/>
                    </a:lnR>
                    <a:lnT w="6350" cap="flat" cmpd="sng" algn="ctr">
                      <a:solidFill>
                        <a:srgbClr val="0091DA"/>
                      </a:solidFill>
                      <a:prstDash val="solid"/>
                      <a:round/>
                      <a:headEnd type="none" w="med" len="med"/>
                      <a:tailEnd type="none" w="med" len="med"/>
                    </a:lnT>
                    <a:lnB w="6350" cap="flat" cmpd="sng" algn="ctr">
                      <a:solidFill>
                        <a:srgbClr val="0091DA"/>
                      </a:solidFill>
                      <a:prstDash val="solid"/>
                      <a:round/>
                      <a:headEnd type="none" w="med" len="med"/>
                      <a:tailEnd type="none" w="med" len="med"/>
                    </a:lnB>
                    <a:solidFill>
                      <a:schemeClr val="bg1"/>
                    </a:solidFill>
                  </a:tcPr>
                </a:tc>
                <a:tc>
                  <a:txBody>
                    <a:bodyPr/>
                    <a:lstStyle/>
                    <a:p>
                      <a:pPr algn="r" rtl="0" fontAlgn="b"/>
                      <a:r>
                        <a:rPr lang="en-US" sz="1100" b="1" i="0" u="none" strike="noStrike" dirty="0" smtClean="0">
                          <a:solidFill>
                            <a:srgbClr val="00338D"/>
                          </a:solidFill>
                          <a:effectLst/>
                          <a:latin typeface="Univers 45 Light" pitchFamily="2" charset="0"/>
                        </a:rPr>
                        <a:t>(</a:t>
                      </a:r>
                      <a:r>
                        <a:rPr lang="en-US" sz="1100" b="1" i="0" u="none" strike="noStrike" dirty="0">
                          <a:solidFill>
                            <a:srgbClr val="00338D"/>
                          </a:solidFill>
                          <a:effectLst/>
                          <a:latin typeface="Univers 45 Light" pitchFamily="2" charset="0"/>
                        </a:rPr>
                        <a:t>100,000)</a:t>
                      </a:r>
                    </a:p>
                  </a:txBody>
                  <a:tcPr marL="4763" marR="4763" marT="4763" marB="0" anchor="ctr">
                    <a:lnL w="6350" cap="flat" cmpd="sng" algn="ctr">
                      <a:solidFill>
                        <a:srgbClr val="0091DA"/>
                      </a:solidFill>
                      <a:prstDash val="solid"/>
                      <a:round/>
                      <a:headEnd type="none" w="med" len="med"/>
                      <a:tailEnd type="none" w="med" len="med"/>
                    </a:lnL>
                    <a:lnR w="6350" cap="flat" cmpd="sng" algn="ctr">
                      <a:solidFill>
                        <a:srgbClr val="0091DA"/>
                      </a:solidFill>
                      <a:prstDash val="solid"/>
                      <a:round/>
                      <a:headEnd type="none" w="med" len="med"/>
                      <a:tailEnd type="none" w="med" len="med"/>
                    </a:lnR>
                    <a:lnT w="6350" cap="flat" cmpd="sng" algn="ctr">
                      <a:solidFill>
                        <a:srgbClr val="0091DA"/>
                      </a:solidFill>
                      <a:prstDash val="solid"/>
                      <a:round/>
                      <a:headEnd type="none" w="med" len="med"/>
                      <a:tailEnd type="none" w="med" len="med"/>
                    </a:lnT>
                    <a:lnB w="6350" cap="flat" cmpd="sng" algn="ctr">
                      <a:solidFill>
                        <a:srgbClr val="0091DA"/>
                      </a:solidFill>
                      <a:prstDash val="solid"/>
                      <a:round/>
                      <a:headEnd type="none" w="med" len="med"/>
                      <a:tailEnd type="none" w="med" len="med"/>
                    </a:lnB>
                    <a:solidFill>
                      <a:schemeClr val="bg1"/>
                    </a:solidFill>
                  </a:tcPr>
                </a:tc>
                <a:tc>
                  <a:txBody>
                    <a:bodyPr/>
                    <a:lstStyle/>
                    <a:p>
                      <a:pPr algn="r" rtl="0" fontAlgn="b"/>
                      <a:r>
                        <a:rPr lang="en-US" sz="1100" b="1" i="0" u="none" strike="noStrike" dirty="0" smtClean="0">
                          <a:solidFill>
                            <a:srgbClr val="00338D"/>
                          </a:solidFill>
                          <a:effectLst/>
                          <a:latin typeface="Univers 45 Light" pitchFamily="2" charset="0"/>
                        </a:rPr>
                        <a:t>(</a:t>
                      </a:r>
                      <a:r>
                        <a:rPr lang="en-US" sz="1100" b="1" i="0" u="none" strike="noStrike" dirty="0">
                          <a:solidFill>
                            <a:srgbClr val="00338D"/>
                          </a:solidFill>
                          <a:effectLst/>
                          <a:latin typeface="Univers 45 Light" pitchFamily="2" charset="0"/>
                        </a:rPr>
                        <a:t>100,000)</a:t>
                      </a:r>
                    </a:p>
                  </a:txBody>
                  <a:tcPr marL="4763" marR="4763" marT="4763" marB="0" anchor="ctr">
                    <a:lnL w="6350" cap="flat" cmpd="sng" algn="ctr">
                      <a:solidFill>
                        <a:srgbClr val="0091DA"/>
                      </a:solidFill>
                      <a:prstDash val="solid"/>
                      <a:round/>
                      <a:headEnd type="none" w="med" len="med"/>
                      <a:tailEnd type="none" w="med" len="med"/>
                    </a:lnL>
                    <a:lnR w="6350" cap="flat" cmpd="sng" algn="ctr">
                      <a:solidFill>
                        <a:srgbClr val="0091DA"/>
                      </a:solidFill>
                      <a:prstDash val="solid"/>
                      <a:round/>
                      <a:headEnd type="none" w="med" len="med"/>
                      <a:tailEnd type="none" w="med" len="med"/>
                    </a:lnR>
                    <a:lnT w="6350" cap="flat" cmpd="sng" algn="ctr">
                      <a:solidFill>
                        <a:srgbClr val="0091DA"/>
                      </a:solidFill>
                      <a:prstDash val="solid"/>
                      <a:round/>
                      <a:headEnd type="none" w="med" len="med"/>
                      <a:tailEnd type="none" w="med" len="med"/>
                    </a:lnT>
                    <a:lnB w="6350" cap="flat" cmpd="sng" algn="ctr">
                      <a:solidFill>
                        <a:srgbClr val="0091DA"/>
                      </a:solidFill>
                      <a:prstDash val="solid"/>
                      <a:round/>
                      <a:headEnd type="none" w="med" len="med"/>
                      <a:tailEnd type="none" w="med" len="med"/>
                    </a:lnB>
                    <a:solidFill>
                      <a:schemeClr val="bg1"/>
                    </a:solidFill>
                  </a:tcPr>
                </a:tc>
                <a:tc>
                  <a:txBody>
                    <a:bodyPr/>
                    <a:lstStyle/>
                    <a:p>
                      <a:pPr algn="r" rtl="0" fontAlgn="b"/>
                      <a:r>
                        <a:rPr lang="en-US" sz="1100" b="1" i="0" u="none" strike="noStrike" dirty="0" smtClean="0">
                          <a:solidFill>
                            <a:srgbClr val="00338D"/>
                          </a:solidFill>
                          <a:effectLst/>
                          <a:latin typeface="Univers 45 Light" pitchFamily="2" charset="0"/>
                        </a:rPr>
                        <a:t>(</a:t>
                      </a:r>
                      <a:r>
                        <a:rPr lang="en-US" sz="1100" b="1" i="0" u="none" strike="noStrike" dirty="0">
                          <a:solidFill>
                            <a:srgbClr val="00338D"/>
                          </a:solidFill>
                          <a:effectLst/>
                          <a:latin typeface="Univers 45 Light" pitchFamily="2" charset="0"/>
                        </a:rPr>
                        <a:t>100,000)</a:t>
                      </a:r>
                    </a:p>
                  </a:txBody>
                  <a:tcPr marL="4763" marR="4763" marT="4763" marB="0" anchor="ctr">
                    <a:lnL w="6350" cap="flat" cmpd="sng" algn="ctr">
                      <a:solidFill>
                        <a:srgbClr val="0091DA"/>
                      </a:solidFill>
                      <a:prstDash val="solid"/>
                      <a:round/>
                      <a:headEnd type="none" w="med" len="med"/>
                      <a:tailEnd type="none" w="med" len="med"/>
                    </a:lnL>
                    <a:lnR w="6350" cap="flat" cmpd="sng" algn="ctr">
                      <a:solidFill>
                        <a:srgbClr val="0091DA"/>
                      </a:solidFill>
                      <a:prstDash val="solid"/>
                      <a:round/>
                      <a:headEnd type="none" w="med" len="med"/>
                      <a:tailEnd type="none" w="med" len="med"/>
                    </a:lnR>
                    <a:lnT w="6350" cap="flat" cmpd="sng" algn="ctr">
                      <a:solidFill>
                        <a:srgbClr val="0091DA"/>
                      </a:solidFill>
                      <a:prstDash val="solid"/>
                      <a:round/>
                      <a:headEnd type="none" w="med" len="med"/>
                      <a:tailEnd type="none" w="med" len="med"/>
                    </a:lnT>
                    <a:lnB w="6350" cap="flat" cmpd="sng" algn="ctr">
                      <a:solidFill>
                        <a:srgbClr val="0091DA"/>
                      </a:solidFill>
                      <a:prstDash val="solid"/>
                      <a:round/>
                      <a:headEnd type="none" w="med" len="med"/>
                      <a:tailEnd type="none" w="med" len="med"/>
                    </a:lnB>
                    <a:solidFill>
                      <a:schemeClr val="bg1"/>
                    </a:solidFill>
                  </a:tcPr>
                </a:tc>
                <a:tc>
                  <a:txBody>
                    <a:bodyPr/>
                    <a:lstStyle/>
                    <a:p>
                      <a:pPr algn="r" rtl="0" fontAlgn="b"/>
                      <a:r>
                        <a:rPr lang="en-US" sz="1100" b="1" i="0" u="none" strike="noStrike" dirty="0" smtClean="0">
                          <a:solidFill>
                            <a:srgbClr val="00338D"/>
                          </a:solidFill>
                          <a:effectLst/>
                          <a:latin typeface="Univers 45 Light" pitchFamily="2" charset="0"/>
                        </a:rPr>
                        <a:t>(</a:t>
                      </a:r>
                      <a:r>
                        <a:rPr lang="en-US" sz="1100" b="1" i="0" u="none" strike="noStrike" dirty="0">
                          <a:solidFill>
                            <a:srgbClr val="00338D"/>
                          </a:solidFill>
                          <a:effectLst/>
                          <a:latin typeface="Univers 45 Light" pitchFamily="2" charset="0"/>
                        </a:rPr>
                        <a:t>100,000)</a:t>
                      </a:r>
                    </a:p>
                  </a:txBody>
                  <a:tcPr marL="4763" marR="4763" marT="4763" marB="0" anchor="ctr">
                    <a:lnL w="6350" cap="flat" cmpd="sng" algn="ctr">
                      <a:solidFill>
                        <a:srgbClr val="0091DA"/>
                      </a:solidFill>
                      <a:prstDash val="solid"/>
                      <a:round/>
                      <a:headEnd type="none" w="med" len="med"/>
                      <a:tailEnd type="none" w="med" len="med"/>
                    </a:lnL>
                    <a:lnR w="6350" cap="flat" cmpd="sng" algn="ctr">
                      <a:solidFill>
                        <a:srgbClr val="0091DA"/>
                      </a:solidFill>
                      <a:prstDash val="solid"/>
                      <a:round/>
                      <a:headEnd type="none" w="med" len="med"/>
                      <a:tailEnd type="none" w="med" len="med"/>
                    </a:lnR>
                    <a:lnT w="6350" cap="flat" cmpd="sng" algn="ctr">
                      <a:solidFill>
                        <a:srgbClr val="0091DA"/>
                      </a:solidFill>
                      <a:prstDash val="solid"/>
                      <a:round/>
                      <a:headEnd type="none" w="med" len="med"/>
                      <a:tailEnd type="none" w="med" len="med"/>
                    </a:lnT>
                    <a:lnB w="6350" cap="flat" cmpd="sng" algn="ctr">
                      <a:solidFill>
                        <a:srgbClr val="0091DA"/>
                      </a:solidFill>
                      <a:prstDash val="solid"/>
                      <a:round/>
                      <a:headEnd type="none" w="med" len="med"/>
                      <a:tailEnd type="none" w="med" len="med"/>
                    </a:lnB>
                    <a:solidFill>
                      <a:schemeClr val="bg1"/>
                    </a:solidFill>
                  </a:tcPr>
                </a:tc>
                <a:tc>
                  <a:txBody>
                    <a:bodyPr/>
                    <a:lstStyle/>
                    <a:p>
                      <a:pPr algn="r" rtl="0" fontAlgn="b"/>
                      <a:r>
                        <a:rPr lang="en-US" sz="1100" b="1" i="0" u="none" strike="noStrike" dirty="0" smtClean="0">
                          <a:solidFill>
                            <a:srgbClr val="00338D"/>
                          </a:solidFill>
                          <a:effectLst/>
                          <a:latin typeface="Univers 45 Light" pitchFamily="2" charset="0"/>
                        </a:rPr>
                        <a:t>(</a:t>
                      </a:r>
                      <a:r>
                        <a:rPr lang="en-US" sz="1100" b="1" i="0" u="none" strike="noStrike" dirty="0">
                          <a:solidFill>
                            <a:srgbClr val="00338D"/>
                          </a:solidFill>
                          <a:effectLst/>
                          <a:latin typeface="Univers 45 Light" pitchFamily="2" charset="0"/>
                        </a:rPr>
                        <a:t>100,000)</a:t>
                      </a:r>
                    </a:p>
                  </a:txBody>
                  <a:tcPr marL="4763" marR="4763" marT="4763" marB="0" anchor="ctr">
                    <a:lnL w="6350" cap="flat" cmpd="sng" algn="ctr">
                      <a:solidFill>
                        <a:srgbClr val="0091DA"/>
                      </a:solidFill>
                      <a:prstDash val="solid"/>
                      <a:round/>
                      <a:headEnd type="none" w="med" len="med"/>
                      <a:tailEnd type="none" w="med" len="med"/>
                    </a:lnL>
                    <a:lnR w="6350" cap="flat" cmpd="sng" algn="ctr">
                      <a:solidFill>
                        <a:srgbClr val="0091DA"/>
                      </a:solidFill>
                      <a:prstDash val="solid"/>
                      <a:round/>
                      <a:headEnd type="none" w="med" len="med"/>
                      <a:tailEnd type="none" w="med" len="med"/>
                    </a:lnR>
                    <a:lnT w="6350" cap="flat" cmpd="sng" algn="ctr">
                      <a:solidFill>
                        <a:srgbClr val="0091DA"/>
                      </a:solidFill>
                      <a:prstDash val="solid"/>
                      <a:round/>
                      <a:headEnd type="none" w="med" len="med"/>
                      <a:tailEnd type="none" w="med" len="med"/>
                    </a:lnT>
                    <a:lnB w="6350" cap="flat" cmpd="sng" algn="ctr">
                      <a:solidFill>
                        <a:srgbClr val="0091DA"/>
                      </a:solidFill>
                      <a:prstDash val="solid"/>
                      <a:round/>
                      <a:headEnd type="none" w="med" len="med"/>
                      <a:tailEnd type="none" w="med" len="med"/>
                    </a:lnB>
                    <a:solidFill>
                      <a:schemeClr val="bg1"/>
                    </a:solidFill>
                  </a:tcPr>
                </a:tc>
                <a:tc>
                  <a:txBody>
                    <a:bodyPr/>
                    <a:lstStyle/>
                    <a:p>
                      <a:pPr algn="r" rtl="0" fontAlgn="b"/>
                      <a:r>
                        <a:rPr lang="en-US" sz="1100" b="1" i="0" u="none" strike="noStrike" dirty="0" smtClean="0">
                          <a:solidFill>
                            <a:srgbClr val="00338D"/>
                          </a:solidFill>
                          <a:effectLst/>
                          <a:latin typeface="Univers 45 Light" pitchFamily="2" charset="0"/>
                        </a:rPr>
                        <a:t>(</a:t>
                      </a:r>
                      <a:r>
                        <a:rPr lang="en-US" sz="1100" b="1" i="0" u="none" strike="noStrike" dirty="0">
                          <a:solidFill>
                            <a:srgbClr val="00338D"/>
                          </a:solidFill>
                          <a:effectLst/>
                          <a:latin typeface="Univers 45 Light" pitchFamily="2" charset="0"/>
                        </a:rPr>
                        <a:t>100,000)</a:t>
                      </a:r>
                    </a:p>
                  </a:txBody>
                  <a:tcPr marL="4763" marR="4763" marT="4763" marB="0" anchor="ctr">
                    <a:lnL w="6350" cap="flat" cmpd="sng" algn="ctr">
                      <a:solidFill>
                        <a:srgbClr val="0091DA"/>
                      </a:solidFill>
                      <a:prstDash val="solid"/>
                      <a:round/>
                      <a:headEnd type="none" w="med" len="med"/>
                      <a:tailEnd type="none" w="med" len="med"/>
                    </a:lnL>
                    <a:lnR w="6350" cap="flat" cmpd="sng" algn="ctr">
                      <a:solidFill>
                        <a:srgbClr val="0091DA"/>
                      </a:solidFill>
                      <a:prstDash val="solid"/>
                      <a:round/>
                      <a:headEnd type="none" w="med" len="med"/>
                      <a:tailEnd type="none" w="med" len="med"/>
                    </a:lnR>
                    <a:lnT w="6350" cap="flat" cmpd="sng" algn="ctr">
                      <a:solidFill>
                        <a:srgbClr val="0091DA"/>
                      </a:solidFill>
                      <a:prstDash val="solid"/>
                      <a:round/>
                      <a:headEnd type="none" w="med" len="med"/>
                      <a:tailEnd type="none" w="med" len="med"/>
                    </a:lnT>
                    <a:lnB w="6350" cap="flat" cmpd="sng" algn="ctr">
                      <a:solidFill>
                        <a:srgbClr val="0091DA"/>
                      </a:solidFill>
                      <a:prstDash val="solid"/>
                      <a:round/>
                      <a:headEnd type="none" w="med" len="med"/>
                      <a:tailEnd type="none" w="med" len="med"/>
                    </a:lnB>
                    <a:solidFill>
                      <a:schemeClr val="bg1"/>
                    </a:solidFill>
                  </a:tcPr>
                </a:tc>
                <a:tc>
                  <a:txBody>
                    <a:bodyPr/>
                    <a:lstStyle/>
                    <a:p>
                      <a:pPr algn="r" rtl="0" fontAlgn="b"/>
                      <a:r>
                        <a:rPr lang="en-US" sz="1100" b="1" i="0" u="none" strike="noStrike" dirty="0" smtClean="0">
                          <a:solidFill>
                            <a:srgbClr val="00338D"/>
                          </a:solidFill>
                          <a:effectLst/>
                          <a:latin typeface="Univers 45 Light" pitchFamily="2" charset="0"/>
                        </a:rPr>
                        <a:t>(</a:t>
                      </a:r>
                      <a:r>
                        <a:rPr lang="en-US" sz="1100" b="1" i="0" u="none" strike="noStrike" dirty="0">
                          <a:solidFill>
                            <a:srgbClr val="00338D"/>
                          </a:solidFill>
                          <a:effectLst/>
                          <a:latin typeface="Univers 45 Light" pitchFamily="2" charset="0"/>
                        </a:rPr>
                        <a:t>100,000)</a:t>
                      </a:r>
                    </a:p>
                  </a:txBody>
                  <a:tcPr marL="4763" marR="4763" marT="4763" marB="0" anchor="ctr">
                    <a:lnL w="6350" cap="flat" cmpd="sng" algn="ctr">
                      <a:solidFill>
                        <a:srgbClr val="0091DA"/>
                      </a:solidFill>
                      <a:prstDash val="solid"/>
                      <a:round/>
                      <a:headEnd type="none" w="med" len="med"/>
                      <a:tailEnd type="none" w="med" len="med"/>
                    </a:lnL>
                    <a:lnR w="6350" cap="flat" cmpd="sng" algn="ctr">
                      <a:solidFill>
                        <a:srgbClr val="0091DA"/>
                      </a:solidFill>
                      <a:prstDash val="solid"/>
                      <a:round/>
                      <a:headEnd type="none" w="med" len="med"/>
                      <a:tailEnd type="none" w="med" len="med"/>
                    </a:lnR>
                    <a:lnT w="6350" cap="flat" cmpd="sng" algn="ctr">
                      <a:solidFill>
                        <a:srgbClr val="0091DA"/>
                      </a:solidFill>
                      <a:prstDash val="solid"/>
                      <a:round/>
                      <a:headEnd type="none" w="med" len="med"/>
                      <a:tailEnd type="none" w="med" len="med"/>
                    </a:lnT>
                    <a:lnB w="6350" cap="flat" cmpd="sng" algn="ctr">
                      <a:solidFill>
                        <a:srgbClr val="0091DA"/>
                      </a:solidFill>
                      <a:prstDash val="solid"/>
                      <a:round/>
                      <a:headEnd type="none" w="med" len="med"/>
                      <a:tailEnd type="none" w="med" len="med"/>
                    </a:lnB>
                    <a:solidFill>
                      <a:schemeClr val="bg1"/>
                    </a:solidFill>
                  </a:tcPr>
                </a:tc>
                <a:tc>
                  <a:txBody>
                    <a:bodyPr/>
                    <a:lstStyle/>
                    <a:p>
                      <a:pPr algn="r" rtl="0" fontAlgn="b"/>
                      <a:r>
                        <a:rPr lang="en-US" sz="1100" b="1" i="0" u="none" strike="noStrike" dirty="0" smtClean="0">
                          <a:solidFill>
                            <a:srgbClr val="00338D"/>
                          </a:solidFill>
                          <a:effectLst/>
                          <a:latin typeface="Univers 45 Light" pitchFamily="2" charset="0"/>
                        </a:rPr>
                        <a:t>(</a:t>
                      </a:r>
                      <a:r>
                        <a:rPr lang="en-US" sz="1100" b="1" i="0" u="none" strike="noStrike" dirty="0">
                          <a:solidFill>
                            <a:srgbClr val="00338D"/>
                          </a:solidFill>
                          <a:effectLst/>
                          <a:latin typeface="Univers 45 Light" pitchFamily="2" charset="0"/>
                        </a:rPr>
                        <a:t>100,000)</a:t>
                      </a:r>
                    </a:p>
                  </a:txBody>
                  <a:tcPr marL="4763" marR="4763" marT="4763" marB="0" anchor="ctr">
                    <a:lnL w="6350" cap="flat" cmpd="sng" algn="ctr">
                      <a:solidFill>
                        <a:srgbClr val="0091DA"/>
                      </a:solidFill>
                      <a:prstDash val="solid"/>
                      <a:round/>
                      <a:headEnd type="none" w="med" len="med"/>
                      <a:tailEnd type="none" w="med" len="med"/>
                    </a:lnL>
                    <a:lnR w="6350" cap="flat" cmpd="sng" algn="ctr">
                      <a:solidFill>
                        <a:srgbClr val="0091DA"/>
                      </a:solidFill>
                      <a:prstDash val="solid"/>
                      <a:round/>
                      <a:headEnd type="none" w="med" len="med"/>
                      <a:tailEnd type="none" w="med" len="med"/>
                    </a:lnR>
                    <a:lnT w="6350" cap="flat" cmpd="sng" algn="ctr">
                      <a:solidFill>
                        <a:srgbClr val="0091DA"/>
                      </a:solidFill>
                      <a:prstDash val="solid"/>
                      <a:round/>
                      <a:headEnd type="none" w="med" len="med"/>
                      <a:tailEnd type="none" w="med" len="med"/>
                    </a:lnT>
                    <a:lnB w="6350" cap="flat" cmpd="sng" algn="ctr">
                      <a:solidFill>
                        <a:srgbClr val="0091DA"/>
                      </a:solidFill>
                      <a:prstDash val="solid"/>
                      <a:round/>
                      <a:headEnd type="none" w="med" len="med"/>
                      <a:tailEnd type="none" w="med" len="med"/>
                    </a:lnB>
                    <a:solidFill>
                      <a:schemeClr val="bg1"/>
                    </a:solidFill>
                  </a:tcPr>
                </a:tc>
              </a:tr>
              <a:tr h="431387">
                <a:tc>
                  <a:txBody>
                    <a:bodyPr/>
                    <a:lstStyle/>
                    <a:p>
                      <a:pPr algn="l" fontAlgn="b"/>
                      <a:endParaRPr lang="en-US" sz="1100" b="1" i="0" u="none" strike="noStrike" dirty="0">
                        <a:solidFill>
                          <a:srgbClr val="000000"/>
                        </a:solidFill>
                        <a:effectLst/>
                        <a:latin typeface="Univers 45 Light" pitchFamily="2" charset="0"/>
                      </a:endParaRPr>
                    </a:p>
                  </a:txBody>
                  <a:tcPr marL="41148" marR="41148" marT="41148" marB="41148" anchor="ctr">
                    <a:solidFill>
                      <a:schemeClr val="bg1">
                        <a:lumMod val="95000"/>
                        <a:alpha val="27000"/>
                      </a:schemeClr>
                    </a:solid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lnT w="6350" cap="flat" cmpd="sng" algn="ctr">
                      <a:solidFill>
                        <a:srgbClr val="0091DA"/>
                      </a:solidFill>
                      <a:prstDash val="solid"/>
                      <a:round/>
                      <a:headEnd type="none" w="med" len="med"/>
                      <a:tailEnd type="none" w="med" len="med"/>
                    </a:lnT>
                    <a:solidFill>
                      <a:schemeClr val="bg1"/>
                    </a:solid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lnT w="6350" cap="flat" cmpd="sng" algn="ctr">
                      <a:solidFill>
                        <a:srgbClr val="0091DA"/>
                      </a:solidFill>
                      <a:prstDash val="solid"/>
                      <a:round/>
                      <a:headEnd type="none" w="med" len="med"/>
                      <a:tailEnd type="none" w="med" len="med"/>
                    </a:lnT>
                    <a:solidFill>
                      <a:schemeClr val="bg1"/>
                    </a:solid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lnT w="6350" cap="flat" cmpd="sng" algn="ctr">
                      <a:solidFill>
                        <a:srgbClr val="0091DA"/>
                      </a:solidFill>
                      <a:prstDash val="solid"/>
                      <a:round/>
                      <a:headEnd type="none" w="med" len="med"/>
                      <a:tailEnd type="none" w="med" len="med"/>
                    </a:lnT>
                    <a:solidFill>
                      <a:schemeClr val="bg1"/>
                    </a:solid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lnT w="6350" cap="flat" cmpd="sng" algn="ctr">
                      <a:solidFill>
                        <a:srgbClr val="0091DA"/>
                      </a:solidFill>
                      <a:prstDash val="solid"/>
                      <a:round/>
                      <a:headEnd type="none" w="med" len="med"/>
                      <a:tailEnd type="none" w="med" len="med"/>
                    </a:lnT>
                    <a:solidFill>
                      <a:schemeClr val="bg1"/>
                    </a:solid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lnT w="6350" cap="flat" cmpd="sng" algn="ctr">
                      <a:solidFill>
                        <a:srgbClr val="0091DA"/>
                      </a:solidFill>
                      <a:prstDash val="solid"/>
                      <a:round/>
                      <a:headEnd type="none" w="med" len="med"/>
                      <a:tailEnd type="none" w="med" len="med"/>
                    </a:lnT>
                    <a:solidFill>
                      <a:schemeClr val="bg1"/>
                    </a:solid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lnT w="6350" cap="flat" cmpd="sng" algn="ctr">
                      <a:solidFill>
                        <a:srgbClr val="0091DA"/>
                      </a:solidFill>
                      <a:prstDash val="solid"/>
                      <a:round/>
                      <a:headEnd type="none" w="med" len="med"/>
                      <a:tailEnd type="none" w="med" len="med"/>
                    </a:lnT>
                    <a:solidFill>
                      <a:schemeClr val="bg1"/>
                    </a:solid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lnT w="6350" cap="flat" cmpd="sng" algn="ctr">
                      <a:solidFill>
                        <a:srgbClr val="0091DA"/>
                      </a:solidFill>
                      <a:prstDash val="solid"/>
                      <a:round/>
                      <a:headEnd type="none" w="med" len="med"/>
                      <a:tailEnd type="none" w="med" len="med"/>
                    </a:lnT>
                    <a:solidFill>
                      <a:schemeClr val="bg1"/>
                    </a:solid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lnT w="6350" cap="flat" cmpd="sng" algn="ctr">
                      <a:solidFill>
                        <a:srgbClr val="0091DA"/>
                      </a:solidFill>
                      <a:prstDash val="solid"/>
                      <a:round/>
                      <a:headEnd type="none" w="med" len="med"/>
                      <a:tailEnd type="none" w="med" len="med"/>
                    </a:lnT>
                    <a:solidFill>
                      <a:schemeClr val="bg1"/>
                    </a:solid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lnT w="6350" cap="flat" cmpd="sng" algn="ctr">
                      <a:solidFill>
                        <a:srgbClr val="0091DA"/>
                      </a:solidFill>
                      <a:prstDash val="solid"/>
                      <a:round/>
                      <a:headEnd type="none" w="med" len="med"/>
                      <a:tailEnd type="none" w="med" len="med"/>
                    </a:lnT>
                    <a:solidFill>
                      <a:schemeClr val="bg1"/>
                    </a:solid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lnT w="6350" cap="flat" cmpd="sng" algn="ctr">
                      <a:solidFill>
                        <a:srgbClr val="0091DA"/>
                      </a:solidFill>
                      <a:prstDash val="solid"/>
                      <a:round/>
                      <a:headEnd type="none" w="med" len="med"/>
                      <a:tailEnd type="none" w="med" len="med"/>
                    </a:lnT>
                    <a:solidFill>
                      <a:schemeClr val="bg1"/>
                    </a:solidFill>
                  </a:tcPr>
                </a:tc>
              </a:tr>
              <a:tr h="431387">
                <a:tc>
                  <a:txBody>
                    <a:bodyPr/>
                    <a:lstStyle/>
                    <a:p>
                      <a:pPr algn="l" fontAlgn="b"/>
                      <a:r>
                        <a:rPr lang="en-US" sz="1100" b="1" u="none" strike="noStrike" dirty="0" smtClean="0">
                          <a:solidFill>
                            <a:srgbClr val="FF0000"/>
                          </a:solidFill>
                          <a:effectLst/>
                          <a:latin typeface="Univers 45 Light" pitchFamily="2" charset="0"/>
                        </a:rPr>
                        <a:t>Cash</a:t>
                      </a:r>
                      <a:r>
                        <a:rPr lang="en-US" sz="1100" b="1" u="none" strike="noStrike" baseline="0" dirty="0" smtClean="0">
                          <a:solidFill>
                            <a:srgbClr val="FF0000"/>
                          </a:solidFill>
                          <a:effectLst/>
                          <a:latin typeface="Univers 45 Light" pitchFamily="2" charset="0"/>
                        </a:rPr>
                        <a:t> flows </a:t>
                      </a:r>
                      <a:r>
                        <a:rPr lang="en-US" sz="1100" b="1" u="none" strike="noStrike" dirty="0" smtClean="0">
                          <a:solidFill>
                            <a:srgbClr val="FF0000"/>
                          </a:solidFill>
                          <a:effectLst/>
                          <a:latin typeface="Univers 45 Light" pitchFamily="2" charset="0"/>
                        </a:rPr>
                        <a:t>under </a:t>
                      </a:r>
                      <a:r>
                        <a:rPr lang="en-US" sz="1100" b="1" u="none" strike="noStrike" dirty="0">
                          <a:solidFill>
                            <a:srgbClr val="FF0000"/>
                          </a:solidFill>
                          <a:effectLst/>
                          <a:latin typeface="Univers 45 Light" pitchFamily="2" charset="0"/>
                        </a:rPr>
                        <a:t>IFRS 16</a:t>
                      </a:r>
                      <a:endParaRPr lang="en-US" sz="1100" b="1" i="0" u="none" strike="noStrike" dirty="0">
                        <a:solidFill>
                          <a:srgbClr val="FF0000"/>
                        </a:solidFill>
                        <a:effectLst/>
                        <a:latin typeface="Univers 45 Light" pitchFamily="2" charset="0"/>
                      </a:endParaRPr>
                    </a:p>
                  </a:txBody>
                  <a:tcPr marL="41148" marR="41148" marT="41148" marB="41148" anchor="ctr">
                    <a:solidFill>
                      <a:schemeClr val="bg1">
                        <a:lumMod val="95000"/>
                        <a:alpha val="27000"/>
                      </a:schemeClr>
                    </a:solid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solidFill>
                      <a:schemeClr val="bg1"/>
                    </a:solid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solidFill>
                      <a:schemeClr val="bg1"/>
                    </a:solid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solidFill>
                      <a:schemeClr val="bg1"/>
                    </a:solid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solidFill>
                      <a:schemeClr val="bg1"/>
                    </a:solid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solidFill>
                      <a:schemeClr val="bg1"/>
                    </a:solid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solidFill>
                      <a:schemeClr val="bg1"/>
                    </a:solid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solidFill>
                      <a:schemeClr val="bg1"/>
                    </a:solid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solidFill>
                      <a:schemeClr val="bg1"/>
                    </a:solid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solidFill>
                      <a:schemeClr val="bg1"/>
                    </a:solidFill>
                  </a:tcPr>
                </a:tc>
                <a:tc>
                  <a:txBody>
                    <a:bodyPr/>
                    <a:lstStyle/>
                    <a:p>
                      <a:pPr algn="r" fontAlgn="b"/>
                      <a:endParaRPr lang="en-US" sz="1100" b="1" i="0" u="none" strike="noStrike" dirty="0">
                        <a:solidFill>
                          <a:srgbClr val="000000"/>
                        </a:solidFill>
                        <a:effectLst/>
                        <a:latin typeface="Univers 45 Light" pitchFamily="2" charset="0"/>
                      </a:endParaRPr>
                    </a:p>
                  </a:txBody>
                  <a:tcPr marL="41148" marR="41148" marT="41148" marB="41148" anchor="ctr">
                    <a:solidFill>
                      <a:schemeClr val="bg1"/>
                    </a:solidFill>
                  </a:tcPr>
                </a:tc>
              </a:tr>
              <a:tr h="462897">
                <a:tc>
                  <a:txBody>
                    <a:bodyPr/>
                    <a:lstStyle/>
                    <a:p>
                      <a:pPr algn="l" fontAlgn="b"/>
                      <a:r>
                        <a:rPr lang="en-US" sz="1100" b="1" u="none" strike="noStrike" dirty="0" smtClean="0">
                          <a:effectLst/>
                          <a:latin typeface="Univers 45 Light" pitchFamily="2" charset="0"/>
                        </a:rPr>
                        <a:t>Cash flow from financing</a:t>
                      </a:r>
                      <a:r>
                        <a:rPr lang="en-US" sz="1100" b="1" u="none" strike="noStrike" baseline="0" dirty="0" smtClean="0">
                          <a:effectLst/>
                          <a:latin typeface="Univers 45 Light" pitchFamily="2" charset="0"/>
                        </a:rPr>
                        <a:t> activities</a:t>
                      </a:r>
                      <a:endParaRPr lang="en-US" sz="1100" b="1" i="0" u="none" strike="noStrike" dirty="0">
                        <a:solidFill>
                          <a:srgbClr val="000000"/>
                        </a:solidFill>
                        <a:effectLst/>
                        <a:latin typeface="Univers 45 Light" pitchFamily="2" charset="0"/>
                      </a:endParaRPr>
                    </a:p>
                  </a:txBody>
                  <a:tcPr marL="41148" marR="41148" marT="41148" marB="41148" anchor="ctr">
                    <a:solidFill>
                      <a:schemeClr val="bg1">
                        <a:lumMod val="95000"/>
                        <a:alpha val="27000"/>
                      </a:schemeClr>
                    </a:solidFill>
                  </a:tcPr>
                </a:tc>
                <a:tc>
                  <a:txBody>
                    <a:bodyPr/>
                    <a:lstStyle/>
                    <a:p>
                      <a:pPr algn="r" rtl="0" fontAlgn="b"/>
                      <a:r>
                        <a:rPr lang="en-US" sz="1100" b="1" i="0" u="none" strike="noStrike" dirty="0" smtClean="0">
                          <a:solidFill>
                            <a:srgbClr val="00338D"/>
                          </a:solidFill>
                          <a:effectLst/>
                          <a:latin typeface="Univers 45 Light" pitchFamily="2" charset="0"/>
                        </a:rPr>
                        <a:t>(</a:t>
                      </a:r>
                      <a:r>
                        <a:rPr lang="en-US" sz="1100" b="1" i="0" u="none" strike="noStrike" dirty="0">
                          <a:solidFill>
                            <a:srgbClr val="00338D"/>
                          </a:solidFill>
                          <a:effectLst/>
                          <a:latin typeface="Univers 45 Light" pitchFamily="2" charset="0"/>
                        </a:rPr>
                        <a:t>50,835)</a:t>
                      </a:r>
                    </a:p>
                  </a:txBody>
                  <a:tcPr marL="4763" marR="4763" marT="4763" marB="0" anchor="ctr">
                    <a:solidFill>
                      <a:schemeClr val="bg1"/>
                    </a:solidFill>
                  </a:tcPr>
                </a:tc>
                <a:tc>
                  <a:txBody>
                    <a:bodyPr/>
                    <a:lstStyle/>
                    <a:p>
                      <a:pPr algn="r" rtl="0" fontAlgn="b"/>
                      <a:r>
                        <a:rPr lang="en-US" sz="1100" b="1" i="0" u="none" strike="noStrike" dirty="0" smtClean="0">
                          <a:solidFill>
                            <a:srgbClr val="00338D"/>
                          </a:solidFill>
                          <a:effectLst/>
                          <a:latin typeface="Univers 45 Light" pitchFamily="2" charset="0"/>
                        </a:rPr>
                        <a:t>(</a:t>
                      </a:r>
                      <a:r>
                        <a:rPr lang="en-US" sz="1100" b="1" i="0" u="none" strike="noStrike" dirty="0">
                          <a:solidFill>
                            <a:srgbClr val="00338D"/>
                          </a:solidFill>
                          <a:effectLst/>
                          <a:latin typeface="Univers 45 Light" pitchFamily="2" charset="0"/>
                        </a:rPr>
                        <a:t>54,393)</a:t>
                      </a:r>
                    </a:p>
                  </a:txBody>
                  <a:tcPr marL="4763" marR="4763" marT="4763" marB="0" anchor="ctr">
                    <a:solidFill>
                      <a:schemeClr val="bg1"/>
                    </a:solidFill>
                  </a:tcPr>
                </a:tc>
                <a:tc>
                  <a:txBody>
                    <a:bodyPr/>
                    <a:lstStyle/>
                    <a:p>
                      <a:pPr algn="r" rtl="0" fontAlgn="b"/>
                      <a:r>
                        <a:rPr lang="en-US" sz="1100" b="1" i="0" u="none" strike="noStrike" dirty="0" smtClean="0">
                          <a:solidFill>
                            <a:srgbClr val="00338D"/>
                          </a:solidFill>
                          <a:effectLst/>
                          <a:latin typeface="Univers 45 Light" pitchFamily="2" charset="0"/>
                        </a:rPr>
                        <a:t>(</a:t>
                      </a:r>
                      <a:r>
                        <a:rPr lang="en-US" sz="1100" b="1" i="0" u="none" strike="noStrike" dirty="0">
                          <a:solidFill>
                            <a:srgbClr val="00338D"/>
                          </a:solidFill>
                          <a:effectLst/>
                          <a:latin typeface="Univers 45 Light" pitchFamily="2" charset="0"/>
                        </a:rPr>
                        <a:t>58,201)</a:t>
                      </a:r>
                    </a:p>
                  </a:txBody>
                  <a:tcPr marL="4763" marR="4763" marT="4763" marB="0" anchor="ctr">
                    <a:solidFill>
                      <a:schemeClr val="bg1"/>
                    </a:solidFill>
                  </a:tcPr>
                </a:tc>
                <a:tc>
                  <a:txBody>
                    <a:bodyPr/>
                    <a:lstStyle/>
                    <a:p>
                      <a:pPr algn="r" rtl="0" fontAlgn="b"/>
                      <a:r>
                        <a:rPr lang="en-US" sz="1100" b="1" i="0" u="none" strike="noStrike" dirty="0" smtClean="0">
                          <a:solidFill>
                            <a:srgbClr val="00338D"/>
                          </a:solidFill>
                          <a:effectLst/>
                          <a:latin typeface="Univers 45 Light" pitchFamily="2" charset="0"/>
                        </a:rPr>
                        <a:t>(</a:t>
                      </a:r>
                      <a:r>
                        <a:rPr lang="en-US" sz="1100" b="1" i="0" u="none" strike="noStrike" dirty="0">
                          <a:solidFill>
                            <a:srgbClr val="00338D"/>
                          </a:solidFill>
                          <a:effectLst/>
                          <a:latin typeface="Univers 45 Light" pitchFamily="2" charset="0"/>
                        </a:rPr>
                        <a:t>62,275)</a:t>
                      </a:r>
                    </a:p>
                  </a:txBody>
                  <a:tcPr marL="4763" marR="4763" marT="4763" marB="0" anchor="ctr">
                    <a:solidFill>
                      <a:schemeClr val="bg1"/>
                    </a:solidFill>
                  </a:tcPr>
                </a:tc>
                <a:tc>
                  <a:txBody>
                    <a:bodyPr/>
                    <a:lstStyle/>
                    <a:p>
                      <a:pPr algn="r" rtl="0" fontAlgn="b"/>
                      <a:r>
                        <a:rPr lang="en-US" sz="1100" b="1" i="0" u="none" strike="noStrike" dirty="0" smtClean="0">
                          <a:solidFill>
                            <a:srgbClr val="00338D"/>
                          </a:solidFill>
                          <a:effectLst/>
                          <a:latin typeface="Univers 45 Light" pitchFamily="2" charset="0"/>
                        </a:rPr>
                        <a:t>(</a:t>
                      </a:r>
                      <a:r>
                        <a:rPr lang="en-US" sz="1100" b="1" i="0" u="none" strike="noStrike" dirty="0">
                          <a:solidFill>
                            <a:srgbClr val="00338D"/>
                          </a:solidFill>
                          <a:effectLst/>
                          <a:latin typeface="Univers 45 Light" pitchFamily="2" charset="0"/>
                        </a:rPr>
                        <a:t>66,634)</a:t>
                      </a:r>
                    </a:p>
                  </a:txBody>
                  <a:tcPr marL="4763" marR="4763" marT="4763" marB="0" anchor="ctr">
                    <a:solidFill>
                      <a:schemeClr val="bg1"/>
                    </a:solidFill>
                  </a:tcPr>
                </a:tc>
                <a:tc>
                  <a:txBody>
                    <a:bodyPr/>
                    <a:lstStyle/>
                    <a:p>
                      <a:pPr algn="r" rtl="0" fontAlgn="b"/>
                      <a:r>
                        <a:rPr lang="en-US" sz="1100" b="1" i="0" u="none" strike="noStrike" dirty="0" smtClean="0">
                          <a:solidFill>
                            <a:srgbClr val="00338D"/>
                          </a:solidFill>
                          <a:effectLst/>
                          <a:latin typeface="Univers 45 Light" pitchFamily="2" charset="0"/>
                        </a:rPr>
                        <a:t>(</a:t>
                      </a:r>
                      <a:r>
                        <a:rPr lang="en-US" sz="1100" b="1" i="0" u="none" strike="noStrike" dirty="0">
                          <a:solidFill>
                            <a:srgbClr val="00338D"/>
                          </a:solidFill>
                          <a:effectLst/>
                          <a:latin typeface="Univers 45 Light" pitchFamily="2" charset="0"/>
                        </a:rPr>
                        <a:t>71,299)</a:t>
                      </a:r>
                    </a:p>
                  </a:txBody>
                  <a:tcPr marL="4763" marR="4763" marT="4763" marB="0" anchor="ctr">
                    <a:solidFill>
                      <a:schemeClr val="bg1"/>
                    </a:solidFill>
                  </a:tcPr>
                </a:tc>
                <a:tc>
                  <a:txBody>
                    <a:bodyPr/>
                    <a:lstStyle/>
                    <a:p>
                      <a:pPr algn="r" rtl="0" fontAlgn="b"/>
                      <a:r>
                        <a:rPr lang="en-US" sz="1100" b="1" i="0" u="none" strike="noStrike" dirty="0" smtClean="0">
                          <a:solidFill>
                            <a:srgbClr val="00338D"/>
                          </a:solidFill>
                          <a:effectLst/>
                          <a:latin typeface="Univers 45 Light" pitchFamily="2" charset="0"/>
                        </a:rPr>
                        <a:t>(</a:t>
                      </a:r>
                      <a:r>
                        <a:rPr lang="en-US" sz="1100" b="1" i="0" u="none" strike="noStrike" dirty="0">
                          <a:solidFill>
                            <a:srgbClr val="00338D"/>
                          </a:solidFill>
                          <a:effectLst/>
                          <a:latin typeface="Univers 45 Light" pitchFamily="2" charset="0"/>
                        </a:rPr>
                        <a:t>76,290)</a:t>
                      </a:r>
                    </a:p>
                  </a:txBody>
                  <a:tcPr marL="4763" marR="4763" marT="4763" marB="0" anchor="ctr">
                    <a:solidFill>
                      <a:schemeClr val="bg1"/>
                    </a:solidFill>
                  </a:tcPr>
                </a:tc>
                <a:tc>
                  <a:txBody>
                    <a:bodyPr/>
                    <a:lstStyle/>
                    <a:p>
                      <a:pPr algn="r" rtl="0" fontAlgn="b"/>
                      <a:r>
                        <a:rPr lang="en-US" sz="1100" b="1" i="0" u="none" strike="noStrike" dirty="0" smtClean="0">
                          <a:solidFill>
                            <a:srgbClr val="00338D"/>
                          </a:solidFill>
                          <a:effectLst/>
                          <a:latin typeface="Univers 45 Light" pitchFamily="2" charset="0"/>
                        </a:rPr>
                        <a:t>(</a:t>
                      </a:r>
                      <a:r>
                        <a:rPr lang="en-US" sz="1100" b="1" i="0" u="none" strike="noStrike" dirty="0">
                          <a:solidFill>
                            <a:srgbClr val="00338D"/>
                          </a:solidFill>
                          <a:effectLst/>
                          <a:latin typeface="Univers 45 Light" pitchFamily="2" charset="0"/>
                        </a:rPr>
                        <a:t>81,630)</a:t>
                      </a:r>
                    </a:p>
                  </a:txBody>
                  <a:tcPr marL="4763" marR="4763" marT="4763" marB="0" anchor="ctr">
                    <a:solidFill>
                      <a:schemeClr val="bg1"/>
                    </a:solidFill>
                  </a:tcPr>
                </a:tc>
                <a:tc>
                  <a:txBody>
                    <a:bodyPr/>
                    <a:lstStyle/>
                    <a:p>
                      <a:pPr algn="r" rtl="0" fontAlgn="b"/>
                      <a:r>
                        <a:rPr lang="en-US" sz="1100" b="1" i="0" u="none" strike="noStrike" dirty="0" smtClean="0">
                          <a:solidFill>
                            <a:srgbClr val="00338D"/>
                          </a:solidFill>
                          <a:effectLst/>
                          <a:latin typeface="Univers 45 Light" pitchFamily="2" charset="0"/>
                        </a:rPr>
                        <a:t>(</a:t>
                      </a:r>
                      <a:r>
                        <a:rPr lang="en-US" sz="1100" b="1" i="0" u="none" strike="noStrike" dirty="0">
                          <a:solidFill>
                            <a:srgbClr val="00338D"/>
                          </a:solidFill>
                          <a:effectLst/>
                          <a:latin typeface="Univers 45 Light" pitchFamily="2" charset="0"/>
                        </a:rPr>
                        <a:t>87,344)</a:t>
                      </a:r>
                    </a:p>
                  </a:txBody>
                  <a:tcPr marL="4763" marR="4763" marT="4763" marB="0" anchor="ctr">
                    <a:solidFill>
                      <a:schemeClr val="bg1"/>
                    </a:solidFill>
                  </a:tcPr>
                </a:tc>
                <a:tc>
                  <a:txBody>
                    <a:bodyPr/>
                    <a:lstStyle/>
                    <a:p>
                      <a:pPr algn="r" rtl="0" fontAlgn="b"/>
                      <a:r>
                        <a:rPr lang="en-US" sz="1100" b="1" i="0" u="none" strike="noStrike" dirty="0" smtClean="0">
                          <a:solidFill>
                            <a:srgbClr val="00338D"/>
                          </a:solidFill>
                          <a:effectLst/>
                          <a:latin typeface="Univers 45 Light" pitchFamily="2" charset="0"/>
                        </a:rPr>
                        <a:t>(</a:t>
                      </a:r>
                      <a:r>
                        <a:rPr lang="en-US" sz="1100" b="1" i="0" u="none" strike="noStrike" dirty="0">
                          <a:solidFill>
                            <a:srgbClr val="00338D"/>
                          </a:solidFill>
                          <a:effectLst/>
                          <a:latin typeface="Univers 45 Light" pitchFamily="2" charset="0"/>
                        </a:rPr>
                        <a:t>93,458)</a:t>
                      </a:r>
                    </a:p>
                  </a:txBody>
                  <a:tcPr marL="4763" marR="4763" marT="4763" marB="0" anchor="ctr">
                    <a:solidFill>
                      <a:schemeClr val="bg1"/>
                    </a:solidFill>
                  </a:tcPr>
                </a:tc>
              </a:tr>
              <a:tr h="462897">
                <a:tc>
                  <a:txBody>
                    <a:bodyPr/>
                    <a:lstStyle/>
                    <a:p>
                      <a:pPr algn="l" fontAlgn="b"/>
                      <a:r>
                        <a:rPr lang="en-US" sz="1100" b="1" i="0" u="none" strike="noStrike" dirty="0" smtClean="0">
                          <a:solidFill>
                            <a:srgbClr val="000000"/>
                          </a:solidFill>
                          <a:effectLst/>
                          <a:latin typeface="Univers 45 Light" pitchFamily="2" charset="0"/>
                        </a:rPr>
                        <a:t>Cash flow</a:t>
                      </a:r>
                      <a:r>
                        <a:rPr lang="en-US" sz="1100" b="1" i="0" u="none" strike="noStrike" baseline="0" dirty="0" smtClean="0">
                          <a:solidFill>
                            <a:srgbClr val="000000"/>
                          </a:solidFill>
                          <a:effectLst/>
                          <a:latin typeface="Univers 45 Light" pitchFamily="2" charset="0"/>
                        </a:rPr>
                        <a:t> from financing/operating</a:t>
                      </a:r>
                      <a:endParaRPr lang="en-US" sz="1100" b="1" i="0" u="none" strike="noStrike" dirty="0">
                        <a:solidFill>
                          <a:srgbClr val="000000"/>
                        </a:solidFill>
                        <a:effectLst/>
                        <a:latin typeface="Univers 45 Light" pitchFamily="2" charset="0"/>
                      </a:endParaRPr>
                    </a:p>
                  </a:txBody>
                  <a:tcPr marL="41148" marR="41148" marT="41148" marB="41148" anchor="ctr">
                    <a:solidFill>
                      <a:schemeClr val="bg1">
                        <a:lumMod val="95000"/>
                        <a:alpha val="27000"/>
                      </a:schemeClr>
                    </a:solidFill>
                  </a:tcPr>
                </a:tc>
                <a:tc>
                  <a:txBody>
                    <a:bodyPr/>
                    <a:lstStyle/>
                    <a:p>
                      <a:pPr algn="r" rtl="0" fontAlgn="b"/>
                      <a:r>
                        <a:rPr lang="en-US" sz="1100" b="1" i="0" u="none" strike="noStrike" dirty="0" smtClean="0">
                          <a:solidFill>
                            <a:srgbClr val="00338D"/>
                          </a:solidFill>
                          <a:effectLst/>
                          <a:latin typeface="Univers 45 Light" pitchFamily="2" charset="0"/>
                        </a:rPr>
                        <a:t>(</a:t>
                      </a:r>
                      <a:r>
                        <a:rPr lang="en-US" sz="1100" b="1" i="0" u="none" strike="noStrike" dirty="0">
                          <a:solidFill>
                            <a:srgbClr val="00338D"/>
                          </a:solidFill>
                          <a:effectLst/>
                          <a:latin typeface="Univers 45 Light" pitchFamily="2" charset="0"/>
                        </a:rPr>
                        <a:t>49,165)</a:t>
                      </a:r>
                    </a:p>
                  </a:txBody>
                  <a:tcPr marL="4763" marR="4763" marT="4763" marB="0" anchor="ctr">
                    <a:lnB w="6350" cap="flat" cmpd="sng" algn="ctr">
                      <a:solidFill>
                        <a:srgbClr val="0091DA"/>
                      </a:solidFill>
                      <a:prstDash val="solid"/>
                      <a:round/>
                      <a:headEnd type="none" w="med" len="med"/>
                      <a:tailEnd type="none" w="med" len="med"/>
                    </a:lnB>
                    <a:solidFill>
                      <a:schemeClr val="bg1"/>
                    </a:solidFill>
                  </a:tcPr>
                </a:tc>
                <a:tc>
                  <a:txBody>
                    <a:bodyPr/>
                    <a:lstStyle/>
                    <a:p>
                      <a:pPr algn="r" rtl="0" fontAlgn="b"/>
                      <a:r>
                        <a:rPr lang="en-US" sz="1100" b="1" i="0" u="none" strike="noStrike" dirty="0" smtClean="0">
                          <a:solidFill>
                            <a:srgbClr val="00338D"/>
                          </a:solidFill>
                          <a:effectLst/>
                          <a:latin typeface="Univers 45 Light" pitchFamily="2" charset="0"/>
                        </a:rPr>
                        <a:t>(</a:t>
                      </a:r>
                      <a:r>
                        <a:rPr lang="en-US" sz="1100" b="1" i="0" u="none" strike="noStrike" dirty="0">
                          <a:solidFill>
                            <a:srgbClr val="00338D"/>
                          </a:solidFill>
                          <a:effectLst/>
                          <a:latin typeface="Univers 45 Light" pitchFamily="2" charset="0"/>
                        </a:rPr>
                        <a:t>45,607)</a:t>
                      </a:r>
                    </a:p>
                  </a:txBody>
                  <a:tcPr marL="4763" marR="4763" marT="4763" marB="0" anchor="ctr">
                    <a:lnB w="6350" cap="flat" cmpd="sng" algn="ctr">
                      <a:solidFill>
                        <a:srgbClr val="0091DA"/>
                      </a:solidFill>
                      <a:prstDash val="solid"/>
                      <a:round/>
                      <a:headEnd type="none" w="med" len="med"/>
                      <a:tailEnd type="none" w="med" len="med"/>
                    </a:lnB>
                    <a:solidFill>
                      <a:schemeClr val="bg1"/>
                    </a:solidFill>
                  </a:tcPr>
                </a:tc>
                <a:tc>
                  <a:txBody>
                    <a:bodyPr/>
                    <a:lstStyle/>
                    <a:p>
                      <a:pPr algn="r" rtl="0" fontAlgn="b"/>
                      <a:r>
                        <a:rPr lang="en-US" sz="1100" b="1" i="0" u="none" strike="noStrike" dirty="0" smtClean="0">
                          <a:solidFill>
                            <a:srgbClr val="00338D"/>
                          </a:solidFill>
                          <a:effectLst/>
                          <a:latin typeface="Univers 45 Light" pitchFamily="2" charset="0"/>
                        </a:rPr>
                        <a:t>(</a:t>
                      </a:r>
                      <a:r>
                        <a:rPr lang="en-US" sz="1100" b="1" i="0" u="none" strike="noStrike" dirty="0">
                          <a:solidFill>
                            <a:srgbClr val="00338D"/>
                          </a:solidFill>
                          <a:effectLst/>
                          <a:latin typeface="Univers 45 Light" pitchFamily="2" charset="0"/>
                        </a:rPr>
                        <a:t>41,799)</a:t>
                      </a:r>
                    </a:p>
                  </a:txBody>
                  <a:tcPr marL="4763" marR="4763" marT="4763" marB="0" anchor="ctr">
                    <a:lnB w="6350" cap="flat" cmpd="sng" algn="ctr">
                      <a:solidFill>
                        <a:srgbClr val="0091DA"/>
                      </a:solidFill>
                      <a:prstDash val="solid"/>
                      <a:round/>
                      <a:headEnd type="none" w="med" len="med"/>
                      <a:tailEnd type="none" w="med" len="med"/>
                    </a:lnB>
                    <a:solidFill>
                      <a:schemeClr val="bg1"/>
                    </a:solidFill>
                  </a:tcPr>
                </a:tc>
                <a:tc>
                  <a:txBody>
                    <a:bodyPr/>
                    <a:lstStyle/>
                    <a:p>
                      <a:pPr algn="r" rtl="0" fontAlgn="b"/>
                      <a:r>
                        <a:rPr lang="en-US" sz="1100" b="1" i="0" u="none" strike="noStrike" dirty="0" smtClean="0">
                          <a:solidFill>
                            <a:srgbClr val="00338D"/>
                          </a:solidFill>
                          <a:effectLst/>
                          <a:latin typeface="Univers 45 Light" pitchFamily="2" charset="0"/>
                        </a:rPr>
                        <a:t>(</a:t>
                      </a:r>
                      <a:r>
                        <a:rPr lang="en-US" sz="1100" b="1" i="0" u="none" strike="noStrike" dirty="0">
                          <a:solidFill>
                            <a:srgbClr val="00338D"/>
                          </a:solidFill>
                          <a:effectLst/>
                          <a:latin typeface="Univers 45 Light" pitchFamily="2" charset="0"/>
                        </a:rPr>
                        <a:t>37,725)</a:t>
                      </a:r>
                    </a:p>
                  </a:txBody>
                  <a:tcPr marL="4763" marR="4763" marT="4763" marB="0" anchor="ctr">
                    <a:lnB w="6350" cap="flat" cmpd="sng" algn="ctr">
                      <a:solidFill>
                        <a:srgbClr val="0091DA"/>
                      </a:solidFill>
                      <a:prstDash val="solid"/>
                      <a:round/>
                      <a:headEnd type="none" w="med" len="med"/>
                      <a:tailEnd type="none" w="med" len="med"/>
                    </a:lnB>
                    <a:solidFill>
                      <a:schemeClr val="bg1"/>
                    </a:solidFill>
                  </a:tcPr>
                </a:tc>
                <a:tc>
                  <a:txBody>
                    <a:bodyPr/>
                    <a:lstStyle/>
                    <a:p>
                      <a:pPr algn="r" rtl="0" fontAlgn="b"/>
                      <a:r>
                        <a:rPr lang="en-US" sz="1100" b="1" i="0" u="none" strike="noStrike" dirty="0" smtClean="0">
                          <a:solidFill>
                            <a:srgbClr val="00338D"/>
                          </a:solidFill>
                          <a:effectLst/>
                          <a:latin typeface="Univers 45 Light" pitchFamily="2" charset="0"/>
                        </a:rPr>
                        <a:t>(</a:t>
                      </a:r>
                      <a:r>
                        <a:rPr lang="en-US" sz="1100" b="1" i="0" u="none" strike="noStrike" dirty="0">
                          <a:solidFill>
                            <a:srgbClr val="00338D"/>
                          </a:solidFill>
                          <a:effectLst/>
                          <a:latin typeface="Univers 45 Light" pitchFamily="2" charset="0"/>
                        </a:rPr>
                        <a:t>33,366)</a:t>
                      </a:r>
                    </a:p>
                  </a:txBody>
                  <a:tcPr marL="4763" marR="4763" marT="4763" marB="0" anchor="ctr">
                    <a:lnB w="6350" cap="flat" cmpd="sng" algn="ctr">
                      <a:solidFill>
                        <a:srgbClr val="0091DA"/>
                      </a:solidFill>
                      <a:prstDash val="solid"/>
                      <a:round/>
                      <a:headEnd type="none" w="med" len="med"/>
                      <a:tailEnd type="none" w="med" len="med"/>
                    </a:lnB>
                    <a:solidFill>
                      <a:schemeClr val="bg1"/>
                    </a:solidFill>
                  </a:tcPr>
                </a:tc>
                <a:tc>
                  <a:txBody>
                    <a:bodyPr/>
                    <a:lstStyle/>
                    <a:p>
                      <a:pPr algn="r" rtl="0" fontAlgn="b"/>
                      <a:r>
                        <a:rPr lang="en-US" sz="1100" b="1" i="0" u="none" strike="noStrike" dirty="0" smtClean="0">
                          <a:solidFill>
                            <a:srgbClr val="00338D"/>
                          </a:solidFill>
                          <a:effectLst/>
                          <a:latin typeface="Univers 45 Light" pitchFamily="2" charset="0"/>
                        </a:rPr>
                        <a:t>(</a:t>
                      </a:r>
                      <a:r>
                        <a:rPr lang="en-US" sz="1100" b="1" i="0" u="none" strike="noStrike" dirty="0">
                          <a:solidFill>
                            <a:srgbClr val="00338D"/>
                          </a:solidFill>
                          <a:effectLst/>
                          <a:latin typeface="Univers 45 Light" pitchFamily="2" charset="0"/>
                        </a:rPr>
                        <a:t>28,701)</a:t>
                      </a:r>
                    </a:p>
                  </a:txBody>
                  <a:tcPr marL="4763" marR="4763" marT="4763" marB="0" anchor="ctr">
                    <a:lnB w="6350" cap="flat" cmpd="sng" algn="ctr">
                      <a:solidFill>
                        <a:srgbClr val="0091DA"/>
                      </a:solidFill>
                      <a:prstDash val="solid"/>
                      <a:round/>
                      <a:headEnd type="none" w="med" len="med"/>
                      <a:tailEnd type="none" w="med" len="med"/>
                    </a:lnB>
                    <a:solidFill>
                      <a:schemeClr val="bg1"/>
                    </a:solidFill>
                  </a:tcPr>
                </a:tc>
                <a:tc>
                  <a:txBody>
                    <a:bodyPr/>
                    <a:lstStyle/>
                    <a:p>
                      <a:pPr algn="r" rtl="0" fontAlgn="b"/>
                      <a:r>
                        <a:rPr lang="en-US" sz="1100" b="1" i="0" u="none" strike="noStrike" dirty="0" smtClean="0">
                          <a:solidFill>
                            <a:srgbClr val="00338D"/>
                          </a:solidFill>
                          <a:effectLst/>
                          <a:latin typeface="Univers 45 Light" pitchFamily="2" charset="0"/>
                        </a:rPr>
                        <a:t>(</a:t>
                      </a:r>
                      <a:r>
                        <a:rPr lang="en-US" sz="1100" b="1" i="0" u="none" strike="noStrike" dirty="0">
                          <a:solidFill>
                            <a:srgbClr val="00338D"/>
                          </a:solidFill>
                          <a:effectLst/>
                          <a:latin typeface="Univers 45 Light" pitchFamily="2" charset="0"/>
                        </a:rPr>
                        <a:t>23,710)</a:t>
                      </a:r>
                    </a:p>
                  </a:txBody>
                  <a:tcPr marL="4763" marR="4763" marT="4763" marB="0" anchor="ctr">
                    <a:lnB w="6350" cap="flat" cmpd="sng" algn="ctr">
                      <a:solidFill>
                        <a:srgbClr val="0091DA"/>
                      </a:solidFill>
                      <a:prstDash val="solid"/>
                      <a:round/>
                      <a:headEnd type="none" w="med" len="med"/>
                      <a:tailEnd type="none" w="med" len="med"/>
                    </a:lnB>
                    <a:solidFill>
                      <a:schemeClr val="bg1"/>
                    </a:solidFill>
                  </a:tcPr>
                </a:tc>
                <a:tc>
                  <a:txBody>
                    <a:bodyPr/>
                    <a:lstStyle/>
                    <a:p>
                      <a:pPr algn="r" rtl="0" fontAlgn="b"/>
                      <a:r>
                        <a:rPr lang="en-US" sz="1100" b="1" i="0" u="none" strike="noStrike" dirty="0" smtClean="0">
                          <a:solidFill>
                            <a:srgbClr val="00338D"/>
                          </a:solidFill>
                          <a:effectLst/>
                          <a:latin typeface="Univers 45 Light" pitchFamily="2" charset="0"/>
                        </a:rPr>
                        <a:t>(</a:t>
                      </a:r>
                      <a:r>
                        <a:rPr lang="en-US" sz="1100" b="1" i="0" u="none" strike="noStrike" dirty="0">
                          <a:solidFill>
                            <a:srgbClr val="00338D"/>
                          </a:solidFill>
                          <a:effectLst/>
                          <a:latin typeface="Univers 45 Light" pitchFamily="2" charset="0"/>
                        </a:rPr>
                        <a:t>18,370)</a:t>
                      </a:r>
                    </a:p>
                  </a:txBody>
                  <a:tcPr marL="4763" marR="4763" marT="4763" marB="0" anchor="ctr">
                    <a:lnB w="6350" cap="flat" cmpd="sng" algn="ctr">
                      <a:solidFill>
                        <a:srgbClr val="0091DA"/>
                      </a:solidFill>
                      <a:prstDash val="solid"/>
                      <a:round/>
                      <a:headEnd type="none" w="med" len="med"/>
                      <a:tailEnd type="none" w="med" len="med"/>
                    </a:lnB>
                    <a:solidFill>
                      <a:schemeClr val="bg1"/>
                    </a:solidFill>
                  </a:tcPr>
                </a:tc>
                <a:tc>
                  <a:txBody>
                    <a:bodyPr/>
                    <a:lstStyle/>
                    <a:p>
                      <a:pPr algn="r" rtl="0" fontAlgn="b"/>
                      <a:r>
                        <a:rPr lang="en-US" sz="1100" b="1" i="0" u="none" strike="noStrike" dirty="0" smtClean="0">
                          <a:solidFill>
                            <a:srgbClr val="00338D"/>
                          </a:solidFill>
                          <a:effectLst/>
                          <a:latin typeface="Univers 45 Light" pitchFamily="2" charset="0"/>
                        </a:rPr>
                        <a:t>(</a:t>
                      </a:r>
                      <a:r>
                        <a:rPr lang="en-US" sz="1100" b="1" i="0" u="none" strike="noStrike" dirty="0">
                          <a:solidFill>
                            <a:srgbClr val="00338D"/>
                          </a:solidFill>
                          <a:effectLst/>
                          <a:latin typeface="Univers 45 Light" pitchFamily="2" charset="0"/>
                        </a:rPr>
                        <a:t>12,656)</a:t>
                      </a:r>
                    </a:p>
                  </a:txBody>
                  <a:tcPr marL="4763" marR="4763" marT="4763" marB="0" anchor="ctr">
                    <a:lnB w="6350" cap="flat" cmpd="sng" algn="ctr">
                      <a:solidFill>
                        <a:srgbClr val="0091DA"/>
                      </a:solidFill>
                      <a:prstDash val="solid"/>
                      <a:round/>
                      <a:headEnd type="none" w="med" len="med"/>
                      <a:tailEnd type="none" w="med" len="med"/>
                    </a:lnB>
                    <a:solidFill>
                      <a:schemeClr val="bg1"/>
                    </a:solidFill>
                  </a:tcPr>
                </a:tc>
                <a:tc>
                  <a:txBody>
                    <a:bodyPr/>
                    <a:lstStyle/>
                    <a:p>
                      <a:pPr algn="r" rtl="0" fontAlgn="b"/>
                      <a:r>
                        <a:rPr lang="en-US" sz="1100" b="1" i="0" u="none" strike="noStrike" dirty="0" smtClean="0">
                          <a:solidFill>
                            <a:srgbClr val="00338D"/>
                          </a:solidFill>
                          <a:effectLst/>
                          <a:latin typeface="Univers 45 Light" pitchFamily="2" charset="0"/>
                        </a:rPr>
                        <a:t>(</a:t>
                      </a:r>
                      <a:r>
                        <a:rPr lang="en-US" sz="1100" b="1" i="0" u="none" strike="noStrike" dirty="0">
                          <a:solidFill>
                            <a:srgbClr val="00338D"/>
                          </a:solidFill>
                          <a:effectLst/>
                          <a:latin typeface="Univers 45 Light" pitchFamily="2" charset="0"/>
                        </a:rPr>
                        <a:t>6,542)</a:t>
                      </a:r>
                    </a:p>
                  </a:txBody>
                  <a:tcPr marL="4763" marR="4763" marT="4763" marB="0" anchor="ctr">
                    <a:lnB w="6350" cap="flat" cmpd="sng" algn="ctr">
                      <a:solidFill>
                        <a:srgbClr val="0091DA"/>
                      </a:solidFill>
                      <a:prstDash val="solid"/>
                      <a:round/>
                      <a:headEnd type="none" w="med" len="med"/>
                      <a:tailEnd type="none" w="med" len="med"/>
                    </a:lnB>
                    <a:solidFill>
                      <a:schemeClr val="bg1"/>
                    </a:solidFill>
                  </a:tcPr>
                </a:tc>
              </a:tr>
              <a:tr h="552425">
                <a:tc>
                  <a:txBody>
                    <a:bodyPr/>
                    <a:lstStyle/>
                    <a:p>
                      <a:pPr algn="l" fontAlgn="b"/>
                      <a:r>
                        <a:rPr lang="en-US" sz="1100" b="1" u="none" strike="noStrike" dirty="0">
                          <a:effectLst/>
                          <a:latin typeface="Univers 45 Light" pitchFamily="2" charset="0"/>
                        </a:rPr>
                        <a:t>Total </a:t>
                      </a:r>
                      <a:r>
                        <a:rPr lang="en-US" sz="1100" b="1" u="none" strike="noStrike" dirty="0" smtClean="0">
                          <a:effectLst/>
                          <a:latin typeface="Univers 45 Light" pitchFamily="2" charset="0"/>
                        </a:rPr>
                        <a:t>cash</a:t>
                      </a:r>
                      <a:r>
                        <a:rPr lang="en-US" sz="1100" b="1" u="none" strike="noStrike" baseline="0" dirty="0" smtClean="0">
                          <a:effectLst/>
                          <a:latin typeface="Univers 45 Light" pitchFamily="2" charset="0"/>
                        </a:rPr>
                        <a:t> outflow</a:t>
                      </a:r>
                      <a:endParaRPr lang="en-US" sz="1100" b="1" i="0" u="none" strike="noStrike" dirty="0">
                        <a:solidFill>
                          <a:srgbClr val="000000"/>
                        </a:solidFill>
                        <a:effectLst/>
                        <a:latin typeface="Univers 45 Light" pitchFamily="2" charset="0"/>
                      </a:endParaRPr>
                    </a:p>
                  </a:txBody>
                  <a:tcPr marL="41148" marR="41148" marT="41148" marB="41148" anchor="ctr">
                    <a:lnR w="6350" cap="flat" cmpd="sng" algn="ctr">
                      <a:solidFill>
                        <a:srgbClr val="0091DA"/>
                      </a:solidFill>
                      <a:prstDash val="solid"/>
                      <a:round/>
                      <a:headEnd type="none" w="med" len="med"/>
                      <a:tailEnd type="none" w="med" len="med"/>
                    </a:lnR>
                    <a:solidFill>
                      <a:schemeClr val="bg1">
                        <a:lumMod val="95000"/>
                        <a:alpha val="27000"/>
                      </a:schemeClr>
                    </a:solidFill>
                  </a:tcPr>
                </a:tc>
                <a:tc>
                  <a:txBody>
                    <a:bodyPr/>
                    <a:lstStyle/>
                    <a:p>
                      <a:pPr algn="r" rtl="0" fontAlgn="b"/>
                      <a:r>
                        <a:rPr lang="en-US" sz="1100" b="1" i="0" u="none" strike="noStrike" dirty="0" smtClean="0">
                          <a:solidFill>
                            <a:srgbClr val="00338D"/>
                          </a:solidFill>
                          <a:effectLst/>
                          <a:latin typeface="Univers 45 Light" pitchFamily="2" charset="0"/>
                        </a:rPr>
                        <a:t>(</a:t>
                      </a:r>
                      <a:r>
                        <a:rPr lang="en-US" sz="1100" b="1" i="0" u="none" strike="noStrike" dirty="0">
                          <a:solidFill>
                            <a:srgbClr val="00338D"/>
                          </a:solidFill>
                          <a:effectLst/>
                          <a:latin typeface="Univers 45 Light" pitchFamily="2" charset="0"/>
                        </a:rPr>
                        <a:t>100,000)</a:t>
                      </a:r>
                    </a:p>
                  </a:txBody>
                  <a:tcPr marL="4763" marR="4763" marT="4763" marB="0" anchor="ctr">
                    <a:lnL w="6350" cap="flat" cmpd="sng" algn="ctr">
                      <a:solidFill>
                        <a:srgbClr val="0091DA"/>
                      </a:solidFill>
                      <a:prstDash val="solid"/>
                      <a:round/>
                      <a:headEnd type="none" w="med" len="med"/>
                      <a:tailEnd type="none" w="med" len="med"/>
                    </a:lnL>
                    <a:lnR w="6350" cap="flat" cmpd="sng" algn="ctr">
                      <a:solidFill>
                        <a:srgbClr val="0091DA"/>
                      </a:solidFill>
                      <a:prstDash val="solid"/>
                      <a:round/>
                      <a:headEnd type="none" w="med" len="med"/>
                      <a:tailEnd type="none" w="med" len="med"/>
                    </a:lnR>
                    <a:lnT w="6350" cap="flat" cmpd="sng" algn="ctr">
                      <a:solidFill>
                        <a:srgbClr val="0091DA"/>
                      </a:solidFill>
                      <a:prstDash val="solid"/>
                      <a:round/>
                      <a:headEnd type="none" w="med" len="med"/>
                      <a:tailEnd type="none" w="med" len="med"/>
                    </a:lnT>
                    <a:lnB w="6350" cap="flat" cmpd="sng" algn="ctr">
                      <a:solidFill>
                        <a:srgbClr val="0091D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1100" b="1" i="0" u="none" strike="noStrike" dirty="0" smtClean="0">
                          <a:solidFill>
                            <a:srgbClr val="00338D"/>
                          </a:solidFill>
                          <a:effectLst/>
                          <a:latin typeface="Univers 45 Light" pitchFamily="2" charset="0"/>
                        </a:rPr>
                        <a:t>(</a:t>
                      </a:r>
                      <a:r>
                        <a:rPr lang="en-US" sz="1100" b="1" i="0" u="none" strike="noStrike" dirty="0">
                          <a:solidFill>
                            <a:srgbClr val="00338D"/>
                          </a:solidFill>
                          <a:effectLst/>
                          <a:latin typeface="Univers 45 Light" pitchFamily="2" charset="0"/>
                        </a:rPr>
                        <a:t>100,000)</a:t>
                      </a:r>
                    </a:p>
                  </a:txBody>
                  <a:tcPr marL="4763" marR="4763" marT="4763" marB="0" anchor="ctr">
                    <a:lnL w="6350" cap="flat" cmpd="sng" algn="ctr">
                      <a:solidFill>
                        <a:srgbClr val="0091DA"/>
                      </a:solidFill>
                      <a:prstDash val="solid"/>
                      <a:round/>
                      <a:headEnd type="none" w="med" len="med"/>
                      <a:tailEnd type="none" w="med" len="med"/>
                    </a:lnL>
                    <a:lnR w="6350" cap="flat" cmpd="sng" algn="ctr">
                      <a:solidFill>
                        <a:srgbClr val="0091DA"/>
                      </a:solidFill>
                      <a:prstDash val="solid"/>
                      <a:round/>
                      <a:headEnd type="none" w="med" len="med"/>
                      <a:tailEnd type="none" w="med" len="med"/>
                    </a:lnR>
                    <a:lnT w="6350" cap="flat" cmpd="sng" algn="ctr">
                      <a:solidFill>
                        <a:srgbClr val="0091DA"/>
                      </a:solidFill>
                      <a:prstDash val="solid"/>
                      <a:round/>
                      <a:headEnd type="none" w="med" len="med"/>
                      <a:tailEnd type="none" w="med" len="med"/>
                    </a:lnT>
                    <a:lnB w="6350" cap="flat" cmpd="sng" algn="ctr">
                      <a:solidFill>
                        <a:srgbClr val="0091D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1100" b="1" i="0" u="none" strike="noStrike" dirty="0" smtClean="0">
                          <a:solidFill>
                            <a:srgbClr val="00338D"/>
                          </a:solidFill>
                          <a:effectLst/>
                          <a:latin typeface="Univers 45 Light" pitchFamily="2" charset="0"/>
                        </a:rPr>
                        <a:t>(</a:t>
                      </a:r>
                      <a:r>
                        <a:rPr lang="en-US" sz="1100" b="1" i="0" u="none" strike="noStrike" dirty="0">
                          <a:solidFill>
                            <a:srgbClr val="00338D"/>
                          </a:solidFill>
                          <a:effectLst/>
                          <a:latin typeface="Univers 45 Light" pitchFamily="2" charset="0"/>
                        </a:rPr>
                        <a:t>100,000)</a:t>
                      </a:r>
                    </a:p>
                  </a:txBody>
                  <a:tcPr marL="4763" marR="4763" marT="4763" marB="0" anchor="ctr">
                    <a:lnL w="6350" cap="flat" cmpd="sng" algn="ctr">
                      <a:solidFill>
                        <a:srgbClr val="0091DA"/>
                      </a:solidFill>
                      <a:prstDash val="solid"/>
                      <a:round/>
                      <a:headEnd type="none" w="med" len="med"/>
                      <a:tailEnd type="none" w="med" len="med"/>
                    </a:lnL>
                    <a:lnR w="6350" cap="flat" cmpd="sng" algn="ctr">
                      <a:solidFill>
                        <a:srgbClr val="0091DA"/>
                      </a:solidFill>
                      <a:prstDash val="solid"/>
                      <a:round/>
                      <a:headEnd type="none" w="med" len="med"/>
                      <a:tailEnd type="none" w="med" len="med"/>
                    </a:lnR>
                    <a:lnT w="6350" cap="flat" cmpd="sng" algn="ctr">
                      <a:solidFill>
                        <a:srgbClr val="0091DA"/>
                      </a:solidFill>
                      <a:prstDash val="solid"/>
                      <a:round/>
                      <a:headEnd type="none" w="med" len="med"/>
                      <a:tailEnd type="none" w="med" len="med"/>
                    </a:lnT>
                    <a:lnB w="6350" cap="flat" cmpd="sng" algn="ctr">
                      <a:solidFill>
                        <a:srgbClr val="0091D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1100" b="1" i="0" u="none" strike="noStrike" dirty="0" smtClean="0">
                          <a:solidFill>
                            <a:srgbClr val="00338D"/>
                          </a:solidFill>
                          <a:effectLst/>
                          <a:latin typeface="Univers 45 Light" pitchFamily="2" charset="0"/>
                        </a:rPr>
                        <a:t>(</a:t>
                      </a:r>
                      <a:r>
                        <a:rPr lang="en-US" sz="1100" b="1" i="0" u="none" strike="noStrike" dirty="0">
                          <a:solidFill>
                            <a:srgbClr val="00338D"/>
                          </a:solidFill>
                          <a:effectLst/>
                          <a:latin typeface="Univers 45 Light" pitchFamily="2" charset="0"/>
                        </a:rPr>
                        <a:t>100,000)</a:t>
                      </a:r>
                    </a:p>
                  </a:txBody>
                  <a:tcPr marL="4763" marR="4763" marT="4763" marB="0" anchor="ctr">
                    <a:lnL w="6350" cap="flat" cmpd="sng" algn="ctr">
                      <a:solidFill>
                        <a:srgbClr val="0091DA"/>
                      </a:solidFill>
                      <a:prstDash val="solid"/>
                      <a:round/>
                      <a:headEnd type="none" w="med" len="med"/>
                      <a:tailEnd type="none" w="med" len="med"/>
                    </a:lnL>
                    <a:lnR w="6350" cap="flat" cmpd="sng" algn="ctr">
                      <a:solidFill>
                        <a:srgbClr val="0091DA"/>
                      </a:solidFill>
                      <a:prstDash val="solid"/>
                      <a:round/>
                      <a:headEnd type="none" w="med" len="med"/>
                      <a:tailEnd type="none" w="med" len="med"/>
                    </a:lnR>
                    <a:lnT w="6350" cap="flat" cmpd="sng" algn="ctr">
                      <a:solidFill>
                        <a:srgbClr val="0091DA"/>
                      </a:solidFill>
                      <a:prstDash val="solid"/>
                      <a:round/>
                      <a:headEnd type="none" w="med" len="med"/>
                      <a:tailEnd type="none" w="med" len="med"/>
                    </a:lnT>
                    <a:lnB w="6350" cap="flat" cmpd="sng" algn="ctr">
                      <a:solidFill>
                        <a:srgbClr val="0091D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1100" b="1" i="0" u="none" strike="noStrike" dirty="0" smtClean="0">
                          <a:solidFill>
                            <a:srgbClr val="00338D"/>
                          </a:solidFill>
                          <a:effectLst/>
                          <a:latin typeface="Univers 45 Light" pitchFamily="2" charset="0"/>
                        </a:rPr>
                        <a:t>(</a:t>
                      </a:r>
                      <a:r>
                        <a:rPr lang="en-US" sz="1100" b="1" i="0" u="none" strike="noStrike" dirty="0">
                          <a:solidFill>
                            <a:srgbClr val="00338D"/>
                          </a:solidFill>
                          <a:effectLst/>
                          <a:latin typeface="Univers 45 Light" pitchFamily="2" charset="0"/>
                        </a:rPr>
                        <a:t>100,000)</a:t>
                      </a:r>
                    </a:p>
                  </a:txBody>
                  <a:tcPr marL="4763" marR="4763" marT="4763" marB="0" anchor="ctr">
                    <a:lnL w="6350" cap="flat" cmpd="sng" algn="ctr">
                      <a:solidFill>
                        <a:srgbClr val="0091DA"/>
                      </a:solidFill>
                      <a:prstDash val="solid"/>
                      <a:round/>
                      <a:headEnd type="none" w="med" len="med"/>
                      <a:tailEnd type="none" w="med" len="med"/>
                    </a:lnL>
                    <a:lnR w="6350" cap="flat" cmpd="sng" algn="ctr">
                      <a:solidFill>
                        <a:srgbClr val="0091DA"/>
                      </a:solidFill>
                      <a:prstDash val="solid"/>
                      <a:round/>
                      <a:headEnd type="none" w="med" len="med"/>
                      <a:tailEnd type="none" w="med" len="med"/>
                    </a:lnR>
                    <a:lnT w="6350" cap="flat" cmpd="sng" algn="ctr">
                      <a:solidFill>
                        <a:srgbClr val="0091DA"/>
                      </a:solidFill>
                      <a:prstDash val="solid"/>
                      <a:round/>
                      <a:headEnd type="none" w="med" len="med"/>
                      <a:tailEnd type="none" w="med" len="med"/>
                    </a:lnT>
                    <a:lnB w="6350" cap="flat" cmpd="sng" algn="ctr">
                      <a:solidFill>
                        <a:srgbClr val="0091D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1100" b="1" i="0" u="none" strike="noStrike" dirty="0" smtClean="0">
                          <a:solidFill>
                            <a:srgbClr val="00338D"/>
                          </a:solidFill>
                          <a:effectLst/>
                          <a:latin typeface="Univers 45 Light" pitchFamily="2" charset="0"/>
                        </a:rPr>
                        <a:t>(</a:t>
                      </a:r>
                      <a:r>
                        <a:rPr lang="en-US" sz="1100" b="1" i="0" u="none" strike="noStrike" dirty="0">
                          <a:solidFill>
                            <a:srgbClr val="00338D"/>
                          </a:solidFill>
                          <a:effectLst/>
                          <a:latin typeface="Univers 45 Light" pitchFamily="2" charset="0"/>
                        </a:rPr>
                        <a:t>100,000)</a:t>
                      </a:r>
                    </a:p>
                  </a:txBody>
                  <a:tcPr marL="4763" marR="4763" marT="4763" marB="0" anchor="ctr">
                    <a:lnL w="6350" cap="flat" cmpd="sng" algn="ctr">
                      <a:solidFill>
                        <a:srgbClr val="0091DA"/>
                      </a:solidFill>
                      <a:prstDash val="solid"/>
                      <a:round/>
                      <a:headEnd type="none" w="med" len="med"/>
                      <a:tailEnd type="none" w="med" len="med"/>
                    </a:lnL>
                    <a:lnR w="6350" cap="flat" cmpd="sng" algn="ctr">
                      <a:solidFill>
                        <a:srgbClr val="0091DA"/>
                      </a:solidFill>
                      <a:prstDash val="solid"/>
                      <a:round/>
                      <a:headEnd type="none" w="med" len="med"/>
                      <a:tailEnd type="none" w="med" len="med"/>
                    </a:lnR>
                    <a:lnT w="6350" cap="flat" cmpd="sng" algn="ctr">
                      <a:solidFill>
                        <a:srgbClr val="0091DA"/>
                      </a:solidFill>
                      <a:prstDash val="solid"/>
                      <a:round/>
                      <a:headEnd type="none" w="med" len="med"/>
                      <a:tailEnd type="none" w="med" len="med"/>
                    </a:lnT>
                    <a:lnB w="6350" cap="flat" cmpd="sng" algn="ctr">
                      <a:solidFill>
                        <a:srgbClr val="0091D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1100" b="1" i="0" u="none" strike="noStrike" dirty="0" smtClean="0">
                          <a:solidFill>
                            <a:srgbClr val="00338D"/>
                          </a:solidFill>
                          <a:effectLst/>
                          <a:latin typeface="Univers 45 Light" pitchFamily="2" charset="0"/>
                        </a:rPr>
                        <a:t>(</a:t>
                      </a:r>
                      <a:r>
                        <a:rPr lang="en-US" sz="1100" b="1" i="0" u="none" strike="noStrike" dirty="0">
                          <a:solidFill>
                            <a:srgbClr val="00338D"/>
                          </a:solidFill>
                          <a:effectLst/>
                          <a:latin typeface="Univers 45 Light" pitchFamily="2" charset="0"/>
                        </a:rPr>
                        <a:t>100,000)</a:t>
                      </a:r>
                    </a:p>
                  </a:txBody>
                  <a:tcPr marL="4763" marR="4763" marT="4763" marB="0" anchor="ctr">
                    <a:lnL w="6350" cap="flat" cmpd="sng" algn="ctr">
                      <a:solidFill>
                        <a:srgbClr val="0091DA"/>
                      </a:solidFill>
                      <a:prstDash val="solid"/>
                      <a:round/>
                      <a:headEnd type="none" w="med" len="med"/>
                      <a:tailEnd type="none" w="med" len="med"/>
                    </a:lnL>
                    <a:lnR w="6350" cap="flat" cmpd="sng" algn="ctr">
                      <a:solidFill>
                        <a:srgbClr val="0091DA"/>
                      </a:solidFill>
                      <a:prstDash val="solid"/>
                      <a:round/>
                      <a:headEnd type="none" w="med" len="med"/>
                      <a:tailEnd type="none" w="med" len="med"/>
                    </a:lnR>
                    <a:lnT w="6350" cap="flat" cmpd="sng" algn="ctr">
                      <a:solidFill>
                        <a:srgbClr val="0091DA"/>
                      </a:solidFill>
                      <a:prstDash val="solid"/>
                      <a:round/>
                      <a:headEnd type="none" w="med" len="med"/>
                      <a:tailEnd type="none" w="med" len="med"/>
                    </a:lnT>
                    <a:lnB w="6350" cap="flat" cmpd="sng" algn="ctr">
                      <a:solidFill>
                        <a:srgbClr val="0091D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1100" b="1" i="0" u="none" strike="noStrike" dirty="0" smtClean="0">
                          <a:solidFill>
                            <a:srgbClr val="00338D"/>
                          </a:solidFill>
                          <a:effectLst/>
                          <a:latin typeface="Univers 45 Light" pitchFamily="2" charset="0"/>
                        </a:rPr>
                        <a:t>(</a:t>
                      </a:r>
                      <a:r>
                        <a:rPr lang="en-US" sz="1100" b="1" i="0" u="none" strike="noStrike" dirty="0">
                          <a:solidFill>
                            <a:srgbClr val="00338D"/>
                          </a:solidFill>
                          <a:effectLst/>
                          <a:latin typeface="Univers 45 Light" pitchFamily="2" charset="0"/>
                        </a:rPr>
                        <a:t>100,000)</a:t>
                      </a:r>
                    </a:p>
                  </a:txBody>
                  <a:tcPr marL="4763" marR="4763" marT="4763" marB="0" anchor="ctr">
                    <a:lnL w="6350" cap="flat" cmpd="sng" algn="ctr">
                      <a:solidFill>
                        <a:srgbClr val="0091DA"/>
                      </a:solidFill>
                      <a:prstDash val="solid"/>
                      <a:round/>
                      <a:headEnd type="none" w="med" len="med"/>
                      <a:tailEnd type="none" w="med" len="med"/>
                    </a:lnL>
                    <a:lnR w="6350" cap="flat" cmpd="sng" algn="ctr">
                      <a:solidFill>
                        <a:srgbClr val="0091DA"/>
                      </a:solidFill>
                      <a:prstDash val="solid"/>
                      <a:round/>
                      <a:headEnd type="none" w="med" len="med"/>
                      <a:tailEnd type="none" w="med" len="med"/>
                    </a:lnR>
                    <a:lnT w="6350" cap="flat" cmpd="sng" algn="ctr">
                      <a:solidFill>
                        <a:srgbClr val="0091DA"/>
                      </a:solidFill>
                      <a:prstDash val="solid"/>
                      <a:round/>
                      <a:headEnd type="none" w="med" len="med"/>
                      <a:tailEnd type="none" w="med" len="med"/>
                    </a:lnT>
                    <a:lnB w="6350" cap="flat" cmpd="sng" algn="ctr">
                      <a:solidFill>
                        <a:srgbClr val="0091D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1100" b="1" i="0" u="none" strike="noStrike" dirty="0" smtClean="0">
                          <a:solidFill>
                            <a:srgbClr val="00338D"/>
                          </a:solidFill>
                          <a:effectLst/>
                          <a:latin typeface="Univers 45 Light" pitchFamily="2" charset="0"/>
                        </a:rPr>
                        <a:t>(</a:t>
                      </a:r>
                      <a:r>
                        <a:rPr lang="en-US" sz="1100" b="1" i="0" u="none" strike="noStrike" dirty="0">
                          <a:solidFill>
                            <a:srgbClr val="00338D"/>
                          </a:solidFill>
                          <a:effectLst/>
                          <a:latin typeface="Univers 45 Light" pitchFamily="2" charset="0"/>
                        </a:rPr>
                        <a:t>100,000)</a:t>
                      </a:r>
                    </a:p>
                  </a:txBody>
                  <a:tcPr marL="4763" marR="4763" marT="4763" marB="0" anchor="ctr">
                    <a:lnL w="6350" cap="flat" cmpd="sng" algn="ctr">
                      <a:solidFill>
                        <a:srgbClr val="0091DA"/>
                      </a:solidFill>
                      <a:prstDash val="solid"/>
                      <a:round/>
                      <a:headEnd type="none" w="med" len="med"/>
                      <a:tailEnd type="none" w="med" len="med"/>
                    </a:lnL>
                    <a:lnR w="6350" cap="flat" cmpd="sng" algn="ctr">
                      <a:solidFill>
                        <a:srgbClr val="0091DA"/>
                      </a:solidFill>
                      <a:prstDash val="solid"/>
                      <a:round/>
                      <a:headEnd type="none" w="med" len="med"/>
                      <a:tailEnd type="none" w="med" len="med"/>
                    </a:lnR>
                    <a:lnT w="6350" cap="flat" cmpd="sng" algn="ctr">
                      <a:solidFill>
                        <a:srgbClr val="0091DA"/>
                      </a:solidFill>
                      <a:prstDash val="solid"/>
                      <a:round/>
                      <a:headEnd type="none" w="med" len="med"/>
                      <a:tailEnd type="none" w="med" len="med"/>
                    </a:lnT>
                    <a:lnB w="6350" cap="flat" cmpd="sng" algn="ctr">
                      <a:solidFill>
                        <a:srgbClr val="0091D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1100" b="1" i="0" u="none" strike="noStrike" dirty="0" smtClean="0">
                          <a:solidFill>
                            <a:srgbClr val="00338D"/>
                          </a:solidFill>
                          <a:effectLst/>
                          <a:latin typeface="Univers 45 Light" pitchFamily="2" charset="0"/>
                        </a:rPr>
                        <a:t>(</a:t>
                      </a:r>
                      <a:r>
                        <a:rPr lang="en-US" sz="1100" b="1" i="0" u="none" strike="noStrike" dirty="0">
                          <a:solidFill>
                            <a:srgbClr val="00338D"/>
                          </a:solidFill>
                          <a:effectLst/>
                          <a:latin typeface="Univers 45 Light" pitchFamily="2" charset="0"/>
                        </a:rPr>
                        <a:t>100,000)</a:t>
                      </a:r>
                    </a:p>
                  </a:txBody>
                  <a:tcPr marL="4763" marR="4763" marT="4763" marB="0" anchor="ctr">
                    <a:lnL w="6350" cap="flat" cmpd="sng" algn="ctr">
                      <a:solidFill>
                        <a:srgbClr val="0091DA"/>
                      </a:solidFill>
                      <a:prstDash val="solid"/>
                      <a:round/>
                      <a:headEnd type="none" w="med" len="med"/>
                      <a:tailEnd type="none" w="med" len="med"/>
                    </a:lnL>
                    <a:lnR w="6350" cap="flat" cmpd="sng" algn="ctr">
                      <a:solidFill>
                        <a:srgbClr val="0091DA"/>
                      </a:solidFill>
                      <a:prstDash val="solid"/>
                      <a:round/>
                      <a:headEnd type="none" w="med" len="med"/>
                      <a:tailEnd type="none" w="med" len="med"/>
                    </a:lnR>
                    <a:lnT w="6350" cap="flat" cmpd="sng" algn="ctr">
                      <a:solidFill>
                        <a:srgbClr val="0091DA"/>
                      </a:solidFill>
                      <a:prstDash val="solid"/>
                      <a:round/>
                      <a:headEnd type="none" w="med" len="med"/>
                      <a:tailEnd type="none" w="med" len="med"/>
                    </a:lnT>
                    <a:lnB w="6350" cap="flat" cmpd="sng" algn="ctr">
                      <a:solidFill>
                        <a:srgbClr val="0091D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0654">
                <a:tc>
                  <a:txBody>
                    <a:bodyPr/>
                    <a:lstStyle/>
                    <a:p>
                      <a:pPr algn="l" fontAlgn="b"/>
                      <a:endParaRPr lang="en-US" sz="1100" b="1" i="0" u="none" strike="noStrike" dirty="0">
                        <a:solidFill>
                          <a:srgbClr val="000000"/>
                        </a:solidFill>
                        <a:effectLst/>
                        <a:latin typeface="Univers 45 Light" pitchFamily="2" charset="0"/>
                      </a:endParaRPr>
                    </a:p>
                  </a:txBody>
                  <a:tcPr marL="41148" marR="41148" marT="41148" marB="41148" anchor="ctr">
                    <a:solidFill>
                      <a:schemeClr val="bg1">
                        <a:lumMod val="95000"/>
                        <a:alpha val="27000"/>
                      </a:schemeClr>
                    </a:solidFill>
                  </a:tcPr>
                </a:tc>
                <a:tc>
                  <a:txBody>
                    <a:bodyPr/>
                    <a:lstStyle/>
                    <a:p>
                      <a:pPr algn="r" fontAlgn="b"/>
                      <a:endParaRPr lang="en-US" sz="1100" b="0" i="0" u="none" strike="noStrike" dirty="0">
                        <a:solidFill>
                          <a:srgbClr val="000000"/>
                        </a:solidFill>
                        <a:effectLst/>
                        <a:latin typeface="Univers 45 Light" pitchFamily="2" charset="0"/>
                      </a:endParaRPr>
                    </a:p>
                  </a:txBody>
                  <a:tcPr marL="41148" marR="41148" marT="41148" marB="41148" anchor="ctr">
                    <a:lnT w="6350" cap="flat" cmpd="sng" algn="ctr">
                      <a:solidFill>
                        <a:srgbClr val="0091DA"/>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algn="r" fontAlgn="b"/>
                      <a:endParaRPr lang="en-US" sz="1100" b="0" i="0" u="none" strike="noStrike" dirty="0">
                        <a:solidFill>
                          <a:srgbClr val="000000"/>
                        </a:solidFill>
                        <a:effectLst/>
                        <a:latin typeface="Univers 45 Light" pitchFamily="2" charset="0"/>
                      </a:endParaRPr>
                    </a:p>
                  </a:txBody>
                  <a:tcPr marL="41148" marR="41148" marT="41148" marB="41148" anchor="ctr">
                    <a:lnT w="6350" cap="flat" cmpd="sng" algn="ctr">
                      <a:solidFill>
                        <a:srgbClr val="0091DA"/>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algn="r" fontAlgn="b"/>
                      <a:endParaRPr lang="en-US" sz="1100" b="0" i="0" u="none" strike="noStrike" dirty="0">
                        <a:solidFill>
                          <a:srgbClr val="000000"/>
                        </a:solidFill>
                        <a:effectLst/>
                        <a:latin typeface="Univers 45 Light" pitchFamily="2" charset="0"/>
                      </a:endParaRPr>
                    </a:p>
                  </a:txBody>
                  <a:tcPr marL="41148" marR="41148" marT="41148" marB="41148" anchor="ctr">
                    <a:lnT w="6350" cap="flat" cmpd="sng" algn="ctr">
                      <a:solidFill>
                        <a:srgbClr val="0091DA"/>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algn="r" fontAlgn="b"/>
                      <a:endParaRPr lang="en-US" sz="1100" b="0" i="0" u="none" strike="noStrike" dirty="0">
                        <a:solidFill>
                          <a:srgbClr val="000000"/>
                        </a:solidFill>
                        <a:effectLst/>
                        <a:latin typeface="Univers 45 Light" pitchFamily="2" charset="0"/>
                      </a:endParaRPr>
                    </a:p>
                  </a:txBody>
                  <a:tcPr marL="41148" marR="41148" marT="41148" marB="41148" anchor="ctr">
                    <a:lnT w="6350" cap="flat" cmpd="sng" algn="ctr">
                      <a:solidFill>
                        <a:srgbClr val="0091DA"/>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algn="r" fontAlgn="b"/>
                      <a:endParaRPr lang="en-US" sz="1100" b="0" i="0" u="none" strike="noStrike" dirty="0">
                        <a:solidFill>
                          <a:srgbClr val="000000"/>
                        </a:solidFill>
                        <a:effectLst/>
                        <a:latin typeface="Univers 45 Light" pitchFamily="2" charset="0"/>
                      </a:endParaRPr>
                    </a:p>
                  </a:txBody>
                  <a:tcPr marL="41148" marR="41148" marT="41148" marB="41148" anchor="ctr">
                    <a:lnT w="6350" cap="flat" cmpd="sng" algn="ctr">
                      <a:solidFill>
                        <a:srgbClr val="0091DA"/>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algn="r" fontAlgn="b"/>
                      <a:endParaRPr lang="en-US" sz="1100" b="0" i="0" u="none" strike="noStrike" dirty="0">
                        <a:solidFill>
                          <a:srgbClr val="000000"/>
                        </a:solidFill>
                        <a:effectLst/>
                        <a:latin typeface="Univers 45 Light" pitchFamily="2" charset="0"/>
                      </a:endParaRPr>
                    </a:p>
                  </a:txBody>
                  <a:tcPr marL="41148" marR="41148" marT="41148" marB="41148" anchor="ctr">
                    <a:lnT w="6350" cap="flat" cmpd="sng" algn="ctr">
                      <a:solidFill>
                        <a:srgbClr val="0091DA"/>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algn="r" fontAlgn="b"/>
                      <a:endParaRPr lang="en-US" sz="1100" b="0" i="0" u="none" strike="noStrike" dirty="0">
                        <a:solidFill>
                          <a:srgbClr val="000000"/>
                        </a:solidFill>
                        <a:effectLst/>
                        <a:latin typeface="Univers 45 Light" pitchFamily="2" charset="0"/>
                      </a:endParaRPr>
                    </a:p>
                  </a:txBody>
                  <a:tcPr marL="41148" marR="41148" marT="41148" marB="41148" anchor="ctr">
                    <a:lnT w="6350" cap="flat" cmpd="sng" algn="ctr">
                      <a:solidFill>
                        <a:srgbClr val="0091DA"/>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algn="r" fontAlgn="b"/>
                      <a:endParaRPr lang="en-US" sz="1100" b="0" i="0" u="none" strike="noStrike" dirty="0">
                        <a:solidFill>
                          <a:srgbClr val="000000"/>
                        </a:solidFill>
                        <a:effectLst/>
                        <a:latin typeface="Univers 45 Light" pitchFamily="2" charset="0"/>
                      </a:endParaRPr>
                    </a:p>
                  </a:txBody>
                  <a:tcPr marL="41148" marR="41148" marT="41148" marB="41148" anchor="ctr">
                    <a:lnT w="6350" cap="flat" cmpd="sng" algn="ctr">
                      <a:solidFill>
                        <a:srgbClr val="0091DA"/>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algn="r" fontAlgn="b"/>
                      <a:endParaRPr lang="en-US" sz="1100" b="0" i="0" u="none" strike="noStrike" dirty="0">
                        <a:solidFill>
                          <a:srgbClr val="000000"/>
                        </a:solidFill>
                        <a:effectLst/>
                        <a:latin typeface="Univers 45 Light" pitchFamily="2" charset="0"/>
                      </a:endParaRPr>
                    </a:p>
                  </a:txBody>
                  <a:tcPr marL="41148" marR="41148" marT="41148" marB="41148" anchor="ctr">
                    <a:lnT w="6350" cap="flat" cmpd="sng" algn="ctr">
                      <a:solidFill>
                        <a:srgbClr val="0091DA"/>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algn="r" fontAlgn="b"/>
                      <a:endParaRPr lang="en-US" sz="1100" b="0" i="0" u="none" strike="noStrike" dirty="0">
                        <a:solidFill>
                          <a:srgbClr val="000000"/>
                        </a:solidFill>
                        <a:effectLst/>
                        <a:latin typeface="Univers 45 Light" pitchFamily="2" charset="0"/>
                      </a:endParaRPr>
                    </a:p>
                  </a:txBody>
                  <a:tcPr marL="41148" marR="41148" marT="41148" marB="41148" anchor="ctr">
                    <a:lnT w="6350" cap="flat" cmpd="sng" algn="ctr">
                      <a:solidFill>
                        <a:srgbClr val="0091DA"/>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r>
            </a:tbl>
          </a:graphicData>
        </a:graphic>
      </p:graphicFrame>
      <p:sp>
        <p:nvSpPr>
          <p:cNvPr id="3" name="Title 1"/>
          <p:cNvSpPr>
            <a:spLocks noGrp="1"/>
          </p:cNvSpPr>
          <p:nvPr>
            <p:ph type="title"/>
          </p:nvPr>
        </p:nvSpPr>
        <p:spPr/>
        <p:txBody>
          <a:bodyPr/>
          <a:lstStyle/>
          <a:p>
            <a:r>
              <a:rPr lang="en-US" dirty="0" smtClean="0"/>
              <a:t>Impact on cash flow statement – IFRS 16 vs IAS 17</a:t>
            </a:r>
            <a:endParaRPr lang="en-US" dirty="0"/>
          </a:p>
        </p:txBody>
      </p:sp>
    </p:spTree>
    <p:extLst>
      <p:ext uri="{BB962C8B-B14F-4D97-AF65-F5344CB8AC3E}">
        <p14:creationId xmlns:p14="http://schemas.microsoft.com/office/powerpoint/2010/main" xmlns="" val="521343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AutoShape 4"/>
          <p:cNvSpPr>
            <a:spLocks noChangeArrowheads="1"/>
          </p:cNvSpPr>
          <p:nvPr>
            <p:custDataLst>
              <p:tags r:id="rId1"/>
            </p:custDataLst>
          </p:nvPr>
        </p:nvSpPr>
        <p:spPr bwMode="gray">
          <a:xfrm>
            <a:off x="3875760" y="2923903"/>
            <a:ext cx="1457512" cy="693348"/>
          </a:xfrm>
          <a:prstGeom prst="rect">
            <a:avLst/>
          </a:prstGeom>
          <a:solidFill>
            <a:srgbClr val="005EB8"/>
          </a:solidFill>
          <a:ln w="6350">
            <a:noFill/>
            <a:miter lim="800000"/>
            <a:headEnd type="none" w="sm" len="sm"/>
            <a:tailEnd type="none" w="sm" len="sm"/>
          </a:ln>
          <a:effectLst/>
        </p:spPr>
        <p:txBody>
          <a:bodyPr lIns="37385" tIns="37385" rIns="37385" bIns="37385" anchor="ctr"/>
          <a:lstStyle/>
          <a:p>
            <a:pPr algn="ctr" defTabSz="561822"/>
            <a:endParaRPr lang="en-US" sz="1600" dirty="0">
              <a:solidFill>
                <a:srgbClr val="00338D"/>
              </a:solidFill>
              <a:cs typeface="Arial" pitchFamily="34" charset="0"/>
            </a:endParaRPr>
          </a:p>
        </p:txBody>
      </p:sp>
      <p:sp>
        <p:nvSpPr>
          <p:cNvPr id="47" name="AutoShape 4"/>
          <p:cNvSpPr>
            <a:spLocks noChangeArrowheads="1"/>
          </p:cNvSpPr>
          <p:nvPr>
            <p:custDataLst>
              <p:tags r:id="rId2"/>
            </p:custDataLst>
          </p:nvPr>
        </p:nvSpPr>
        <p:spPr bwMode="gray">
          <a:xfrm>
            <a:off x="2505700" y="2923903"/>
            <a:ext cx="1436227" cy="693348"/>
          </a:xfrm>
          <a:prstGeom prst="rect">
            <a:avLst/>
          </a:prstGeom>
          <a:solidFill>
            <a:srgbClr val="0091DA"/>
          </a:solidFill>
          <a:ln w="6350">
            <a:noFill/>
            <a:miter lim="800000"/>
            <a:headEnd type="none" w="sm" len="sm"/>
            <a:tailEnd type="none" w="sm" len="sm"/>
          </a:ln>
          <a:effectLst/>
        </p:spPr>
        <p:txBody>
          <a:bodyPr lIns="37385" tIns="37385" rIns="37385" bIns="37385" anchor="ctr"/>
          <a:lstStyle/>
          <a:p>
            <a:pPr algn="ctr" defTabSz="561822"/>
            <a:endParaRPr lang="en-US" sz="1600" dirty="0">
              <a:solidFill>
                <a:srgbClr val="00338D"/>
              </a:solidFill>
              <a:cs typeface="Arial" pitchFamily="34" charset="0"/>
            </a:endParaRPr>
          </a:p>
        </p:txBody>
      </p:sp>
      <p:sp>
        <p:nvSpPr>
          <p:cNvPr id="46" name="AutoShape 4"/>
          <p:cNvSpPr>
            <a:spLocks noChangeArrowheads="1"/>
          </p:cNvSpPr>
          <p:nvPr>
            <p:custDataLst>
              <p:tags r:id="rId3"/>
            </p:custDataLst>
          </p:nvPr>
        </p:nvSpPr>
        <p:spPr bwMode="gray">
          <a:xfrm>
            <a:off x="1192726" y="2923903"/>
            <a:ext cx="1374533" cy="693348"/>
          </a:xfrm>
          <a:prstGeom prst="rect">
            <a:avLst/>
          </a:prstGeom>
          <a:solidFill>
            <a:srgbClr val="00A3A1"/>
          </a:solidFill>
          <a:ln w="6350">
            <a:noFill/>
            <a:miter lim="800000"/>
            <a:headEnd type="none" w="sm" len="sm"/>
            <a:tailEnd type="none" w="sm" len="sm"/>
          </a:ln>
          <a:effectLst/>
        </p:spPr>
        <p:txBody>
          <a:bodyPr lIns="37385" tIns="37385" rIns="37385" bIns="37385" anchor="ctr"/>
          <a:lstStyle/>
          <a:p>
            <a:pPr algn="ctr" defTabSz="561822"/>
            <a:endParaRPr lang="en-US" sz="1600" dirty="0">
              <a:solidFill>
                <a:srgbClr val="00338D"/>
              </a:solidFill>
              <a:cs typeface="Arial" pitchFamily="34" charset="0"/>
            </a:endParaRPr>
          </a:p>
        </p:txBody>
      </p:sp>
      <p:sp>
        <p:nvSpPr>
          <p:cNvPr id="150" name="AutoShape 4"/>
          <p:cNvSpPr>
            <a:spLocks noChangeArrowheads="1"/>
          </p:cNvSpPr>
          <p:nvPr>
            <p:custDataLst>
              <p:tags r:id="rId4"/>
            </p:custDataLst>
          </p:nvPr>
        </p:nvSpPr>
        <p:spPr bwMode="gray">
          <a:xfrm>
            <a:off x="5302900" y="2923903"/>
            <a:ext cx="2740121" cy="693348"/>
          </a:xfrm>
          <a:prstGeom prst="homePlate">
            <a:avLst>
              <a:gd name="adj" fmla="val 31384"/>
            </a:avLst>
          </a:prstGeom>
          <a:solidFill>
            <a:srgbClr val="00338D"/>
          </a:solidFill>
          <a:ln w="6350">
            <a:noFill/>
            <a:miter lim="800000"/>
            <a:headEnd type="none" w="sm" len="sm"/>
            <a:tailEnd type="none" w="sm" len="sm"/>
          </a:ln>
          <a:effectLst/>
        </p:spPr>
        <p:txBody>
          <a:bodyPr lIns="37385" tIns="37385" rIns="37385" bIns="37385" anchor="ctr"/>
          <a:lstStyle/>
          <a:p>
            <a:pPr algn="ctr" defTabSz="561822"/>
            <a:endParaRPr lang="en-US" sz="1600" dirty="0">
              <a:solidFill>
                <a:srgbClr val="00338D"/>
              </a:solidFill>
              <a:cs typeface="Arial" pitchFamily="34" charset="0"/>
            </a:endParaRPr>
          </a:p>
        </p:txBody>
      </p:sp>
      <p:sp>
        <p:nvSpPr>
          <p:cNvPr id="2" name="Title 1"/>
          <p:cNvSpPr>
            <a:spLocks noGrp="1"/>
          </p:cNvSpPr>
          <p:nvPr>
            <p:ph type="title"/>
            <p:custDataLst>
              <p:tags r:id="rId5"/>
            </p:custDataLst>
          </p:nvPr>
        </p:nvSpPr>
        <p:spPr/>
        <p:txBody>
          <a:bodyPr/>
          <a:lstStyle/>
          <a:p>
            <a:r>
              <a:rPr lang="en-US" sz="5400" dirty="0"/>
              <a:t>Effective date</a:t>
            </a:r>
            <a:endParaRPr lang="en-GB" sz="5400" dirty="0"/>
          </a:p>
        </p:txBody>
      </p:sp>
      <p:sp>
        <p:nvSpPr>
          <p:cNvPr id="138" name="Text Box 66"/>
          <p:cNvSpPr txBox="1">
            <a:spLocks noChangeArrowheads="1"/>
          </p:cNvSpPr>
          <p:nvPr>
            <p:custDataLst>
              <p:tags r:id="rId6"/>
            </p:custDataLst>
          </p:nvPr>
        </p:nvSpPr>
        <p:spPr bwMode="gray">
          <a:xfrm>
            <a:off x="2106099" y="4138727"/>
            <a:ext cx="2417330" cy="909029"/>
          </a:xfrm>
          <a:prstGeom prst="rect">
            <a:avLst/>
          </a:prstGeom>
          <a:noFill/>
          <a:ln w="6350">
            <a:noFill/>
            <a:miter lim="800000"/>
            <a:headEnd type="none" w="sm" len="sm"/>
            <a:tailEnd type="none" w="sm" len="sm"/>
          </a:ln>
          <a:effectLst/>
        </p:spPr>
        <p:txBody>
          <a:bodyPr wrap="square" lIns="24923" tIns="24923" rIns="24923" bIns="24923" anchor="t">
            <a:spAutoFit/>
          </a:bodyPr>
          <a:lstStyle/>
          <a:p>
            <a:pPr algn="ctr" defTabSz="527552" eaLnBrk="0" hangingPunct="0">
              <a:spcBef>
                <a:spcPct val="10000"/>
              </a:spcBef>
            </a:pPr>
            <a:r>
              <a:rPr lang="en-GB" b="1" dirty="0">
                <a:solidFill>
                  <a:srgbClr val="00338D"/>
                </a:solidFill>
                <a:cs typeface="Arial" panose="020B0604020202020204" pitchFamily="34" charset="0"/>
              </a:rPr>
              <a:t>Early adoption permitted</a:t>
            </a:r>
          </a:p>
          <a:p>
            <a:pPr algn="ctr" defTabSz="527552" eaLnBrk="0" hangingPunct="0">
              <a:spcBef>
                <a:spcPct val="10000"/>
              </a:spcBef>
            </a:pPr>
            <a:r>
              <a:rPr lang="en-GB" b="1" dirty="0">
                <a:solidFill>
                  <a:srgbClr val="00338D"/>
                </a:solidFill>
                <a:cs typeface="Arial" panose="020B0604020202020204" pitchFamily="34" charset="0"/>
              </a:rPr>
              <a:t>if </a:t>
            </a:r>
            <a:r>
              <a:rPr lang="en-GB" b="1" dirty="0" smtClean="0">
                <a:solidFill>
                  <a:srgbClr val="00338D"/>
                </a:solidFill>
                <a:cs typeface="Arial" panose="020B0604020202020204" pitchFamily="34" charset="0"/>
              </a:rPr>
              <a:t>IFRS 15 </a:t>
            </a:r>
            <a:r>
              <a:rPr lang="en-GB" b="1" dirty="0">
                <a:solidFill>
                  <a:srgbClr val="00338D"/>
                </a:solidFill>
                <a:cs typeface="Arial" panose="020B0604020202020204" pitchFamily="34" charset="0"/>
              </a:rPr>
              <a:t>is adopted</a:t>
            </a:r>
            <a:endParaRPr lang="en-GB" dirty="0">
              <a:solidFill>
                <a:srgbClr val="00338D"/>
              </a:solidFill>
              <a:cs typeface="Arial" panose="020B0604020202020204" pitchFamily="34" charset="0"/>
            </a:endParaRPr>
          </a:p>
        </p:txBody>
      </p:sp>
      <p:sp>
        <p:nvSpPr>
          <p:cNvPr id="100" name="Line 68"/>
          <p:cNvSpPr>
            <a:spLocks noChangeShapeType="1"/>
          </p:cNvSpPr>
          <p:nvPr>
            <p:custDataLst>
              <p:tags r:id="rId7"/>
            </p:custDataLst>
          </p:nvPr>
        </p:nvSpPr>
        <p:spPr bwMode="gray">
          <a:xfrm>
            <a:off x="1212085" y="3227442"/>
            <a:ext cx="6879452" cy="0"/>
          </a:xfrm>
          <a:prstGeom prst="line">
            <a:avLst/>
          </a:prstGeom>
          <a:noFill/>
          <a:ln w="12700">
            <a:solidFill>
              <a:srgbClr val="EAAA00"/>
            </a:solidFill>
            <a:round/>
            <a:headEnd type="none" w="sm" len="sm"/>
            <a:tailEnd type="triangle" w="lg" len="lg"/>
          </a:ln>
          <a:effectLst/>
        </p:spPr>
        <p:txBody>
          <a:bodyPr lIns="37385" tIns="37385" rIns="37385" bIns="37385"/>
          <a:lstStyle/>
          <a:p>
            <a:pPr defTabSz="561822"/>
            <a:endParaRPr lang="en-GB" sz="1600" dirty="0">
              <a:solidFill>
                <a:srgbClr val="00338D"/>
              </a:solidFill>
              <a:cs typeface="Arial" pitchFamily="34" charset="0"/>
            </a:endParaRPr>
          </a:p>
        </p:txBody>
      </p:sp>
      <p:grpSp>
        <p:nvGrpSpPr>
          <p:cNvPr id="3" name="Group 99"/>
          <p:cNvGrpSpPr/>
          <p:nvPr>
            <p:custDataLst>
              <p:tags r:id="rId8"/>
            </p:custDataLst>
          </p:nvPr>
        </p:nvGrpSpPr>
        <p:grpSpPr bwMode="gray">
          <a:xfrm>
            <a:off x="1513792" y="3189680"/>
            <a:ext cx="278047" cy="86712"/>
            <a:chOff x="-558820" y="2571750"/>
            <a:chExt cx="416609" cy="144612"/>
          </a:xfrm>
        </p:grpSpPr>
        <p:sp>
          <p:nvSpPr>
            <p:cNvPr id="135" name="Line 14"/>
            <p:cNvSpPr>
              <a:spLocks noChangeShapeType="1"/>
            </p:cNvSpPr>
            <p:nvPr>
              <p:custDataLst>
                <p:tags r:id="rId34"/>
              </p:custDataLst>
            </p:nvPr>
          </p:nvSpPr>
          <p:spPr bwMode="gray">
            <a:xfrm rot="5400000">
              <a:off x="-350929" y="2435752"/>
              <a:ext cx="827" cy="416609"/>
            </a:xfrm>
            <a:prstGeom prst="line">
              <a:avLst/>
            </a:prstGeom>
            <a:noFill/>
            <a:ln w="12700" cap="flat">
              <a:solidFill>
                <a:srgbClr val="EAAA00"/>
              </a:solidFill>
              <a:prstDash val="solid"/>
              <a:round/>
              <a:headEnd/>
              <a:tailEnd/>
            </a:ln>
          </p:spPr>
          <p:txBody>
            <a:bodyPr vert="horz" wrap="square" lIns="63305" tIns="31652" rIns="63305" bIns="31652" numCol="1" anchor="t" anchorCtr="0" compatLnSpc="1">
              <a:prstTxWarp prst="textNoShape">
                <a:avLst/>
              </a:prstTxWarp>
            </a:bodyPr>
            <a:lstStyle/>
            <a:p>
              <a:pPr defTabSz="561822"/>
              <a:endParaRPr lang="en-GB" sz="1600" dirty="0">
                <a:solidFill>
                  <a:srgbClr val="00338D"/>
                </a:solidFill>
                <a:cs typeface="Arial" pitchFamily="34" charset="0"/>
              </a:endParaRPr>
            </a:p>
          </p:txBody>
        </p:sp>
        <p:sp>
          <p:nvSpPr>
            <p:cNvPr id="136" name="Freeform 15"/>
            <p:cNvSpPr>
              <a:spLocks/>
            </p:cNvSpPr>
            <p:nvPr>
              <p:custDataLst>
                <p:tags r:id="rId35"/>
              </p:custDataLst>
            </p:nvPr>
          </p:nvSpPr>
          <p:spPr bwMode="gray">
            <a:xfrm rot="5400000">
              <a:off x="-422816" y="2435763"/>
              <a:ext cx="144612" cy="416586"/>
            </a:xfrm>
            <a:custGeom>
              <a:avLst/>
              <a:gdLst>
                <a:gd name="connsiteX0" fmla="*/ 4986 w 10000"/>
                <a:gd name="connsiteY0" fmla="*/ 0 h 8974"/>
                <a:gd name="connsiteX1" fmla="*/ 4986 w 10000"/>
                <a:gd name="connsiteY1" fmla="*/ 1026 h 8974"/>
                <a:gd name="connsiteX2" fmla="*/ 0 w 10000"/>
                <a:gd name="connsiteY2" fmla="*/ 1692 h 8974"/>
                <a:gd name="connsiteX3" fmla="*/ 10000 w 10000"/>
                <a:gd name="connsiteY3" fmla="*/ 3013 h 8974"/>
                <a:gd name="connsiteX4" fmla="*/ 0 w 10000"/>
                <a:gd name="connsiteY4" fmla="*/ 4346 h 8974"/>
                <a:gd name="connsiteX5" fmla="*/ 10000 w 10000"/>
                <a:gd name="connsiteY5" fmla="*/ 5667 h 8974"/>
                <a:gd name="connsiteX6" fmla="*/ 0 w 10000"/>
                <a:gd name="connsiteY6" fmla="*/ 6987 h 8974"/>
                <a:gd name="connsiteX7" fmla="*/ 10000 w 10000"/>
                <a:gd name="connsiteY7" fmla="*/ 8321 h 8974"/>
                <a:gd name="connsiteX8" fmla="*/ 10000 w 10000"/>
                <a:gd name="connsiteY8" fmla="*/ 8321 h 8974"/>
                <a:gd name="connsiteX9" fmla="*/ 4986 w 10000"/>
                <a:gd name="connsiteY9" fmla="*/ 8974 h 8974"/>
                <a:gd name="connsiteX0" fmla="*/ 4986 w 10000"/>
                <a:gd name="connsiteY0" fmla="*/ 0 h 8857"/>
                <a:gd name="connsiteX1" fmla="*/ 0 w 10000"/>
                <a:gd name="connsiteY1" fmla="*/ 742 h 8857"/>
                <a:gd name="connsiteX2" fmla="*/ 10000 w 10000"/>
                <a:gd name="connsiteY2" fmla="*/ 2214 h 8857"/>
                <a:gd name="connsiteX3" fmla="*/ 0 w 10000"/>
                <a:gd name="connsiteY3" fmla="*/ 3700 h 8857"/>
                <a:gd name="connsiteX4" fmla="*/ 10000 w 10000"/>
                <a:gd name="connsiteY4" fmla="*/ 5172 h 8857"/>
                <a:gd name="connsiteX5" fmla="*/ 0 w 10000"/>
                <a:gd name="connsiteY5" fmla="*/ 6643 h 8857"/>
                <a:gd name="connsiteX6" fmla="*/ 10000 w 10000"/>
                <a:gd name="connsiteY6" fmla="*/ 8129 h 8857"/>
                <a:gd name="connsiteX7" fmla="*/ 10000 w 10000"/>
                <a:gd name="connsiteY7" fmla="*/ 8129 h 8857"/>
                <a:gd name="connsiteX8" fmla="*/ 4986 w 10000"/>
                <a:gd name="connsiteY8" fmla="*/ 8857 h 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8857">
                  <a:moveTo>
                    <a:pt x="4986" y="0"/>
                  </a:moveTo>
                  <a:lnTo>
                    <a:pt x="0" y="742"/>
                  </a:lnTo>
                  <a:lnTo>
                    <a:pt x="10000" y="2214"/>
                  </a:lnTo>
                  <a:lnTo>
                    <a:pt x="0" y="3700"/>
                  </a:lnTo>
                  <a:lnTo>
                    <a:pt x="10000" y="5172"/>
                  </a:lnTo>
                  <a:lnTo>
                    <a:pt x="0" y="6643"/>
                  </a:lnTo>
                  <a:lnTo>
                    <a:pt x="10000" y="8129"/>
                  </a:lnTo>
                  <a:lnTo>
                    <a:pt x="10000" y="8129"/>
                  </a:lnTo>
                  <a:lnTo>
                    <a:pt x="4986" y="8857"/>
                  </a:lnTo>
                </a:path>
              </a:pathLst>
            </a:custGeom>
            <a:noFill/>
            <a:ln w="12700" cap="rnd">
              <a:solidFill>
                <a:srgbClr val="EAAA00"/>
              </a:solidFill>
              <a:round/>
              <a:headEnd type="none" w="sm" len="sm"/>
              <a:tailEnd type="none" w="sm" len="sm"/>
            </a:ln>
            <a:effectLst/>
          </p:spPr>
          <p:txBody>
            <a:bodyPr lIns="37385" tIns="37385" rIns="37385" bIns="37385"/>
            <a:lstStyle/>
            <a:p>
              <a:pPr defTabSz="561822"/>
              <a:endParaRPr lang="en-GB" sz="1600" dirty="0">
                <a:solidFill>
                  <a:srgbClr val="00338D"/>
                </a:solidFill>
                <a:cs typeface="Arial" pitchFamily="34" charset="0"/>
              </a:endParaRPr>
            </a:p>
          </p:txBody>
        </p:sp>
      </p:grpSp>
      <p:sp>
        <p:nvSpPr>
          <p:cNvPr id="133" name="Rectangle 132"/>
          <p:cNvSpPr>
            <a:spLocks noChangeArrowheads="1"/>
          </p:cNvSpPr>
          <p:nvPr>
            <p:custDataLst>
              <p:tags r:id="rId9"/>
            </p:custDataLst>
          </p:nvPr>
        </p:nvSpPr>
        <p:spPr bwMode="gray">
          <a:xfrm>
            <a:off x="1234505" y="3319629"/>
            <a:ext cx="455253" cy="222143"/>
          </a:xfrm>
          <a:prstGeom prst="rect">
            <a:avLst/>
          </a:prstGeom>
          <a:noFill/>
          <a:ln w="12699">
            <a:noFill/>
            <a:miter lim="800000"/>
            <a:headEnd type="none" w="sm" len="sm"/>
            <a:tailEnd type="none" w="sm" len="sm"/>
          </a:ln>
          <a:effectLst/>
        </p:spPr>
        <p:txBody>
          <a:bodyPr wrap="none" lIns="0" tIns="24923" rIns="0" bIns="0">
            <a:spAutoFit/>
          </a:bodyPr>
          <a:lstStyle/>
          <a:p>
            <a:pPr defTabSz="527552" eaLnBrk="0" hangingPunct="0">
              <a:lnSpc>
                <a:spcPct val="80000"/>
              </a:lnSpc>
            </a:pPr>
            <a:r>
              <a:rPr lang="en-GB" sz="1600" b="1" dirty="0">
                <a:solidFill>
                  <a:prstClr val="white"/>
                </a:solidFill>
                <a:cs typeface="Arial" panose="020B0604020202020204" pitchFamily="34" charset="0"/>
              </a:rPr>
              <a:t>2016</a:t>
            </a:r>
          </a:p>
        </p:txBody>
      </p:sp>
      <p:sp>
        <p:nvSpPr>
          <p:cNvPr id="134" name="Line 70"/>
          <p:cNvSpPr>
            <a:spLocks noChangeShapeType="1"/>
          </p:cNvSpPr>
          <p:nvPr>
            <p:custDataLst>
              <p:tags r:id="rId10"/>
            </p:custDataLst>
          </p:nvPr>
        </p:nvSpPr>
        <p:spPr bwMode="gray">
          <a:xfrm>
            <a:off x="1216146" y="3188862"/>
            <a:ext cx="0" cy="86658"/>
          </a:xfrm>
          <a:prstGeom prst="line">
            <a:avLst/>
          </a:prstGeom>
          <a:noFill/>
          <a:ln w="12700">
            <a:solidFill>
              <a:schemeClr val="bg1"/>
            </a:solidFill>
            <a:round/>
            <a:headEnd type="none" w="sm" len="sm"/>
            <a:tailEnd type="none" w="sm" len="sm"/>
          </a:ln>
          <a:effectLst/>
        </p:spPr>
        <p:txBody>
          <a:bodyPr lIns="37385" tIns="37385" rIns="37385" bIns="37385"/>
          <a:lstStyle/>
          <a:p>
            <a:pPr defTabSz="561822"/>
            <a:endParaRPr lang="en-GB" sz="1600" dirty="0">
              <a:solidFill>
                <a:prstClr val="white"/>
              </a:solidFill>
              <a:cs typeface="Arial" panose="020B0604020202020204" pitchFamily="34" charset="0"/>
            </a:endParaRPr>
          </a:p>
        </p:txBody>
      </p:sp>
      <p:sp>
        <p:nvSpPr>
          <p:cNvPr id="129" name="Rectangle 128"/>
          <p:cNvSpPr>
            <a:spLocks noChangeArrowheads="1"/>
          </p:cNvSpPr>
          <p:nvPr>
            <p:custDataLst>
              <p:tags r:id="rId11"/>
            </p:custDataLst>
          </p:nvPr>
        </p:nvSpPr>
        <p:spPr bwMode="gray">
          <a:xfrm>
            <a:off x="2304167" y="3319634"/>
            <a:ext cx="455253" cy="222143"/>
          </a:xfrm>
          <a:prstGeom prst="rect">
            <a:avLst/>
          </a:prstGeom>
          <a:noFill/>
          <a:ln w="12699">
            <a:noFill/>
            <a:miter lim="800000"/>
            <a:headEnd type="none" w="sm" len="sm"/>
            <a:tailEnd type="none" w="sm" len="sm"/>
          </a:ln>
          <a:effectLst/>
        </p:spPr>
        <p:txBody>
          <a:bodyPr wrap="none" lIns="0" tIns="24923" rIns="0" bIns="0">
            <a:spAutoFit/>
          </a:bodyPr>
          <a:lstStyle/>
          <a:p>
            <a:pPr defTabSz="527552" eaLnBrk="0" hangingPunct="0">
              <a:lnSpc>
                <a:spcPct val="80000"/>
              </a:lnSpc>
            </a:pPr>
            <a:r>
              <a:rPr lang="en-GB" sz="1600" b="1" dirty="0">
                <a:solidFill>
                  <a:prstClr val="white"/>
                </a:solidFill>
                <a:cs typeface="Arial" pitchFamily="34" charset="0"/>
              </a:rPr>
              <a:t>2017</a:t>
            </a:r>
          </a:p>
        </p:txBody>
      </p:sp>
      <p:sp>
        <p:nvSpPr>
          <p:cNvPr id="130" name="Line 70"/>
          <p:cNvSpPr>
            <a:spLocks noChangeShapeType="1"/>
          </p:cNvSpPr>
          <p:nvPr>
            <p:custDataLst>
              <p:tags r:id="rId12"/>
            </p:custDataLst>
          </p:nvPr>
        </p:nvSpPr>
        <p:spPr bwMode="gray">
          <a:xfrm>
            <a:off x="2540587" y="3188867"/>
            <a:ext cx="0" cy="86658"/>
          </a:xfrm>
          <a:prstGeom prst="line">
            <a:avLst/>
          </a:prstGeom>
          <a:noFill/>
          <a:ln w="12700">
            <a:solidFill>
              <a:schemeClr val="bg1"/>
            </a:solidFill>
            <a:round/>
            <a:headEnd type="none" w="sm" len="sm"/>
            <a:tailEnd type="none" w="sm" len="sm"/>
          </a:ln>
          <a:effectLst/>
        </p:spPr>
        <p:txBody>
          <a:bodyPr lIns="37385" tIns="37385" rIns="37385" bIns="37385"/>
          <a:lstStyle/>
          <a:p>
            <a:pPr defTabSz="561822"/>
            <a:endParaRPr lang="en-GB" sz="1600" dirty="0">
              <a:solidFill>
                <a:prstClr val="white"/>
              </a:solidFill>
              <a:cs typeface="Arial" pitchFamily="34" charset="0"/>
            </a:endParaRPr>
          </a:p>
        </p:txBody>
      </p:sp>
      <p:sp>
        <p:nvSpPr>
          <p:cNvPr id="125" name="Rectangle 124"/>
          <p:cNvSpPr>
            <a:spLocks noChangeArrowheads="1"/>
          </p:cNvSpPr>
          <p:nvPr>
            <p:custDataLst>
              <p:tags r:id="rId13"/>
            </p:custDataLst>
          </p:nvPr>
        </p:nvSpPr>
        <p:spPr bwMode="gray">
          <a:xfrm>
            <a:off x="3654949" y="3319634"/>
            <a:ext cx="455253" cy="222143"/>
          </a:xfrm>
          <a:prstGeom prst="rect">
            <a:avLst/>
          </a:prstGeom>
          <a:noFill/>
          <a:ln w="12699">
            <a:noFill/>
            <a:miter lim="800000"/>
            <a:headEnd type="none" w="sm" len="sm"/>
            <a:tailEnd type="none" w="sm" len="sm"/>
          </a:ln>
          <a:effectLst/>
        </p:spPr>
        <p:txBody>
          <a:bodyPr wrap="none" lIns="0" tIns="24923" rIns="0" bIns="0">
            <a:spAutoFit/>
          </a:bodyPr>
          <a:lstStyle/>
          <a:p>
            <a:pPr defTabSz="527552" eaLnBrk="0" hangingPunct="0">
              <a:lnSpc>
                <a:spcPct val="80000"/>
              </a:lnSpc>
            </a:pPr>
            <a:r>
              <a:rPr lang="en-GB" sz="1600" b="1" dirty="0">
                <a:solidFill>
                  <a:prstClr val="white"/>
                </a:solidFill>
                <a:cs typeface="Arial" pitchFamily="34" charset="0"/>
              </a:rPr>
              <a:t>2018</a:t>
            </a:r>
          </a:p>
        </p:txBody>
      </p:sp>
      <p:sp>
        <p:nvSpPr>
          <p:cNvPr id="126" name="Line 70"/>
          <p:cNvSpPr>
            <a:spLocks noChangeShapeType="1"/>
          </p:cNvSpPr>
          <p:nvPr>
            <p:custDataLst>
              <p:tags r:id="rId14"/>
            </p:custDataLst>
          </p:nvPr>
        </p:nvSpPr>
        <p:spPr bwMode="gray">
          <a:xfrm>
            <a:off x="3919091" y="3188867"/>
            <a:ext cx="0" cy="86658"/>
          </a:xfrm>
          <a:prstGeom prst="line">
            <a:avLst/>
          </a:prstGeom>
          <a:noFill/>
          <a:ln w="12700">
            <a:solidFill>
              <a:schemeClr val="bg1"/>
            </a:solidFill>
            <a:round/>
            <a:headEnd type="none" w="sm" len="sm"/>
            <a:tailEnd type="none" w="sm" len="sm"/>
          </a:ln>
          <a:effectLst/>
        </p:spPr>
        <p:txBody>
          <a:bodyPr lIns="37385" tIns="37385" rIns="37385" bIns="37385"/>
          <a:lstStyle/>
          <a:p>
            <a:pPr defTabSz="561822"/>
            <a:endParaRPr lang="en-GB" sz="1600" dirty="0">
              <a:solidFill>
                <a:prstClr val="white"/>
              </a:solidFill>
              <a:cs typeface="Arial" pitchFamily="34" charset="0"/>
            </a:endParaRPr>
          </a:p>
        </p:txBody>
      </p:sp>
      <p:sp>
        <p:nvSpPr>
          <p:cNvPr id="121" name="Rectangle 120"/>
          <p:cNvSpPr>
            <a:spLocks noChangeArrowheads="1"/>
          </p:cNvSpPr>
          <p:nvPr>
            <p:custDataLst>
              <p:tags r:id="rId15"/>
            </p:custDataLst>
          </p:nvPr>
        </p:nvSpPr>
        <p:spPr bwMode="gray">
          <a:xfrm>
            <a:off x="5042597" y="3319629"/>
            <a:ext cx="455253" cy="222143"/>
          </a:xfrm>
          <a:prstGeom prst="rect">
            <a:avLst/>
          </a:prstGeom>
          <a:noFill/>
          <a:ln w="12699">
            <a:noFill/>
            <a:miter lim="800000"/>
            <a:headEnd type="none" w="sm" len="sm"/>
            <a:tailEnd type="none" w="sm" len="sm"/>
          </a:ln>
          <a:effectLst/>
        </p:spPr>
        <p:txBody>
          <a:bodyPr wrap="none" lIns="0" tIns="24923" rIns="0" bIns="0">
            <a:spAutoFit/>
          </a:bodyPr>
          <a:lstStyle/>
          <a:p>
            <a:pPr defTabSz="527552" eaLnBrk="0" hangingPunct="0">
              <a:lnSpc>
                <a:spcPct val="80000"/>
              </a:lnSpc>
            </a:pPr>
            <a:r>
              <a:rPr lang="en-GB" sz="1600" b="1" dirty="0">
                <a:solidFill>
                  <a:prstClr val="white"/>
                </a:solidFill>
                <a:cs typeface="Arial" panose="020B0604020202020204" pitchFamily="34" charset="0"/>
              </a:rPr>
              <a:t>2019</a:t>
            </a:r>
          </a:p>
        </p:txBody>
      </p:sp>
      <p:sp>
        <p:nvSpPr>
          <p:cNvPr id="122" name="Line 70"/>
          <p:cNvSpPr>
            <a:spLocks noChangeShapeType="1"/>
          </p:cNvSpPr>
          <p:nvPr>
            <p:custDataLst>
              <p:tags r:id="rId16"/>
            </p:custDataLst>
          </p:nvPr>
        </p:nvSpPr>
        <p:spPr bwMode="gray">
          <a:xfrm>
            <a:off x="5314438" y="3188862"/>
            <a:ext cx="0" cy="86658"/>
          </a:xfrm>
          <a:prstGeom prst="line">
            <a:avLst/>
          </a:prstGeom>
          <a:noFill/>
          <a:ln w="12700">
            <a:solidFill>
              <a:schemeClr val="bg1"/>
            </a:solidFill>
            <a:round/>
            <a:headEnd type="none" w="sm" len="sm"/>
            <a:tailEnd type="none" w="sm" len="sm"/>
          </a:ln>
          <a:effectLst/>
        </p:spPr>
        <p:txBody>
          <a:bodyPr lIns="37385" tIns="37385" rIns="37385" bIns="37385"/>
          <a:lstStyle/>
          <a:p>
            <a:pPr defTabSz="561822"/>
            <a:endParaRPr lang="en-GB" sz="1600" dirty="0">
              <a:solidFill>
                <a:prstClr val="white"/>
              </a:solidFill>
              <a:cs typeface="Arial" panose="020B0604020202020204" pitchFamily="34" charset="0"/>
            </a:endParaRPr>
          </a:p>
        </p:txBody>
      </p:sp>
      <p:sp>
        <p:nvSpPr>
          <p:cNvPr id="119" name="Rectangle 118"/>
          <p:cNvSpPr>
            <a:spLocks noChangeArrowheads="1"/>
          </p:cNvSpPr>
          <p:nvPr>
            <p:custDataLst>
              <p:tags r:id="rId17"/>
            </p:custDataLst>
          </p:nvPr>
        </p:nvSpPr>
        <p:spPr bwMode="gray">
          <a:xfrm>
            <a:off x="5816680" y="3303193"/>
            <a:ext cx="365485" cy="222143"/>
          </a:xfrm>
          <a:prstGeom prst="rect">
            <a:avLst/>
          </a:prstGeom>
          <a:noFill/>
          <a:ln w="12699">
            <a:noFill/>
            <a:miter lim="800000"/>
            <a:headEnd type="none" w="sm" len="sm"/>
            <a:tailEnd type="none" w="sm" len="sm"/>
          </a:ln>
          <a:effectLst/>
        </p:spPr>
        <p:txBody>
          <a:bodyPr wrap="none" lIns="0" tIns="24923" rIns="0" bIns="0">
            <a:spAutoFit/>
          </a:bodyPr>
          <a:lstStyle/>
          <a:p>
            <a:pPr defTabSz="527552" eaLnBrk="0" hangingPunct="0">
              <a:lnSpc>
                <a:spcPct val="80000"/>
              </a:lnSpc>
            </a:pPr>
            <a:r>
              <a:rPr lang="en-GB" sz="1600" b="1" dirty="0">
                <a:solidFill>
                  <a:prstClr val="white"/>
                </a:solidFill>
                <a:cs typeface="Arial" panose="020B0604020202020204" pitchFamily="34" charset="0"/>
              </a:rPr>
              <a:t>Mar</a:t>
            </a:r>
          </a:p>
        </p:txBody>
      </p:sp>
      <p:sp>
        <p:nvSpPr>
          <p:cNvPr id="120" name="Line 70"/>
          <p:cNvSpPr>
            <a:spLocks noChangeShapeType="1"/>
          </p:cNvSpPr>
          <p:nvPr>
            <p:custDataLst>
              <p:tags r:id="rId18"/>
            </p:custDataLst>
          </p:nvPr>
        </p:nvSpPr>
        <p:spPr bwMode="gray">
          <a:xfrm>
            <a:off x="5966478" y="3188853"/>
            <a:ext cx="0" cy="86658"/>
          </a:xfrm>
          <a:prstGeom prst="line">
            <a:avLst/>
          </a:prstGeom>
          <a:noFill/>
          <a:ln w="12700">
            <a:solidFill>
              <a:schemeClr val="bg1"/>
            </a:solidFill>
            <a:round/>
            <a:headEnd type="none" w="sm" len="sm"/>
            <a:tailEnd type="none" w="sm" len="sm"/>
          </a:ln>
          <a:effectLst/>
        </p:spPr>
        <p:txBody>
          <a:bodyPr lIns="37385" tIns="37385" rIns="37385" bIns="37385"/>
          <a:lstStyle/>
          <a:p>
            <a:pPr defTabSz="561822"/>
            <a:endParaRPr lang="en-GB" sz="1600" dirty="0">
              <a:solidFill>
                <a:prstClr val="white"/>
              </a:solidFill>
              <a:cs typeface="Arial" panose="020B0604020202020204" pitchFamily="34" charset="0"/>
            </a:endParaRPr>
          </a:p>
        </p:txBody>
      </p:sp>
      <p:sp>
        <p:nvSpPr>
          <p:cNvPr id="117" name="Rectangle 116"/>
          <p:cNvSpPr>
            <a:spLocks noChangeArrowheads="1"/>
          </p:cNvSpPr>
          <p:nvPr>
            <p:custDataLst>
              <p:tags r:id="rId19"/>
            </p:custDataLst>
          </p:nvPr>
        </p:nvSpPr>
        <p:spPr bwMode="gray">
          <a:xfrm>
            <a:off x="6958416" y="3295336"/>
            <a:ext cx="375103" cy="419120"/>
          </a:xfrm>
          <a:prstGeom prst="rect">
            <a:avLst/>
          </a:prstGeom>
          <a:noFill/>
          <a:ln w="12699">
            <a:noFill/>
            <a:miter lim="800000"/>
            <a:headEnd type="none" w="sm" len="sm"/>
            <a:tailEnd type="none" w="sm" len="sm"/>
          </a:ln>
          <a:effectLst/>
        </p:spPr>
        <p:txBody>
          <a:bodyPr wrap="none" lIns="0" tIns="24923" rIns="0" bIns="0">
            <a:spAutoFit/>
          </a:bodyPr>
          <a:lstStyle/>
          <a:p>
            <a:pPr defTabSz="527552" eaLnBrk="0" hangingPunct="0">
              <a:lnSpc>
                <a:spcPct val="80000"/>
              </a:lnSpc>
            </a:pPr>
            <a:r>
              <a:rPr lang="en-GB" sz="1600" b="1" dirty="0">
                <a:solidFill>
                  <a:prstClr val="white"/>
                </a:solidFill>
                <a:cs typeface="Arial" panose="020B0604020202020204" pitchFamily="34" charset="0"/>
              </a:rPr>
              <a:t>Sep</a:t>
            </a:r>
          </a:p>
          <a:p>
            <a:pPr defTabSz="527552" eaLnBrk="0" hangingPunct="0">
              <a:lnSpc>
                <a:spcPct val="80000"/>
              </a:lnSpc>
            </a:pPr>
            <a:endParaRPr lang="en-GB" sz="1600" b="1" dirty="0">
              <a:solidFill>
                <a:prstClr val="white"/>
              </a:solidFill>
              <a:cs typeface="Arial" panose="020B0604020202020204" pitchFamily="34" charset="0"/>
            </a:endParaRPr>
          </a:p>
        </p:txBody>
      </p:sp>
      <p:sp>
        <p:nvSpPr>
          <p:cNvPr id="118" name="Line 70"/>
          <p:cNvSpPr>
            <a:spLocks noChangeShapeType="1"/>
          </p:cNvSpPr>
          <p:nvPr>
            <p:custDataLst>
              <p:tags r:id="rId20"/>
            </p:custDataLst>
          </p:nvPr>
        </p:nvSpPr>
        <p:spPr bwMode="gray">
          <a:xfrm>
            <a:off x="7047984" y="3188850"/>
            <a:ext cx="0" cy="75918"/>
          </a:xfrm>
          <a:prstGeom prst="line">
            <a:avLst/>
          </a:prstGeom>
          <a:noFill/>
          <a:ln w="12700">
            <a:solidFill>
              <a:schemeClr val="bg1"/>
            </a:solidFill>
            <a:round/>
            <a:headEnd type="none" w="sm" len="sm"/>
            <a:tailEnd type="none" w="sm" len="sm"/>
          </a:ln>
          <a:effectLst/>
        </p:spPr>
        <p:txBody>
          <a:bodyPr lIns="37385" tIns="37385" rIns="37385" bIns="37385"/>
          <a:lstStyle/>
          <a:p>
            <a:pPr defTabSz="561822"/>
            <a:endParaRPr lang="en-GB" sz="1600" dirty="0">
              <a:solidFill>
                <a:prstClr val="white"/>
              </a:solidFill>
              <a:cs typeface="Arial" panose="020B0604020202020204" pitchFamily="34" charset="0"/>
            </a:endParaRPr>
          </a:p>
        </p:txBody>
      </p:sp>
      <p:sp>
        <p:nvSpPr>
          <p:cNvPr id="115" name="Rectangle 114"/>
          <p:cNvSpPr>
            <a:spLocks noChangeArrowheads="1"/>
          </p:cNvSpPr>
          <p:nvPr>
            <p:custDataLst>
              <p:tags r:id="rId21"/>
            </p:custDataLst>
          </p:nvPr>
        </p:nvSpPr>
        <p:spPr bwMode="gray">
          <a:xfrm>
            <a:off x="7516103" y="3295336"/>
            <a:ext cx="432811" cy="419120"/>
          </a:xfrm>
          <a:prstGeom prst="rect">
            <a:avLst/>
          </a:prstGeom>
          <a:noFill/>
          <a:ln w="12699">
            <a:noFill/>
            <a:miter lim="800000"/>
            <a:headEnd type="none" w="sm" len="sm"/>
            <a:tailEnd type="none" w="sm" len="sm"/>
          </a:ln>
          <a:effectLst/>
        </p:spPr>
        <p:txBody>
          <a:bodyPr wrap="none" lIns="0" tIns="24923" rIns="0" bIns="0">
            <a:spAutoFit/>
          </a:bodyPr>
          <a:lstStyle/>
          <a:p>
            <a:pPr defTabSz="527552" eaLnBrk="0" hangingPunct="0">
              <a:lnSpc>
                <a:spcPct val="80000"/>
              </a:lnSpc>
            </a:pPr>
            <a:r>
              <a:rPr lang="en-GB" sz="1600" b="1" dirty="0">
                <a:solidFill>
                  <a:prstClr val="white"/>
                </a:solidFill>
                <a:cs typeface="Arial" panose="020B0604020202020204" pitchFamily="34" charset="0"/>
              </a:rPr>
              <a:t>Dec </a:t>
            </a:r>
          </a:p>
          <a:p>
            <a:pPr defTabSz="527552" eaLnBrk="0" hangingPunct="0">
              <a:lnSpc>
                <a:spcPct val="80000"/>
              </a:lnSpc>
            </a:pPr>
            <a:endParaRPr lang="en-GB" sz="1600" b="1" dirty="0">
              <a:solidFill>
                <a:prstClr val="white"/>
              </a:solidFill>
              <a:cs typeface="Arial" panose="020B0604020202020204" pitchFamily="34" charset="0"/>
            </a:endParaRPr>
          </a:p>
        </p:txBody>
      </p:sp>
      <p:sp>
        <p:nvSpPr>
          <p:cNvPr id="116" name="Line 70"/>
          <p:cNvSpPr>
            <a:spLocks noChangeShapeType="1"/>
          </p:cNvSpPr>
          <p:nvPr>
            <p:custDataLst>
              <p:tags r:id="rId22"/>
            </p:custDataLst>
          </p:nvPr>
        </p:nvSpPr>
        <p:spPr bwMode="gray">
          <a:xfrm>
            <a:off x="7625070" y="3188850"/>
            <a:ext cx="0" cy="75918"/>
          </a:xfrm>
          <a:prstGeom prst="line">
            <a:avLst/>
          </a:prstGeom>
          <a:noFill/>
          <a:ln w="12700">
            <a:solidFill>
              <a:schemeClr val="bg1"/>
            </a:solidFill>
            <a:round/>
            <a:headEnd type="none" w="sm" len="sm"/>
            <a:tailEnd type="none" w="sm" len="sm"/>
          </a:ln>
          <a:effectLst/>
        </p:spPr>
        <p:txBody>
          <a:bodyPr lIns="37385" tIns="37385" rIns="37385" bIns="37385"/>
          <a:lstStyle/>
          <a:p>
            <a:pPr defTabSz="561822"/>
            <a:endParaRPr lang="en-GB" sz="1600" dirty="0">
              <a:solidFill>
                <a:prstClr val="white"/>
              </a:solidFill>
              <a:cs typeface="Arial" panose="020B0604020202020204" pitchFamily="34" charset="0"/>
            </a:endParaRPr>
          </a:p>
        </p:txBody>
      </p:sp>
      <p:sp>
        <p:nvSpPr>
          <p:cNvPr id="113" name="Line 64"/>
          <p:cNvSpPr>
            <a:spLocks noChangeShapeType="1"/>
          </p:cNvSpPr>
          <p:nvPr>
            <p:custDataLst>
              <p:tags r:id="rId23"/>
            </p:custDataLst>
          </p:nvPr>
        </p:nvSpPr>
        <p:spPr bwMode="gray">
          <a:xfrm>
            <a:off x="5302900" y="2576453"/>
            <a:ext cx="6047" cy="551132"/>
          </a:xfrm>
          <a:prstGeom prst="line">
            <a:avLst/>
          </a:prstGeom>
          <a:noFill/>
          <a:ln w="12700">
            <a:solidFill>
              <a:srgbClr val="F68D2E"/>
            </a:solidFill>
            <a:round/>
            <a:headEnd type="none" w="sm" len="sm"/>
            <a:tailEnd type="oval" w="sm" len="sm"/>
          </a:ln>
          <a:effectLst/>
        </p:spPr>
        <p:txBody>
          <a:bodyPr lIns="37385" tIns="37385" rIns="37385" bIns="37385" anchor="b"/>
          <a:lstStyle/>
          <a:p>
            <a:pPr defTabSz="561822"/>
            <a:endParaRPr lang="en-GB" sz="1600" dirty="0">
              <a:solidFill>
                <a:srgbClr val="00338D"/>
              </a:solidFill>
              <a:cs typeface="Arial" pitchFamily="34" charset="0"/>
            </a:endParaRPr>
          </a:p>
        </p:txBody>
      </p:sp>
      <p:sp>
        <p:nvSpPr>
          <p:cNvPr id="114" name="Text Box 66"/>
          <p:cNvSpPr txBox="1">
            <a:spLocks noChangeArrowheads="1"/>
          </p:cNvSpPr>
          <p:nvPr>
            <p:custDataLst>
              <p:tags r:id="rId24"/>
            </p:custDataLst>
          </p:nvPr>
        </p:nvSpPr>
        <p:spPr bwMode="gray">
          <a:xfrm>
            <a:off x="4463230" y="1639742"/>
            <a:ext cx="1565225" cy="909029"/>
          </a:xfrm>
          <a:prstGeom prst="rect">
            <a:avLst/>
          </a:prstGeom>
          <a:noFill/>
          <a:ln w="6350">
            <a:noFill/>
            <a:miter lim="800000"/>
            <a:headEnd type="none" w="sm" len="sm"/>
            <a:tailEnd type="none" w="sm" len="sm"/>
          </a:ln>
          <a:effectLst/>
        </p:spPr>
        <p:txBody>
          <a:bodyPr wrap="square" lIns="24923" tIns="24923" rIns="24923" bIns="24923" anchor="t">
            <a:spAutoFit/>
          </a:bodyPr>
          <a:lstStyle/>
          <a:p>
            <a:pPr algn="ctr" defTabSz="527552" eaLnBrk="0" hangingPunct="0">
              <a:spcBef>
                <a:spcPct val="10000"/>
              </a:spcBef>
            </a:pPr>
            <a:r>
              <a:rPr lang="en-GB" b="1" dirty="0">
                <a:solidFill>
                  <a:srgbClr val="00338D"/>
                </a:solidFill>
                <a:cs typeface="Arial" panose="020B0604020202020204" pitchFamily="34" charset="0"/>
              </a:rPr>
              <a:t>Effective date</a:t>
            </a:r>
            <a:endParaRPr lang="en-GB" dirty="0">
              <a:solidFill>
                <a:srgbClr val="00338D"/>
              </a:solidFill>
              <a:cs typeface="Arial" panose="020B0604020202020204" pitchFamily="34" charset="0"/>
            </a:endParaRPr>
          </a:p>
          <a:p>
            <a:pPr algn="ctr" defTabSz="527552" eaLnBrk="0" hangingPunct="0">
              <a:spcBef>
                <a:spcPct val="10000"/>
              </a:spcBef>
            </a:pPr>
            <a:r>
              <a:rPr lang="en-GB" dirty="0">
                <a:solidFill>
                  <a:srgbClr val="00338D"/>
                </a:solidFill>
                <a:cs typeface="Arial" panose="020B0604020202020204" pitchFamily="34" charset="0"/>
              </a:rPr>
              <a:t>1 January 2019</a:t>
            </a:r>
          </a:p>
        </p:txBody>
      </p:sp>
      <p:sp>
        <p:nvSpPr>
          <p:cNvPr id="141" name="Rectangle 140"/>
          <p:cNvSpPr>
            <a:spLocks noChangeArrowheads="1"/>
          </p:cNvSpPr>
          <p:nvPr>
            <p:custDataLst>
              <p:tags r:id="rId25"/>
            </p:custDataLst>
          </p:nvPr>
        </p:nvSpPr>
        <p:spPr bwMode="gray">
          <a:xfrm>
            <a:off x="6335559" y="3289746"/>
            <a:ext cx="622857" cy="222143"/>
          </a:xfrm>
          <a:prstGeom prst="rect">
            <a:avLst/>
          </a:prstGeom>
          <a:noFill/>
          <a:ln w="12699">
            <a:noFill/>
            <a:miter lim="800000"/>
            <a:headEnd type="none" w="sm" len="sm"/>
            <a:tailEnd type="none" w="sm" len="sm"/>
          </a:ln>
          <a:effectLst/>
        </p:spPr>
        <p:txBody>
          <a:bodyPr wrap="square" lIns="0" tIns="24923" rIns="0" bIns="0">
            <a:spAutoFit/>
          </a:bodyPr>
          <a:lstStyle/>
          <a:p>
            <a:pPr defTabSz="527552" eaLnBrk="0" hangingPunct="0">
              <a:lnSpc>
                <a:spcPct val="80000"/>
              </a:lnSpc>
            </a:pPr>
            <a:r>
              <a:rPr lang="en-GB" sz="1600" b="1" dirty="0">
                <a:solidFill>
                  <a:prstClr val="white"/>
                </a:solidFill>
                <a:cs typeface="Arial" panose="020B0604020202020204" pitchFamily="34" charset="0"/>
              </a:rPr>
              <a:t>June</a:t>
            </a:r>
          </a:p>
        </p:txBody>
      </p:sp>
      <p:sp>
        <p:nvSpPr>
          <p:cNvPr id="142" name="Line 70"/>
          <p:cNvSpPr>
            <a:spLocks noChangeShapeType="1"/>
          </p:cNvSpPr>
          <p:nvPr>
            <p:custDataLst>
              <p:tags r:id="rId26"/>
            </p:custDataLst>
          </p:nvPr>
        </p:nvSpPr>
        <p:spPr bwMode="gray">
          <a:xfrm>
            <a:off x="6534211" y="3191801"/>
            <a:ext cx="0" cy="86658"/>
          </a:xfrm>
          <a:prstGeom prst="line">
            <a:avLst/>
          </a:prstGeom>
          <a:noFill/>
          <a:ln w="12700">
            <a:solidFill>
              <a:schemeClr val="bg1"/>
            </a:solidFill>
            <a:round/>
            <a:headEnd type="none" w="sm" len="sm"/>
            <a:tailEnd type="none" w="sm" len="sm"/>
          </a:ln>
          <a:effectLst/>
        </p:spPr>
        <p:txBody>
          <a:bodyPr lIns="37385" tIns="37385" rIns="37385" bIns="37385"/>
          <a:lstStyle/>
          <a:p>
            <a:pPr defTabSz="561822"/>
            <a:endParaRPr lang="en-GB" sz="1600" dirty="0">
              <a:solidFill>
                <a:srgbClr val="00338D"/>
              </a:solidFill>
              <a:cs typeface="Arial" pitchFamily="34" charset="0"/>
            </a:endParaRPr>
          </a:p>
        </p:txBody>
      </p:sp>
      <p:sp>
        <p:nvSpPr>
          <p:cNvPr id="143" name="Line 64"/>
          <p:cNvSpPr>
            <a:spLocks noChangeShapeType="1"/>
          </p:cNvSpPr>
          <p:nvPr>
            <p:custDataLst>
              <p:tags r:id="rId27"/>
            </p:custDataLst>
          </p:nvPr>
        </p:nvSpPr>
        <p:spPr bwMode="gray">
          <a:xfrm flipV="1">
            <a:off x="6558790" y="3531258"/>
            <a:ext cx="0" cy="455557"/>
          </a:xfrm>
          <a:prstGeom prst="line">
            <a:avLst/>
          </a:prstGeom>
          <a:noFill/>
          <a:ln w="12700">
            <a:solidFill>
              <a:srgbClr val="F68D2E"/>
            </a:solidFill>
            <a:round/>
            <a:headEnd type="none" w="sm" len="sm"/>
            <a:tailEnd type="oval" w="sm" len="sm"/>
          </a:ln>
          <a:effectLst/>
        </p:spPr>
        <p:txBody>
          <a:bodyPr lIns="37385" tIns="37385" rIns="37385" bIns="37385" anchor="b"/>
          <a:lstStyle/>
          <a:p>
            <a:pPr defTabSz="561822"/>
            <a:endParaRPr lang="en-GB" sz="1600" dirty="0">
              <a:solidFill>
                <a:srgbClr val="00338D"/>
              </a:solidFill>
              <a:cs typeface="Arial" pitchFamily="34" charset="0"/>
            </a:endParaRPr>
          </a:p>
        </p:txBody>
      </p:sp>
      <p:sp>
        <p:nvSpPr>
          <p:cNvPr id="144" name="Text Box 66"/>
          <p:cNvSpPr txBox="1">
            <a:spLocks noChangeArrowheads="1"/>
          </p:cNvSpPr>
          <p:nvPr>
            <p:custDataLst>
              <p:tags r:id="rId28"/>
            </p:custDataLst>
          </p:nvPr>
        </p:nvSpPr>
        <p:spPr bwMode="gray">
          <a:xfrm>
            <a:off x="5655812" y="4062747"/>
            <a:ext cx="1834817" cy="327332"/>
          </a:xfrm>
          <a:prstGeom prst="rect">
            <a:avLst/>
          </a:prstGeom>
          <a:noFill/>
          <a:ln w="6350">
            <a:noFill/>
            <a:miter lim="800000"/>
            <a:headEnd type="none" w="sm" len="sm"/>
            <a:tailEnd type="none" w="sm" len="sm"/>
          </a:ln>
          <a:effectLst/>
        </p:spPr>
        <p:txBody>
          <a:bodyPr wrap="square" lIns="24923" tIns="24923" rIns="24923" bIns="24923" anchor="t">
            <a:spAutoFit/>
          </a:bodyPr>
          <a:lstStyle/>
          <a:p>
            <a:pPr algn="ctr" defTabSz="527552" eaLnBrk="0" hangingPunct="0">
              <a:spcBef>
                <a:spcPct val="10000"/>
              </a:spcBef>
            </a:pPr>
            <a:r>
              <a:rPr lang="en-GB" b="1" dirty="0">
                <a:solidFill>
                  <a:srgbClr val="00338D"/>
                </a:solidFill>
                <a:cs typeface="Arial" panose="020B0604020202020204" pitchFamily="34" charset="0"/>
              </a:rPr>
              <a:t>Interim reports</a:t>
            </a:r>
          </a:p>
        </p:txBody>
      </p:sp>
      <p:sp>
        <p:nvSpPr>
          <p:cNvPr id="147" name="Text Box 66"/>
          <p:cNvSpPr txBox="1">
            <a:spLocks noChangeArrowheads="1"/>
          </p:cNvSpPr>
          <p:nvPr>
            <p:custDataLst>
              <p:tags r:id="rId29"/>
            </p:custDataLst>
          </p:nvPr>
        </p:nvSpPr>
        <p:spPr bwMode="gray">
          <a:xfrm>
            <a:off x="6623407" y="1643107"/>
            <a:ext cx="1734445" cy="909029"/>
          </a:xfrm>
          <a:prstGeom prst="rect">
            <a:avLst/>
          </a:prstGeom>
          <a:noFill/>
          <a:ln w="6350">
            <a:noFill/>
            <a:miter lim="800000"/>
            <a:headEnd type="none" w="sm" len="sm"/>
            <a:tailEnd type="none" w="sm" len="sm"/>
          </a:ln>
          <a:effectLst/>
        </p:spPr>
        <p:txBody>
          <a:bodyPr wrap="square" lIns="24923" tIns="24923" rIns="24923" bIns="24923" anchor="t">
            <a:spAutoFit/>
          </a:bodyPr>
          <a:lstStyle/>
          <a:p>
            <a:pPr algn="ctr" defTabSz="527552" eaLnBrk="0" hangingPunct="0">
              <a:spcBef>
                <a:spcPct val="10000"/>
              </a:spcBef>
            </a:pPr>
            <a:r>
              <a:rPr lang="en-GB" b="1" dirty="0">
                <a:solidFill>
                  <a:srgbClr val="00338D"/>
                </a:solidFill>
                <a:cs typeface="Arial" panose="020B0604020202020204" pitchFamily="34" charset="0"/>
              </a:rPr>
              <a:t>Annual report</a:t>
            </a:r>
          </a:p>
          <a:p>
            <a:pPr algn="ctr" defTabSz="527552" eaLnBrk="0" hangingPunct="0">
              <a:spcBef>
                <a:spcPct val="10000"/>
              </a:spcBef>
            </a:pPr>
            <a:r>
              <a:rPr lang="en-GB" dirty="0">
                <a:solidFill>
                  <a:srgbClr val="00338D"/>
                </a:solidFill>
                <a:cs typeface="Arial" panose="020B0604020202020204" pitchFamily="34" charset="0"/>
              </a:rPr>
              <a:t>31 December 2019</a:t>
            </a:r>
          </a:p>
        </p:txBody>
      </p:sp>
      <p:sp>
        <p:nvSpPr>
          <p:cNvPr id="153" name="Right Brace 152"/>
          <p:cNvSpPr/>
          <p:nvPr>
            <p:custDataLst>
              <p:tags r:id="rId30"/>
            </p:custDataLst>
          </p:nvPr>
        </p:nvSpPr>
        <p:spPr>
          <a:xfrm rot="5400000">
            <a:off x="3229281" y="2046185"/>
            <a:ext cx="379631" cy="3653493"/>
          </a:xfrm>
          <a:prstGeom prst="rightBrace">
            <a:avLst>
              <a:gd name="adj1" fmla="val 8333"/>
              <a:gd name="adj2" fmla="val 50992"/>
            </a:avLst>
          </a:prstGeom>
          <a:noFill/>
          <a:ln w="15875">
            <a:solidFill>
              <a:srgbClr val="F68D2E"/>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561822"/>
            <a:endParaRPr lang="en-GB" sz="1600" dirty="0">
              <a:solidFill>
                <a:srgbClr val="00338D"/>
              </a:solidFill>
            </a:endParaRPr>
          </a:p>
        </p:txBody>
      </p:sp>
      <p:sp>
        <p:nvSpPr>
          <p:cNvPr id="155" name="Line 64"/>
          <p:cNvSpPr>
            <a:spLocks noChangeShapeType="1"/>
          </p:cNvSpPr>
          <p:nvPr>
            <p:custDataLst>
              <p:tags r:id="rId31"/>
            </p:custDataLst>
          </p:nvPr>
        </p:nvSpPr>
        <p:spPr bwMode="gray">
          <a:xfrm>
            <a:off x="7622581" y="2579857"/>
            <a:ext cx="0" cy="531483"/>
          </a:xfrm>
          <a:prstGeom prst="line">
            <a:avLst/>
          </a:prstGeom>
          <a:noFill/>
          <a:ln w="12700">
            <a:solidFill>
              <a:srgbClr val="F68D2E"/>
            </a:solidFill>
            <a:round/>
            <a:headEnd type="none" w="sm" len="sm"/>
            <a:tailEnd type="oval" w="sm" len="sm"/>
          </a:ln>
          <a:effectLst/>
        </p:spPr>
        <p:txBody>
          <a:bodyPr lIns="37385" tIns="37385" rIns="37385" bIns="37385" anchor="b"/>
          <a:lstStyle/>
          <a:p>
            <a:pPr defTabSz="561822"/>
            <a:endParaRPr lang="en-GB" sz="1600" dirty="0">
              <a:solidFill>
                <a:srgbClr val="00338D"/>
              </a:solidFill>
              <a:cs typeface="Arial" pitchFamily="34" charset="0"/>
            </a:endParaRPr>
          </a:p>
        </p:txBody>
      </p:sp>
      <p:sp>
        <p:nvSpPr>
          <p:cNvPr id="51" name="Line 64"/>
          <p:cNvSpPr>
            <a:spLocks noChangeShapeType="1"/>
          </p:cNvSpPr>
          <p:nvPr>
            <p:custDataLst>
              <p:tags r:id="rId32"/>
            </p:custDataLst>
          </p:nvPr>
        </p:nvSpPr>
        <p:spPr bwMode="gray">
          <a:xfrm flipV="1">
            <a:off x="7072563" y="3531258"/>
            <a:ext cx="0" cy="455557"/>
          </a:xfrm>
          <a:prstGeom prst="line">
            <a:avLst/>
          </a:prstGeom>
          <a:noFill/>
          <a:ln w="12700">
            <a:solidFill>
              <a:srgbClr val="F68D2E"/>
            </a:solidFill>
            <a:round/>
            <a:headEnd type="none" w="sm" len="sm"/>
            <a:tailEnd type="oval" w="sm" len="sm"/>
          </a:ln>
          <a:effectLst/>
        </p:spPr>
        <p:txBody>
          <a:bodyPr lIns="37385" tIns="37385" rIns="37385" bIns="37385" anchor="b"/>
          <a:lstStyle/>
          <a:p>
            <a:pPr defTabSz="561822"/>
            <a:endParaRPr lang="en-GB" sz="1600" dirty="0">
              <a:solidFill>
                <a:srgbClr val="00338D"/>
              </a:solidFill>
              <a:cs typeface="Arial" pitchFamily="34" charset="0"/>
            </a:endParaRPr>
          </a:p>
        </p:txBody>
      </p:sp>
      <p:sp>
        <p:nvSpPr>
          <p:cNvPr id="52" name="Line 64"/>
          <p:cNvSpPr>
            <a:spLocks noChangeShapeType="1"/>
          </p:cNvSpPr>
          <p:nvPr>
            <p:custDataLst>
              <p:tags r:id="rId33"/>
            </p:custDataLst>
          </p:nvPr>
        </p:nvSpPr>
        <p:spPr bwMode="gray">
          <a:xfrm flipV="1">
            <a:off x="5940511" y="3531258"/>
            <a:ext cx="0" cy="455557"/>
          </a:xfrm>
          <a:prstGeom prst="line">
            <a:avLst/>
          </a:prstGeom>
          <a:noFill/>
          <a:ln w="12700">
            <a:solidFill>
              <a:srgbClr val="F68D2E"/>
            </a:solidFill>
            <a:round/>
            <a:headEnd type="none" w="sm" len="sm"/>
            <a:tailEnd type="oval" w="sm" len="sm"/>
          </a:ln>
          <a:effectLst/>
        </p:spPr>
        <p:txBody>
          <a:bodyPr lIns="37385" tIns="37385" rIns="37385" bIns="37385" anchor="b"/>
          <a:lstStyle/>
          <a:p>
            <a:pPr defTabSz="561822"/>
            <a:endParaRPr lang="en-GB" sz="1600" dirty="0">
              <a:solidFill>
                <a:srgbClr val="00338D"/>
              </a:solidFill>
              <a:cs typeface="Arial" pitchFamily="34" charset="0"/>
            </a:endParaRPr>
          </a:p>
        </p:txBody>
      </p:sp>
    </p:spTree>
    <p:extLst>
      <p:ext uri="{BB962C8B-B14F-4D97-AF65-F5344CB8AC3E}">
        <p14:creationId xmlns:p14="http://schemas.microsoft.com/office/powerpoint/2010/main" xmlns="" val="32793950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500"/>
                                        <p:tgtEl>
                                          <p:spTgt spid="4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3"/>
                                        </p:tgtEl>
                                        <p:attrNameLst>
                                          <p:attrName>style.visibility</p:attrName>
                                        </p:attrNameLst>
                                      </p:cBhvr>
                                      <p:to>
                                        <p:strVal val="visible"/>
                                      </p:to>
                                    </p:set>
                                    <p:animEffect transition="in" filter="fade">
                                      <p:cBhvr>
                                        <p:cTn id="20" dur="500"/>
                                        <p:tgtEl>
                                          <p:spTgt spid="15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8"/>
                                        </p:tgtEl>
                                        <p:attrNameLst>
                                          <p:attrName>style.visibility</p:attrName>
                                        </p:attrNameLst>
                                      </p:cBhvr>
                                      <p:to>
                                        <p:strVal val="visible"/>
                                      </p:to>
                                    </p:set>
                                    <p:animEffect transition="in" filter="fade">
                                      <p:cBhvr>
                                        <p:cTn id="23" dur="500"/>
                                        <p:tgtEl>
                                          <p:spTgt spid="138"/>
                                        </p:tgtEl>
                                      </p:cBhvr>
                                    </p:animEffect>
                                  </p:childTnLst>
                                </p:cTn>
                              </p:par>
                            </p:childTnLst>
                          </p:cTn>
                        </p:par>
                        <p:par>
                          <p:cTn id="24" fill="hold">
                            <p:stCondLst>
                              <p:cond delay="1000"/>
                            </p:stCondLst>
                            <p:childTnLst>
                              <p:par>
                                <p:cTn id="25" presetID="10" presetClass="entr" presetSubtype="0" fill="hold" grpId="0" nodeType="afterEffect">
                                  <p:stCondLst>
                                    <p:cond delay="500"/>
                                  </p:stCondLst>
                                  <p:childTnLst>
                                    <p:set>
                                      <p:cBhvr>
                                        <p:cTn id="26" dur="1" fill="hold">
                                          <p:stCondLst>
                                            <p:cond delay="0"/>
                                          </p:stCondLst>
                                        </p:cTn>
                                        <p:tgtEl>
                                          <p:spTgt spid="113"/>
                                        </p:tgtEl>
                                        <p:attrNameLst>
                                          <p:attrName>style.visibility</p:attrName>
                                        </p:attrNameLst>
                                      </p:cBhvr>
                                      <p:to>
                                        <p:strVal val="visible"/>
                                      </p:to>
                                    </p:set>
                                    <p:animEffect transition="in" filter="fade">
                                      <p:cBhvr>
                                        <p:cTn id="27" dur="500"/>
                                        <p:tgtEl>
                                          <p:spTgt spid="113"/>
                                        </p:tgtEl>
                                      </p:cBhvr>
                                    </p:animEffect>
                                  </p:childTnLst>
                                </p:cTn>
                              </p:par>
                            </p:childTnLst>
                          </p:cTn>
                        </p:par>
                        <p:par>
                          <p:cTn id="28" fill="hold">
                            <p:stCondLst>
                              <p:cond delay="2000"/>
                            </p:stCondLst>
                            <p:childTnLst>
                              <p:par>
                                <p:cTn id="29" presetID="10" presetClass="entr" presetSubtype="0" fill="hold" grpId="0" nodeType="afterEffect">
                                  <p:stCondLst>
                                    <p:cond delay="500"/>
                                  </p:stCondLst>
                                  <p:childTnLst>
                                    <p:set>
                                      <p:cBhvr>
                                        <p:cTn id="30" dur="1" fill="hold">
                                          <p:stCondLst>
                                            <p:cond delay="0"/>
                                          </p:stCondLst>
                                        </p:cTn>
                                        <p:tgtEl>
                                          <p:spTgt spid="114"/>
                                        </p:tgtEl>
                                        <p:attrNameLst>
                                          <p:attrName>style.visibility</p:attrName>
                                        </p:attrNameLst>
                                      </p:cBhvr>
                                      <p:to>
                                        <p:strVal val="visible"/>
                                      </p:to>
                                    </p:set>
                                    <p:animEffect transition="in" filter="fade">
                                      <p:cBhvr>
                                        <p:cTn id="31" dur="500"/>
                                        <p:tgtEl>
                                          <p:spTgt spid="1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0"/>
                                        </p:tgtEl>
                                        <p:attrNameLst>
                                          <p:attrName>style.visibility</p:attrName>
                                        </p:attrNameLst>
                                      </p:cBhvr>
                                      <p:to>
                                        <p:strVal val="visible"/>
                                      </p:to>
                                    </p:set>
                                    <p:animEffect transition="in" filter="fade">
                                      <p:cBhvr>
                                        <p:cTn id="36" dur="500"/>
                                        <p:tgtEl>
                                          <p:spTgt spid="150"/>
                                        </p:tgtEl>
                                      </p:cBhvr>
                                    </p:animEffect>
                                  </p:childTnLst>
                                </p:cTn>
                              </p:par>
                            </p:childTnLst>
                          </p:cTn>
                        </p:par>
                        <p:par>
                          <p:cTn id="37" fill="hold">
                            <p:stCondLst>
                              <p:cond delay="500"/>
                            </p:stCondLst>
                            <p:childTnLst>
                              <p:par>
                                <p:cTn id="38" presetID="10" presetClass="entr" presetSubtype="0" fill="hold" grpId="0" nodeType="afterEffect">
                                  <p:stCondLst>
                                    <p:cond delay="250"/>
                                  </p:stCondLst>
                                  <p:childTnLst>
                                    <p:set>
                                      <p:cBhvr>
                                        <p:cTn id="39" dur="1" fill="hold">
                                          <p:stCondLst>
                                            <p:cond delay="0"/>
                                          </p:stCondLst>
                                        </p:cTn>
                                        <p:tgtEl>
                                          <p:spTgt spid="52"/>
                                        </p:tgtEl>
                                        <p:attrNameLst>
                                          <p:attrName>style.visibility</p:attrName>
                                        </p:attrNameLst>
                                      </p:cBhvr>
                                      <p:to>
                                        <p:strVal val="visible"/>
                                      </p:to>
                                    </p:set>
                                    <p:animEffect transition="in" filter="fade">
                                      <p:cBhvr>
                                        <p:cTn id="40" dur="500"/>
                                        <p:tgtEl>
                                          <p:spTgt spid="5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3"/>
                                        </p:tgtEl>
                                        <p:attrNameLst>
                                          <p:attrName>style.visibility</p:attrName>
                                        </p:attrNameLst>
                                      </p:cBhvr>
                                      <p:to>
                                        <p:strVal val="visible"/>
                                      </p:to>
                                    </p:set>
                                    <p:animEffect transition="in" filter="fade">
                                      <p:cBhvr>
                                        <p:cTn id="43" dur="500"/>
                                        <p:tgtEl>
                                          <p:spTgt spid="14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500"/>
                                        <p:tgtEl>
                                          <p:spTgt spid="5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4"/>
                                        </p:tgtEl>
                                        <p:attrNameLst>
                                          <p:attrName>style.visibility</p:attrName>
                                        </p:attrNameLst>
                                      </p:cBhvr>
                                      <p:to>
                                        <p:strVal val="visible"/>
                                      </p:to>
                                    </p:set>
                                    <p:animEffect transition="in" filter="fade">
                                      <p:cBhvr>
                                        <p:cTn id="49" dur="500"/>
                                        <p:tgtEl>
                                          <p:spTgt spid="14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5"/>
                                        </p:tgtEl>
                                        <p:attrNameLst>
                                          <p:attrName>style.visibility</p:attrName>
                                        </p:attrNameLst>
                                      </p:cBhvr>
                                      <p:to>
                                        <p:strVal val="visible"/>
                                      </p:to>
                                    </p:set>
                                    <p:animEffect transition="in" filter="fade">
                                      <p:cBhvr>
                                        <p:cTn id="52" dur="500"/>
                                        <p:tgtEl>
                                          <p:spTgt spid="15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7"/>
                                        </p:tgtEl>
                                        <p:attrNameLst>
                                          <p:attrName>style.visibility</p:attrName>
                                        </p:attrNameLst>
                                      </p:cBhvr>
                                      <p:to>
                                        <p:strVal val="visible"/>
                                      </p:to>
                                    </p:set>
                                    <p:animEffect transition="in" filter="fade">
                                      <p:cBhvr>
                                        <p:cTn id="55"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7" grpId="0" animBg="1"/>
      <p:bldP spid="46" grpId="0" animBg="1"/>
      <p:bldP spid="150" grpId="0" animBg="1"/>
      <p:bldP spid="138" grpId="0"/>
      <p:bldP spid="113" grpId="0" animBg="1"/>
      <p:bldP spid="114" grpId="0"/>
      <p:bldP spid="143" grpId="0" animBg="1"/>
      <p:bldP spid="144" grpId="0"/>
      <p:bldP spid="147" grpId="0"/>
      <p:bldP spid="153" grpId="0" animBg="1"/>
      <p:bldP spid="155" grpId="0" animBg="1"/>
      <p:bldP spid="51"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9600" dirty="0"/>
              <a:t>The new definition </a:t>
            </a:r>
            <a:r>
              <a:rPr lang="en-US" sz="9600" dirty="0" smtClean="0"/>
              <a:t/>
            </a:r>
            <a:br>
              <a:rPr lang="en-US" sz="9600" dirty="0" smtClean="0"/>
            </a:br>
            <a:r>
              <a:rPr lang="en-US" sz="9600" dirty="0" smtClean="0"/>
              <a:t>of </a:t>
            </a:r>
            <a:r>
              <a:rPr lang="en-US" sz="9600" dirty="0"/>
              <a:t>a lease</a:t>
            </a:r>
          </a:p>
        </p:txBody>
      </p:sp>
      <p:grpSp>
        <p:nvGrpSpPr>
          <p:cNvPr id="24" name="Group 23"/>
          <p:cNvGrpSpPr/>
          <p:nvPr/>
        </p:nvGrpSpPr>
        <p:grpSpPr>
          <a:xfrm>
            <a:off x="5900951" y="4245321"/>
            <a:ext cx="2527472" cy="1863931"/>
            <a:chOff x="2009775" y="1147763"/>
            <a:chExt cx="5732463" cy="4227512"/>
          </a:xfrm>
        </p:grpSpPr>
        <p:sp>
          <p:nvSpPr>
            <p:cNvPr id="25" name="Rounded Rectangle 24"/>
            <p:cNvSpPr/>
            <p:nvPr/>
          </p:nvSpPr>
          <p:spPr>
            <a:xfrm>
              <a:off x="3387725" y="4187825"/>
              <a:ext cx="2967067" cy="1131888"/>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689"/>
            <p:cNvSpPr>
              <a:spLocks/>
            </p:cNvSpPr>
            <p:nvPr/>
          </p:nvSpPr>
          <p:spPr bwMode="auto">
            <a:xfrm>
              <a:off x="2116138" y="1279525"/>
              <a:ext cx="5626100" cy="4095750"/>
            </a:xfrm>
            <a:custGeom>
              <a:avLst/>
              <a:gdLst>
                <a:gd name="T0" fmla="*/ 811 w 896"/>
                <a:gd name="T1" fmla="*/ 0 h 652"/>
                <a:gd name="T2" fmla="*/ 814 w 896"/>
                <a:gd name="T3" fmla="*/ 12 h 652"/>
                <a:gd name="T4" fmla="*/ 814 w 896"/>
                <a:gd name="T5" fmla="*/ 605 h 652"/>
                <a:gd name="T6" fmla="*/ 789 w 896"/>
                <a:gd name="T7" fmla="*/ 632 h 652"/>
                <a:gd name="T8" fmla="*/ 586 w 896"/>
                <a:gd name="T9" fmla="*/ 632 h 652"/>
                <a:gd name="T10" fmla="*/ 587 w 896"/>
                <a:gd name="T11" fmla="*/ 635 h 652"/>
                <a:gd name="T12" fmla="*/ 434 w 896"/>
                <a:gd name="T13" fmla="*/ 635 h 652"/>
                <a:gd name="T14" fmla="*/ 424 w 896"/>
                <a:gd name="T15" fmla="*/ 638 h 652"/>
                <a:gd name="T16" fmla="*/ 377 w 896"/>
                <a:gd name="T17" fmla="*/ 638 h 652"/>
                <a:gd name="T18" fmla="*/ 367 w 896"/>
                <a:gd name="T19" fmla="*/ 635 h 652"/>
                <a:gd name="T20" fmla="*/ 333 w 896"/>
                <a:gd name="T21" fmla="*/ 635 h 652"/>
                <a:gd name="T22" fmla="*/ 330 w 896"/>
                <a:gd name="T23" fmla="*/ 632 h 652"/>
                <a:gd name="T24" fmla="*/ 8 w 896"/>
                <a:gd name="T25" fmla="*/ 632 h 652"/>
                <a:gd name="T26" fmla="*/ 0 w 896"/>
                <a:gd name="T27" fmla="*/ 631 h 652"/>
                <a:gd name="T28" fmla="*/ 22 w 896"/>
                <a:gd name="T29" fmla="*/ 647 h 652"/>
                <a:gd name="T30" fmla="*/ 377 w 896"/>
                <a:gd name="T31" fmla="*/ 647 h 652"/>
                <a:gd name="T32" fmla="*/ 391 w 896"/>
                <a:gd name="T33" fmla="*/ 652 h 652"/>
                <a:gd name="T34" fmla="*/ 439 w 896"/>
                <a:gd name="T35" fmla="*/ 652 h 652"/>
                <a:gd name="T36" fmla="*/ 452 w 896"/>
                <a:gd name="T37" fmla="*/ 647 h 652"/>
                <a:gd name="T38" fmla="*/ 803 w 896"/>
                <a:gd name="T39" fmla="*/ 647 h 652"/>
                <a:gd name="T40" fmla="*/ 828 w 896"/>
                <a:gd name="T41" fmla="*/ 619 h 652"/>
                <a:gd name="T42" fmla="*/ 828 w 896"/>
                <a:gd name="T43" fmla="*/ 362 h 652"/>
                <a:gd name="T44" fmla="*/ 883 w 896"/>
                <a:gd name="T45" fmla="*/ 362 h 652"/>
                <a:gd name="T46" fmla="*/ 896 w 896"/>
                <a:gd name="T47" fmla="*/ 348 h 652"/>
                <a:gd name="T48" fmla="*/ 896 w 896"/>
                <a:gd name="T49" fmla="*/ 297 h 652"/>
                <a:gd name="T50" fmla="*/ 883 w 896"/>
                <a:gd name="T51" fmla="*/ 283 h 652"/>
                <a:gd name="T52" fmla="*/ 828 w 896"/>
                <a:gd name="T53" fmla="*/ 283 h 652"/>
                <a:gd name="T54" fmla="*/ 828 w 896"/>
                <a:gd name="T55" fmla="*/ 26 h 652"/>
                <a:gd name="T56" fmla="*/ 811 w 896"/>
                <a:gd name="T57" fmla="*/ 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6" h="652">
                  <a:moveTo>
                    <a:pt x="811" y="0"/>
                  </a:moveTo>
                  <a:cubicBezTo>
                    <a:pt x="813" y="4"/>
                    <a:pt x="814" y="8"/>
                    <a:pt x="814" y="12"/>
                  </a:cubicBezTo>
                  <a:cubicBezTo>
                    <a:pt x="814" y="605"/>
                    <a:pt x="814" y="605"/>
                    <a:pt x="814" y="605"/>
                  </a:cubicBezTo>
                  <a:cubicBezTo>
                    <a:pt x="814" y="620"/>
                    <a:pt x="803" y="632"/>
                    <a:pt x="789" y="632"/>
                  </a:cubicBezTo>
                  <a:cubicBezTo>
                    <a:pt x="586" y="632"/>
                    <a:pt x="586" y="632"/>
                    <a:pt x="586" y="632"/>
                  </a:cubicBezTo>
                  <a:cubicBezTo>
                    <a:pt x="587" y="635"/>
                    <a:pt x="587" y="635"/>
                    <a:pt x="587" y="635"/>
                  </a:cubicBezTo>
                  <a:cubicBezTo>
                    <a:pt x="434" y="635"/>
                    <a:pt x="434" y="635"/>
                    <a:pt x="434" y="635"/>
                  </a:cubicBezTo>
                  <a:cubicBezTo>
                    <a:pt x="431" y="637"/>
                    <a:pt x="428" y="638"/>
                    <a:pt x="424" y="638"/>
                  </a:cubicBezTo>
                  <a:cubicBezTo>
                    <a:pt x="377" y="638"/>
                    <a:pt x="377" y="638"/>
                    <a:pt x="377" y="638"/>
                  </a:cubicBezTo>
                  <a:cubicBezTo>
                    <a:pt x="373" y="638"/>
                    <a:pt x="370" y="637"/>
                    <a:pt x="367" y="635"/>
                  </a:cubicBezTo>
                  <a:cubicBezTo>
                    <a:pt x="333" y="635"/>
                    <a:pt x="333" y="635"/>
                    <a:pt x="333" y="635"/>
                  </a:cubicBezTo>
                  <a:cubicBezTo>
                    <a:pt x="330" y="632"/>
                    <a:pt x="330" y="632"/>
                    <a:pt x="330" y="632"/>
                  </a:cubicBezTo>
                  <a:cubicBezTo>
                    <a:pt x="8" y="632"/>
                    <a:pt x="8" y="632"/>
                    <a:pt x="8" y="632"/>
                  </a:cubicBezTo>
                  <a:cubicBezTo>
                    <a:pt x="5" y="632"/>
                    <a:pt x="2" y="632"/>
                    <a:pt x="0" y="631"/>
                  </a:cubicBezTo>
                  <a:cubicBezTo>
                    <a:pt x="4" y="640"/>
                    <a:pt x="12" y="647"/>
                    <a:pt x="22" y="647"/>
                  </a:cubicBezTo>
                  <a:cubicBezTo>
                    <a:pt x="377" y="647"/>
                    <a:pt x="377" y="647"/>
                    <a:pt x="377" y="647"/>
                  </a:cubicBezTo>
                  <a:cubicBezTo>
                    <a:pt x="381" y="650"/>
                    <a:pt x="386" y="652"/>
                    <a:pt x="391" y="652"/>
                  </a:cubicBezTo>
                  <a:cubicBezTo>
                    <a:pt x="439" y="652"/>
                    <a:pt x="439" y="652"/>
                    <a:pt x="439" y="652"/>
                  </a:cubicBezTo>
                  <a:cubicBezTo>
                    <a:pt x="444" y="652"/>
                    <a:pt x="448" y="650"/>
                    <a:pt x="452" y="647"/>
                  </a:cubicBezTo>
                  <a:cubicBezTo>
                    <a:pt x="803" y="647"/>
                    <a:pt x="803" y="647"/>
                    <a:pt x="803" y="647"/>
                  </a:cubicBezTo>
                  <a:cubicBezTo>
                    <a:pt x="817" y="647"/>
                    <a:pt x="828" y="634"/>
                    <a:pt x="828" y="619"/>
                  </a:cubicBezTo>
                  <a:cubicBezTo>
                    <a:pt x="828" y="362"/>
                    <a:pt x="828" y="362"/>
                    <a:pt x="828" y="362"/>
                  </a:cubicBezTo>
                  <a:cubicBezTo>
                    <a:pt x="883" y="362"/>
                    <a:pt x="883" y="362"/>
                    <a:pt x="883" y="362"/>
                  </a:cubicBezTo>
                  <a:cubicBezTo>
                    <a:pt x="890" y="362"/>
                    <a:pt x="896" y="356"/>
                    <a:pt x="896" y="348"/>
                  </a:cubicBezTo>
                  <a:cubicBezTo>
                    <a:pt x="896" y="297"/>
                    <a:pt x="896" y="297"/>
                    <a:pt x="896" y="297"/>
                  </a:cubicBezTo>
                  <a:cubicBezTo>
                    <a:pt x="896" y="290"/>
                    <a:pt x="890" y="283"/>
                    <a:pt x="883" y="283"/>
                  </a:cubicBezTo>
                  <a:cubicBezTo>
                    <a:pt x="828" y="283"/>
                    <a:pt x="828" y="283"/>
                    <a:pt x="828" y="283"/>
                  </a:cubicBezTo>
                  <a:cubicBezTo>
                    <a:pt x="828" y="26"/>
                    <a:pt x="828" y="26"/>
                    <a:pt x="828" y="26"/>
                  </a:cubicBezTo>
                  <a:cubicBezTo>
                    <a:pt x="828" y="14"/>
                    <a:pt x="821" y="4"/>
                    <a:pt x="811" y="0"/>
                  </a:cubicBezTo>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690"/>
            <p:cNvSpPr>
              <a:spLocks/>
            </p:cNvSpPr>
            <p:nvPr/>
          </p:nvSpPr>
          <p:spPr bwMode="auto">
            <a:xfrm>
              <a:off x="2009775" y="1179513"/>
              <a:ext cx="5218113" cy="4070350"/>
            </a:xfrm>
            <a:custGeom>
              <a:avLst/>
              <a:gdLst>
                <a:gd name="T0" fmla="*/ 806 w 831"/>
                <a:gd name="T1" fmla="*/ 0 h 648"/>
                <a:gd name="T2" fmla="*/ 25 w 831"/>
                <a:gd name="T3" fmla="*/ 0 h 648"/>
                <a:gd name="T4" fmla="*/ 0 w 831"/>
                <a:gd name="T5" fmla="*/ 28 h 648"/>
                <a:gd name="T6" fmla="*/ 0 w 831"/>
                <a:gd name="T7" fmla="*/ 621 h 648"/>
                <a:gd name="T8" fmla="*/ 25 w 831"/>
                <a:gd name="T9" fmla="*/ 648 h 648"/>
                <a:gd name="T10" fmla="*/ 806 w 831"/>
                <a:gd name="T11" fmla="*/ 648 h 648"/>
                <a:gd name="T12" fmla="*/ 831 w 831"/>
                <a:gd name="T13" fmla="*/ 621 h 648"/>
                <a:gd name="T14" fmla="*/ 831 w 831"/>
                <a:gd name="T15" fmla="*/ 28 h 648"/>
                <a:gd name="T16" fmla="*/ 806 w 831"/>
                <a:gd name="T17" fmla="*/ 0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1" h="648">
                  <a:moveTo>
                    <a:pt x="806" y="0"/>
                  </a:moveTo>
                  <a:cubicBezTo>
                    <a:pt x="25" y="0"/>
                    <a:pt x="25" y="0"/>
                    <a:pt x="25" y="0"/>
                  </a:cubicBezTo>
                  <a:cubicBezTo>
                    <a:pt x="11" y="0"/>
                    <a:pt x="0" y="13"/>
                    <a:pt x="0" y="28"/>
                  </a:cubicBezTo>
                  <a:cubicBezTo>
                    <a:pt x="0" y="621"/>
                    <a:pt x="0" y="621"/>
                    <a:pt x="0" y="621"/>
                  </a:cubicBezTo>
                  <a:cubicBezTo>
                    <a:pt x="0" y="636"/>
                    <a:pt x="11" y="648"/>
                    <a:pt x="25" y="648"/>
                  </a:cubicBezTo>
                  <a:cubicBezTo>
                    <a:pt x="806" y="648"/>
                    <a:pt x="806" y="648"/>
                    <a:pt x="806" y="648"/>
                  </a:cubicBezTo>
                  <a:cubicBezTo>
                    <a:pt x="820" y="648"/>
                    <a:pt x="831" y="636"/>
                    <a:pt x="831" y="621"/>
                  </a:cubicBezTo>
                  <a:cubicBezTo>
                    <a:pt x="831" y="28"/>
                    <a:pt x="831" y="28"/>
                    <a:pt x="831" y="28"/>
                  </a:cubicBezTo>
                  <a:cubicBezTo>
                    <a:pt x="831" y="13"/>
                    <a:pt x="820" y="0"/>
                    <a:pt x="806" y="0"/>
                  </a:cubicBezTo>
                </a:path>
              </a:pathLst>
            </a:custGeom>
            <a:solidFill>
              <a:srgbClr val="00338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691"/>
            <p:cNvSpPr>
              <a:spLocks/>
            </p:cNvSpPr>
            <p:nvPr/>
          </p:nvSpPr>
          <p:spPr bwMode="auto">
            <a:xfrm>
              <a:off x="4344988" y="1147763"/>
              <a:ext cx="565150" cy="4140200"/>
            </a:xfrm>
            <a:custGeom>
              <a:avLst/>
              <a:gdLst>
                <a:gd name="T0" fmla="*/ 69 w 90"/>
                <a:gd name="T1" fmla="*/ 0 h 659"/>
                <a:gd name="T2" fmla="*/ 22 w 90"/>
                <a:gd name="T3" fmla="*/ 0 h 659"/>
                <a:gd name="T4" fmla="*/ 0 w 90"/>
                <a:gd name="T5" fmla="*/ 24 h 659"/>
                <a:gd name="T6" fmla="*/ 0 w 90"/>
                <a:gd name="T7" fmla="*/ 635 h 659"/>
                <a:gd name="T8" fmla="*/ 22 w 90"/>
                <a:gd name="T9" fmla="*/ 659 h 659"/>
                <a:gd name="T10" fmla="*/ 69 w 90"/>
                <a:gd name="T11" fmla="*/ 659 h 659"/>
                <a:gd name="T12" fmla="*/ 90 w 90"/>
                <a:gd name="T13" fmla="*/ 635 h 659"/>
                <a:gd name="T14" fmla="*/ 90 w 90"/>
                <a:gd name="T15" fmla="*/ 24 h 659"/>
                <a:gd name="T16" fmla="*/ 69 w 90"/>
                <a:gd name="T17" fmla="*/ 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59">
                  <a:moveTo>
                    <a:pt x="69" y="0"/>
                  </a:moveTo>
                  <a:cubicBezTo>
                    <a:pt x="22" y="0"/>
                    <a:pt x="22" y="0"/>
                    <a:pt x="22" y="0"/>
                  </a:cubicBezTo>
                  <a:cubicBezTo>
                    <a:pt x="10" y="0"/>
                    <a:pt x="0" y="11"/>
                    <a:pt x="0" y="24"/>
                  </a:cubicBezTo>
                  <a:cubicBezTo>
                    <a:pt x="0" y="635"/>
                    <a:pt x="0" y="635"/>
                    <a:pt x="0" y="635"/>
                  </a:cubicBezTo>
                  <a:cubicBezTo>
                    <a:pt x="0" y="648"/>
                    <a:pt x="10" y="659"/>
                    <a:pt x="22" y="659"/>
                  </a:cubicBezTo>
                  <a:cubicBezTo>
                    <a:pt x="69" y="659"/>
                    <a:pt x="69" y="659"/>
                    <a:pt x="69" y="659"/>
                  </a:cubicBezTo>
                  <a:cubicBezTo>
                    <a:pt x="81" y="659"/>
                    <a:pt x="90" y="648"/>
                    <a:pt x="90" y="635"/>
                  </a:cubicBezTo>
                  <a:cubicBezTo>
                    <a:pt x="90" y="24"/>
                    <a:pt x="90" y="24"/>
                    <a:pt x="90" y="24"/>
                  </a:cubicBezTo>
                  <a:cubicBezTo>
                    <a:pt x="90" y="11"/>
                    <a:pt x="81" y="0"/>
                    <a:pt x="69" y="0"/>
                  </a:cubicBezTo>
                </a:path>
              </a:pathLst>
            </a:custGeom>
            <a:solidFill>
              <a:srgbClr val="005E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692"/>
            <p:cNvSpPr>
              <a:spLocks/>
            </p:cNvSpPr>
            <p:nvPr/>
          </p:nvSpPr>
          <p:spPr bwMode="auto">
            <a:xfrm>
              <a:off x="2305050" y="1493838"/>
              <a:ext cx="2273300" cy="3511550"/>
            </a:xfrm>
            <a:custGeom>
              <a:avLst/>
              <a:gdLst>
                <a:gd name="T0" fmla="*/ 358 w 362"/>
                <a:gd name="T1" fmla="*/ 0 h 559"/>
                <a:gd name="T2" fmla="*/ 4 w 362"/>
                <a:gd name="T3" fmla="*/ 0 h 559"/>
                <a:gd name="T4" fmla="*/ 0 w 362"/>
                <a:gd name="T5" fmla="*/ 5 h 559"/>
                <a:gd name="T6" fmla="*/ 0 w 362"/>
                <a:gd name="T7" fmla="*/ 554 h 559"/>
                <a:gd name="T8" fmla="*/ 4 w 362"/>
                <a:gd name="T9" fmla="*/ 559 h 559"/>
                <a:gd name="T10" fmla="*/ 358 w 362"/>
                <a:gd name="T11" fmla="*/ 559 h 559"/>
                <a:gd name="T12" fmla="*/ 362 w 362"/>
                <a:gd name="T13" fmla="*/ 554 h 559"/>
                <a:gd name="T14" fmla="*/ 362 w 362"/>
                <a:gd name="T15" fmla="*/ 5 h 559"/>
                <a:gd name="T16" fmla="*/ 358 w 362"/>
                <a:gd name="T1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2" h="559">
                  <a:moveTo>
                    <a:pt x="358" y="0"/>
                  </a:moveTo>
                  <a:cubicBezTo>
                    <a:pt x="4" y="0"/>
                    <a:pt x="4" y="0"/>
                    <a:pt x="4" y="0"/>
                  </a:cubicBezTo>
                  <a:cubicBezTo>
                    <a:pt x="2" y="0"/>
                    <a:pt x="0" y="2"/>
                    <a:pt x="0" y="5"/>
                  </a:cubicBezTo>
                  <a:cubicBezTo>
                    <a:pt x="0" y="554"/>
                    <a:pt x="0" y="554"/>
                    <a:pt x="0" y="554"/>
                  </a:cubicBezTo>
                  <a:cubicBezTo>
                    <a:pt x="0" y="556"/>
                    <a:pt x="2" y="559"/>
                    <a:pt x="4" y="559"/>
                  </a:cubicBezTo>
                  <a:cubicBezTo>
                    <a:pt x="358" y="559"/>
                    <a:pt x="358" y="559"/>
                    <a:pt x="358" y="559"/>
                  </a:cubicBezTo>
                  <a:cubicBezTo>
                    <a:pt x="360" y="559"/>
                    <a:pt x="362" y="556"/>
                    <a:pt x="362" y="554"/>
                  </a:cubicBezTo>
                  <a:cubicBezTo>
                    <a:pt x="362" y="5"/>
                    <a:pt x="362" y="5"/>
                    <a:pt x="362" y="5"/>
                  </a:cubicBezTo>
                  <a:cubicBezTo>
                    <a:pt x="362" y="2"/>
                    <a:pt x="360" y="0"/>
                    <a:pt x="358" y="0"/>
                  </a:cubicBezTo>
                </a:path>
              </a:pathLst>
            </a:custGeom>
            <a:solidFill>
              <a:srgbClr val="E6E7E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693"/>
            <p:cNvSpPr>
              <a:spLocks/>
            </p:cNvSpPr>
            <p:nvPr/>
          </p:nvSpPr>
          <p:spPr bwMode="auto">
            <a:xfrm>
              <a:off x="4716463" y="1493838"/>
              <a:ext cx="2271713" cy="3511550"/>
            </a:xfrm>
            <a:custGeom>
              <a:avLst/>
              <a:gdLst>
                <a:gd name="T0" fmla="*/ 358 w 362"/>
                <a:gd name="T1" fmla="*/ 0 h 559"/>
                <a:gd name="T2" fmla="*/ 4 w 362"/>
                <a:gd name="T3" fmla="*/ 0 h 559"/>
                <a:gd name="T4" fmla="*/ 0 w 362"/>
                <a:gd name="T5" fmla="*/ 5 h 559"/>
                <a:gd name="T6" fmla="*/ 0 w 362"/>
                <a:gd name="T7" fmla="*/ 554 h 559"/>
                <a:gd name="T8" fmla="*/ 4 w 362"/>
                <a:gd name="T9" fmla="*/ 559 h 559"/>
                <a:gd name="T10" fmla="*/ 358 w 362"/>
                <a:gd name="T11" fmla="*/ 559 h 559"/>
                <a:gd name="T12" fmla="*/ 362 w 362"/>
                <a:gd name="T13" fmla="*/ 554 h 559"/>
                <a:gd name="T14" fmla="*/ 362 w 362"/>
                <a:gd name="T15" fmla="*/ 5 h 559"/>
                <a:gd name="T16" fmla="*/ 358 w 362"/>
                <a:gd name="T1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2" h="559">
                  <a:moveTo>
                    <a:pt x="358" y="0"/>
                  </a:moveTo>
                  <a:cubicBezTo>
                    <a:pt x="4" y="0"/>
                    <a:pt x="4" y="0"/>
                    <a:pt x="4" y="0"/>
                  </a:cubicBezTo>
                  <a:cubicBezTo>
                    <a:pt x="2" y="0"/>
                    <a:pt x="0" y="2"/>
                    <a:pt x="0" y="5"/>
                  </a:cubicBezTo>
                  <a:cubicBezTo>
                    <a:pt x="0" y="554"/>
                    <a:pt x="0" y="554"/>
                    <a:pt x="0" y="554"/>
                  </a:cubicBezTo>
                  <a:cubicBezTo>
                    <a:pt x="0" y="556"/>
                    <a:pt x="2" y="559"/>
                    <a:pt x="4" y="559"/>
                  </a:cubicBezTo>
                  <a:cubicBezTo>
                    <a:pt x="358" y="559"/>
                    <a:pt x="358" y="559"/>
                    <a:pt x="358" y="559"/>
                  </a:cubicBezTo>
                  <a:cubicBezTo>
                    <a:pt x="360" y="559"/>
                    <a:pt x="362" y="556"/>
                    <a:pt x="362" y="554"/>
                  </a:cubicBezTo>
                  <a:cubicBezTo>
                    <a:pt x="362" y="5"/>
                    <a:pt x="362" y="5"/>
                    <a:pt x="362" y="5"/>
                  </a:cubicBezTo>
                  <a:cubicBezTo>
                    <a:pt x="362" y="2"/>
                    <a:pt x="360" y="0"/>
                    <a:pt x="358" y="0"/>
                  </a:cubicBezTo>
                </a:path>
              </a:pathLst>
            </a:custGeom>
            <a:solidFill>
              <a:srgbClr val="E6E7E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694"/>
            <p:cNvSpPr>
              <a:spLocks/>
            </p:cNvSpPr>
            <p:nvPr/>
          </p:nvSpPr>
          <p:spPr bwMode="auto">
            <a:xfrm>
              <a:off x="2254250" y="1430338"/>
              <a:ext cx="2273300" cy="3511550"/>
            </a:xfrm>
            <a:custGeom>
              <a:avLst/>
              <a:gdLst>
                <a:gd name="T0" fmla="*/ 358 w 362"/>
                <a:gd name="T1" fmla="*/ 0 h 559"/>
                <a:gd name="T2" fmla="*/ 4 w 362"/>
                <a:gd name="T3" fmla="*/ 0 h 559"/>
                <a:gd name="T4" fmla="*/ 0 w 362"/>
                <a:gd name="T5" fmla="*/ 5 h 559"/>
                <a:gd name="T6" fmla="*/ 0 w 362"/>
                <a:gd name="T7" fmla="*/ 554 h 559"/>
                <a:gd name="T8" fmla="*/ 4 w 362"/>
                <a:gd name="T9" fmla="*/ 559 h 559"/>
                <a:gd name="T10" fmla="*/ 358 w 362"/>
                <a:gd name="T11" fmla="*/ 559 h 559"/>
                <a:gd name="T12" fmla="*/ 362 w 362"/>
                <a:gd name="T13" fmla="*/ 554 h 559"/>
                <a:gd name="T14" fmla="*/ 362 w 362"/>
                <a:gd name="T15" fmla="*/ 5 h 559"/>
                <a:gd name="T16" fmla="*/ 358 w 362"/>
                <a:gd name="T1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2" h="559">
                  <a:moveTo>
                    <a:pt x="358" y="0"/>
                  </a:moveTo>
                  <a:cubicBezTo>
                    <a:pt x="4" y="0"/>
                    <a:pt x="4" y="0"/>
                    <a:pt x="4" y="0"/>
                  </a:cubicBezTo>
                  <a:cubicBezTo>
                    <a:pt x="1" y="0"/>
                    <a:pt x="0" y="2"/>
                    <a:pt x="0" y="5"/>
                  </a:cubicBezTo>
                  <a:cubicBezTo>
                    <a:pt x="0" y="554"/>
                    <a:pt x="0" y="554"/>
                    <a:pt x="0" y="554"/>
                  </a:cubicBezTo>
                  <a:cubicBezTo>
                    <a:pt x="0" y="557"/>
                    <a:pt x="1" y="559"/>
                    <a:pt x="4" y="559"/>
                  </a:cubicBezTo>
                  <a:cubicBezTo>
                    <a:pt x="358" y="559"/>
                    <a:pt x="358" y="559"/>
                    <a:pt x="358" y="559"/>
                  </a:cubicBezTo>
                  <a:cubicBezTo>
                    <a:pt x="360" y="559"/>
                    <a:pt x="362" y="557"/>
                    <a:pt x="362" y="554"/>
                  </a:cubicBezTo>
                  <a:cubicBezTo>
                    <a:pt x="362" y="5"/>
                    <a:pt x="362" y="5"/>
                    <a:pt x="362" y="5"/>
                  </a:cubicBezTo>
                  <a:cubicBezTo>
                    <a:pt x="362" y="2"/>
                    <a:pt x="360" y="0"/>
                    <a:pt x="358"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695"/>
            <p:cNvSpPr>
              <a:spLocks/>
            </p:cNvSpPr>
            <p:nvPr/>
          </p:nvSpPr>
          <p:spPr bwMode="auto">
            <a:xfrm>
              <a:off x="4665663" y="1430338"/>
              <a:ext cx="2273300" cy="3511550"/>
            </a:xfrm>
            <a:custGeom>
              <a:avLst/>
              <a:gdLst>
                <a:gd name="T0" fmla="*/ 358 w 362"/>
                <a:gd name="T1" fmla="*/ 0 h 559"/>
                <a:gd name="T2" fmla="*/ 4 w 362"/>
                <a:gd name="T3" fmla="*/ 0 h 559"/>
                <a:gd name="T4" fmla="*/ 0 w 362"/>
                <a:gd name="T5" fmla="*/ 5 h 559"/>
                <a:gd name="T6" fmla="*/ 0 w 362"/>
                <a:gd name="T7" fmla="*/ 554 h 559"/>
                <a:gd name="T8" fmla="*/ 4 w 362"/>
                <a:gd name="T9" fmla="*/ 559 h 559"/>
                <a:gd name="T10" fmla="*/ 358 w 362"/>
                <a:gd name="T11" fmla="*/ 559 h 559"/>
                <a:gd name="T12" fmla="*/ 362 w 362"/>
                <a:gd name="T13" fmla="*/ 554 h 559"/>
                <a:gd name="T14" fmla="*/ 362 w 362"/>
                <a:gd name="T15" fmla="*/ 5 h 559"/>
                <a:gd name="T16" fmla="*/ 358 w 362"/>
                <a:gd name="T1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2" h="559">
                  <a:moveTo>
                    <a:pt x="358" y="0"/>
                  </a:moveTo>
                  <a:cubicBezTo>
                    <a:pt x="4" y="0"/>
                    <a:pt x="4" y="0"/>
                    <a:pt x="4" y="0"/>
                  </a:cubicBezTo>
                  <a:cubicBezTo>
                    <a:pt x="1" y="0"/>
                    <a:pt x="0" y="2"/>
                    <a:pt x="0" y="5"/>
                  </a:cubicBezTo>
                  <a:cubicBezTo>
                    <a:pt x="0" y="554"/>
                    <a:pt x="0" y="554"/>
                    <a:pt x="0" y="554"/>
                  </a:cubicBezTo>
                  <a:cubicBezTo>
                    <a:pt x="0" y="557"/>
                    <a:pt x="1" y="559"/>
                    <a:pt x="4" y="559"/>
                  </a:cubicBezTo>
                  <a:cubicBezTo>
                    <a:pt x="358" y="559"/>
                    <a:pt x="358" y="559"/>
                    <a:pt x="358" y="559"/>
                  </a:cubicBezTo>
                  <a:cubicBezTo>
                    <a:pt x="360" y="559"/>
                    <a:pt x="362" y="557"/>
                    <a:pt x="362" y="554"/>
                  </a:cubicBezTo>
                  <a:cubicBezTo>
                    <a:pt x="362" y="5"/>
                    <a:pt x="362" y="5"/>
                    <a:pt x="362" y="5"/>
                  </a:cubicBezTo>
                  <a:cubicBezTo>
                    <a:pt x="362" y="2"/>
                    <a:pt x="360" y="0"/>
                    <a:pt x="358"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696"/>
            <p:cNvSpPr>
              <a:spLocks/>
            </p:cNvSpPr>
            <p:nvPr/>
          </p:nvSpPr>
          <p:spPr bwMode="auto">
            <a:xfrm>
              <a:off x="2530475" y="1914525"/>
              <a:ext cx="1714500" cy="42862"/>
            </a:xfrm>
            <a:custGeom>
              <a:avLst/>
              <a:gdLst>
                <a:gd name="T0" fmla="*/ 270 w 273"/>
                <a:gd name="T1" fmla="*/ 0 h 7"/>
                <a:gd name="T2" fmla="*/ 4 w 273"/>
                <a:gd name="T3" fmla="*/ 0 h 7"/>
                <a:gd name="T4" fmla="*/ 0 w 273"/>
                <a:gd name="T5" fmla="*/ 4 h 7"/>
                <a:gd name="T6" fmla="*/ 4 w 273"/>
                <a:gd name="T7" fmla="*/ 7 h 7"/>
                <a:gd name="T8" fmla="*/ 270 w 273"/>
                <a:gd name="T9" fmla="*/ 7 h 7"/>
                <a:gd name="T10" fmla="*/ 273 w 273"/>
                <a:gd name="T11" fmla="*/ 4 h 7"/>
                <a:gd name="T12" fmla="*/ 270 w 27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73" h="7">
                  <a:moveTo>
                    <a:pt x="270" y="0"/>
                  </a:moveTo>
                  <a:cubicBezTo>
                    <a:pt x="4" y="0"/>
                    <a:pt x="4" y="0"/>
                    <a:pt x="4" y="0"/>
                  </a:cubicBezTo>
                  <a:cubicBezTo>
                    <a:pt x="2" y="0"/>
                    <a:pt x="0" y="2"/>
                    <a:pt x="0" y="4"/>
                  </a:cubicBezTo>
                  <a:cubicBezTo>
                    <a:pt x="0" y="6"/>
                    <a:pt x="2" y="7"/>
                    <a:pt x="4" y="7"/>
                  </a:cubicBezTo>
                  <a:cubicBezTo>
                    <a:pt x="270" y="7"/>
                    <a:pt x="270" y="7"/>
                    <a:pt x="270" y="7"/>
                  </a:cubicBezTo>
                  <a:cubicBezTo>
                    <a:pt x="271" y="7"/>
                    <a:pt x="273" y="6"/>
                    <a:pt x="273" y="4"/>
                  </a:cubicBezTo>
                  <a:cubicBezTo>
                    <a:pt x="273" y="2"/>
                    <a:pt x="271" y="0"/>
                    <a:pt x="270" y="0"/>
                  </a:cubicBezTo>
                </a:path>
              </a:pathLst>
            </a:custGeom>
            <a:solidFill>
              <a:srgbClr val="D2D3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697"/>
            <p:cNvSpPr>
              <a:spLocks/>
            </p:cNvSpPr>
            <p:nvPr/>
          </p:nvSpPr>
          <p:spPr bwMode="auto">
            <a:xfrm>
              <a:off x="2530475" y="2197100"/>
              <a:ext cx="1714500" cy="42862"/>
            </a:xfrm>
            <a:custGeom>
              <a:avLst/>
              <a:gdLst>
                <a:gd name="T0" fmla="*/ 270 w 273"/>
                <a:gd name="T1" fmla="*/ 0 h 7"/>
                <a:gd name="T2" fmla="*/ 4 w 273"/>
                <a:gd name="T3" fmla="*/ 0 h 7"/>
                <a:gd name="T4" fmla="*/ 0 w 273"/>
                <a:gd name="T5" fmla="*/ 3 h 7"/>
                <a:gd name="T6" fmla="*/ 4 w 273"/>
                <a:gd name="T7" fmla="*/ 7 h 7"/>
                <a:gd name="T8" fmla="*/ 270 w 273"/>
                <a:gd name="T9" fmla="*/ 7 h 7"/>
                <a:gd name="T10" fmla="*/ 273 w 273"/>
                <a:gd name="T11" fmla="*/ 3 h 7"/>
                <a:gd name="T12" fmla="*/ 270 w 27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73" h="7">
                  <a:moveTo>
                    <a:pt x="270" y="0"/>
                  </a:moveTo>
                  <a:cubicBezTo>
                    <a:pt x="4" y="0"/>
                    <a:pt x="4" y="0"/>
                    <a:pt x="4" y="0"/>
                  </a:cubicBezTo>
                  <a:cubicBezTo>
                    <a:pt x="2" y="0"/>
                    <a:pt x="0" y="1"/>
                    <a:pt x="0" y="3"/>
                  </a:cubicBezTo>
                  <a:cubicBezTo>
                    <a:pt x="0" y="5"/>
                    <a:pt x="2" y="7"/>
                    <a:pt x="4" y="7"/>
                  </a:cubicBezTo>
                  <a:cubicBezTo>
                    <a:pt x="270" y="7"/>
                    <a:pt x="270" y="7"/>
                    <a:pt x="270" y="7"/>
                  </a:cubicBezTo>
                  <a:cubicBezTo>
                    <a:pt x="271" y="7"/>
                    <a:pt x="273" y="5"/>
                    <a:pt x="273" y="3"/>
                  </a:cubicBezTo>
                  <a:cubicBezTo>
                    <a:pt x="273" y="1"/>
                    <a:pt x="271" y="0"/>
                    <a:pt x="270" y="0"/>
                  </a:cubicBezTo>
                </a:path>
              </a:pathLst>
            </a:custGeom>
            <a:solidFill>
              <a:srgbClr val="D2D3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698"/>
            <p:cNvSpPr>
              <a:spLocks/>
            </p:cNvSpPr>
            <p:nvPr/>
          </p:nvSpPr>
          <p:spPr bwMode="auto">
            <a:xfrm>
              <a:off x="2530475" y="2473325"/>
              <a:ext cx="1714500" cy="44450"/>
            </a:xfrm>
            <a:custGeom>
              <a:avLst/>
              <a:gdLst>
                <a:gd name="T0" fmla="*/ 270 w 273"/>
                <a:gd name="T1" fmla="*/ 0 h 7"/>
                <a:gd name="T2" fmla="*/ 4 w 273"/>
                <a:gd name="T3" fmla="*/ 0 h 7"/>
                <a:gd name="T4" fmla="*/ 0 w 273"/>
                <a:gd name="T5" fmla="*/ 3 h 7"/>
                <a:gd name="T6" fmla="*/ 4 w 273"/>
                <a:gd name="T7" fmla="*/ 7 h 7"/>
                <a:gd name="T8" fmla="*/ 270 w 273"/>
                <a:gd name="T9" fmla="*/ 7 h 7"/>
                <a:gd name="T10" fmla="*/ 273 w 273"/>
                <a:gd name="T11" fmla="*/ 3 h 7"/>
                <a:gd name="T12" fmla="*/ 270 w 27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73" h="7">
                  <a:moveTo>
                    <a:pt x="270" y="0"/>
                  </a:moveTo>
                  <a:cubicBezTo>
                    <a:pt x="4" y="0"/>
                    <a:pt x="4" y="0"/>
                    <a:pt x="4" y="0"/>
                  </a:cubicBezTo>
                  <a:cubicBezTo>
                    <a:pt x="2" y="0"/>
                    <a:pt x="0" y="1"/>
                    <a:pt x="0" y="3"/>
                  </a:cubicBezTo>
                  <a:cubicBezTo>
                    <a:pt x="0" y="5"/>
                    <a:pt x="2" y="7"/>
                    <a:pt x="4" y="7"/>
                  </a:cubicBezTo>
                  <a:cubicBezTo>
                    <a:pt x="270" y="7"/>
                    <a:pt x="270" y="7"/>
                    <a:pt x="270" y="7"/>
                  </a:cubicBezTo>
                  <a:cubicBezTo>
                    <a:pt x="271" y="7"/>
                    <a:pt x="273" y="5"/>
                    <a:pt x="273" y="3"/>
                  </a:cubicBezTo>
                  <a:cubicBezTo>
                    <a:pt x="273" y="1"/>
                    <a:pt x="271" y="0"/>
                    <a:pt x="270" y="0"/>
                  </a:cubicBezTo>
                </a:path>
              </a:pathLst>
            </a:custGeom>
            <a:solidFill>
              <a:srgbClr val="D2D3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699"/>
            <p:cNvSpPr>
              <a:spLocks/>
            </p:cNvSpPr>
            <p:nvPr/>
          </p:nvSpPr>
          <p:spPr bwMode="auto">
            <a:xfrm>
              <a:off x="2530475" y="4414838"/>
              <a:ext cx="1714500" cy="42862"/>
            </a:xfrm>
            <a:custGeom>
              <a:avLst/>
              <a:gdLst>
                <a:gd name="T0" fmla="*/ 270 w 273"/>
                <a:gd name="T1" fmla="*/ 0 h 7"/>
                <a:gd name="T2" fmla="*/ 4 w 273"/>
                <a:gd name="T3" fmla="*/ 0 h 7"/>
                <a:gd name="T4" fmla="*/ 0 w 273"/>
                <a:gd name="T5" fmla="*/ 4 h 7"/>
                <a:gd name="T6" fmla="*/ 4 w 273"/>
                <a:gd name="T7" fmla="*/ 7 h 7"/>
                <a:gd name="T8" fmla="*/ 270 w 273"/>
                <a:gd name="T9" fmla="*/ 7 h 7"/>
                <a:gd name="T10" fmla="*/ 273 w 273"/>
                <a:gd name="T11" fmla="*/ 4 h 7"/>
                <a:gd name="T12" fmla="*/ 270 w 27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73" h="7">
                  <a:moveTo>
                    <a:pt x="270" y="0"/>
                  </a:moveTo>
                  <a:cubicBezTo>
                    <a:pt x="4" y="0"/>
                    <a:pt x="4" y="0"/>
                    <a:pt x="4" y="0"/>
                  </a:cubicBezTo>
                  <a:cubicBezTo>
                    <a:pt x="2" y="0"/>
                    <a:pt x="0" y="2"/>
                    <a:pt x="0" y="4"/>
                  </a:cubicBezTo>
                  <a:cubicBezTo>
                    <a:pt x="0" y="5"/>
                    <a:pt x="2" y="7"/>
                    <a:pt x="4" y="7"/>
                  </a:cubicBezTo>
                  <a:cubicBezTo>
                    <a:pt x="270" y="7"/>
                    <a:pt x="270" y="7"/>
                    <a:pt x="270" y="7"/>
                  </a:cubicBezTo>
                  <a:cubicBezTo>
                    <a:pt x="271" y="7"/>
                    <a:pt x="273" y="5"/>
                    <a:pt x="273" y="4"/>
                  </a:cubicBezTo>
                  <a:cubicBezTo>
                    <a:pt x="273" y="2"/>
                    <a:pt x="271" y="0"/>
                    <a:pt x="270" y="0"/>
                  </a:cubicBezTo>
                </a:path>
              </a:pathLst>
            </a:custGeom>
            <a:solidFill>
              <a:srgbClr val="D2D3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700"/>
            <p:cNvSpPr>
              <a:spLocks/>
            </p:cNvSpPr>
            <p:nvPr/>
          </p:nvSpPr>
          <p:spPr bwMode="auto">
            <a:xfrm>
              <a:off x="2530475" y="2749550"/>
              <a:ext cx="1714500" cy="44450"/>
            </a:xfrm>
            <a:custGeom>
              <a:avLst/>
              <a:gdLst>
                <a:gd name="T0" fmla="*/ 270 w 273"/>
                <a:gd name="T1" fmla="*/ 0 h 7"/>
                <a:gd name="T2" fmla="*/ 4 w 273"/>
                <a:gd name="T3" fmla="*/ 0 h 7"/>
                <a:gd name="T4" fmla="*/ 0 w 273"/>
                <a:gd name="T5" fmla="*/ 3 h 7"/>
                <a:gd name="T6" fmla="*/ 4 w 273"/>
                <a:gd name="T7" fmla="*/ 7 h 7"/>
                <a:gd name="T8" fmla="*/ 270 w 273"/>
                <a:gd name="T9" fmla="*/ 7 h 7"/>
                <a:gd name="T10" fmla="*/ 273 w 273"/>
                <a:gd name="T11" fmla="*/ 3 h 7"/>
                <a:gd name="T12" fmla="*/ 270 w 27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73" h="7">
                  <a:moveTo>
                    <a:pt x="270" y="0"/>
                  </a:moveTo>
                  <a:cubicBezTo>
                    <a:pt x="4" y="0"/>
                    <a:pt x="4" y="0"/>
                    <a:pt x="4" y="0"/>
                  </a:cubicBezTo>
                  <a:cubicBezTo>
                    <a:pt x="2" y="0"/>
                    <a:pt x="0" y="1"/>
                    <a:pt x="0" y="3"/>
                  </a:cubicBezTo>
                  <a:cubicBezTo>
                    <a:pt x="0" y="5"/>
                    <a:pt x="2" y="7"/>
                    <a:pt x="4" y="7"/>
                  </a:cubicBezTo>
                  <a:cubicBezTo>
                    <a:pt x="270" y="7"/>
                    <a:pt x="270" y="7"/>
                    <a:pt x="270" y="7"/>
                  </a:cubicBezTo>
                  <a:cubicBezTo>
                    <a:pt x="271" y="7"/>
                    <a:pt x="273" y="5"/>
                    <a:pt x="273" y="3"/>
                  </a:cubicBezTo>
                  <a:cubicBezTo>
                    <a:pt x="273" y="1"/>
                    <a:pt x="271" y="0"/>
                    <a:pt x="270" y="0"/>
                  </a:cubicBezTo>
                </a:path>
              </a:pathLst>
            </a:custGeom>
            <a:solidFill>
              <a:srgbClr val="D2D3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701"/>
            <p:cNvSpPr>
              <a:spLocks/>
            </p:cNvSpPr>
            <p:nvPr/>
          </p:nvSpPr>
          <p:spPr bwMode="auto">
            <a:xfrm>
              <a:off x="2530475" y="3025775"/>
              <a:ext cx="1714500" cy="44450"/>
            </a:xfrm>
            <a:custGeom>
              <a:avLst/>
              <a:gdLst>
                <a:gd name="T0" fmla="*/ 270 w 273"/>
                <a:gd name="T1" fmla="*/ 0 h 7"/>
                <a:gd name="T2" fmla="*/ 4 w 273"/>
                <a:gd name="T3" fmla="*/ 0 h 7"/>
                <a:gd name="T4" fmla="*/ 0 w 273"/>
                <a:gd name="T5" fmla="*/ 4 h 7"/>
                <a:gd name="T6" fmla="*/ 4 w 273"/>
                <a:gd name="T7" fmla="*/ 7 h 7"/>
                <a:gd name="T8" fmla="*/ 270 w 273"/>
                <a:gd name="T9" fmla="*/ 7 h 7"/>
                <a:gd name="T10" fmla="*/ 273 w 273"/>
                <a:gd name="T11" fmla="*/ 4 h 7"/>
                <a:gd name="T12" fmla="*/ 270 w 27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73" h="7">
                  <a:moveTo>
                    <a:pt x="270" y="0"/>
                  </a:moveTo>
                  <a:cubicBezTo>
                    <a:pt x="4" y="0"/>
                    <a:pt x="4" y="0"/>
                    <a:pt x="4" y="0"/>
                  </a:cubicBezTo>
                  <a:cubicBezTo>
                    <a:pt x="2" y="0"/>
                    <a:pt x="0" y="2"/>
                    <a:pt x="0" y="4"/>
                  </a:cubicBezTo>
                  <a:cubicBezTo>
                    <a:pt x="0" y="6"/>
                    <a:pt x="2" y="7"/>
                    <a:pt x="4" y="7"/>
                  </a:cubicBezTo>
                  <a:cubicBezTo>
                    <a:pt x="270" y="7"/>
                    <a:pt x="270" y="7"/>
                    <a:pt x="270" y="7"/>
                  </a:cubicBezTo>
                  <a:cubicBezTo>
                    <a:pt x="271" y="7"/>
                    <a:pt x="273" y="6"/>
                    <a:pt x="273" y="4"/>
                  </a:cubicBezTo>
                  <a:cubicBezTo>
                    <a:pt x="273" y="2"/>
                    <a:pt x="271" y="0"/>
                    <a:pt x="270" y="0"/>
                  </a:cubicBezTo>
                </a:path>
              </a:pathLst>
            </a:custGeom>
            <a:solidFill>
              <a:srgbClr val="D2D3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702"/>
            <p:cNvSpPr>
              <a:spLocks/>
            </p:cNvSpPr>
            <p:nvPr/>
          </p:nvSpPr>
          <p:spPr bwMode="auto">
            <a:xfrm>
              <a:off x="2530475" y="3302000"/>
              <a:ext cx="1714500" cy="44450"/>
            </a:xfrm>
            <a:custGeom>
              <a:avLst/>
              <a:gdLst>
                <a:gd name="T0" fmla="*/ 270 w 273"/>
                <a:gd name="T1" fmla="*/ 0 h 7"/>
                <a:gd name="T2" fmla="*/ 4 w 273"/>
                <a:gd name="T3" fmla="*/ 0 h 7"/>
                <a:gd name="T4" fmla="*/ 0 w 273"/>
                <a:gd name="T5" fmla="*/ 4 h 7"/>
                <a:gd name="T6" fmla="*/ 4 w 273"/>
                <a:gd name="T7" fmla="*/ 7 h 7"/>
                <a:gd name="T8" fmla="*/ 270 w 273"/>
                <a:gd name="T9" fmla="*/ 7 h 7"/>
                <a:gd name="T10" fmla="*/ 273 w 273"/>
                <a:gd name="T11" fmla="*/ 4 h 7"/>
                <a:gd name="T12" fmla="*/ 270 w 27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73" h="7">
                  <a:moveTo>
                    <a:pt x="270" y="0"/>
                  </a:moveTo>
                  <a:cubicBezTo>
                    <a:pt x="4" y="0"/>
                    <a:pt x="4" y="0"/>
                    <a:pt x="4" y="0"/>
                  </a:cubicBezTo>
                  <a:cubicBezTo>
                    <a:pt x="2" y="0"/>
                    <a:pt x="0" y="2"/>
                    <a:pt x="0" y="4"/>
                  </a:cubicBezTo>
                  <a:cubicBezTo>
                    <a:pt x="0" y="6"/>
                    <a:pt x="2" y="7"/>
                    <a:pt x="4" y="7"/>
                  </a:cubicBezTo>
                  <a:cubicBezTo>
                    <a:pt x="270" y="7"/>
                    <a:pt x="270" y="7"/>
                    <a:pt x="270" y="7"/>
                  </a:cubicBezTo>
                  <a:cubicBezTo>
                    <a:pt x="271" y="7"/>
                    <a:pt x="273" y="6"/>
                    <a:pt x="273" y="4"/>
                  </a:cubicBezTo>
                  <a:cubicBezTo>
                    <a:pt x="273" y="2"/>
                    <a:pt x="271" y="0"/>
                    <a:pt x="270" y="0"/>
                  </a:cubicBezTo>
                </a:path>
              </a:pathLst>
            </a:custGeom>
            <a:solidFill>
              <a:srgbClr val="D2D3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703"/>
            <p:cNvSpPr>
              <a:spLocks/>
            </p:cNvSpPr>
            <p:nvPr/>
          </p:nvSpPr>
          <p:spPr bwMode="auto">
            <a:xfrm>
              <a:off x="2530475" y="3578225"/>
              <a:ext cx="1714500" cy="50800"/>
            </a:xfrm>
            <a:custGeom>
              <a:avLst/>
              <a:gdLst>
                <a:gd name="T0" fmla="*/ 270 w 273"/>
                <a:gd name="T1" fmla="*/ 0 h 8"/>
                <a:gd name="T2" fmla="*/ 4 w 273"/>
                <a:gd name="T3" fmla="*/ 0 h 8"/>
                <a:gd name="T4" fmla="*/ 0 w 273"/>
                <a:gd name="T5" fmla="*/ 4 h 8"/>
                <a:gd name="T6" fmla="*/ 4 w 273"/>
                <a:gd name="T7" fmla="*/ 8 h 8"/>
                <a:gd name="T8" fmla="*/ 270 w 273"/>
                <a:gd name="T9" fmla="*/ 8 h 8"/>
                <a:gd name="T10" fmla="*/ 273 w 273"/>
                <a:gd name="T11" fmla="*/ 4 h 8"/>
                <a:gd name="T12" fmla="*/ 270 w 27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73" h="8">
                  <a:moveTo>
                    <a:pt x="270" y="0"/>
                  </a:moveTo>
                  <a:cubicBezTo>
                    <a:pt x="4" y="0"/>
                    <a:pt x="4" y="0"/>
                    <a:pt x="4" y="0"/>
                  </a:cubicBezTo>
                  <a:cubicBezTo>
                    <a:pt x="2" y="0"/>
                    <a:pt x="0" y="2"/>
                    <a:pt x="0" y="4"/>
                  </a:cubicBezTo>
                  <a:cubicBezTo>
                    <a:pt x="0" y="6"/>
                    <a:pt x="2" y="8"/>
                    <a:pt x="4" y="8"/>
                  </a:cubicBezTo>
                  <a:cubicBezTo>
                    <a:pt x="270" y="8"/>
                    <a:pt x="270" y="8"/>
                    <a:pt x="270" y="8"/>
                  </a:cubicBezTo>
                  <a:cubicBezTo>
                    <a:pt x="271" y="8"/>
                    <a:pt x="273" y="6"/>
                    <a:pt x="273" y="4"/>
                  </a:cubicBezTo>
                  <a:cubicBezTo>
                    <a:pt x="273" y="2"/>
                    <a:pt x="271" y="0"/>
                    <a:pt x="270" y="0"/>
                  </a:cubicBezTo>
                </a:path>
              </a:pathLst>
            </a:custGeom>
            <a:solidFill>
              <a:srgbClr val="D2D3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704"/>
            <p:cNvSpPr>
              <a:spLocks/>
            </p:cNvSpPr>
            <p:nvPr/>
          </p:nvSpPr>
          <p:spPr bwMode="auto">
            <a:xfrm>
              <a:off x="2530475" y="3860800"/>
              <a:ext cx="1714500" cy="44450"/>
            </a:xfrm>
            <a:custGeom>
              <a:avLst/>
              <a:gdLst>
                <a:gd name="T0" fmla="*/ 270 w 273"/>
                <a:gd name="T1" fmla="*/ 0 h 7"/>
                <a:gd name="T2" fmla="*/ 4 w 273"/>
                <a:gd name="T3" fmla="*/ 0 h 7"/>
                <a:gd name="T4" fmla="*/ 0 w 273"/>
                <a:gd name="T5" fmla="*/ 3 h 7"/>
                <a:gd name="T6" fmla="*/ 4 w 273"/>
                <a:gd name="T7" fmla="*/ 7 h 7"/>
                <a:gd name="T8" fmla="*/ 270 w 273"/>
                <a:gd name="T9" fmla="*/ 7 h 7"/>
                <a:gd name="T10" fmla="*/ 273 w 273"/>
                <a:gd name="T11" fmla="*/ 3 h 7"/>
                <a:gd name="T12" fmla="*/ 270 w 27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73" h="7">
                  <a:moveTo>
                    <a:pt x="270" y="0"/>
                  </a:moveTo>
                  <a:cubicBezTo>
                    <a:pt x="4" y="0"/>
                    <a:pt x="4" y="0"/>
                    <a:pt x="4" y="0"/>
                  </a:cubicBezTo>
                  <a:cubicBezTo>
                    <a:pt x="2" y="0"/>
                    <a:pt x="0" y="1"/>
                    <a:pt x="0" y="3"/>
                  </a:cubicBezTo>
                  <a:cubicBezTo>
                    <a:pt x="0" y="5"/>
                    <a:pt x="2" y="7"/>
                    <a:pt x="4" y="7"/>
                  </a:cubicBezTo>
                  <a:cubicBezTo>
                    <a:pt x="270" y="7"/>
                    <a:pt x="270" y="7"/>
                    <a:pt x="270" y="7"/>
                  </a:cubicBezTo>
                  <a:cubicBezTo>
                    <a:pt x="271" y="7"/>
                    <a:pt x="273" y="5"/>
                    <a:pt x="273" y="3"/>
                  </a:cubicBezTo>
                  <a:cubicBezTo>
                    <a:pt x="273" y="1"/>
                    <a:pt x="271" y="0"/>
                    <a:pt x="270" y="0"/>
                  </a:cubicBezTo>
                </a:path>
              </a:pathLst>
            </a:custGeom>
            <a:solidFill>
              <a:srgbClr val="D2D3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705"/>
            <p:cNvSpPr>
              <a:spLocks/>
            </p:cNvSpPr>
            <p:nvPr/>
          </p:nvSpPr>
          <p:spPr bwMode="auto">
            <a:xfrm>
              <a:off x="2530475" y="4137025"/>
              <a:ext cx="1714500" cy="44450"/>
            </a:xfrm>
            <a:custGeom>
              <a:avLst/>
              <a:gdLst>
                <a:gd name="T0" fmla="*/ 270 w 273"/>
                <a:gd name="T1" fmla="*/ 0 h 7"/>
                <a:gd name="T2" fmla="*/ 4 w 273"/>
                <a:gd name="T3" fmla="*/ 0 h 7"/>
                <a:gd name="T4" fmla="*/ 0 w 273"/>
                <a:gd name="T5" fmla="*/ 3 h 7"/>
                <a:gd name="T6" fmla="*/ 4 w 273"/>
                <a:gd name="T7" fmla="*/ 7 h 7"/>
                <a:gd name="T8" fmla="*/ 270 w 273"/>
                <a:gd name="T9" fmla="*/ 7 h 7"/>
                <a:gd name="T10" fmla="*/ 273 w 273"/>
                <a:gd name="T11" fmla="*/ 3 h 7"/>
                <a:gd name="T12" fmla="*/ 270 w 27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73" h="7">
                  <a:moveTo>
                    <a:pt x="270" y="0"/>
                  </a:moveTo>
                  <a:cubicBezTo>
                    <a:pt x="4" y="0"/>
                    <a:pt x="4" y="0"/>
                    <a:pt x="4" y="0"/>
                  </a:cubicBezTo>
                  <a:cubicBezTo>
                    <a:pt x="2" y="0"/>
                    <a:pt x="0" y="1"/>
                    <a:pt x="0" y="3"/>
                  </a:cubicBezTo>
                  <a:cubicBezTo>
                    <a:pt x="0" y="5"/>
                    <a:pt x="2" y="7"/>
                    <a:pt x="4" y="7"/>
                  </a:cubicBezTo>
                  <a:cubicBezTo>
                    <a:pt x="270" y="7"/>
                    <a:pt x="270" y="7"/>
                    <a:pt x="270" y="7"/>
                  </a:cubicBezTo>
                  <a:cubicBezTo>
                    <a:pt x="271" y="7"/>
                    <a:pt x="273" y="5"/>
                    <a:pt x="273" y="3"/>
                  </a:cubicBezTo>
                  <a:cubicBezTo>
                    <a:pt x="273" y="1"/>
                    <a:pt x="271" y="0"/>
                    <a:pt x="270" y="0"/>
                  </a:cubicBezTo>
                </a:path>
              </a:pathLst>
            </a:custGeom>
            <a:solidFill>
              <a:srgbClr val="D2D3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706"/>
            <p:cNvSpPr>
              <a:spLocks/>
            </p:cNvSpPr>
            <p:nvPr/>
          </p:nvSpPr>
          <p:spPr bwMode="auto">
            <a:xfrm>
              <a:off x="4941888" y="1914525"/>
              <a:ext cx="1714500" cy="42862"/>
            </a:xfrm>
            <a:custGeom>
              <a:avLst/>
              <a:gdLst>
                <a:gd name="T0" fmla="*/ 269 w 273"/>
                <a:gd name="T1" fmla="*/ 0 h 7"/>
                <a:gd name="T2" fmla="*/ 4 w 273"/>
                <a:gd name="T3" fmla="*/ 0 h 7"/>
                <a:gd name="T4" fmla="*/ 0 w 273"/>
                <a:gd name="T5" fmla="*/ 4 h 7"/>
                <a:gd name="T6" fmla="*/ 4 w 273"/>
                <a:gd name="T7" fmla="*/ 7 h 7"/>
                <a:gd name="T8" fmla="*/ 269 w 273"/>
                <a:gd name="T9" fmla="*/ 7 h 7"/>
                <a:gd name="T10" fmla="*/ 273 w 273"/>
                <a:gd name="T11" fmla="*/ 4 h 7"/>
                <a:gd name="T12" fmla="*/ 269 w 27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73" h="7">
                  <a:moveTo>
                    <a:pt x="269" y="0"/>
                  </a:moveTo>
                  <a:cubicBezTo>
                    <a:pt x="4" y="0"/>
                    <a:pt x="4" y="0"/>
                    <a:pt x="4" y="0"/>
                  </a:cubicBezTo>
                  <a:cubicBezTo>
                    <a:pt x="2" y="0"/>
                    <a:pt x="0" y="2"/>
                    <a:pt x="0" y="4"/>
                  </a:cubicBezTo>
                  <a:cubicBezTo>
                    <a:pt x="0" y="6"/>
                    <a:pt x="2" y="7"/>
                    <a:pt x="4" y="7"/>
                  </a:cubicBezTo>
                  <a:cubicBezTo>
                    <a:pt x="269" y="7"/>
                    <a:pt x="269" y="7"/>
                    <a:pt x="269" y="7"/>
                  </a:cubicBezTo>
                  <a:cubicBezTo>
                    <a:pt x="271" y="7"/>
                    <a:pt x="273" y="6"/>
                    <a:pt x="273" y="4"/>
                  </a:cubicBezTo>
                  <a:cubicBezTo>
                    <a:pt x="273" y="2"/>
                    <a:pt x="271" y="0"/>
                    <a:pt x="269" y="0"/>
                  </a:cubicBezTo>
                  <a:close/>
                </a:path>
              </a:pathLst>
            </a:custGeom>
            <a:solidFill>
              <a:srgbClr val="D2D3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707"/>
            <p:cNvSpPr>
              <a:spLocks/>
            </p:cNvSpPr>
            <p:nvPr/>
          </p:nvSpPr>
          <p:spPr bwMode="auto">
            <a:xfrm>
              <a:off x="4941888" y="2197100"/>
              <a:ext cx="1714500" cy="42862"/>
            </a:xfrm>
            <a:custGeom>
              <a:avLst/>
              <a:gdLst>
                <a:gd name="T0" fmla="*/ 269 w 273"/>
                <a:gd name="T1" fmla="*/ 0 h 7"/>
                <a:gd name="T2" fmla="*/ 4 w 273"/>
                <a:gd name="T3" fmla="*/ 0 h 7"/>
                <a:gd name="T4" fmla="*/ 0 w 273"/>
                <a:gd name="T5" fmla="*/ 3 h 7"/>
                <a:gd name="T6" fmla="*/ 4 w 273"/>
                <a:gd name="T7" fmla="*/ 7 h 7"/>
                <a:gd name="T8" fmla="*/ 269 w 273"/>
                <a:gd name="T9" fmla="*/ 7 h 7"/>
                <a:gd name="T10" fmla="*/ 273 w 273"/>
                <a:gd name="T11" fmla="*/ 3 h 7"/>
                <a:gd name="T12" fmla="*/ 269 w 27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73" h="7">
                  <a:moveTo>
                    <a:pt x="269" y="0"/>
                  </a:moveTo>
                  <a:cubicBezTo>
                    <a:pt x="4" y="0"/>
                    <a:pt x="4" y="0"/>
                    <a:pt x="4" y="0"/>
                  </a:cubicBezTo>
                  <a:cubicBezTo>
                    <a:pt x="2" y="0"/>
                    <a:pt x="0" y="1"/>
                    <a:pt x="0" y="3"/>
                  </a:cubicBezTo>
                  <a:cubicBezTo>
                    <a:pt x="0" y="5"/>
                    <a:pt x="2" y="7"/>
                    <a:pt x="4" y="7"/>
                  </a:cubicBezTo>
                  <a:cubicBezTo>
                    <a:pt x="269" y="7"/>
                    <a:pt x="269" y="7"/>
                    <a:pt x="269" y="7"/>
                  </a:cubicBezTo>
                  <a:cubicBezTo>
                    <a:pt x="271" y="7"/>
                    <a:pt x="273" y="5"/>
                    <a:pt x="273" y="3"/>
                  </a:cubicBezTo>
                  <a:cubicBezTo>
                    <a:pt x="273" y="1"/>
                    <a:pt x="271" y="0"/>
                    <a:pt x="269" y="0"/>
                  </a:cubicBezTo>
                  <a:close/>
                </a:path>
              </a:pathLst>
            </a:custGeom>
            <a:solidFill>
              <a:srgbClr val="D2D3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708"/>
            <p:cNvSpPr>
              <a:spLocks/>
            </p:cNvSpPr>
            <p:nvPr/>
          </p:nvSpPr>
          <p:spPr bwMode="auto">
            <a:xfrm>
              <a:off x="4941888" y="2473325"/>
              <a:ext cx="1714500" cy="44450"/>
            </a:xfrm>
            <a:custGeom>
              <a:avLst/>
              <a:gdLst>
                <a:gd name="T0" fmla="*/ 269 w 273"/>
                <a:gd name="T1" fmla="*/ 0 h 7"/>
                <a:gd name="T2" fmla="*/ 4 w 273"/>
                <a:gd name="T3" fmla="*/ 0 h 7"/>
                <a:gd name="T4" fmla="*/ 0 w 273"/>
                <a:gd name="T5" fmla="*/ 3 h 7"/>
                <a:gd name="T6" fmla="*/ 4 w 273"/>
                <a:gd name="T7" fmla="*/ 7 h 7"/>
                <a:gd name="T8" fmla="*/ 269 w 273"/>
                <a:gd name="T9" fmla="*/ 7 h 7"/>
                <a:gd name="T10" fmla="*/ 273 w 273"/>
                <a:gd name="T11" fmla="*/ 3 h 7"/>
                <a:gd name="T12" fmla="*/ 269 w 27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73" h="7">
                  <a:moveTo>
                    <a:pt x="269" y="0"/>
                  </a:moveTo>
                  <a:cubicBezTo>
                    <a:pt x="4" y="0"/>
                    <a:pt x="4" y="0"/>
                    <a:pt x="4" y="0"/>
                  </a:cubicBezTo>
                  <a:cubicBezTo>
                    <a:pt x="2" y="0"/>
                    <a:pt x="0" y="1"/>
                    <a:pt x="0" y="3"/>
                  </a:cubicBezTo>
                  <a:cubicBezTo>
                    <a:pt x="0" y="5"/>
                    <a:pt x="2" y="7"/>
                    <a:pt x="4" y="7"/>
                  </a:cubicBezTo>
                  <a:cubicBezTo>
                    <a:pt x="269" y="7"/>
                    <a:pt x="269" y="7"/>
                    <a:pt x="269" y="7"/>
                  </a:cubicBezTo>
                  <a:cubicBezTo>
                    <a:pt x="271" y="7"/>
                    <a:pt x="273" y="5"/>
                    <a:pt x="273" y="3"/>
                  </a:cubicBezTo>
                  <a:cubicBezTo>
                    <a:pt x="273" y="1"/>
                    <a:pt x="271" y="0"/>
                    <a:pt x="269" y="0"/>
                  </a:cubicBezTo>
                  <a:close/>
                </a:path>
              </a:pathLst>
            </a:custGeom>
            <a:solidFill>
              <a:srgbClr val="D2D3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709"/>
            <p:cNvSpPr>
              <a:spLocks/>
            </p:cNvSpPr>
            <p:nvPr/>
          </p:nvSpPr>
          <p:spPr bwMode="auto">
            <a:xfrm>
              <a:off x="4941888" y="4414838"/>
              <a:ext cx="1714500" cy="42862"/>
            </a:xfrm>
            <a:custGeom>
              <a:avLst/>
              <a:gdLst>
                <a:gd name="T0" fmla="*/ 269 w 273"/>
                <a:gd name="T1" fmla="*/ 0 h 7"/>
                <a:gd name="T2" fmla="*/ 4 w 273"/>
                <a:gd name="T3" fmla="*/ 0 h 7"/>
                <a:gd name="T4" fmla="*/ 0 w 273"/>
                <a:gd name="T5" fmla="*/ 4 h 7"/>
                <a:gd name="T6" fmla="*/ 4 w 273"/>
                <a:gd name="T7" fmla="*/ 7 h 7"/>
                <a:gd name="T8" fmla="*/ 269 w 273"/>
                <a:gd name="T9" fmla="*/ 7 h 7"/>
                <a:gd name="T10" fmla="*/ 273 w 273"/>
                <a:gd name="T11" fmla="*/ 4 h 7"/>
                <a:gd name="T12" fmla="*/ 269 w 27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73" h="7">
                  <a:moveTo>
                    <a:pt x="269" y="0"/>
                  </a:moveTo>
                  <a:cubicBezTo>
                    <a:pt x="4" y="0"/>
                    <a:pt x="4" y="0"/>
                    <a:pt x="4" y="0"/>
                  </a:cubicBezTo>
                  <a:cubicBezTo>
                    <a:pt x="2" y="0"/>
                    <a:pt x="0" y="2"/>
                    <a:pt x="0" y="4"/>
                  </a:cubicBezTo>
                  <a:cubicBezTo>
                    <a:pt x="0" y="5"/>
                    <a:pt x="2" y="7"/>
                    <a:pt x="4" y="7"/>
                  </a:cubicBezTo>
                  <a:cubicBezTo>
                    <a:pt x="269" y="7"/>
                    <a:pt x="269" y="7"/>
                    <a:pt x="269" y="7"/>
                  </a:cubicBezTo>
                  <a:cubicBezTo>
                    <a:pt x="271" y="7"/>
                    <a:pt x="273" y="5"/>
                    <a:pt x="273" y="4"/>
                  </a:cubicBezTo>
                  <a:cubicBezTo>
                    <a:pt x="273" y="2"/>
                    <a:pt x="271" y="0"/>
                    <a:pt x="269" y="0"/>
                  </a:cubicBezTo>
                </a:path>
              </a:pathLst>
            </a:custGeom>
            <a:solidFill>
              <a:srgbClr val="D2D3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710"/>
            <p:cNvSpPr>
              <a:spLocks/>
            </p:cNvSpPr>
            <p:nvPr/>
          </p:nvSpPr>
          <p:spPr bwMode="auto">
            <a:xfrm>
              <a:off x="4941888" y="2749550"/>
              <a:ext cx="1714500" cy="44450"/>
            </a:xfrm>
            <a:custGeom>
              <a:avLst/>
              <a:gdLst>
                <a:gd name="T0" fmla="*/ 269 w 273"/>
                <a:gd name="T1" fmla="*/ 0 h 7"/>
                <a:gd name="T2" fmla="*/ 4 w 273"/>
                <a:gd name="T3" fmla="*/ 0 h 7"/>
                <a:gd name="T4" fmla="*/ 0 w 273"/>
                <a:gd name="T5" fmla="*/ 3 h 7"/>
                <a:gd name="T6" fmla="*/ 4 w 273"/>
                <a:gd name="T7" fmla="*/ 7 h 7"/>
                <a:gd name="T8" fmla="*/ 269 w 273"/>
                <a:gd name="T9" fmla="*/ 7 h 7"/>
                <a:gd name="T10" fmla="*/ 273 w 273"/>
                <a:gd name="T11" fmla="*/ 3 h 7"/>
                <a:gd name="T12" fmla="*/ 269 w 27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73" h="7">
                  <a:moveTo>
                    <a:pt x="269" y="0"/>
                  </a:moveTo>
                  <a:cubicBezTo>
                    <a:pt x="4" y="0"/>
                    <a:pt x="4" y="0"/>
                    <a:pt x="4" y="0"/>
                  </a:cubicBezTo>
                  <a:cubicBezTo>
                    <a:pt x="2" y="0"/>
                    <a:pt x="0" y="1"/>
                    <a:pt x="0" y="3"/>
                  </a:cubicBezTo>
                  <a:cubicBezTo>
                    <a:pt x="0" y="5"/>
                    <a:pt x="2" y="7"/>
                    <a:pt x="4" y="7"/>
                  </a:cubicBezTo>
                  <a:cubicBezTo>
                    <a:pt x="269" y="7"/>
                    <a:pt x="269" y="7"/>
                    <a:pt x="269" y="7"/>
                  </a:cubicBezTo>
                  <a:cubicBezTo>
                    <a:pt x="271" y="7"/>
                    <a:pt x="273" y="5"/>
                    <a:pt x="273" y="3"/>
                  </a:cubicBezTo>
                  <a:cubicBezTo>
                    <a:pt x="273" y="1"/>
                    <a:pt x="271" y="0"/>
                    <a:pt x="269" y="0"/>
                  </a:cubicBezTo>
                  <a:close/>
                </a:path>
              </a:pathLst>
            </a:custGeom>
            <a:solidFill>
              <a:srgbClr val="D2D3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711"/>
            <p:cNvSpPr>
              <a:spLocks/>
            </p:cNvSpPr>
            <p:nvPr/>
          </p:nvSpPr>
          <p:spPr bwMode="auto">
            <a:xfrm>
              <a:off x="4941888" y="3025775"/>
              <a:ext cx="1714500" cy="44450"/>
            </a:xfrm>
            <a:custGeom>
              <a:avLst/>
              <a:gdLst>
                <a:gd name="T0" fmla="*/ 269 w 273"/>
                <a:gd name="T1" fmla="*/ 0 h 7"/>
                <a:gd name="T2" fmla="*/ 4 w 273"/>
                <a:gd name="T3" fmla="*/ 0 h 7"/>
                <a:gd name="T4" fmla="*/ 0 w 273"/>
                <a:gd name="T5" fmla="*/ 4 h 7"/>
                <a:gd name="T6" fmla="*/ 4 w 273"/>
                <a:gd name="T7" fmla="*/ 7 h 7"/>
                <a:gd name="T8" fmla="*/ 269 w 273"/>
                <a:gd name="T9" fmla="*/ 7 h 7"/>
                <a:gd name="T10" fmla="*/ 273 w 273"/>
                <a:gd name="T11" fmla="*/ 4 h 7"/>
                <a:gd name="T12" fmla="*/ 269 w 27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73" h="7">
                  <a:moveTo>
                    <a:pt x="269" y="0"/>
                  </a:moveTo>
                  <a:cubicBezTo>
                    <a:pt x="4" y="0"/>
                    <a:pt x="4" y="0"/>
                    <a:pt x="4" y="0"/>
                  </a:cubicBezTo>
                  <a:cubicBezTo>
                    <a:pt x="2" y="0"/>
                    <a:pt x="0" y="2"/>
                    <a:pt x="0" y="4"/>
                  </a:cubicBezTo>
                  <a:cubicBezTo>
                    <a:pt x="0" y="6"/>
                    <a:pt x="2" y="7"/>
                    <a:pt x="4" y="7"/>
                  </a:cubicBezTo>
                  <a:cubicBezTo>
                    <a:pt x="269" y="7"/>
                    <a:pt x="269" y="7"/>
                    <a:pt x="269" y="7"/>
                  </a:cubicBezTo>
                  <a:cubicBezTo>
                    <a:pt x="271" y="7"/>
                    <a:pt x="273" y="6"/>
                    <a:pt x="273" y="4"/>
                  </a:cubicBezTo>
                  <a:cubicBezTo>
                    <a:pt x="273" y="2"/>
                    <a:pt x="271" y="0"/>
                    <a:pt x="269" y="0"/>
                  </a:cubicBezTo>
                </a:path>
              </a:pathLst>
            </a:custGeom>
            <a:solidFill>
              <a:srgbClr val="D2D3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712"/>
            <p:cNvSpPr>
              <a:spLocks/>
            </p:cNvSpPr>
            <p:nvPr/>
          </p:nvSpPr>
          <p:spPr bwMode="auto">
            <a:xfrm>
              <a:off x="4941888" y="3302000"/>
              <a:ext cx="1714500" cy="44450"/>
            </a:xfrm>
            <a:custGeom>
              <a:avLst/>
              <a:gdLst>
                <a:gd name="T0" fmla="*/ 269 w 273"/>
                <a:gd name="T1" fmla="*/ 0 h 7"/>
                <a:gd name="T2" fmla="*/ 4 w 273"/>
                <a:gd name="T3" fmla="*/ 0 h 7"/>
                <a:gd name="T4" fmla="*/ 0 w 273"/>
                <a:gd name="T5" fmla="*/ 4 h 7"/>
                <a:gd name="T6" fmla="*/ 4 w 273"/>
                <a:gd name="T7" fmla="*/ 7 h 7"/>
                <a:gd name="T8" fmla="*/ 269 w 273"/>
                <a:gd name="T9" fmla="*/ 7 h 7"/>
                <a:gd name="T10" fmla="*/ 273 w 273"/>
                <a:gd name="T11" fmla="*/ 4 h 7"/>
                <a:gd name="T12" fmla="*/ 269 w 27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73" h="7">
                  <a:moveTo>
                    <a:pt x="269" y="0"/>
                  </a:moveTo>
                  <a:cubicBezTo>
                    <a:pt x="4" y="0"/>
                    <a:pt x="4" y="0"/>
                    <a:pt x="4" y="0"/>
                  </a:cubicBezTo>
                  <a:cubicBezTo>
                    <a:pt x="2" y="0"/>
                    <a:pt x="0" y="2"/>
                    <a:pt x="0" y="4"/>
                  </a:cubicBezTo>
                  <a:cubicBezTo>
                    <a:pt x="0" y="6"/>
                    <a:pt x="2" y="7"/>
                    <a:pt x="4" y="7"/>
                  </a:cubicBezTo>
                  <a:cubicBezTo>
                    <a:pt x="269" y="7"/>
                    <a:pt x="269" y="7"/>
                    <a:pt x="269" y="7"/>
                  </a:cubicBezTo>
                  <a:cubicBezTo>
                    <a:pt x="271" y="7"/>
                    <a:pt x="273" y="6"/>
                    <a:pt x="273" y="4"/>
                  </a:cubicBezTo>
                  <a:cubicBezTo>
                    <a:pt x="273" y="2"/>
                    <a:pt x="271" y="0"/>
                    <a:pt x="269" y="0"/>
                  </a:cubicBezTo>
                </a:path>
              </a:pathLst>
            </a:custGeom>
            <a:solidFill>
              <a:srgbClr val="D2D3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713"/>
            <p:cNvSpPr>
              <a:spLocks/>
            </p:cNvSpPr>
            <p:nvPr/>
          </p:nvSpPr>
          <p:spPr bwMode="auto">
            <a:xfrm>
              <a:off x="4941888" y="3578225"/>
              <a:ext cx="1714500" cy="50800"/>
            </a:xfrm>
            <a:custGeom>
              <a:avLst/>
              <a:gdLst>
                <a:gd name="T0" fmla="*/ 269 w 273"/>
                <a:gd name="T1" fmla="*/ 0 h 8"/>
                <a:gd name="T2" fmla="*/ 4 w 273"/>
                <a:gd name="T3" fmla="*/ 0 h 8"/>
                <a:gd name="T4" fmla="*/ 0 w 273"/>
                <a:gd name="T5" fmla="*/ 4 h 8"/>
                <a:gd name="T6" fmla="*/ 4 w 273"/>
                <a:gd name="T7" fmla="*/ 8 h 8"/>
                <a:gd name="T8" fmla="*/ 269 w 273"/>
                <a:gd name="T9" fmla="*/ 8 h 8"/>
                <a:gd name="T10" fmla="*/ 273 w 273"/>
                <a:gd name="T11" fmla="*/ 4 h 8"/>
                <a:gd name="T12" fmla="*/ 269 w 27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73" h="8">
                  <a:moveTo>
                    <a:pt x="269" y="0"/>
                  </a:moveTo>
                  <a:cubicBezTo>
                    <a:pt x="4" y="0"/>
                    <a:pt x="4" y="0"/>
                    <a:pt x="4" y="0"/>
                  </a:cubicBezTo>
                  <a:cubicBezTo>
                    <a:pt x="2" y="0"/>
                    <a:pt x="0" y="2"/>
                    <a:pt x="0" y="4"/>
                  </a:cubicBezTo>
                  <a:cubicBezTo>
                    <a:pt x="0" y="6"/>
                    <a:pt x="2" y="8"/>
                    <a:pt x="4" y="8"/>
                  </a:cubicBezTo>
                  <a:cubicBezTo>
                    <a:pt x="269" y="8"/>
                    <a:pt x="269" y="8"/>
                    <a:pt x="269" y="8"/>
                  </a:cubicBezTo>
                  <a:cubicBezTo>
                    <a:pt x="271" y="8"/>
                    <a:pt x="273" y="6"/>
                    <a:pt x="273" y="4"/>
                  </a:cubicBezTo>
                  <a:cubicBezTo>
                    <a:pt x="273" y="2"/>
                    <a:pt x="271" y="0"/>
                    <a:pt x="269" y="0"/>
                  </a:cubicBezTo>
                </a:path>
              </a:pathLst>
            </a:custGeom>
            <a:solidFill>
              <a:srgbClr val="D2D3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714"/>
            <p:cNvSpPr>
              <a:spLocks/>
            </p:cNvSpPr>
            <p:nvPr/>
          </p:nvSpPr>
          <p:spPr bwMode="auto">
            <a:xfrm>
              <a:off x="4941888" y="3860800"/>
              <a:ext cx="1714500" cy="44450"/>
            </a:xfrm>
            <a:custGeom>
              <a:avLst/>
              <a:gdLst>
                <a:gd name="T0" fmla="*/ 269 w 273"/>
                <a:gd name="T1" fmla="*/ 0 h 7"/>
                <a:gd name="T2" fmla="*/ 4 w 273"/>
                <a:gd name="T3" fmla="*/ 0 h 7"/>
                <a:gd name="T4" fmla="*/ 0 w 273"/>
                <a:gd name="T5" fmla="*/ 3 h 7"/>
                <a:gd name="T6" fmla="*/ 4 w 273"/>
                <a:gd name="T7" fmla="*/ 7 h 7"/>
                <a:gd name="T8" fmla="*/ 269 w 273"/>
                <a:gd name="T9" fmla="*/ 7 h 7"/>
                <a:gd name="T10" fmla="*/ 273 w 273"/>
                <a:gd name="T11" fmla="*/ 3 h 7"/>
                <a:gd name="T12" fmla="*/ 269 w 27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73" h="7">
                  <a:moveTo>
                    <a:pt x="269" y="0"/>
                  </a:moveTo>
                  <a:cubicBezTo>
                    <a:pt x="4" y="0"/>
                    <a:pt x="4" y="0"/>
                    <a:pt x="4" y="0"/>
                  </a:cubicBezTo>
                  <a:cubicBezTo>
                    <a:pt x="2" y="0"/>
                    <a:pt x="0" y="1"/>
                    <a:pt x="0" y="3"/>
                  </a:cubicBezTo>
                  <a:cubicBezTo>
                    <a:pt x="0" y="5"/>
                    <a:pt x="2" y="7"/>
                    <a:pt x="4" y="7"/>
                  </a:cubicBezTo>
                  <a:cubicBezTo>
                    <a:pt x="269" y="7"/>
                    <a:pt x="269" y="7"/>
                    <a:pt x="269" y="7"/>
                  </a:cubicBezTo>
                  <a:cubicBezTo>
                    <a:pt x="271" y="7"/>
                    <a:pt x="273" y="5"/>
                    <a:pt x="273" y="3"/>
                  </a:cubicBezTo>
                  <a:cubicBezTo>
                    <a:pt x="273" y="1"/>
                    <a:pt x="271" y="0"/>
                    <a:pt x="269" y="0"/>
                  </a:cubicBezTo>
                </a:path>
              </a:pathLst>
            </a:custGeom>
            <a:solidFill>
              <a:srgbClr val="D2D3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715"/>
            <p:cNvSpPr>
              <a:spLocks/>
            </p:cNvSpPr>
            <p:nvPr/>
          </p:nvSpPr>
          <p:spPr bwMode="auto">
            <a:xfrm>
              <a:off x="4941888" y="4137025"/>
              <a:ext cx="1714500" cy="44450"/>
            </a:xfrm>
            <a:custGeom>
              <a:avLst/>
              <a:gdLst>
                <a:gd name="T0" fmla="*/ 269 w 273"/>
                <a:gd name="T1" fmla="*/ 0 h 7"/>
                <a:gd name="T2" fmla="*/ 4 w 273"/>
                <a:gd name="T3" fmla="*/ 0 h 7"/>
                <a:gd name="T4" fmla="*/ 0 w 273"/>
                <a:gd name="T5" fmla="*/ 3 h 7"/>
                <a:gd name="T6" fmla="*/ 4 w 273"/>
                <a:gd name="T7" fmla="*/ 7 h 7"/>
                <a:gd name="T8" fmla="*/ 269 w 273"/>
                <a:gd name="T9" fmla="*/ 7 h 7"/>
                <a:gd name="T10" fmla="*/ 273 w 273"/>
                <a:gd name="T11" fmla="*/ 3 h 7"/>
                <a:gd name="T12" fmla="*/ 269 w 27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73" h="7">
                  <a:moveTo>
                    <a:pt x="269" y="0"/>
                  </a:moveTo>
                  <a:cubicBezTo>
                    <a:pt x="4" y="0"/>
                    <a:pt x="4" y="0"/>
                    <a:pt x="4" y="0"/>
                  </a:cubicBezTo>
                  <a:cubicBezTo>
                    <a:pt x="2" y="0"/>
                    <a:pt x="0" y="1"/>
                    <a:pt x="0" y="3"/>
                  </a:cubicBezTo>
                  <a:cubicBezTo>
                    <a:pt x="0" y="5"/>
                    <a:pt x="2" y="7"/>
                    <a:pt x="4" y="7"/>
                  </a:cubicBezTo>
                  <a:cubicBezTo>
                    <a:pt x="269" y="7"/>
                    <a:pt x="269" y="7"/>
                    <a:pt x="269" y="7"/>
                  </a:cubicBezTo>
                  <a:cubicBezTo>
                    <a:pt x="271" y="7"/>
                    <a:pt x="273" y="5"/>
                    <a:pt x="273" y="3"/>
                  </a:cubicBezTo>
                  <a:cubicBezTo>
                    <a:pt x="273" y="1"/>
                    <a:pt x="271" y="0"/>
                    <a:pt x="269" y="0"/>
                  </a:cubicBezTo>
                </a:path>
              </a:pathLst>
            </a:custGeom>
            <a:solidFill>
              <a:srgbClr val="D2D3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Oval 716"/>
            <p:cNvSpPr>
              <a:spLocks noChangeArrowheads="1"/>
            </p:cNvSpPr>
            <p:nvPr/>
          </p:nvSpPr>
          <p:spPr bwMode="auto">
            <a:xfrm>
              <a:off x="4325938" y="1851025"/>
              <a:ext cx="150813" cy="169862"/>
            </a:xfrm>
            <a:prstGeom prst="ellipse">
              <a:avLst/>
            </a:prstGeom>
            <a:solidFill>
              <a:srgbClr val="E6E7E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Oval 717"/>
            <p:cNvSpPr>
              <a:spLocks noChangeArrowheads="1"/>
            </p:cNvSpPr>
            <p:nvPr/>
          </p:nvSpPr>
          <p:spPr bwMode="auto">
            <a:xfrm>
              <a:off x="4710113" y="1851025"/>
              <a:ext cx="150813" cy="169862"/>
            </a:xfrm>
            <a:prstGeom prst="ellipse">
              <a:avLst/>
            </a:prstGeom>
            <a:solidFill>
              <a:srgbClr val="E6E7E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Oval 718"/>
            <p:cNvSpPr>
              <a:spLocks noChangeArrowheads="1"/>
            </p:cNvSpPr>
            <p:nvPr/>
          </p:nvSpPr>
          <p:spPr bwMode="auto">
            <a:xfrm>
              <a:off x="4325938" y="2090738"/>
              <a:ext cx="150813" cy="161925"/>
            </a:xfrm>
            <a:prstGeom prst="ellipse">
              <a:avLst/>
            </a:prstGeom>
            <a:solidFill>
              <a:srgbClr val="E6E7E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Oval 719"/>
            <p:cNvSpPr>
              <a:spLocks noChangeArrowheads="1"/>
            </p:cNvSpPr>
            <p:nvPr/>
          </p:nvSpPr>
          <p:spPr bwMode="auto">
            <a:xfrm>
              <a:off x="4710113" y="2090738"/>
              <a:ext cx="150813" cy="161925"/>
            </a:xfrm>
            <a:prstGeom prst="ellipse">
              <a:avLst/>
            </a:prstGeom>
            <a:solidFill>
              <a:srgbClr val="E6E7E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Oval 720"/>
            <p:cNvSpPr>
              <a:spLocks noChangeArrowheads="1"/>
            </p:cNvSpPr>
            <p:nvPr/>
          </p:nvSpPr>
          <p:spPr bwMode="auto">
            <a:xfrm>
              <a:off x="4325938" y="2328863"/>
              <a:ext cx="150813" cy="163512"/>
            </a:xfrm>
            <a:prstGeom prst="ellipse">
              <a:avLst/>
            </a:prstGeom>
            <a:solidFill>
              <a:srgbClr val="E6E7E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Oval 721"/>
            <p:cNvSpPr>
              <a:spLocks noChangeArrowheads="1"/>
            </p:cNvSpPr>
            <p:nvPr/>
          </p:nvSpPr>
          <p:spPr bwMode="auto">
            <a:xfrm>
              <a:off x="4710113" y="2328863"/>
              <a:ext cx="150813" cy="163512"/>
            </a:xfrm>
            <a:prstGeom prst="ellipse">
              <a:avLst/>
            </a:prstGeom>
            <a:solidFill>
              <a:srgbClr val="E6E7E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722"/>
            <p:cNvSpPr>
              <a:spLocks/>
            </p:cNvSpPr>
            <p:nvPr/>
          </p:nvSpPr>
          <p:spPr bwMode="auto">
            <a:xfrm>
              <a:off x="4370388" y="1876425"/>
              <a:ext cx="452438" cy="119062"/>
            </a:xfrm>
            <a:custGeom>
              <a:avLst/>
              <a:gdLst>
                <a:gd name="T0" fmla="*/ 63 w 72"/>
                <a:gd name="T1" fmla="*/ 0 h 19"/>
                <a:gd name="T2" fmla="*/ 8 w 72"/>
                <a:gd name="T3" fmla="*/ 0 h 19"/>
                <a:gd name="T4" fmla="*/ 0 w 72"/>
                <a:gd name="T5" fmla="*/ 10 h 19"/>
                <a:gd name="T6" fmla="*/ 8 w 72"/>
                <a:gd name="T7" fmla="*/ 19 h 19"/>
                <a:gd name="T8" fmla="*/ 63 w 72"/>
                <a:gd name="T9" fmla="*/ 19 h 19"/>
                <a:gd name="T10" fmla="*/ 72 w 72"/>
                <a:gd name="T11" fmla="*/ 10 h 19"/>
                <a:gd name="T12" fmla="*/ 63 w 7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72" h="19">
                  <a:moveTo>
                    <a:pt x="63" y="0"/>
                  </a:moveTo>
                  <a:cubicBezTo>
                    <a:pt x="8" y="0"/>
                    <a:pt x="8" y="0"/>
                    <a:pt x="8" y="0"/>
                  </a:cubicBezTo>
                  <a:cubicBezTo>
                    <a:pt x="4" y="0"/>
                    <a:pt x="0" y="4"/>
                    <a:pt x="0" y="10"/>
                  </a:cubicBezTo>
                  <a:cubicBezTo>
                    <a:pt x="0" y="15"/>
                    <a:pt x="4" y="19"/>
                    <a:pt x="8" y="19"/>
                  </a:cubicBezTo>
                  <a:cubicBezTo>
                    <a:pt x="63" y="19"/>
                    <a:pt x="63" y="19"/>
                    <a:pt x="63" y="19"/>
                  </a:cubicBezTo>
                  <a:cubicBezTo>
                    <a:pt x="68" y="19"/>
                    <a:pt x="72" y="15"/>
                    <a:pt x="72" y="10"/>
                  </a:cubicBezTo>
                  <a:cubicBezTo>
                    <a:pt x="72" y="4"/>
                    <a:pt x="68" y="0"/>
                    <a:pt x="63" y="0"/>
                  </a:cubicBezTo>
                  <a:close/>
                </a:path>
              </a:pathLst>
            </a:custGeom>
            <a:solidFill>
              <a:srgbClr val="E6E7E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723"/>
            <p:cNvSpPr>
              <a:spLocks/>
            </p:cNvSpPr>
            <p:nvPr/>
          </p:nvSpPr>
          <p:spPr bwMode="auto">
            <a:xfrm>
              <a:off x="4370388" y="2114550"/>
              <a:ext cx="452438" cy="120650"/>
            </a:xfrm>
            <a:custGeom>
              <a:avLst/>
              <a:gdLst>
                <a:gd name="T0" fmla="*/ 63 w 72"/>
                <a:gd name="T1" fmla="*/ 0 h 19"/>
                <a:gd name="T2" fmla="*/ 8 w 72"/>
                <a:gd name="T3" fmla="*/ 0 h 19"/>
                <a:gd name="T4" fmla="*/ 0 w 72"/>
                <a:gd name="T5" fmla="*/ 9 h 19"/>
                <a:gd name="T6" fmla="*/ 8 w 72"/>
                <a:gd name="T7" fmla="*/ 19 h 19"/>
                <a:gd name="T8" fmla="*/ 63 w 72"/>
                <a:gd name="T9" fmla="*/ 19 h 19"/>
                <a:gd name="T10" fmla="*/ 72 w 72"/>
                <a:gd name="T11" fmla="*/ 9 h 19"/>
                <a:gd name="T12" fmla="*/ 63 w 7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72" h="19">
                  <a:moveTo>
                    <a:pt x="63" y="0"/>
                  </a:moveTo>
                  <a:cubicBezTo>
                    <a:pt x="8" y="0"/>
                    <a:pt x="8" y="0"/>
                    <a:pt x="8" y="0"/>
                  </a:cubicBezTo>
                  <a:cubicBezTo>
                    <a:pt x="4" y="0"/>
                    <a:pt x="0" y="4"/>
                    <a:pt x="0" y="9"/>
                  </a:cubicBezTo>
                  <a:cubicBezTo>
                    <a:pt x="0" y="14"/>
                    <a:pt x="4" y="19"/>
                    <a:pt x="8" y="19"/>
                  </a:cubicBezTo>
                  <a:cubicBezTo>
                    <a:pt x="63" y="19"/>
                    <a:pt x="63" y="19"/>
                    <a:pt x="63" y="19"/>
                  </a:cubicBezTo>
                  <a:cubicBezTo>
                    <a:pt x="68" y="19"/>
                    <a:pt x="72" y="14"/>
                    <a:pt x="72" y="9"/>
                  </a:cubicBezTo>
                  <a:cubicBezTo>
                    <a:pt x="72" y="4"/>
                    <a:pt x="68" y="0"/>
                    <a:pt x="63" y="0"/>
                  </a:cubicBezTo>
                  <a:close/>
                </a:path>
              </a:pathLst>
            </a:custGeom>
            <a:solidFill>
              <a:srgbClr val="E6E7E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724"/>
            <p:cNvSpPr>
              <a:spLocks/>
            </p:cNvSpPr>
            <p:nvPr/>
          </p:nvSpPr>
          <p:spPr bwMode="auto">
            <a:xfrm>
              <a:off x="4370388" y="2347913"/>
              <a:ext cx="452438" cy="119062"/>
            </a:xfrm>
            <a:custGeom>
              <a:avLst/>
              <a:gdLst>
                <a:gd name="T0" fmla="*/ 63 w 72"/>
                <a:gd name="T1" fmla="*/ 0 h 19"/>
                <a:gd name="T2" fmla="*/ 8 w 72"/>
                <a:gd name="T3" fmla="*/ 0 h 19"/>
                <a:gd name="T4" fmla="*/ 0 w 72"/>
                <a:gd name="T5" fmla="*/ 10 h 19"/>
                <a:gd name="T6" fmla="*/ 8 w 72"/>
                <a:gd name="T7" fmla="*/ 19 h 19"/>
                <a:gd name="T8" fmla="*/ 63 w 72"/>
                <a:gd name="T9" fmla="*/ 19 h 19"/>
                <a:gd name="T10" fmla="*/ 72 w 72"/>
                <a:gd name="T11" fmla="*/ 10 h 19"/>
                <a:gd name="T12" fmla="*/ 63 w 7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72" h="19">
                  <a:moveTo>
                    <a:pt x="63" y="0"/>
                  </a:moveTo>
                  <a:cubicBezTo>
                    <a:pt x="8" y="0"/>
                    <a:pt x="8" y="0"/>
                    <a:pt x="8" y="0"/>
                  </a:cubicBezTo>
                  <a:cubicBezTo>
                    <a:pt x="4" y="0"/>
                    <a:pt x="0" y="4"/>
                    <a:pt x="0" y="10"/>
                  </a:cubicBezTo>
                  <a:cubicBezTo>
                    <a:pt x="0" y="15"/>
                    <a:pt x="4" y="19"/>
                    <a:pt x="8" y="19"/>
                  </a:cubicBezTo>
                  <a:cubicBezTo>
                    <a:pt x="63" y="19"/>
                    <a:pt x="63" y="19"/>
                    <a:pt x="63" y="19"/>
                  </a:cubicBezTo>
                  <a:cubicBezTo>
                    <a:pt x="68" y="19"/>
                    <a:pt x="72" y="15"/>
                    <a:pt x="72" y="10"/>
                  </a:cubicBezTo>
                  <a:cubicBezTo>
                    <a:pt x="72" y="4"/>
                    <a:pt x="68" y="0"/>
                    <a:pt x="63" y="0"/>
                  </a:cubicBezTo>
                </a:path>
              </a:pathLst>
            </a:custGeom>
            <a:solidFill>
              <a:srgbClr val="E6E7E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Oval 725"/>
            <p:cNvSpPr>
              <a:spLocks noChangeArrowheads="1"/>
            </p:cNvSpPr>
            <p:nvPr/>
          </p:nvSpPr>
          <p:spPr bwMode="auto">
            <a:xfrm>
              <a:off x="4325938" y="3879850"/>
              <a:ext cx="150813" cy="169862"/>
            </a:xfrm>
            <a:prstGeom prst="ellipse">
              <a:avLst/>
            </a:prstGeom>
            <a:solidFill>
              <a:srgbClr val="E6E7E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Oval 726"/>
            <p:cNvSpPr>
              <a:spLocks noChangeArrowheads="1"/>
            </p:cNvSpPr>
            <p:nvPr/>
          </p:nvSpPr>
          <p:spPr bwMode="auto">
            <a:xfrm>
              <a:off x="4710113" y="3879850"/>
              <a:ext cx="150813" cy="169862"/>
            </a:xfrm>
            <a:prstGeom prst="ellipse">
              <a:avLst/>
            </a:prstGeom>
            <a:solidFill>
              <a:srgbClr val="E6E7E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Oval 727"/>
            <p:cNvSpPr>
              <a:spLocks noChangeArrowheads="1"/>
            </p:cNvSpPr>
            <p:nvPr/>
          </p:nvSpPr>
          <p:spPr bwMode="auto">
            <a:xfrm>
              <a:off x="4325938" y="4119563"/>
              <a:ext cx="150813" cy="161925"/>
            </a:xfrm>
            <a:prstGeom prst="ellipse">
              <a:avLst/>
            </a:prstGeom>
            <a:solidFill>
              <a:srgbClr val="E6E7E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Oval 728"/>
            <p:cNvSpPr>
              <a:spLocks noChangeArrowheads="1"/>
            </p:cNvSpPr>
            <p:nvPr/>
          </p:nvSpPr>
          <p:spPr bwMode="auto">
            <a:xfrm>
              <a:off x="4710113" y="4119563"/>
              <a:ext cx="150813" cy="161925"/>
            </a:xfrm>
            <a:prstGeom prst="ellipse">
              <a:avLst/>
            </a:prstGeom>
            <a:solidFill>
              <a:srgbClr val="E6E7E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Oval 729"/>
            <p:cNvSpPr>
              <a:spLocks noChangeArrowheads="1"/>
            </p:cNvSpPr>
            <p:nvPr/>
          </p:nvSpPr>
          <p:spPr bwMode="auto">
            <a:xfrm>
              <a:off x="4325938" y="4351338"/>
              <a:ext cx="150813" cy="169862"/>
            </a:xfrm>
            <a:prstGeom prst="ellipse">
              <a:avLst/>
            </a:prstGeom>
            <a:solidFill>
              <a:srgbClr val="E6E7E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Oval 730"/>
            <p:cNvSpPr>
              <a:spLocks noChangeArrowheads="1"/>
            </p:cNvSpPr>
            <p:nvPr/>
          </p:nvSpPr>
          <p:spPr bwMode="auto">
            <a:xfrm>
              <a:off x="4710113" y="4351338"/>
              <a:ext cx="150813" cy="169862"/>
            </a:xfrm>
            <a:prstGeom prst="ellipse">
              <a:avLst/>
            </a:prstGeom>
            <a:solidFill>
              <a:srgbClr val="E6E7E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731"/>
            <p:cNvSpPr>
              <a:spLocks/>
            </p:cNvSpPr>
            <p:nvPr/>
          </p:nvSpPr>
          <p:spPr bwMode="auto">
            <a:xfrm>
              <a:off x="4370388" y="3905250"/>
              <a:ext cx="452438" cy="119062"/>
            </a:xfrm>
            <a:custGeom>
              <a:avLst/>
              <a:gdLst>
                <a:gd name="T0" fmla="*/ 63 w 72"/>
                <a:gd name="T1" fmla="*/ 0 h 19"/>
                <a:gd name="T2" fmla="*/ 8 w 72"/>
                <a:gd name="T3" fmla="*/ 0 h 19"/>
                <a:gd name="T4" fmla="*/ 0 w 72"/>
                <a:gd name="T5" fmla="*/ 9 h 19"/>
                <a:gd name="T6" fmla="*/ 8 w 72"/>
                <a:gd name="T7" fmla="*/ 19 h 19"/>
                <a:gd name="T8" fmla="*/ 63 w 72"/>
                <a:gd name="T9" fmla="*/ 19 h 19"/>
                <a:gd name="T10" fmla="*/ 72 w 72"/>
                <a:gd name="T11" fmla="*/ 9 h 19"/>
                <a:gd name="T12" fmla="*/ 63 w 7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72" h="19">
                  <a:moveTo>
                    <a:pt x="63" y="0"/>
                  </a:moveTo>
                  <a:cubicBezTo>
                    <a:pt x="8" y="0"/>
                    <a:pt x="8" y="0"/>
                    <a:pt x="8" y="0"/>
                  </a:cubicBezTo>
                  <a:cubicBezTo>
                    <a:pt x="4" y="0"/>
                    <a:pt x="0" y="4"/>
                    <a:pt x="0" y="9"/>
                  </a:cubicBezTo>
                  <a:cubicBezTo>
                    <a:pt x="0" y="15"/>
                    <a:pt x="4" y="19"/>
                    <a:pt x="8" y="19"/>
                  </a:cubicBezTo>
                  <a:cubicBezTo>
                    <a:pt x="63" y="19"/>
                    <a:pt x="63" y="19"/>
                    <a:pt x="63" y="19"/>
                  </a:cubicBezTo>
                  <a:cubicBezTo>
                    <a:pt x="68" y="19"/>
                    <a:pt x="72" y="15"/>
                    <a:pt x="72" y="9"/>
                  </a:cubicBezTo>
                  <a:cubicBezTo>
                    <a:pt x="72" y="4"/>
                    <a:pt x="68" y="0"/>
                    <a:pt x="63" y="0"/>
                  </a:cubicBezTo>
                </a:path>
              </a:pathLst>
            </a:custGeom>
            <a:solidFill>
              <a:srgbClr val="E6E7E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732"/>
            <p:cNvSpPr>
              <a:spLocks/>
            </p:cNvSpPr>
            <p:nvPr/>
          </p:nvSpPr>
          <p:spPr bwMode="auto">
            <a:xfrm>
              <a:off x="4370388" y="4143375"/>
              <a:ext cx="452438" cy="114300"/>
            </a:xfrm>
            <a:custGeom>
              <a:avLst/>
              <a:gdLst>
                <a:gd name="T0" fmla="*/ 63 w 72"/>
                <a:gd name="T1" fmla="*/ 0 h 18"/>
                <a:gd name="T2" fmla="*/ 8 w 72"/>
                <a:gd name="T3" fmla="*/ 0 h 18"/>
                <a:gd name="T4" fmla="*/ 0 w 72"/>
                <a:gd name="T5" fmla="*/ 9 h 18"/>
                <a:gd name="T6" fmla="*/ 8 w 72"/>
                <a:gd name="T7" fmla="*/ 18 h 18"/>
                <a:gd name="T8" fmla="*/ 63 w 72"/>
                <a:gd name="T9" fmla="*/ 18 h 18"/>
                <a:gd name="T10" fmla="*/ 72 w 72"/>
                <a:gd name="T11" fmla="*/ 9 h 18"/>
                <a:gd name="T12" fmla="*/ 63 w 72"/>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72" h="18">
                  <a:moveTo>
                    <a:pt x="63" y="0"/>
                  </a:moveTo>
                  <a:cubicBezTo>
                    <a:pt x="8" y="0"/>
                    <a:pt x="8" y="0"/>
                    <a:pt x="8" y="0"/>
                  </a:cubicBezTo>
                  <a:cubicBezTo>
                    <a:pt x="4" y="0"/>
                    <a:pt x="0" y="4"/>
                    <a:pt x="0" y="9"/>
                  </a:cubicBezTo>
                  <a:cubicBezTo>
                    <a:pt x="0" y="14"/>
                    <a:pt x="4" y="18"/>
                    <a:pt x="8" y="18"/>
                  </a:cubicBezTo>
                  <a:cubicBezTo>
                    <a:pt x="63" y="18"/>
                    <a:pt x="63" y="18"/>
                    <a:pt x="63" y="18"/>
                  </a:cubicBezTo>
                  <a:cubicBezTo>
                    <a:pt x="68" y="18"/>
                    <a:pt x="72" y="14"/>
                    <a:pt x="72" y="9"/>
                  </a:cubicBezTo>
                  <a:cubicBezTo>
                    <a:pt x="72" y="4"/>
                    <a:pt x="68" y="0"/>
                    <a:pt x="63" y="0"/>
                  </a:cubicBezTo>
                </a:path>
              </a:pathLst>
            </a:custGeom>
            <a:solidFill>
              <a:srgbClr val="E6E7E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733"/>
            <p:cNvSpPr>
              <a:spLocks/>
            </p:cNvSpPr>
            <p:nvPr/>
          </p:nvSpPr>
          <p:spPr bwMode="auto">
            <a:xfrm>
              <a:off x="4370388" y="4376738"/>
              <a:ext cx="452438" cy="119062"/>
            </a:xfrm>
            <a:custGeom>
              <a:avLst/>
              <a:gdLst>
                <a:gd name="T0" fmla="*/ 63 w 72"/>
                <a:gd name="T1" fmla="*/ 0 h 19"/>
                <a:gd name="T2" fmla="*/ 8 w 72"/>
                <a:gd name="T3" fmla="*/ 0 h 19"/>
                <a:gd name="T4" fmla="*/ 0 w 72"/>
                <a:gd name="T5" fmla="*/ 10 h 19"/>
                <a:gd name="T6" fmla="*/ 8 w 72"/>
                <a:gd name="T7" fmla="*/ 19 h 19"/>
                <a:gd name="T8" fmla="*/ 63 w 72"/>
                <a:gd name="T9" fmla="*/ 19 h 19"/>
                <a:gd name="T10" fmla="*/ 72 w 72"/>
                <a:gd name="T11" fmla="*/ 10 h 19"/>
                <a:gd name="T12" fmla="*/ 63 w 7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72" h="19">
                  <a:moveTo>
                    <a:pt x="63" y="0"/>
                  </a:moveTo>
                  <a:cubicBezTo>
                    <a:pt x="8" y="0"/>
                    <a:pt x="8" y="0"/>
                    <a:pt x="8" y="0"/>
                  </a:cubicBezTo>
                  <a:cubicBezTo>
                    <a:pt x="4" y="0"/>
                    <a:pt x="0" y="4"/>
                    <a:pt x="0" y="10"/>
                  </a:cubicBezTo>
                  <a:cubicBezTo>
                    <a:pt x="0" y="15"/>
                    <a:pt x="4" y="19"/>
                    <a:pt x="8" y="19"/>
                  </a:cubicBezTo>
                  <a:cubicBezTo>
                    <a:pt x="63" y="19"/>
                    <a:pt x="63" y="19"/>
                    <a:pt x="63" y="19"/>
                  </a:cubicBezTo>
                  <a:cubicBezTo>
                    <a:pt x="68" y="19"/>
                    <a:pt x="72" y="15"/>
                    <a:pt x="72" y="10"/>
                  </a:cubicBezTo>
                  <a:cubicBezTo>
                    <a:pt x="72" y="4"/>
                    <a:pt x="68" y="0"/>
                    <a:pt x="63" y="0"/>
                  </a:cubicBezTo>
                </a:path>
              </a:pathLst>
            </a:custGeom>
            <a:solidFill>
              <a:srgbClr val="E6E7E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734"/>
            <p:cNvSpPr>
              <a:spLocks/>
            </p:cNvSpPr>
            <p:nvPr/>
          </p:nvSpPr>
          <p:spPr bwMode="auto">
            <a:xfrm>
              <a:off x="6988175" y="2290763"/>
              <a:ext cx="176213" cy="546100"/>
            </a:xfrm>
            <a:custGeom>
              <a:avLst/>
              <a:gdLst>
                <a:gd name="T0" fmla="*/ 16 w 28"/>
                <a:gd name="T1" fmla="*/ 0 h 87"/>
                <a:gd name="T2" fmla="*/ 0 w 28"/>
                <a:gd name="T3" fmla="*/ 0 h 87"/>
                <a:gd name="T4" fmla="*/ 0 w 28"/>
                <a:gd name="T5" fmla="*/ 87 h 87"/>
                <a:gd name="T6" fmla="*/ 16 w 28"/>
                <a:gd name="T7" fmla="*/ 87 h 87"/>
                <a:gd name="T8" fmla="*/ 28 w 28"/>
                <a:gd name="T9" fmla="*/ 73 h 87"/>
                <a:gd name="T10" fmla="*/ 28 w 28"/>
                <a:gd name="T11" fmla="*/ 15 h 87"/>
                <a:gd name="T12" fmla="*/ 16 w 28"/>
                <a:gd name="T13" fmla="*/ 0 h 87"/>
              </a:gdLst>
              <a:ahLst/>
              <a:cxnLst>
                <a:cxn ang="0">
                  <a:pos x="T0" y="T1"/>
                </a:cxn>
                <a:cxn ang="0">
                  <a:pos x="T2" y="T3"/>
                </a:cxn>
                <a:cxn ang="0">
                  <a:pos x="T4" y="T5"/>
                </a:cxn>
                <a:cxn ang="0">
                  <a:pos x="T6" y="T7"/>
                </a:cxn>
                <a:cxn ang="0">
                  <a:pos x="T8" y="T9"/>
                </a:cxn>
                <a:cxn ang="0">
                  <a:pos x="T10" y="T11"/>
                </a:cxn>
                <a:cxn ang="0">
                  <a:pos x="T12" y="T13"/>
                </a:cxn>
              </a:cxnLst>
              <a:rect l="0" t="0" r="r" b="b"/>
              <a:pathLst>
                <a:path w="28" h="87">
                  <a:moveTo>
                    <a:pt x="16" y="0"/>
                  </a:moveTo>
                  <a:cubicBezTo>
                    <a:pt x="0" y="0"/>
                    <a:pt x="0" y="0"/>
                    <a:pt x="0" y="0"/>
                  </a:cubicBezTo>
                  <a:cubicBezTo>
                    <a:pt x="0" y="87"/>
                    <a:pt x="0" y="87"/>
                    <a:pt x="0" y="87"/>
                  </a:cubicBezTo>
                  <a:cubicBezTo>
                    <a:pt x="16" y="87"/>
                    <a:pt x="16" y="87"/>
                    <a:pt x="16" y="87"/>
                  </a:cubicBezTo>
                  <a:cubicBezTo>
                    <a:pt x="23" y="87"/>
                    <a:pt x="28" y="81"/>
                    <a:pt x="28" y="73"/>
                  </a:cubicBezTo>
                  <a:cubicBezTo>
                    <a:pt x="28" y="15"/>
                    <a:pt x="28" y="15"/>
                    <a:pt x="28" y="15"/>
                  </a:cubicBezTo>
                  <a:cubicBezTo>
                    <a:pt x="28" y="7"/>
                    <a:pt x="23" y="0"/>
                    <a:pt x="16" y="0"/>
                  </a:cubicBezTo>
                  <a:close/>
                </a:path>
              </a:pathLst>
            </a:custGeom>
            <a:solidFill>
              <a:srgbClr val="00A3A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735"/>
            <p:cNvSpPr>
              <a:spLocks/>
            </p:cNvSpPr>
            <p:nvPr/>
          </p:nvSpPr>
          <p:spPr bwMode="auto">
            <a:xfrm>
              <a:off x="6938963" y="1606550"/>
              <a:ext cx="174625" cy="539750"/>
            </a:xfrm>
            <a:custGeom>
              <a:avLst/>
              <a:gdLst>
                <a:gd name="T0" fmla="*/ 15 w 28"/>
                <a:gd name="T1" fmla="*/ 0 h 86"/>
                <a:gd name="T2" fmla="*/ 0 w 28"/>
                <a:gd name="T3" fmla="*/ 0 h 86"/>
                <a:gd name="T4" fmla="*/ 0 w 28"/>
                <a:gd name="T5" fmla="*/ 86 h 86"/>
                <a:gd name="T6" fmla="*/ 15 w 28"/>
                <a:gd name="T7" fmla="*/ 86 h 86"/>
                <a:gd name="T8" fmla="*/ 28 w 28"/>
                <a:gd name="T9" fmla="*/ 72 h 86"/>
                <a:gd name="T10" fmla="*/ 28 w 28"/>
                <a:gd name="T11" fmla="*/ 14 h 86"/>
                <a:gd name="T12" fmla="*/ 15 w 28"/>
                <a:gd name="T13" fmla="*/ 0 h 86"/>
              </a:gdLst>
              <a:ahLst/>
              <a:cxnLst>
                <a:cxn ang="0">
                  <a:pos x="T0" y="T1"/>
                </a:cxn>
                <a:cxn ang="0">
                  <a:pos x="T2" y="T3"/>
                </a:cxn>
                <a:cxn ang="0">
                  <a:pos x="T4" y="T5"/>
                </a:cxn>
                <a:cxn ang="0">
                  <a:pos x="T6" y="T7"/>
                </a:cxn>
                <a:cxn ang="0">
                  <a:pos x="T8" y="T9"/>
                </a:cxn>
                <a:cxn ang="0">
                  <a:pos x="T10" y="T11"/>
                </a:cxn>
                <a:cxn ang="0">
                  <a:pos x="T12" y="T13"/>
                </a:cxn>
              </a:cxnLst>
              <a:rect l="0" t="0" r="r" b="b"/>
              <a:pathLst>
                <a:path w="28" h="86">
                  <a:moveTo>
                    <a:pt x="15" y="0"/>
                  </a:moveTo>
                  <a:cubicBezTo>
                    <a:pt x="0" y="0"/>
                    <a:pt x="0" y="0"/>
                    <a:pt x="0" y="0"/>
                  </a:cubicBezTo>
                  <a:cubicBezTo>
                    <a:pt x="0" y="86"/>
                    <a:pt x="0" y="86"/>
                    <a:pt x="0" y="86"/>
                  </a:cubicBezTo>
                  <a:cubicBezTo>
                    <a:pt x="15" y="86"/>
                    <a:pt x="15" y="86"/>
                    <a:pt x="15" y="86"/>
                  </a:cubicBezTo>
                  <a:cubicBezTo>
                    <a:pt x="22" y="86"/>
                    <a:pt x="28" y="80"/>
                    <a:pt x="28" y="72"/>
                  </a:cubicBezTo>
                  <a:cubicBezTo>
                    <a:pt x="28" y="14"/>
                    <a:pt x="28" y="14"/>
                    <a:pt x="28" y="14"/>
                  </a:cubicBezTo>
                  <a:cubicBezTo>
                    <a:pt x="28" y="6"/>
                    <a:pt x="22" y="0"/>
                    <a:pt x="15" y="0"/>
                  </a:cubicBezTo>
                  <a:close/>
                </a:path>
              </a:pathLst>
            </a:custGeom>
            <a:solidFill>
              <a:srgbClr val="6D20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736"/>
            <p:cNvSpPr>
              <a:spLocks/>
            </p:cNvSpPr>
            <p:nvPr/>
          </p:nvSpPr>
          <p:spPr bwMode="auto">
            <a:xfrm>
              <a:off x="7227888" y="2968625"/>
              <a:ext cx="420688" cy="496887"/>
            </a:xfrm>
            <a:custGeom>
              <a:avLst/>
              <a:gdLst>
                <a:gd name="T0" fmla="*/ 55 w 67"/>
                <a:gd name="T1" fmla="*/ 0 h 79"/>
                <a:gd name="T2" fmla="*/ 0 w 67"/>
                <a:gd name="T3" fmla="*/ 0 h 79"/>
                <a:gd name="T4" fmla="*/ 0 w 67"/>
                <a:gd name="T5" fmla="*/ 79 h 79"/>
                <a:gd name="T6" fmla="*/ 55 w 67"/>
                <a:gd name="T7" fmla="*/ 79 h 79"/>
                <a:gd name="T8" fmla="*/ 67 w 67"/>
                <a:gd name="T9" fmla="*/ 65 h 79"/>
                <a:gd name="T10" fmla="*/ 67 w 67"/>
                <a:gd name="T11" fmla="*/ 14 h 79"/>
                <a:gd name="T12" fmla="*/ 55 w 67"/>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67" h="79">
                  <a:moveTo>
                    <a:pt x="55" y="0"/>
                  </a:moveTo>
                  <a:cubicBezTo>
                    <a:pt x="0" y="0"/>
                    <a:pt x="0" y="0"/>
                    <a:pt x="0" y="0"/>
                  </a:cubicBezTo>
                  <a:cubicBezTo>
                    <a:pt x="0" y="79"/>
                    <a:pt x="0" y="79"/>
                    <a:pt x="0" y="79"/>
                  </a:cubicBezTo>
                  <a:cubicBezTo>
                    <a:pt x="55" y="79"/>
                    <a:pt x="55" y="79"/>
                    <a:pt x="55" y="79"/>
                  </a:cubicBezTo>
                  <a:cubicBezTo>
                    <a:pt x="62" y="79"/>
                    <a:pt x="67" y="73"/>
                    <a:pt x="67" y="65"/>
                  </a:cubicBezTo>
                  <a:cubicBezTo>
                    <a:pt x="67" y="14"/>
                    <a:pt x="67" y="14"/>
                    <a:pt x="67" y="14"/>
                  </a:cubicBezTo>
                  <a:cubicBezTo>
                    <a:pt x="67" y="6"/>
                    <a:pt x="62" y="0"/>
                    <a:pt x="55" y="0"/>
                  </a:cubicBezTo>
                  <a:close/>
                </a:path>
              </a:pathLst>
            </a:custGeom>
            <a:solidFill>
              <a:srgbClr val="005E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737"/>
            <p:cNvSpPr>
              <a:spLocks noEditPoints="1"/>
            </p:cNvSpPr>
            <p:nvPr/>
          </p:nvSpPr>
          <p:spPr bwMode="auto">
            <a:xfrm>
              <a:off x="3641725" y="1744663"/>
              <a:ext cx="220663" cy="3178175"/>
            </a:xfrm>
            <a:custGeom>
              <a:avLst/>
              <a:gdLst>
                <a:gd name="T0" fmla="*/ 24 w 35"/>
                <a:gd name="T1" fmla="*/ 498 h 506"/>
                <a:gd name="T2" fmla="*/ 34 w 35"/>
                <a:gd name="T3" fmla="*/ 506 h 506"/>
                <a:gd name="T4" fmla="*/ 34 w 35"/>
                <a:gd name="T5" fmla="*/ 506 h 506"/>
                <a:gd name="T6" fmla="*/ 27 w 35"/>
                <a:gd name="T7" fmla="*/ 499 h 506"/>
                <a:gd name="T8" fmla="*/ 27 w 35"/>
                <a:gd name="T9" fmla="*/ 499 h 506"/>
                <a:gd name="T10" fmla="*/ 24 w 35"/>
                <a:gd name="T11" fmla="*/ 498 h 506"/>
                <a:gd name="T12" fmla="*/ 6 w 35"/>
                <a:gd name="T13" fmla="*/ 452 h 506"/>
                <a:gd name="T14" fmla="*/ 3 w 35"/>
                <a:gd name="T15" fmla="*/ 452 h 506"/>
                <a:gd name="T16" fmla="*/ 3 w 35"/>
                <a:gd name="T17" fmla="*/ 462 h 506"/>
                <a:gd name="T18" fmla="*/ 7 w 35"/>
                <a:gd name="T19" fmla="*/ 466 h 506"/>
                <a:gd name="T20" fmla="*/ 7 w 35"/>
                <a:gd name="T21" fmla="*/ 466 h 506"/>
                <a:gd name="T22" fmla="*/ 8 w 35"/>
                <a:gd name="T23" fmla="*/ 465 h 506"/>
                <a:gd name="T24" fmla="*/ 6 w 35"/>
                <a:gd name="T25" fmla="*/ 452 h 506"/>
                <a:gd name="T26" fmla="*/ 5 w 35"/>
                <a:gd name="T27" fmla="*/ 432 h 506"/>
                <a:gd name="T28" fmla="*/ 2 w 35"/>
                <a:gd name="T29" fmla="*/ 432 h 506"/>
                <a:gd name="T30" fmla="*/ 3 w 35"/>
                <a:gd name="T31" fmla="*/ 447 h 506"/>
                <a:gd name="T32" fmla="*/ 6 w 35"/>
                <a:gd name="T33" fmla="*/ 447 h 506"/>
                <a:gd name="T34" fmla="*/ 5 w 35"/>
                <a:gd name="T35" fmla="*/ 439 h 506"/>
                <a:gd name="T36" fmla="*/ 5 w 35"/>
                <a:gd name="T37" fmla="*/ 432 h 506"/>
                <a:gd name="T38" fmla="*/ 5 w 35"/>
                <a:gd name="T39" fmla="*/ 388 h 506"/>
                <a:gd name="T40" fmla="*/ 1 w 35"/>
                <a:gd name="T41" fmla="*/ 388 h 506"/>
                <a:gd name="T42" fmla="*/ 2 w 35"/>
                <a:gd name="T43" fmla="*/ 425 h 506"/>
                <a:gd name="T44" fmla="*/ 5 w 35"/>
                <a:gd name="T45" fmla="*/ 425 h 506"/>
                <a:gd name="T46" fmla="*/ 5 w 35"/>
                <a:gd name="T47" fmla="*/ 388 h 506"/>
                <a:gd name="T48" fmla="*/ 4 w 35"/>
                <a:gd name="T49" fmla="*/ 354 h 506"/>
                <a:gd name="T50" fmla="*/ 4 w 35"/>
                <a:gd name="T51" fmla="*/ 354 h 506"/>
                <a:gd name="T52" fmla="*/ 1 w 35"/>
                <a:gd name="T53" fmla="*/ 358 h 506"/>
                <a:gd name="T54" fmla="*/ 1 w 35"/>
                <a:gd name="T55" fmla="*/ 381 h 506"/>
                <a:gd name="T56" fmla="*/ 5 w 35"/>
                <a:gd name="T57" fmla="*/ 381 h 506"/>
                <a:gd name="T58" fmla="*/ 4 w 35"/>
                <a:gd name="T59" fmla="*/ 354 h 506"/>
                <a:gd name="T60" fmla="*/ 4 w 35"/>
                <a:gd name="T61" fmla="*/ 354 h 506"/>
                <a:gd name="T62" fmla="*/ 27 w 35"/>
                <a:gd name="T63" fmla="*/ 34 h 506"/>
                <a:gd name="T64" fmla="*/ 26 w 35"/>
                <a:gd name="T65" fmla="*/ 34 h 506"/>
                <a:gd name="T66" fmla="*/ 27 w 35"/>
                <a:gd name="T67" fmla="*/ 35 h 506"/>
                <a:gd name="T68" fmla="*/ 27 w 35"/>
                <a:gd name="T69" fmla="*/ 34 h 506"/>
                <a:gd name="T70" fmla="*/ 27 w 35"/>
                <a:gd name="T71" fmla="*/ 22 h 506"/>
                <a:gd name="T72" fmla="*/ 27 w 35"/>
                <a:gd name="T73" fmla="*/ 22 h 506"/>
                <a:gd name="T74" fmla="*/ 27 w 35"/>
                <a:gd name="T75" fmla="*/ 27 h 506"/>
                <a:gd name="T76" fmla="*/ 27 w 35"/>
                <a:gd name="T77" fmla="*/ 27 h 506"/>
                <a:gd name="T78" fmla="*/ 27 w 35"/>
                <a:gd name="T79" fmla="*/ 22 h 506"/>
                <a:gd name="T80" fmla="*/ 34 w 35"/>
                <a:gd name="T81" fmla="*/ 0 h 506"/>
                <a:gd name="T82" fmla="*/ 33 w 35"/>
                <a:gd name="T83" fmla="*/ 2 h 506"/>
                <a:gd name="T84" fmla="*/ 33 w 35"/>
                <a:gd name="T85" fmla="*/ 3 h 506"/>
                <a:gd name="T86" fmla="*/ 34 w 35"/>
                <a:gd name="T87" fmla="*/ 4 h 506"/>
                <a:gd name="T88" fmla="*/ 34 w 35"/>
                <a:gd name="T89" fmla="*/ 0 h 506"/>
                <a:gd name="T90" fmla="*/ 34 w 35"/>
                <a:gd name="T91" fmla="*/ 0 h 506"/>
                <a:gd name="T92" fmla="*/ 34 w 35"/>
                <a:gd name="T93" fmla="*/ 4 h 506"/>
                <a:gd name="T94" fmla="*/ 35 w 35"/>
                <a:gd name="T95" fmla="*/ 5 h 506"/>
                <a:gd name="T96" fmla="*/ 35 w 35"/>
                <a:gd name="T97" fmla="*/ 4 h 506"/>
                <a:gd name="T98" fmla="*/ 35 w 35"/>
                <a:gd name="T99" fmla="*/ 2 h 506"/>
                <a:gd name="T100" fmla="*/ 34 w 35"/>
                <a:gd name="T101"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 h="506">
                  <a:moveTo>
                    <a:pt x="24" y="498"/>
                  </a:moveTo>
                  <a:cubicBezTo>
                    <a:pt x="27" y="503"/>
                    <a:pt x="30" y="506"/>
                    <a:pt x="34" y="506"/>
                  </a:cubicBezTo>
                  <a:cubicBezTo>
                    <a:pt x="34" y="506"/>
                    <a:pt x="34" y="506"/>
                    <a:pt x="34" y="506"/>
                  </a:cubicBezTo>
                  <a:cubicBezTo>
                    <a:pt x="27" y="499"/>
                    <a:pt x="27" y="499"/>
                    <a:pt x="27" y="499"/>
                  </a:cubicBezTo>
                  <a:cubicBezTo>
                    <a:pt x="27" y="499"/>
                    <a:pt x="27" y="499"/>
                    <a:pt x="27" y="499"/>
                  </a:cubicBezTo>
                  <a:cubicBezTo>
                    <a:pt x="26" y="499"/>
                    <a:pt x="25" y="498"/>
                    <a:pt x="24" y="498"/>
                  </a:cubicBezTo>
                  <a:moveTo>
                    <a:pt x="6" y="452"/>
                  </a:moveTo>
                  <a:cubicBezTo>
                    <a:pt x="3" y="452"/>
                    <a:pt x="3" y="452"/>
                    <a:pt x="3" y="452"/>
                  </a:cubicBezTo>
                  <a:cubicBezTo>
                    <a:pt x="3" y="462"/>
                    <a:pt x="3" y="462"/>
                    <a:pt x="3" y="462"/>
                  </a:cubicBezTo>
                  <a:cubicBezTo>
                    <a:pt x="3" y="464"/>
                    <a:pt x="5" y="466"/>
                    <a:pt x="7" y="466"/>
                  </a:cubicBezTo>
                  <a:cubicBezTo>
                    <a:pt x="7" y="466"/>
                    <a:pt x="7" y="466"/>
                    <a:pt x="7" y="466"/>
                  </a:cubicBezTo>
                  <a:cubicBezTo>
                    <a:pt x="7" y="466"/>
                    <a:pt x="8" y="466"/>
                    <a:pt x="8" y="465"/>
                  </a:cubicBezTo>
                  <a:cubicBezTo>
                    <a:pt x="7" y="461"/>
                    <a:pt x="6" y="456"/>
                    <a:pt x="6" y="452"/>
                  </a:cubicBezTo>
                  <a:moveTo>
                    <a:pt x="5" y="432"/>
                  </a:moveTo>
                  <a:cubicBezTo>
                    <a:pt x="2" y="432"/>
                    <a:pt x="2" y="432"/>
                    <a:pt x="2" y="432"/>
                  </a:cubicBezTo>
                  <a:cubicBezTo>
                    <a:pt x="3" y="447"/>
                    <a:pt x="3" y="447"/>
                    <a:pt x="3" y="447"/>
                  </a:cubicBezTo>
                  <a:cubicBezTo>
                    <a:pt x="6" y="447"/>
                    <a:pt x="6" y="447"/>
                    <a:pt x="6" y="447"/>
                  </a:cubicBezTo>
                  <a:cubicBezTo>
                    <a:pt x="5" y="444"/>
                    <a:pt x="5" y="442"/>
                    <a:pt x="5" y="439"/>
                  </a:cubicBezTo>
                  <a:cubicBezTo>
                    <a:pt x="5" y="432"/>
                    <a:pt x="5" y="432"/>
                    <a:pt x="5" y="432"/>
                  </a:cubicBezTo>
                  <a:moveTo>
                    <a:pt x="5" y="388"/>
                  </a:moveTo>
                  <a:cubicBezTo>
                    <a:pt x="1" y="388"/>
                    <a:pt x="1" y="388"/>
                    <a:pt x="1" y="388"/>
                  </a:cubicBezTo>
                  <a:cubicBezTo>
                    <a:pt x="2" y="425"/>
                    <a:pt x="2" y="425"/>
                    <a:pt x="2" y="425"/>
                  </a:cubicBezTo>
                  <a:cubicBezTo>
                    <a:pt x="5" y="425"/>
                    <a:pt x="5" y="425"/>
                    <a:pt x="5" y="425"/>
                  </a:cubicBezTo>
                  <a:cubicBezTo>
                    <a:pt x="5" y="388"/>
                    <a:pt x="5" y="388"/>
                    <a:pt x="5" y="388"/>
                  </a:cubicBezTo>
                  <a:moveTo>
                    <a:pt x="4" y="354"/>
                  </a:moveTo>
                  <a:cubicBezTo>
                    <a:pt x="4" y="354"/>
                    <a:pt x="4" y="354"/>
                    <a:pt x="4" y="354"/>
                  </a:cubicBezTo>
                  <a:cubicBezTo>
                    <a:pt x="2" y="354"/>
                    <a:pt x="0" y="356"/>
                    <a:pt x="1" y="358"/>
                  </a:cubicBezTo>
                  <a:cubicBezTo>
                    <a:pt x="1" y="381"/>
                    <a:pt x="1" y="381"/>
                    <a:pt x="1" y="381"/>
                  </a:cubicBezTo>
                  <a:cubicBezTo>
                    <a:pt x="5" y="381"/>
                    <a:pt x="5" y="381"/>
                    <a:pt x="5" y="381"/>
                  </a:cubicBezTo>
                  <a:cubicBezTo>
                    <a:pt x="4" y="354"/>
                    <a:pt x="4" y="354"/>
                    <a:pt x="4" y="354"/>
                  </a:cubicBezTo>
                  <a:cubicBezTo>
                    <a:pt x="4" y="354"/>
                    <a:pt x="4" y="354"/>
                    <a:pt x="4" y="354"/>
                  </a:cubicBezTo>
                  <a:moveTo>
                    <a:pt x="27" y="34"/>
                  </a:moveTo>
                  <a:cubicBezTo>
                    <a:pt x="26" y="34"/>
                    <a:pt x="26" y="34"/>
                    <a:pt x="26" y="34"/>
                  </a:cubicBezTo>
                  <a:cubicBezTo>
                    <a:pt x="26" y="35"/>
                    <a:pt x="26" y="35"/>
                    <a:pt x="27" y="35"/>
                  </a:cubicBezTo>
                  <a:cubicBezTo>
                    <a:pt x="27" y="34"/>
                    <a:pt x="27" y="34"/>
                    <a:pt x="27" y="34"/>
                  </a:cubicBezTo>
                  <a:moveTo>
                    <a:pt x="27" y="22"/>
                  </a:moveTo>
                  <a:cubicBezTo>
                    <a:pt x="27" y="22"/>
                    <a:pt x="27" y="22"/>
                    <a:pt x="27" y="22"/>
                  </a:cubicBezTo>
                  <a:cubicBezTo>
                    <a:pt x="27" y="27"/>
                    <a:pt x="27" y="27"/>
                    <a:pt x="27" y="27"/>
                  </a:cubicBezTo>
                  <a:cubicBezTo>
                    <a:pt x="27" y="27"/>
                    <a:pt x="27" y="27"/>
                    <a:pt x="27" y="27"/>
                  </a:cubicBezTo>
                  <a:cubicBezTo>
                    <a:pt x="27" y="22"/>
                    <a:pt x="27" y="22"/>
                    <a:pt x="27" y="22"/>
                  </a:cubicBezTo>
                  <a:moveTo>
                    <a:pt x="34" y="0"/>
                  </a:moveTo>
                  <a:cubicBezTo>
                    <a:pt x="33" y="0"/>
                    <a:pt x="33" y="1"/>
                    <a:pt x="33" y="2"/>
                  </a:cubicBezTo>
                  <a:cubicBezTo>
                    <a:pt x="33" y="3"/>
                    <a:pt x="33" y="3"/>
                    <a:pt x="33" y="3"/>
                  </a:cubicBezTo>
                  <a:cubicBezTo>
                    <a:pt x="34" y="4"/>
                    <a:pt x="34" y="4"/>
                    <a:pt x="34" y="4"/>
                  </a:cubicBezTo>
                  <a:cubicBezTo>
                    <a:pt x="34" y="0"/>
                    <a:pt x="34" y="0"/>
                    <a:pt x="34" y="0"/>
                  </a:cubicBezTo>
                  <a:moveTo>
                    <a:pt x="34" y="0"/>
                  </a:moveTo>
                  <a:cubicBezTo>
                    <a:pt x="34" y="4"/>
                    <a:pt x="34" y="4"/>
                    <a:pt x="34" y="4"/>
                  </a:cubicBezTo>
                  <a:cubicBezTo>
                    <a:pt x="35" y="5"/>
                    <a:pt x="35" y="5"/>
                    <a:pt x="35" y="5"/>
                  </a:cubicBezTo>
                  <a:cubicBezTo>
                    <a:pt x="35" y="5"/>
                    <a:pt x="35" y="4"/>
                    <a:pt x="35" y="4"/>
                  </a:cubicBezTo>
                  <a:cubicBezTo>
                    <a:pt x="35" y="2"/>
                    <a:pt x="35" y="2"/>
                    <a:pt x="35" y="2"/>
                  </a:cubicBezTo>
                  <a:cubicBezTo>
                    <a:pt x="35" y="1"/>
                    <a:pt x="35" y="0"/>
                    <a:pt x="34" y="0"/>
                  </a:cubicBezTo>
                </a:path>
              </a:pathLst>
            </a:custGeom>
            <a:solidFill>
              <a:srgbClr val="BDB9B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738"/>
            <p:cNvSpPr>
              <a:spLocks/>
            </p:cNvSpPr>
            <p:nvPr/>
          </p:nvSpPr>
          <p:spPr bwMode="auto">
            <a:xfrm>
              <a:off x="3798888" y="1914525"/>
              <a:ext cx="12700" cy="42862"/>
            </a:xfrm>
            <a:custGeom>
              <a:avLst/>
              <a:gdLst>
                <a:gd name="T0" fmla="*/ 2 w 2"/>
                <a:gd name="T1" fmla="*/ 0 h 7"/>
                <a:gd name="T2" fmla="*/ 2 w 2"/>
                <a:gd name="T3" fmla="*/ 0 h 7"/>
                <a:gd name="T4" fmla="*/ 2 w 2"/>
                <a:gd name="T5" fmla="*/ 2 h 7"/>
                <a:gd name="T6" fmla="*/ 1 w 2"/>
                <a:gd name="T7" fmla="*/ 7 h 7"/>
                <a:gd name="T8" fmla="*/ 2 w 2"/>
                <a:gd name="T9" fmla="*/ 7 h 7"/>
                <a:gd name="T10" fmla="*/ 2 w 2"/>
                <a:gd name="T11" fmla="*/ 0 h 7"/>
              </a:gdLst>
              <a:ahLst/>
              <a:cxnLst>
                <a:cxn ang="0">
                  <a:pos x="T0" y="T1"/>
                </a:cxn>
                <a:cxn ang="0">
                  <a:pos x="T2" y="T3"/>
                </a:cxn>
                <a:cxn ang="0">
                  <a:pos x="T4" y="T5"/>
                </a:cxn>
                <a:cxn ang="0">
                  <a:pos x="T6" y="T7"/>
                </a:cxn>
                <a:cxn ang="0">
                  <a:pos x="T8" y="T9"/>
                </a:cxn>
                <a:cxn ang="0">
                  <a:pos x="T10" y="T11"/>
                </a:cxn>
              </a:cxnLst>
              <a:rect l="0" t="0" r="r" b="b"/>
              <a:pathLst>
                <a:path w="2" h="7">
                  <a:moveTo>
                    <a:pt x="2" y="0"/>
                  </a:moveTo>
                  <a:cubicBezTo>
                    <a:pt x="2" y="0"/>
                    <a:pt x="2" y="0"/>
                    <a:pt x="2" y="0"/>
                  </a:cubicBezTo>
                  <a:cubicBezTo>
                    <a:pt x="2" y="2"/>
                    <a:pt x="2" y="2"/>
                    <a:pt x="2" y="2"/>
                  </a:cubicBezTo>
                  <a:cubicBezTo>
                    <a:pt x="2" y="2"/>
                    <a:pt x="0" y="6"/>
                    <a:pt x="1" y="7"/>
                  </a:cubicBezTo>
                  <a:cubicBezTo>
                    <a:pt x="2" y="7"/>
                    <a:pt x="2" y="7"/>
                    <a:pt x="2" y="7"/>
                  </a:cubicBezTo>
                  <a:cubicBezTo>
                    <a:pt x="2" y="0"/>
                    <a:pt x="2" y="0"/>
                    <a:pt x="2" y="0"/>
                  </a:cubicBezTo>
                </a:path>
              </a:pathLst>
            </a:custGeom>
            <a:solidFill>
              <a:srgbClr val="A3A1A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Rectangle 739"/>
            <p:cNvSpPr>
              <a:spLocks noChangeArrowheads="1"/>
            </p:cNvSpPr>
            <p:nvPr/>
          </p:nvSpPr>
          <p:spPr bwMode="auto">
            <a:xfrm>
              <a:off x="3654425" y="4414838"/>
              <a:ext cx="19050" cy="42862"/>
            </a:xfrm>
            <a:prstGeom prst="rect">
              <a:avLst/>
            </a:prstGeom>
            <a:solidFill>
              <a:srgbClr val="A3A1A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Rectangle 740"/>
            <p:cNvSpPr>
              <a:spLocks noChangeArrowheads="1"/>
            </p:cNvSpPr>
            <p:nvPr/>
          </p:nvSpPr>
          <p:spPr bwMode="auto">
            <a:xfrm>
              <a:off x="3654425" y="4414838"/>
              <a:ext cx="19050" cy="42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Rectangle 741"/>
            <p:cNvSpPr>
              <a:spLocks noChangeArrowheads="1"/>
            </p:cNvSpPr>
            <p:nvPr/>
          </p:nvSpPr>
          <p:spPr bwMode="auto">
            <a:xfrm>
              <a:off x="3648075" y="4137025"/>
              <a:ext cx="25400" cy="44450"/>
            </a:xfrm>
            <a:prstGeom prst="rect">
              <a:avLst/>
            </a:prstGeom>
            <a:solidFill>
              <a:srgbClr val="A3A1A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Rectangle 742"/>
            <p:cNvSpPr>
              <a:spLocks noChangeArrowheads="1"/>
            </p:cNvSpPr>
            <p:nvPr/>
          </p:nvSpPr>
          <p:spPr bwMode="auto">
            <a:xfrm>
              <a:off x="3648075" y="4137025"/>
              <a:ext cx="25400" cy="4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743"/>
            <p:cNvSpPr>
              <a:spLocks/>
            </p:cNvSpPr>
            <p:nvPr/>
          </p:nvSpPr>
          <p:spPr bwMode="auto">
            <a:xfrm>
              <a:off x="3598863" y="3924300"/>
              <a:ext cx="61913" cy="696912"/>
            </a:xfrm>
            <a:custGeom>
              <a:avLst/>
              <a:gdLst>
                <a:gd name="T0" fmla="*/ 9 w 10"/>
                <a:gd name="T1" fmla="*/ 21 h 111"/>
                <a:gd name="T2" fmla="*/ 8 w 10"/>
                <a:gd name="T3" fmla="*/ 3 h 111"/>
                <a:gd name="T4" fmla="*/ 4 w 10"/>
                <a:gd name="T5" fmla="*/ 0 h 111"/>
                <a:gd name="T6" fmla="*/ 0 w 10"/>
                <a:gd name="T7" fmla="*/ 4 h 111"/>
                <a:gd name="T8" fmla="*/ 3 w 10"/>
                <a:gd name="T9" fmla="*/ 108 h 111"/>
                <a:gd name="T10" fmla="*/ 7 w 10"/>
                <a:gd name="T11" fmla="*/ 111 h 111"/>
                <a:gd name="T12" fmla="*/ 7 w 10"/>
                <a:gd name="T13" fmla="*/ 111 h 111"/>
                <a:gd name="T14" fmla="*/ 10 w 10"/>
                <a:gd name="T15" fmla="*/ 108 h 111"/>
                <a:gd name="T16" fmla="*/ 8 w 10"/>
                <a:gd name="T17" fmla="*/ 24 h 111"/>
                <a:gd name="T18" fmla="*/ 9 w 10"/>
                <a:gd name="T19" fmla="*/ 2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1">
                  <a:moveTo>
                    <a:pt x="9" y="21"/>
                  </a:moveTo>
                  <a:cubicBezTo>
                    <a:pt x="8" y="3"/>
                    <a:pt x="8" y="3"/>
                    <a:pt x="8" y="3"/>
                  </a:cubicBezTo>
                  <a:cubicBezTo>
                    <a:pt x="8" y="1"/>
                    <a:pt x="6" y="0"/>
                    <a:pt x="4" y="0"/>
                  </a:cubicBezTo>
                  <a:cubicBezTo>
                    <a:pt x="2" y="0"/>
                    <a:pt x="0" y="2"/>
                    <a:pt x="0" y="4"/>
                  </a:cubicBezTo>
                  <a:cubicBezTo>
                    <a:pt x="3" y="108"/>
                    <a:pt x="3" y="108"/>
                    <a:pt x="3" y="108"/>
                  </a:cubicBezTo>
                  <a:cubicBezTo>
                    <a:pt x="3" y="110"/>
                    <a:pt x="5" y="111"/>
                    <a:pt x="7" y="111"/>
                  </a:cubicBezTo>
                  <a:cubicBezTo>
                    <a:pt x="7" y="111"/>
                    <a:pt x="7" y="111"/>
                    <a:pt x="7" y="111"/>
                  </a:cubicBezTo>
                  <a:cubicBezTo>
                    <a:pt x="9" y="111"/>
                    <a:pt x="10" y="110"/>
                    <a:pt x="10" y="108"/>
                  </a:cubicBezTo>
                  <a:cubicBezTo>
                    <a:pt x="8" y="24"/>
                    <a:pt x="8" y="24"/>
                    <a:pt x="8" y="24"/>
                  </a:cubicBezTo>
                  <a:cubicBezTo>
                    <a:pt x="9" y="23"/>
                    <a:pt x="9" y="22"/>
                    <a:pt x="9" y="21"/>
                  </a:cubicBezTo>
                  <a:close/>
                </a:path>
              </a:pathLst>
            </a:custGeom>
            <a:solidFill>
              <a:srgbClr val="E5BA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744"/>
            <p:cNvSpPr>
              <a:spLocks/>
            </p:cNvSpPr>
            <p:nvPr/>
          </p:nvSpPr>
          <p:spPr bwMode="auto">
            <a:xfrm>
              <a:off x="3717925" y="1725613"/>
              <a:ext cx="187325" cy="452437"/>
            </a:xfrm>
            <a:custGeom>
              <a:avLst/>
              <a:gdLst>
                <a:gd name="T0" fmla="*/ 16 w 30"/>
                <a:gd name="T1" fmla="*/ 0 h 72"/>
                <a:gd name="T2" fmla="*/ 16 w 30"/>
                <a:gd name="T3" fmla="*/ 32 h 72"/>
                <a:gd name="T4" fmla="*/ 15 w 30"/>
                <a:gd name="T5" fmla="*/ 38 h 72"/>
                <a:gd name="T6" fmla="*/ 15 w 30"/>
                <a:gd name="T7" fmla="*/ 32 h 72"/>
                <a:gd name="T8" fmla="*/ 15 w 30"/>
                <a:gd name="T9" fmla="*/ 0 h 72"/>
                <a:gd name="T10" fmla="*/ 0 w 30"/>
                <a:gd name="T11" fmla="*/ 28 h 72"/>
                <a:gd name="T12" fmla="*/ 5 w 30"/>
                <a:gd name="T13" fmla="*/ 72 h 72"/>
                <a:gd name="T14" fmla="*/ 15 w 30"/>
                <a:gd name="T15" fmla="*/ 72 h 72"/>
                <a:gd name="T16" fmla="*/ 25 w 30"/>
                <a:gd name="T17" fmla="*/ 72 h 72"/>
                <a:gd name="T18" fmla="*/ 30 w 30"/>
                <a:gd name="T19" fmla="*/ 28 h 72"/>
                <a:gd name="T20" fmla="*/ 16 w 30"/>
                <a:gd name="T2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72">
                  <a:moveTo>
                    <a:pt x="16" y="0"/>
                  </a:moveTo>
                  <a:cubicBezTo>
                    <a:pt x="16" y="32"/>
                    <a:pt x="16" y="32"/>
                    <a:pt x="16" y="32"/>
                  </a:cubicBezTo>
                  <a:cubicBezTo>
                    <a:pt x="16" y="32"/>
                    <a:pt x="18" y="38"/>
                    <a:pt x="15" y="38"/>
                  </a:cubicBezTo>
                  <a:cubicBezTo>
                    <a:pt x="12" y="38"/>
                    <a:pt x="15" y="32"/>
                    <a:pt x="15" y="32"/>
                  </a:cubicBezTo>
                  <a:cubicBezTo>
                    <a:pt x="15" y="0"/>
                    <a:pt x="15" y="0"/>
                    <a:pt x="15" y="0"/>
                  </a:cubicBezTo>
                  <a:cubicBezTo>
                    <a:pt x="9" y="20"/>
                    <a:pt x="0" y="28"/>
                    <a:pt x="0" y="28"/>
                  </a:cubicBezTo>
                  <a:cubicBezTo>
                    <a:pt x="4" y="42"/>
                    <a:pt x="5" y="72"/>
                    <a:pt x="5" y="72"/>
                  </a:cubicBezTo>
                  <a:cubicBezTo>
                    <a:pt x="15" y="72"/>
                    <a:pt x="15" y="72"/>
                    <a:pt x="15" y="72"/>
                  </a:cubicBezTo>
                  <a:cubicBezTo>
                    <a:pt x="25" y="72"/>
                    <a:pt x="25" y="72"/>
                    <a:pt x="25" y="72"/>
                  </a:cubicBezTo>
                  <a:cubicBezTo>
                    <a:pt x="25" y="72"/>
                    <a:pt x="26" y="42"/>
                    <a:pt x="30" y="28"/>
                  </a:cubicBezTo>
                  <a:cubicBezTo>
                    <a:pt x="30" y="28"/>
                    <a:pt x="21" y="20"/>
                    <a:pt x="16" y="0"/>
                  </a:cubicBezTo>
                </a:path>
              </a:pathLst>
            </a:custGeom>
            <a:solidFill>
              <a:srgbClr val="E5BA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745"/>
            <p:cNvSpPr>
              <a:spLocks/>
            </p:cNvSpPr>
            <p:nvPr/>
          </p:nvSpPr>
          <p:spPr bwMode="auto">
            <a:xfrm>
              <a:off x="3805238" y="1700213"/>
              <a:ext cx="6350" cy="31750"/>
            </a:xfrm>
            <a:custGeom>
              <a:avLst/>
              <a:gdLst>
                <a:gd name="T0" fmla="*/ 0 w 1"/>
                <a:gd name="T1" fmla="*/ 2 h 5"/>
                <a:gd name="T2" fmla="*/ 0 w 1"/>
                <a:gd name="T3" fmla="*/ 4 h 5"/>
                <a:gd name="T4" fmla="*/ 1 w 1"/>
                <a:gd name="T5" fmla="*/ 5 h 5"/>
                <a:gd name="T6" fmla="*/ 1 w 1"/>
                <a:gd name="T7" fmla="*/ 0 h 5"/>
                <a:gd name="T8" fmla="*/ 0 w 1"/>
                <a:gd name="T9" fmla="*/ 2 h 5"/>
              </a:gdLst>
              <a:ahLst/>
              <a:cxnLst>
                <a:cxn ang="0">
                  <a:pos x="T0" y="T1"/>
                </a:cxn>
                <a:cxn ang="0">
                  <a:pos x="T2" y="T3"/>
                </a:cxn>
                <a:cxn ang="0">
                  <a:pos x="T4" y="T5"/>
                </a:cxn>
                <a:cxn ang="0">
                  <a:pos x="T6" y="T7"/>
                </a:cxn>
                <a:cxn ang="0">
                  <a:pos x="T8" y="T9"/>
                </a:cxn>
              </a:cxnLst>
              <a:rect l="0" t="0" r="r" b="b"/>
              <a:pathLst>
                <a:path w="1" h="5">
                  <a:moveTo>
                    <a:pt x="0" y="2"/>
                  </a:moveTo>
                  <a:cubicBezTo>
                    <a:pt x="0" y="4"/>
                    <a:pt x="0" y="4"/>
                    <a:pt x="0" y="4"/>
                  </a:cubicBezTo>
                  <a:cubicBezTo>
                    <a:pt x="0" y="5"/>
                    <a:pt x="0" y="5"/>
                    <a:pt x="1" y="5"/>
                  </a:cubicBezTo>
                  <a:cubicBezTo>
                    <a:pt x="1" y="0"/>
                    <a:pt x="1" y="0"/>
                    <a:pt x="1" y="0"/>
                  </a:cubicBezTo>
                  <a:cubicBezTo>
                    <a:pt x="0" y="0"/>
                    <a:pt x="0" y="1"/>
                    <a:pt x="0" y="2"/>
                  </a:cubicBezTo>
                </a:path>
              </a:pathLst>
            </a:custGeom>
            <a:solidFill>
              <a:srgbClr val="E5BA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746"/>
            <p:cNvSpPr>
              <a:spLocks/>
            </p:cNvSpPr>
            <p:nvPr/>
          </p:nvSpPr>
          <p:spPr bwMode="auto">
            <a:xfrm>
              <a:off x="3811588" y="1700213"/>
              <a:ext cx="6350" cy="31750"/>
            </a:xfrm>
            <a:custGeom>
              <a:avLst/>
              <a:gdLst>
                <a:gd name="T0" fmla="*/ 0 w 1"/>
                <a:gd name="T1" fmla="*/ 0 h 5"/>
                <a:gd name="T2" fmla="*/ 0 w 1"/>
                <a:gd name="T3" fmla="*/ 5 h 5"/>
                <a:gd name="T4" fmla="*/ 1 w 1"/>
                <a:gd name="T5" fmla="*/ 4 h 5"/>
                <a:gd name="T6" fmla="*/ 1 w 1"/>
                <a:gd name="T7" fmla="*/ 2 h 5"/>
                <a:gd name="T8" fmla="*/ 0 w 1"/>
                <a:gd name="T9" fmla="*/ 0 h 5"/>
              </a:gdLst>
              <a:ahLst/>
              <a:cxnLst>
                <a:cxn ang="0">
                  <a:pos x="T0" y="T1"/>
                </a:cxn>
                <a:cxn ang="0">
                  <a:pos x="T2" y="T3"/>
                </a:cxn>
                <a:cxn ang="0">
                  <a:pos x="T4" y="T5"/>
                </a:cxn>
                <a:cxn ang="0">
                  <a:pos x="T6" y="T7"/>
                </a:cxn>
                <a:cxn ang="0">
                  <a:pos x="T8" y="T9"/>
                </a:cxn>
              </a:cxnLst>
              <a:rect l="0" t="0" r="r" b="b"/>
              <a:pathLst>
                <a:path w="1" h="5">
                  <a:moveTo>
                    <a:pt x="0" y="0"/>
                  </a:moveTo>
                  <a:cubicBezTo>
                    <a:pt x="0" y="5"/>
                    <a:pt x="0" y="5"/>
                    <a:pt x="0" y="5"/>
                  </a:cubicBezTo>
                  <a:cubicBezTo>
                    <a:pt x="1" y="5"/>
                    <a:pt x="1" y="5"/>
                    <a:pt x="1" y="4"/>
                  </a:cubicBezTo>
                  <a:cubicBezTo>
                    <a:pt x="1" y="2"/>
                    <a:pt x="1" y="2"/>
                    <a:pt x="1" y="2"/>
                  </a:cubicBezTo>
                  <a:cubicBezTo>
                    <a:pt x="1" y="1"/>
                    <a:pt x="1" y="0"/>
                    <a:pt x="0" y="0"/>
                  </a:cubicBezTo>
                </a:path>
              </a:pathLst>
            </a:custGeom>
            <a:solidFill>
              <a:srgbClr val="E5BA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747"/>
            <p:cNvSpPr>
              <a:spLocks/>
            </p:cNvSpPr>
            <p:nvPr/>
          </p:nvSpPr>
          <p:spPr bwMode="auto">
            <a:xfrm>
              <a:off x="3686175" y="2328863"/>
              <a:ext cx="257175" cy="1450975"/>
            </a:xfrm>
            <a:custGeom>
              <a:avLst/>
              <a:gdLst>
                <a:gd name="T0" fmla="*/ 36 w 41"/>
                <a:gd name="T1" fmla="*/ 1 h 231"/>
                <a:gd name="T2" fmla="*/ 20 w 41"/>
                <a:gd name="T3" fmla="*/ 0 h 231"/>
                <a:gd name="T4" fmla="*/ 4 w 41"/>
                <a:gd name="T5" fmla="*/ 1 h 231"/>
                <a:gd name="T6" fmla="*/ 3 w 41"/>
                <a:gd name="T7" fmla="*/ 3 h 231"/>
                <a:gd name="T8" fmla="*/ 0 w 41"/>
                <a:gd name="T9" fmla="*/ 229 h 231"/>
                <a:gd name="T10" fmla="*/ 1 w 41"/>
                <a:gd name="T11" fmla="*/ 231 h 231"/>
                <a:gd name="T12" fmla="*/ 39 w 41"/>
                <a:gd name="T13" fmla="*/ 231 h 231"/>
                <a:gd name="T14" fmla="*/ 41 w 41"/>
                <a:gd name="T15" fmla="*/ 229 h 231"/>
                <a:gd name="T16" fmla="*/ 37 w 41"/>
                <a:gd name="T17" fmla="*/ 3 h 231"/>
                <a:gd name="T18" fmla="*/ 36 w 41"/>
                <a:gd name="T19" fmla="*/ 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31">
                  <a:moveTo>
                    <a:pt x="36" y="1"/>
                  </a:moveTo>
                  <a:cubicBezTo>
                    <a:pt x="36" y="1"/>
                    <a:pt x="24" y="0"/>
                    <a:pt x="20" y="0"/>
                  </a:cubicBezTo>
                  <a:cubicBezTo>
                    <a:pt x="16" y="0"/>
                    <a:pt x="4" y="1"/>
                    <a:pt x="4" y="1"/>
                  </a:cubicBezTo>
                  <a:cubicBezTo>
                    <a:pt x="4" y="1"/>
                    <a:pt x="3" y="2"/>
                    <a:pt x="3" y="3"/>
                  </a:cubicBezTo>
                  <a:cubicBezTo>
                    <a:pt x="0" y="229"/>
                    <a:pt x="0" y="229"/>
                    <a:pt x="0" y="229"/>
                  </a:cubicBezTo>
                  <a:cubicBezTo>
                    <a:pt x="0" y="230"/>
                    <a:pt x="0" y="231"/>
                    <a:pt x="1" y="231"/>
                  </a:cubicBezTo>
                  <a:cubicBezTo>
                    <a:pt x="39" y="231"/>
                    <a:pt x="39" y="231"/>
                    <a:pt x="39" y="231"/>
                  </a:cubicBezTo>
                  <a:cubicBezTo>
                    <a:pt x="40" y="231"/>
                    <a:pt x="41" y="230"/>
                    <a:pt x="41" y="229"/>
                  </a:cubicBezTo>
                  <a:cubicBezTo>
                    <a:pt x="37" y="3"/>
                    <a:pt x="37" y="3"/>
                    <a:pt x="37" y="3"/>
                  </a:cubicBezTo>
                  <a:cubicBezTo>
                    <a:pt x="37" y="2"/>
                    <a:pt x="37" y="1"/>
                    <a:pt x="36" y="1"/>
                  </a:cubicBezTo>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748"/>
            <p:cNvSpPr>
              <a:spLocks/>
            </p:cNvSpPr>
            <p:nvPr/>
          </p:nvSpPr>
          <p:spPr bwMode="auto">
            <a:xfrm>
              <a:off x="3667125" y="3709988"/>
              <a:ext cx="288925" cy="1168400"/>
            </a:xfrm>
            <a:custGeom>
              <a:avLst/>
              <a:gdLst>
                <a:gd name="T0" fmla="*/ 40 w 46"/>
                <a:gd name="T1" fmla="*/ 0 h 186"/>
                <a:gd name="T2" fmla="*/ 7 w 46"/>
                <a:gd name="T3" fmla="*/ 0 h 186"/>
                <a:gd name="T4" fmla="*/ 0 w 46"/>
                <a:gd name="T5" fmla="*/ 7 h 186"/>
                <a:gd name="T6" fmla="*/ 1 w 46"/>
                <a:gd name="T7" fmla="*/ 126 h 186"/>
                <a:gd name="T8" fmla="*/ 23 w 46"/>
                <a:gd name="T9" fmla="*/ 186 h 186"/>
                <a:gd name="T10" fmla="*/ 45 w 46"/>
                <a:gd name="T11" fmla="*/ 126 h 186"/>
                <a:gd name="T12" fmla="*/ 46 w 46"/>
                <a:gd name="T13" fmla="*/ 7 h 186"/>
                <a:gd name="T14" fmla="*/ 40 w 46"/>
                <a:gd name="T15" fmla="*/ 0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186">
                  <a:moveTo>
                    <a:pt x="40" y="0"/>
                  </a:moveTo>
                  <a:cubicBezTo>
                    <a:pt x="7" y="0"/>
                    <a:pt x="7" y="0"/>
                    <a:pt x="7" y="0"/>
                  </a:cubicBezTo>
                  <a:cubicBezTo>
                    <a:pt x="3" y="0"/>
                    <a:pt x="0" y="3"/>
                    <a:pt x="0" y="7"/>
                  </a:cubicBezTo>
                  <a:cubicBezTo>
                    <a:pt x="1" y="126"/>
                    <a:pt x="1" y="126"/>
                    <a:pt x="1" y="126"/>
                  </a:cubicBezTo>
                  <a:cubicBezTo>
                    <a:pt x="1" y="157"/>
                    <a:pt x="11" y="186"/>
                    <a:pt x="23" y="186"/>
                  </a:cubicBezTo>
                  <a:cubicBezTo>
                    <a:pt x="35" y="186"/>
                    <a:pt x="45" y="157"/>
                    <a:pt x="45" y="126"/>
                  </a:cubicBezTo>
                  <a:cubicBezTo>
                    <a:pt x="46" y="7"/>
                    <a:pt x="46" y="7"/>
                    <a:pt x="46" y="7"/>
                  </a:cubicBezTo>
                  <a:cubicBezTo>
                    <a:pt x="46" y="3"/>
                    <a:pt x="43" y="0"/>
                    <a:pt x="40" y="0"/>
                  </a:cubicBezTo>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749"/>
            <p:cNvSpPr>
              <a:spLocks/>
            </p:cNvSpPr>
            <p:nvPr/>
          </p:nvSpPr>
          <p:spPr bwMode="auto">
            <a:xfrm>
              <a:off x="3730625" y="2090738"/>
              <a:ext cx="168275" cy="427037"/>
            </a:xfrm>
            <a:custGeom>
              <a:avLst/>
              <a:gdLst>
                <a:gd name="T0" fmla="*/ 24 w 27"/>
                <a:gd name="T1" fmla="*/ 1 h 68"/>
                <a:gd name="T2" fmla="*/ 13 w 27"/>
                <a:gd name="T3" fmla="*/ 0 h 68"/>
                <a:gd name="T4" fmla="*/ 2 w 27"/>
                <a:gd name="T5" fmla="*/ 1 h 68"/>
                <a:gd name="T6" fmla="*/ 0 w 27"/>
                <a:gd name="T7" fmla="*/ 4 h 68"/>
                <a:gd name="T8" fmla="*/ 0 w 27"/>
                <a:gd name="T9" fmla="*/ 65 h 68"/>
                <a:gd name="T10" fmla="*/ 2 w 27"/>
                <a:gd name="T11" fmla="*/ 68 h 68"/>
                <a:gd name="T12" fmla="*/ 24 w 27"/>
                <a:gd name="T13" fmla="*/ 68 h 68"/>
                <a:gd name="T14" fmla="*/ 27 w 27"/>
                <a:gd name="T15" fmla="*/ 65 h 68"/>
                <a:gd name="T16" fmla="*/ 27 w 27"/>
                <a:gd name="T17" fmla="*/ 4 h 68"/>
                <a:gd name="T18" fmla="*/ 24 w 27"/>
                <a:gd name="T19" fmla="*/ 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68">
                  <a:moveTo>
                    <a:pt x="24" y="1"/>
                  </a:moveTo>
                  <a:cubicBezTo>
                    <a:pt x="24" y="1"/>
                    <a:pt x="18" y="0"/>
                    <a:pt x="13" y="0"/>
                  </a:cubicBezTo>
                  <a:cubicBezTo>
                    <a:pt x="9" y="0"/>
                    <a:pt x="2" y="1"/>
                    <a:pt x="2" y="1"/>
                  </a:cubicBezTo>
                  <a:cubicBezTo>
                    <a:pt x="1" y="1"/>
                    <a:pt x="0" y="3"/>
                    <a:pt x="0" y="4"/>
                  </a:cubicBezTo>
                  <a:cubicBezTo>
                    <a:pt x="0" y="65"/>
                    <a:pt x="0" y="65"/>
                    <a:pt x="0" y="65"/>
                  </a:cubicBezTo>
                  <a:cubicBezTo>
                    <a:pt x="0" y="66"/>
                    <a:pt x="1" y="68"/>
                    <a:pt x="2" y="68"/>
                  </a:cubicBezTo>
                  <a:cubicBezTo>
                    <a:pt x="24" y="68"/>
                    <a:pt x="24" y="68"/>
                    <a:pt x="24" y="68"/>
                  </a:cubicBezTo>
                  <a:cubicBezTo>
                    <a:pt x="25" y="68"/>
                    <a:pt x="27" y="66"/>
                    <a:pt x="27" y="65"/>
                  </a:cubicBezTo>
                  <a:cubicBezTo>
                    <a:pt x="27" y="4"/>
                    <a:pt x="27" y="4"/>
                    <a:pt x="27" y="4"/>
                  </a:cubicBezTo>
                  <a:cubicBezTo>
                    <a:pt x="27" y="3"/>
                    <a:pt x="25" y="1"/>
                    <a:pt x="24" y="1"/>
                  </a:cubicBezTo>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Rectangle 750"/>
            <p:cNvSpPr>
              <a:spLocks noChangeArrowheads="1"/>
            </p:cNvSpPr>
            <p:nvPr/>
          </p:nvSpPr>
          <p:spPr bwMode="auto">
            <a:xfrm>
              <a:off x="3641725" y="4552950"/>
              <a:ext cx="307975" cy="30162"/>
            </a:xfrm>
            <a:prstGeom prst="rect">
              <a:avLst/>
            </a:prstGeom>
            <a:solidFill>
              <a:srgbClr val="E5BA5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Rectangle 751"/>
            <p:cNvSpPr>
              <a:spLocks noChangeArrowheads="1"/>
            </p:cNvSpPr>
            <p:nvPr/>
          </p:nvSpPr>
          <p:spPr bwMode="auto">
            <a:xfrm>
              <a:off x="3641725" y="4552950"/>
              <a:ext cx="307975" cy="30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Rectangle 752"/>
            <p:cNvSpPr>
              <a:spLocks noChangeArrowheads="1"/>
            </p:cNvSpPr>
            <p:nvPr/>
          </p:nvSpPr>
          <p:spPr bwMode="auto">
            <a:xfrm>
              <a:off x="3667125" y="3798888"/>
              <a:ext cx="288925" cy="68262"/>
            </a:xfrm>
            <a:prstGeom prst="rect">
              <a:avLst/>
            </a:prstGeom>
            <a:solidFill>
              <a:srgbClr val="E5BA5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Rectangle 753"/>
            <p:cNvSpPr>
              <a:spLocks noChangeArrowheads="1"/>
            </p:cNvSpPr>
            <p:nvPr/>
          </p:nvSpPr>
          <p:spPr bwMode="auto">
            <a:xfrm>
              <a:off x="3667125" y="3798888"/>
              <a:ext cx="288925" cy="68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Rectangle 754"/>
            <p:cNvSpPr>
              <a:spLocks noChangeArrowheads="1"/>
            </p:cNvSpPr>
            <p:nvPr/>
          </p:nvSpPr>
          <p:spPr bwMode="auto">
            <a:xfrm>
              <a:off x="3705225" y="2454275"/>
              <a:ext cx="212725" cy="25400"/>
            </a:xfrm>
            <a:prstGeom prst="rect">
              <a:avLst/>
            </a:prstGeom>
            <a:solidFill>
              <a:srgbClr val="E5BA5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Rectangle 755"/>
            <p:cNvSpPr>
              <a:spLocks noChangeArrowheads="1"/>
            </p:cNvSpPr>
            <p:nvPr/>
          </p:nvSpPr>
          <p:spPr bwMode="auto">
            <a:xfrm>
              <a:off x="3705225" y="2454275"/>
              <a:ext cx="212725" cy="2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756"/>
            <p:cNvSpPr>
              <a:spLocks/>
            </p:cNvSpPr>
            <p:nvPr/>
          </p:nvSpPr>
          <p:spPr bwMode="auto">
            <a:xfrm>
              <a:off x="3792538" y="2335213"/>
              <a:ext cx="19050" cy="119062"/>
            </a:xfrm>
            <a:custGeom>
              <a:avLst/>
              <a:gdLst>
                <a:gd name="T0" fmla="*/ 3 w 3"/>
                <a:gd name="T1" fmla="*/ 0 h 19"/>
                <a:gd name="T2" fmla="*/ 1 w 3"/>
                <a:gd name="T3" fmla="*/ 0 h 19"/>
                <a:gd name="T4" fmla="*/ 0 w 3"/>
                <a:gd name="T5" fmla="*/ 2 h 19"/>
                <a:gd name="T6" fmla="*/ 0 w 3"/>
                <a:gd name="T7" fmla="*/ 19 h 19"/>
                <a:gd name="T8" fmla="*/ 3 w 3"/>
                <a:gd name="T9" fmla="*/ 19 h 19"/>
                <a:gd name="T10" fmla="*/ 3 w 3"/>
                <a:gd name="T11" fmla="*/ 0 h 19"/>
              </a:gdLst>
              <a:ahLst/>
              <a:cxnLst>
                <a:cxn ang="0">
                  <a:pos x="T0" y="T1"/>
                </a:cxn>
                <a:cxn ang="0">
                  <a:pos x="T2" y="T3"/>
                </a:cxn>
                <a:cxn ang="0">
                  <a:pos x="T4" y="T5"/>
                </a:cxn>
                <a:cxn ang="0">
                  <a:pos x="T6" y="T7"/>
                </a:cxn>
                <a:cxn ang="0">
                  <a:pos x="T8" y="T9"/>
                </a:cxn>
                <a:cxn ang="0">
                  <a:pos x="T10" y="T11"/>
                </a:cxn>
              </a:cxnLst>
              <a:rect l="0" t="0" r="r" b="b"/>
              <a:pathLst>
                <a:path w="3" h="19">
                  <a:moveTo>
                    <a:pt x="3" y="0"/>
                  </a:moveTo>
                  <a:cubicBezTo>
                    <a:pt x="2" y="0"/>
                    <a:pt x="1" y="0"/>
                    <a:pt x="1" y="0"/>
                  </a:cubicBezTo>
                  <a:cubicBezTo>
                    <a:pt x="1" y="0"/>
                    <a:pt x="0" y="1"/>
                    <a:pt x="0" y="2"/>
                  </a:cubicBezTo>
                  <a:cubicBezTo>
                    <a:pt x="0" y="19"/>
                    <a:pt x="0" y="19"/>
                    <a:pt x="0" y="19"/>
                  </a:cubicBezTo>
                  <a:cubicBezTo>
                    <a:pt x="3" y="19"/>
                    <a:pt x="3" y="19"/>
                    <a:pt x="3" y="19"/>
                  </a:cubicBezTo>
                  <a:cubicBezTo>
                    <a:pt x="3" y="0"/>
                    <a:pt x="3" y="0"/>
                    <a:pt x="3" y="0"/>
                  </a:cubicBezTo>
                </a:path>
              </a:pathLst>
            </a:custGeom>
            <a:solidFill>
              <a:srgbClr val="423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757"/>
            <p:cNvSpPr>
              <a:spLocks/>
            </p:cNvSpPr>
            <p:nvPr/>
          </p:nvSpPr>
          <p:spPr bwMode="auto">
            <a:xfrm>
              <a:off x="3786188" y="2517775"/>
              <a:ext cx="25400" cy="1162050"/>
            </a:xfrm>
            <a:custGeom>
              <a:avLst/>
              <a:gdLst>
                <a:gd name="T0" fmla="*/ 4 w 4"/>
                <a:gd name="T1" fmla="*/ 0 h 185"/>
                <a:gd name="T2" fmla="*/ 1 w 4"/>
                <a:gd name="T3" fmla="*/ 0 h 185"/>
                <a:gd name="T4" fmla="*/ 0 w 4"/>
                <a:gd name="T5" fmla="*/ 185 h 185"/>
                <a:gd name="T6" fmla="*/ 4 w 4"/>
                <a:gd name="T7" fmla="*/ 185 h 185"/>
                <a:gd name="T8" fmla="*/ 4 w 4"/>
                <a:gd name="T9" fmla="*/ 0 h 185"/>
              </a:gdLst>
              <a:ahLst/>
              <a:cxnLst>
                <a:cxn ang="0">
                  <a:pos x="T0" y="T1"/>
                </a:cxn>
                <a:cxn ang="0">
                  <a:pos x="T2" y="T3"/>
                </a:cxn>
                <a:cxn ang="0">
                  <a:pos x="T4" y="T5"/>
                </a:cxn>
                <a:cxn ang="0">
                  <a:pos x="T6" y="T7"/>
                </a:cxn>
                <a:cxn ang="0">
                  <a:pos x="T8" y="T9"/>
                </a:cxn>
              </a:cxnLst>
              <a:rect l="0" t="0" r="r" b="b"/>
              <a:pathLst>
                <a:path w="4" h="185">
                  <a:moveTo>
                    <a:pt x="4" y="0"/>
                  </a:moveTo>
                  <a:cubicBezTo>
                    <a:pt x="1" y="0"/>
                    <a:pt x="1" y="0"/>
                    <a:pt x="1" y="0"/>
                  </a:cubicBezTo>
                  <a:cubicBezTo>
                    <a:pt x="0" y="185"/>
                    <a:pt x="0" y="185"/>
                    <a:pt x="0" y="185"/>
                  </a:cubicBezTo>
                  <a:cubicBezTo>
                    <a:pt x="1" y="185"/>
                    <a:pt x="3" y="185"/>
                    <a:pt x="4" y="185"/>
                  </a:cubicBezTo>
                  <a:cubicBezTo>
                    <a:pt x="4" y="0"/>
                    <a:pt x="4" y="0"/>
                    <a:pt x="4" y="0"/>
                  </a:cubicBezTo>
                </a:path>
              </a:pathLst>
            </a:custGeom>
            <a:solidFill>
              <a:srgbClr val="423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Rectangle 758"/>
            <p:cNvSpPr>
              <a:spLocks noChangeArrowheads="1"/>
            </p:cNvSpPr>
            <p:nvPr/>
          </p:nvSpPr>
          <p:spPr bwMode="auto">
            <a:xfrm>
              <a:off x="3792538" y="2479675"/>
              <a:ext cx="19050" cy="38100"/>
            </a:xfrm>
            <a:prstGeom prst="rect">
              <a:avLst/>
            </a:prstGeom>
            <a:solidFill>
              <a:srgbClr val="423D3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Rectangle 759"/>
            <p:cNvSpPr>
              <a:spLocks noChangeArrowheads="1"/>
            </p:cNvSpPr>
            <p:nvPr/>
          </p:nvSpPr>
          <p:spPr bwMode="auto">
            <a:xfrm>
              <a:off x="3792538" y="2479675"/>
              <a:ext cx="19050" cy="38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Rectangle 760"/>
            <p:cNvSpPr>
              <a:spLocks noChangeArrowheads="1"/>
            </p:cNvSpPr>
            <p:nvPr/>
          </p:nvSpPr>
          <p:spPr bwMode="auto">
            <a:xfrm>
              <a:off x="3792538" y="2454275"/>
              <a:ext cx="19050" cy="25400"/>
            </a:xfrm>
            <a:prstGeom prst="rect">
              <a:avLst/>
            </a:prstGeom>
            <a:solidFill>
              <a:srgbClr val="E9C67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Rectangle 761"/>
            <p:cNvSpPr>
              <a:spLocks noChangeArrowheads="1"/>
            </p:cNvSpPr>
            <p:nvPr/>
          </p:nvSpPr>
          <p:spPr bwMode="auto">
            <a:xfrm>
              <a:off x="3792538" y="2454275"/>
              <a:ext cx="19050" cy="2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762"/>
            <p:cNvSpPr>
              <a:spLocks noEditPoints="1"/>
            </p:cNvSpPr>
            <p:nvPr/>
          </p:nvSpPr>
          <p:spPr bwMode="auto">
            <a:xfrm>
              <a:off x="3773488" y="3709988"/>
              <a:ext cx="38100" cy="1093787"/>
            </a:xfrm>
            <a:custGeom>
              <a:avLst/>
              <a:gdLst>
                <a:gd name="T0" fmla="*/ 6 w 6"/>
                <a:gd name="T1" fmla="*/ 139 h 174"/>
                <a:gd name="T2" fmla="*/ 1 w 6"/>
                <a:gd name="T3" fmla="*/ 139 h 174"/>
                <a:gd name="T4" fmla="*/ 6 w 6"/>
                <a:gd name="T5" fmla="*/ 174 h 174"/>
                <a:gd name="T6" fmla="*/ 6 w 6"/>
                <a:gd name="T7" fmla="*/ 139 h 174"/>
                <a:gd name="T8" fmla="*/ 6 w 6"/>
                <a:gd name="T9" fmla="*/ 25 h 174"/>
                <a:gd name="T10" fmla="*/ 0 w 6"/>
                <a:gd name="T11" fmla="*/ 25 h 174"/>
                <a:gd name="T12" fmla="*/ 0 w 6"/>
                <a:gd name="T13" fmla="*/ 122 h 174"/>
                <a:gd name="T14" fmla="*/ 1 w 6"/>
                <a:gd name="T15" fmla="*/ 134 h 174"/>
                <a:gd name="T16" fmla="*/ 6 w 6"/>
                <a:gd name="T17" fmla="*/ 134 h 174"/>
                <a:gd name="T18" fmla="*/ 6 w 6"/>
                <a:gd name="T19" fmla="*/ 25 h 174"/>
                <a:gd name="T20" fmla="*/ 6 w 6"/>
                <a:gd name="T21" fmla="*/ 0 h 174"/>
                <a:gd name="T22" fmla="*/ 3 w 6"/>
                <a:gd name="T23" fmla="*/ 0 h 174"/>
                <a:gd name="T24" fmla="*/ 0 w 6"/>
                <a:gd name="T25" fmla="*/ 7 h 174"/>
                <a:gd name="T26" fmla="*/ 0 w 6"/>
                <a:gd name="T27" fmla="*/ 14 h 174"/>
                <a:gd name="T28" fmla="*/ 6 w 6"/>
                <a:gd name="T29" fmla="*/ 14 h 174"/>
                <a:gd name="T30" fmla="*/ 6 w 6"/>
                <a:gd name="T3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174">
                  <a:moveTo>
                    <a:pt x="6" y="139"/>
                  </a:moveTo>
                  <a:cubicBezTo>
                    <a:pt x="1" y="139"/>
                    <a:pt x="1" y="139"/>
                    <a:pt x="1" y="139"/>
                  </a:cubicBezTo>
                  <a:cubicBezTo>
                    <a:pt x="2" y="154"/>
                    <a:pt x="4" y="167"/>
                    <a:pt x="6" y="174"/>
                  </a:cubicBezTo>
                  <a:cubicBezTo>
                    <a:pt x="6" y="139"/>
                    <a:pt x="6" y="139"/>
                    <a:pt x="6" y="139"/>
                  </a:cubicBezTo>
                  <a:moveTo>
                    <a:pt x="6" y="25"/>
                  </a:moveTo>
                  <a:cubicBezTo>
                    <a:pt x="0" y="25"/>
                    <a:pt x="0" y="25"/>
                    <a:pt x="0" y="25"/>
                  </a:cubicBezTo>
                  <a:cubicBezTo>
                    <a:pt x="0" y="122"/>
                    <a:pt x="0" y="122"/>
                    <a:pt x="0" y="122"/>
                  </a:cubicBezTo>
                  <a:cubicBezTo>
                    <a:pt x="0" y="126"/>
                    <a:pt x="1" y="130"/>
                    <a:pt x="1" y="134"/>
                  </a:cubicBezTo>
                  <a:cubicBezTo>
                    <a:pt x="6" y="134"/>
                    <a:pt x="6" y="134"/>
                    <a:pt x="6" y="134"/>
                  </a:cubicBezTo>
                  <a:cubicBezTo>
                    <a:pt x="6" y="25"/>
                    <a:pt x="6" y="25"/>
                    <a:pt x="6" y="25"/>
                  </a:cubicBezTo>
                  <a:moveTo>
                    <a:pt x="6" y="0"/>
                  </a:moveTo>
                  <a:cubicBezTo>
                    <a:pt x="3" y="0"/>
                    <a:pt x="3" y="0"/>
                    <a:pt x="3" y="0"/>
                  </a:cubicBezTo>
                  <a:cubicBezTo>
                    <a:pt x="1" y="0"/>
                    <a:pt x="0" y="3"/>
                    <a:pt x="0" y="7"/>
                  </a:cubicBezTo>
                  <a:cubicBezTo>
                    <a:pt x="0" y="14"/>
                    <a:pt x="0" y="14"/>
                    <a:pt x="0" y="14"/>
                  </a:cubicBezTo>
                  <a:cubicBezTo>
                    <a:pt x="6" y="14"/>
                    <a:pt x="6" y="14"/>
                    <a:pt x="6" y="14"/>
                  </a:cubicBezTo>
                  <a:cubicBezTo>
                    <a:pt x="6" y="0"/>
                    <a:pt x="6" y="0"/>
                    <a:pt x="6" y="0"/>
                  </a:cubicBezTo>
                </a:path>
              </a:pathLst>
            </a:custGeom>
            <a:solidFill>
              <a:srgbClr val="423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763"/>
            <p:cNvSpPr>
              <a:spLocks/>
            </p:cNvSpPr>
            <p:nvPr/>
          </p:nvSpPr>
          <p:spPr bwMode="auto">
            <a:xfrm>
              <a:off x="3779838" y="4552950"/>
              <a:ext cx="31750" cy="30162"/>
            </a:xfrm>
            <a:custGeom>
              <a:avLst/>
              <a:gdLst>
                <a:gd name="T0" fmla="*/ 5 w 5"/>
                <a:gd name="T1" fmla="*/ 0 h 5"/>
                <a:gd name="T2" fmla="*/ 0 w 5"/>
                <a:gd name="T3" fmla="*/ 0 h 5"/>
                <a:gd name="T4" fmla="*/ 0 w 5"/>
                <a:gd name="T5" fmla="*/ 5 h 5"/>
                <a:gd name="T6" fmla="*/ 5 w 5"/>
                <a:gd name="T7" fmla="*/ 5 h 5"/>
                <a:gd name="T8" fmla="*/ 5 w 5"/>
                <a:gd name="T9" fmla="*/ 0 h 5"/>
              </a:gdLst>
              <a:ahLst/>
              <a:cxnLst>
                <a:cxn ang="0">
                  <a:pos x="T0" y="T1"/>
                </a:cxn>
                <a:cxn ang="0">
                  <a:pos x="T2" y="T3"/>
                </a:cxn>
                <a:cxn ang="0">
                  <a:pos x="T4" y="T5"/>
                </a:cxn>
                <a:cxn ang="0">
                  <a:pos x="T6" y="T7"/>
                </a:cxn>
                <a:cxn ang="0">
                  <a:pos x="T8" y="T9"/>
                </a:cxn>
              </a:cxnLst>
              <a:rect l="0" t="0" r="r" b="b"/>
              <a:pathLst>
                <a:path w="5" h="5">
                  <a:moveTo>
                    <a:pt x="5" y="0"/>
                  </a:moveTo>
                  <a:cubicBezTo>
                    <a:pt x="0" y="0"/>
                    <a:pt x="0" y="0"/>
                    <a:pt x="0" y="0"/>
                  </a:cubicBezTo>
                  <a:cubicBezTo>
                    <a:pt x="0" y="2"/>
                    <a:pt x="0" y="3"/>
                    <a:pt x="0" y="5"/>
                  </a:cubicBezTo>
                  <a:cubicBezTo>
                    <a:pt x="5" y="5"/>
                    <a:pt x="5" y="5"/>
                    <a:pt x="5" y="5"/>
                  </a:cubicBezTo>
                  <a:cubicBezTo>
                    <a:pt x="5" y="0"/>
                    <a:pt x="5" y="0"/>
                    <a:pt x="5" y="0"/>
                  </a:cubicBezTo>
                </a:path>
              </a:pathLst>
            </a:custGeom>
            <a:solidFill>
              <a:srgbClr val="E9C67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Rectangle 764"/>
            <p:cNvSpPr>
              <a:spLocks noChangeArrowheads="1"/>
            </p:cNvSpPr>
            <p:nvPr/>
          </p:nvSpPr>
          <p:spPr bwMode="auto">
            <a:xfrm>
              <a:off x="3773488" y="3798888"/>
              <a:ext cx="38100" cy="68262"/>
            </a:xfrm>
            <a:prstGeom prst="rect">
              <a:avLst/>
            </a:prstGeom>
            <a:solidFill>
              <a:srgbClr val="E9C67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Rectangle 765"/>
            <p:cNvSpPr>
              <a:spLocks noChangeArrowheads="1"/>
            </p:cNvSpPr>
            <p:nvPr/>
          </p:nvSpPr>
          <p:spPr bwMode="auto">
            <a:xfrm>
              <a:off x="3773488" y="3798888"/>
              <a:ext cx="38100" cy="68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3" name="Picture 76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98888" y="1712913"/>
              <a:ext cx="25400" cy="17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4" name="Picture 76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98888" y="1863725"/>
              <a:ext cx="25400" cy="106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5" name="Picture 76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98888" y="1901825"/>
              <a:ext cx="31750" cy="61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6" name="Picture 77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05238" y="1719263"/>
              <a:ext cx="728663" cy="3228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7" name="Picture 77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911600" y="1901825"/>
              <a:ext cx="144463" cy="61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8" name="Picture 77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930650" y="2178050"/>
              <a:ext cx="320675" cy="61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9" name="Picture 778"/>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956050" y="2460625"/>
              <a:ext cx="295275" cy="6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0" name="Picture 779"/>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987800" y="4402138"/>
              <a:ext cx="263525" cy="61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1" name="Picture 780"/>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956050" y="2736850"/>
              <a:ext cx="295275" cy="6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 name="Picture 781"/>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962400" y="3013075"/>
              <a:ext cx="288925" cy="6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3" name="Picture 782"/>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3968750" y="3289300"/>
              <a:ext cx="282575" cy="6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4" name="Picture 783"/>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3968750" y="3565525"/>
              <a:ext cx="282575" cy="6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5" name="Picture 784"/>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3994150" y="3848100"/>
              <a:ext cx="257175" cy="6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6" name="Picture 785"/>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3987800" y="4125913"/>
              <a:ext cx="263525" cy="61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7" name="Picture 786"/>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4929188" y="4402138"/>
              <a:ext cx="754063" cy="61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8" name="Picture 787"/>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4929188" y="3013075"/>
              <a:ext cx="276225" cy="6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9" name="Picture 788"/>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4929188" y="3289300"/>
              <a:ext cx="558800" cy="6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 name="Picture 789"/>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4929188" y="3565525"/>
              <a:ext cx="635000" cy="6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1" name="Picture 790"/>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4929188" y="3848100"/>
              <a:ext cx="671513" cy="6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 name="Picture 791"/>
            <p:cNvPicPr>
              <a:picLocks noChangeAspect="1" noChangeArrowheads="1"/>
            </p:cNvPicPr>
            <p:nvPr/>
          </p:nvPicPr>
          <p:blipFill>
            <a:blip r:embed="rId21" cstate="print">
              <a:extLst>
                <a:ext uri="{28A0092B-C50C-407E-A947-70E740481C1C}">
                  <a14:useLocalDpi xmlns:a14="http://schemas.microsoft.com/office/drawing/2010/main" xmlns="" val="0"/>
                </a:ext>
              </a:extLst>
            </a:blip>
            <a:srcRect/>
            <a:stretch>
              <a:fillRect/>
            </a:stretch>
          </p:blipFill>
          <p:spPr bwMode="auto">
            <a:xfrm>
              <a:off x="4929188" y="4125913"/>
              <a:ext cx="715963" cy="61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 name="Picture 792"/>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auto">
            <a:xfrm>
              <a:off x="4314825" y="2316163"/>
              <a:ext cx="138113"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 name="Picture 793"/>
            <p:cNvPicPr>
              <a:picLocks noChangeAspect="1" noChangeArrowheads="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4357688" y="2335213"/>
              <a:ext cx="227013" cy="13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5" name="Picture 794"/>
            <p:cNvPicPr>
              <a:picLocks noChangeAspect="1" noChangeArrowheads="1"/>
            </p:cNvPicPr>
            <p:nvPr/>
          </p:nvPicPr>
          <p:blipFill>
            <a:blip r:embed="rId24" cstate="print">
              <a:extLst>
                <a:ext uri="{28A0092B-C50C-407E-A947-70E740481C1C}">
                  <a14:useLocalDpi xmlns:a14="http://schemas.microsoft.com/office/drawing/2010/main" xmlns="" val="0"/>
                </a:ext>
              </a:extLst>
            </a:blip>
            <a:srcRect/>
            <a:stretch>
              <a:fillRect/>
            </a:stretch>
          </p:blipFill>
          <p:spPr bwMode="auto">
            <a:xfrm>
              <a:off x="4314825" y="3867150"/>
              <a:ext cx="138113"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6" name="Picture 795"/>
            <p:cNvPicPr>
              <a:picLocks noChangeAspect="1" noChangeArrowheads="1"/>
            </p:cNvPicPr>
            <p:nvPr/>
          </p:nvPicPr>
          <p:blipFill>
            <a:blip r:embed="rId25" cstate="print">
              <a:extLst>
                <a:ext uri="{28A0092B-C50C-407E-A947-70E740481C1C}">
                  <a14:useLocalDpi xmlns:a14="http://schemas.microsoft.com/office/drawing/2010/main" xmlns="" val="0"/>
                </a:ext>
              </a:extLst>
            </a:blip>
            <a:srcRect/>
            <a:stretch>
              <a:fillRect/>
            </a:stretch>
          </p:blipFill>
          <p:spPr bwMode="auto">
            <a:xfrm>
              <a:off x="4722813" y="3867150"/>
              <a:ext cx="138113"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7" name="Picture 796"/>
            <p:cNvPicPr>
              <a:picLocks noChangeAspect="1" noChangeArrowheads="1"/>
            </p:cNvPicPr>
            <p:nvPr/>
          </p:nvPicPr>
          <p:blipFill>
            <a:blip r:embed="rId26" cstate="print">
              <a:extLst>
                <a:ext uri="{28A0092B-C50C-407E-A947-70E740481C1C}">
                  <a14:useLocalDpi xmlns:a14="http://schemas.microsoft.com/office/drawing/2010/main" xmlns="" val="0"/>
                </a:ext>
              </a:extLst>
            </a:blip>
            <a:srcRect/>
            <a:stretch>
              <a:fillRect/>
            </a:stretch>
          </p:blipFill>
          <p:spPr bwMode="auto">
            <a:xfrm>
              <a:off x="4314825" y="4106863"/>
              <a:ext cx="138113" cy="18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8" name="Picture 797"/>
            <p:cNvPicPr>
              <a:picLocks noChangeAspect="1" noChangeArrowheads="1"/>
            </p:cNvPicPr>
            <p:nvPr/>
          </p:nvPicPr>
          <p:blipFill>
            <a:blip r:embed="rId27" cstate="print">
              <a:extLst>
                <a:ext uri="{28A0092B-C50C-407E-A947-70E740481C1C}">
                  <a14:useLocalDpi xmlns:a14="http://schemas.microsoft.com/office/drawing/2010/main" xmlns="" val="0"/>
                </a:ext>
              </a:extLst>
            </a:blip>
            <a:srcRect/>
            <a:stretch>
              <a:fillRect/>
            </a:stretch>
          </p:blipFill>
          <p:spPr bwMode="auto">
            <a:xfrm>
              <a:off x="4722813" y="4106863"/>
              <a:ext cx="138113" cy="18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9" name="Picture 798"/>
            <p:cNvPicPr>
              <a:picLocks noChangeAspect="1" noChangeArrowheads="1"/>
            </p:cNvPicPr>
            <p:nvPr/>
          </p:nvPicPr>
          <p:blipFill>
            <a:blip r:embed="rId28" cstate="print">
              <a:extLst>
                <a:ext uri="{28A0092B-C50C-407E-A947-70E740481C1C}">
                  <a14:useLocalDpi xmlns:a14="http://schemas.microsoft.com/office/drawing/2010/main" xmlns="" val="0"/>
                </a:ext>
              </a:extLst>
            </a:blip>
            <a:srcRect/>
            <a:stretch>
              <a:fillRect/>
            </a:stretch>
          </p:blipFill>
          <p:spPr bwMode="auto">
            <a:xfrm>
              <a:off x="4314825" y="4344988"/>
              <a:ext cx="138113"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 name="Picture 799"/>
            <p:cNvPicPr>
              <a:picLocks noChangeAspect="1" noChangeArrowheads="1"/>
            </p:cNvPicPr>
            <p:nvPr/>
          </p:nvPicPr>
          <p:blipFill>
            <a:blip r:embed="rId29" cstate="print">
              <a:extLst>
                <a:ext uri="{28A0092B-C50C-407E-A947-70E740481C1C}">
                  <a14:useLocalDpi xmlns:a14="http://schemas.microsoft.com/office/drawing/2010/main" xmlns="" val="0"/>
                </a:ext>
              </a:extLst>
            </a:blip>
            <a:srcRect/>
            <a:stretch>
              <a:fillRect/>
            </a:stretch>
          </p:blipFill>
          <p:spPr bwMode="auto">
            <a:xfrm>
              <a:off x="4722813" y="4344988"/>
              <a:ext cx="138113"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1" name="Picture 800"/>
            <p:cNvPicPr>
              <a:picLocks noChangeAspect="1" noChangeArrowheads="1"/>
            </p:cNvPicPr>
            <p:nvPr/>
          </p:nvPicPr>
          <p:blipFill>
            <a:blip r:embed="rId30" cstate="print">
              <a:extLst>
                <a:ext uri="{28A0092B-C50C-407E-A947-70E740481C1C}">
                  <a14:useLocalDpi xmlns:a14="http://schemas.microsoft.com/office/drawing/2010/main" xmlns="" val="0"/>
                </a:ext>
              </a:extLst>
            </a:blip>
            <a:srcRect/>
            <a:stretch>
              <a:fillRect/>
            </a:stretch>
          </p:blipFill>
          <p:spPr bwMode="auto">
            <a:xfrm>
              <a:off x="4357688" y="3892550"/>
              <a:ext cx="465138" cy="13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 name="Picture 801"/>
            <p:cNvPicPr>
              <a:picLocks noChangeAspect="1" noChangeArrowheads="1"/>
            </p:cNvPicPr>
            <p:nvPr/>
          </p:nvPicPr>
          <p:blipFill>
            <a:blip r:embed="rId31" cstate="print">
              <a:extLst>
                <a:ext uri="{28A0092B-C50C-407E-A947-70E740481C1C}">
                  <a14:useLocalDpi xmlns:a14="http://schemas.microsoft.com/office/drawing/2010/main" xmlns="" val="0"/>
                </a:ext>
              </a:extLst>
            </a:blip>
            <a:srcRect/>
            <a:stretch>
              <a:fillRect/>
            </a:stretch>
          </p:blipFill>
          <p:spPr bwMode="auto">
            <a:xfrm>
              <a:off x="4357688" y="4125913"/>
              <a:ext cx="465138" cy="13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 name="Picture 802"/>
            <p:cNvPicPr>
              <a:picLocks noChangeAspect="1" noChangeArrowheads="1"/>
            </p:cNvPicPr>
            <p:nvPr/>
          </p:nvPicPr>
          <p:blipFill>
            <a:blip r:embed="rId32" cstate="print">
              <a:extLst>
                <a:ext uri="{28A0092B-C50C-407E-A947-70E740481C1C}">
                  <a14:useLocalDpi xmlns:a14="http://schemas.microsoft.com/office/drawing/2010/main" xmlns="" val="0"/>
                </a:ext>
              </a:extLst>
            </a:blip>
            <a:srcRect/>
            <a:stretch>
              <a:fillRect/>
            </a:stretch>
          </p:blipFill>
          <p:spPr bwMode="auto">
            <a:xfrm>
              <a:off x="4357688" y="4364038"/>
              <a:ext cx="465138" cy="13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4" name="Picture 803"/>
            <p:cNvPicPr>
              <a:picLocks noChangeAspect="1" noChangeArrowheads="1"/>
            </p:cNvPicPr>
            <p:nvPr/>
          </p:nvPicPr>
          <p:blipFill>
            <a:blip r:embed="rId33" cstate="print">
              <a:extLst>
                <a:ext uri="{28A0092B-C50C-407E-A947-70E740481C1C}">
                  <a14:useLocalDpi xmlns:a14="http://schemas.microsoft.com/office/drawing/2010/main" xmlns="" val="0"/>
                </a:ext>
              </a:extLst>
            </a:blip>
            <a:srcRect/>
            <a:stretch>
              <a:fillRect/>
            </a:stretch>
          </p:blipFill>
          <p:spPr bwMode="auto">
            <a:xfrm>
              <a:off x="3798888" y="1757363"/>
              <a:ext cx="207963" cy="317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5" name="Picture 804"/>
            <p:cNvPicPr>
              <a:picLocks noChangeAspect="1" noChangeArrowheads="1"/>
            </p:cNvPicPr>
            <p:nvPr/>
          </p:nvPicPr>
          <p:blipFill>
            <a:blip r:embed="rId34" cstate="print">
              <a:extLst>
                <a:ext uri="{28A0092B-C50C-407E-A947-70E740481C1C}">
                  <a14:useLocalDpi xmlns:a14="http://schemas.microsoft.com/office/drawing/2010/main" xmlns="" val="0"/>
                </a:ext>
              </a:extLst>
            </a:blip>
            <a:srcRect/>
            <a:stretch>
              <a:fillRect/>
            </a:stretch>
          </p:blipFill>
          <p:spPr bwMode="auto">
            <a:xfrm>
              <a:off x="3881438" y="1901825"/>
              <a:ext cx="74613" cy="61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6" name="Picture 805"/>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3887788" y="2178050"/>
              <a:ext cx="61913" cy="61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7" name="Picture 806"/>
            <p:cNvPicPr>
              <a:picLocks noChangeAspect="1" noChangeArrowheads="1"/>
            </p:cNvPicPr>
            <p:nvPr/>
          </p:nvPicPr>
          <p:blipFill>
            <a:blip r:embed="rId36" cstate="print">
              <a:extLst>
                <a:ext uri="{28A0092B-C50C-407E-A947-70E740481C1C}">
                  <a14:useLocalDpi xmlns:a14="http://schemas.microsoft.com/office/drawing/2010/main" xmlns="" val="0"/>
                </a:ext>
              </a:extLst>
            </a:blip>
            <a:srcRect/>
            <a:stretch>
              <a:fillRect/>
            </a:stretch>
          </p:blipFill>
          <p:spPr bwMode="auto">
            <a:xfrm>
              <a:off x="3911600" y="2460625"/>
              <a:ext cx="63500" cy="6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8" name="Picture 807"/>
            <p:cNvPicPr>
              <a:picLocks noChangeAspect="1" noChangeArrowheads="1"/>
            </p:cNvPicPr>
            <p:nvPr/>
          </p:nvPicPr>
          <p:blipFill>
            <a:blip r:embed="rId37" cstate="print">
              <a:extLst>
                <a:ext uri="{28A0092B-C50C-407E-A947-70E740481C1C}">
                  <a14:useLocalDpi xmlns:a14="http://schemas.microsoft.com/office/drawing/2010/main" xmlns="" val="0"/>
                </a:ext>
              </a:extLst>
            </a:blip>
            <a:srcRect/>
            <a:stretch>
              <a:fillRect/>
            </a:stretch>
          </p:blipFill>
          <p:spPr bwMode="auto">
            <a:xfrm>
              <a:off x="3937000" y="4402138"/>
              <a:ext cx="63500" cy="61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9" name="Picture 808"/>
            <p:cNvPicPr>
              <a:picLocks noChangeAspect="1" noChangeArrowheads="1"/>
            </p:cNvPicPr>
            <p:nvPr/>
          </p:nvPicPr>
          <p:blipFill>
            <a:blip r:embed="rId38" cstate="print">
              <a:extLst>
                <a:ext uri="{28A0092B-C50C-407E-A947-70E740481C1C}">
                  <a14:useLocalDpi xmlns:a14="http://schemas.microsoft.com/office/drawing/2010/main" xmlns="" val="0"/>
                </a:ext>
              </a:extLst>
            </a:blip>
            <a:srcRect/>
            <a:stretch>
              <a:fillRect/>
            </a:stretch>
          </p:blipFill>
          <p:spPr bwMode="auto">
            <a:xfrm>
              <a:off x="3911600" y="2736850"/>
              <a:ext cx="63500" cy="6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0" name="Picture 809"/>
            <p:cNvPicPr>
              <a:picLocks noChangeAspect="1" noChangeArrowheads="1"/>
            </p:cNvPicPr>
            <p:nvPr/>
          </p:nvPicPr>
          <p:blipFill>
            <a:blip r:embed="rId39" cstate="print">
              <a:extLst>
                <a:ext uri="{28A0092B-C50C-407E-A947-70E740481C1C}">
                  <a14:useLocalDpi xmlns:a14="http://schemas.microsoft.com/office/drawing/2010/main" xmlns="" val="0"/>
                </a:ext>
              </a:extLst>
            </a:blip>
            <a:srcRect/>
            <a:stretch>
              <a:fillRect/>
            </a:stretch>
          </p:blipFill>
          <p:spPr bwMode="auto">
            <a:xfrm>
              <a:off x="3917950" y="3013075"/>
              <a:ext cx="63500" cy="6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1" name="Picture 810"/>
            <p:cNvPicPr>
              <a:picLocks noChangeAspect="1" noChangeArrowheads="1"/>
            </p:cNvPicPr>
            <p:nvPr/>
          </p:nvPicPr>
          <p:blipFill>
            <a:blip r:embed="rId40" cstate="print">
              <a:extLst>
                <a:ext uri="{28A0092B-C50C-407E-A947-70E740481C1C}">
                  <a14:useLocalDpi xmlns:a14="http://schemas.microsoft.com/office/drawing/2010/main" xmlns="" val="0"/>
                </a:ext>
              </a:extLst>
            </a:blip>
            <a:srcRect/>
            <a:stretch>
              <a:fillRect/>
            </a:stretch>
          </p:blipFill>
          <p:spPr bwMode="auto">
            <a:xfrm>
              <a:off x="3924300" y="3289300"/>
              <a:ext cx="63500" cy="6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2" name="Picture 811"/>
            <p:cNvPicPr>
              <a:picLocks noChangeAspect="1" noChangeArrowheads="1"/>
            </p:cNvPicPr>
            <p:nvPr/>
          </p:nvPicPr>
          <p:blipFill>
            <a:blip r:embed="rId41" cstate="print">
              <a:extLst>
                <a:ext uri="{28A0092B-C50C-407E-A947-70E740481C1C}">
                  <a14:useLocalDpi xmlns:a14="http://schemas.microsoft.com/office/drawing/2010/main" xmlns="" val="0"/>
                </a:ext>
              </a:extLst>
            </a:blip>
            <a:srcRect/>
            <a:stretch>
              <a:fillRect/>
            </a:stretch>
          </p:blipFill>
          <p:spPr bwMode="auto">
            <a:xfrm>
              <a:off x="3924300" y="3565525"/>
              <a:ext cx="63500" cy="6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 name="Picture 812"/>
            <p:cNvPicPr>
              <a:picLocks noChangeAspect="1" noChangeArrowheads="1"/>
            </p:cNvPicPr>
            <p:nvPr/>
          </p:nvPicPr>
          <p:blipFill>
            <a:blip r:embed="rId42" cstate="print">
              <a:extLst>
                <a:ext uri="{28A0092B-C50C-407E-A947-70E740481C1C}">
                  <a14:useLocalDpi xmlns:a14="http://schemas.microsoft.com/office/drawing/2010/main" xmlns="" val="0"/>
                </a:ext>
              </a:extLst>
            </a:blip>
            <a:srcRect/>
            <a:stretch>
              <a:fillRect/>
            </a:stretch>
          </p:blipFill>
          <p:spPr bwMode="auto">
            <a:xfrm>
              <a:off x="3943350" y="3848100"/>
              <a:ext cx="63500" cy="6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4" name="Picture 813"/>
            <p:cNvPicPr>
              <a:picLocks noChangeAspect="1" noChangeArrowheads="1"/>
            </p:cNvPicPr>
            <p:nvPr/>
          </p:nvPicPr>
          <p:blipFill>
            <a:blip r:embed="rId43" cstate="print">
              <a:extLst>
                <a:ext uri="{28A0092B-C50C-407E-A947-70E740481C1C}">
                  <a14:useLocalDpi xmlns:a14="http://schemas.microsoft.com/office/drawing/2010/main" xmlns="" val="0"/>
                </a:ext>
              </a:extLst>
            </a:blip>
            <a:srcRect/>
            <a:stretch>
              <a:fillRect/>
            </a:stretch>
          </p:blipFill>
          <p:spPr bwMode="auto">
            <a:xfrm>
              <a:off x="3943350" y="4125913"/>
              <a:ext cx="63500" cy="61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5" name="Picture 814"/>
            <p:cNvPicPr>
              <a:picLocks noChangeAspect="1" noChangeArrowheads="1"/>
            </p:cNvPicPr>
            <p:nvPr/>
          </p:nvPicPr>
          <p:blipFill>
            <a:blip r:embed="rId44" cstate="print">
              <a:extLst>
                <a:ext uri="{28A0092B-C50C-407E-A947-70E740481C1C}">
                  <a14:useLocalDpi xmlns:a14="http://schemas.microsoft.com/office/drawing/2010/main" xmlns="" val="0"/>
                </a:ext>
              </a:extLst>
            </a:blip>
            <a:srcRect/>
            <a:stretch>
              <a:fillRect/>
            </a:stretch>
          </p:blipFill>
          <p:spPr bwMode="auto">
            <a:xfrm>
              <a:off x="3798888" y="1719263"/>
              <a:ext cx="112713" cy="382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6" name="Picture 815"/>
            <p:cNvPicPr>
              <a:picLocks noChangeAspect="1" noChangeArrowheads="1"/>
            </p:cNvPicPr>
            <p:nvPr/>
          </p:nvPicPr>
          <p:blipFill>
            <a:blip r:embed="rId45" cstate="print">
              <a:extLst>
                <a:ext uri="{28A0092B-C50C-407E-A947-70E740481C1C}">
                  <a14:useLocalDpi xmlns:a14="http://schemas.microsoft.com/office/drawing/2010/main" xmlns="" val="0"/>
                </a:ext>
              </a:extLst>
            </a:blip>
            <a:srcRect/>
            <a:stretch>
              <a:fillRect/>
            </a:stretch>
          </p:blipFill>
          <p:spPr bwMode="auto">
            <a:xfrm>
              <a:off x="3798888" y="1712913"/>
              <a:ext cx="19050" cy="2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7" name="Picture 816"/>
            <p:cNvPicPr>
              <a:picLocks noChangeAspect="1" noChangeArrowheads="1"/>
            </p:cNvPicPr>
            <p:nvPr/>
          </p:nvPicPr>
          <p:blipFill>
            <a:blip r:embed="rId46" cstate="print">
              <a:extLst>
                <a:ext uri="{28A0092B-C50C-407E-A947-70E740481C1C}">
                  <a14:useLocalDpi xmlns:a14="http://schemas.microsoft.com/office/drawing/2010/main" xmlns="" val="0"/>
                </a:ext>
              </a:extLst>
            </a:blip>
            <a:srcRect/>
            <a:stretch>
              <a:fillRect/>
            </a:stretch>
          </p:blipFill>
          <p:spPr bwMode="auto">
            <a:xfrm>
              <a:off x="3798888" y="1712913"/>
              <a:ext cx="19050" cy="2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8" name="Picture 817"/>
            <p:cNvPicPr>
              <a:picLocks noChangeAspect="1" noChangeArrowheads="1"/>
            </p:cNvPicPr>
            <p:nvPr/>
          </p:nvPicPr>
          <p:blipFill>
            <a:blip r:embed="rId47" cstate="print">
              <a:extLst>
                <a:ext uri="{28A0092B-C50C-407E-A947-70E740481C1C}">
                  <a14:useLocalDpi xmlns:a14="http://schemas.microsoft.com/office/drawing/2010/main" xmlns="" val="0"/>
                </a:ext>
              </a:extLst>
            </a:blip>
            <a:srcRect/>
            <a:stretch>
              <a:fillRect/>
            </a:stretch>
          </p:blipFill>
          <p:spPr bwMode="auto">
            <a:xfrm>
              <a:off x="3798888" y="2322513"/>
              <a:ext cx="144463" cy="140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9" name="Picture 818"/>
            <p:cNvPicPr>
              <a:picLocks noChangeAspect="1" noChangeArrowheads="1"/>
            </p:cNvPicPr>
            <p:nvPr/>
          </p:nvPicPr>
          <p:blipFill>
            <a:blip r:embed="rId48" cstate="print">
              <a:extLst>
                <a:ext uri="{28A0092B-C50C-407E-A947-70E740481C1C}">
                  <a14:useLocalDpi xmlns:a14="http://schemas.microsoft.com/office/drawing/2010/main" xmlns="" val="0"/>
                </a:ext>
              </a:extLst>
            </a:blip>
            <a:srcRect/>
            <a:stretch>
              <a:fillRect/>
            </a:stretch>
          </p:blipFill>
          <p:spPr bwMode="auto">
            <a:xfrm>
              <a:off x="3798888" y="3697288"/>
              <a:ext cx="163513"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0" name="Picture 819"/>
            <p:cNvPicPr>
              <a:picLocks noChangeAspect="1" noChangeArrowheads="1"/>
            </p:cNvPicPr>
            <p:nvPr/>
          </p:nvPicPr>
          <p:blipFill>
            <a:blip r:embed="rId49" cstate="print">
              <a:extLst>
                <a:ext uri="{28A0092B-C50C-407E-A947-70E740481C1C}">
                  <a14:useLocalDpi xmlns:a14="http://schemas.microsoft.com/office/drawing/2010/main" xmlns="" val="0"/>
                </a:ext>
              </a:extLst>
            </a:blip>
            <a:srcRect/>
            <a:stretch>
              <a:fillRect/>
            </a:stretch>
          </p:blipFill>
          <p:spPr bwMode="auto">
            <a:xfrm>
              <a:off x="3798888" y="2078038"/>
              <a:ext cx="106363" cy="439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1" name="Picture 820"/>
            <p:cNvPicPr>
              <a:picLocks noChangeAspect="1" noChangeArrowheads="1"/>
            </p:cNvPicPr>
            <p:nvPr/>
          </p:nvPicPr>
          <p:blipFill>
            <a:blip r:embed="rId50" cstate="print">
              <a:extLst>
                <a:ext uri="{28A0092B-C50C-407E-A947-70E740481C1C}">
                  <a14:useLocalDpi xmlns:a14="http://schemas.microsoft.com/office/drawing/2010/main" xmlns="" val="0"/>
                </a:ext>
              </a:extLst>
            </a:blip>
            <a:srcRect/>
            <a:stretch>
              <a:fillRect/>
            </a:stretch>
          </p:blipFill>
          <p:spPr bwMode="auto">
            <a:xfrm>
              <a:off x="3881438" y="4540250"/>
              <a:ext cx="68263" cy="42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2" name="Picture 821"/>
            <p:cNvPicPr>
              <a:picLocks noChangeAspect="1" noChangeArrowheads="1"/>
            </p:cNvPicPr>
            <p:nvPr/>
          </p:nvPicPr>
          <p:blipFill>
            <a:blip r:embed="rId51" cstate="print">
              <a:extLst>
                <a:ext uri="{28A0092B-C50C-407E-A947-70E740481C1C}">
                  <a14:useLocalDpi xmlns:a14="http://schemas.microsoft.com/office/drawing/2010/main" xmlns="" val="0"/>
                </a:ext>
              </a:extLst>
            </a:blip>
            <a:srcRect/>
            <a:stretch>
              <a:fillRect/>
            </a:stretch>
          </p:blipFill>
          <p:spPr bwMode="auto">
            <a:xfrm>
              <a:off x="3887788" y="3786188"/>
              <a:ext cx="74613" cy="80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 name="Picture 822"/>
            <p:cNvPicPr>
              <a:picLocks noChangeAspect="1" noChangeArrowheads="1"/>
            </p:cNvPicPr>
            <p:nvPr/>
          </p:nvPicPr>
          <p:blipFill>
            <a:blip r:embed="rId52" cstate="print">
              <a:extLst>
                <a:ext uri="{28A0092B-C50C-407E-A947-70E740481C1C}">
                  <a14:useLocalDpi xmlns:a14="http://schemas.microsoft.com/office/drawing/2010/main" xmlns="" val="0"/>
                </a:ext>
              </a:extLst>
            </a:blip>
            <a:srcRect/>
            <a:stretch>
              <a:fillRect/>
            </a:stretch>
          </p:blipFill>
          <p:spPr bwMode="auto">
            <a:xfrm>
              <a:off x="3875088" y="2441575"/>
              <a:ext cx="55563" cy="4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4" name="Picture 823"/>
            <p:cNvPicPr>
              <a:picLocks noChangeAspect="1" noChangeArrowheads="1"/>
            </p:cNvPicPr>
            <p:nvPr/>
          </p:nvPicPr>
          <p:blipFill>
            <a:blip r:embed="rId53" cstate="print">
              <a:extLst>
                <a:ext uri="{28A0092B-C50C-407E-A947-70E740481C1C}">
                  <a14:useLocalDpi xmlns:a14="http://schemas.microsoft.com/office/drawing/2010/main" xmlns="" val="0"/>
                </a:ext>
              </a:extLst>
            </a:blip>
            <a:srcRect/>
            <a:stretch>
              <a:fillRect/>
            </a:stretch>
          </p:blipFill>
          <p:spPr bwMode="auto">
            <a:xfrm>
              <a:off x="3798888" y="2322513"/>
              <a:ext cx="88900" cy="13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5" name="Picture 824"/>
            <p:cNvPicPr>
              <a:picLocks noChangeAspect="1" noChangeArrowheads="1"/>
            </p:cNvPicPr>
            <p:nvPr/>
          </p:nvPicPr>
          <p:blipFill>
            <a:blip r:embed="rId54" cstate="print">
              <a:extLst>
                <a:ext uri="{28A0092B-C50C-407E-A947-70E740481C1C}">
                  <a14:useLocalDpi xmlns:a14="http://schemas.microsoft.com/office/drawing/2010/main" xmlns="" val="0"/>
                </a:ext>
              </a:extLst>
            </a:blip>
            <a:srcRect/>
            <a:stretch>
              <a:fillRect/>
            </a:stretch>
          </p:blipFill>
          <p:spPr bwMode="auto">
            <a:xfrm>
              <a:off x="3798888" y="2505075"/>
              <a:ext cx="100013"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6" name="Picture 825"/>
            <p:cNvPicPr>
              <a:picLocks noChangeAspect="1" noChangeArrowheads="1"/>
            </p:cNvPicPr>
            <p:nvPr/>
          </p:nvPicPr>
          <p:blipFill>
            <a:blip r:embed="rId55" cstate="print">
              <a:extLst>
                <a:ext uri="{28A0092B-C50C-407E-A947-70E740481C1C}">
                  <a14:useLocalDpi xmlns:a14="http://schemas.microsoft.com/office/drawing/2010/main" xmlns="" val="0"/>
                </a:ext>
              </a:extLst>
            </a:blip>
            <a:srcRect/>
            <a:stretch>
              <a:fillRect/>
            </a:stretch>
          </p:blipFill>
          <p:spPr bwMode="auto">
            <a:xfrm>
              <a:off x="3798888" y="2466975"/>
              <a:ext cx="88900" cy="5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7" name="Picture 826"/>
            <p:cNvPicPr>
              <a:picLocks noChangeAspect="1" noChangeArrowheads="1"/>
            </p:cNvPicPr>
            <p:nvPr/>
          </p:nvPicPr>
          <p:blipFill>
            <a:blip r:embed="rId56" cstate="print">
              <a:extLst>
                <a:ext uri="{28A0092B-C50C-407E-A947-70E740481C1C}">
                  <a14:useLocalDpi xmlns:a14="http://schemas.microsoft.com/office/drawing/2010/main" xmlns="" val="0"/>
                </a:ext>
              </a:extLst>
            </a:blip>
            <a:srcRect/>
            <a:stretch>
              <a:fillRect/>
            </a:stretch>
          </p:blipFill>
          <p:spPr bwMode="auto">
            <a:xfrm>
              <a:off x="3798888" y="2441575"/>
              <a:ext cx="88900" cy="4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8" name="Picture 827"/>
            <p:cNvPicPr>
              <a:picLocks noChangeAspect="1" noChangeArrowheads="1"/>
            </p:cNvPicPr>
            <p:nvPr/>
          </p:nvPicPr>
          <p:blipFill>
            <a:blip r:embed="rId57" cstate="print">
              <a:extLst>
                <a:ext uri="{28A0092B-C50C-407E-A947-70E740481C1C}">
                  <a14:useLocalDpi xmlns:a14="http://schemas.microsoft.com/office/drawing/2010/main" xmlns="" val="0"/>
                </a:ext>
              </a:extLst>
            </a:blip>
            <a:srcRect/>
            <a:stretch>
              <a:fillRect/>
            </a:stretch>
          </p:blipFill>
          <p:spPr bwMode="auto">
            <a:xfrm>
              <a:off x="3798888" y="3697288"/>
              <a:ext cx="106363" cy="1144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9" name="Picture 828"/>
            <p:cNvPicPr>
              <a:picLocks noChangeAspect="1" noChangeArrowheads="1"/>
            </p:cNvPicPr>
            <p:nvPr/>
          </p:nvPicPr>
          <p:blipFill>
            <a:blip r:embed="rId58" cstate="print">
              <a:extLst>
                <a:ext uri="{28A0092B-C50C-407E-A947-70E740481C1C}">
                  <a14:useLocalDpi xmlns:a14="http://schemas.microsoft.com/office/drawing/2010/main" xmlns="" val="0"/>
                </a:ext>
              </a:extLst>
            </a:blip>
            <a:srcRect/>
            <a:stretch>
              <a:fillRect/>
            </a:stretch>
          </p:blipFill>
          <p:spPr bwMode="auto">
            <a:xfrm>
              <a:off x="3798888" y="4540250"/>
              <a:ext cx="100013" cy="42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0" name="Picture 829"/>
            <p:cNvPicPr>
              <a:picLocks noChangeAspect="1" noChangeArrowheads="1"/>
            </p:cNvPicPr>
            <p:nvPr/>
          </p:nvPicPr>
          <p:blipFill>
            <a:blip r:embed="rId59" cstate="print">
              <a:extLst>
                <a:ext uri="{28A0092B-C50C-407E-A947-70E740481C1C}">
                  <a14:useLocalDpi xmlns:a14="http://schemas.microsoft.com/office/drawing/2010/main" xmlns="" val="0"/>
                </a:ext>
              </a:extLst>
            </a:blip>
            <a:srcRect/>
            <a:stretch>
              <a:fillRect/>
            </a:stretch>
          </p:blipFill>
          <p:spPr bwMode="auto">
            <a:xfrm>
              <a:off x="3798888" y="3786188"/>
              <a:ext cx="106363" cy="80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1" name="Picture 830"/>
            <p:cNvPicPr>
              <a:picLocks noChangeAspect="1" noChangeArrowheads="1"/>
            </p:cNvPicPr>
            <p:nvPr/>
          </p:nvPicPr>
          <p:blipFill>
            <a:blip r:embed="rId60" cstate="print">
              <a:extLst>
                <a:ext uri="{28A0092B-C50C-407E-A947-70E740481C1C}">
                  <a14:useLocalDpi xmlns:a14="http://schemas.microsoft.com/office/drawing/2010/main" xmlns="" val="0"/>
                </a:ext>
              </a:extLst>
            </a:blip>
            <a:srcRect/>
            <a:stretch>
              <a:fillRect/>
            </a:stretch>
          </p:blipFill>
          <p:spPr bwMode="auto">
            <a:xfrm>
              <a:off x="3824288" y="2078038"/>
              <a:ext cx="38100" cy="17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2" name="Picture 831"/>
            <p:cNvPicPr>
              <a:picLocks noChangeAspect="1" noChangeArrowheads="1"/>
            </p:cNvPicPr>
            <p:nvPr/>
          </p:nvPicPr>
          <p:blipFill>
            <a:blip r:embed="rId61" cstate="print">
              <a:extLst>
                <a:ext uri="{28A0092B-C50C-407E-A947-70E740481C1C}">
                  <a14:useLocalDpi xmlns:a14="http://schemas.microsoft.com/office/drawing/2010/main" xmlns="" val="0"/>
                </a:ext>
              </a:extLst>
            </a:blip>
            <a:srcRect/>
            <a:stretch>
              <a:fillRect/>
            </a:stretch>
          </p:blipFill>
          <p:spPr bwMode="auto">
            <a:xfrm>
              <a:off x="3798888" y="2078038"/>
              <a:ext cx="69850" cy="23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 name="Picture 832"/>
            <p:cNvPicPr>
              <a:picLocks noChangeAspect="1" noChangeArrowheads="1"/>
            </p:cNvPicPr>
            <p:nvPr/>
          </p:nvPicPr>
          <p:blipFill>
            <a:blip r:embed="rId62" cstate="print">
              <a:extLst>
                <a:ext uri="{28A0092B-C50C-407E-A947-70E740481C1C}">
                  <a14:useLocalDpi xmlns:a14="http://schemas.microsoft.com/office/drawing/2010/main" xmlns="" val="0"/>
                </a:ext>
              </a:extLst>
            </a:blip>
            <a:srcRect/>
            <a:stretch>
              <a:fillRect/>
            </a:stretch>
          </p:blipFill>
          <p:spPr bwMode="auto">
            <a:xfrm>
              <a:off x="3830638" y="1789113"/>
              <a:ext cx="19050" cy="17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4" name="Picture 833"/>
            <p:cNvPicPr>
              <a:picLocks noChangeAspect="1" noChangeArrowheads="1"/>
            </p:cNvPicPr>
            <p:nvPr/>
          </p:nvPicPr>
          <p:blipFill>
            <a:blip r:embed="rId63" cstate="print">
              <a:extLst>
                <a:ext uri="{28A0092B-C50C-407E-A947-70E740481C1C}">
                  <a14:useLocalDpi xmlns:a14="http://schemas.microsoft.com/office/drawing/2010/main" xmlns="" val="0"/>
                </a:ext>
              </a:extLst>
            </a:blip>
            <a:srcRect/>
            <a:stretch>
              <a:fillRect/>
            </a:stretch>
          </p:blipFill>
          <p:spPr bwMode="auto">
            <a:xfrm>
              <a:off x="3862388" y="1851025"/>
              <a:ext cx="19050" cy="19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5" name="Picture 834"/>
            <p:cNvPicPr>
              <a:picLocks noChangeAspect="1" noChangeArrowheads="1"/>
            </p:cNvPicPr>
            <p:nvPr/>
          </p:nvPicPr>
          <p:blipFill>
            <a:blip r:embed="rId64" cstate="print">
              <a:extLst>
                <a:ext uri="{28A0092B-C50C-407E-A947-70E740481C1C}">
                  <a14:useLocalDpi xmlns:a14="http://schemas.microsoft.com/office/drawing/2010/main" xmlns="" val="0"/>
                </a:ext>
              </a:extLst>
            </a:blip>
            <a:srcRect/>
            <a:stretch>
              <a:fillRect/>
            </a:stretch>
          </p:blipFill>
          <p:spPr bwMode="auto">
            <a:xfrm>
              <a:off x="3830638" y="1782763"/>
              <a:ext cx="508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36997241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5400" dirty="0"/>
              <a:t>Lease definition</a:t>
            </a:r>
          </a:p>
        </p:txBody>
      </p:sp>
      <p:sp>
        <p:nvSpPr>
          <p:cNvPr id="21" name="Rectangle 20"/>
          <p:cNvSpPr/>
          <p:nvPr/>
        </p:nvSpPr>
        <p:spPr>
          <a:xfrm>
            <a:off x="895907" y="4301820"/>
            <a:ext cx="7048500" cy="804883"/>
          </a:xfrm>
          <a:prstGeom prst="rect">
            <a:avLst/>
          </a:prstGeom>
          <a:solidFill>
            <a:srgbClr val="00A3A1"/>
          </a:solidFill>
          <a:ln>
            <a:noFill/>
          </a:ln>
          <a:effectLst/>
        </p:spPr>
        <p:style>
          <a:lnRef idx="1">
            <a:schemeClr val="accent1"/>
          </a:lnRef>
          <a:fillRef idx="3">
            <a:schemeClr val="accent1"/>
          </a:fillRef>
          <a:effectRef idx="2">
            <a:schemeClr val="accent1"/>
          </a:effectRef>
          <a:fontRef idx="minor">
            <a:schemeClr val="lt1"/>
          </a:fontRef>
        </p:style>
        <p:txBody>
          <a:bodyPr lIns="214722" tIns="30675" rIns="214722" bIns="30675" rtlCol="0" anchor="ctr"/>
          <a:lstStyle/>
          <a:p>
            <a:pPr algn="ctr"/>
            <a:r>
              <a:rPr lang="en-US" b="1" dirty="0">
                <a:solidFill>
                  <a:prstClr val="white"/>
                </a:solidFill>
                <a:cs typeface="Arial" panose="020B0604020202020204" pitchFamily="34" charset="0"/>
              </a:rPr>
              <a:t>A contract is, or contains, a lease if the contract conveys the right to control the use of an identified asset</a:t>
            </a:r>
            <a:endParaRPr lang="en-GB" b="1" dirty="0">
              <a:solidFill>
                <a:prstClr val="white"/>
              </a:solidFill>
              <a:cs typeface="Arial" panose="020B0604020202020204" pitchFamily="34" charset="0"/>
            </a:endParaRPr>
          </a:p>
        </p:txBody>
      </p:sp>
      <p:sp>
        <p:nvSpPr>
          <p:cNvPr id="2" name="TextBox 1"/>
          <p:cNvSpPr txBox="1"/>
          <p:nvPr/>
        </p:nvSpPr>
        <p:spPr>
          <a:xfrm>
            <a:off x="2718361" y="2003911"/>
            <a:ext cx="4020773" cy="1446550"/>
          </a:xfrm>
          <a:prstGeom prst="rect">
            <a:avLst/>
          </a:prstGeom>
          <a:noFill/>
        </p:spPr>
        <p:txBody>
          <a:bodyPr wrap="square" rtlCol="0">
            <a:spAutoFit/>
          </a:bodyPr>
          <a:lstStyle/>
          <a:p>
            <a:r>
              <a:rPr lang="en-SG" sz="8800" b="1" dirty="0">
                <a:solidFill>
                  <a:srgbClr val="003087"/>
                </a:solidFill>
                <a:cs typeface="Univers for KPMG"/>
              </a:rPr>
              <a:t>+     </a:t>
            </a:r>
            <a:r>
              <a:rPr lang="en-SG" sz="8800" b="1" dirty="0" smtClean="0">
                <a:solidFill>
                  <a:srgbClr val="003087"/>
                </a:solidFill>
                <a:cs typeface="Univers for KPMG"/>
              </a:rPr>
              <a:t> </a:t>
            </a:r>
            <a:r>
              <a:rPr lang="en-SG" sz="2800" b="1" dirty="0" smtClean="0">
                <a:solidFill>
                  <a:srgbClr val="003087"/>
                </a:solidFill>
                <a:cs typeface="Univers for KPMG"/>
              </a:rPr>
              <a:t> </a:t>
            </a:r>
            <a:r>
              <a:rPr lang="en-SG" sz="8800" b="1" dirty="0">
                <a:solidFill>
                  <a:srgbClr val="003087"/>
                </a:solidFill>
                <a:cs typeface="Univers for KPMG"/>
              </a:rPr>
              <a:t>=</a:t>
            </a:r>
          </a:p>
        </p:txBody>
      </p:sp>
      <p:sp>
        <p:nvSpPr>
          <p:cNvPr id="6" name="Oval 5"/>
          <p:cNvSpPr/>
          <p:nvPr/>
        </p:nvSpPr>
        <p:spPr>
          <a:xfrm>
            <a:off x="1097009" y="2003911"/>
            <a:ext cx="1543023" cy="151668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defTabSz="518618"/>
            <a:r>
              <a:rPr lang="en-US" sz="1600" b="1" dirty="0">
                <a:solidFill>
                  <a:prstClr val="white"/>
                </a:solidFill>
                <a:cs typeface="Arial" panose="020B0604020202020204" pitchFamily="34" charset="0"/>
              </a:rPr>
              <a:t>Identified </a:t>
            </a:r>
            <a:r>
              <a:rPr lang="en-US" sz="1600" b="1" dirty="0" smtClean="0">
                <a:solidFill>
                  <a:prstClr val="white"/>
                </a:solidFill>
                <a:cs typeface="Arial" panose="020B0604020202020204" pitchFamily="34" charset="0"/>
              </a:rPr>
              <a:t>asset</a:t>
            </a:r>
            <a:endParaRPr lang="en-US" sz="1600" b="1" dirty="0">
              <a:solidFill>
                <a:prstClr val="white"/>
              </a:solidFill>
              <a:cs typeface="Arial" panose="020B0604020202020204" pitchFamily="34" charset="0"/>
            </a:endParaRPr>
          </a:p>
        </p:txBody>
      </p:sp>
      <p:sp>
        <p:nvSpPr>
          <p:cNvPr id="7" name="Oval 6"/>
          <p:cNvSpPr/>
          <p:nvPr/>
        </p:nvSpPr>
        <p:spPr>
          <a:xfrm>
            <a:off x="3569938" y="2003911"/>
            <a:ext cx="1543023" cy="1516680"/>
          </a:xfrm>
          <a:prstGeom prst="ellipse">
            <a:avLst/>
          </a:prstGeom>
          <a:solidFill>
            <a:srgbClr val="00A3A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defTabSz="518618"/>
            <a:r>
              <a:rPr lang="en-US" sz="1600" b="1" dirty="0">
                <a:solidFill>
                  <a:prstClr val="white"/>
                </a:solidFill>
                <a:cs typeface="Arial" panose="020B0604020202020204" pitchFamily="34" charset="0"/>
              </a:rPr>
              <a:t>Control over </a:t>
            </a:r>
            <a:r>
              <a:rPr lang="en-US" sz="1600" b="1" dirty="0" smtClean="0">
                <a:solidFill>
                  <a:prstClr val="white"/>
                </a:solidFill>
                <a:cs typeface="Arial" panose="020B0604020202020204" pitchFamily="34" charset="0"/>
              </a:rPr>
              <a:t>use</a:t>
            </a:r>
            <a:endParaRPr lang="en-US" sz="1600" b="1" dirty="0">
              <a:solidFill>
                <a:prstClr val="white"/>
              </a:solidFill>
              <a:cs typeface="Arial" panose="020B0604020202020204" pitchFamily="34" charset="0"/>
            </a:endParaRPr>
          </a:p>
        </p:txBody>
      </p:sp>
      <p:sp>
        <p:nvSpPr>
          <p:cNvPr id="8" name="Oval 7"/>
          <p:cNvSpPr/>
          <p:nvPr/>
        </p:nvSpPr>
        <p:spPr>
          <a:xfrm>
            <a:off x="6245020" y="2007343"/>
            <a:ext cx="1543023" cy="151668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defTabSz="518618"/>
            <a:r>
              <a:rPr lang="en-US" sz="1600" b="1" dirty="0">
                <a:solidFill>
                  <a:prstClr val="white"/>
                </a:solidFill>
                <a:cs typeface="Arial" panose="020B0604020202020204" pitchFamily="34" charset="0"/>
              </a:rPr>
              <a:t>Lease</a:t>
            </a:r>
          </a:p>
        </p:txBody>
      </p:sp>
      <p:sp>
        <p:nvSpPr>
          <p:cNvPr id="16" name="Freeform 36"/>
          <p:cNvSpPr>
            <a:spLocks noEditPoints="1"/>
          </p:cNvSpPr>
          <p:nvPr/>
        </p:nvSpPr>
        <p:spPr bwMode="auto">
          <a:xfrm>
            <a:off x="4124110" y="2190507"/>
            <a:ext cx="430726" cy="507057"/>
          </a:xfrm>
          <a:custGeom>
            <a:avLst/>
            <a:gdLst>
              <a:gd name="T0" fmla="*/ 0 w 809"/>
              <a:gd name="T1" fmla="*/ 404 h 954"/>
              <a:gd name="T2" fmla="*/ 308 w 809"/>
              <a:gd name="T3" fmla="*/ 797 h 954"/>
              <a:gd name="T4" fmla="*/ 404 w 809"/>
              <a:gd name="T5" fmla="*/ 954 h 954"/>
              <a:gd name="T6" fmla="*/ 500 w 809"/>
              <a:gd name="T7" fmla="*/ 797 h 954"/>
              <a:gd name="T8" fmla="*/ 809 w 809"/>
              <a:gd name="T9" fmla="*/ 404 h 954"/>
              <a:gd name="T10" fmla="*/ 404 w 809"/>
              <a:gd name="T11" fmla="*/ 0 h 954"/>
              <a:gd name="T12" fmla="*/ 0 w 809"/>
              <a:gd name="T13" fmla="*/ 404 h 954"/>
              <a:gd name="T14" fmla="*/ 715 w 809"/>
              <a:gd name="T15" fmla="*/ 404 h 954"/>
              <a:gd name="T16" fmla="*/ 629 w 809"/>
              <a:gd name="T17" fmla="*/ 618 h 954"/>
              <a:gd name="T18" fmla="*/ 486 w 809"/>
              <a:gd name="T19" fmla="*/ 489 h 954"/>
              <a:gd name="T20" fmla="*/ 486 w 809"/>
              <a:gd name="T21" fmla="*/ 485 h 954"/>
              <a:gd name="T22" fmla="*/ 526 w 809"/>
              <a:gd name="T23" fmla="*/ 398 h 954"/>
              <a:gd name="T24" fmla="*/ 539 w 809"/>
              <a:gd name="T25" fmla="*/ 361 h 954"/>
              <a:gd name="T26" fmla="*/ 524 w 809"/>
              <a:gd name="T27" fmla="*/ 317 h 954"/>
              <a:gd name="T28" fmla="*/ 488 w 809"/>
              <a:gd name="T29" fmla="*/ 230 h 954"/>
              <a:gd name="T30" fmla="*/ 404 w 809"/>
              <a:gd name="T31" fmla="*/ 201 h 954"/>
              <a:gd name="T32" fmla="*/ 375 w 809"/>
              <a:gd name="T33" fmla="*/ 202 h 954"/>
              <a:gd name="T34" fmla="*/ 283 w 809"/>
              <a:gd name="T35" fmla="*/ 317 h 954"/>
              <a:gd name="T36" fmla="*/ 267 w 809"/>
              <a:gd name="T37" fmla="*/ 361 h 954"/>
              <a:gd name="T38" fmla="*/ 283 w 809"/>
              <a:gd name="T39" fmla="*/ 399 h 954"/>
              <a:gd name="T40" fmla="*/ 322 w 809"/>
              <a:gd name="T41" fmla="*/ 485 h 954"/>
              <a:gd name="T42" fmla="*/ 322 w 809"/>
              <a:gd name="T43" fmla="*/ 489 h 954"/>
              <a:gd name="T44" fmla="*/ 180 w 809"/>
              <a:gd name="T45" fmla="*/ 618 h 954"/>
              <a:gd name="T46" fmla="*/ 94 w 809"/>
              <a:gd name="T47" fmla="*/ 404 h 954"/>
              <a:gd name="T48" fmla="*/ 404 w 809"/>
              <a:gd name="T49" fmla="*/ 94 h 954"/>
              <a:gd name="T50" fmla="*/ 715 w 809"/>
              <a:gd name="T51" fmla="*/ 404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9" h="954">
                <a:moveTo>
                  <a:pt x="0" y="404"/>
                </a:moveTo>
                <a:cubicBezTo>
                  <a:pt x="0" y="594"/>
                  <a:pt x="131" y="754"/>
                  <a:pt x="308" y="797"/>
                </a:cubicBezTo>
                <a:cubicBezTo>
                  <a:pt x="404" y="954"/>
                  <a:pt x="404" y="954"/>
                  <a:pt x="404" y="954"/>
                </a:cubicBezTo>
                <a:cubicBezTo>
                  <a:pt x="500" y="797"/>
                  <a:pt x="500" y="797"/>
                  <a:pt x="500" y="797"/>
                </a:cubicBezTo>
                <a:cubicBezTo>
                  <a:pt x="677" y="754"/>
                  <a:pt x="809" y="594"/>
                  <a:pt x="809" y="404"/>
                </a:cubicBezTo>
                <a:cubicBezTo>
                  <a:pt x="809" y="181"/>
                  <a:pt x="627" y="0"/>
                  <a:pt x="404" y="0"/>
                </a:cubicBezTo>
                <a:cubicBezTo>
                  <a:pt x="181" y="0"/>
                  <a:pt x="0" y="181"/>
                  <a:pt x="0" y="404"/>
                </a:cubicBezTo>
                <a:close/>
                <a:moveTo>
                  <a:pt x="715" y="404"/>
                </a:moveTo>
                <a:cubicBezTo>
                  <a:pt x="715" y="487"/>
                  <a:pt x="682" y="562"/>
                  <a:pt x="629" y="618"/>
                </a:cubicBezTo>
                <a:cubicBezTo>
                  <a:pt x="624" y="500"/>
                  <a:pt x="489" y="556"/>
                  <a:pt x="486" y="489"/>
                </a:cubicBezTo>
                <a:cubicBezTo>
                  <a:pt x="486" y="485"/>
                  <a:pt x="486" y="485"/>
                  <a:pt x="486" y="485"/>
                </a:cubicBezTo>
                <a:cubicBezTo>
                  <a:pt x="509" y="463"/>
                  <a:pt x="517" y="433"/>
                  <a:pt x="526" y="398"/>
                </a:cubicBezTo>
                <a:cubicBezTo>
                  <a:pt x="535" y="393"/>
                  <a:pt x="538" y="379"/>
                  <a:pt x="539" y="361"/>
                </a:cubicBezTo>
                <a:cubicBezTo>
                  <a:pt x="541" y="339"/>
                  <a:pt x="536" y="320"/>
                  <a:pt x="524" y="317"/>
                </a:cubicBezTo>
                <a:cubicBezTo>
                  <a:pt x="516" y="278"/>
                  <a:pt x="510" y="243"/>
                  <a:pt x="488" y="230"/>
                </a:cubicBezTo>
                <a:cubicBezTo>
                  <a:pt x="479" y="206"/>
                  <a:pt x="437" y="201"/>
                  <a:pt x="404" y="201"/>
                </a:cubicBezTo>
                <a:cubicBezTo>
                  <a:pt x="392" y="201"/>
                  <a:pt x="382" y="201"/>
                  <a:pt x="375" y="202"/>
                </a:cubicBezTo>
                <a:cubicBezTo>
                  <a:pt x="315" y="207"/>
                  <a:pt x="294" y="249"/>
                  <a:pt x="283" y="317"/>
                </a:cubicBezTo>
                <a:cubicBezTo>
                  <a:pt x="271" y="319"/>
                  <a:pt x="265" y="338"/>
                  <a:pt x="267" y="361"/>
                </a:cubicBezTo>
                <a:cubicBezTo>
                  <a:pt x="269" y="380"/>
                  <a:pt x="273" y="395"/>
                  <a:pt x="283" y="399"/>
                </a:cubicBezTo>
                <a:cubicBezTo>
                  <a:pt x="292" y="433"/>
                  <a:pt x="300" y="463"/>
                  <a:pt x="322" y="485"/>
                </a:cubicBezTo>
                <a:cubicBezTo>
                  <a:pt x="322" y="489"/>
                  <a:pt x="322" y="489"/>
                  <a:pt x="322" y="489"/>
                </a:cubicBezTo>
                <a:cubicBezTo>
                  <a:pt x="319" y="557"/>
                  <a:pt x="184" y="499"/>
                  <a:pt x="180" y="618"/>
                </a:cubicBezTo>
                <a:cubicBezTo>
                  <a:pt x="127" y="562"/>
                  <a:pt x="94" y="487"/>
                  <a:pt x="94" y="404"/>
                </a:cubicBezTo>
                <a:cubicBezTo>
                  <a:pt x="94" y="233"/>
                  <a:pt x="233" y="94"/>
                  <a:pt x="404" y="94"/>
                </a:cubicBezTo>
                <a:cubicBezTo>
                  <a:pt x="575" y="94"/>
                  <a:pt x="715" y="233"/>
                  <a:pt x="715" y="404"/>
                </a:cubicBezTo>
                <a:close/>
              </a:path>
            </a:pathLst>
          </a:custGeom>
          <a:solidFill>
            <a:schemeClr val="bg1"/>
          </a:solidFill>
          <a:ln>
            <a:noFill/>
          </a:ln>
          <a:extLst/>
        </p:spPr>
        <p:txBody>
          <a:bodyPr vert="horz" wrap="square" lIns="77913" tIns="38957" rIns="77913" bIns="38957" numCol="1" anchor="t" anchorCtr="0" compatLnSpc="1">
            <a:prstTxWarp prst="textNoShape">
              <a:avLst/>
            </a:prstTxWarp>
          </a:bodyPr>
          <a:lstStyle/>
          <a:p>
            <a:endParaRPr lang="en-SG" sz="1600" dirty="0"/>
          </a:p>
        </p:txBody>
      </p:sp>
      <p:grpSp>
        <p:nvGrpSpPr>
          <p:cNvPr id="19" name="Group 18"/>
          <p:cNvGrpSpPr/>
          <p:nvPr/>
        </p:nvGrpSpPr>
        <p:grpSpPr>
          <a:xfrm>
            <a:off x="6710307" y="2183900"/>
            <a:ext cx="612450" cy="500459"/>
            <a:chOff x="-2349500" y="4904847"/>
            <a:chExt cx="555625" cy="454025"/>
          </a:xfrm>
          <a:solidFill>
            <a:schemeClr val="bg1"/>
          </a:solidFill>
        </p:grpSpPr>
        <p:sp>
          <p:nvSpPr>
            <p:cNvPr id="20" name="Freeform 108"/>
            <p:cNvSpPr>
              <a:spLocks/>
            </p:cNvSpPr>
            <p:nvPr/>
          </p:nvSpPr>
          <p:spPr bwMode="auto">
            <a:xfrm>
              <a:off x="-2260600" y="4952472"/>
              <a:ext cx="377825" cy="406400"/>
            </a:xfrm>
            <a:custGeom>
              <a:avLst/>
              <a:gdLst>
                <a:gd name="T0" fmla="*/ 0 w 520"/>
                <a:gd name="T1" fmla="*/ 561 h 561"/>
                <a:gd name="T2" fmla="*/ 520 w 520"/>
                <a:gd name="T3" fmla="*/ 561 h 561"/>
                <a:gd name="T4" fmla="*/ 520 w 520"/>
                <a:gd name="T5" fmla="*/ 261 h 561"/>
                <a:gd name="T6" fmla="*/ 520 w 520"/>
                <a:gd name="T7" fmla="*/ 260 h 561"/>
                <a:gd name="T8" fmla="*/ 260 w 520"/>
                <a:gd name="T9" fmla="*/ 0 h 561"/>
                <a:gd name="T10" fmla="*/ 0 w 520"/>
                <a:gd name="T11" fmla="*/ 260 h 561"/>
                <a:gd name="T12" fmla="*/ 0 w 520"/>
                <a:gd name="T13" fmla="*/ 261 h 561"/>
                <a:gd name="T14" fmla="*/ 0 w 520"/>
                <a:gd name="T15" fmla="*/ 561 h 5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0" h="561">
                  <a:moveTo>
                    <a:pt x="0" y="561"/>
                  </a:moveTo>
                  <a:cubicBezTo>
                    <a:pt x="520" y="561"/>
                    <a:pt x="520" y="561"/>
                    <a:pt x="520" y="561"/>
                  </a:cubicBezTo>
                  <a:cubicBezTo>
                    <a:pt x="520" y="261"/>
                    <a:pt x="520" y="261"/>
                    <a:pt x="520" y="261"/>
                  </a:cubicBezTo>
                  <a:cubicBezTo>
                    <a:pt x="520" y="261"/>
                    <a:pt x="520" y="260"/>
                    <a:pt x="520" y="260"/>
                  </a:cubicBezTo>
                  <a:cubicBezTo>
                    <a:pt x="260" y="0"/>
                    <a:pt x="260" y="0"/>
                    <a:pt x="260" y="0"/>
                  </a:cubicBezTo>
                  <a:cubicBezTo>
                    <a:pt x="0" y="260"/>
                    <a:pt x="0" y="260"/>
                    <a:pt x="0" y="260"/>
                  </a:cubicBezTo>
                  <a:cubicBezTo>
                    <a:pt x="0" y="260"/>
                    <a:pt x="0" y="261"/>
                    <a:pt x="0" y="261"/>
                  </a:cubicBezTo>
                  <a:lnTo>
                    <a:pt x="0" y="561"/>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endParaRPr lang="en-SG" sz="1600" dirty="0"/>
            </a:p>
          </p:txBody>
        </p:sp>
        <p:sp>
          <p:nvSpPr>
            <p:cNvPr id="23" name="Freeform 109"/>
            <p:cNvSpPr>
              <a:spLocks/>
            </p:cNvSpPr>
            <p:nvPr/>
          </p:nvSpPr>
          <p:spPr bwMode="auto">
            <a:xfrm>
              <a:off x="-2349500" y="4904847"/>
              <a:ext cx="555625" cy="454025"/>
            </a:xfrm>
            <a:custGeom>
              <a:avLst/>
              <a:gdLst>
                <a:gd name="T0" fmla="*/ 766 w 767"/>
                <a:gd name="T1" fmla="*/ 381 h 627"/>
                <a:gd name="T2" fmla="*/ 674 w 767"/>
                <a:gd name="T3" fmla="*/ 288 h 627"/>
                <a:gd name="T4" fmla="*/ 674 w 767"/>
                <a:gd name="T5" fmla="*/ 114 h 627"/>
                <a:gd name="T6" fmla="*/ 671 w 767"/>
                <a:gd name="T7" fmla="*/ 111 h 627"/>
                <a:gd name="T8" fmla="*/ 541 w 767"/>
                <a:gd name="T9" fmla="*/ 111 h 627"/>
                <a:gd name="T10" fmla="*/ 538 w 767"/>
                <a:gd name="T11" fmla="*/ 114 h 627"/>
                <a:gd name="T12" fmla="*/ 538 w 767"/>
                <a:gd name="T13" fmla="*/ 153 h 627"/>
                <a:gd name="T14" fmla="*/ 436 w 767"/>
                <a:gd name="T15" fmla="*/ 51 h 627"/>
                <a:gd name="T16" fmla="*/ 386 w 767"/>
                <a:gd name="T17" fmla="*/ 0 h 627"/>
                <a:gd name="T18" fmla="*/ 384 w 767"/>
                <a:gd name="T19" fmla="*/ 0 h 627"/>
                <a:gd name="T20" fmla="*/ 382 w 767"/>
                <a:gd name="T21" fmla="*/ 0 h 627"/>
                <a:gd name="T22" fmla="*/ 331 w 767"/>
                <a:gd name="T23" fmla="*/ 51 h 627"/>
                <a:gd name="T24" fmla="*/ 1 w 767"/>
                <a:gd name="T25" fmla="*/ 381 h 627"/>
                <a:gd name="T26" fmla="*/ 1 w 767"/>
                <a:gd name="T27" fmla="*/ 385 h 627"/>
                <a:gd name="T28" fmla="*/ 52 w 767"/>
                <a:gd name="T29" fmla="*/ 435 h 627"/>
                <a:gd name="T30" fmla="*/ 54 w 767"/>
                <a:gd name="T31" fmla="*/ 436 h 627"/>
                <a:gd name="T32" fmla="*/ 56 w 767"/>
                <a:gd name="T33" fmla="*/ 435 h 627"/>
                <a:gd name="T34" fmla="*/ 82 w 767"/>
                <a:gd name="T35" fmla="*/ 409 h 627"/>
                <a:gd name="T36" fmla="*/ 82 w 767"/>
                <a:gd name="T37" fmla="*/ 624 h 627"/>
                <a:gd name="T38" fmla="*/ 85 w 767"/>
                <a:gd name="T39" fmla="*/ 627 h 627"/>
                <a:gd name="T40" fmla="*/ 157 w 767"/>
                <a:gd name="T41" fmla="*/ 627 h 627"/>
                <a:gd name="T42" fmla="*/ 159 w 767"/>
                <a:gd name="T43" fmla="*/ 624 h 627"/>
                <a:gd name="T44" fmla="*/ 159 w 767"/>
                <a:gd name="T45" fmla="*/ 332 h 627"/>
                <a:gd name="T46" fmla="*/ 159 w 767"/>
                <a:gd name="T47" fmla="*/ 332 h 627"/>
                <a:gd name="T48" fmla="*/ 384 w 767"/>
                <a:gd name="T49" fmla="*/ 107 h 627"/>
                <a:gd name="T50" fmla="*/ 608 w 767"/>
                <a:gd name="T51" fmla="*/ 332 h 627"/>
                <a:gd name="T52" fmla="*/ 608 w 767"/>
                <a:gd name="T53" fmla="*/ 332 h 627"/>
                <a:gd name="T54" fmla="*/ 608 w 767"/>
                <a:gd name="T55" fmla="*/ 624 h 627"/>
                <a:gd name="T56" fmla="*/ 611 w 767"/>
                <a:gd name="T57" fmla="*/ 627 h 627"/>
                <a:gd name="T58" fmla="*/ 682 w 767"/>
                <a:gd name="T59" fmla="*/ 627 h 627"/>
                <a:gd name="T60" fmla="*/ 685 w 767"/>
                <a:gd name="T61" fmla="*/ 624 h 627"/>
                <a:gd name="T62" fmla="*/ 685 w 767"/>
                <a:gd name="T63" fmla="*/ 409 h 627"/>
                <a:gd name="T64" fmla="*/ 712 w 767"/>
                <a:gd name="T65" fmla="*/ 435 h 627"/>
                <a:gd name="T66" fmla="*/ 714 w 767"/>
                <a:gd name="T67" fmla="*/ 436 h 627"/>
                <a:gd name="T68" fmla="*/ 716 w 767"/>
                <a:gd name="T69" fmla="*/ 435 h 627"/>
                <a:gd name="T70" fmla="*/ 766 w 767"/>
                <a:gd name="T71" fmla="*/ 385 h 627"/>
                <a:gd name="T72" fmla="*/ 767 w 767"/>
                <a:gd name="T73" fmla="*/ 383 h 627"/>
                <a:gd name="T74" fmla="*/ 766 w 767"/>
                <a:gd name="T75" fmla="*/ 38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7" h="627">
                  <a:moveTo>
                    <a:pt x="766" y="381"/>
                  </a:moveTo>
                  <a:cubicBezTo>
                    <a:pt x="674" y="288"/>
                    <a:pt x="674" y="288"/>
                    <a:pt x="674" y="288"/>
                  </a:cubicBezTo>
                  <a:cubicBezTo>
                    <a:pt x="674" y="114"/>
                    <a:pt x="674" y="114"/>
                    <a:pt x="674" y="114"/>
                  </a:cubicBezTo>
                  <a:cubicBezTo>
                    <a:pt x="674" y="113"/>
                    <a:pt x="672" y="111"/>
                    <a:pt x="671" y="111"/>
                  </a:cubicBezTo>
                  <a:cubicBezTo>
                    <a:pt x="541" y="111"/>
                    <a:pt x="541" y="111"/>
                    <a:pt x="541" y="111"/>
                  </a:cubicBezTo>
                  <a:cubicBezTo>
                    <a:pt x="540" y="111"/>
                    <a:pt x="538" y="113"/>
                    <a:pt x="538" y="114"/>
                  </a:cubicBezTo>
                  <a:cubicBezTo>
                    <a:pt x="538" y="153"/>
                    <a:pt x="538" y="153"/>
                    <a:pt x="538" y="153"/>
                  </a:cubicBezTo>
                  <a:cubicBezTo>
                    <a:pt x="436" y="51"/>
                    <a:pt x="436" y="51"/>
                    <a:pt x="436" y="51"/>
                  </a:cubicBezTo>
                  <a:cubicBezTo>
                    <a:pt x="386" y="0"/>
                    <a:pt x="386" y="0"/>
                    <a:pt x="386" y="0"/>
                  </a:cubicBezTo>
                  <a:cubicBezTo>
                    <a:pt x="385" y="0"/>
                    <a:pt x="384" y="0"/>
                    <a:pt x="384" y="0"/>
                  </a:cubicBezTo>
                  <a:cubicBezTo>
                    <a:pt x="383" y="0"/>
                    <a:pt x="382" y="0"/>
                    <a:pt x="382" y="0"/>
                  </a:cubicBezTo>
                  <a:cubicBezTo>
                    <a:pt x="331" y="51"/>
                    <a:pt x="331" y="51"/>
                    <a:pt x="331" y="51"/>
                  </a:cubicBezTo>
                  <a:cubicBezTo>
                    <a:pt x="1" y="381"/>
                    <a:pt x="1" y="381"/>
                    <a:pt x="1" y="381"/>
                  </a:cubicBezTo>
                  <a:cubicBezTo>
                    <a:pt x="0" y="382"/>
                    <a:pt x="0" y="384"/>
                    <a:pt x="1" y="385"/>
                  </a:cubicBezTo>
                  <a:cubicBezTo>
                    <a:pt x="52" y="435"/>
                    <a:pt x="52" y="435"/>
                    <a:pt x="52" y="435"/>
                  </a:cubicBezTo>
                  <a:cubicBezTo>
                    <a:pt x="52" y="436"/>
                    <a:pt x="53" y="436"/>
                    <a:pt x="54" y="436"/>
                  </a:cubicBezTo>
                  <a:cubicBezTo>
                    <a:pt x="54" y="436"/>
                    <a:pt x="55" y="436"/>
                    <a:pt x="56" y="435"/>
                  </a:cubicBezTo>
                  <a:cubicBezTo>
                    <a:pt x="82" y="409"/>
                    <a:pt x="82" y="409"/>
                    <a:pt x="82" y="409"/>
                  </a:cubicBezTo>
                  <a:cubicBezTo>
                    <a:pt x="82" y="624"/>
                    <a:pt x="82" y="624"/>
                    <a:pt x="82" y="624"/>
                  </a:cubicBezTo>
                  <a:cubicBezTo>
                    <a:pt x="82" y="625"/>
                    <a:pt x="83" y="627"/>
                    <a:pt x="85" y="627"/>
                  </a:cubicBezTo>
                  <a:cubicBezTo>
                    <a:pt x="157" y="627"/>
                    <a:pt x="157" y="627"/>
                    <a:pt x="157" y="627"/>
                  </a:cubicBezTo>
                  <a:cubicBezTo>
                    <a:pt x="158" y="627"/>
                    <a:pt x="159" y="625"/>
                    <a:pt x="159" y="624"/>
                  </a:cubicBezTo>
                  <a:cubicBezTo>
                    <a:pt x="159" y="332"/>
                    <a:pt x="159" y="332"/>
                    <a:pt x="159" y="332"/>
                  </a:cubicBezTo>
                  <a:cubicBezTo>
                    <a:pt x="159" y="332"/>
                    <a:pt x="159" y="332"/>
                    <a:pt x="159" y="332"/>
                  </a:cubicBezTo>
                  <a:cubicBezTo>
                    <a:pt x="384" y="107"/>
                    <a:pt x="384" y="107"/>
                    <a:pt x="384" y="107"/>
                  </a:cubicBezTo>
                  <a:cubicBezTo>
                    <a:pt x="608" y="332"/>
                    <a:pt x="608" y="332"/>
                    <a:pt x="608" y="332"/>
                  </a:cubicBezTo>
                  <a:cubicBezTo>
                    <a:pt x="608" y="332"/>
                    <a:pt x="608" y="332"/>
                    <a:pt x="608" y="332"/>
                  </a:cubicBezTo>
                  <a:cubicBezTo>
                    <a:pt x="608" y="624"/>
                    <a:pt x="608" y="624"/>
                    <a:pt x="608" y="624"/>
                  </a:cubicBezTo>
                  <a:cubicBezTo>
                    <a:pt x="608" y="625"/>
                    <a:pt x="609" y="627"/>
                    <a:pt x="611" y="627"/>
                  </a:cubicBezTo>
                  <a:cubicBezTo>
                    <a:pt x="682" y="627"/>
                    <a:pt x="682" y="627"/>
                    <a:pt x="682" y="627"/>
                  </a:cubicBezTo>
                  <a:cubicBezTo>
                    <a:pt x="684" y="627"/>
                    <a:pt x="685" y="625"/>
                    <a:pt x="685" y="624"/>
                  </a:cubicBezTo>
                  <a:cubicBezTo>
                    <a:pt x="685" y="409"/>
                    <a:pt x="685" y="409"/>
                    <a:pt x="685" y="409"/>
                  </a:cubicBezTo>
                  <a:cubicBezTo>
                    <a:pt x="712" y="435"/>
                    <a:pt x="712" y="435"/>
                    <a:pt x="712" y="435"/>
                  </a:cubicBezTo>
                  <a:cubicBezTo>
                    <a:pt x="712" y="436"/>
                    <a:pt x="713" y="436"/>
                    <a:pt x="714" y="436"/>
                  </a:cubicBezTo>
                  <a:cubicBezTo>
                    <a:pt x="714" y="436"/>
                    <a:pt x="715" y="436"/>
                    <a:pt x="716" y="435"/>
                  </a:cubicBezTo>
                  <a:cubicBezTo>
                    <a:pt x="766" y="385"/>
                    <a:pt x="766" y="385"/>
                    <a:pt x="766" y="385"/>
                  </a:cubicBezTo>
                  <a:cubicBezTo>
                    <a:pt x="767" y="384"/>
                    <a:pt x="767" y="384"/>
                    <a:pt x="767" y="383"/>
                  </a:cubicBezTo>
                  <a:cubicBezTo>
                    <a:pt x="767" y="382"/>
                    <a:pt x="767" y="381"/>
                    <a:pt x="766" y="38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endParaRPr lang="en-SG" sz="1600" dirty="0"/>
            </a:p>
          </p:txBody>
        </p:sp>
        <p:sp>
          <p:nvSpPr>
            <p:cNvPr id="24" name="Freeform 110"/>
            <p:cNvSpPr>
              <a:spLocks/>
            </p:cNvSpPr>
            <p:nvPr/>
          </p:nvSpPr>
          <p:spPr bwMode="auto">
            <a:xfrm>
              <a:off x="-2139950" y="5123922"/>
              <a:ext cx="133350" cy="209550"/>
            </a:xfrm>
            <a:custGeom>
              <a:avLst/>
              <a:gdLst>
                <a:gd name="T0" fmla="*/ 173 w 183"/>
                <a:gd name="T1" fmla="*/ 159 h 289"/>
                <a:gd name="T2" fmla="*/ 143 w 183"/>
                <a:gd name="T3" fmla="*/ 136 h 289"/>
                <a:gd name="T4" fmla="*/ 93 w 183"/>
                <a:gd name="T5" fmla="*/ 121 h 289"/>
                <a:gd name="T6" fmla="*/ 49 w 183"/>
                <a:gd name="T7" fmla="*/ 106 h 289"/>
                <a:gd name="T8" fmla="*/ 41 w 183"/>
                <a:gd name="T9" fmla="*/ 87 h 289"/>
                <a:gd name="T10" fmla="*/ 53 w 183"/>
                <a:gd name="T11" fmla="*/ 65 h 289"/>
                <a:gd name="T12" fmla="*/ 91 w 183"/>
                <a:gd name="T13" fmla="*/ 55 h 289"/>
                <a:gd name="T14" fmla="*/ 129 w 183"/>
                <a:gd name="T15" fmla="*/ 66 h 289"/>
                <a:gd name="T16" fmla="*/ 144 w 183"/>
                <a:gd name="T17" fmla="*/ 97 h 289"/>
                <a:gd name="T18" fmla="*/ 144 w 183"/>
                <a:gd name="T19" fmla="*/ 99 h 289"/>
                <a:gd name="T20" fmla="*/ 176 w 183"/>
                <a:gd name="T21" fmla="*/ 96 h 289"/>
                <a:gd name="T22" fmla="*/ 176 w 183"/>
                <a:gd name="T23" fmla="*/ 94 h 289"/>
                <a:gd name="T24" fmla="*/ 165 w 183"/>
                <a:gd name="T25" fmla="*/ 58 h 289"/>
                <a:gd name="T26" fmla="*/ 135 w 183"/>
                <a:gd name="T27" fmla="*/ 34 h 289"/>
                <a:gd name="T28" fmla="*/ 118 w 183"/>
                <a:gd name="T29" fmla="*/ 28 h 289"/>
                <a:gd name="T30" fmla="*/ 118 w 183"/>
                <a:gd name="T31" fmla="*/ 0 h 289"/>
                <a:gd name="T32" fmla="*/ 72 w 183"/>
                <a:gd name="T33" fmla="*/ 0 h 289"/>
                <a:gd name="T34" fmla="*/ 72 w 183"/>
                <a:gd name="T35" fmla="*/ 27 h 289"/>
                <a:gd name="T36" fmla="*/ 48 w 183"/>
                <a:gd name="T37" fmla="*/ 33 h 289"/>
                <a:gd name="T38" fmla="*/ 19 w 183"/>
                <a:gd name="T39" fmla="*/ 56 h 289"/>
                <a:gd name="T40" fmla="*/ 9 w 183"/>
                <a:gd name="T41" fmla="*/ 89 h 289"/>
                <a:gd name="T42" fmla="*/ 17 w 183"/>
                <a:gd name="T43" fmla="*/ 118 h 289"/>
                <a:gd name="T44" fmla="*/ 42 w 183"/>
                <a:gd name="T45" fmla="*/ 140 h 289"/>
                <a:gd name="T46" fmla="*/ 85 w 183"/>
                <a:gd name="T47" fmla="*/ 154 h 289"/>
                <a:gd name="T48" fmla="*/ 125 w 183"/>
                <a:gd name="T49" fmla="*/ 165 h 289"/>
                <a:gd name="T50" fmla="*/ 145 w 183"/>
                <a:gd name="T51" fmla="*/ 178 h 289"/>
                <a:gd name="T52" fmla="*/ 150 w 183"/>
                <a:gd name="T53" fmla="*/ 195 h 289"/>
                <a:gd name="T54" fmla="*/ 144 w 183"/>
                <a:gd name="T55" fmla="*/ 213 h 289"/>
                <a:gd name="T56" fmla="*/ 126 w 183"/>
                <a:gd name="T57" fmla="*/ 226 h 289"/>
                <a:gd name="T58" fmla="*/ 96 w 183"/>
                <a:gd name="T59" fmla="*/ 231 h 289"/>
                <a:gd name="T60" fmla="*/ 63 w 183"/>
                <a:gd name="T61" fmla="*/ 225 h 289"/>
                <a:gd name="T62" fmla="*/ 41 w 183"/>
                <a:gd name="T63" fmla="*/ 208 h 289"/>
                <a:gd name="T64" fmla="*/ 32 w 183"/>
                <a:gd name="T65" fmla="*/ 181 h 289"/>
                <a:gd name="T66" fmla="*/ 32 w 183"/>
                <a:gd name="T67" fmla="*/ 179 h 289"/>
                <a:gd name="T68" fmla="*/ 0 w 183"/>
                <a:gd name="T69" fmla="*/ 182 h 289"/>
                <a:gd name="T70" fmla="*/ 0 w 183"/>
                <a:gd name="T71" fmla="*/ 184 h 289"/>
                <a:gd name="T72" fmla="*/ 13 w 183"/>
                <a:gd name="T73" fmla="*/ 225 h 289"/>
                <a:gd name="T74" fmla="*/ 46 w 183"/>
                <a:gd name="T75" fmla="*/ 253 h 289"/>
                <a:gd name="T76" fmla="*/ 72 w 183"/>
                <a:gd name="T77" fmla="*/ 260 h 289"/>
                <a:gd name="T78" fmla="*/ 72 w 183"/>
                <a:gd name="T79" fmla="*/ 289 h 289"/>
                <a:gd name="T80" fmla="*/ 118 w 183"/>
                <a:gd name="T81" fmla="*/ 289 h 289"/>
                <a:gd name="T82" fmla="*/ 118 w 183"/>
                <a:gd name="T83" fmla="*/ 260 h 289"/>
                <a:gd name="T84" fmla="*/ 142 w 183"/>
                <a:gd name="T85" fmla="*/ 253 h 289"/>
                <a:gd name="T86" fmla="*/ 172 w 183"/>
                <a:gd name="T87" fmla="*/ 227 h 289"/>
                <a:gd name="T88" fmla="*/ 183 w 183"/>
                <a:gd name="T89" fmla="*/ 192 h 289"/>
                <a:gd name="T90" fmla="*/ 173 w 183"/>
                <a:gd name="T91" fmla="*/ 15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3" h="289">
                  <a:moveTo>
                    <a:pt x="173" y="159"/>
                  </a:moveTo>
                  <a:cubicBezTo>
                    <a:pt x="167" y="150"/>
                    <a:pt x="157" y="142"/>
                    <a:pt x="143" y="136"/>
                  </a:cubicBezTo>
                  <a:cubicBezTo>
                    <a:pt x="134" y="132"/>
                    <a:pt x="117" y="127"/>
                    <a:pt x="93" y="121"/>
                  </a:cubicBezTo>
                  <a:cubicBezTo>
                    <a:pt x="70" y="116"/>
                    <a:pt x="55" y="111"/>
                    <a:pt x="49" y="106"/>
                  </a:cubicBezTo>
                  <a:cubicBezTo>
                    <a:pt x="44" y="101"/>
                    <a:pt x="41" y="95"/>
                    <a:pt x="41" y="87"/>
                  </a:cubicBezTo>
                  <a:cubicBezTo>
                    <a:pt x="41" y="78"/>
                    <a:pt x="45" y="71"/>
                    <a:pt x="53" y="65"/>
                  </a:cubicBezTo>
                  <a:cubicBezTo>
                    <a:pt x="61" y="59"/>
                    <a:pt x="73" y="55"/>
                    <a:pt x="91" y="55"/>
                  </a:cubicBezTo>
                  <a:cubicBezTo>
                    <a:pt x="108" y="55"/>
                    <a:pt x="120" y="59"/>
                    <a:pt x="129" y="66"/>
                  </a:cubicBezTo>
                  <a:cubicBezTo>
                    <a:pt x="137" y="73"/>
                    <a:pt x="142" y="83"/>
                    <a:pt x="144" y="97"/>
                  </a:cubicBezTo>
                  <a:cubicBezTo>
                    <a:pt x="144" y="99"/>
                    <a:pt x="144" y="99"/>
                    <a:pt x="144" y="99"/>
                  </a:cubicBezTo>
                  <a:cubicBezTo>
                    <a:pt x="176" y="96"/>
                    <a:pt x="176" y="96"/>
                    <a:pt x="176" y="96"/>
                  </a:cubicBezTo>
                  <a:cubicBezTo>
                    <a:pt x="176" y="94"/>
                    <a:pt x="176" y="94"/>
                    <a:pt x="176" y="94"/>
                  </a:cubicBezTo>
                  <a:cubicBezTo>
                    <a:pt x="176" y="81"/>
                    <a:pt x="172" y="69"/>
                    <a:pt x="165" y="58"/>
                  </a:cubicBezTo>
                  <a:cubicBezTo>
                    <a:pt x="158" y="47"/>
                    <a:pt x="148" y="39"/>
                    <a:pt x="135" y="34"/>
                  </a:cubicBezTo>
                  <a:cubicBezTo>
                    <a:pt x="129" y="31"/>
                    <a:pt x="124" y="30"/>
                    <a:pt x="118" y="28"/>
                  </a:cubicBezTo>
                  <a:cubicBezTo>
                    <a:pt x="118" y="0"/>
                    <a:pt x="118" y="0"/>
                    <a:pt x="118" y="0"/>
                  </a:cubicBezTo>
                  <a:cubicBezTo>
                    <a:pt x="72" y="0"/>
                    <a:pt x="72" y="0"/>
                    <a:pt x="72" y="0"/>
                  </a:cubicBezTo>
                  <a:cubicBezTo>
                    <a:pt x="72" y="27"/>
                    <a:pt x="72" y="27"/>
                    <a:pt x="72" y="27"/>
                  </a:cubicBezTo>
                  <a:cubicBezTo>
                    <a:pt x="63" y="28"/>
                    <a:pt x="55" y="30"/>
                    <a:pt x="48" y="33"/>
                  </a:cubicBezTo>
                  <a:cubicBezTo>
                    <a:pt x="35" y="38"/>
                    <a:pt x="25" y="46"/>
                    <a:pt x="19" y="56"/>
                  </a:cubicBezTo>
                  <a:cubicBezTo>
                    <a:pt x="12" y="66"/>
                    <a:pt x="9" y="77"/>
                    <a:pt x="9" y="89"/>
                  </a:cubicBezTo>
                  <a:cubicBezTo>
                    <a:pt x="9" y="100"/>
                    <a:pt x="11" y="110"/>
                    <a:pt x="17" y="118"/>
                  </a:cubicBezTo>
                  <a:cubicBezTo>
                    <a:pt x="22" y="127"/>
                    <a:pt x="31" y="134"/>
                    <a:pt x="42" y="140"/>
                  </a:cubicBezTo>
                  <a:cubicBezTo>
                    <a:pt x="50" y="144"/>
                    <a:pt x="65" y="149"/>
                    <a:pt x="85" y="154"/>
                  </a:cubicBezTo>
                  <a:cubicBezTo>
                    <a:pt x="106" y="159"/>
                    <a:pt x="119" y="163"/>
                    <a:pt x="125" y="165"/>
                  </a:cubicBezTo>
                  <a:cubicBezTo>
                    <a:pt x="134" y="168"/>
                    <a:pt x="141" y="173"/>
                    <a:pt x="145" y="178"/>
                  </a:cubicBezTo>
                  <a:cubicBezTo>
                    <a:pt x="148" y="182"/>
                    <a:pt x="150" y="188"/>
                    <a:pt x="150" y="195"/>
                  </a:cubicBezTo>
                  <a:cubicBezTo>
                    <a:pt x="150" y="201"/>
                    <a:pt x="148" y="207"/>
                    <a:pt x="144" y="213"/>
                  </a:cubicBezTo>
                  <a:cubicBezTo>
                    <a:pt x="140" y="219"/>
                    <a:pt x="134" y="223"/>
                    <a:pt x="126" y="226"/>
                  </a:cubicBezTo>
                  <a:cubicBezTo>
                    <a:pt x="117" y="229"/>
                    <a:pt x="108" y="231"/>
                    <a:pt x="96" y="231"/>
                  </a:cubicBezTo>
                  <a:cubicBezTo>
                    <a:pt x="84" y="231"/>
                    <a:pt x="73" y="229"/>
                    <a:pt x="63" y="225"/>
                  </a:cubicBezTo>
                  <a:cubicBezTo>
                    <a:pt x="53" y="220"/>
                    <a:pt x="46" y="215"/>
                    <a:pt x="41" y="208"/>
                  </a:cubicBezTo>
                  <a:cubicBezTo>
                    <a:pt x="36" y="201"/>
                    <a:pt x="33" y="192"/>
                    <a:pt x="32" y="181"/>
                  </a:cubicBezTo>
                  <a:cubicBezTo>
                    <a:pt x="32" y="179"/>
                    <a:pt x="32" y="179"/>
                    <a:pt x="32" y="179"/>
                  </a:cubicBezTo>
                  <a:cubicBezTo>
                    <a:pt x="0" y="182"/>
                    <a:pt x="0" y="182"/>
                    <a:pt x="0" y="182"/>
                  </a:cubicBezTo>
                  <a:cubicBezTo>
                    <a:pt x="0" y="184"/>
                    <a:pt x="0" y="184"/>
                    <a:pt x="0" y="184"/>
                  </a:cubicBezTo>
                  <a:cubicBezTo>
                    <a:pt x="1" y="199"/>
                    <a:pt x="5" y="213"/>
                    <a:pt x="13" y="225"/>
                  </a:cubicBezTo>
                  <a:cubicBezTo>
                    <a:pt x="21" y="237"/>
                    <a:pt x="32" y="247"/>
                    <a:pt x="46" y="253"/>
                  </a:cubicBezTo>
                  <a:cubicBezTo>
                    <a:pt x="54" y="256"/>
                    <a:pt x="62" y="258"/>
                    <a:pt x="72" y="260"/>
                  </a:cubicBezTo>
                  <a:cubicBezTo>
                    <a:pt x="72" y="289"/>
                    <a:pt x="72" y="289"/>
                    <a:pt x="72" y="289"/>
                  </a:cubicBezTo>
                  <a:cubicBezTo>
                    <a:pt x="118" y="289"/>
                    <a:pt x="118" y="289"/>
                    <a:pt x="118" y="289"/>
                  </a:cubicBezTo>
                  <a:cubicBezTo>
                    <a:pt x="118" y="260"/>
                    <a:pt x="118" y="260"/>
                    <a:pt x="118" y="260"/>
                  </a:cubicBezTo>
                  <a:cubicBezTo>
                    <a:pt x="127" y="258"/>
                    <a:pt x="135" y="256"/>
                    <a:pt x="142" y="253"/>
                  </a:cubicBezTo>
                  <a:cubicBezTo>
                    <a:pt x="155" y="247"/>
                    <a:pt x="165" y="238"/>
                    <a:pt x="172" y="227"/>
                  </a:cubicBezTo>
                  <a:cubicBezTo>
                    <a:pt x="179" y="216"/>
                    <a:pt x="183" y="205"/>
                    <a:pt x="183" y="192"/>
                  </a:cubicBezTo>
                  <a:cubicBezTo>
                    <a:pt x="183" y="180"/>
                    <a:pt x="180" y="169"/>
                    <a:pt x="173" y="15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endParaRPr lang="en-SG" sz="1600" dirty="0"/>
            </a:p>
          </p:txBody>
        </p:sp>
      </p:grpSp>
      <p:grpSp>
        <p:nvGrpSpPr>
          <p:cNvPr id="28" name="Group 27"/>
          <p:cNvGrpSpPr/>
          <p:nvPr/>
        </p:nvGrpSpPr>
        <p:grpSpPr>
          <a:xfrm>
            <a:off x="1574709" y="2210130"/>
            <a:ext cx="483402" cy="482552"/>
            <a:chOff x="1812960" y="4851700"/>
            <a:chExt cx="567327" cy="566329"/>
          </a:xfrm>
          <a:solidFill>
            <a:schemeClr val="bg1"/>
          </a:solidFill>
        </p:grpSpPr>
        <p:sp>
          <p:nvSpPr>
            <p:cNvPr id="29" name="Freeform 13"/>
            <p:cNvSpPr>
              <a:spLocks noEditPoints="1"/>
            </p:cNvSpPr>
            <p:nvPr/>
          </p:nvSpPr>
          <p:spPr bwMode="auto">
            <a:xfrm>
              <a:off x="1928822" y="4851700"/>
              <a:ext cx="451465" cy="566329"/>
            </a:xfrm>
            <a:custGeom>
              <a:avLst/>
              <a:gdLst>
                <a:gd name="T0" fmla="*/ 304 w 816"/>
                <a:gd name="T1" fmla="*/ 48 h 1024"/>
                <a:gd name="T2" fmla="*/ 304 w 816"/>
                <a:gd name="T3" fmla="*/ 280 h 1024"/>
                <a:gd name="T4" fmla="*/ 280 w 816"/>
                <a:gd name="T5" fmla="*/ 304 h 1024"/>
                <a:gd name="T6" fmla="*/ 48 w 816"/>
                <a:gd name="T7" fmla="*/ 304 h 1024"/>
                <a:gd name="T8" fmla="*/ 48 w 816"/>
                <a:gd name="T9" fmla="*/ 518 h 1024"/>
                <a:gd name="T10" fmla="*/ 0 w 816"/>
                <a:gd name="T11" fmla="*/ 507 h 1024"/>
                <a:gd name="T12" fmla="*/ 0 w 816"/>
                <a:gd name="T13" fmla="*/ 280 h 1024"/>
                <a:gd name="T14" fmla="*/ 7 w 816"/>
                <a:gd name="T15" fmla="*/ 263 h 1024"/>
                <a:gd name="T16" fmla="*/ 263 w 816"/>
                <a:gd name="T17" fmla="*/ 7 h 1024"/>
                <a:gd name="T18" fmla="*/ 280 w 816"/>
                <a:gd name="T19" fmla="*/ 0 h 1024"/>
                <a:gd name="T20" fmla="*/ 792 w 816"/>
                <a:gd name="T21" fmla="*/ 0 h 1024"/>
                <a:gd name="T22" fmla="*/ 816 w 816"/>
                <a:gd name="T23" fmla="*/ 24 h 1024"/>
                <a:gd name="T24" fmla="*/ 816 w 816"/>
                <a:gd name="T25" fmla="*/ 1000 h 1024"/>
                <a:gd name="T26" fmla="*/ 792 w 816"/>
                <a:gd name="T27" fmla="*/ 1024 h 1024"/>
                <a:gd name="T28" fmla="*/ 24 w 816"/>
                <a:gd name="T29" fmla="*/ 1024 h 1024"/>
                <a:gd name="T30" fmla="*/ 0 w 816"/>
                <a:gd name="T31" fmla="*/ 1000 h 1024"/>
                <a:gd name="T32" fmla="*/ 0 w 816"/>
                <a:gd name="T33" fmla="*/ 913 h 1024"/>
                <a:gd name="T34" fmla="*/ 48 w 816"/>
                <a:gd name="T35" fmla="*/ 901 h 1024"/>
                <a:gd name="T36" fmla="*/ 48 w 816"/>
                <a:gd name="T37" fmla="*/ 976 h 1024"/>
                <a:gd name="T38" fmla="*/ 768 w 816"/>
                <a:gd name="T39" fmla="*/ 976 h 1024"/>
                <a:gd name="T40" fmla="*/ 768 w 816"/>
                <a:gd name="T41" fmla="*/ 48 h 1024"/>
                <a:gd name="T42" fmla="*/ 304 w 816"/>
                <a:gd name="T43" fmla="*/ 48 h 1024"/>
                <a:gd name="T44" fmla="*/ 672 w 816"/>
                <a:gd name="T45" fmla="*/ 384 h 1024"/>
                <a:gd name="T46" fmla="*/ 348 w 816"/>
                <a:gd name="T47" fmla="*/ 384 h 1024"/>
                <a:gd name="T48" fmla="*/ 348 w 816"/>
                <a:gd name="T49" fmla="*/ 352 h 1024"/>
                <a:gd name="T50" fmla="*/ 672 w 816"/>
                <a:gd name="T51" fmla="*/ 352 h 1024"/>
                <a:gd name="T52" fmla="*/ 672 w 816"/>
                <a:gd name="T53" fmla="*/ 384 h 1024"/>
                <a:gd name="T54" fmla="*/ 672 w 816"/>
                <a:gd name="T55" fmla="*/ 864 h 1024"/>
                <a:gd name="T56" fmla="*/ 500 w 816"/>
                <a:gd name="T57" fmla="*/ 864 h 1024"/>
                <a:gd name="T58" fmla="*/ 530 w 816"/>
                <a:gd name="T59" fmla="*/ 832 h 1024"/>
                <a:gd name="T60" fmla="*/ 672 w 816"/>
                <a:gd name="T61" fmla="*/ 832 h 1024"/>
                <a:gd name="T62" fmla="*/ 672 w 816"/>
                <a:gd name="T63" fmla="*/ 864 h 1024"/>
                <a:gd name="T64" fmla="*/ 672 w 816"/>
                <a:gd name="T65" fmla="*/ 768 h 1024"/>
                <a:gd name="T66" fmla="*/ 562 w 816"/>
                <a:gd name="T67" fmla="*/ 768 h 1024"/>
                <a:gd name="T68" fmla="*/ 569 w 816"/>
                <a:gd name="T69" fmla="*/ 736 h 1024"/>
                <a:gd name="T70" fmla="*/ 672 w 816"/>
                <a:gd name="T71" fmla="*/ 736 h 1024"/>
                <a:gd name="T72" fmla="*/ 672 w 816"/>
                <a:gd name="T73" fmla="*/ 768 h 1024"/>
                <a:gd name="T74" fmla="*/ 672 w 816"/>
                <a:gd name="T75" fmla="*/ 672 h 1024"/>
                <a:gd name="T76" fmla="*/ 600 w 816"/>
                <a:gd name="T77" fmla="*/ 672 h 1024"/>
                <a:gd name="T78" fmla="*/ 600 w 816"/>
                <a:gd name="T79" fmla="*/ 640 h 1024"/>
                <a:gd name="T80" fmla="*/ 672 w 816"/>
                <a:gd name="T81" fmla="*/ 640 h 1024"/>
                <a:gd name="T82" fmla="*/ 672 w 816"/>
                <a:gd name="T83" fmla="*/ 672 h 1024"/>
                <a:gd name="T84" fmla="*/ 672 w 816"/>
                <a:gd name="T85" fmla="*/ 576 h 1024"/>
                <a:gd name="T86" fmla="*/ 520 w 816"/>
                <a:gd name="T87" fmla="*/ 576 h 1024"/>
                <a:gd name="T88" fmla="*/ 485 w 816"/>
                <a:gd name="T89" fmla="*/ 544 h 1024"/>
                <a:gd name="T90" fmla="*/ 672 w 816"/>
                <a:gd name="T91" fmla="*/ 544 h 1024"/>
                <a:gd name="T92" fmla="*/ 672 w 816"/>
                <a:gd name="T93" fmla="*/ 576 h 1024"/>
                <a:gd name="T94" fmla="*/ 144 w 816"/>
                <a:gd name="T95" fmla="*/ 567 h 1024"/>
                <a:gd name="T96" fmla="*/ 144 w 816"/>
                <a:gd name="T97" fmla="*/ 544 h 1024"/>
                <a:gd name="T98" fmla="*/ 248 w 816"/>
                <a:gd name="T99" fmla="*/ 544 h 1024"/>
                <a:gd name="T100" fmla="*/ 217 w 816"/>
                <a:gd name="T101" fmla="*/ 570 h 1024"/>
                <a:gd name="T102" fmla="*/ 144 w 816"/>
                <a:gd name="T103" fmla="*/ 567 h 1024"/>
                <a:gd name="T104" fmla="*/ 672 w 816"/>
                <a:gd name="T105" fmla="*/ 480 h 1024"/>
                <a:gd name="T106" fmla="*/ 144 w 816"/>
                <a:gd name="T107" fmla="*/ 480 h 1024"/>
                <a:gd name="T108" fmla="*/ 144 w 816"/>
                <a:gd name="T109" fmla="*/ 448 h 1024"/>
                <a:gd name="T110" fmla="*/ 672 w 816"/>
                <a:gd name="T111" fmla="*/ 448 h 1024"/>
                <a:gd name="T112" fmla="*/ 672 w 816"/>
                <a:gd name="T113" fmla="*/ 480 h 1024"/>
                <a:gd name="T114" fmla="*/ 256 w 816"/>
                <a:gd name="T115" fmla="*/ 256 h 1024"/>
                <a:gd name="T116" fmla="*/ 256 w 816"/>
                <a:gd name="T117" fmla="*/ 82 h 1024"/>
                <a:gd name="T118" fmla="*/ 82 w 816"/>
                <a:gd name="T119" fmla="*/ 256 h 1024"/>
                <a:gd name="T120" fmla="*/ 256 w 816"/>
                <a:gd name="T121" fmla="*/ 256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6" h="1024">
                  <a:moveTo>
                    <a:pt x="304" y="48"/>
                  </a:moveTo>
                  <a:cubicBezTo>
                    <a:pt x="304" y="280"/>
                    <a:pt x="304" y="280"/>
                    <a:pt x="304" y="280"/>
                  </a:cubicBezTo>
                  <a:cubicBezTo>
                    <a:pt x="304" y="293"/>
                    <a:pt x="293" y="304"/>
                    <a:pt x="280" y="304"/>
                  </a:cubicBezTo>
                  <a:cubicBezTo>
                    <a:pt x="48" y="304"/>
                    <a:pt x="48" y="304"/>
                    <a:pt x="48" y="304"/>
                  </a:cubicBezTo>
                  <a:cubicBezTo>
                    <a:pt x="48" y="518"/>
                    <a:pt x="48" y="518"/>
                    <a:pt x="48" y="518"/>
                  </a:cubicBezTo>
                  <a:cubicBezTo>
                    <a:pt x="33" y="512"/>
                    <a:pt x="17" y="509"/>
                    <a:pt x="0" y="507"/>
                  </a:cubicBezTo>
                  <a:cubicBezTo>
                    <a:pt x="0" y="280"/>
                    <a:pt x="0" y="280"/>
                    <a:pt x="0" y="280"/>
                  </a:cubicBezTo>
                  <a:cubicBezTo>
                    <a:pt x="0" y="273"/>
                    <a:pt x="3" y="267"/>
                    <a:pt x="7" y="263"/>
                  </a:cubicBezTo>
                  <a:cubicBezTo>
                    <a:pt x="263" y="7"/>
                    <a:pt x="263" y="7"/>
                    <a:pt x="263" y="7"/>
                  </a:cubicBezTo>
                  <a:cubicBezTo>
                    <a:pt x="268" y="2"/>
                    <a:pt x="274" y="0"/>
                    <a:pt x="280" y="0"/>
                  </a:cubicBezTo>
                  <a:cubicBezTo>
                    <a:pt x="792" y="0"/>
                    <a:pt x="792" y="0"/>
                    <a:pt x="792" y="0"/>
                  </a:cubicBezTo>
                  <a:cubicBezTo>
                    <a:pt x="805" y="0"/>
                    <a:pt x="816" y="10"/>
                    <a:pt x="816" y="24"/>
                  </a:cubicBezTo>
                  <a:cubicBezTo>
                    <a:pt x="816" y="1000"/>
                    <a:pt x="816" y="1000"/>
                    <a:pt x="816" y="1000"/>
                  </a:cubicBezTo>
                  <a:cubicBezTo>
                    <a:pt x="816" y="1013"/>
                    <a:pt x="805" y="1024"/>
                    <a:pt x="792" y="1024"/>
                  </a:cubicBezTo>
                  <a:cubicBezTo>
                    <a:pt x="24" y="1024"/>
                    <a:pt x="24" y="1024"/>
                    <a:pt x="24" y="1024"/>
                  </a:cubicBezTo>
                  <a:cubicBezTo>
                    <a:pt x="11" y="1024"/>
                    <a:pt x="0" y="1013"/>
                    <a:pt x="0" y="1000"/>
                  </a:cubicBezTo>
                  <a:cubicBezTo>
                    <a:pt x="0" y="913"/>
                    <a:pt x="0" y="913"/>
                    <a:pt x="0" y="913"/>
                  </a:cubicBezTo>
                  <a:cubicBezTo>
                    <a:pt x="17" y="911"/>
                    <a:pt x="33" y="907"/>
                    <a:pt x="48" y="901"/>
                  </a:cubicBezTo>
                  <a:cubicBezTo>
                    <a:pt x="48" y="976"/>
                    <a:pt x="48" y="976"/>
                    <a:pt x="48" y="976"/>
                  </a:cubicBezTo>
                  <a:cubicBezTo>
                    <a:pt x="768" y="976"/>
                    <a:pt x="768" y="976"/>
                    <a:pt x="768" y="976"/>
                  </a:cubicBezTo>
                  <a:cubicBezTo>
                    <a:pt x="768" y="48"/>
                    <a:pt x="768" y="48"/>
                    <a:pt x="768" y="48"/>
                  </a:cubicBezTo>
                  <a:cubicBezTo>
                    <a:pt x="304" y="48"/>
                    <a:pt x="304" y="48"/>
                    <a:pt x="304" y="48"/>
                  </a:cubicBezTo>
                  <a:close/>
                  <a:moveTo>
                    <a:pt x="672" y="384"/>
                  </a:moveTo>
                  <a:cubicBezTo>
                    <a:pt x="348" y="384"/>
                    <a:pt x="348" y="384"/>
                    <a:pt x="348" y="384"/>
                  </a:cubicBezTo>
                  <a:cubicBezTo>
                    <a:pt x="348" y="352"/>
                    <a:pt x="348" y="352"/>
                    <a:pt x="348" y="352"/>
                  </a:cubicBezTo>
                  <a:cubicBezTo>
                    <a:pt x="672" y="352"/>
                    <a:pt x="672" y="352"/>
                    <a:pt x="672" y="352"/>
                  </a:cubicBezTo>
                  <a:cubicBezTo>
                    <a:pt x="672" y="384"/>
                    <a:pt x="672" y="384"/>
                    <a:pt x="672" y="384"/>
                  </a:cubicBezTo>
                  <a:close/>
                  <a:moveTo>
                    <a:pt x="672" y="864"/>
                  </a:moveTo>
                  <a:cubicBezTo>
                    <a:pt x="500" y="864"/>
                    <a:pt x="500" y="864"/>
                    <a:pt x="500" y="864"/>
                  </a:cubicBezTo>
                  <a:cubicBezTo>
                    <a:pt x="511" y="854"/>
                    <a:pt x="521" y="843"/>
                    <a:pt x="530" y="832"/>
                  </a:cubicBezTo>
                  <a:cubicBezTo>
                    <a:pt x="672" y="832"/>
                    <a:pt x="672" y="832"/>
                    <a:pt x="672" y="832"/>
                  </a:cubicBezTo>
                  <a:cubicBezTo>
                    <a:pt x="672" y="864"/>
                    <a:pt x="672" y="864"/>
                    <a:pt x="672" y="864"/>
                  </a:cubicBezTo>
                  <a:close/>
                  <a:moveTo>
                    <a:pt x="672" y="768"/>
                  </a:moveTo>
                  <a:cubicBezTo>
                    <a:pt x="562" y="768"/>
                    <a:pt x="562" y="768"/>
                    <a:pt x="562" y="768"/>
                  </a:cubicBezTo>
                  <a:cubicBezTo>
                    <a:pt x="565" y="757"/>
                    <a:pt x="567" y="747"/>
                    <a:pt x="569" y="736"/>
                  </a:cubicBezTo>
                  <a:cubicBezTo>
                    <a:pt x="672" y="736"/>
                    <a:pt x="672" y="736"/>
                    <a:pt x="672" y="736"/>
                  </a:cubicBezTo>
                  <a:cubicBezTo>
                    <a:pt x="672" y="768"/>
                    <a:pt x="672" y="768"/>
                    <a:pt x="672" y="768"/>
                  </a:cubicBezTo>
                  <a:close/>
                  <a:moveTo>
                    <a:pt x="672" y="672"/>
                  </a:moveTo>
                  <a:cubicBezTo>
                    <a:pt x="600" y="672"/>
                    <a:pt x="600" y="672"/>
                    <a:pt x="600" y="672"/>
                  </a:cubicBezTo>
                  <a:cubicBezTo>
                    <a:pt x="600" y="640"/>
                    <a:pt x="600" y="640"/>
                    <a:pt x="600" y="640"/>
                  </a:cubicBezTo>
                  <a:cubicBezTo>
                    <a:pt x="672" y="640"/>
                    <a:pt x="672" y="640"/>
                    <a:pt x="672" y="640"/>
                  </a:cubicBezTo>
                  <a:cubicBezTo>
                    <a:pt x="672" y="672"/>
                    <a:pt x="672" y="672"/>
                    <a:pt x="672" y="672"/>
                  </a:cubicBezTo>
                  <a:close/>
                  <a:moveTo>
                    <a:pt x="672" y="576"/>
                  </a:moveTo>
                  <a:cubicBezTo>
                    <a:pt x="520" y="576"/>
                    <a:pt x="520" y="576"/>
                    <a:pt x="520" y="576"/>
                  </a:cubicBezTo>
                  <a:cubicBezTo>
                    <a:pt x="509" y="564"/>
                    <a:pt x="498" y="553"/>
                    <a:pt x="485" y="544"/>
                  </a:cubicBezTo>
                  <a:cubicBezTo>
                    <a:pt x="672" y="544"/>
                    <a:pt x="672" y="544"/>
                    <a:pt x="672" y="544"/>
                  </a:cubicBezTo>
                  <a:cubicBezTo>
                    <a:pt x="672" y="576"/>
                    <a:pt x="672" y="576"/>
                    <a:pt x="672" y="576"/>
                  </a:cubicBezTo>
                  <a:close/>
                  <a:moveTo>
                    <a:pt x="144" y="567"/>
                  </a:moveTo>
                  <a:cubicBezTo>
                    <a:pt x="144" y="544"/>
                    <a:pt x="144" y="544"/>
                    <a:pt x="144" y="544"/>
                  </a:cubicBezTo>
                  <a:cubicBezTo>
                    <a:pt x="248" y="544"/>
                    <a:pt x="248" y="544"/>
                    <a:pt x="248" y="544"/>
                  </a:cubicBezTo>
                  <a:cubicBezTo>
                    <a:pt x="237" y="551"/>
                    <a:pt x="227" y="560"/>
                    <a:pt x="217" y="570"/>
                  </a:cubicBezTo>
                  <a:cubicBezTo>
                    <a:pt x="193" y="565"/>
                    <a:pt x="168" y="564"/>
                    <a:pt x="144" y="567"/>
                  </a:cubicBezTo>
                  <a:close/>
                  <a:moveTo>
                    <a:pt x="672" y="480"/>
                  </a:moveTo>
                  <a:cubicBezTo>
                    <a:pt x="144" y="480"/>
                    <a:pt x="144" y="480"/>
                    <a:pt x="144" y="480"/>
                  </a:cubicBezTo>
                  <a:cubicBezTo>
                    <a:pt x="144" y="448"/>
                    <a:pt x="144" y="448"/>
                    <a:pt x="144" y="448"/>
                  </a:cubicBezTo>
                  <a:cubicBezTo>
                    <a:pt x="672" y="448"/>
                    <a:pt x="672" y="448"/>
                    <a:pt x="672" y="448"/>
                  </a:cubicBezTo>
                  <a:cubicBezTo>
                    <a:pt x="672" y="480"/>
                    <a:pt x="672" y="480"/>
                    <a:pt x="672" y="480"/>
                  </a:cubicBezTo>
                  <a:close/>
                  <a:moveTo>
                    <a:pt x="256" y="256"/>
                  </a:moveTo>
                  <a:cubicBezTo>
                    <a:pt x="256" y="82"/>
                    <a:pt x="256" y="82"/>
                    <a:pt x="256" y="82"/>
                  </a:cubicBezTo>
                  <a:cubicBezTo>
                    <a:pt x="82" y="256"/>
                    <a:pt x="82" y="256"/>
                    <a:pt x="82" y="256"/>
                  </a:cubicBezTo>
                  <a:cubicBezTo>
                    <a:pt x="256" y="256"/>
                    <a:pt x="256" y="256"/>
                    <a:pt x="256" y="25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endParaRPr lang="en-SG" sz="1600" dirty="0"/>
            </a:p>
          </p:txBody>
        </p:sp>
        <p:sp>
          <p:nvSpPr>
            <p:cNvPr id="30" name="Freeform 14"/>
            <p:cNvSpPr>
              <a:spLocks noEditPoints="1"/>
            </p:cNvSpPr>
            <p:nvPr/>
          </p:nvSpPr>
          <p:spPr bwMode="auto">
            <a:xfrm>
              <a:off x="1812960" y="5158336"/>
              <a:ext cx="420502" cy="172795"/>
            </a:xfrm>
            <a:custGeom>
              <a:avLst/>
              <a:gdLst>
                <a:gd name="T0" fmla="*/ 32 w 760"/>
                <a:gd name="T1" fmla="*/ 134 h 312"/>
                <a:gd name="T2" fmla="*/ 0 w 760"/>
                <a:gd name="T3" fmla="*/ 134 h 312"/>
                <a:gd name="T4" fmla="*/ 0 w 760"/>
                <a:gd name="T5" fmla="*/ 86 h 312"/>
                <a:gd name="T6" fmla="*/ 47 w 760"/>
                <a:gd name="T7" fmla="*/ 86 h 312"/>
                <a:gd name="T8" fmla="*/ 186 w 760"/>
                <a:gd name="T9" fmla="*/ 0 h 312"/>
                <a:gd name="T10" fmla="*/ 296 w 760"/>
                <a:gd name="T11" fmla="*/ 45 h 312"/>
                <a:gd name="T12" fmla="*/ 318 w 760"/>
                <a:gd name="T13" fmla="*/ 72 h 312"/>
                <a:gd name="T14" fmla="*/ 418 w 760"/>
                <a:gd name="T15" fmla="*/ 64 h 312"/>
                <a:gd name="T16" fmla="*/ 443 w 760"/>
                <a:gd name="T17" fmla="*/ 71 h 312"/>
                <a:gd name="T18" fmla="*/ 574 w 760"/>
                <a:gd name="T19" fmla="*/ 0 h 312"/>
                <a:gd name="T20" fmla="*/ 714 w 760"/>
                <a:gd name="T21" fmla="*/ 86 h 312"/>
                <a:gd name="T22" fmla="*/ 760 w 760"/>
                <a:gd name="T23" fmla="*/ 86 h 312"/>
                <a:gd name="T24" fmla="*/ 760 w 760"/>
                <a:gd name="T25" fmla="*/ 134 h 312"/>
                <a:gd name="T26" fmla="*/ 729 w 760"/>
                <a:gd name="T27" fmla="*/ 134 h 312"/>
                <a:gd name="T28" fmla="*/ 730 w 760"/>
                <a:gd name="T29" fmla="*/ 156 h 312"/>
                <a:gd name="T30" fmla="*/ 574 w 760"/>
                <a:gd name="T31" fmla="*/ 312 h 312"/>
                <a:gd name="T32" fmla="*/ 418 w 760"/>
                <a:gd name="T33" fmla="*/ 156 h 312"/>
                <a:gd name="T34" fmla="*/ 424 w 760"/>
                <a:gd name="T35" fmla="*/ 115 h 312"/>
                <a:gd name="T36" fmla="*/ 337 w 760"/>
                <a:gd name="T37" fmla="*/ 116 h 312"/>
                <a:gd name="T38" fmla="*/ 342 w 760"/>
                <a:gd name="T39" fmla="*/ 156 h 312"/>
                <a:gd name="T40" fmla="*/ 186 w 760"/>
                <a:gd name="T41" fmla="*/ 312 h 312"/>
                <a:gd name="T42" fmla="*/ 30 w 760"/>
                <a:gd name="T43" fmla="*/ 156 h 312"/>
                <a:gd name="T44" fmla="*/ 32 w 760"/>
                <a:gd name="T45" fmla="*/ 134 h 312"/>
                <a:gd name="T46" fmla="*/ 263 w 760"/>
                <a:gd name="T47" fmla="*/ 79 h 312"/>
                <a:gd name="T48" fmla="*/ 186 w 760"/>
                <a:gd name="T49" fmla="*/ 48 h 312"/>
                <a:gd name="T50" fmla="*/ 78 w 760"/>
                <a:gd name="T51" fmla="*/ 156 h 312"/>
                <a:gd name="T52" fmla="*/ 186 w 760"/>
                <a:gd name="T53" fmla="*/ 264 h 312"/>
                <a:gd name="T54" fmla="*/ 294 w 760"/>
                <a:gd name="T55" fmla="*/ 156 h 312"/>
                <a:gd name="T56" fmla="*/ 263 w 760"/>
                <a:gd name="T57" fmla="*/ 79 h 312"/>
                <a:gd name="T58" fmla="*/ 574 w 760"/>
                <a:gd name="T59" fmla="*/ 48 h 312"/>
                <a:gd name="T60" fmla="*/ 466 w 760"/>
                <a:gd name="T61" fmla="*/ 156 h 312"/>
                <a:gd name="T62" fmla="*/ 574 w 760"/>
                <a:gd name="T63" fmla="*/ 264 h 312"/>
                <a:gd name="T64" fmla="*/ 682 w 760"/>
                <a:gd name="T65" fmla="*/ 156 h 312"/>
                <a:gd name="T66" fmla="*/ 574 w 760"/>
                <a:gd name="T67" fmla="*/ 4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0" h="312">
                  <a:moveTo>
                    <a:pt x="32" y="134"/>
                  </a:moveTo>
                  <a:cubicBezTo>
                    <a:pt x="0" y="134"/>
                    <a:pt x="0" y="134"/>
                    <a:pt x="0" y="134"/>
                  </a:cubicBezTo>
                  <a:cubicBezTo>
                    <a:pt x="0" y="86"/>
                    <a:pt x="0" y="86"/>
                    <a:pt x="0" y="86"/>
                  </a:cubicBezTo>
                  <a:cubicBezTo>
                    <a:pt x="47" y="86"/>
                    <a:pt x="47" y="86"/>
                    <a:pt x="47" y="86"/>
                  </a:cubicBezTo>
                  <a:cubicBezTo>
                    <a:pt x="73" y="33"/>
                    <a:pt x="127" y="0"/>
                    <a:pt x="186" y="0"/>
                  </a:cubicBezTo>
                  <a:cubicBezTo>
                    <a:pt x="229" y="0"/>
                    <a:pt x="268" y="17"/>
                    <a:pt x="296" y="45"/>
                  </a:cubicBezTo>
                  <a:cubicBezTo>
                    <a:pt x="304" y="53"/>
                    <a:pt x="312" y="62"/>
                    <a:pt x="318" y="72"/>
                  </a:cubicBezTo>
                  <a:cubicBezTo>
                    <a:pt x="350" y="59"/>
                    <a:pt x="384" y="56"/>
                    <a:pt x="418" y="64"/>
                  </a:cubicBezTo>
                  <a:cubicBezTo>
                    <a:pt x="427" y="65"/>
                    <a:pt x="435" y="68"/>
                    <a:pt x="443" y="71"/>
                  </a:cubicBezTo>
                  <a:cubicBezTo>
                    <a:pt x="472" y="27"/>
                    <a:pt x="521" y="0"/>
                    <a:pt x="574" y="0"/>
                  </a:cubicBezTo>
                  <a:cubicBezTo>
                    <a:pt x="633" y="0"/>
                    <a:pt x="687" y="33"/>
                    <a:pt x="714" y="86"/>
                  </a:cubicBezTo>
                  <a:cubicBezTo>
                    <a:pt x="760" y="86"/>
                    <a:pt x="760" y="86"/>
                    <a:pt x="760" y="86"/>
                  </a:cubicBezTo>
                  <a:cubicBezTo>
                    <a:pt x="760" y="134"/>
                    <a:pt x="760" y="134"/>
                    <a:pt x="760" y="134"/>
                  </a:cubicBezTo>
                  <a:cubicBezTo>
                    <a:pt x="729" y="134"/>
                    <a:pt x="729" y="134"/>
                    <a:pt x="729" y="134"/>
                  </a:cubicBezTo>
                  <a:cubicBezTo>
                    <a:pt x="730" y="141"/>
                    <a:pt x="730" y="148"/>
                    <a:pt x="730" y="156"/>
                  </a:cubicBezTo>
                  <a:cubicBezTo>
                    <a:pt x="730" y="242"/>
                    <a:pt x="660" y="312"/>
                    <a:pt x="574" y="312"/>
                  </a:cubicBezTo>
                  <a:cubicBezTo>
                    <a:pt x="488" y="312"/>
                    <a:pt x="418" y="242"/>
                    <a:pt x="418" y="156"/>
                  </a:cubicBezTo>
                  <a:cubicBezTo>
                    <a:pt x="418" y="142"/>
                    <a:pt x="420" y="128"/>
                    <a:pt x="424" y="115"/>
                  </a:cubicBezTo>
                  <a:cubicBezTo>
                    <a:pt x="396" y="105"/>
                    <a:pt x="365" y="105"/>
                    <a:pt x="337" y="116"/>
                  </a:cubicBezTo>
                  <a:cubicBezTo>
                    <a:pt x="340" y="128"/>
                    <a:pt x="342" y="142"/>
                    <a:pt x="342" y="156"/>
                  </a:cubicBezTo>
                  <a:cubicBezTo>
                    <a:pt x="342" y="242"/>
                    <a:pt x="272" y="312"/>
                    <a:pt x="186" y="312"/>
                  </a:cubicBezTo>
                  <a:cubicBezTo>
                    <a:pt x="100" y="312"/>
                    <a:pt x="30" y="242"/>
                    <a:pt x="30" y="156"/>
                  </a:cubicBezTo>
                  <a:cubicBezTo>
                    <a:pt x="30" y="148"/>
                    <a:pt x="31" y="141"/>
                    <a:pt x="32" y="134"/>
                  </a:cubicBezTo>
                  <a:close/>
                  <a:moveTo>
                    <a:pt x="263" y="79"/>
                  </a:moveTo>
                  <a:cubicBezTo>
                    <a:pt x="243" y="60"/>
                    <a:pt x="216" y="48"/>
                    <a:pt x="186" y="48"/>
                  </a:cubicBezTo>
                  <a:cubicBezTo>
                    <a:pt x="126" y="48"/>
                    <a:pt x="78" y="96"/>
                    <a:pt x="78" y="156"/>
                  </a:cubicBezTo>
                  <a:cubicBezTo>
                    <a:pt x="78" y="215"/>
                    <a:pt x="126" y="264"/>
                    <a:pt x="186" y="264"/>
                  </a:cubicBezTo>
                  <a:cubicBezTo>
                    <a:pt x="246" y="264"/>
                    <a:pt x="294" y="215"/>
                    <a:pt x="294" y="156"/>
                  </a:cubicBezTo>
                  <a:cubicBezTo>
                    <a:pt x="294" y="126"/>
                    <a:pt x="282" y="99"/>
                    <a:pt x="263" y="79"/>
                  </a:cubicBezTo>
                  <a:close/>
                  <a:moveTo>
                    <a:pt x="574" y="48"/>
                  </a:moveTo>
                  <a:cubicBezTo>
                    <a:pt x="515" y="48"/>
                    <a:pt x="466" y="96"/>
                    <a:pt x="466" y="156"/>
                  </a:cubicBezTo>
                  <a:cubicBezTo>
                    <a:pt x="466" y="215"/>
                    <a:pt x="514" y="264"/>
                    <a:pt x="574" y="264"/>
                  </a:cubicBezTo>
                  <a:cubicBezTo>
                    <a:pt x="634" y="264"/>
                    <a:pt x="682" y="215"/>
                    <a:pt x="682" y="156"/>
                  </a:cubicBezTo>
                  <a:cubicBezTo>
                    <a:pt x="682" y="96"/>
                    <a:pt x="634" y="48"/>
                    <a:pt x="574" y="4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endParaRPr lang="en-SG" sz="1600" dirty="0"/>
            </a:p>
          </p:txBody>
        </p:sp>
      </p:grpSp>
    </p:spTree>
    <p:extLst>
      <p:ext uri="{BB962C8B-B14F-4D97-AF65-F5344CB8AC3E}">
        <p14:creationId xmlns:p14="http://schemas.microsoft.com/office/powerpoint/2010/main" xmlns="" val="27098911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1626270" y="3827832"/>
            <a:ext cx="2004002" cy="1255156"/>
          </a:xfrm>
          <a:prstGeom prst="round2DiagRect">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a:r>
              <a:rPr lang="en-SG" b="1" dirty="0">
                <a:solidFill>
                  <a:schemeClr val="bg1"/>
                </a:solidFill>
              </a:rPr>
              <a:t>Right to obtain substantially all of the economic benefits</a:t>
            </a:r>
          </a:p>
        </p:txBody>
      </p:sp>
      <p:sp>
        <p:nvSpPr>
          <p:cNvPr id="8" name="Round Diagonal Corner Rectangle 7"/>
          <p:cNvSpPr/>
          <p:nvPr/>
        </p:nvSpPr>
        <p:spPr>
          <a:xfrm>
            <a:off x="5173295" y="3834502"/>
            <a:ext cx="2004002" cy="1241816"/>
          </a:xfrm>
          <a:prstGeom prst="round2DiagRect">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a:r>
              <a:rPr lang="en-SG" b="1" dirty="0">
                <a:solidFill>
                  <a:schemeClr val="bg1"/>
                </a:solidFill>
              </a:rPr>
              <a:t>Right to direct the use </a:t>
            </a:r>
          </a:p>
        </p:txBody>
      </p:sp>
      <p:sp>
        <p:nvSpPr>
          <p:cNvPr id="9" name="Text Placeholder 18"/>
          <p:cNvSpPr txBox="1">
            <a:spLocks/>
          </p:cNvSpPr>
          <p:nvPr/>
        </p:nvSpPr>
        <p:spPr>
          <a:xfrm>
            <a:off x="4994324" y="3299762"/>
            <a:ext cx="2182973" cy="339024"/>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600" b="1" kern="1200">
                <a:solidFill>
                  <a:schemeClr val="tx2"/>
                </a:solidFill>
                <a:latin typeface="Arial (Body)"/>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Arial (Body)"/>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Arial (Body)"/>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Arial (Body)"/>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Arial (Body)"/>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800" b="0" dirty="0">
                <a:latin typeface="+mn-lt"/>
              </a:rPr>
              <a:t>Determined through </a:t>
            </a:r>
          </a:p>
        </p:txBody>
      </p:sp>
      <p:sp>
        <p:nvSpPr>
          <p:cNvPr id="6" name="Chevron 5"/>
          <p:cNvSpPr/>
          <p:nvPr/>
        </p:nvSpPr>
        <p:spPr>
          <a:xfrm rot="5400000">
            <a:off x="4160989" y="3331643"/>
            <a:ext cx="347554" cy="409618"/>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a:endParaRPr lang="en-SG" sz="1000" dirty="0">
              <a:solidFill>
                <a:schemeClr val="bg1"/>
              </a:solidFill>
            </a:endParaRPr>
          </a:p>
        </p:txBody>
      </p:sp>
      <p:sp>
        <p:nvSpPr>
          <p:cNvPr id="7" name="Plus 6"/>
          <p:cNvSpPr/>
          <p:nvPr/>
        </p:nvSpPr>
        <p:spPr>
          <a:xfrm>
            <a:off x="4019072" y="4188538"/>
            <a:ext cx="631389" cy="533744"/>
          </a:xfrm>
          <a:prstGeom prst="mathPlus">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a:endParaRPr lang="en-SG" sz="1000" dirty="0">
              <a:solidFill>
                <a:schemeClr val="bg1"/>
              </a:solidFill>
            </a:endParaRPr>
          </a:p>
        </p:txBody>
      </p:sp>
      <p:sp>
        <p:nvSpPr>
          <p:cNvPr id="13" name="Oval 12"/>
          <p:cNvSpPr/>
          <p:nvPr/>
        </p:nvSpPr>
        <p:spPr>
          <a:xfrm>
            <a:off x="3496236" y="1277471"/>
            <a:ext cx="1677060" cy="1606895"/>
          </a:xfrm>
          <a:prstGeom prst="ellipse">
            <a:avLst/>
          </a:prstGeom>
          <a:solidFill>
            <a:srgbClr val="00A3A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defTabSz="518618"/>
            <a:r>
              <a:rPr lang="en-US" sz="1700" b="1" dirty="0">
                <a:solidFill>
                  <a:prstClr val="white"/>
                </a:solidFill>
                <a:cs typeface="Arial" panose="020B0604020202020204" pitchFamily="34" charset="0"/>
              </a:rPr>
              <a:t>Control over </a:t>
            </a:r>
            <a:r>
              <a:rPr lang="en-US" sz="1700" b="1" dirty="0" smtClean="0">
                <a:solidFill>
                  <a:prstClr val="white"/>
                </a:solidFill>
                <a:cs typeface="Arial" panose="020B0604020202020204" pitchFamily="34" charset="0"/>
              </a:rPr>
              <a:t>use</a:t>
            </a:r>
            <a:endParaRPr lang="en-US" sz="1700" b="1" dirty="0">
              <a:solidFill>
                <a:prstClr val="white"/>
              </a:solidFill>
              <a:cs typeface="Arial" panose="020B0604020202020204" pitchFamily="34" charset="0"/>
            </a:endParaRPr>
          </a:p>
        </p:txBody>
      </p:sp>
      <p:sp>
        <p:nvSpPr>
          <p:cNvPr id="14" name="Freeform 36"/>
          <p:cNvSpPr>
            <a:spLocks noEditPoints="1"/>
          </p:cNvSpPr>
          <p:nvPr/>
        </p:nvSpPr>
        <p:spPr bwMode="auto">
          <a:xfrm>
            <a:off x="4119403" y="1502178"/>
            <a:ext cx="430726" cy="474585"/>
          </a:xfrm>
          <a:custGeom>
            <a:avLst/>
            <a:gdLst>
              <a:gd name="T0" fmla="*/ 0 w 809"/>
              <a:gd name="T1" fmla="*/ 404 h 954"/>
              <a:gd name="T2" fmla="*/ 308 w 809"/>
              <a:gd name="T3" fmla="*/ 797 h 954"/>
              <a:gd name="T4" fmla="*/ 404 w 809"/>
              <a:gd name="T5" fmla="*/ 954 h 954"/>
              <a:gd name="T6" fmla="*/ 500 w 809"/>
              <a:gd name="T7" fmla="*/ 797 h 954"/>
              <a:gd name="T8" fmla="*/ 809 w 809"/>
              <a:gd name="T9" fmla="*/ 404 h 954"/>
              <a:gd name="T10" fmla="*/ 404 w 809"/>
              <a:gd name="T11" fmla="*/ 0 h 954"/>
              <a:gd name="T12" fmla="*/ 0 w 809"/>
              <a:gd name="T13" fmla="*/ 404 h 954"/>
              <a:gd name="T14" fmla="*/ 715 w 809"/>
              <a:gd name="T15" fmla="*/ 404 h 954"/>
              <a:gd name="T16" fmla="*/ 629 w 809"/>
              <a:gd name="T17" fmla="*/ 618 h 954"/>
              <a:gd name="T18" fmla="*/ 486 w 809"/>
              <a:gd name="T19" fmla="*/ 489 h 954"/>
              <a:gd name="T20" fmla="*/ 486 w 809"/>
              <a:gd name="T21" fmla="*/ 485 h 954"/>
              <a:gd name="T22" fmla="*/ 526 w 809"/>
              <a:gd name="T23" fmla="*/ 398 h 954"/>
              <a:gd name="T24" fmla="*/ 539 w 809"/>
              <a:gd name="T25" fmla="*/ 361 h 954"/>
              <a:gd name="T26" fmla="*/ 524 w 809"/>
              <a:gd name="T27" fmla="*/ 317 h 954"/>
              <a:gd name="T28" fmla="*/ 488 w 809"/>
              <a:gd name="T29" fmla="*/ 230 h 954"/>
              <a:gd name="T30" fmla="*/ 404 w 809"/>
              <a:gd name="T31" fmla="*/ 201 h 954"/>
              <a:gd name="T32" fmla="*/ 375 w 809"/>
              <a:gd name="T33" fmla="*/ 202 h 954"/>
              <a:gd name="T34" fmla="*/ 283 w 809"/>
              <a:gd name="T35" fmla="*/ 317 h 954"/>
              <a:gd name="T36" fmla="*/ 267 w 809"/>
              <a:gd name="T37" fmla="*/ 361 h 954"/>
              <a:gd name="T38" fmla="*/ 283 w 809"/>
              <a:gd name="T39" fmla="*/ 399 h 954"/>
              <a:gd name="T40" fmla="*/ 322 w 809"/>
              <a:gd name="T41" fmla="*/ 485 h 954"/>
              <a:gd name="T42" fmla="*/ 322 w 809"/>
              <a:gd name="T43" fmla="*/ 489 h 954"/>
              <a:gd name="T44" fmla="*/ 180 w 809"/>
              <a:gd name="T45" fmla="*/ 618 h 954"/>
              <a:gd name="T46" fmla="*/ 94 w 809"/>
              <a:gd name="T47" fmla="*/ 404 h 954"/>
              <a:gd name="T48" fmla="*/ 404 w 809"/>
              <a:gd name="T49" fmla="*/ 94 h 954"/>
              <a:gd name="T50" fmla="*/ 715 w 809"/>
              <a:gd name="T51" fmla="*/ 404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9" h="954">
                <a:moveTo>
                  <a:pt x="0" y="404"/>
                </a:moveTo>
                <a:cubicBezTo>
                  <a:pt x="0" y="594"/>
                  <a:pt x="131" y="754"/>
                  <a:pt x="308" y="797"/>
                </a:cubicBezTo>
                <a:cubicBezTo>
                  <a:pt x="404" y="954"/>
                  <a:pt x="404" y="954"/>
                  <a:pt x="404" y="954"/>
                </a:cubicBezTo>
                <a:cubicBezTo>
                  <a:pt x="500" y="797"/>
                  <a:pt x="500" y="797"/>
                  <a:pt x="500" y="797"/>
                </a:cubicBezTo>
                <a:cubicBezTo>
                  <a:pt x="677" y="754"/>
                  <a:pt x="809" y="594"/>
                  <a:pt x="809" y="404"/>
                </a:cubicBezTo>
                <a:cubicBezTo>
                  <a:pt x="809" y="181"/>
                  <a:pt x="627" y="0"/>
                  <a:pt x="404" y="0"/>
                </a:cubicBezTo>
                <a:cubicBezTo>
                  <a:pt x="181" y="0"/>
                  <a:pt x="0" y="181"/>
                  <a:pt x="0" y="404"/>
                </a:cubicBezTo>
                <a:close/>
                <a:moveTo>
                  <a:pt x="715" y="404"/>
                </a:moveTo>
                <a:cubicBezTo>
                  <a:pt x="715" y="487"/>
                  <a:pt x="682" y="562"/>
                  <a:pt x="629" y="618"/>
                </a:cubicBezTo>
                <a:cubicBezTo>
                  <a:pt x="624" y="500"/>
                  <a:pt x="489" y="556"/>
                  <a:pt x="486" y="489"/>
                </a:cubicBezTo>
                <a:cubicBezTo>
                  <a:pt x="486" y="485"/>
                  <a:pt x="486" y="485"/>
                  <a:pt x="486" y="485"/>
                </a:cubicBezTo>
                <a:cubicBezTo>
                  <a:pt x="509" y="463"/>
                  <a:pt x="517" y="433"/>
                  <a:pt x="526" y="398"/>
                </a:cubicBezTo>
                <a:cubicBezTo>
                  <a:pt x="535" y="393"/>
                  <a:pt x="538" y="379"/>
                  <a:pt x="539" y="361"/>
                </a:cubicBezTo>
                <a:cubicBezTo>
                  <a:pt x="541" y="339"/>
                  <a:pt x="536" y="320"/>
                  <a:pt x="524" y="317"/>
                </a:cubicBezTo>
                <a:cubicBezTo>
                  <a:pt x="516" y="278"/>
                  <a:pt x="510" y="243"/>
                  <a:pt x="488" y="230"/>
                </a:cubicBezTo>
                <a:cubicBezTo>
                  <a:pt x="479" y="206"/>
                  <a:pt x="437" y="201"/>
                  <a:pt x="404" y="201"/>
                </a:cubicBezTo>
                <a:cubicBezTo>
                  <a:pt x="392" y="201"/>
                  <a:pt x="382" y="201"/>
                  <a:pt x="375" y="202"/>
                </a:cubicBezTo>
                <a:cubicBezTo>
                  <a:pt x="315" y="207"/>
                  <a:pt x="294" y="249"/>
                  <a:pt x="283" y="317"/>
                </a:cubicBezTo>
                <a:cubicBezTo>
                  <a:pt x="271" y="319"/>
                  <a:pt x="265" y="338"/>
                  <a:pt x="267" y="361"/>
                </a:cubicBezTo>
                <a:cubicBezTo>
                  <a:pt x="269" y="380"/>
                  <a:pt x="273" y="395"/>
                  <a:pt x="283" y="399"/>
                </a:cubicBezTo>
                <a:cubicBezTo>
                  <a:pt x="292" y="433"/>
                  <a:pt x="300" y="463"/>
                  <a:pt x="322" y="485"/>
                </a:cubicBezTo>
                <a:cubicBezTo>
                  <a:pt x="322" y="489"/>
                  <a:pt x="322" y="489"/>
                  <a:pt x="322" y="489"/>
                </a:cubicBezTo>
                <a:cubicBezTo>
                  <a:pt x="319" y="557"/>
                  <a:pt x="184" y="499"/>
                  <a:pt x="180" y="618"/>
                </a:cubicBezTo>
                <a:cubicBezTo>
                  <a:pt x="127" y="562"/>
                  <a:pt x="94" y="487"/>
                  <a:pt x="94" y="404"/>
                </a:cubicBezTo>
                <a:cubicBezTo>
                  <a:pt x="94" y="233"/>
                  <a:pt x="233" y="94"/>
                  <a:pt x="404" y="94"/>
                </a:cubicBezTo>
                <a:cubicBezTo>
                  <a:pt x="575" y="94"/>
                  <a:pt x="715" y="233"/>
                  <a:pt x="715" y="404"/>
                </a:cubicBezTo>
                <a:close/>
              </a:path>
            </a:pathLst>
          </a:custGeom>
          <a:solidFill>
            <a:schemeClr val="bg1"/>
          </a:solidFill>
          <a:ln>
            <a:noFill/>
          </a:ln>
          <a:extLst/>
        </p:spPr>
        <p:txBody>
          <a:bodyPr vert="horz" wrap="square" lIns="77913" tIns="38957" rIns="77913" bIns="38957" numCol="1" anchor="t" anchorCtr="0" compatLnSpc="1">
            <a:prstTxWarp prst="textNoShape">
              <a:avLst/>
            </a:prstTxWarp>
          </a:bodyPr>
          <a:lstStyle/>
          <a:p>
            <a:endParaRPr lang="en-SG" sz="1600" dirty="0"/>
          </a:p>
        </p:txBody>
      </p:sp>
      <p:sp>
        <p:nvSpPr>
          <p:cNvPr id="2" name="Title 1"/>
          <p:cNvSpPr>
            <a:spLocks noGrp="1"/>
          </p:cNvSpPr>
          <p:nvPr>
            <p:ph type="title"/>
          </p:nvPr>
        </p:nvSpPr>
        <p:spPr/>
        <p:txBody>
          <a:bodyPr/>
          <a:lstStyle/>
          <a:p>
            <a:r>
              <a:rPr lang="en-GB" dirty="0"/>
              <a:t>Lease definition – Control over use</a:t>
            </a:r>
          </a:p>
        </p:txBody>
      </p:sp>
    </p:spTree>
    <p:extLst>
      <p:ext uri="{BB962C8B-B14F-4D97-AF65-F5344CB8AC3E}">
        <p14:creationId xmlns:p14="http://schemas.microsoft.com/office/powerpoint/2010/main" xmlns="" val="20798534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 of a lease</a:t>
            </a:r>
            <a:endParaRPr lang="en-GB" dirty="0"/>
          </a:p>
        </p:txBody>
      </p:sp>
      <p:sp>
        <p:nvSpPr>
          <p:cNvPr id="3" name="Rectangle 2"/>
          <p:cNvSpPr/>
          <p:nvPr/>
        </p:nvSpPr>
        <p:spPr>
          <a:xfrm>
            <a:off x="1093305" y="3769560"/>
            <a:ext cx="2191657" cy="126274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dirty="0" smtClean="0">
                <a:solidFill>
                  <a:srgbClr val="00338D"/>
                </a:solidFill>
              </a:rPr>
              <a:t>Customer has the right to control if it has </a:t>
            </a:r>
            <a:r>
              <a:rPr lang="en-US" sz="1500" b="1" i="1" dirty="0" smtClean="0">
                <a:solidFill>
                  <a:srgbClr val="00338D"/>
                </a:solidFill>
              </a:rPr>
              <a:t>BOTH</a:t>
            </a:r>
            <a:r>
              <a:rPr lang="en-US" sz="1500" dirty="0" smtClean="0">
                <a:solidFill>
                  <a:srgbClr val="00338D"/>
                </a:solidFill>
              </a:rPr>
              <a:t>:</a:t>
            </a:r>
          </a:p>
        </p:txBody>
      </p:sp>
      <p:sp>
        <p:nvSpPr>
          <p:cNvPr id="34" name="Rectangle 33"/>
          <p:cNvSpPr/>
          <p:nvPr/>
        </p:nvSpPr>
        <p:spPr>
          <a:xfrm>
            <a:off x="4910562" y="3043556"/>
            <a:ext cx="2191657" cy="1262743"/>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dirty="0" smtClean="0">
                <a:solidFill>
                  <a:schemeClr val="bg1"/>
                </a:solidFill>
              </a:rPr>
              <a:t>Right to </a:t>
            </a:r>
            <a:r>
              <a:rPr lang="en-US" sz="1500" b="1" dirty="0" smtClean="0">
                <a:solidFill>
                  <a:schemeClr val="bg1"/>
                </a:solidFill>
              </a:rPr>
              <a:t>direct the use</a:t>
            </a:r>
            <a:r>
              <a:rPr lang="en-US" sz="1500" dirty="0" smtClean="0">
                <a:solidFill>
                  <a:schemeClr val="bg1"/>
                </a:solidFill>
              </a:rPr>
              <a:t> of the asset</a:t>
            </a:r>
          </a:p>
        </p:txBody>
      </p:sp>
      <p:sp>
        <p:nvSpPr>
          <p:cNvPr id="35" name="Rectangle 34"/>
          <p:cNvSpPr/>
          <p:nvPr/>
        </p:nvSpPr>
        <p:spPr>
          <a:xfrm>
            <a:off x="4910562" y="4400932"/>
            <a:ext cx="2191657" cy="1262743"/>
          </a:xfrm>
          <a:prstGeom prst="rect">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dirty="0" smtClean="0">
                <a:solidFill>
                  <a:schemeClr val="bg1"/>
                </a:solidFill>
              </a:rPr>
              <a:t>Right to obtain substantially all </a:t>
            </a:r>
            <a:r>
              <a:rPr lang="en-US" sz="1500" b="1" dirty="0" smtClean="0">
                <a:solidFill>
                  <a:schemeClr val="bg1"/>
                </a:solidFill>
              </a:rPr>
              <a:t>economic benefits</a:t>
            </a:r>
            <a:r>
              <a:rPr lang="en-US" sz="1500" dirty="0" smtClean="0">
                <a:solidFill>
                  <a:schemeClr val="bg1"/>
                </a:solidFill>
              </a:rPr>
              <a:t> from use the asset</a:t>
            </a:r>
          </a:p>
        </p:txBody>
      </p:sp>
      <p:cxnSp>
        <p:nvCxnSpPr>
          <p:cNvPr id="5" name="Straight Arrow Connector 4"/>
          <p:cNvCxnSpPr>
            <a:stCxn id="3" idx="3"/>
            <a:endCxn id="34" idx="1"/>
          </p:cNvCxnSpPr>
          <p:nvPr/>
        </p:nvCxnSpPr>
        <p:spPr>
          <a:xfrm flipV="1">
            <a:off x="3284962" y="3674928"/>
            <a:ext cx="1625600" cy="7260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 idx="3"/>
            <a:endCxn id="35" idx="1"/>
          </p:cNvCxnSpPr>
          <p:nvPr/>
        </p:nvCxnSpPr>
        <p:spPr>
          <a:xfrm>
            <a:off x="3284962" y="4400932"/>
            <a:ext cx="1625600" cy="6313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55819" y="4164785"/>
            <a:ext cx="914400" cy="914400"/>
          </a:xfrm>
          <a:prstGeom prst="rect">
            <a:avLst/>
          </a:prstGeom>
          <a:noFill/>
        </p:spPr>
        <p:txBody>
          <a:bodyPr wrap="none" lIns="54610" tIns="54610" rIns="54610" bIns="54610" rtlCol="0">
            <a:noAutofit/>
          </a:bodyPr>
          <a:lstStyle/>
          <a:p>
            <a:pPr>
              <a:spcAft>
                <a:spcPts val="600"/>
              </a:spcAft>
            </a:pPr>
            <a:r>
              <a:rPr lang="en-US" sz="1500" dirty="0" smtClean="0">
                <a:solidFill>
                  <a:schemeClr val="tx2"/>
                </a:solidFill>
              </a:rPr>
              <a:t>AND</a:t>
            </a:r>
          </a:p>
        </p:txBody>
      </p:sp>
      <p:sp>
        <p:nvSpPr>
          <p:cNvPr id="4" name="Rectangle 3"/>
          <p:cNvSpPr>
            <a:spLocks/>
          </p:cNvSpPr>
          <p:nvPr/>
        </p:nvSpPr>
        <p:spPr>
          <a:xfrm>
            <a:off x="746126" y="1211262"/>
            <a:ext cx="2551113" cy="11940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54610" rIns="54610" bIns="54610" rtlCol="0" anchor="ctr"/>
          <a:lstStyle/>
          <a:p>
            <a:r>
              <a:rPr lang="en-US" sz="1600" dirty="0">
                <a:latin typeface="Arial" panose="020B0604020202020204" pitchFamily="34" charset="0"/>
                <a:ea typeface="Tahoma" panose="020B0604030504040204" pitchFamily="34" charset="0"/>
                <a:cs typeface="Arial" panose="020B0604020202020204" pitchFamily="34" charset="0"/>
              </a:rPr>
              <a:t>Based on which party controls the use of an </a:t>
            </a:r>
            <a:r>
              <a:rPr lang="en-US" sz="1600" b="1" dirty="0">
                <a:latin typeface="Arial" panose="020B0604020202020204" pitchFamily="34" charset="0"/>
                <a:ea typeface="Tahoma" panose="020B0604030504040204" pitchFamily="34" charset="0"/>
                <a:cs typeface="Arial" panose="020B0604020202020204" pitchFamily="34" charset="0"/>
              </a:rPr>
              <a:t>identified </a:t>
            </a:r>
            <a:r>
              <a:rPr lang="en-US" sz="1600" b="1" dirty="0" smtClean="0">
                <a:latin typeface="Arial" panose="020B0604020202020204" pitchFamily="34" charset="0"/>
                <a:ea typeface="Tahoma" panose="020B0604030504040204" pitchFamily="34" charset="0"/>
                <a:cs typeface="Arial" panose="020B0604020202020204" pitchFamily="34" charset="0"/>
              </a:rPr>
              <a:t>asset</a:t>
            </a:r>
            <a:endParaRPr lang="en-US" sz="1600" b="1" dirty="0">
              <a:latin typeface="Arial" panose="020B0604020202020204" pitchFamily="34" charset="0"/>
              <a:ea typeface="Tahoma" panose="020B0604030504040204" pitchFamily="34" charset="0"/>
              <a:cs typeface="Arial" panose="020B0604020202020204" pitchFamily="34" charset="0"/>
            </a:endParaRPr>
          </a:p>
        </p:txBody>
      </p:sp>
      <p:sp>
        <p:nvSpPr>
          <p:cNvPr id="11" name="Rectangle 10"/>
          <p:cNvSpPr>
            <a:spLocks/>
          </p:cNvSpPr>
          <p:nvPr/>
        </p:nvSpPr>
        <p:spPr>
          <a:xfrm>
            <a:off x="3297239" y="1211262"/>
            <a:ext cx="2551113" cy="1194007"/>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54610" rIns="54610" bIns="54610" rtlCol="0" anchor="ctr"/>
          <a:lstStyle/>
          <a:p>
            <a:pPr marL="0" lvl="2">
              <a:spcAft>
                <a:spcPts val="0"/>
              </a:spcAft>
            </a:pPr>
            <a:r>
              <a:rPr lang="en-US" sz="1600" dirty="0">
                <a:latin typeface="Arial" panose="020B0604020202020204" pitchFamily="34" charset="0"/>
                <a:ea typeface="Tahoma" panose="020B0604030504040204" pitchFamily="34" charset="0"/>
                <a:cs typeface="Arial" panose="020B0604020202020204" pitchFamily="34" charset="0"/>
              </a:rPr>
              <a:t>Customer has right to control: </a:t>
            </a:r>
            <a:r>
              <a:rPr lang="en-US" sz="1600" b="1" dirty="0">
                <a:latin typeface="Arial" panose="020B0604020202020204" pitchFamily="34" charset="0"/>
                <a:ea typeface="Tahoma" panose="020B0604030504040204" pitchFamily="34" charset="0"/>
                <a:cs typeface="Arial" panose="020B0604020202020204" pitchFamily="34" charset="0"/>
              </a:rPr>
              <a:t>lease</a:t>
            </a:r>
          </a:p>
        </p:txBody>
      </p:sp>
      <p:sp>
        <p:nvSpPr>
          <p:cNvPr id="12" name="Rectangle 11"/>
          <p:cNvSpPr>
            <a:spLocks/>
          </p:cNvSpPr>
          <p:nvPr/>
        </p:nvSpPr>
        <p:spPr>
          <a:xfrm>
            <a:off x="5848351" y="1211262"/>
            <a:ext cx="2551113" cy="11940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880" tIns="54610" rIns="54610" bIns="54610" rtlCol="0" anchor="ctr"/>
          <a:lstStyle/>
          <a:p>
            <a:pPr marL="0" lvl="2">
              <a:spcAft>
                <a:spcPts val="0"/>
              </a:spcAft>
            </a:pPr>
            <a:r>
              <a:rPr lang="en-US" sz="1600" dirty="0">
                <a:latin typeface="Arial" panose="020B0604020202020204" pitchFamily="34" charset="0"/>
                <a:ea typeface="Tahoma" panose="020B0604030504040204" pitchFamily="34" charset="0"/>
                <a:cs typeface="Arial" panose="020B0604020202020204" pitchFamily="34" charset="0"/>
              </a:rPr>
              <a:t>Supplier has right to control: </a:t>
            </a:r>
            <a:r>
              <a:rPr lang="en-US" sz="1600" b="1" dirty="0">
                <a:latin typeface="Arial" panose="020B0604020202020204" pitchFamily="34" charset="0"/>
                <a:ea typeface="Tahoma" panose="020B0604030504040204" pitchFamily="34" charset="0"/>
                <a:cs typeface="Arial" panose="020B0604020202020204" pitchFamily="34" charset="0"/>
              </a:rPr>
              <a:t>service</a:t>
            </a:r>
            <a:endParaRPr lang="en-SG" sz="1600" b="1" dirty="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5545544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5400" dirty="0" smtClean="0"/>
              <a:t>Identification of a lease contract</a:t>
            </a:r>
            <a:endParaRPr lang="en-GB" sz="5400" dirty="0"/>
          </a:p>
        </p:txBody>
      </p:sp>
      <p:sp>
        <p:nvSpPr>
          <p:cNvPr id="6" name="Rectangle 5"/>
          <p:cNvSpPr/>
          <p:nvPr/>
        </p:nvSpPr>
        <p:spPr>
          <a:xfrm>
            <a:off x="1115772" y="1738628"/>
            <a:ext cx="3353721" cy="49846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cs typeface="Arial" panose="020B0604020202020204" pitchFamily="34" charset="0"/>
              </a:rPr>
              <a:t>Identified asset?</a:t>
            </a:r>
          </a:p>
        </p:txBody>
      </p:sp>
      <p:sp>
        <p:nvSpPr>
          <p:cNvPr id="7" name="Rectangle 6"/>
          <p:cNvSpPr/>
          <p:nvPr/>
        </p:nvSpPr>
        <p:spPr>
          <a:xfrm>
            <a:off x="1115772" y="2872459"/>
            <a:ext cx="3353721" cy="68347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338D"/>
                </a:solidFill>
                <a:latin typeface="Arial" panose="020B0604020202020204" pitchFamily="34" charset="0"/>
                <a:cs typeface="Arial" panose="020B0604020202020204" pitchFamily="34" charset="0"/>
              </a:rPr>
              <a:t>Lessee obtains substantially all </a:t>
            </a:r>
            <a:br>
              <a:rPr lang="en-GB" dirty="0">
                <a:solidFill>
                  <a:srgbClr val="00338D"/>
                </a:solidFill>
                <a:latin typeface="Arial" panose="020B0604020202020204" pitchFamily="34" charset="0"/>
                <a:cs typeface="Arial" panose="020B0604020202020204" pitchFamily="34" charset="0"/>
              </a:rPr>
            </a:br>
            <a:r>
              <a:rPr lang="en-GB" dirty="0">
                <a:solidFill>
                  <a:srgbClr val="00338D"/>
                </a:solidFill>
                <a:latin typeface="Arial" panose="020B0604020202020204" pitchFamily="34" charset="0"/>
                <a:cs typeface="Arial" panose="020B0604020202020204" pitchFamily="34" charset="0"/>
              </a:rPr>
              <a:t>of the economic benefits?</a:t>
            </a:r>
          </a:p>
        </p:txBody>
      </p:sp>
      <p:sp>
        <p:nvSpPr>
          <p:cNvPr id="8" name="Rectangle 7"/>
          <p:cNvSpPr/>
          <p:nvPr/>
        </p:nvSpPr>
        <p:spPr>
          <a:xfrm>
            <a:off x="1115772" y="3950781"/>
            <a:ext cx="3353721" cy="55007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338D"/>
                </a:solidFill>
                <a:latin typeface="Arial" panose="020B0604020202020204" pitchFamily="34" charset="0"/>
                <a:cs typeface="Arial" panose="020B0604020202020204" pitchFamily="34" charset="0"/>
              </a:rPr>
              <a:t>Lessee directs the use?</a:t>
            </a:r>
          </a:p>
        </p:txBody>
      </p:sp>
      <p:sp>
        <p:nvSpPr>
          <p:cNvPr id="9" name="Rounded Rectangle 8"/>
          <p:cNvSpPr/>
          <p:nvPr/>
        </p:nvSpPr>
        <p:spPr>
          <a:xfrm>
            <a:off x="1115772" y="4934395"/>
            <a:ext cx="3353721" cy="498462"/>
          </a:xfrm>
          <a:prstGeom prst="round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Contract is or contains a lease</a:t>
            </a:r>
          </a:p>
        </p:txBody>
      </p:sp>
      <p:sp>
        <p:nvSpPr>
          <p:cNvPr id="10" name="Rounded Rectangle 9"/>
          <p:cNvSpPr/>
          <p:nvPr/>
        </p:nvSpPr>
        <p:spPr>
          <a:xfrm>
            <a:off x="5493603" y="1561605"/>
            <a:ext cx="2307786" cy="3877294"/>
          </a:xfrm>
          <a:prstGeom prst="roundRect">
            <a:avLst>
              <a:gd name="adj" fmla="val 463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Arial" panose="020B0604020202020204" pitchFamily="34" charset="0"/>
                <a:cs typeface="Arial" panose="020B0604020202020204" pitchFamily="34" charset="0"/>
              </a:rPr>
              <a:t>Contract does </a:t>
            </a:r>
            <a:br>
              <a:rPr lang="en-GB" sz="2000" b="1" dirty="0">
                <a:solidFill>
                  <a:schemeClr val="bg1"/>
                </a:solidFill>
                <a:latin typeface="Arial" panose="020B0604020202020204" pitchFamily="34" charset="0"/>
                <a:cs typeface="Arial" panose="020B0604020202020204" pitchFamily="34" charset="0"/>
              </a:rPr>
            </a:br>
            <a:r>
              <a:rPr lang="en-GB" sz="2000" b="1" dirty="0">
                <a:solidFill>
                  <a:schemeClr val="bg1"/>
                </a:solidFill>
                <a:latin typeface="Arial" panose="020B0604020202020204" pitchFamily="34" charset="0"/>
                <a:cs typeface="Arial" panose="020B0604020202020204" pitchFamily="34" charset="0"/>
              </a:rPr>
              <a:t>not contain </a:t>
            </a:r>
            <a:br>
              <a:rPr lang="en-GB" sz="2000" b="1" dirty="0">
                <a:solidFill>
                  <a:schemeClr val="bg1"/>
                </a:solidFill>
                <a:latin typeface="Arial" panose="020B0604020202020204" pitchFamily="34" charset="0"/>
                <a:cs typeface="Arial" panose="020B0604020202020204" pitchFamily="34" charset="0"/>
              </a:rPr>
            </a:br>
            <a:r>
              <a:rPr lang="en-GB" sz="2000" b="1" dirty="0">
                <a:solidFill>
                  <a:schemeClr val="bg1"/>
                </a:solidFill>
                <a:latin typeface="Arial" panose="020B0604020202020204" pitchFamily="34" charset="0"/>
                <a:cs typeface="Arial" panose="020B0604020202020204" pitchFamily="34" charset="0"/>
              </a:rPr>
              <a:t>a lease</a:t>
            </a:r>
          </a:p>
        </p:txBody>
      </p:sp>
      <p:cxnSp>
        <p:nvCxnSpPr>
          <p:cNvPr id="12" name="Straight Arrow Connector 11"/>
          <p:cNvCxnSpPr/>
          <p:nvPr/>
        </p:nvCxnSpPr>
        <p:spPr>
          <a:xfrm>
            <a:off x="2792633" y="2416758"/>
            <a:ext cx="0" cy="455701"/>
          </a:xfrm>
          <a:prstGeom prst="straightConnector1">
            <a:avLst/>
          </a:prstGeom>
          <a:noFill/>
          <a:ln w="57150" cap="flat" cmpd="sng" algn="ctr">
            <a:solidFill>
              <a:srgbClr val="00A3A1"/>
            </a:solidFill>
            <a:prstDash val="solid"/>
            <a:tailEnd type="triangle"/>
          </a:ln>
          <a:effectLst/>
        </p:spPr>
      </p:cxnSp>
      <p:cxnSp>
        <p:nvCxnSpPr>
          <p:cNvPr id="14" name="Straight Arrow Connector 13"/>
          <p:cNvCxnSpPr/>
          <p:nvPr/>
        </p:nvCxnSpPr>
        <p:spPr>
          <a:xfrm>
            <a:off x="2792633" y="3568199"/>
            <a:ext cx="0" cy="368617"/>
          </a:xfrm>
          <a:prstGeom prst="straightConnector1">
            <a:avLst/>
          </a:prstGeom>
          <a:noFill/>
          <a:ln w="57150" cap="flat" cmpd="sng" algn="ctr">
            <a:solidFill>
              <a:srgbClr val="00A3A1"/>
            </a:solidFill>
            <a:prstDash val="solid"/>
            <a:tailEnd type="triangle"/>
          </a:ln>
          <a:effectLst/>
        </p:spPr>
      </p:cxnSp>
      <p:cxnSp>
        <p:nvCxnSpPr>
          <p:cNvPr id="16" name="Straight Arrow Connector 15"/>
          <p:cNvCxnSpPr/>
          <p:nvPr/>
        </p:nvCxnSpPr>
        <p:spPr>
          <a:xfrm>
            <a:off x="2792633" y="4565778"/>
            <a:ext cx="0" cy="368617"/>
          </a:xfrm>
          <a:prstGeom prst="straightConnector1">
            <a:avLst/>
          </a:prstGeom>
          <a:noFill/>
          <a:ln w="57150" cap="flat" cmpd="sng" algn="ctr">
            <a:solidFill>
              <a:srgbClr val="00A3A1"/>
            </a:solidFill>
            <a:prstDash val="solid"/>
            <a:tailEnd type="triangle"/>
          </a:ln>
          <a:effectLst/>
        </p:spPr>
      </p:cxnSp>
      <p:sp>
        <p:nvSpPr>
          <p:cNvPr id="35" name="TextBox 34"/>
          <p:cNvSpPr txBox="1"/>
          <p:nvPr/>
        </p:nvSpPr>
        <p:spPr>
          <a:xfrm>
            <a:off x="4703173" y="1715219"/>
            <a:ext cx="443022" cy="348069"/>
          </a:xfrm>
          <a:prstGeom prst="rect">
            <a:avLst/>
          </a:prstGeom>
        </p:spPr>
        <p:txBody>
          <a:bodyPr lIns="0" tIns="0" rIns="0" bIns="0" anchor="ctr"/>
          <a:lstStyle>
            <a:defPPr>
              <a:defRPr lang="en-US"/>
            </a:defPPr>
            <a:lvl1pPr indent="0" algn="ctr">
              <a:spcBef>
                <a:spcPts val="0"/>
              </a:spcBef>
              <a:spcAft>
                <a:spcPts val="300"/>
              </a:spcAft>
              <a:buFont typeface="Lucida Grande"/>
              <a:buNone/>
              <a:defRPr sz="2667" b="1" i="0">
                <a:solidFill>
                  <a:srgbClr val="6D2077"/>
                </a:solidFill>
                <a:latin typeface="Arial" panose="020B0604020202020204" pitchFamily="34" charset="0"/>
                <a:cs typeface="Arial" panose="020B0604020202020204" pitchFamily="34" charset="0"/>
              </a:defRPr>
            </a:lvl1pPr>
            <a:lvl2pPr marL="0" indent="0">
              <a:lnSpc>
                <a:spcPct val="90000"/>
              </a:lnSpc>
              <a:spcBef>
                <a:spcPts val="0"/>
              </a:spcBef>
              <a:spcAft>
                <a:spcPts val="900"/>
              </a:spcAft>
              <a:buFont typeface="Arial"/>
              <a:buNone/>
              <a:defRPr sz="2000" b="0" i="0">
                <a:latin typeface="Univers for KPMG Light"/>
                <a:cs typeface="Univers for KPMG Light"/>
              </a:defRPr>
            </a:lvl2pPr>
            <a:lvl3pPr marL="228600" indent="-228600">
              <a:spcBef>
                <a:spcPts val="0"/>
              </a:spcBef>
              <a:spcAft>
                <a:spcPts val="300"/>
              </a:spcAft>
              <a:buFont typeface="Lucida Grande"/>
              <a:buChar char="—"/>
              <a:defRPr sz="2000" b="0" i="0">
                <a:latin typeface="Univers for KPMG Light"/>
                <a:cs typeface="Univers for KPMG Light"/>
              </a:defRPr>
            </a:lvl3pPr>
            <a:lvl4pPr marL="342900" indent="-114300">
              <a:spcBef>
                <a:spcPts val="0"/>
              </a:spcBef>
              <a:spcAft>
                <a:spcPts val="300"/>
              </a:spcAft>
              <a:buFont typeface="Arial"/>
              <a:buChar char="–"/>
              <a:defRPr sz="2000" b="0" i="0">
                <a:latin typeface="Univers for KPMG Light"/>
                <a:cs typeface="Univers for KPMG Light"/>
              </a:defRPr>
            </a:lvl4pPr>
            <a:lvl5pPr marL="0" indent="0">
              <a:spcBef>
                <a:spcPts val="0"/>
              </a:spcBef>
              <a:spcAft>
                <a:spcPts val="300"/>
              </a:spcAft>
              <a:buFont typeface="Arial"/>
              <a:buNone/>
              <a:defRPr sz="2000" b="0" i="0">
                <a:solidFill>
                  <a:schemeClr val="accent6"/>
                </a:solidFill>
                <a:latin typeface="Univers for KPMG Light"/>
                <a:cs typeface="Univers for KPMG Ligh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sz="1800" dirty="0">
                <a:solidFill>
                  <a:schemeClr val="accent2"/>
                </a:solidFill>
              </a:rPr>
              <a:t>No</a:t>
            </a:r>
          </a:p>
        </p:txBody>
      </p:sp>
      <p:sp>
        <p:nvSpPr>
          <p:cNvPr id="36" name="TextBox 35"/>
          <p:cNvSpPr txBox="1"/>
          <p:nvPr/>
        </p:nvSpPr>
        <p:spPr>
          <a:xfrm>
            <a:off x="4703173" y="2867876"/>
            <a:ext cx="443022" cy="348069"/>
          </a:xfrm>
          <a:prstGeom prst="rect">
            <a:avLst/>
          </a:prstGeom>
        </p:spPr>
        <p:txBody>
          <a:bodyPr lIns="0" tIns="0" rIns="0" bIns="0" anchor="ctr"/>
          <a:lstStyle>
            <a:defPPr>
              <a:defRPr lang="en-US"/>
            </a:defPPr>
            <a:lvl1pPr indent="0" algn="ctr">
              <a:spcBef>
                <a:spcPts val="0"/>
              </a:spcBef>
              <a:spcAft>
                <a:spcPts val="300"/>
              </a:spcAft>
              <a:buFont typeface="Lucida Grande"/>
              <a:buNone/>
              <a:defRPr sz="2667" b="1" i="0">
                <a:solidFill>
                  <a:srgbClr val="6D2077"/>
                </a:solidFill>
                <a:latin typeface="Arial" panose="020B0604020202020204" pitchFamily="34" charset="0"/>
                <a:cs typeface="Arial" panose="020B0604020202020204" pitchFamily="34" charset="0"/>
              </a:defRPr>
            </a:lvl1pPr>
            <a:lvl2pPr marL="0" indent="0">
              <a:lnSpc>
                <a:spcPct val="90000"/>
              </a:lnSpc>
              <a:spcBef>
                <a:spcPts val="0"/>
              </a:spcBef>
              <a:spcAft>
                <a:spcPts val="900"/>
              </a:spcAft>
              <a:buFont typeface="Arial"/>
              <a:buNone/>
              <a:defRPr sz="2000" b="0" i="0">
                <a:latin typeface="Univers for KPMG Light"/>
                <a:cs typeface="Univers for KPMG Light"/>
              </a:defRPr>
            </a:lvl2pPr>
            <a:lvl3pPr marL="228600" indent="-228600">
              <a:spcBef>
                <a:spcPts val="0"/>
              </a:spcBef>
              <a:spcAft>
                <a:spcPts val="300"/>
              </a:spcAft>
              <a:buFont typeface="Lucida Grande"/>
              <a:buChar char="—"/>
              <a:defRPr sz="2000" b="0" i="0">
                <a:latin typeface="Univers for KPMG Light"/>
                <a:cs typeface="Univers for KPMG Light"/>
              </a:defRPr>
            </a:lvl3pPr>
            <a:lvl4pPr marL="342900" indent="-114300">
              <a:spcBef>
                <a:spcPts val="0"/>
              </a:spcBef>
              <a:spcAft>
                <a:spcPts val="300"/>
              </a:spcAft>
              <a:buFont typeface="Arial"/>
              <a:buChar char="–"/>
              <a:defRPr sz="2000" b="0" i="0">
                <a:latin typeface="Univers for KPMG Light"/>
                <a:cs typeface="Univers for KPMG Light"/>
              </a:defRPr>
            </a:lvl4pPr>
            <a:lvl5pPr marL="0" indent="0">
              <a:spcBef>
                <a:spcPts val="0"/>
              </a:spcBef>
              <a:spcAft>
                <a:spcPts val="300"/>
              </a:spcAft>
              <a:buFont typeface="Arial"/>
              <a:buNone/>
              <a:defRPr sz="2000" b="0" i="0">
                <a:solidFill>
                  <a:schemeClr val="accent6"/>
                </a:solidFill>
                <a:latin typeface="Univers for KPMG Light"/>
                <a:cs typeface="Univers for KPMG Ligh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sz="1800" dirty="0">
                <a:solidFill>
                  <a:schemeClr val="accent2"/>
                </a:solidFill>
              </a:rPr>
              <a:t>No</a:t>
            </a:r>
          </a:p>
        </p:txBody>
      </p:sp>
      <p:sp>
        <p:nvSpPr>
          <p:cNvPr id="37" name="TextBox 36"/>
          <p:cNvSpPr txBox="1"/>
          <p:nvPr/>
        </p:nvSpPr>
        <p:spPr>
          <a:xfrm>
            <a:off x="4648889" y="3896576"/>
            <a:ext cx="443022" cy="348069"/>
          </a:xfrm>
          <a:prstGeom prst="rect">
            <a:avLst/>
          </a:prstGeom>
        </p:spPr>
        <p:txBody>
          <a:bodyPr lIns="0" tIns="0" rIns="0" bIns="0" anchor="ctr"/>
          <a:lstStyle>
            <a:defPPr>
              <a:defRPr lang="en-US"/>
            </a:defPPr>
            <a:lvl1pPr indent="0" algn="ctr">
              <a:spcBef>
                <a:spcPts val="0"/>
              </a:spcBef>
              <a:spcAft>
                <a:spcPts val="300"/>
              </a:spcAft>
              <a:buFont typeface="Lucida Grande"/>
              <a:buNone/>
              <a:defRPr sz="2667" b="1" i="0">
                <a:solidFill>
                  <a:srgbClr val="6D2077"/>
                </a:solidFill>
                <a:latin typeface="Arial" panose="020B0604020202020204" pitchFamily="34" charset="0"/>
                <a:cs typeface="Arial" panose="020B0604020202020204" pitchFamily="34" charset="0"/>
              </a:defRPr>
            </a:lvl1pPr>
            <a:lvl2pPr marL="0" indent="0">
              <a:lnSpc>
                <a:spcPct val="90000"/>
              </a:lnSpc>
              <a:spcBef>
                <a:spcPts val="0"/>
              </a:spcBef>
              <a:spcAft>
                <a:spcPts val="900"/>
              </a:spcAft>
              <a:buFont typeface="Arial"/>
              <a:buNone/>
              <a:defRPr sz="2000" b="0" i="0">
                <a:latin typeface="Univers for KPMG Light"/>
                <a:cs typeface="Univers for KPMG Light"/>
              </a:defRPr>
            </a:lvl2pPr>
            <a:lvl3pPr marL="228600" indent="-228600">
              <a:spcBef>
                <a:spcPts val="0"/>
              </a:spcBef>
              <a:spcAft>
                <a:spcPts val="300"/>
              </a:spcAft>
              <a:buFont typeface="Lucida Grande"/>
              <a:buChar char="—"/>
              <a:defRPr sz="2000" b="0" i="0">
                <a:latin typeface="Univers for KPMG Light"/>
                <a:cs typeface="Univers for KPMG Light"/>
              </a:defRPr>
            </a:lvl3pPr>
            <a:lvl4pPr marL="342900" indent="-114300">
              <a:spcBef>
                <a:spcPts val="0"/>
              </a:spcBef>
              <a:spcAft>
                <a:spcPts val="300"/>
              </a:spcAft>
              <a:buFont typeface="Arial"/>
              <a:buChar char="–"/>
              <a:defRPr sz="2000" b="0" i="0">
                <a:latin typeface="Univers for KPMG Light"/>
                <a:cs typeface="Univers for KPMG Light"/>
              </a:defRPr>
            </a:lvl4pPr>
            <a:lvl5pPr marL="0" indent="0">
              <a:spcBef>
                <a:spcPts val="0"/>
              </a:spcBef>
              <a:spcAft>
                <a:spcPts val="300"/>
              </a:spcAft>
              <a:buFont typeface="Arial"/>
              <a:buNone/>
              <a:defRPr sz="2000" b="0" i="0">
                <a:solidFill>
                  <a:schemeClr val="accent6"/>
                </a:solidFill>
                <a:latin typeface="Univers for KPMG Light"/>
                <a:cs typeface="Univers for KPMG Ligh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sz="1800" dirty="0">
                <a:solidFill>
                  <a:schemeClr val="accent2"/>
                </a:solidFill>
              </a:rPr>
              <a:t>No</a:t>
            </a:r>
          </a:p>
        </p:txBody>
      </p:sp>
      <p:sp>
        <p:nvSpPr>
          <p:cNvPr id="38" name="TextBox 37"/>
          <p:cNvSpPr txBox="1"/>
          <p:nvPr/>
        </p:nvSpPr>
        <p:spPr>
          <a:xfrm>
            <a:off x="4676031" y="4839527"/>
            <a:ext cx="443022" cy="348069"/>
          </a:xfrm>
          <a:prstGeom prst="rect">
            <a:avLst/>
          </a:prstGeom>
        </p:spPr>
        <p:txBody>
          <a:bodyPr lIns="0" tIns="0" rIns="0" bIns="0" anchor="ctr"/>
          <a:lstStyle>
            <a:defPPr>
              <a:defRPr lang="en-US"/>
            </a:defPPr>
            <a:lvl1pPr indent="0" algn="ctr">
              <a:spcBef>
                <a:spcPts val="0"/>
              </a:spcBef>
              <a:spcAft>
                <a:spcPts val="300"/>
              </a:spcAft>
              <a:buFont typeface="Lucida Grande"/>
              <a:buNone/>
              <a:defRPr sz="2667" b="1" i="0">
                <a:solidFill>
                  <a:srgbClr val="6D2077"/>
                </a:solidFill>
                <a:latin typeface="Arial" panose="020B0604020202020204" pitchFamily="34" charset="0"/>
                <a:cs typeface="Arial" panose="020B0604020202020204" pitchFamily="34" charset="0"/>
              </a:defRPr>
            </a:lvl1pPr>
            <a:lvl2pPr marL="0" indent="0">
              <a:lnSpc>
                <a:spcPct val="90000"/>
              </a:lnSpc>
              <a:spcBef>
                <a:spcPts val="0"/>
              </a:spcBef>
              <a:spcAft>
                <a:spcPts val="900"/>
              </a:spcAft>
              <a:buFont typeface="Arial"/>
              <a:buNone/>
              <a:defRPr sz="2000" b="0" i="0">
                <a:latin typeface="Univers for KPMG Light"/>
                <a:cs typeface="Univers for KPMG Light"/>
              </a:defRPr>
            </a:lvl2pPr>
            <a:lvl3pPr marL="228600" indent="-228600">
              <a:spcBef>
                <a:spcPts val="0"/>
              </a:spcBef>
              <a:spcAft>
                <a:spcPts val="300"/>
              </a:spcAft>
              <a:buFont typeface="Lucida Grande"/>
              <a:buChar char="—"/>
              <a:defRPr sz="2000" b="0" i="0">
                <a:latin typeface="Univers for KPMG Light"/>
                <a:cs typeface="Univers for KPMG Light"/>
              </a:defRPr>
            </a:lvl3pPr>
            <a:lvl4pPr marL="342900" indent="-114300">
              <a:spcBef>
                <a:spcPts val="0"/>
              </a:spcBef>
              <a:spcAft>
                <a:spcPts val="300"/>
              </a:spcAft>
              <a:buFont typeface="Arial"/>
              <a:buChar char="–"/>
              <a:defRPr sz="2000" b="0" i="0">
                <a:latin typeface="Univers for KPMG Light"/>
                <a:cs typeface="Univers for KPMG Light"/>
              </a:defRPr>
            </a:lvl4pPr>
            <a:lvl5pPr marL="0" indent="0">
              <a:spcBef>
                <a:spcPts val="0"/>
              </a:spcBef>
              <a:spcAft>
                <a:spcPts val="300"/>
              </a:spcAft>
              <a:buFont typeface="Arial"/>
              <a:buNone/>
              <a:defRPr sz="2000" b="0" i="0">
                <a:solidFill>
                  <a:schemeClr val="accent6"/>
                </a:solidFill>
                <a:latin typeface="Univers for KPMG Light"/>
                <a:cs typeface="Univers for KPMG Ligh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sz="1800" dirty="0">
                <a:solidFill>
                  <a:schemeClr val="accent2"/>
                </a:solidFill>
              </a:rPr>
              <a:t>No</a:t>
            </a:r>
          </a:p>
        </p:txBody>
      </p:sp>
      <p:sp>
        <p:nvSpPr>
          <p:cNvPr id="39" name="TextBox 38"/>
          <p:cNvSpPr txBox="1"/>
          <p:nvPr/>
        </p:nvSpPr>
        <p:spPr>
          <a:xfrm>
            <a:off x="2182951" y="2417505"/>
            <a:ext cx="549558" cy="348069"/>
          </a:xfrm>
          <a:prstGeom prst="rect">
            <a:avLst/>
          </a:prstGeom>
        </p:spPr>
        <p:txBody>
          <a:bodyPr lIns="0" tIns="0" rIns="0" bIns="0" anchor="ctr"/>
          <a:lstStyle>
            <a:defPPr>
              <a:defRPr lang="en-US"/>
            </a:defPPr>
            <a:lvl1pPr indent="0" algn="ctr">
              <a:spcBef>
                <a:spcPts val="0"/>
              </a:spcBef>
              <a:spcAft>
                <a:spcPts val="300"/>
              </a:spcAft>
              <a:buFont typeface="Lucida Grande"/>
              <a:buNone/>
              <a:defRPr sz="2667" b="1" i="0">
                <a:solidFill>
                  <a:srgbClr val="00338D"/>
                </a:solidFill>
                <a:latin typeface="Arial" panose="020B0604020202020204" pitchFamily="34" charset="0"/>
                <a:cs typeface="Arial" panose="020B0604020202020204" pitchFamily="34" charset="0"/>
              </a:defRPr>
            </a:lvl1pPr>
            <a:lvl2pPr marL="0" indent="0">
              <a:lnSpc>
                <a:spcPct val="90000"/>
              </a:lnSpc>
              <a:spcBef>
                <a:spcPts val="0"/>
              </a:spcBef>
              <a:spcAft>
                <a:spcPts val="900"/>
              </a:spcAft>
              <a:buFont typeface="Arial"/>
              <a:buNone/>
              <a:defRPr sz="2000" b="0" i="0">
                <a:latin typeface="Univers for KPMG Light"/>
                <a:cs typeface="Univers for KPMG Light"/>
              </a:defRPr>
            </a:lvl2pPr>
            <a:lvl3pPr marL="228600" indent="-228600">
              <a:spcBef>
                <a:spcPts val="0"/>
              </a:spcBef>
              <a:spcAft>
                <a:spcPts val="300"/>
              </a:spcAft>
              <a:buFont typeface="Lucida Grande"/>
              <a:buChar char="—"/>
              <a:defRPr sz="2000" b="0" i="0">
                <a:latin typeface="Univers for KPMG Light"/>
                <a:cs typeface="Univers for KPMG Light"/>
              </a:defRPr>
            </a:lvl3pPr>
            <a:lvl4pPr marL="342900" indent="-114300">
              <a:spcBef>
                <a:spcPts val="0"/>
              </a:spcBef>
              <a:spcAft>
                <a:spcPts val="300"/>
              </a:spcAft>
              <a:buFont typeface="Arial"/>
              <a:buChar char="–"/>
              <a:defRPr sz="2000" b="0" i="0">
                <a:latin typeface="Univers for KPMG Light"/>
                <a:cs typeface="Univers for KPMG Light"/>
              </a:defRPr>
            </a:lvl4pPr>
            <a:lvl5pPr marL="0" indent="0">
              <a:spcBef>
                <a:spcPts val="0"/>
              </a:spcBef>
              <a:spcAft>
                <a:spcPts val="300"/>
              </a:spcAft>
              <a:buFont typeface="Arial"/>
              <a:buNone/>
              <a:defRPr sz="2000" b="0" i="0">
                <a:solidFill>
                  <a:schemeClr val="accent6"/>
                </a:solidFill>
                <a:latin typeface="Univers for KPMG Light"/>
                <a:cs typeface="Univers for KPMG Ligh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sz="1800" dirty="0">
                <a:solidFill>
                  <a:srgbClr val="00A3A1"/>
                </a:solidFill>
              </a:rPr>
              <a:t>Yes</a:t>
            </a:r>
          </a:p>
        </p:txBody>
      </p:sp>
      <p:sp>
        <p:nvSpPr>
          <p:cNvPr id="40" name="TextBox 39"/>
          <p:cNvSpPr txBox="1"/>
          <p:nvPr/>
        </p:nvSpPr>
        <p:spPr>
          <a:xfrm>
            <a:off x="2182951" y="3578473"/>
            <a:ext cx="549558" cy="348069"/>
          </a:xfrm>
          <a:prstGeom prst="rect">
            <a:avLst/>
          </a:prstGeom>
        </p:spPr>
        <p:txBody>
          <a:bodyPr lIns="0" tIns="0" rIns="0" bIns="0" anchor="ctr"/>
          <a:lstStyle>
            <a:defPPr>
              <a:defRPr lang="en-US"/>
            </a:defPPr>
            <a:lvl1pPr indent="0" algn="ctr">
              <a:spcBef>
                <a:spcPts val="0"/>
              </a:spcBef>
              <a:spcAft>
                <a:spcPts val="300"/>
              </a:spcAft>
              <a:buFont typeface="Lucida Grande"/>
              <a:buNone/>
              <a:defRPr sz="2667" b="1" i="0">
                <a:solidFill>
                  <a:srgbClr val="00338D"/>
                </a:solidFill>
                <a:latin typeface="Arial" panose="020B0604020202020204" pitchFamily="34" charset="0"/>
                <a:cs typeface="Arial" panose="020B0604020202020204" pitchFamily="34" charset="0"/>
              </a:defRPr>
            </a:lvl1pPr>
            <a:lvl2pPr marL="0" indent="0">
              <a:lnSpc>
                <a:spcPct val="90000"/>
              </a:lnSpc>
              <a:spcBef>
                <a:spcPts val="0"/>
              </a:spcBef>
              <a:spcAft>
                <a:spcPts val="900"/>
              </a:spcAft>
              <a:buFont typeface="Arial"/>
              <a:buNone/>
              <a:defRPr sz="2000" b="0" i="0">
                <a:latin typeface="Univers for KPMG Light"/>
                <a:cs typeface="Univers for KPMG Light"/>
              </a:defRPr>
            </a:lvl2pPr>
            <a:lvl3pPr marL="228600" indent="-228600">
              <a:spcBef>
                <a:spcPts val="0"/>
              </a:spcBef>
              <a:spcAft>
                <a:spcPts val="300"/>
              </a:spcAft>
              <a:buFont typeface="Lucida Grande"/>
              <a:buChar char="—"/>
              <a:defRPr sz="2000" b="0" i="0">
                <a:latin typeface="Univers for KPMG Light"/>
                <a:cs typeface="Univers for KPMG Light"/>
              </a:defRPr>
            </a:lvl3pPr>
            <a:lvl4pPr marL="342900" indent="-114300">
              <a:spcBef>
                <a:spcPts val="0"/>
              </a:spcBef>
              <a:spcAft>
                <a:spcPts val="300"/>
              </a:spcAft>
              <a:buFont typeface="Arial"/>
              <a:buChar char="–"/>
              <a:defRPr sz="2000" b="0" i="0">
                <a:latin typeface="Univers for KPMG Light"/>
                <a:cs typeface="Univers for KPMG Light"/>
              </a:defRPr>
            </a:lvl4pPr>
            <a:lvl5pPr marL="0" indent="0">
              <a:spcBef>
                <a:spcPts val="0"/>
              </a:spcBef>
              <a:spcAft>
                <a:spcPts val="300"/>
              </a:spcAft>
              <a:buFont typeface="Arial"/>
              <a:buNone/>
              <a:defRPr sz="2000" b="0" i="0">
                <a:solidFill>
                  <a:schemeClr val="accent6"/>
                </a:solidFill>
                <a:latin typeface="Univers for KPMG Light"/>
                <a:cs typeface="Univers for KPMG Ligh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sz="1800" dirty="0">
                <a:solidFill>
                  <a:srgbClr val="00A3A1"/>
                </a:solidFill>
              </a:rPr>
              <a:t>Yes</a:t>
            </a:r>
          </a:p>
        </p:txBody>
      </p:sp>
      <p:sp>
        <p:nvSpPr>
          <p:cNvPr id="41" name="TextBox 40"/>
          <p:cNvSpPr txBox="1"/>
          <p:nvPr/>
        </p:nvSpPr>
        <p:spPr>
          <a:xfrm>
            <a:off x="2182951" y="4576052"/>
            <a:ext cx="549558" cy="348069"/>
          </a:xfrm>
          <a:prstGeom prst="rect">
            <a:avLst/>
          </a:prstGeom>
        </p:spPr>
        <p:txBody>
          <a:bodyPr lIns="0" tIns="0" rIns="0" bIns="0" anchor="ctr"/>
          <a:lstStyle>
            <a:defPPr>
              <a:defRPr lang="en-US"/>
            </a:defPPr>
            <a:lvl1pPr indent="0" algn="ctr">
              <a:spcBef>
                <a:spcPts val="0"/>
              </a:spcBef>
              <a:spcAft>
                <a:spcPts val="300"/>
              </a:spcAft>
              <a:buFont typeface="Lucida Grande"/>
              <a:buNone/>
              <a:defRPr sz="2667" b="1" i="0">
                <a:solidFill>
                  <a:srgbClr val="00338D"/>
                </a:solidFill>
                <a:latin typeface="Arial" panose="020B0604020202020204" pitchFamily="34" charset="0"/>
                <a:cs typeface="Arial" panose="020B0604020202020204" pitchFamily="34" charset="0"/>
              </a:defRPr>
            </a:lvl1pPr>
            <a:lvl2pPr marL="0" indent="0">
              <a:lnSpc>
                <a:spcPct val="90000"/>
              </a:lnSpc>
              <a:spcBef>
                <a:spcPts val="0"/>
              </a:spcBef>
              <a:spcAft>
                <a:spcPts val="900"/>
              </a:spcAft>
              <a:buFont typeface="Arial"/>
              <a:buNone/>
              <a:defRPr sz="2000" b="0" i="0">
                <a:latin typeface="Univers for KPMG Light"/>
                <a:cs typeface="Univers for KPMG Light"/>
              </a:defRPr>
            </a:lvl2pPr>
            <a:lvl3pPr marL="228600" indent="-228600">
              <a:spcBef>
                <a:spcPts val="0"/>
              </a:spcBef>
              <a:spcAft>
                <a:spcPts val="300"/>
              </a:spcAft>
              <a:buFont typeface="Lucida Grande"/>
              <a:buChar char="—"/>
              <a:defRPr sz="2000" b="0" i="0">
                <a:latin typeface="Univers for KPMG Light"/>
                <a:cs typeface="Univers for KPMG Light"/>
              </a:defRPr>
            </a:lvl3pPr>
            <a:lvl4pPr marL="342900" indent="-114300">
              <a:spcBef>
                <a:spcPts val="0"/>
              </a:spcBef>
              <a:spcAft>
                <a:spcPts val="300"/>
              </a:spcAft>
              <a:buFont typeface="Arial"/>
              <a:buChar char="–"/>
              <a:defRPr sz="2000" b="0" i="0">
                <a:latin typeface="Univers for KPMG Light"/>
                <a:cs typeface="Univers for KPMG Light"/>
              </a:defRPr>
            </a:lvl4pPr>
            <a:lvl5pPr marL="0" indent="0">
              <a:spcBef>
                <a:spcPts val="0"/>
              </a:spcBef>
              <a:spcAft>
                <a:spcPts val="300"/>
              </a:spcAft>
              <a:buFont typeface="Arial"/>
              <a:buNone/>
              <a:defRPr sz="2000" b="0" i="0">
                <a:solidFill>
                  <a:schemeClr val="accent6"/>
                </a:solidFill>
                <a:latin typeface="Univers for KPMG Light"/>
                <a:cs typeface="Univers for KPMG Ligh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sz="1800" dirty="0">
                <a:solidFill>
                  <a:srgbClr val="00A3A1"/>
                </a:solidFill>
              </a:rPr>
              <a:t>Yes</a:t>
            </a:r>
          </a:p>
        </p:txBody>
      </p:sp>
      <p:cxnSp>
        <p:nvCxnSpPr>
          <p:cNvPr id="28" name="Elbow Connector 27"/>
          <p:cNvCxnSpPr/>
          <p:nvPr>
            <p:custDataLst>
              <p:tags r:id="rId1"/>
            </p:custDataLst>
          </p:nvPr>
        </p:nvCxnSpPr>
        <p:spPr>
          <a:xfrm>
            <a:off x="4475001" y="2021530"/>
            <a:ext cx="922154" cy="0"/>
          </a:xfrm>
          <a:prstGeom prst="straightConnector1">
            <a:avLst/>
          </a:prstGeom>
          <a:noFill/>
          <a:ln w="57150" cap="flat" cmpd="sng" algn="ctr">
            <a:solidFill>
              <a:schemeClr val="accent2"/>
            </a:solidFill>
            <a:prstDash val="solid"/>
            <a:tailEnd type="triangle"/>
          </a:ln>
          <a:effectLst/>
        </p:spPr>
      </p:cxnSp>
      <p:cxnSp>
        <p:nvCxnSpPr>
          <p:cNvPr id="55" name="Elbow Connector 27"/>
          <p:cNvCxnSpPr/>
          <p:nvPr>
            <p:custDataLst>
              <p:tags r:id="rId2"/>
            </p:custDataLst>
          </p:nvPr>
        </p:nvCxnSpPr>
        <p:spPr>
          <a:xfrm>
            <a:off x="4475001" y="3182249"/>
            <a:ext cx="922154" cy="0"/>
          </a:xfrm>
          <a:prstGeom prst="straightConnector1">
            <a:avLst/>
          </a:prstGeom>
          <a:noFill/>
          <a:ln w="57150" cap="flat" cmpd="sng" algn="ctr">
            <a:solidFill>
              <a:schemeClr val="accent2"/>
            </a:solidFill>
            <a:prstDash val="solid"/>
            <a:tailEnd type="triangle"/>
          </a:ln>
          <a:effectLst/>
        </p:spPr>
      </p:cxnSp>
      <p:cxnSp>
        <p:nvCxnSpPr>
          <p:cNvPr id="56" name="Elbow Connector 27"/>
          <p:cNvCxnSpPr/>
          <p:nvPr>
            <p:custDataLst>
              <p:tags r:id="rId3"/>
            </p:custDataLst>
          </p:nvPr>
        </p:nvCxnSpPr>
        <p:spPr>
          <a:xfrm>
            <a:off x="4475001" y="4230065"/>
            <a:ext cx="922154" cy="0"/>
          </a:xfrm>
          <a:prstGeom prst="straightConnector1">
            <a:avLst/>
          </a:prstGeom>
          <a:noFill/>
          <a:ln w="57150" cap="flat" cmpd="sng" algn="ctr">
            <a:solidFill>
              <a:schemeClr val="accent2"/>
            </a:solidFill>
            <a:prstDash val="solid"/>
            <a:tailEnd type="triangle"/>
          </a:ln>
          <a:effectLst/>
        </p:spPr>
      </p:cxnSp>
      <p:cxnSp>
        <p:nvCxnSpPr>
          <p:cNvPr id="57" name="Elbow Connector 27"/>
          <p:cNvCxnSpPr/>
          <p:nvPr>
            <p:custDataLst>
              <p:tags r:id="rId4"/>
            </p:custDataLst>
          </p:nvPr>
        </p:nvCxnSpPr>
        <p:spPr>
          <a:xfrm>
            <a:off x="4475001" y="5138038"/>
            <a:ext cx="922154" cy="0"/>
          </a:xfrm>
          <a:prstGeom prst="straightConnector1">
            <a:avLst/>
          </a:prstGeom>
          <a:noFill/>
          <a:ln w="57150" cap="flat" cmpd="sng" algn="ctr">
            <a:solidFill>
              <a:schemeClr val="accent2"/>
            </a:solidFill>
            <a:prstDash val="solid"/>
            <a:tailEnd type="triangle"/>
          </a:ln>
          <a:effectLst/>
        </p:spPr>
      </p:cxnSp>
      <p:sp>
        <p:nvSpPr>
          <p:cNvPr id="5" name="Rectangle 4"/>
          <p:cNvSpPr/>
          <p:nvPr/>
        </p:nvSpPr>
        <p:spPr>
          <a:xfrm>
            <a:off x="928647" y="1608462"/>
            <a:ext cx="3678078" cy="753245"/>
          </a:xfrm>
          <a:prstGeom prst="rect">
            <a:avLst/>
          </a:prstGeom>
          <a:noFill/>
          <a:ln w="254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91D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34067979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35" grpId="0"/>
      <p:bldP spid="36" grpId="0"/>
      <p:bldP spid="37" grpId="0"/>
      <p:bldP spid="38" grpId="0"/>
      <p:bldP spid="39" grpId="0"/>
      <p:bldP spid="40" grpId="0"/>
      <p:bldP spid="41"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5719729" y="5700811"/>
            <a:ext cx="2679734" cy="22733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smtClean="0">
              <a:solidFill>
                <a:schemeClr val="bg1"/>
              </a:solidFill>
            </a:endParaRPr>
          </a:p>
        </p:txBody>
      </p:sp>
      <p:sp>
        <p:nvSpPr>
          <p:cNvPr id="3" name="Title 2"/>
          <p:cNvSpPr>
            <a:spLocks noGrp="1"/>
          </p:cNvSpPr>
          <p:nvPr>
            <p:ph type="ctrTitle"/>
          </p:nvPr>
        </p:nvSpPr>
        <p:spPr>
          <a:xfrm>
            <a:off x="2044801" y="1346400"/>
            <a:ext cx="5697868" cy="1258063"/>
          </a:xfrm>
        </p:spPr>
        <p:txBody>
          <a:bodyPr/>
          <a:lstStyle/>
          <a:p>
            <a:pPr>
              <a:lnSpc>
                <a:spcPct val="80000"/>
              </a:lnSpc>
            </a:pPr>
            <a:r>
              <a:rPr lang="en-SG" sz="10000" spc="100" dirty="0" smtClean="0"/>
              <a:t>IFRS </a:t>
            </a:r>
            <a:r>
              <a:rPr lang="en-SG" sz="10000" spc="100" dirty="0"/>
              <a:t>16 </a:t>
            </a:r>
            <a:r>
              <a:rPr lang="en-SG" sz="10000" spc="100" dirty="0" smtClean="0"/>
              <a:t>Leases</a:t>
            </a:r>
            <a:endParaRPr lang="en-US" sz="10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01710" y="3611896"/>
            <a:ext cx="2837389" cy="2781810"/>
          </a:xfrm>
          <a:prstGeom prst="rect">
            <a:avLst/>
          </a:prstGeom>
        </p:spPr>
      </p:pic>
    </p:spTree>
    <p:extLst>
      <p:ext uri="{BB962C8B-B14F-4D97-AF65-F5344CB8AC3E}">
        <p14:creationId xmlns:p14="http://schemas.microsoft.com/office/powerpoint/2010/main" xmlns="" val="1080734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5400" dirty="0" smtClean="0"/>
              <a:t>Is there an identified asset?</a:t>
            </a:r>
            <a:endParaRPr lang="en-GB" sz="5400" dirty="0"/>
          </a:p>
        </p:txBody>
      </p:sp>
      <p:sp>
        <p:nvSpPr>
          <p:cNvPr id="27" name="Rectangle 26"/>
          <p:cNvSpPr/>
          <p:nvPr/>
        </p:nvSpPr>
        <p:spPr>
          <a:xfrm>
            <a:off x="1294959" y="1730047"/>
            <a:ext cx="3693370" cy="924816"/>
          </a:xfrm>
          <a:prstGeom prst="rect">
            <a:avLst/>
          </a:prstGeom>
          <a:solidFill>
            <a:schemeClr val="tx2"/>
          </a:solidFill>
          <a:ln>
            <a:solidFill>
              <a:schemeClr val="tx2"/>
            </a:solidFill>
          </a:ln>
        </p:spPr>
        <p:txBody>
          <a:bodyPr wrap="square" anchor="ctr">
            <a:noAutofit/>
          </a:bodyPr>
          <a:lstStyle/>
          <a:p>
            <a:pPr algn="ctr"/>
            <a:r>
              <a:rPr lang="en-GB" dirty="0">
                <a:solidFill>
                  <a:schemeClr val="bg1"/>
                </a:solidFill>
              </a:rPr>
              <a:t>Is an asset explicitly specified in the contract?</a:t>
            </a:r>
          </a:p>
        </p:txBody>
      </p:sp>
      <p:sp>
        <p:nvSpPr>
          <p:cNvPr id="29" name="Rectangle 28"/>
          <p:cNvSpPr/>
          <p:nvPr/>
        </p:nvSpPr>
        <p:spPr>
          <a:xfrm>
            <a:off x="1294959" y="3144131"/>
            <a:ext cx="3693370" cy="646331"/>
          </a:xfrm>
          <a:prstGeom prst="rect">
            <a:avLst/>
          </a:prstGeom>
          <a:solidFill>
            <a:schemeClr val="accent3"/>
          </a:solidFill>
          <a:ln>
            <a:solidFill>
              <a:schemeClr val="accent3"/>
            </a:solidFill>
          </a:ln>
        </p:spPr>
        <p:txBody>
          <a:bodyPr wrap="square" anchor="ctr">
            <a:spAutoFit/>
          </a:bodyPr>
          <a:lstStyle/>
          <a:p>
            <a:pPr algn="ctr"/>
            <a:r>
              <a:rPr lang="en-GB" dirty="0">
                <a:solidFill>
                  <a:schemeClr val="bg1"/>
                </a:solidFill>
              </a:rPr>
              <a:t>Is an asset implicitly specified in the contract?</a:t>
            </a:r>
          </a:p>
        </p:txBody>
      </p:sp>
      <p:cxnSp>
        <p:nvCxnSpPr>
          <p:cNvPr id="30" name="Straight Arrow Connector 29"/>
          <p:cNvCxnSpPr>
            <a:stCxn id="27" idx="2"/>
            <a:endCxn id="29" idx="0"/>
          </p:cNvCxnSpPr>
          <p:nvPr/>
        </p:nvCxnSpPr>
        <p:spPr>
          <a:xfrm>
            <a:off x="3141644" y="2654863"/>
            <a:ext cx="0" cy="489268"/>
          </a:xfrm>
          <a:prstGeom prst="straightConnector1">
            <a:avLst/>
          </a:prstGeom>
          <a:noFill/>
          <a:ln w="57150" cap="flat" cmpd="sng" algn="ctr">
            <a:solidFill>
              <a:schemeClr val="accent2"/>
            </a:solidFill>
            <a:prstDash val="solid"/>
            <a:tailEnd type="triangle"/>
          </a:ln>
          <a:effectLst/>
        </p:spPr>
      </p:cxnSp>
      <p:sp>
        <p:nvSpPr>
          <p:cNvPr id="31" name="TextBox 30"/>
          <p:cNvSpPr txBox="1"/>
          <p:nvPr/>
        </p:nvSpPr>
        <p:spPr>
          <a:xfrm>
            <a:off x="2537504" y="2765810"/>
            <a:ext cx="549558" cy="348069"/>
          </a:xfrm>
          <a:prstGeom prst="rect">
            <a:avLst/>
          </a:prstGeom>
        </p:spPr>
        <p:txBody>
          <a:bodyPr lIns="0" tIns="0" rIns="0" bIns="0" anchor="ctr"/>
          <a:lstStyle>
            <a:defPPr>
              <a:defRPr lang="en-US"/>
            </a:defPPr>
            <a:lvl1pPr indent="0" algn="ctr">
              <a:spcBef>
                <a:spcPts val="0"/>
              </a:spcBef>
              <a:spcAft>
                <a:spcPts val="300"/>
              </a:spcAft>
              <a:buFont typeface="Lucida Grande"/>
              <a:buNone/>
              <a:defRPr sz="2667" b="1" i="0">
                <a:solidFill>
                  <a:srgbClr val="00338D"/>
                </a:solidFill>
                <a:latin typeface="Arial" panose="020B0604020202020204" pitchFamily="34" charset="0"/>
                <a:cs typeface="Arial" panose="020B0604020202020204" pitchFamily="34" charset="0"/>
              </a:defRPr>
            </a:lvl1pPr>
            <a:lvl2pPr marL="0" indent="0">
              <a:lnSpc>
                <a:spcPct val="90000"/>
              </a:lnSpc>
              <a:spcBef>
                <a:spcPts val="0"/>
              </a:spcBef>
              <a:spcAft>
                <a:spcPts val="900"/>
              </a:spcAft>
              <a:buFont typeface="Arial"/>
              <a:buNone/>
              <a:defRPr sz="2000" b="0" i="0">
                <a:latin typeface="Univers for KPMG Light"/>
                <a:cs typeface="Univers for KPMG Light"/>
              </a:defRPr>
            </a:lvl2pPr>
            <a:lvl3pPr marL="228600" indent="-228600">
              <a:spcBef>
                <a:spcPts val="0"/>
              </a:spcBef>
              <a:spcAft>
                <a:spcPts val="300"/>
              </a:spcAft>
              <a:buFont typeface="Lucida Grande"/>
              <a:buChar char="—"/>
              <a:defRPr sz="2000" b="0" i="0">
                <a:latin typeface="Univers for KPMG Light"/>
                <a:cs typeface="Univers for KPMG Light"/>
              </a:defRPr>
            </a:lvl3pPr>
            <a:lvl4pPr marL="342900" indent="-114300">
              <a:spcBef>
                <a:spcPts val="0"/>
              </a:spcBef>
              <a:spcAft>
                <a:spcPts val="300"/>
              </a:spcAft>
              <a:buFont typeface="Arial"/>
              <a:buChar char="–"/>
              <a:defRPr sz="2000" b="0" i="0">
                <a:latin typeface="Univers for KPMG Light"/>
                <a:cs typeface="Univers for KPMG Light"/>
              </a:defRPr>
            </a:lvl4pPr>
            <a:lvl5pPr marL="0" indent="0">
              <a:spcBef>
                <a:spcPts val="0"/>
              </a:spcBef>
              <a:spcAft>
                <a:spcPts val="300"/>
              </a:spcAft>
              <a:buFont typeface="Arial"/>
              <a:buNone/>
              <a:defRPr sz="2000" b="0" i="0">
                <a:solidFill>
                  <a:schemeClr val="accent6"/>
                </a:solidFill>
                <a:latin typeface="Univers for KPMG Light"/>
                <a:cs typeface="Univers for KPMG Ligh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sz="1800" dirty="0">
                <a:solidFill>
                  <a:schemeClr val="accent2"/>
                </a:solidFill>
                <a:latin typeface="+mn-lt"/>
              </a:rPr>
              <a:t>No</a:t>
            </a:r>
          </a:p>
        </p:txBody>
      </p:sp>
      <p:sp>
        <p:nvSpPr>
          <p:cNvPr id="32" name="TextBox 31"/>
          <p:cNvSpPr txBox="1"/>
          <p:nvPr/>
        </p:nvSpPr>
        <p:spPr>
          <a:xfrm>
            <a:off x="2508900" y="3928057"/>
            <a:ext cx="549558" cy="348069"/>
          </a:xfrm>
          <a:prstGeom prst="rect">
            <a:avLst/>
          </a:prstGeom>
        </p:spPr>
        <p:txBody>
          <a:bodyPr lIns="0" tIns="0" rIns="0" bIns="0" anchor="ctr"/>
          <a:lstStyle>
            <a:defPPr>
              <a:defRPr lang="en-US"/>
            </a:defPPr>
            <a:lvl1pPr indent="0" algn="ctr">
              <a:spcBef>
                <a:spcPts val="0"/>
              </a:spcBef>
              <a:spcAft>
                <a:spcPts val="300"/>
              </a:spcAft>
              <a:buFont typeface="Lucida Grande"/>
              <a:buNone/>
              <a:defRPr sz="2667" b="1" i="0">
                <a:solidFill>
                  <a:srgbClr val="00338D"/>
                </a:solidFill>
                <a:latin typeface="Arial" panose="020B0604020202020204" pitchFamily="34" charset="0"/>
                <a:cs typeface="Arial" panose="020B0604020202020204" pitchFamily="34" charset="0"/>
              </a:defRPr>
            </a:lvl1pPr>
            <a:lvl2pPr marL="0" indent="0">
              <a:lnSpc>
                <a:spcPct val="90000"/>
              </a:lnSpc>
              <a:spcBef>
                <a:spcPts val="0"/>
              </a:spcBef>
              <a:spcAft>
                <a:spcPts val="900"/>
              </a:spcAft>
              <a:buFont typeface="Arial"/>
              <a:buNone/>
              <a:defRPr sz="2000" b="0" i="0">
                <a:latin typeface="Univers for KPMG Light"/>
                <a:cs typeface="Univers for KPMG Light"/>
              </a:defRPr>
            </a:lvl2pPr>
            <a:lvl3pPr marL="228600" indent="-228600">
              <a:spcBef>
                <a:spcPts val="0"/>
              </a:spcBef>
              <a:spcAft>
                <a:spcPts val="300"/>
              </a:spcAft>
              <a:buFont typeface="Lucida Grande"/>
              <a:buChar char="—"/>
              <a:defRPr sz="2000" b="0" i="0">
                <a:latin typeface="Univers for KPMG Light"/>
                <a:cs typeface="Univers for KPMG Light"/>
              </a:defRPr>
            </a:lvl3pPr>
            <a:lvl4pPr marL="342900" indent="-114300">
              <a:spcBef>
                <a:spcPts val="0"/>
              </a:spcBef>
              <a:spcAft>
                <a:spcPts val="300"/>
              </a:spcAft>
              <a:buFont typeface="Arial"/>
              <a:buChar char="–"/>
              <a:defRPr sz="2000" b="0" i="0">
                <a:latin typeface="Univers for KPMG Light"/>
                <a:cs typeface="Univers for KPMG Light"/>
              </a:defRPr>
            </a:lvl4pPr>
            <a:lvl5pPr marL="0" indent="0">
              <a:spcBef>
                <a:spcPts val="0"/>
              </a:spcBef>
              <a:spcAft>
                <a:spcPts val="300"/>
              </a:spcAft>
              <a:buFont typeface="Arial"/>
              <a:buNone/>
              <a:defRPr sz="2000" b="0" i="0">
                <a:solidFill>
                  <a:schemeClr val="accent6"/>
                </a:solidFill>
                <a:latin typeface="Univers for KPMG Light"/>
                <a:cs typeface="Univers for KPMG Ligh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sz="1800" dirty="0">
                <a:solidFill>
                  <a:schemeClr val="accent2"/>
                </a:solidFill>
                <a:latin typeface="+mn-lt"/>
              </a:rPr>
              <a:t>No</a:t>
            </a:r>
          </a:p>
        </p:txBody>
      </p:sp>
      <p:sp>
        <p:nvSpPr>
          <p:cNvPr id="33" name="Rounded Rectangle 32"/>
          <p:cNvSpPr/>
          <p:nvPr/>
        </p:nvSpPr>
        <p:spPr>
          <a:xfrm>
            <a:off x="1294958" y="4343990"/>
            <a:ext cx="3693369" cy="498462"/>
          </a:xfrm>
          <a:prstGeom prst="roundRect">
            <a:avLst>
              <a:gd name="adj" fmla="val 5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No identified asset </a:t>
            </a:r>
            <a:endParaRPr lang="en-GB" dirty="0"/>
          </a:p>
        </p:txBody>
      </p:sp>
      <p:sp>
        <p:nvSpPr>
          <p:cNvPr id="34" name="Rounded Rectangle 33"/>
          <p:cNvSpPr/>
          <p:nvPr/>
        </p:nvSpPr>
        <p:spPr>
          <a:xfrm>
            <a:off x="5948119" y="1730048"/>
            <a:ext cx="2109289" cy="2129550"/>
          </a:xfrm>
          <a:prstGeom prst="roundRect">
            <a:avLst>
              <a:gd name="adj" fmla="val 50000"/>
            </a:avLst>
          </a:prstGeom>
          <a:solidFill>
            <a:srgbClr val="00A3A1"/>
          </a:solidFill>
          <a:ln>
            <a:solidFill>
              <a:srgbClr val="00A3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Further analysis (see next slide)</a:t>
            </a:r>
          </a:p>
        </p:txBody>
      </p:sp>
      <p:cxnSp>
        <p:nvCxnSpPr>
          <p:cNvPr id="42" name="Elbow Connector 27"/>
          <p:cNvCxnSpPr/>
          <p:nvPr>
            <p:custDataLst>
              <p:tags r:id="rId1"/>
            </p:custDataLst>
          </p:nvPr>
        </p:nvCxnSpPr>
        <p:spPr>
          <a:xfrm>
            <a:off x="5015794" y="2238855"/>
            <a:ext cx="922154" cy="0"/>
          </a:xfrm>
          <a:prstGeom prst="straightConnector1">
            <a:avLst/>
          </a:prstGeom>
          <a:noFill/>
          <a:ln w="57150" cap="flat" cmpd="sng" algn="ctr">
            <a:solidFill>
              <a:srgbClr val="00A3A1"/>
            </a:solidFill>
            <a:prstDash val="solid"/>
            <a:tailEnd type="triangle"/>
          </a:ln>
          <a:effectLst/>
        </p:spPr>
      </p:cxnSp>
      <p:sp>
        <p:nvSpPr>
          <p:cNvPr id="43" name="TextBox 42"/>
          <p:cNvSpPr txBox="1"/>
          <p:nvPr/>
        </p:nvSpPr>
        <p:spPr>
          <a:xfrm>
            <a:off x="5189920" y="1931826"/>
            <a:ext cx="549558" cy="348069"/>
          </a:xfrm>
          <a:prstGeom prst="rect">
            <a:avLst/>
          </a:prstGeom>
        </p:spPr>
        <p:txBody>
          <a:bodyPr lIns="0" tIns="0" rIns="0" bIns="0" anchor="ctr"/>
          <a:lstStyle>
            <a:defPPr>
              <a:defRPr lang="en-US"/>
            </a:defPPr>
            <a:lvl1pPr indent="0" algn="ctr">
              <a:spcBef>
                <a:spcPts val="0"/>
              </a:spcBef>
              <a:spcAft>
                <a:spcPts val="300"/>
              </a:spcAft>
              <a:buFont typeface="Lucida Grande"/>
              <a:buNone/>
              <a:defRPr sz="2667" b="1" i="0">
                <a:solidFill>
                  <a:srgbClr val="00338D"/>
                </a:solidFill>
                <a:latin typeface="Arial" panose="020B0604020202020204" pitchFamily="34" charset="0"/>
                <a:cs typeface="Arial" panose="020B0604020202020204" pitchFamily="34" charset="0"/>
              </a:defRPr>
            </a:lvl1pPr>
            <a:lvl2pPr marL="0" indent="0">
              <a:lnSpc>
                <a:spcPct val="90000"/>
              </a:lnSpc>
              <a:spcBef>
                <a:spcPts val="0"/>
              </a:spcBef>
              <a:spcAft>
                <a:spcPts val="900"/>
              </a:spcAft>
              <a:buFont typeface="Arial"/>
              <a:buNone/>
              <a:defRPr sz="2000" b="0" i="0">
                <a:latin typeface="Univers for KPMG Light"/>
                <a:cs typeface="Univers for KPMG Light"/>
              </a:defRPr>
            </a:lvl2pPr>
            <a:lvl3pPr marL="228600" indent="-228600">
              <a:spcBef>
                <a:spcPts val="0"/>
              </a:spcBef>
              <a:spcAft>
                <a:spcPts val="300"/>
              </a:spcAft>
              <a:buFont typeface="Lucida Grande"/>
              <a:buChar char="—"/>
              <a:defRPr sz="2000" b="0" i="0">
                <a:latin typeface="Univers for KPMG Light"/>
                <a:cs typeface="Univers for KPMG Light"/>
              </a:defRPr>
            </a:lvl3pPr>
            <a:lvl4pPr marL="342900" indent="-114300">
              <a:spcBef>
                <a:spcPts val="0"/>
              </a:spcBef>
              <a:spcAft>
                <a:spcPts val="300"/>
              </a:spcAft>
              <a:buFont typeface="Arial"/>
              <a:buChar char="–"/>
              <a:defRPr sz="2000" b="0" i="0">
                <a:latin typeface="Univers for KPMG Light"/>
                <a:cs typeface="Univers for KPMG Light"/>
              </a:defRPr>
            </a:lvl4pPr>
            <a:lvl5pPr marL="0" indent="0">
              <a:spcBef>
                <a:spcPts val="0"/>
              </a:spcBef>
              <a:spcAft>
                <a:spcPts val="300"/>
              </a:spcAft>
              <a:buFont typeface="Arial"/>
              <a:buNone/>
              <a:defRPr sz="2000" b="0" i="0">
                <a:solidFill>
                  <a:schemeClr val="accent6"/>
                </a:solidFill>
                <a:latin typeface="Univers for KPMG Light"/>
                <a:cs typeface="Univers for KPMG Ligh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sz="1800" dirty="0">
                <a:solidFill>
                  <a:srgbClr val="00A3A1"/>
                </a:solidFill>
                <a:latin typeface="+mn-lt"/>
              </a:rPr>
              <a:t>Yes</a:t>
            </a:r>
          </a:p>
        </p:txBody>
      </p:sp>
      <p:cxnSp>
        <p:nvCxnSpPr>
          <p:cNvPr id="44" name="Elbow Connector 27"/>
          <p:cNvCxnSpPr/>
          <p:nvPr>
            <p:custDataLst>
              <p:tags r:id="rId2"/>
            </p:custDataLst>
          </p:nvPr>
        </p:nvCxnSpPr>
        <p:spPr>
          <a:xfrm>
            <a:off x="5003620" y="3462341"/>
            <a:ext cx="922154" cy="0"/>
          </a:xfrm>
          <a:prstGeom prst="straightConnector1">
            <a:avLst/>
          </a:prstGeom>
          <a:noFill/>
          <a:ln w="57150" cap="flat" cmpd="sng" algn="ctr">
            <a:solidFill>
              <a:srgbClr val="00A3A1"/>
            </a:solidFill>
            <a:prstDash val="solid"/>
            <a:tailEnd type="triangle"/>
          </a:ln>
          <a:effectLst/>
        </p:spPr>
      </p:cxnSp>
      <p:sp>
        <p:nvSpPr>
          <p:cNvPr id="45" name="TextBox 44"/>
          <p:cNvSpPr txBox="1"/>
          <p:nvPr/>
        </p:nvSpPr>
        <p:spPr>
          <a:xfrm>
            <a:off x="5192627" y="3130133"/>
            <a:ext cx="549558" cy="348069"/>
          </a:xfrm>
          <a:prstGeom prst="rect">
            <a:avLst/>
          </a:prstGeom>
        </p:spPr>
        <p:txBody>
          <a:bodyPr lIns="0" tIns="0" rIns="0" bIns="0" anchor="ctr"/>
          <a:lstStyle>
            <a:defPPr>
              <a:defRPr lang="en-US"/>
            </a:defPPr>
            <a:lvl1pPr indent="0" algn="ctr">
              <a:spcBef>
                <a:spcPts val="0"/>
              </a:spcBef>
              <a:spcAft>
                <a:spcPts val="300"/>
              </a:spcAft>
              <a:buFont typeface="Lucida Grande"/>
              <a:buNone/>
              <a:defRPr sz="2667" b="1" i="0">
                <a:solidFill>
                  <a:srgbClr val="00338D"/>
                </a:solidFill>
                <a:latin typeface="Arial" panose="020B0604020202020204" pitchFamily="34" charset="0"/>
                <a:cs typeface="Arial" panose="020B0604020202020204" pitchFamily="34" charset="0"/>
              </a:defRPr>
            </a:lvl1pPr>
            <a:lvl2pPr marL="0" indent="0">
              <a:lnSpc>
                <a:spcPct val="90000"/>
              </a:lnSpc>
              <a:spcBef>
                <a:spcPts val="0"/>
              </a:spcBef>
              <a:spcAft>
                <a:spcPts val="900"/>
              </a:spcAft>
              <a:buFont typeface="Arial"/>
              <a:buNone/>
              <a:defRPr sz="2000" b="0" i="0">
                <a:latin typeface="Univers for KPMG Light"/>
                <a:cs typeface="Univers for KPMG Light"/>
              </a:defRPr>
            </a:lvl2pPr>
            <a:lvl3pPr marL="228600" indent="-228600">
              <a:spcBef>
                <a:spcPts val="0"/>
              </a:spcBef>
              <a:spcAft>
                <a:spcPts val="300"/>
              </a:spcAft>
              <a:buFont typeface="Lucida Grande"/>
              <a:buChar char="—"/>
              <a:defRPr sz="2000" b="0" i="0">
                <a:latin typeface="Univers for KPMG Light"/>
                <a:cs typeface="Univers for KPMG Light"/>
              </a:defRPr>
            </a:lvl3pPr>
            <a:lvl4pPr marL="342900" indent="-114300">
              <a:spcBef>
                <a:spcPts val="0"/>
              </a:spcBef>
              <a:spcAft>
                <a:spcPts val="300"/>
              </a:spcAft>
              <a:buFont typeface="Arial"/>
              <a:buChar char="–"/>
              <a:defRPr sz="2000" b="0" i="0">
                <a:latin typeface="Univers for KPMG Light"/>
                <a:cs typeface="Univers for KPMG Light"/>
              </a:defRPr>
            </a:lvl4pPr>
            <a:lvl5pPr marL="0" indent="0">
              <a:spcBef>
                <a:spcPts val="0"/>
              </a:spcBef>
              <a:spcAft>
                <a:spcPts val="300"/>
              </a:spcAft>
              <a:buFont typeface="Arial"/>
              <a:buNone/>
              <a:defRPr sz="2000" b="0" i="0">
                <a:solidFill>
                  <a:schemeClr val="accent6"/>
                </a:solidFill>
                <a:latin typeface="Univers for KPMG Light"/>
                <a:cs typeface="Univers for KPMG Ligh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sz="1800" dirty="0">
                <a:solidFill>
                  <a:srgbClr val="00A3A1"/>
                </a:solidFill>
                <a:latin typeface="+mn-lt"/>
              </a:rPr>
              <a:t>Yes</a:t>
            </a:r>
          </a:p>
        </p:txBody>
      </p:sp>
      <p:cxnSp>
        <p:nvCxnSpPr>
          <p:cNvPr id="46" name="Straight Arrow Connector 45"/>
          <p:cNvCxnSpPr>
            <a:stCxn id="29" idx="2"/>
            <a:endCxn id="33" idx="0"/>
          </p:cNvCxnSpPr>
          <p:nvPr/>
        </p:nvCxnSpPr>
        <p:spPr>
          <a:xfrm flipH="1">
            <a:off x="3141643" y="3790462"/>
            <a:ext cx="1" cy="553528"/>
          </a:xfrm>
          <a:prstGeom prst="straightConnector1">
            <a:avLst/>
          </a:prstGeom>
          <a:noFill/>
          <a:ln w="57150" cap="flat" cmpd="sng" algn="ctr">
            <a:solidFill>
              <a:schemeClr val="accent2"/>
            </a:solidFill>
            <a:prstDash val="solid"/>
            <a:tailEnd type="triangle"/>
          </a:ln>
          <a:effectLst/>
        </p:spPr>
      </p:cxnSp>
    </p:spTree>
    <p:extLst>
      <p:ext uri="{BB962C8B-B14F-4D97-AF65-F5344CB8AC3E}">
        <p14:creationId xmlns:p14="http://schemas.microsoft.com/office/powerpoint/2010/main" xmlns="" val="361202830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1" grpId="0"/>
      <p:bldP spid="32" grpId="0"/>
      <p:bldP spid="33" grpId="0" animBg="1"/>
      <p:bldP spid="34" grpId="0" animBg="1"/>
      <p:bldP spid="43"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5400" dirty="0" smtClean="0"/>
              <a:t>Substantive substitution rights</a:t>
            </a:r>
            <a:endParaRPr lang="en-GB" sz="5400" dirty="0"/>
          </a:p>
        </p:txBody>
      </p:sp>
      <p:sp>
        <p:nvSpPr>
          <p:cNvPr id="17" name="Rectangle 16"/>
          <p:cNvSpPr/>
          <p:nvPr/>
        </p:nvSpPr>
        <p:spPr>
          <a:xfrm>
            <a:off x="1294959" y="1730047"/>
            <a:ext cx="3693370" cy="924816"/>
          </a:xfrm>
          <a:prstGeom prst="rect">
            <a:avLst/>
          </a:prstGeom>
          <a:solidFill>
            <a:schemeClr val="tx2"/>
          </a:solidFill>
          <a:ln>
            <a:solidFill>
              <a:schemeClr val="tx2"/>
            </a:solidFill>
          </a:ln>
        </p:spPr>
        <p:txBody>
          <a:bodyPr wrap="square" anchor="ctr">
            <a:noAutofit/>
          </a:bodyPr>
          <a:lstStyle/>
          <a:p>
            <a:pPr algn="ctr"/>
            <a:r>
              <a:rPr lang="en-GB" dirty="0">
                <a:solidFill>
                  <a:schemeClr val="bg1"/>
                </a:solidFill>
              </a:rPr>
              <a:t>Practical ability of lessor to substitute asset </a:t>
            </a:r>
            <a:r>
              <a:rPr lang="en-GB" b="1" i="1" dirty="0">
                <a:solidFill>
                  <a:schemeClr val="bg1"/>
                </a:solidFill>
              </a:rPr>
              <a:t>throughout</a:t>
            </a:r>
            <a:r>
              <a:rPr lang="en-GB" dirty="0">
                <a:solidFill>
                  <a:schemeClr val="bg1"/>
                </a:solidFill>
              </a:rPr>
              <a:t> the period of use?</a:t>
            </a:r>
          </a:p>
        </p:txBody>
      </p:sp>
      <p:sp>
        <p:nvSpPr>
          <p:cNvPr id="25" name="Rectangle 24"/>
          <p:cNvSpPr/>
          <p:nvPr/>
        </p:nvSpPr>
        <p:spPr>
          <a:xfrm>
            <a:off x="1294959" y="3144131"/>
            <a:ext cx="3693370" cy="646331"/>
          </a:xfrm>
          <a:prstGeom prst="rect">
            <a:avLst/>
          </a:prstGeom>
          <a:solidFill>
            <a:schemeClr val="accent3"/>
          </a:solidFill>
          <a:ln>
            <a:solidFill>
              <a:schemeClr val="accent3"/>
            </a:solidFill>
          </a:ln>
        </p:spPr>
        <p:txBody>
          <a:bodyPr wrap="square" anchor="ctr">
            <a:spAutoFit/>
          </a:bodyPr>
          <a:lstStyle/>
          <a:p>
            <a:pPr algn="ctr"/>
            <a:r>
              <a:rPr lang="en-GB" dirty="0">
                <a:solidFill>
                  <a:schemeClr val="bg1"/>
                </a:solidFill>
              </a:rPr>
              <a:t>Lessor benefits economically from substitution?</a:t>
            </a:r>
          </a:p>
        </p:txBody>
      </p:sp>
      <p:cxnSp>
        <p:nvCxnSpPr>
          <p:cNvPr id="26" name="Straight Arrow Connector 25"/>
          <p:cNvCxnSpPr>
            <a:stCxn id="17" idx="2"/>
            <a:endCxn id="25" idx="0"/>
          </p:cNvCxnSpPr>
          <p:nvPr/>
        </p:nvCxnSpPr>
        <p:spPr>
          <a:xfrm>
            <a:off x="3141644" y="2654863"/>
            <a:ext cx="0" cy="489268"/>
          </a:xfrm>
          <a:prstGeom prst="straightConnector1">
            <a:avLst/>
          </a:prstGeom>
          <a:noFill/>
          <a:ln w="57150" cap="flat" cmpd="sng" algn="ctr">
            <a:solidFill>
              <a:schemeClr val="accent2"/>
            </a:solidFill>
            <a:prstDash val="solid"/>
            <a:tailEnd type="triangle"/>
          </a:ln>
          <a:effectLst/>
        </p:spPr>
      </p:cxnSp>
      <p:sp>
        <p:nvSpPr>
          <p:cNvPr id="27" name="TextBox 26"/>
          <p:cNvSpPr txBox="1"/>
          <p:nvPr/>
        </p:nvSpPr>
        <p:spPr>
          <a:xfrm>
            <a:off x="2537504" y="2765810"/>
            <a:ext cx="549558" cy="348069"/>
          </a:xfrm>
          <a:prstGeom prst="rect">
            <a:avLst/>
          </a:prstGeom>
        </p:spPr>
        <p:txBody>
          <a:bodyPr lIns="0" tIns="0" rIns="0" bIns="0" anchor="ctr"/>
          <a:lstStyle>
            <a:defPPr>
              <a:defRPr lang="en-US"/>
            </a:defPPr>
            <a:lvl1pPr indent="0" algn="ctr">
              <a:spcBef>
                <a:spcPts val="0"/>
              </a:spcBef>
              <a:spcAft>
                <a:spcPts val="300"/>
              </a:spcAft>
              <a:buFont typeface="Lucida Grande"/>
              <a:buNone/>
              <a:defRPr sz="2667" b="1" i="0">
                <a:solidFill>
                  <a:srgbClr val="00338D"/>
                </a:solidFill>
                <a:latin typeface="Arial" panose="020B0604020202020204" pitchFamily="34" charset="0"/>
                <a:cs typeface="Arial" panose="020B0604020202020204" pitchFamily="34" charset="0"/>
              </a:defRPr>
            </a:lvl1pPr>
            <a:lvl2pPr marL="0" indent="0">
              <a:lnSpc>
                <a:spcPct val="90000"/>
              </a:lnSpc>
              <a:spcBef>
                <a:spcPts val="0"/>
              </a:spcBef>
              <a:spcAft>
                <a:spcPts val="900"/>
              </a:spcAft>
              <a:buFont typeface="Arial"/>
              <a:buNone/>
              <a:defRPr sz="2000" b="0" i="0">
                <a:latin typeface="Univers for KPMG Light"/>
                <a:cs typeface="Univers for KPMG Light"/>
              </a:defRPr>
            </a:lvl2pPr>
            <a:lvl3pPr marL="228600" indent="-228600">
              <a:spcBef>
                <a:spcPts val="0"/>
              </a:spcBef>
              <a:spcAft>
                <a:spcPts val="300"/>
              </a:spcAft>
              <a:buFont typeface="Lucida Grande"/>
              <a:buChar char="—"/>
              <a:defRPr sz="2000" b="0" i="0">
                <a:latin typeface="Univers for KPMG Light"/>
                <a:cs typeface="Univers for KPMG Light"/>
              </a:defRPr>
            </a:lvl3pPr>
            <a:lvl4pPr marL="342900" indent="-114300">
              <a:spcBef>
                <a:spcPts val="0"/>
              </a:spcBef>
              <a:spcAft>
                <a:spcPts val="300"/>
              </a:spcAft>
              <a:buFont typeface="Arial"/>
              <a:buChar char="–"/>
              <a:defRPr sz="2000" b="0" i="0">
                <a:latin typeface="Univers for KPMG Light"/>
                <a:cs typeface="Univers for KPMG Light"/>
              </a:defRPr>
            </a:lvl4pPr>
            <a:lvl5pPr marL="0" indent="0">
              <a:spcBef>
                <a:spcPts val="0"/>
              </a:spcBef>
              <a:spcAft>
                <a:spcPts val="300"/>
              </a:spcAft>
              <a:buFont typeface="Arial"/>
              <a:buNone/>
              <a:defRPr sz="2000" b="0" i="0">
                <a:solidFill>
                  <a:schemeClr val="accent6"/>
                </a:solidFill>
                <a:latin typeface="Univers for KPMG Light"/>
                <a:cs typeface="Univers for KPMG Ligh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sz="1800" dirty="0" smtClean="0">
                <a:solidFill>
                  <a:schemeClr val="accent2"/>
                </a:solidFill>
                <a:latin typeface="+mn-lt"/>
              </a:rPr>
              <a:t>Yes</a:t>
            </a:r>
            <a:endParaRPr lang="en-GB" sz="1800" dirty="0">
              <a:solidFill>
                <a:schemeClr val="accent2"/>
              </a:solidFill>
              <a:latin typeface="+mn-lt"/>
            </a:endParaRPr>
          </a:p>
        </p:txBody>
      </p:sp>
      <p:sp>
        <p:nvSpPr>
          <p:cNvPr id="28" name="TextBox 27"/>
          <p:cNvSpPr txBox="1"/>
          <p:nvPr/>
        </p:nvSpPr>
        <p:spPr>
          <a:xfrm>
            <a:off x="2508900" y="3928057"/>
            <a:ext cx="549558" cy="348069"/>
          </a:xfrm>
          <a:prstGeom prst="rect">
            <a:avLst/>
          </a:prstGeom>
        </p:spPr>
        <p:txBody>
          <a:bodyPr lIns="0" tIns="0" rIns="0" bIns="0" anchor="ctr"/>
          <a:lstStyle>
            <a:defPPr>
              <a:defRPr lang="en-US"/>
            </a:defPPr>
            <a:lvl1pPr indent="0" algn="ctr">
              <a:spcBef>
                <a:spcPts val="0"/>
              </a:spcBef>
              <a:spcAft>
                <a:spcPts val="300"/>
              </a:spcAft>
              <a:buFont typeface="Lucida Grande"/>
              <a:buNone/>
              <a:defRPr sz="2667" b="1" i="0">
                <a:solidFill>
                  <a:srgbClr val="00338D"/>
                </a:solidFill>
                <a:latin typeface="Arial" panose="020B0604020202020204" pitchFamily="34" charset="0"/>
                <a:cs typeface="Arial" panose="020B0604020202020204" pitchFamily="34" charset="0"/>
              </a:defRPr>
            </a:lvl1pPr>
            <a:lvl2pPr marL="0" indent="0">
              <a:lnSpc>
                <a:spcPct val="90000"/>
              </a:lnSpc>
              <a:spcBef>
                <a:spcPts val="0"/>
              </a:spcBef>
              <a:spcAft>
                <a:spcPts val="900"/>
              </a:spcAft>
              <a:buFont typeface="Arial"/>
              <a:buNone/>
              <a:defRPr sz="2000" b="0" i="0">
                <a:latin typeface="Univers for KPMG Light"/>
                <a:cs typeface="Univers for KPMG Light"/>
              </a:defRPr>
            </a:lvl2pPr>
            <a:lvl3pPr marL="228600" indent="-228600">
              <a:spcBef>
                <a:spcPts val="0"/>
              </a:spcBef>
              <a:spcAft>
                <a:spcPts val="300"/>
              </a:spcAft>
              <a:buFont typeface="Lucida Grande"/>
              <a:buChar char="—"/>
              <a:defRPr sz="2000" b="0" i="0">
                <a:latin typeface="Univers for KPMG Light"/>
                <a:cs typeface="Univers for KPMG Light"/>
              </a:defRPr>
            </a:lvl3pPr>
            <a:lvl4pPr marL="342900" indent="-114300">
              <a:spcBef>
                <a:spcPts val="0"/>
              </a:spcBef>
              <a:spcAft>
                <a:spcPts val="300"/>
              </a:spcAft>
              <a:buFont typeface="Arial"/>
              <a:buChar char="–"/>
              <a:defRPr sz="2000" b="0" i="0">
                <a:latin typeface="Univers for KPMG Light"/>
                <a:cs typeface="Univers for KPMG Light"/>
              </a:defRPr>
            </a:lvl4pPr>
            <a:lvl5pPr marL="0" indent="0">
              <a:spcBef>
                <a:spcPts val="0"/>
              </a:spcBef>
              <a:spcAft>
                <a:spcPts val="300"/>
              </a:spcAft>
              <a:buFont typeface="Arial"/>
              <a:buNone/>
              <a:defRPr sz="2000" b="0" i="0">
                <a:solidFill>
                  <a:schemeClr val="accent6"/>
                </a:solidFill>
                <a:latin typeface="Univers for KPMG Light"/>
                <a:cs typeface="Univers for KPMG Ligh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sz="1800" dirty="0" smtClean="0">
                <a:solidFill>
                  <a:schemeClr val="accent2"/>
                </a:solidFill>
                <a:latin typeface="+mn-lt"/>
              </a:rPr>
              <a:t>Yes</a:t>
            </a:r>
            <a:endParaRPr lang="en-GB" sz="1800" dirty="0">
              <a:solidFill>
                <a:schemeClr val="accent2"/>
              </a:solidFill>
              <a:latin typeface="+mn-lt"/>
            </a:endParaRPr>
          </a:p>
        </p:txBody>
      </p:sp>
      <p:sp>
        <p:nvSpPr>
          <p:cNvPr id="29" name="Rounded Rectangle 28"/>
          <p:cNvSpPr/>
          <p:nvPr/>
        </p:nvSpPr>
        <p:spPr>
          <a:xfrm>
            <a:off x="1294958" y="4343990"/>
            <a:ext cx="3693369" cy="498462"/>
          </a:xfrm>
          <a:prstGeom prst="roundRect">
            <a:avLst>
              <a:gd name="adj" fmla="val 5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No identified asset </a:t>
            </a:r>
            <a:endParaRPr lang="en-GB" dirty="0"/>
          </a:p>
        </p:txBody>
      </p:sp>
      <p:sp>
        <p:nvSpPr>
          <p:cNvPr id="30" name="Rounded Rectangle 29"/>
          <p:cNvSpPr/>
          <p:nvPr/>
        </p:nvSpPr>
        <p:spPr>
          <a:xfrm>
            <a:off x="5948119" y="1730048"/>
            <a:ext cx="2109289" cy="2129550"/>
          </a:xfrm>
          <a:prstGeom prst="roundRect">
            <a:avLst>
              <a:gd name="adj" fmla="val 50000"/>
            </a:avLst>
          </a:prstGeom>
          <a:solidFill>
            <a:srgbClr val="00A3A1"/>
          </a:solidFill>
          <a:ln>
            <a:solidFill>
              <a:srgbClr val="00A3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Could be identified asset </a:t>
            </a:r>
          </a:p>
        </p:txBody>
      </p:sp>
      <p:cxnSp>
        <p:nvCxnSpPr>
          <p:cNvPr id="31" name="Elbow Connector 27"/>
          <p:cNvCxnSpPr/>
          <p:nvPr>
            <p:custDataLst>
              <p:tags r:id="rId1"/>
            </p:custDataLst>
          </p:nvPr>
        </p:nvCxnSpPr>
        <p:spPr>
          <a:xfrm>
            <a:off x="5015794" y="2238855"/>
            <a:ext cx="922154" cy="0"/>
          </a:xfrm>
          <a:prstGeom prst="straightConnector1">
            <a:avLst/>
          </a:prstGeom>
          <a:noFill/>
          <a:ln w="57150" cap="flat" cmpd="sng" algn="ctr">
            <a:solidFill>
              <a:srgbClr val="00A3A1"/>
            </a:solidFill>
            <a:prstDash val="solid"/>
            <a:tailEnd type="triangle"/>
          </a:ln>
          <a:effectLst/>
        </p:spPr>
      </p:cxnSp>
      <p:sp>
        <p:nvSpPr>
          <p:cNvPr id="32" name="TextBox 31"/>
          <p:cNvSpPr txBox="1"/>
          <p:nvPr/>
        </p:nvSpPr>
        <p:spPr>
          <a:xfrm>
            <a:off x="5189920" y="1931826"/>
            <a:ext cx="549558" cy="348069"/>
          </a:xfrm>
          <a:prstGeom prst="rect">
            <a:avLst/>
          </a:prstGeom>
        </p:spPr>
        <p:txBody>
          <a:bodyPr lIns="0" tIns="0" rIns="0" bIns="0" anchor="ctr"/>
          <a:lstStyle>
            <a:defPPr>
              <a:defRPr lang="en-US"/>
            </a:defPPr>
            <a:lvl1pPr indent="0" algn="ctr">
              <a:spcBef>
                <a:spcPts val="0"/>
              </a:spcBef>
              <a:spcAft>
                <a:spcPts val="300"/>
              </a:spcAft>
              <a:buFont typeface="Lucida Grande"/>
              <a:buNone/>
              <a:defRPr sz="2667" b="1" i="0">
                <a:solidFill>
                  <a:srgbClr val="00338D"/>
                </a:solidFill>
                <a:latin typeface="Arial" panose="020B0604020202020204" pitchFamily="34" charset="0"/>
                <a:cs typeface="Arial" panose="020B0604020202020204" pitchFamily="34" charset="0"/>
              </a:defRPr>
            </a:lvl1pPr>
            <a:lvl2pPr marL="0" indent="0">
              <a:lnSpc>
                <a:spcPct val="90000"/>
              </a:lnSpc>
              <a:spcBef>
                <a:spcPts val="0"/>
              </a:spcBef>
              <a:spcAft>
                <a:spcPts val="900"/>
              </a:spcAft>
              <a:buFont typeface="Arial"/>
              <a:buNone/>
              <a:defRPr sz="2000" b="0" i="0">
                <a:latin typeface="Univers for KPMG Light"/>
                <a:cs typeface="Univers for KPMG Light"/>
              </a:defRPr>
            </a:lvl2pPr>
            <a:lvl3pPr marL="228600" indent="-228600">
              <a:spcBef>
                <a:spcPts val="0"/>
              </a:spcBef>
              <a:spcAft>
                <a:spcPts val="300"/>
              </a:spcAft>
              <a:buFont typeface="Lucida Grande"/>
              <a:buChar char="—"/>
              <a:defRPr sz="2000" b="0" i="0">
                <a:latin typeface="Univers for KPMG Light"/>
                <a:cs typeface="Univers for KPMG Light"/>
              </a:defRPr>
            </a:lvl3pPr>
            <a:lvl4pPr marL="342900" indent="-114300">
              <a:spcBef>
                <a:spcPts val="0"/>
              </a:spcBef>
              <a:spcAft>
                <a:spcPts val="300"/>
              </a:spcAft>
              <a:buFont typeface="Arial"/>
              <a:buChar char="–"/>
              <a:defRPr sz="2000" b="0" i="0">
                <a:latin typeface="Univers for KPMG Light"/>
                <a:cs typeface="Univers for KPMG Light"/>
              </a:defRPr>
            </a:lvl4pPr>
            <a:lvl5pPr marL="0" indent="0">
              <a:spcBef>
                <a:spcPts val="0"/>
              </a:spcBef>
              <a:spcAft>
                <a:spcPts val="300"/>
              </a:spcAft>
              <a:buFont typeface="Arial"/>
              <a:buNone/>
              <a:defRPr sz="2000" b="0" i="0">
                <a:solidFill>
                  <a:schemeClr val="accent6"/>
                </a:solidFill>
                <a:latin typeface="Univers for KPMG Light"/>
                <a:cs typeface="Univers for KPMG Ligh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sz="1800" dirty="0">
                <a:solidFill>
                  <a:srgbClr val="00A3A1"/>
                </a:solidFill>
                <a:latin typeface="+mn-lt"/>
              </a:rPr>
              <a:t>Yes</a:t>
            </a:r>
          </a:p>
        </p:txBody>
      </p:sp>
      <p:cxnSp>
        <p:nvCxnSpPr>
          <p:cNvPr id="33" name="Elbow Connector 27"/>
          <p:cNvCxnSpPr/>
          <p:nvPr>
            <p:custDataLst>
              <p:tags r:id="rId2"/>
            </p:custDataLst>
          </p:nvPr>
        </p:nvCxnSpPr>
        <p:spPr>
          <a:xfrm>
            <a:off x="5003620" y="3462341"/>
            <a:ext cx="922154" cy="0"/>
          </a:xfrm>
          <a:prstGeom prst="straightConnector1">
            <a:avLst/>
          </a:prstGeom>
          <a:noFill/>
          <a:ln w="57150" cap="flat" cmpd="sng" algn="ctr">
            <a:solidFill>
              <a:srgbClr val="00A3A1"/>
            </a:solidFill>
            <a:prstDash val="solid"/>
            <a:tailEnd type="triangle"/>
          </a:ln>
          <a:effectLst/>
        </p:spPr>
      </p:cxnSp>
      <p:sp>
        <p:nvSpPr>
          <p:cNvPr id="34" name="TextBox 33"/>
          <p:cNvSpPr txBox="1"/>
          <p:nvPr/>
        </p:nvSpPr>
        <p:spPr>
          <a:xfrm>
            <a:off x="5192627" y="3130133"/>
            <a:ext cx="549558" cy="348069"/>
          </a:xfrm>
          <a:prstGeom prst="rect">
            <a:avLst/>
          </a:prstGeom>
        </p:spPr>
        <p:txBody>
          <a:bodyPr lIns="0" tIns="0" rIns="0" bIns="0" anchor="ctr"/>
          <a:lstStyle>
            <a:defPPr>
              <a:defRPr lang="en-US"/>
            </a:defPPr>
            <a:lvl1pPr indent="0" algn="ctr">
              <a:spcBef>
                <a:spcPts val="0"/>
              </a:spcBef>
              <a:spcAft>
                <a:spcPts val="300"/>
              </a:spcAft>
              <a:buFont typeface="Lucida Grande"/>
              <a:buNone/>
              <a:defRPr sz="2667" b="1" i="0">
                <a:solidFill>
                  <a:srgbClr val="00338D"/>
                </a:solidFill>
                <a:latin typeface="Arial" panose="020B0604020202020204" pitchFamily="34" charset="0"/>
                <a:cs typeface="Arial" panose="020B0604020202020204" pitchFamily="34" charset="0"/>
              </a:defRPr>
            </a:lvl1pPr>
            <a:lvl2pPr marL="0" indent="0">
              <a:lnSpc>
                <a:spcPct val="90000"/>
              </a:lnSpc>
              <a:spcBef>
                <a:spcPts val="0"/>
              </a:spcBef>
              <a:spcAft>
                <a:spcPts val="900"/>
              </a:spcAft>
              <a:buFont typeface="Arial"/>
              <a:buNone/>
              <a:defRPr sz="2000" b="0" i="0">
                <a:latin typeface="Univers for KPMG Light"/>
                <a:cs typeface="Univers for KPMG Light"/>
              </a:defRPr>
            </a:lvl2pPr>
            <a:lvl3pPr marL="228600" indent="-228600">
              <a:spcBef>
                <a:spcPts val="0"/>
              </a:spcBef>
              <a:spcAft>
                <a:spcPts val="300"/>
              </a:spcAft>
              <a:buFont typeface="Lucida Grande"/>
              <a:buChar char="—"/>
              <a:defRPr sz="2000" b="0" i="0">
                <a:latin typeface="Univers for KPMG Light"/>
                <a:cs typeface="Univers for KPMG Light"/>
              </a:defRPr>
            </a:lvl3pPr>
            <a:lvl4pPr marL="342900" indent="-114300">
              <a:spcBef>
                <a:spcPts val="0"/>
              </a:spcBef>
              <a:spcAft>
                <a:spcPts val="300"/>
              </a:spcAft>
              <a:buFont typeface="Arial"/>
              <a:buChar char="–"/>
              <a:defRPr sz="2000" b="0" i="0">
                <a:latin typeface="Univers for KPMG Light"/>
                <a:cs typeface="Univers for KPMG Light"/>
              </a:defRPr>
            </a:lvl4pPr>
            <a:lvl5pPr marL="0" indent="0">
              <a:spcBef>
                <a:spcPts val="0"/>
              </a:spcBef>
              <a:spcAft>
                <a:spcPts val="300"/>
              </a:spcAft>
              <a:buFont typeface="Arial"/>
              <a:buNone/>
              <a:defRPr sz="2000" b="0" i="0">
                <a:solidFill>
                  <a:schemeClr val="accent6"/>
                </a:solidFill>
                <a:latin typeface="Univers for KPMG Light"/>
                <a:cs typeface="Univers for KPMG Ligh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sz="1800" dirty="0">
                <a:solidFill>
                  <a:srgbClr val="00A3A1"/>
                </a:solidFill>
                <a:latin typeface="+mn-lt"/>
              </a:rPr>
              <a:t>Yes</a:t>
            </a:r>
          </a:p>
        </p:txBody>
      </p:sp>
      <p:cxnSp>
        <p:nvCxnSpPr>
          <p:cNvPr id="35" name="Straight Arrow Connector 34"/>
          <p:cNvCxnSpPr>
            <a:stCxn id="25" idx="2"/>
            <a:endCxn id="29" idx="0"/>
          </p:cNvCxnSpPr>
          <p:nvPr/>
        </p:nvCxnSpPr>
        <p:spPr>
          <a:xfrm flipH="1">
            <a:off x="3141643" y="3790462"/>
            <a:ext cx="1" cy="553528"/>
          </a:xfrm>
          <a:prstGeom prst="straightConnector1">
            <a:avLst/>
          </a:prstGeom>
          <a:noFill/>
          <a:ln w="57150" cap="flat" cmpd="sng" algn="ctr">
            <a:solidFill>
              <a:schemeClr val="accent2"/>
            </a:solidFill>
            <a:prstDash val="solid"/>
            <a:tailEnd type="triangle"/>
          </a:ln>
          <a:effectLst/>
        </p:spPr>
      </p:cxnSp>
    </p:spTree>
    <p:extLst>
      <p:ext uri="{BB962C8B-B14F-4D97-AF65-F5344CB8AC3E}">
        <p14:creationId xmlns:p14="http://schemas.microsoft.com/office/powerpoint/2010/main" xmlns="" val="26221494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5" grpId="0" animBg="1"/>
      <p:bldP spid="27" grpId="0"/>
      <p:bldP spid="28" grpId="0"/>
      <p:bldP spid="29" grpId="0" animBg="1"/>
      <p:bldP spid="30" grpId="0" animBg="1"/>
      <p:bldP spid="32" grpId="0"/>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5400" dirty="0"/>
              <a:t>Capacity </a:t>
            </a:r>
            <a:r>
              <a:rPr lang="en-GB" sz="5400" dirty="0" smtClean="0"/>
              <a:t>portions</a:t>
            </a:r>
            <a:endParaRPr lang="en-GB" sz="5400" dirty="0"/>
          </a:p>
        </p:txBody>
      </p:sp>
      <p:sp>
        <p:nvSpPr>
          <p:cNvPr id="7" name="Text Box 9"/>
          <p:cNvSpPr txBox="1"/>
          <p:nvPr/>
        </p:nvSpPr>
        <p:spPr>
          <a:xfrm>
            <a:off x="1095201" y="2057976"/>
            <a:ext cx="2701118" cy="762232"/>
          </a:xfrm>
          <a:prstGeom prst="rect">
            <a:avLst/>
          </a:prstGeom>
          <a:noFill/>
          <a:ln w="6350">
            <a:solidFill>
              <a:srgbClr val="0091DA"/>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3305" tIns="31652" rIns="63305" bIns="31652" numCol="1" spcCol="0" rtlCol="0" fromWordArt="0" anchor="ctr" anchorCtr="0" forceAA="0" compatLnSpc="1">
            <a:prstTxWarp prst="textNoShape">
              <a:avLst/>
            </a:prstTxWarp>
            <a:noAutofit/>
          </a:bodyPr>
          <a:lstStyle/>
          <a:p>
            <a:pPr algn="ctr">
              <a:lnSpc>
                <a:spcPct val="107000"/>
              </a:lnSpc>
              <a:spcAft>
                <a:spcPts val="554"/>
              </a:spcAft>
            </a:pPr>
            <a:r>
              <a:rPr lang="de-DE" b="1" dirty="0">
                <a:solidFill>
                  <a:srgbClr val="0091DA"/>
                </a:solidFill>
                <a:ea typeface="Calibri" panose="020F0502020204030204" pitchFamily="34" charset="0"/>
                <a:cs typeface="Times New Roman" panose="02020603050405020304" pitchFamily="18" charset="0"/>
              </a:rPr>
              <a:t>Physically distinct</a:t>
            </a:r>
            <a:endParaRPr lang="en-GB" b="1" dirty="0">
              <a:solidFill>
                <a:srgbClr val="0091DA"/>
              </a:solidFill>
              <a:ea typeface="Calibri" panose="020F0502020204030204" pitchFamily="34" charset="0"/>
              <a:cs typeface="Times New Roman" panose="02020603050405020304" pitchFamily="18" charset="0"/>
            </a:endParaRPr>
          </a:p>
        </p:txBody>
      </p:sp>
      <p:sp>
        <p:nvSpPr>
          <p:cNvPr id="8" name="Text Box 16"/>
          <p:cNvSpPr txBox="1"/>
          <p:nvPr/>
        </p:nvSpPr>
        <p:spPr>
          <a:xfrm>
            <a:off x="3975864" y="2057976"/>
            <a:ext cx="3912408" cy="762232"/>
          </a:xfrm>
          <a:prstGeom prst="rect">
            <a:avLst/>
          </a:prstGeom>
          <a:noFill/>
          <a:ln w="6350">
            <a:solidFill>
              <a:schemeClr val="accent4"/>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3305" tIns="31652" rIns="63305" bIns="31652" numCol="1" spcCol="0" rtlCol="0" fromWordArt="0" anchor="ctr" anchorCtr="0" forceAA="0" compatLnSpc="1">
            <a:prstTxWarp prst="textNoShape">
              <a:avLst/>
            </a:prstTxWarp>
            <a:noAutofit/>
          </a:bodyPr>
          <a:lstStyle/>
          <a:p>
            <a:pPr algn="ctr">
              <a:lnSpc>
                <a:spcPct val="107000"/>
              </a:lnSpc>
              <a:spcAft>
                <a:spcPts val="554"/>
              </a:spcAft>
            </a:pPr>
            <a:r>
              <a:rPr lang="en-GB" b="1" dirty="0">
                <a:solidFill>
                  <a:schemeClr val="accent4"/>
                </a:solidFill>
                <a:ea typeface="Calibri" panose="020F0502020204030204" pitchFamily="34" charset="0"/>
                <a:cs typeface="Times New Roman" panose="02020603050405020304" pitchFamily="18" charset="0"/>
              </a:rPr>
              <a:t>Not physically distinct: </a:t>
            </a:r>
            <a:br>
              <a:rPr lang="en-GB" b="1" dirty="0">
                <a:solidFill>
                  <a:schemeClr val="accent4"/>
                </a:solidFill>
                <a:ea typeface="Calibri" panose="020F0502020204030204" pitchFamily="34" charset="0"/>
                <a:cs typeface="Times New Roman" panose="02020603050405020304" pitchFamily="18" charset="0"/>
              </a:rPr>
            </a:br>
            <a:r>
              <a:rPr lang="en-GB" b="1" dirty="0">
                <a:solidFill>
                  <a:schemeClr val="accent4"/>
                </a:solidFill>
                <a:ea typeface="Calibri" panose="020F0502020204030204" pitchFamily="34" charset="0"/>
                <a:cs typeface="Times New Roman" panose="02020603050405020304" pitchFamily="18" charset="0"/>
              </a:rPr>
              <a:t>Substantially all of total capacity?</a:t>
            </a:r>
          </a:p>
        </p:txBody>
      </p:sp>
      <p:sp>
        <p:nvSpPr>
          <p:cNvPr id="11" name="Text Box 11"/>
          <p:cNvSpPr txBox="1"/>
          <p:nvPr/>
        </p:nvSpPr>
        <p:spPr>
          <a:xfrm>
            <a:off x="1095201" y="3416048"/>
            <a:ext cx="3924640" cy="841655"/>
          </a:xfrm>
          <a:prstGeom prst="roundRect">
            <a:avLst>
              <a:gd name="adj" fmla="val 5555"/>
            </a:avLst>
          </a:prstGeom>
          <a:solidFill>
            <a:schemeClr val="tx2"/>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3305" tIns="31652" rIns="63305" bIns="31652" numCol="1" spcCol="0" rtlCol="0" fromWordArt="0" anchor="ctr" anchorCtr="0" forceAA="0" compatLnSpc="1">
            <a:prstTxWarp prst="textNoShape">
              <a:avLst/>
            </a:prstTxWarp>
            <a:noAutofit/>
          </a:bodyPr>
          <a:lstStyle/>
          <a:p>
            <a:pPr algn="ctr">
              <a:lnSpc>
                <a:spcPct val="107000"/>
              </a:lnSpc>
              <a:spcAft>
                <a:spcPts val="554"/>
              </a:spcAft>
            </a:pPr>
            <a:r>
              <a:rPr lang="en-GB" dirty="0">
                <a:solidFill>
                  <a:schemeClr val="bg1"/>
                </a:solidFill>
                <a:ea typeface="Calibri" panose="020F0502020204030204" pitchFamily="34" charset="0"/>
                <a:cs typeface="Times New Roman" panose="02020603050405020304" pitchFamily="18" charset="0"/>
              </a:rPr>
              <a:t>Can be identified asset </a:t>
            </a:r>
          </a:p>
        </p:txBody>
      </p:sp>
      <p:sp>
        <p:nvSpPr>
          <p:cNvPr id="12" name="Text Box 22"/>
          <p:cNvSpPr txBox="1"/>
          <p:nvPr/>
        </p:nvSpPr>
        <p:spPr>
          <a:xfrm>
            <a:off x="5140039" y="3416048"/>
            <a:ext cx="2748234" cy="841655"/>
          </a:xfrm>
          <a:prstGeom prst="roundRect">
            <a:avLst>
              <a:gd name="adj" fmla="val 5722"/>
            </a:avLst>
          </a:prstGeom>
          <a:solidFill>
            <a:schemeClr val="accent3"/>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3305" tIns="31652" rIns="63305" bIns="31652" numCol="1" spcCol="0" rtlCol="0" fromWordArt="0" anchor="ctr" anchorCtr="0" forceAA="0" compatLnSpc="1">
            <a:prstTxWarp prst="textNoShape">
              <a:avLst/>
            </a:prstTxWarp>
            <a:noAutofit/>
          </a:bodyPr>
          <a:lstStyle/>
          <a:p>
            <a:pPr algn="ctr">
              <a:lnSpc>
                <a:spcPct val="107000"/>
              </a:lnSpc>
              <a:spcAft>
                <a:spcPts val="554"/>
              </a:spcAft>
            </a:pPr>
            <a:r>
              <a:rPr lang="en-GB" dirty="0">
                <a:solidFill>
                  <a:schemeClr val="bg1"/>
                </a:solidFill>
                <a:ea typeface="Calibri" panose="020F0502020204030204" pitchFamily="34" charset="0"/>
                <a:cs typeface="Times New Roman" panose="02020603050405020304" pitchFamily="18" charset="0"/>
              </a:rPr>
              <a:t>No identified asset </a:t>
            </a:r>
          </a:p>
        </p:txBody>
      </p:sp>
      <p:cxnSp>
        <p:nvCxnSpPr>
          <p:cNvPr id="13" name="Straight Arrow Connector 12"/>
          <p:cNvCxnSpPr/>
          <p:nvPr/>
        </p:nvCxnSpPr>
        <p:spPr>
          <a:xfrm>
            <a:off x="2581163" y="2816718"/>
            <a:ext cx="10666" cy="599328"/>
          </a:xfrm>
          <a:prstGeom prst="straightConnector1">
            <a:avLst/>
          </a:prstGeom>
          <a:noFill/>
          <a:ln w="57150" cap="flat" cmpd="sng" algn="ctr">
            <a:solidFill>
              <a:srgbClr val="00A3A1"/>
            </a:solidFill>
            <a:prstDash val="solid"/>
            <a:tailEnd type="triangle"/>
          </a:ln>
          <a:effectLst/>
        </p:spPr>
      </p:cxnSp>
      <p:cxnSp>
        <p:nvCxnSpPr>
          <p:cNvPr id="15" name="Straight Arrow Connector 14"/>
          <p:cNvCxnSpPr/>
          <p:nvPr/>
        </p:nvCxnSpPr>
        <p:spPr>
          <a:xfrm>
            <a:off x="7170745" y="2834303"/>
            <a:ext cx="0" cy="573231"/>
          </a:xfrm>
          <a:prstGeom prst="straightConnector1">
            <a:avLst/>
          </a:prstGeom>
          <a:noFill/>
          <a:ln w="57150" cap="flat" cmpd="sng" algn="ctr">
            <a:solidFill>
              <a:schemeClr val="accent2"/>
            </a:solidFill>
            <a:prstDash val="solid"/>
            <a:tailEnd type="triangle"/>
          </a:ln>
          <a:effectLst/>
        </p:spPr>
      </p:cxnSp>
      <p:sp>
        <p:nvSpPr>
          <p:cNvPr id="16" name="TextBox 15"/>
          <p:cNvSpPr txBox="1"/>
          <p:nvPr/>
        </p:nvSpPr>
        <p:spPr>
          <a:xfrm>
            <a:off x="3994163" y="2947678"/>
            <a:ext cx="549558" cy="348069"/>
          </a:xfrm>
          <a:prstGeom prst="rect">
            <a:avLst/>
          </a:prstGeom>
        </p:spPr>
        <p:txBody>
          <a:bodyPr lIns="0" tIns="0" rIns="0" bIns="0" anchor="ctr"/>
          <a:lstStyle>
            <a:defPPr>
              <a:defRPr lang="en-US"/>
            </a:defPPr>
            <a:lvl1pPr indent="0" algn="ctr">
              <a:spcBef>
                <a:spcPts val="0"/>
              </a:spcBef>
              <a:spcAft>
                <a:spcPts val="300"/>
              </a:spcAft>
              <a:buFont typeface="Lucida Grande"/>
              <a:buNone/>
              <a:defRPr sz="2667" b="1" i="0">
                <a:solidFill>
                  <a:srgbClr val="00338D"/>
                </a:solidFill>
                <a:latin typeface="Arial" panose="020B0604020202020204" pitchFamily="34" charset="0"/>
                <a:cs typeface="Arial" panose="020B0604020202020204" pitchFamily="34" charset="0"/>
              </a:defRPr>
            </a:lvl1pPr>
            <a:lvl2pPr marL="0" indent="0">
              <a:lnSpc>
                <a:spcPct val="90000"/>
              </a:lnSpc>
              <a:spcBef>
                <a:spcPts val="0"/>
              </a:spcBef>
              <a:spcAft>
                <a:spcPts val="900"/>
              </a:spcAft>
              <a:buFont typeface="Arial"/>
              <a:buNone/>
              <a:defRPr sz="2000" b="0" i="0">
                <a:latin typeface="Univers for KPMG Light"/>
                <a:cs typeface="Univers for KPMG Light"/>
              </a:defRPr>
            </a:lvl2pPr>
            <a:lvl3pPr marL="228600" indent="-228600">
              <a:spcBef>
                <a:spcPts val="0"/>
              </a:spcBef>
              <a:spcAft>
                <a:spcPts val="300"/>
              </a:spcAft>
              <a:buFont typeface="Lucida Grande"/>
              <a:buChar char="—"/>
              <a:defRPr sz="2000" b="0" i="0">
                <a:latin typeface="Univers for KPMG Light"/>
                <a:cs typeface="Univers for KPMG Light"/>
              </a:defRPr>
            </a:lvl3pPr>
            <a:lvl4pPr marL="342900" indent="-114300">
              <a:spcBef>
                <a:spcPts val="0"/>
              </a:spcBef>
              <a:spcAft>
                <a:spcPts val="300"/>
              </a:spcAft>
              <a:buFont typeface="Arial"/>
              <a:buChar char="–"/>
              <a:defRPr sz="2000" b="0" i="0">
                <a:latin typeface="Univers for KPMG Light"/>
                <a:cs typeface="Univers for KPMG Light"/>
              </a:defRPr>
            </a:lvl4pPr>
            <a:lvl5pPr marL="0" indent="0">
              <a:spcBef>
                <a:spcPts val="0"/>
              </a:spcBef>
              <a:spcAft>
                <a:spcPts val="300"/>
              </a:spcAft>
              <a:buFont typeface="Arial"/>
              <a:buNone/>
              <a:defRPr sz="2000" b="0" i="0">
                <a:solidFill>
                  <a:schemeClr val="accent6"/>
                </a:solidFill>
                <a:latin typeface="Univers for KPMG Light"/>
                <a:cs typeface="Univers for KPMG Ligh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sz="1800" dirty="0">
                <a:solidFill>
                  <a:srgbClr val="00A3A1"/>
                </a:solidFill>
                <a:latin typeface="+mn-lt"/>
              </a:rPr>
              <a:t>Yes</a:t>
            </a:r>
          </a:p>
        </p:txBody>
      </p:sp>
      <p:sp>
        <p:nvSpPr>
          <p:cNvPr id="17" name="TextBox 16"/>
          <p:cNvSpPr txBox="1"/>
          <p:nvPr/>
        </p:nvSpPr>
        <p:spPr>
          <a:xfrm>
            <a:off x="7137327" y="2926160"/>
            <a:ext cx="549558" cy="348069"/>
          </a:xfrm>
          <a:prstGeom prst="rect">
            <a:avLst/>
          </a:prstGeom>
        </p:spPr>
        <p:txBody>
          <a:bodyPr lIns="0" tIns="0" rIns="0" bIns="0" anchor="ctr"/>
          <a:lstStyle>
            <a:defPPr>
              <a:defRPr lang="en-US"/>
            </a:defPPr>
            <a:lvl1pPr indent="0" algn="ctr">
              <a:spcBef>
                <a:spcPts val="0"/>
              </a:spcBef>
              <a:spcAft>
                <a:spcPts val="300"/>
              </a:spcAft>
              <a:buFont typeface="Lucida Grande"/>
              <a:buNone/>
              <a:defRPr sz="2667" b="1" i="0">
                <a:solidFill>
                  <a:srgbClr val="00338D"/>
                </a:solidFill>
                <a:latin typeface="Arial" panose="020B0604020202020204" pitchFamily="34" charset="0"/>
                <a:cs typeface="Arial" panose="020B0604020202020204" pitchFamily="34" charset="0"/>
              </a:defRPr>
            </a:lvl1pPr>
            <a:lvl2pPr marL="0" indent="0">
              <a:lnSpc>
                <a:spcPct val="90000"/>
              </a:lnSpc>
              <a:spcBef>
                <a:spcPts val="0"/>
              </a:spcBef>
              <a:spcAft>
                <a:spcPts val="900"/>
              </a:spcAft>
              <a:buFont typeface="Arial"/>
              <a:buNone/>
              <a:defRPr sz="2000" b="0" i="0">
                <a:latin typeface="Univers for KPMG Light"/>
                <a:cs typeface="Univers for KPMG Light"/>
              </a:defRPr>
            </a:lvl2pPr>
            <a:lvl3pPr marL="228600" indent="-228600">
              <a:spcBef>
                <a:spcPts val="0"/>
              </a:spcBef>
              <a:spcAft>
                <a:spcPts val="300"/>
              </a:spcAft>
              <a:buFont typeface="Lucida Grande"/>
              <a:buChar char="—"/>
              <a:defRPr sz="2000" b="0" i="0">
                <a:latin typeface="Univers for KPMG Light"/>
                <a:cs typeface="Univers for KPMG Light"/>
              </a:defRPr>
            </a:lvl3pPr>
            <a:lvl4pPr marL="342900" indent="-114300">
              <a:spcBef>
                <a:spcPts val="0"/>
              </a:spcBef>
              <a:spcAft>
                <a:spcPts val="300"/>
              </a:spcAft>
              <a:buFont typeface="Arial"/>
              <a:buChar char="–"/>
              <a:defRPr sz="2000" b="0" i="0">
                <a:latin typeface="Univers for KPMG Light"/>
                <a:cs typeface="Univers for KPMG Light"/>
              </a:defRPr>
            </a:lvl4pPr>
            <a:lvl5pPr marL="0" indent="0">
              <a:spcBef>
                <a:spcPts val="0"/>
              </a:spcBef>
              <a:spcAft>
                <a:spcPts val="300"/>
              </a:spcAft>
              <a:buFont typeface="Arial"/>
              <a:buNone/>
              <a:defRPr sz="2000" b="0" i="0">
                <a:solidFill>
                  <a:schemeClr val="accent6"/>
                </a:solidFill>
                <a:latin typeface="Univers for KPMG Light"/>
                <a:cs typeface="Univers for KPMG Ligh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sz="1800" dirty="0">
                <a:solidFill>
                  <a:schemeClr val="accent2"/>
                </a:solidFill>
                <a:latin typeface="+mn-lt"/>
              </a:rPr>
              <a:t>No</a:t>
            </a:r>
          </a:p>
        </p:txBody>
      </p:sp>
      <p:cxnSp>
        <p:nvCxnSpPr>
          <p:cNvPr id="14" name="Straight Arrow Connector 13"/>
          <p:cNvCxnSpPr/>
          <p:nvPr/>
        </p:nvCxnSpPr>
        <p:spPr>
          <a:xfrm>
            <a:off x="4663072" y="2834303"/>
            <a:ext cx="0" cy="573231"/>
          </a:xfrm>
          <a:prstGeom prst="straightConnector1">
            <a:avLst/>
          </a:prstGeom>
          <a:noFill/>
          <a:ln w="57150" cap="flat" cmpd="sng" algn="ctr">
            <a:solidFill>
              <a:schemeClr val="accent4"/>
            </a:solidFill>
            <a:prstDash val="solid"/>
            <a:tailEnd type="triangle"/>
          </a:ln>
          <a:effectLst/>
        </p:spPr>
      </p:cxnSp>
    </p:spTree>
    <p:extLst>
      <p:ext uri="{BB962C8B-B14F-4D97-AF65-F5344CB8AC3E}">
        <p14:creationId xmlns:p14="http://schemas.microsoft.com/office/powerpoint/2010/main" xmlns="" val="385025977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Elbow Connector 27"/>
          <p:cNvCxnSpPr/>
          <p:nvPr>
            <p:custDataLst>
              <p:tags r:id="rId1"/>
            </p:custDataLst>
          </p:nvPr>
        </p:nvCxnSpPr>
        <p:spPr>
          <a:xfrm>
            <a:off x="4475001" y="1829612"/>
            <a:ext cx="922154" cy="0"/>
          </a:xfrm>
          <a:prstGeom prst="straightConnector1">
            <a:avLst/>
          </a:prstGeom>
          <a:noFill/>
          <a:ln w="57150" cap="flat" cmpd="sng" algn="ctr">
            <a:solidFill>
              <a:schemeClr val="accent2"/>
            </a:solidFill>
            <a:prstDash val="solid"/>
            <a:tailEnd type="triangle"/>
          </a:ln>
          <a:effectLst/>
        </p:spPr>
      </p:cxnSp>
      <p:cxnSp>
        <p:nvCxnSpPr>
          <p:cNvPr id="55" name="Elbow Connector 27"/>
          <p:cNvCxnSpPr/>
          <p:nvPr>
            <p:custDataLst>
              <p:tags r:id="rId2"/>
            </p:custDataLst>
          </p:nvPr>
        </p:nvCxnSpPr>
        <p:spPr>
          <a:xfrm>
            <a:off x="4475001" y="2945576"/>
            <a:ext cx="922154" cy="0"/>
          </a:xfrm>
          <a:prstGeom prst="straightConnector1">
            <a:avLst/>
          </a:prstGeom>
          <a:noFill/>
          <a:ln w="57150" cap="flat" cmpd="sng" algn="ctr">
            <a:solidFill>
              <a:schemeClr val="accent2"/>
            </a:solidFill>
            <a:prstDash val="solid"/>
            <a:tailEnd type="triangle"/>
          </a:ln>
          <a:effectLst/>
        </p:spPr>
      </p:cxnSp>
      <p:cxnSp>
        <p:nvCxnSpPr>
          <p:cNvPr id="56" name="Elbow Connector 27"/>
          <p:cNvCxnSpPr/>
          <p:nvPr>
            <p:custDataLst>
              <p:tags r:id="rId3"/>
            </p:custDataLst>
          </p:nvPr>
        </p:nvCxnSpPr>
        <p:spPr>
          <a:xfrm>
            <a:off x="4475001" y="4033366"/>
            <a:ext cx="922154" cy="0"/>
          </a:xfrm>
          <a:prstGeom prst="straightConnector1">
            <a:avLst/>
          </a:prstGeom>
          <a:noFill/>
          <a:ln w="57150" cap="flat" cmpd="sng" algn="ctr">
            <a:solidFill>
              <a:schemeClr val="accent2"/>
            </a:solidFill>
            <a:prstDash val="solid"/>
            <a:tailEnd type="triangle"/>
          </a:ln>
          <a:effectLst/>
        </p:spPr>
      </p:cxnSp>
      <p:cxnSp>
        <p:nvCxnSpPr>
          <p:cNvPr id="57" name="Elbow Connector 27"/>
          <p:cNvCxnSpPr/>
          <p:nvPr>
            <p:custDataLst>
              <p:tags r:id="rId4"/>
            </p:custDataLst>
          </p:nvPr>
        </p:nvCxnSpPr>
        <p:spPr>
          <a:xfrm>
            <a:off x="4475001" y="5017321"/>
            <a:ext cx="922154" cy="0"/>
          </a:xfrm>
          <a:prstGeom prst="straightConnector1">
            <a:avLst/>
          </a:prstGeom>
          <a:noFill/>
          <a:ln w="57150" cap="flat" cmpd="sng" algn="ctr">
            <a:solidFill>
              <a:schemeClr val="accent2"/>
            </a:solidFill>
            <a:prstDash val="solid"/>
            <a:tailEnd type="triangle"/>
          </a:ln>
          <a:effectLst/>
        </p:spPr>
      </p:cxnSp>
      <p:sp>
        <p:nvSpPr>
          <p:cNvPr id="6" name="Rectangle 5"/>
          <p:cNvSpPr/>
          <p:nvPr/>
        </p:nvSpPr>
        <p:spPr>
          <a:xfrm>
            <a:off x="1003465" y="1554949"/>
            <a:ext cx="3544783" cy="556433"/>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338D"/>
                </a:solidFill>
              </a:rPr>
              <a:t>Identified asset?</a:t>
            </a:r>
          </a:p>
        </p:txBody>
      </p:sp>
      <p:sp>
        <p:nvSpPr>
          <p:cNvPr id="8" name="Rectangle 7"/>
          <p:cNvSpPr/>
          <p:nvPr/>
        </p:nvSpPr>
        <p:spPr>
          <a:xfrm>
            <a:off x="1003466" y="3776547"/>
            <a:ext cx="3544782" cy="556433"/>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338D"/>
                </a:solidFill>
              </a:rPr>
              <a:t>Lessee directs the use?</a:t>
            </a:r>
          </a:p>
        </p:txBody>
      </p:sp>
      <p:sp>
        <p:nvSpPr>
          <p:cNvPr id="9" name="Rounded Rectangle 8"/>
          <p:cNvSpPr/>
          <p:nvPr/>
        </p:nvSpPr>
        <p:spPr>
          <a:xfrm>
            <a:off x="1003466" y="4744465"/>
            <a:ext cx="3544782" cy="556433"/>
          </a:xfrm>
          <a:prstGeom prst="round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Contract is or contains a lease</a:t>
            </a:r>
          </a:p>
        </p:txBody>
      </p:sp>
      <p:sp>
        <p:nvSpPr>
          <p:cNvPr id="10" name="Rounded Rectangle 9"/>
          <p:cNvSpPr/>
          <p:nvPr/>
        </p:nvSpPr>
        <p:spPr>
          <a:xfrm>
            <a:off x="5424297" y="1595930"/>
            <a:ext cx="2307786" cy="3706401"/>
          </a:xfrm>
          <a:prstGeom prst="roundRect">
            <a:avLst>
              <a:gd name="adj" fmla="val 329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Contract does </a:t>
            </a:r>
            <a:br>
              <a:rPr lang="en-GB" sz="2000" dirty="0">
                <a:solidFill>
                  <a:schemeClr val="bg1"/>
                </a:solidFill>
              </a:rPr>
            </a:br>
            <a:r>
              <a:rPr lang="en-GB" sz="2000" dirty="0">
                <a:solidFill>
                  <a:schemeClr val="bg1"/>
                </a:solidFill>
              </a:rPr>
              <a:t>not contain </a:t>
            </a:r>
            <a:br>
              <a:rPr lang="en-GB" sz="2000" dirty="0">
                <a:solidFill>
                  <a:schemeClr val="bg1"/>
                </a:solidFill>
              </a:rPr>
            </a:br>
            <a:r>
              <a:rPr lang="en-GB" sz="2000" dirty="0">
                <a:solidFill>
                  <a:schemeClr val="bg1"/>
                </a:solidFill>
              </a:rPr>
              <a:t>a lease</a:t>
            </a:r>
          </a:p>
        </p:txBody>
      </p:sp>
      <p:cxnSp>
        <p:nvCxnSpPr>
          <p:cNvPr id="12" name="Straight Arrow Connector 11"/>
          <p:cNvCxnSpPr/>
          <p:nvPr/>
        </p:nvCxnSpPr>
        <p:spPr>
          <a:xfrm>
            <a:off x="2792633" y="2126950"/>
            <a:ext cx="0" cy="411487"/>
          </a:xfrm>
          <a:prstGeom prst="straightConnector1">
            <a:avLst/>
          </a:prstGeom>
          <a:noFill/>
          <a:ln w="57150" cap="flat" cmpd="sng" algn="ctr">
            <a:solidFill>
              <a:srgbClr val="00A3A1"/>
            </a:solidFill>
            <a:prstDash val="solid"/>
            <a:tailEnd type="triangle"/>
          </a:ln>
          <a:effectLst/>
        </p:spPr>
      </p:cxnSp>
      <p:cxnSp>
        <p:nvCxnSpPr>
          <p:cNvPr id="14" name="Straight Arrow Connector 13"/>
          <p:cNvCxnSpPr/>
          <p:nvPr/>
        </p:nvCxnSpPr>
        <p:spPr>
          <a:xfrm>
            <a:off x="2792633" y="3365062"/>
            <a:ext cx="0" cy="411487"/>
          </a:xfrm>
          <a:prstGeom prst="straightConnector1">
            <a:avLst/>
          </a:prstGeom>
          <a:noFill/>
          <a:ln w="57150" cap="flat" cmpd="sng" algn="ctr">
            <a:solidFill>
              <a:srgbClr val="00A3A1"/>
            </a:solidFill>
            <a:prstDash val="solid"/>
            <a:tailEnd type="triangle"/>
          </a:ln>
          <a:effectLst/>
        </p:spPr>
      </p:cxnSp>
      <p:cxnSp>
        <p:nvCxnSpPr>
          <p:cNvPr id="16" name="Straight Arrow Connector 15"/>
          <p:cNvCxnSpPr/>
          <p:nvPr/>
        </p:nvCxnSpPr>
        <p:spPr>
          <a:xfrm>
            <a:off x="2792633" y="4332982"/>
            <a:ext cx="0" cy="411487"/>
          </a:xfrm>
          <a:prstGeom prst="straightConnector1">
            <a:avLst/>
          </a:prstGeom>
          <a:noFill/>
          <a:ln w="57150" cap="flat" cmpd="sng" algn="ctr">
            <a:solidFill>
              <a:srgbClr val="00A3A1"/>
            </a:solidFill>
            <a:prstDash val="solid"/>
            <a:tailEnd type="triangle"/>
          </a:ln>
          <a:effectLst/>
        </p:spPr>
      </p:cxnSp>
      <p:sp>
        <p:nvSpPr>
          <p:cNvPr id="35" name="TextBox 34"/>
          <p:cNvSpPr txBox="1"/>
          <p:nvPr/>
        </p:nvSpPr>
        <p:spPr>
          <a:xfrm>
            <a:off x="4676031" y="1437394"/>
            <a:ext cx="443022" cy="388549"/>
          </a:xfrm>
          <a:prstGeom prst="rect">
            <a:avLst/>
          </a:prstGeom>
        </p:spPr>
        <p:txBody>
          <a:bodyPr lIns="0" tIns="0" rIns="0" bIns="0" anchor="ctr"/>
          <a:lstStyle>
            <a:defPPr>
              <a:defRPr lang="en-US"/>
            </a:defPPr>
            <a:lvl1pPr indent="0" algn="ctr">
              <a:spcBef>
                <a:spcPts val="0"/>
              </a:spcBef>
              <a:spcAft>
                <a:spcPts val="300"/>
              </a:spcAft>
              <a:buFont typeface="Lucida Grande"/>
              <a:buNone/>
              <a:defRPr sz="2667" b="1" i="0">
                <a:solidFill>
                  <a:srgbClr val="6D2077"/>
                </a:solidFill>
                <a:latin typeface="Arial" panose="020B0604020202020204" pitchFamily="34" charset="0"/>
                <a:cs typeface="Arial" panose="020B0604020202020204" pitchFamily="34" charset="0"/>
              </a:defRPr>
            </a:lvl1pPr>
            <a:lvl2pPr marL="0" indent="0">
              <a:lnSpc>
                <a:spcPct val="90000"/>
              </a:lnSpc>
              <a:spcBef>
                <a:spcPts val="0"/>
              </a:spcBef>
              <a:spcAft>
                <a:spcPts val="900"/>
              </a:spcAft>
              <a:buFont typeface="Arial"/>
              <a:buNone/>
              <a:defRPr sz="2000" b="0" i="0">
                <a:latin typeface="Univers for KPMG Light"/>
                <a:cs typeface="Univers for KPMG Light"/>
              </a:defRPr>
            </a:lvl2pPr>
            <a:lvl3pPr marL="228600" indent="-228600">
              <a:spcBef>
                <a:spcPts val="0"/>
              </a:spcBef>
              <a:spcAft>
                <a:spcPts val="300"/>
              </a:spcAft>
              <a:buFont typeface="Lucida Grande"/>
              <a:buChar char="—"/>
              <a:defRPr sz="2000" b="0" i="0">
                <a:latin typeface="Univers for KPMG Light"/>
                <a:cs typeface="Univers for KPMG Light"/>
              </a:defRPr>
            </a:lvl3pPr>
            <a:lvl4pPr marL="342900" indent="-114300">
              <a:spcBef>
                <a:spcPts val="0"/>
              </a:spcBef>
              <a:spcAft>
                <a:spcPts val="300"/>
              </a:spcAft>
              <a:buFont typeface="Arial"/>
              <a:buChar char="–"/>
              <a:defRPr sz="2000" b="0" i="0">
                <a:latin typeface="Univers for KPMG Light"/>
                <a:cs typeface="Univers for KPMG Light"/>
              </a:defRPr>
            </a:lvl4pPr>
            <a:lvl5pPr marL="0" indent="0">
              <a:spcBef>
                <a:spcPts val="0"/>
              </a:spcBef>
              <a:spcAft>
                <a:spcPts val="300"/>
              </a:spcAft>
              <a:buFont typeface="Arial"/>
              <a:buNone/>
              <a:defRPr sz="2000" b="0" i="0">
                <a:solidFill>
                  <a:schemeClr val="accent6"/>
                </a:solidFill>
                <a:latin typeface="Univers for KPMG Light"/>
                <a:cs typeface="Univers for KPMG Ligh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sz="1600" dirty="0">
                <a:solidFill>
                  <a:schemeClr val="accent2"/>
                </a:solidFill>
                <a:latin typeface="+mn-lt"/>
              </a:rPr>
              <a:t>No</a:t>
            </a:r>
          </a:p>
        </p:txBody>
      </p:sp>
      <p:sp>
        <p:nvSpPr>
          <p:cNvPr id="36" name="TextBox 35"/>
          <p:cNvSpPr txBox="1"/>
          <p:nvPr/>
        </p:nvSpPr>
        <p:spPr>
          <a:xfrm>
            <a:off x="4676031" y="2594642"/>
            <a:ext cx="443022" cy="388549"/>
          </a:xfrm>
          <a:prstGeom prst="rect">
            <a:avLst/>
          </a:prstGeom>
        </p:spPr>
        <p:txBody>
          <a:bodyPr lIns="0" tIns="0" rIns="0" bIns="0" anchor="ctr"/>
          <a:lstStyle>
            <a:defPPr>
              <a:defRPr lang="en-US"/>
            </a:defPPr>
            <a:lvl1pPr indent="0" algn="ctr">
              <a:spcBef>
                <a:spcPts val="0"/>
              </a:spcBef>
              <a:spcAft>
                <a:spcPts val="300"/>
              </a:spcAft>
              <a:buFont typeface="Lucida Grande"/>
              <a:buNone/>
              <a:defRPr sz="2667" b="1" i="0">
                <a:solidFill>
                  <a:srgbClr val="6D2077"/>
                </a:solidFill>
                <a:latin typeface="Arial" panose="020B0604020202020204" pitchFamily="34" charset="0"/>
                <a:cs typeface="Arial" panose="020B0604020202020204" pitchFamily="34" charset="0"/>
              </a:defRPr>
            </a:lvl1pPr>
            <a:lvl2pPr marL="0" indent="0">
              <a:lnSpc>
                <a:spcPct val="90000"/>
              </a:lnSpc>
              <a:spcBef>
                <a:spcPts val="0"/>
              </a:spcBef>
              <a:spcAft>
                <a:spcPts val="900"/>
              </a:spcAft>
              <a:buFont typeface="Arial"/>
              <a:buNone/>
              <a:defRPr sz="2000" b="0" i="0">
                <a:latin typeface="Univers for KPMG Light"/>
                <a:cs typeface="Univers for KPMG Light"/>
              </a:defRPr>
            </a:lvl2pPr>
            <a:lvl3pPr marL="228600" indent="-228600">
              <a:spcBef>
                <a:spcPts val="0"/>
              </a:spcBef>
              <a:spcAft>
                <a:spcPts val="300"/>
              </a:spcAft>
              <a:buFont typeface="Lucida Grande"/>
              <a:buChar char="—"/>
              <a:defRPr sz="2000" b="0" i="0">
                <a:latin typeface="Univers for KPMG Light"/>
                <a:cs typeface="Univers for KPMG Light"/>
              </a:defRPr>
            </a:lvl3pPr>
            <a:lvl4pPr marL="342900" indent="-114300">
              <a:spcBef>
                <a:spcPts val="0"/>
              </a:spcBef>
              <a:spcAft>
                <a:spcPts val="300"/>
              </a:spcAft>
              <a:buFont typeface="Arial"/>
              <a:buChar char="–"/>
              <a:defRPr sz="2000" b="0" i="0">
                <a:latin typeface="Univers for KPMG Light"/>
                <a:cs typeface="Univers for KPMG Light"/>
              </a:defRPr>
            </a:lvl4pPr>
            <a:lvl5pPr marL="0" indent="0">
              <a:spcBef>
                <a:spcPts val="0"/>
              </a:spcBef>
              <a:spcAft>
                <a:spcPts val="300"/>
              </a:spcAft>
              <a:buFont typeface="Arial"/>
              <a:buNone/>
              <a:defRPr sz="2000" b="0" i="0">
                <a:solidFill>
                  <a:schemeClr val="accent6"/>
                </a:solidFill>
                <a:latin typeface="Univers for KPMG Light"/>
                <a:cs typeface="Univers for KPMG Ligh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sz="1600" dirty="0">
                <a:solidFill>
                  <a:schemeClr val="accent2"/>
                </a:solidFill>
                <a:latin typeface="+mn-lt"/>
              </a:rPr>
              <a:t>No</a:t>
            </a:r>
          </a:p>
        </p:txBody>
      </p:sp>
      <p:sp>
        <p:nvSpPr>
          <p:cNvPr id="37" name="TextBox 36"/>
          <p:cNvSpPr txBox="1"/>
          <p:nvPr/>
        </p:nvSpPr>
        <p:spPr>
          <a:xfrm>
            <a:off x="4676031" y="3661093"/>
            <a:ext cx="443022" cy="388549"/>
          </a:xfrm>
          <a:prstGeom prst="rect">
            <a:avLst/>
          </a:prstGeom>
        </p:spPr>
        <p:txBody>
          <a:bodyPr lIns="0" tIns="0" rIns="0" bIns="0" anchor="ctr"/>
          <a:lstStyle>
            <a:defPPr>
              <a:defRPr lang="en-US"/>
            </a:defPPr>
            <a:lvl1pPr indent="0" algn="ctr">
              <a:spcBef>
                <a:spcPts val="0"/>
              </a:spcBef>
              <a:spcAft>
                <a:spcPts val="300"/>
              </a:spcAft>
              <a:buFont typeface="Lucida Grande"/>
              <a:buNone/>
              <a:defRPr sz="2667" b="1" i="0">
                <a:solidFill>
                  <a:srgbClr val="6D2077"/>
                </a:solidFill>
                <a:latin typeface="Arial" panose="020B0604020202020204" pitchFamily="34" charset="0"/>
                <a:cs typeface="Arial" panose="020B0604020202020204" pitchFamily="34" charset="0"/>
              </a:defRPr>
            </a:lvl1pPr>
            <a:lvl2pPr marL="0" indent="0">
              <a:lnSpc>
                <a:spcPct val="90000"/>
              </a:lnSpc>
              <a:spcBef>
                <a:spcPts val="0"/>
              </a:spcBef>
              <a:spcAft>
                <a:spcPts val="900"/>
              </a:spcAft>
              <a:buFont typeface="Arial"/>
              <a:buNone/>
              <a:defRPr sz="2000" b="0" i="0">
                <a:latin typeface="Univers for KPMG Light"/>
                <a:cs typeface="Univers for KPMG Light"/>
              </a:defRPr>
            </a:lvl2pPr>
            <a:lvl3pPr marL="228600" indent="-228600">
              <a:spcBef>
                <a:spcPts val="0"/>
              </a:spcBef>
              <a:spcAft>
                <a:spcPts val="300"/>
              </a:spcAft>
              <a:buFont typeface="Lucida Grande"/>
              <a:buChar char="—"/>
              <a:defRPr sz="2000" b="0" i="0">
                <a:latin typeface="Univers for KPMG Light"/>
                <a:cs typeface="Univers for KPMG Light"/>
              </a:defRPr>
            </a:lvl3pPr>
            <a:lvl4pPr marL="342900" indent="-114300">
              <a:spcBef>
                <a:spcPts val="0"/>
              </a:spcBef>
              <a:spcAft>
                <a:spcPts val="300"/>
              </a:spcAft>
              <a:buFont typeface="Arial"/>
              <a:buChar char="–"/>
              <a:defRPr sz="2000" b="0" i="0">
                <a:latin typeface="Univers for KPMG Light"/>
                <a:cs typeface="Univers for KPMG Light"/>
              </a:defRPr>
            </a:lvl4pPr>
            <a:lvl5pPr marL="0" indent="0">
              <a:spcBef>
                <a:spcPts val="0"/>
              </a:spcBef>
              <a:spcAft>
                <a:spcPts val="300"/>
              </a:spcAft>
              <a:buFont typeface="Arial"/>
              <a:buNone/>
              <a:defRPr sz="2000" b="0" i="0">
                <a:solidFill>
                  <a:schemeClr val="accent6"/>
                </a:solidFill>
                <a:latin typeface="Univers for KPMG Light"/>
                <a:cs typeface="Univers for KPMG Ligh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sz="1600" dirty="0">
                <a:solidFill>
                  <a:schemeClr val="accent2"/>
                </a:solidFill>
                <a:latin typeface="+mn-lt"/>
              </a:rPr>
              <a:t>No</a:t>
            </a:r>
          </a:p>
        </p:txBody>
      </p:sp>
      <p:sp>
        <p:nvSpPr>
          <p:cNvPr id="38" name="TextBox 37"/>
          <p:cNvSpPr txBox="1"/>
          <p:nvPr/>
        </p:nvSpPr>
        <p:spPr>
          <a:xfrm>
            <a:off x="4676031" y="4684093"/>
            <a:ext cx="443022" cy="388549"/>
          </a:xfrm>
          <a:prstGeom prst="rect">
            <a:avLst/>
          </a:prstGeom>
        </p:spPr>
        <p:txBody>
          <a:bodyPr lIns="0" tIns="0" rIns="0" bIns="0" anchor="ctr"/>
          <a:lstStyle>
            <a:defPPr>
              <a:defRPr lang="en-US"/>
            </a:defPPr>
            <a:lvl1pPr indent="0" algn="ctr">
              <a:spcBef>
                <a:spcPts val="0"/>
              </a:spcBef>
              <a:spcAft>
                <a:spcPts val="300"/>
              </a:spcAft>
              <a:buFont typeface="Lucida Grande"/>
              <a:buNone/>
              <a:defRPr sz="2667" b="1" i="0">
                <a:solidFill>
                  <a:srgbClr val="6D2077"/>
                </a:solidFill>
                <a:latin typeface="Arial" panose="020B0604020202020204" pitchFamily="34" charset="0"/>
                <a:cs typeface="Arial" panose="020B0604020202020204" pitchFamily="34" charset="0"/>
              </a:defRPr>
            </a:lvl1pPr>
            <a:lvl2pPr marL="0" indent="0">
              <a:lnSpc>
                <a:spcPct val="90000"/>
              </a:lnSpc>
              <a:spcBef>
                <a:spcPts val="0"/>
              </a:spcBef>
              <a:spcAft>
                <a:spcPts val="900"/>
              </a:spcAft>
              <a:buFont typeface="Arial"/>
              <a:buNone/>
              <a:defRPr sz="2000" b="0" i="0">
                <a:latin typeface="Univers for KPMG Light"/>
                <a:cs typeface="Univers for KPMG Light"/>
              </a:defRPr>
            </a:lvl2pPr>
            <a:lvl3pPr marL="228600" indent="-228600">
              <a:spcBef>
                <a:spcPts val="0"/>
              </a:spcBef>
              <a:spcAft>
                <a:spcPts val="300"/>
              </a:spcAft>
              <a:buFont typeface="Lucida Grande"/>
              <a:buChar char="—"/>
              <a:defRPr sz="2000" b="0" i="0">
                <a:latin typeface="Univers for KPMG Light"/>
                <a:cs typeface="Univers for KPMG Light"/>
              </a:defRPr>
            </a:lvl3pPr>
            <a:lvl4pPr marL="342900" indent="-114300">
              <a:spcBef>
                <a:spcPts val="0"/>
              </a:spcBef>
              <a:spcAft>
                <a:spcPts val="300"/>
              </a:spcAft>
              <a:buFont typeface="Arial"/>
              <a:buChar char="–"/>
              <a:defRPr sz="2000" b="0" i="0">
                <a:latin typeface="Univers for KPMG Light"/>
                <a:cs typeface="Univers for KPMG Light"/>
              </a:defRPr>
            </a:lvl4pPr>
            <a:lvl5pPr marL="0" indent="0">
              <a:spcBef>
                <a:spcPts val="0"/>
              </a:spcBef>
              <a:spcAft>
                <a:spcPts val="300"/>
              </a:spcAft>
              <a:buFont typeface="Arial"/>
              <a:buNone/>
              <a:defRPr sz="2000" b="0" i="0">
                <a:solidFill>
                  <a:schemeClr val="accent6"/>
                </a:solidFill>
                <a:latin typeface="Univers for KPMG Light"/>
                <a:cs typeface="Univers for KPMG Ligh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sz="1600" dirty="0">
                <a:solidFill>
                  <a:schemeClr val="accent2"/>
                </a:solidFill>
                <a:latin typeface="+mn-lt"/>
              </a:rPr>
              <a:t>No</a:t>
            </a:r>
          </a:p>
        </p:txBody>
      </p:sp>
      <p:sp>
        <p:nvSpPr>
          <p:cNvPr id="39" name="TextBox 38"/>
          <p:cNvSpPr txBox="1"/>
          <p:nvPr/>
        </p:nvSpPr>
        <p:spPr>
          <a:xfrm>
            <a:off x="2182951" y="2123408"/>
            <a:ext cx="549558" cy="388549"/>
          </a:xfrm>
          <a:prstGeom prst="rect">
            <a:avLst/>
          </a:prstGeom>
        </p:spPr>
        <p:txBody>
          <a:bodyPr lIns="0" tIns="0" rIns="0" bIns="0" anchor="ctr"/>
          <a:lstStyle>
            <a:defPPr>
              <a:defRPr lang="en-US"/>
            </a:defPPr>
            <a:lvl1pPr indent="0" algn="ctr">
              <a:spcBef>
                <a:spcPts val="0"/>
              </a:spcBef>
              <a:spcAft>
                <a:spcPts val="300"/>
              </a:spcAft>
              <a:buFont typeface="Lucida Grande"/>
              <a:buNone/>
              <a:defRPr sz="2667" b="1" i="0">
                <a:solidFill>
                  <a:srgbClr val="00338D"/>
                </a:solidFill>
                <a:latin typeface="Arial" panose="020B0604020202020204" pitchFamily="34" charset="0"/>
                <a:cs typeface="Arial" panose="020B0604020202020204" pitchFamily="34" charset="0"/>
              </a:defRPr>
            </a:lvl1pPr>
            <a:lvl2pPr marL="0" indent="0">
              <a:lnSpc>
                <a:spcPct val="90000"/>
              </a:lnSpc>
              <a:spcBef>
                <a:spcPts val="0"/>
              </a:spcBef>
              <a:spcAft>
                <a:spcPts val="900"/>
              </a:spcAft>
              <a:buFont typeface="Arial"/>
              <a:buNone/>
              <a:defRPr sz="2000" b="0" i="0">
                <a:latin typeface="Univers for KPMG Light"/>
                <a:cs typeface="Univers for KPMG Light"/>
              </a:defRPr>
            </a:lvl2pPr>
            <a:lvl3pPr marL="228600" indent="-228600">
              <a:spcBef>
                <a:spcPts val="0"/>
              </a:spcBef>
              <a:spcAft>
                <a:spcPts val="300"/>
              </a:spcAft>
              <a:buFont typeface="Lucida Grande"/>
              <a:buChar char="—"/>
              <a:defRPr sz="2000" b="0" i="0">
                <a:latin typeface="Univers for KPMG Light"/>
                <a:cs typeface="Univers for KPMG Light"/>
              </a:defRPr>
            </a:lvl3pPr>
            <a:lvl4pPr marL="342900" indent="-114300">
              <a:spcBef>
                <a:spcPts val="0"/>
              </a:spcBef>
              <a:spcAft>
                <a:spcPts val="300"/>
              </a:spcAft>
              <a:buFont typeface="Arial"/>
              <a:buChar char="–"/>
              <a:defRPr sz="2000" b="0" i="0">
                <a:latin typeface="Univers for KPMG Light"/>
                <a:cs typeface="Univers for KPMG Light"/>
              </a:defRPr>
            </a:lvl4pPr>
            <a:lvl5pPr marL="0" indent="0">
              <a:spcBef>
                <a:spcPts val="0"/>
              </a:spcBef>
              <a:spcAft>
                <a:spcPts val="300"/>
              </a:spcAft>
              <a:buFont typeface="Arial"/>
              <a:buNone/>
              <a:defRPr sz="2000" b="0" i="0">
                <a:solidFill>
                  <a:schemeClr val="accent6"/>
                </a:solidFill>
                <a:latin typeface="Univers for KPMG Light"/>
                <a:cs typeface="Univers for KPMG Ligh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sz="1600" dirty="0">
                <a:solidFill>
                  <a:srgbClr val="00A3A1"/>
                </a:solidFill>
                <a:latin typeface="+mn-lt"/>
              </a:rPr>
              <a:t>Yes</a:t>
            </a:r>
          </a:p>
        </p:txBody>
      </p:sp>
      <p:sp>
        <p:nvSpPr>
          <p:cNvPr id="40" name="TextBox 39"/>
          <p:cNvSpPr txBox="1"/>
          <p:nvPr/>
        </p:nvSpPr>
        <p:spPr>
          <a:xfrm>
            <a:off x="2182951" y="3376531"/>
            <a:ext cx="549558" cy="388549"/>
          </a:xfrm>
          <a:prstGeom prst="rect">
            <a:avLst/>
          </a:prstGeom>
        </p:spPr>
        <p:txBody>
          <a:bodyPr lIns="0" tIns="0" rIns="0" bIns="0" anchor="ctr"/>
          <a:lstStyle>
            <a:defPPr>
              <a:defRPr lang="en-US"/>
            </a:defPPr>
            <a:lvl1pPr indent="0" algn="ctr">
              <a:spcBef>
                <a:spcPts val="0"/>
              </a:spcBef>
              <a:spcAft>
                <a:spcPts val="300"/>
              </a:spcAft>
              <a:buFont typeface="Lucida Grande"/>
              <a:buNone/>
              <a:defRPr sz="2667" b="1" i="0">
                <a:solidFill>
                  <a:srgbClr val="00338D"/>
                </a:solidFill>
                <a:latin typeface="Arial" panose="020B0604020202020204" pitchFamily="34" charset="0"/>
                <a:cs typeface="Arial" panose="020B0604020202020204" pitchFamily="34" charset="0"/>
              </a:defRPr>
            </a:lvl1pPr>
            <a:lvl2pPr marL="0" indent="0">
              <a:lnSpc>
                <a:spcPct val="90000"/>
              </a:lnSpc>
              <a:spcBef>
                <a:spcPts val="0"/>
              </a:spcBef>
              <a:spcAft>
                <a:spcPts val="900"/>
              </a:spcAft>
              <a:buFont typeface="Arial"/>
              <a:buNone/>
              <a:defRPr sz="2000" b="0" i="0">
                <a:latin typeface="Univers for KPMG Light"/>
                <a:cs typeface="Univers for KPMG Light"/>
              </a:defRPr>
            </a:lvl2pPr>
            <a:lvl3pPr marL="228600" indent="-228600">
              <a:spcBef>
                <a:spcPts val="0"/>
              </a:spcBef>
              <a:spcAft>
                <a:spcPts val="300"/>
              </a:spcAft>
              <a:buFont typeface="Lucida Grande"/>
              <a:buChar char="—"/>
              <a:defRPr sz="2000" b="0" i="0">
                <a:latin typeface="Univers for KPMG Light"/>
                <a:cs typeface="Univers for KPMG Light"/>
              </a:defRPr>
            </a:lvl3pPr>
            <a:lvl4pPr marL="342900" indent="-114300">
              <a:spcBef>
                <a:spcPts val="0"/>
              </a:spcBef>
              <a:spcAft>
                <a:spcPts val="300"/>
              </a:spcAft>
              <a:buFont typeface="Arial"/>
              <a:buChar char="–"/>
              <a:defRPr sz="2000" b="0" i="0">
                <a:latin typeface="Univers for KPMG Light"/>
                <a:cs typeface="Univers for KPMG Light"/>
              </a:defRPr>
            </a:lvl4pPr>
            <a:lvl5pPr marL="0" indent="0">
              <a:spcBef>
                <a:spcPts val="0"/>
              </a:spcBef>
              <a:spcAft>
                <a:spcPts val="300"/>
              </a:spcAft>
              <a:buFont typeface="Arial"/>
              <a:buNone/>
              <a:defRPr sz="2000" b="0" i="0">
                <a:solidFill>
                  <a:schemeClr val="accent6"/>
                </a:solidFill>
                <a:latin typeface="Univers for KPMG Light"/>
                <a:cs typeface="Univers for KPMG Ligh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sz="1600" dirty="0">
                <a:solidFill>
                  <a:srgbClr val="00A3A1"/>
                </a:solidFill>
                <a:latin typeface="+mn-lt"/>
              </a:rPr>
              <a:t>Yes</a:t>
            </a:r>
          </a:p>
        </p:txBody>
      </p:sp>
      <p:sp>
        <p:nvSpPr>
          <p:cNvPr id="41" name="TextBox 40"/>
          <p:cNvSpPr txBox="1"/>
          <p:nvPr/>
        </p:nvSpPr>
        <p:spPr>
          <a:xfrm>
            <a:off x="2182951" y="4344451"/>
            <a:ext cx="549558" cy="388549"/>
          </a:xfrm>
          <a:prstGeom prst="rect">
            <a:avLst/>
          </a:prstGeom>
        </p:spPr>
        <p:txBody>
          <a:bodyPr lIns="0" tIns="0" rIns="0" bIns="0" anchor="ctr"/>
          <a:lstStyle>
            <a:defPPr>
              <a:defRPr lang="en-US"/>
            </a:defPPr>
            <a:lvl1pPr indent="0" algn="ctr">
              <a:spcBef>
                <a:spcPts val="0"/>
              </a:spcBef>
              <a:spcAft>
                <a:spcPts val="300"/>
              </a:spcAft>
              <a:buFont typeface="Lucida Grande"/>
              <a:buNone/>
              <a:defRPr sz="2667" b="1" i="0">
                <a:solidFill>
                  <a:srgbClr val="00338D"/>
                </a:solidFill>
                <a:latin typeface="Arial" panose="020B0604020202020204" pitchFamily="34" charset="0"/>
                <a:cs typeface="Arial" panose="020B0604020202020204" pitchFamily="34" charset="0"/>
              </a:defRPr>
            </a:lvl1pPr>
            <a:lvl2pPr marL="0" indent="0">
              <a:lnSpc>
                <a:spcPct val="90000"/>
              </a:lnSpc>
              <a:spcBef>
                <a:spcPts val="0"/>
              </a:spcBef>
              <a:spcAft>
                <a:spcPts val="900"/>
              </a:spcAft>
              <a:buFont typeface="Arial"/>
              <a:buNone/>
              <a:defRPr sz="2000" b="0" i="0">
                <a:latin typeface="Univers for KPMG Light"/>
                <a:cs typeface="Univers for KPMG Light"/>
              </a:defRPr>
            </a:lvl2pPr>
            <a:lvl3pPr marL="228600" indent="-228600">
              <a:spcBef>
                <a:spcPts val="0"/>
              </a:spcBef>
              <a:spcAft>
                <a:spcPts val="300"/>
              </a:spcAft>
              <a:buFont typeface="Lucida Grande"/>
              <a:buChar char="—"/>
              <a:defRPr sz="2000" b="0" i="0">
                <a:latin typeface="Univers for KPMG Light"/>
                <a:cs typeface="Univers for KPMG Light"/>
              </a:defRPr>
            </a:lvl3pPr>
            <a:lvl4pPr marL="342900" indent="-114300">
              <a:spcBef>
                <a:spcPts val="0"/>
              </a:spcBef>
              <a:spcAft>
                <a:spcPts val="300"/>
              </a:spcAft>
              <a:buFont typeface="Arial"/>
              <a:buChar char="–"/>
              <a:defRPr sz="2000" b="0" i="0">
                <a:latin typeface="Univers for KPMG Light"/>
                <a:cs typeface="Univers for KPMG Light"/>
              </a:defRPr>
            </a:lvl4pPr>
            <a:lvl5pPr marL="0" indent="0">
              <a:spcBef>
                <a:spcPts val="0"/>
              </a:spcBef>
              <a:spcAft>
                <a:spcPts val="300"/>
              </a:spcAft>
              <a:buFont typeface="Arial"/>
              <a:buNone/>
              <a:defRPr sz="2000" b="0" i="0">
                <a:solidFill>
                  <a:schemeClr val="accent6"/>
                </a:solidFill>
                <a:latin typeface="Univers for KPMG Light"/>
                <a:cs typeface="Univers for KPMG Ligh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sz="1600" dirty="0">
                <a:solidFill>
                  <a:srgbClr val="00A3A1"/>
                </a:solidFill>
                <a:latin typeface="+mn-lt"/>
              </a:rPr>
              <a:t>Yes</a:t>
            </a:r>
          </a:p>
        </p:txBody>
      </p:sp>
      <p:sp>
        <p:nvSpPr>
          <p:cNvPr id="5" name="Rectangle 4"/>
          <p:cNvSpPr/>
          <p:nvPr/>
        </p:nvSpPr>
        <p:spPr>
          <a:xfrm>
            <a:off x="928647" y="2541793"/>
            <a:ext cx="3678078" cy="840847"/>
          </a:xfrm>
          <a:prstGeom prst="rect">
            <a:avLst/>
          </a:prstGeom>
          <a:noFill/>
          <a:ln w="254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91DA"/>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sz="5400" dirty="0" smtClean="0"/>
              <a:t>Identification of a lease contract</a:t>
            </a:r>
            <a:endParaRPr lang="en-SG" sz="5400" dirty="0"/>
          </a:p>
        </p:txBody>
      </p:sp>
      <p:sp>
        <p:nvSpPr>
          <p:cNvPr id="24" name="Rounded Rectangle 23"/>
          <p:cNvSpPr/>
          <p:nvPr>
            <p:custDataLst>
              <p:tags r:id="rId5"/>
            </p:custDataLst>
          </p:nvPr>
        </p:nvSpPr>
        <p:spPr>
          <a:xfrm>
            <a:off x="897076" y="5540519"/>
            <a:ext cx="7144835" cy="526841"/>
          </a:xfrm>
          <a:prstGeom prst="roundRect">
            <a:avLst>
              <a:gd name="adj" fmla="val 50000"/>
            </a:avLst>
          </a:prstGeom>
          <a:noFill/>
          <a:ln>
            <a:solidFill>
              <a:srgbClr val="BC20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61822"/>
            <a:r>
              <a:rPr lang="en-US" sz="1600" b="1" i="1" dirty="0">
                <a:solidFill>
                  <a:srgbClr val="00338D"/>
                </a:solidFill>
                <a:cs typeface="Arial" panose="020B0604020202020204" pitchFamily="34" charset="0"/>
              </a:rPr>
              <a:t>* </a:t>
            </a:r>
            <a:r>
              <a:rPr lang="en-US" sz="1600" b="1" i="1" dirty="0" smtClean="0">
                <a:solidFill>
                  <a:srgbClr val="00338D"/>
                </a:solidFill>
                <a:cs typeface="Arial" panose="020B0604020202020204" pitchFamily="34" charset="0"/>
              </a:rPr>
              <a:t>Economic </a:t>
            </a:r>
            <a:r>
              <a:rPr lang="en-US" sz="1600" b="1" i="1" dirty="0">
                <a:solidFill>
                  <a:srgbClr val="00338D"/>
                </a:solidFill>
                <a:cs typeface="Arial" panose="020B0604020202020204" pitchFamily="34" charset="0"/>
              </a:rPr>
              <a:t>benefits = Primary output, by-products and other economic benefits that could be realised commercially</a:t>
            </a:r>
            <a:endParaRPr lang="en-GB" sz="1600" b="1" i="1" dirty="0">
              <a:solidFill>
                <a:srgbClr val="00338D"/>
              </a:solidFill>
              <a:cs typeface="Arial" panose="020B0604020202020204" pitchFamily="34" charset="0"/>
            </a:endParaRPr>
          </a:p>
        </p:txBody>
      </p:sp>
      <p:sp>
        <p:nvSpPr>
          <p:cNvPr id="25" name="Rectangle 24"/>
          <p:cNvSpPr/>
          <p:nvPr/>
        </p:nvSpPr>
        <p:spPr>
          <a:xfrm>
            <a:off x="1003465" y="2624788"/>
            <a:ext cx="3544783" cy="68495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Lessee obtains substantially all </a:t>
            </a:r>
            <a:br>
              <a:rPr lang="en-GB" dirty="0">
                <a:solidFill>
                  <a:schemeClr val="bg1"/>
                </a:solidFill>
              </a:rPr>
            </a:br>
            <a:r>
              <a:rPr lang="en-GB" dirty="0">
                <a:solidFill>
                  <a:schemeClr val="bg1"/>
                </a:solidFill>
              </a:rPr>
              <a:t>of the economic benefits * ?</a:t>
            </a:r>
          </a:p>
        </p:txBody>
      </p:sp>
    </p:spTree>
    <p:extLst>
      <p:ext uri="{BB962C8B-B14F-4D97-AF65-F5344CB8AC3E}">
        <p14:creationId xmlns:p14="http://schemas.microsoft.com/office/powerpoint/2010/main" xmlns="" val="234002345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4676031" y="5034781"/>
            <a:ext cx="443022" cy="348069"/>
          </a:xfrm>
          <a:prstGeom prst="rect">
            <a:avLst/>
          </a:prstGeom>
        </p:spPr>
        <p:txBody>
          <a:bodyPr lIns="0" tIns="0" rIns="0" bIns="0" anchor="ctr"/>
          <a:lstStyle>
            <a:defPPr>
              <a:defRPr lang="en-US"/>
            </a:defPPr>
            <a:lvl1pPr indent="0" algn="ctr">
              <a:spcBef>
                <a:spcPts val="0"/>
              </a:spcBef>
              <a:spcAft>
                <a:spcPts val="300"/>
              </a:spcAft>
              <a:buFont typeface="Lucida Grande"/>
              <a:buNone/>
              <a:defRPr sz="2667" b="1" i="0">
                <a:solidFill>
                  <a:srgbClr val="6D2077"/>
                </a:solidFill>
                <a:latin typeface="Arial" panose="020B0604020202020204" pitchFamily="34" charset="0"/>
                <a:cs typeface="Arial" panose="020B0604020202020204" pitchFamily="34" charset="0"/>
              </a:defRPr>
            </a:lvl1pPr>
            <a:lvl2pPr marL="0" indent="0">
              <a:lnSpc>
                <a:spcPct val="90000"/>
              </a:lnSpc>
              <a:spcBef>
                <a:spcPts val="0"/>
              </a:spcBef>
              <a:spcAft>
                <a:spcPts val="900"/>
              </a:spcAft>
              <a:buFont typeface="Arial"/>
              <a:buNone/>
              <a:defRPr sz="2000" b="0" i="0">
                <a:latin typeface="Univers for KPMG Light"/>
                <a:cs typeface="Univers for KPMG Light"/>
              </a:defRPr>
            </a:lvl2pPr>
            <a:lvl3pPr marL="228600" indent="-228600">
              <a:spcBef>
                <a:spcPts val="0"/>
              </a:spcBef>
              <a:spcAft>
                <a:spcPts val="300"/>
              </a:spcAft>
              <a:buFont typeface="Lucida Grande"/>
              <a:buChar char="—"/>
              <a:defRPr sz="2000" b="0" i="0">
                <a:latin typeface="Univers for KPMG Light"/>
                <a:cs typeface="Univers for KPMG Light"/>
              </a:defRPr>
            </a:lvl3pPr>
            <a:lvl4pPr marL="342900" indent="-114300">
              <a:spcBef>
                <a:spcPts val="0"/>
              </a:spcBef>
              <a:spcAft>
                <a:spcPts val="300"/>
              </a:spcAft>
              <a:buFont typeface="Arial"/>
              <a:buChar char="–"/>
              <a:defRPr sz="2000" b="0" i="0">
                <a:latin typeface="Univers for KPMG Light"/>
                <a:cs typeface="Univers for KPMG Light"/>
              </a:defRPr>
            </a:lvl4pPr>
            <a:lvl5pPr marL="0" indent="0">
              <a:spcBef>
                <a:spcPts val="0"/>
              </a:spcBef>
              <a:spcAft>
                <a:spcPts val="300"/>
              </a:spcAft>
              <a:buFont typeface="Arial"/>
              <a:buNone/>
              <a:defRPr sz="2000" b="0" i="0">
                <a:solidFill>
                  <a:schemeClr val="accent6"/>
                </a:solidFill>
                <a:latin typeface="Univers for KPMG Light"/>
                <a:cs typeface="Univers for KPMG Ligh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sz="1600" dirty="0">
                <a:solidFill>
                  <a:schemeClr val="accent2"/>
                </a:solidFill>
                <a:latin typeface="+mn-lt"/>
              </a:rPr>
              <a:t>No</a:t>
            </a:r>
          </a:p>
        </p:txBody>
      </p:sp>
      <p:cxnSp>
        <p:nvCxnSpPr>
          <p:cNvPr id="28" name="Elbow Connector 27"/>
          <p:cNvCxnSpPr/>
          <p:nvPr>
            <p:custDataLst>
              <p:tags r:id="rId1"/>
            </p:custDataLst>
          </p:nvPr>
        </p:nvCxnSpPr>
        <p:spPr>
          <a:xfrm>
            <a:off x="4475001" y="1849989"/>
            <a:ext cx="922154" cy="0"/>
          </a:xfrm>
          <a:prstGeom prst="straightConnector1">
            <a:avLst/>
          </a:prstGeom>
          <a:noFill/>
          <a:ln w="57150" cap="flat" cmpd="sng" algn="ctr">
            <a:solidFill>
              <a:schemeClr val="accent2"/>
            </a:solidFill>
            <a:prstDash val="solid"/>
            <a:tailEnd type="triangle"/>
          </a:ln>
          <a:effectLst/>
        </p:spPr>
      </p:cxnSp>
      <p:cxnSp>
        <p:nvCxnSpPr>
          <p:cNvPr id="55" name="Elbow Connector 27"/>
          <p:cNvCxnSpPr/>
          <p:nvPr>
            <p:custDataLst>
              <p:tags r:id="rId2"/>
            </p:custDataLst>
          </p:nvPr>
        </p:nvCxnSpPr>
        <p:spPr>
          <a:xfrm>
            <a:off x="4475001" y="2914402"/>
            <a:ext cx="922154" cy="0"/>
          </a:xfrm>
          <a:prstGeom prst="straightConnector1">
            <a:avLst/>
          </a:prstGeom>
          <a:noFill/>
          <a:ln w="57150" cap="flat" cmpd="sng" algn="ctr">
            <a:solidFill>
              <a:schemeClr val="accent2"/>
            </a:solidFill>
            <a:prstDash val="solid"/>
            <a:tailEnd type="triangle"/>
          </a:ln>
          <a:effectLst/>
        </p:spPr>
      </p:cxnSp>
      <p:cxnSp>
        <p:nvCxnSpPr>
          <p:cNvPr id="56" name="Elbow Connector 27"/>
          <p:cNvCxnSpPr/>
          <p:nvPr>
            <p:custDataLst>
              <p:tags r:id="rId3"/>
            </p:custDataLst>
          </p:nvPr>
        </p:nvCxnSpPr>
        <p:spPr>
          <a:xfrm>
            <a:off x="4475001" y="4123847"/>
            <a:ext cx="922154" cy="0"/>
          </a:xfrm>
          <a:prstGeom prst="straightConnector1">
            <a:avLst/>
          </a:prstGeom>
          <a:noFill/>
          <a:ln w="57150" cap="flat" cmpd="sng" algn="ctr">
            <a:solidFill>
              <a:schemeClr val="accent2"/>
            </a:solidFill>
            <a:prstDash val="solid"/>
            <a:tailEnd type="triangle"/>
          </a:ln>
          <a:effectLst/>
        </p:spPr>
      </p:cxnSp>
      <p:cxnSp>
        <p:nvCxnSpPr>
          <p:cNvPr id="57" name="Elbow Connector 27"/>
          <p:cNvCxnSpPr/>
          <p:nvPr>
            <p:custDataLst>
              <p:tags r:id="rId4"/>
            </p:custDataLst>
          </p:nvPr>
        </p:nvCxnSpPr>
        <p:spPr>
          <a:xfrm>
            <a:off x="4475001" y="5333292"/>
            <a:ext cx="922154" cy="0"/>
          </a:xfrm>
          <a:prstGeom prst="straightConnector1">
            <a:avLst/>
          </a:prstGeom>
          <a:noFill/>
          <a:ln w="57150" cap="flat" cmpd="sng" algn="ctr">
            <a:solidFill>
              <a:schemeClr val="accent2"/>
            </a:solidFill>
            <a:prstDash val="solid"/>
            <a:tailEnd type="triangle"/>
          </a:ln>
          <a:effectLst/>
        </p:spPr>
      </p:cxnSp>
      <p:sp>
        <p:nvSpPr>
          <p:cNvPr id="6" name="Rectangle 5"/>
          <p:cNvSpPr/>
          <p:nvPr/>
        </p:nvSpPr>
        <p:spPr>
          <a:xfrm>
            <a:off x="1033154" y="1489894"/>
            <a:ext cx="3497282" cy="694944"/>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338D"/>
                </a:solidFill>
              </a:rPr>
              <a:t>Identified asset?</a:t>
            </a:r>
          </a:p>
        </p:txBody>
      </p:sp>
      <p:sp>
        <p:nvSpPr>
          <p:cNvPr id="7" name="Rectangle 6"/>
          <p:cNvSpPr/>
          <p:nvPr/>
        </p:nvSpPr>
        <p:spPr>
          <a:xfrm>
            <a:off x="1033154" y="2552825"/>
            <a:ext cx="3497282" cy="697138"/>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338D"/>
                </a:solidFill>
              </a:rPr>
              <a:t>Lessee obtains substantially all </a:t>
            </a:r>
            <a:br>
              <a:rPr lang="en-GB" dirty="0">
                <a:solidFill>
                  <a:srgbClr val="00338D"/>
                </a:solidFill>
              </a:rPr>
            </a:br>
            <a:r>
              <a:rPr lang="en-GB" dirty="0">
                <a:solidFill>
                  <a:srgbClr val="00338D"/>
                </a:solidFill>
              </a:rPr>
              <a:t>of the economic benefits?</a:t>
            </a:r>
          </a:p>
        </p:txBody>
      </p:sp>
      <p:sp>
        <p:nvSpPr>
          <p:cNvPr id="8" name="Rectangle 7"/>
          <p:cNvSpPr/>
          <p:nvPr/>
        </p:nvSpPr>
        <p:spPr>
          <a:xfrm>
            <a:off x="1033154" y="3792844"/>
            <a:ext cx="3497282" cy="694944"/>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Lessee directs the use?</a:t>
            </a:r>
          </a:p>
        </p:txBody>
      </p:sp>
      <p:sp>
        <p:nvSpPr>
          <p:cNvPr id="9" name="Rounded Rectangle 8"/>
          <p:cNvSpPr/>
          <p:nvPr/>
        </p:nvSpPr>
        <p:spPr>
          <a:xfrm>
            <a:off x="1033154" y="5006679"/>
            <a:ext cx="3497282" cy="694944"/>
          </a:xfrm>
          <a:prstGeom prst="roundRect">
            <a:avLst/>
          </a:prstGeom>
          <a:solidFill>
            <a:srgbClr val="00A3A1"/>
          </a:solidFill>
          <a:ln>
            <a:solidFill>
              <a:srgbClr val="00A3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Contract is or contains a lease</a:t>
            </a:r>
          </a:p>
        </p:txBody>
      </p:sp>
      <p:sp>
        <p:nvSpPr>
          <p:cNvPr id="10" name="Rounded Rectangle 9"/>
          <p:cNvSpPr/>
          <p:nvPr/>
        </p:nvSpPr>
        <p:spPr>
          <a:xfrm>
            <a:off x="5424297" y="1489893"/>
            <a:ext cx="2307786" cy="4211729"/>
          </a:xfrm>
          <a:prstGeom prst="roundRect">
            <a:avLst>
              <a:gd name="adj" fmla="val 329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Contract does </a:t>
            </a:r>
            <a:br>
              <a:rPr lang="en-GB" sz="2000" dirty="0">
                <a:solidFill>
                  <a:schemeClr val="bg1"/>
                </a:solidFill>
              </a:rPr>
            </a:br>
            <a:r>
              <a:rPr lang="en-GB" sz="2000" dirty="0">
                <a:solidFill>
                  <a:schemeClr val="bg1"/>
                </a:solidFill>
              </a:rPr>
              <a:t>not contain </a:t>
            </a:r>
            <a:br>
              <a:rPr lang="en-GB" sz="2000" dirty="0">
                <a:solidFill>
                  <a:schemeClr val="bg1"/>
                </a:solidFill>
              </a:rPr>
            </a:br>
            <a:r>
              <a:rPr lang="en-GB" sz="2000" dirty="0">
                <a:solidFill>
                  <a:schemeClr val="bg1"/>
                </a:solidFill>
              </a:rPr>
              <a:t>a lease</a:t>
            </a:r>
          </a:p>
        </p:txBody>
      </p:sp>
      <p:cxnSp>
        <p:nvCxnSpPr>
          <p:cNvPr id="12" name="Straight Arrow Connector 11"/>
          <p:cNvCxnSpPr/>
          <p:nvPr/>
        </p:nvCxnSpPr>
        <p:spPr>
          <a:xfrm>
            <a:off x="2792632" y="2190724"/>
            <a:ext cx="0" cy="368617"/>
          </a:xfrm>
          <a:prstGeom prst="straightConnector1">
            <a:avLst/>
          </a:prstGeom>
          <a:noFill/>
          <a:ln w="57150" cap="flat" cmpd="sng" algn="ctr">
            <a:solidFill>
              <a:srgbClr val="00A3A1"/>
            </a:solidFill>
            <a:prstDash val="solid"/>
            <a:tailEnd type="triangle"/>
          </a:ln>
          <a:effectLst/>
        </p:spPr>
      </p:cxnSp>
      <p:cxnSp>
        <p:nvCxnSpPr>
          <p:cNvPr id="14" name="Straight Arrow Connector 13"/>
          <p:cNvCxnSpPr/>
          <p:nvPr/>
        </p:nvCxnSpPr>
        <p:spPr>
          <a:xfrm>
            <a:off x="2792632" y="3249963"/>
            <a:ext cx="0" cy="368617"/>
          </a:xfrm>
          <a:prstGeom prst="straightConnector1">
            <a:avLst/>
          </a:prstGeom>
          <a:noFill/>
          <a:ln w="57150" cap="flat" cmpd="sng" algn="ctr">
            <a:solidFill>
              <a:srgbClr val="00A3A1"/>
            </a:solidFill>
            <a:prstDash val="solid"/>
            <a:tailEnd type="triangle"/>
          </a:ln>
          <a:effectLst/>
        </p:spPr>
      </p:cxnSp>
      <p:cxnSp>
        <p:nvCxnSpPr>
          <p:cNvPr id="16" name="Straight Arrow Connector 15"/>
          <p:cNvCxnSpPr/>
          <p:nvPr/>
        </p:nvCxnSpPr>
        <p:spPr>
          <a:xfrm>
            <a:off x="2792633" y="4651512"/>
            <a:ext cx="0" cy="368617"/>
          </a:xfrm>
          <a:prstGeom prst="straightConnector1">
            <a:avLst/>
          </a:prstGeom>
          <a:noFill/>
          <a:ln w="57150" cap="flat" cmpd="sng" algn="ctr">
            <a:solidFill>
              <a:srgbClr val="00A3A1"/>
            </a:solidFill>
            <a:prstDash val="solid"/>
            <a:tailEnd type="triangle"/>
          </a:ln>
          <a:effectLst/>
        </p:spPr>
      </p:cxnSp>
      <p:sp>
        <p:nvSpPr>
          <p:cNvPr id="35" name="TextBox 34"/>
          <p:cNvSpPr txBox="1"/>
          <p:nvPr/>
        </p:nvSpPr>
        <p:spPr>
          <a:xfrm>
            <a:off x="4676031" y="1543678"/>
            <a:ext cx="443022" cy="348069"/>
          </a:xfrm>
          <a:prstGeom prst="rect">
            <a:avLst/>
          </a:prstGeom>
        </p:spPr>
        <p:txBody>
          <a:bodyPr lIns="0" tIns="0" rIns="0" bIns="0" anchor="ctr"/>
          <a:lstStyle>
            <a:defPPr>
              <a:defRPr lang="en-US"/>
            </a:defPPr>
            <a:lvl1pPr indent="0" algn="ctr">
              <a:spcBef>
                <a:spcPts val="0"/>
              </a:spcBef>
              <a:spcAft>
                <a:spcPts val="300"/>
              </a:spcAft>
              <a:buFont typeface="Lucida Grande"/>
              <a:buNone/>
              <a:defRPr sz="2667" b="1" i="0">
                <a:solidFill>
                  <a:srgbClr val="6D2077"/>
                </a:solidFill>
                <a:latin typeface="Arial" panose="020B0604020202020204" pitchFamily="34" charset="0"/>
                <a:cs typeface="Arial" panose="020B0604020202020204" pitchFamily="34" charset="0"/>
              </a:defRPr>
            </a:lvl1pPr>
            <a:lvl2pPr marL="0" indent="0">
              <a:lnSpc>
                <a:spcPct val="90000"/>
              </a:lnSpc>
              <a:spcBef>
                <a:spcPts val="0"/>
              </a:spcBef>
              <a:spcAft>
                <a:spcPts val="900"/>
              </a:spcAft>
              <a:buFont typeface="Arial"/>
              <a:buNone/>
              <a:defRPr sz="2000" b="0" i="0">
                <a:latin typeface="Univers for KPMG Light"/>
                <a:cs typeface="Univers for KPMG Light"/>
              </a:defRPr>
            </a:lvl2pPr>
            <a:lvl3pPr marL="228600" indent="-228600">
              <a:spcBef>
                <a:spcPts val="0"/>
              </a:spcBef>
              <a:spcAft>
                <a:spcPts val="300"/>
              </a:spcAft>
              <a:buFont typeface="Lucida Grande"/>
              <a:buChar char="—"/>
              <a:defRPr sz="2000" b="0" i="0">
                <a:latin typeface="Univers for KPMG Light"/>
                <a:cs typeface="Univers for KPMG Light"/>
              </a:defRPr>
            </a:lvl3pPr>
            <a:lvl4pPr marL="342900" indent="-114300">
              <a:spcBef>
                <a:spcPts val="0"/>
              </a:spcBef>
              <a:spcAft>
                <a:spcPts val="300"/>
              </a:spcAft>
              <a:buFont typeface="Arial"/>
              <a:buChar char="–"/>
              <a:defRPr sz="2000" b="0" i="0">
                <a:latin typeface="Univers for KPMG Light"/>
                <a:cs typeface="Univers for KPMG Light"/>
              </a:defRPr>
            </a:lvl4pPr>
            <a:lvl5pPr marL="0" indent="0">
              <a:spcBef>
                <a:spcPts val="0"/>
              </a:spcBef>
              <a:spcAft>
                <a:spcPts val="300"/>
              </a:spcAft>
              <a:buFont typeface="Arial"/>
              <a:buNone/>
              <a:defRPr sz="2000" b="0" i="0">
                <a:solidFill>
                  <a:schemeClr val="accent6"/>
                </a:solidFill>
                <a:latin typeface="Univers for KPMG Light"/>
                <a:cs typeface="Univers for KPMG Ligh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sz="1600" dirty="0">
                <a:solidFill>
                  <a:schemeClr val="accent2"/>
                </a:solidFill>
                <a:latin typeface="+mn-lt"/>
              </a:rPr>
              <a:t>No</a:t>
            </a:r>
          </a:p>
        </p:txBody>
      </p:sp>
      <p:sp>
        <p:nvSpPr>
          <p:cNvPr id="36" name="TextBox 35"/>
          <p:cNvSpPr txBox="1"/>
          <p:nvPr/>
        </p:nvSpPr>
        <p:spPr>
          <a:xfrm>
            <a:off x="4676031" y="2600029"/>
            <a:ext cx="443022" cy="348069"/>
          </a:xfrm>
          <a:prstGeom prst="rect">
            <a:avLst/>
          </a:prstGeom>
        </p:spPr>
        <p:txBody>
          <a:bodyPr lIns="0" tIns="0" rIns="0" bIns="0" anchor="ctr"/>
          <a:lstStyle>
            <a:defPPr>
              <a:defRPr lang="en-US"/>
            </a:defPPr>
            <a:lvl1pPr indent="0" algn="ctr">
              <a:spcBef>
                <a:spcPts val="0"/>
              </a:spcBef>
              <a:spcAft>
                <a:spcPts val="300"/>
              </a:spcAft>
              <a:buFont typeface="Lucida Grande"/>
              <a:buNone/>
              <a:defRPr sz="2667" b="1" i="0">
                <a:solidFill>
                  <a:srgbClr val="6D2077"/>
                </a:solidFill>
                <a:latin typeface="Arial" panose="020B0604020202020204" pitchFamily="34" charset="0"/>
                <a:cs typeface="Arial" panose="020B0604020202020204" pitchFamily="34" charset="0"/>
              </a:defRPr>
            </a:lvl1pPr>
            <a:lvl2pPr marL="0" indent="0">
              <a:lnSpc>
                <a:spcPct val="90000"/>
              </a:lnSpc>
              <a:spcBef>
                <a:spcPts val="0"/>
              </a:spcBef>
              <a:spcAft>
                <a:spcPts val="900"/>
              </a:spcAft>
              <a:buFont typeface="Arial"/>
              <a:buNone/>
              <a:defRPr sz="2000" b="0" i="0">
                <a:latin typeface="Univers for KPMG Light"/>
                <a:cs typeface="Univers for KPMG Light"/>
              </a:defRPr>
            </a:lvl2pPr>
            <a:lvl3pPr marL="228600" indent="-228600">
              <a:spcBef>
                <a:spcPts val="0"/>
              </a:spcBef>
              <a:spcAft>
                <a:spcPts val="300"/>
              </a:spcAft>
              <a:buFont typeface="Lucida Grande"/>
              <a:buChar char="—"/>
              <a:defRPr sz="2000" b="0" i="0">
                <a:latin typeface="Univers for KPMG Light"/>
                <a:cs typeface="Univers for KPMG Light"/>
              </a:defRPr>
            </a:lvl3pPr>
            <a:lvl4pPr marL="342900" indent="-114300">
              <a:spcBef>
                <a:spcPts val="0"/>
              </a:spcBef>
              <a:spcAft>
                <a:spcPts val="300"/>
              </a:spcAft>
              <a:buFont typeface="Arial"/>
              <a:buChar char="–"/>
              <a:defRPr sz="2000" b="0" i="0">
                <a:latin typeface="Univers for KPMG Light"/>
                <a:cs typeface="Univers for KPMG Light"/>
              </a:defRPr>
            </a:lvl4pPr>
            <a:lvl5pPr marL="0" indent="0">
              <a:spcBef>
                <a:spcPts val="0"/>
              </a:spcBef>
              <a:spcAft>
                <a:spcPts val="300"/>
              </a:spcAft>
              <a:buFont typeface="Arial"/>
              <a:buNone/>
              <a:defRPr sz="2000" b="0" i="0">
                <a:solidFill>
                  <a:schemeClr val="accent6"/>
                </a:solidFill>
                <a:latin typeface="Univers for KPMG Light"/>
                <a:cs typeface="Univers for KPMG Ligh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sz="1600" dirty="0">
                <a:solidFill>
                  <a:schemeClr val="accent2"/>
                </a:solidFill>
                <a:latin typeface="+mn-lt"/>
              </a:rPr>
              <a:t>No</a:t>
            </a:r>
          </a:p>
        </p:txBody>
      </p:sp>
      <p:sp>
        <p:nvSpPr>
          <p:cNvPr id="37" name="TextBox 36"/>
          <p:cNvSpPr txBox="1"/>
          <p:nvPr/>
        </p:nvSpPr>
        <p:spPr>
          <a:xfrm>
            <a:off x="4676031" y="3689418"/>
            <a:ext cx="443022" cy="348069"/>
          </a:xfrm>
          <a:prstGeom prst="rect">
            <a:avLst/>
          </a:prstGeom>
        </p:spPr>
        <p:txBody>
          <a:bodyPr lIns="0" tIns="0" rIns="0" bIns="0" anchor="ctr"/>
          <a:lstStyle>
            <a:defPPr>
              <a:defRPr lang="en-US"/>
            </a:defPPr>
            <a:lvl1pPr indent="0" algn="ctr">
              <a:spcBef>
                <a:spcPts val="0"/>
              </a:spcBef>
              <a:spcAft>
                <a:spcPts val="300"/>
              </a:spcAft>
              <a:buFont typeface="Lucida Grande"/>
              <a:buNone/>
              <a:defRPr sz="2667" b="1" i="0">
                <a:solidFill>
                  <a:srgbClr val="6D2077"/>
                </a:solidFill>
                <a:latin typeface="Arial" panose="020B0604020202020204" pitchFamily="34" charset="0"/>
                <a:cs typeface="Arial" panose="020B0604020202020204" pitchFamily="34" charset="0"/>
              </a:defRPr>
            </a:lvl1pPr>
            <a:lvl2pPr marL="0" indent="0">
              <a:lnSpc>
                <a:spcPct val="90000"/>
              </a:lnSpc>
              <a:spcBef>
                <a:spcPts val="0"/>
              </a:spcBef>
              <a:spcAft>
                <a:spcPts val="900"/>
              </a:spcAft>
              <a:buFont typeface="Arial"/>
              <a:buNone/>
              <a:defRPr sz="2000" b="0" i="0">
                <a:latin typeface="Univers for KPMG Light"/>
                <a:cs typeface="Univers for KPMG Light"/>
              </a:defRPr>
            </a:lvl2pPr>
            <a:lvl3pPr marL="228600" indent="-228600">
              <a:spcBef>
                <a:spcPts val="0"/>
              </a:spcBef>
              <a:spcAft>
                <a:spcPts val="300"/>
              </a:spcAft>
              <a:buFont typeface="Lucida Grande"/>
              <a:buChar char="—"/>
              <a:defRPr sz="2000" b="0" i="0">
                <a:latin typeface="Univers for KPMG Light"/>
                <a:cs typeface="Univers for KPMG Light"/>
              </a:defRPr>
            </a:lvl3pPr>
            <a:lvl4pPr marL="342900" indent="-114300">
              <a:spcBef>
                <a:spcPts val="0"/>
              </a:spcBef>
              <a:spcAft>
                <a:spcPts val="300"/>
              </a:spcAft>
              <a:buFont typeface="Arial"/>
              <a:buChar char="–"/>
              <a:defRPr sz="2000" b="0" i="0">
                <a:latin typeface="Univers for KPMG Light"/>
                <a:cs typeface="Univers for KPMG Light"/>
              </a:defRPr>
            </a:lvl4pPr>
            <a:lvl5pPr marL="0" indent="0">
              <a:spcBef>
                <a:spcPts val="0"/>
              </a:spcBef>
              <a:spcAft>
                <a:spcPts val="300"/>
              </a:spcAft>
              <a:buFont typeface="Arial"/>
              <a:buNone/>
              <a:defRPr sz="2000" b="0" i="0">
                <a:solidFill>
                  <a:schemeClr val="accent6"/>
                </a:solidFill>
                <a:latin typeface="Univers for KPMG Light"/>
                <a:cs typeface="Univers for KPMG Ligh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sz="1600" dirty="0">
                <a:solidFill>
                  <a:schemeClr val="accent2"/>
                </a:solidFill>
                <a:latin typeface="+mn-lt"/>
              </a:rPr>
              <a:t>No</a:t>
            </a:r>
          </a:p>
        </p:txBody>
      </p:sp>
      <p:sp>
        <p:nvSpPr>
          <p:cNvPr id="39" name="TextBox 38"/>
          <p:cNvSpPr txBox="1"/>
          <p:nvPr/>
        </p:nvSpPr>
        <p:spPr>
          <a:xfrm>
            <a:off x="2182951" y="2200997"/>
            <a:ext cx="549558" cy="348069"/>
          </a:xfrm>
          <a:prstGeom prst="rect">
            <a:avLst/>
          </a:prstGeom>
        </p:spPr>
        <p:txBody>
          <a:bodyPr lIns="0" tIns="0" rIns="0" bIns="0" anchor="ctr"/>
          <a:lstStyle>
            <a:defPPr>
              <a:defRPr lang="en-US"/>
            </a:defPPr>
            <a:lvl1pPr indent="0" algn="ctr">
              <a:spcBef>
                <a:spcPts val="0"/>
              </a:spcBef>
              <a:spcAft>
                <a:spcPts val="300"/>
              </a:spcAft>
              <a:buFont typeface="Lucida Grande"/>
              <a:buNone/>
              <a:defRPr sz="2667" b="1" i="0">
                <a:solidFill>
                  <a:srgbClr val="00338D"/>
                </a:solidFill>
                <a:latin typeface="Arial" panose="020B0604020202020204" pitchFamily="34" charset="0"/>
                <a:cs typeface="Arial" panose="020B0604020202020204" pitchFamily="34" charset="0"/>
              </a:defRPr>
            </a:lvl1pPr>
            <a:lvl2pPr marL="0" indent="0">
              <a:lnSpc>
                <a:spcPct val="90000"/>
              </a:lnSpc>
              <a:spcBef>
                <a:spcPts val="0"/>
              </a:spcBef>
              <a:spcAft>
                <a:spcPts val="900"/>
              </a:spcAft>
              <a:buFont typeface="Arial"/>
              <a:buNone/>
              <a:defRPr sz="2000" b="0" i="0">
                <a:latin typeface="Univers for KPMG Light"/>
                <a:cs typeface="Univers for KPMG Light"/>
              </a:defRPr>
            </a:lvl2pPr>
            <a:lvl3pPr marL="228600" indent="-228600">
              <a:spcBef>
                <a:spcPts val="0"/>
              </a:spcBef>
              <a:spcAft>
                <a:spcPts val="300"/>
              </a:spcAft>
              <a:buFont typeface="Lucida Grande"/>
              <a:buChar char="—"/>
              <a:defRPr sz="2000" b="0" i="0">
                <a:latin typeface="Univers for KPMG Light"/>
                <a:cs typeface="Univers for KPMG Light"/>
              </a:defRPr>
            </a:lvl3pPr>
            <a:lvl4pPr marL="342900" indent="-114300">
              <a:spcBef>
                <a:spcPts val="0"/>
              </a:spcBef>
              <a:spcAft>
                <a:spcPts val="300"/>
              </a:spcAft>
              <a:buFont typeface="Arial"/>
              <a:buChar char="–"/>
              <a:defRPr sz="2000" b="0" i="0">
                <a:latin typeface="Univers for KPMG Light"/>
                <a:cs typeface="Univers for KPMG Light"/>
              </a:defRPr>
            </a:lvl4pPr>
            <a:lvl5pPr marL="0" indent="0">
              <a:spcBef>
                <a:spcPts val="0"/>
              </a:spcBef>
              <a:spcAft>
                <a:spcPts val="300"/>
              </a:spcAft>
              <a:buFont typeface="Arial"/>
              <a:buNone/>
              <a:defRPr sz="2000" b="0" i="0">
                <a:solidFill>
                  <a:schemeClr val="accent6"/>
                </a:solidFill>
                <a:latin typeface="Univers for KPMG Light"/>
                <a:cs typeface="Univers for KPMG Ligh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sz="1600" dirty="0">
                <a:solidFill>
                  <a:srgbClr val="00A3A1"/>
                </a:solidFill>
                <a:latin typeface="+mn-lt"/>
              </a:rPr>
              <a:t>Yes</a:t>
            </a:r>
          </a:p>
        </p:txBody>
      </p:sp>
      <p:sp>
        <p:nvSpPr>
          <p:cNvPr id="40" name="TextBox 39"/>
          <p:cNvSpPr txBox="1"/>
          <p:nvPr/>
        </p:nvSpPr>
        <p:spPr>
          <a:xfrm>
            <a:off x="2182951" y="3299099"/>
            <a:ext cx="549558" cy="348069"/>
          </a:xfrm>
          <a:prstGeom prst="rect">
            <a:avLst/>
          </a:prstGeom>
        </p:spPr>
        <p:txBody>
          <a:bodyPr lIns="0" tIns="0" rIns="0" bIns="0" anchor="ctr"/>
          <a:lstStyle>
            <a:defPPr>
              <a:defRPr lang="en-US"/>
            </a:defPPr>
            <a:lvl1pPr indent="0" algn="ctr">
              <a:spcBef>
                <a:spcPts val="0"/>
              </a:spcBef>
              <a:spcAft>
                <a:spcPts val="300"/>
              </a:spcAft>
              <a:buFont typeface="Lucida Grande"/>
              <a:buNone/>
              <a:defRPr sz="2667" b="1" i="0">
                <a:solidFill>
                  <a:srgbClr val="00338D"/>
                </a:solidFill>
                <a:latin typeface="Arial" panose="020B0604020202020204" pitchFamily="34" charset="0"/>
                <a:cs typeface="Arial" panose="020B0604020202020204" pitchFamily="34" charset="0"/>
              </a:defRPr>
            </a:lvl1pPr>
            <a:lvl2pPr marL="0" indent="0">
              <a:lnSpc>
                <a:spcPct val="90000"/>
              </a:lnSpc>
              <a:spcBef>
                <a:spcPts val="0"/>
              </a:spcBef>
              <a:spcAft>
                <a:spcPts val="900"/>
              </a:spcAft>
              <a:buFont typeface="Arial"/>
              <a:buNone/>
              <a:defRPr sz="2000" b="0" i="0">
                <a:latin typeface="Univers for KPMG Light"/>
                <a:cs typeface="Univers for KPMG Light"/>
              </a:defRPr>
            </a:lvl2pPr>
            <a:lvl3pPr marL="228600" indent="-228600">
              <a:spcBef>
                <a:spcPts val="0"/>
              </a:spcBef>
              <a:spcAft>
                <a:spcPts val="300"/>
              </a:spcAft>
              <a:buFont typeface="Lucida Grande"/>
              <a:buChar char="—"/>
              <a:defRPr sz="2000" b="0" i="0">
                <a:latin typeface="Univers for KPMG Light"/>
                <a:cs typeface="Univers for KPMG Light"/>
              </a:defRPr>
            </a:lvl3pPr>
            <a:lvl4pPr marL="342900" indent="-114300">
              <a:spcBef>
                <a:spcPts val="0"/>
              </a:spcBef>
              <a:spcAft>
                <a:spcPts val="300"/>
              </a:spcAft>
              <a:buFont typeface="Arial"/>
              <a:buChar char="–"/>
              <a:defRPr sz="2000" b="0" i="0">
                <a:latin typeface="Univers for KPMG Light"/>
                <a:cs typeface="Univers for KPMG Light"/>
              </a:defRPr>
            </a:lvl4pPr>
            <a:lvl5pPr marL="0" indent="0">
              <a:spcBef>
                <a:spcPts val="0"/>
              </a:spcBef>
              <a:spcAft>
                <a:spcPts val="300"/>
              </a:spcAft>
              <a:buFont typeface="Arial"/>
              <a:buNone/>
              <a:defRPr sz="2000" b="0" i="0">
                <a:solidFill>
                  <a:schemeClr val="accent6"/>
                </a:solidFill>
                <a:latin typeface="Univers for KPMG Light"/>
                <a:cs typeface="Univers for KPMG Ligh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sz="1600" dirty="0">
                <a:solidFill>
                  <a:srgbClr val="00A3A1"/>
                </a:solidFill>
                <a:latin typeface="+mn-lt"/>
              </a:rPr>
              <a:t>Yes</a:t>
            </a:r>
          </a:p>
        </p:txBody>
      </p:sp>
      <p:sp>
        <p:nvSpPr>
          <p:cNvPr id="41" name="TextBox 40"/>
          <p:cNvSpPr txBox="1"/>
          <p:nvPr/>
        </p:nvSpPr>
        <p:spPr>
          <a:xfrm>
            <a:off x="2182951" y="4648339"/>
            <a:ext cx="549558" cy="348069"/>
          </a:xfrm>
          <a:prstGeom prst="rect">
            <a:avLst/>
          </a:prstGeom>
        </p:spPr>
        <p:txBody>
          <a:bodyPr lIns="0" tIns="0" rIns="0" bIns="0" anchor="ctr"/>
          <a:lstStyle>
            <a:defPPr>
              <a:defRPr lang="en-US"/>
            </a:defPPr>
            <a:lvl1pPr indent="0" algn="ctr">
              <a:spcBef>
                <a:spcPts val="0"/>
              </a:spcBef>
              <a:spcAft>
                <a:spcPts val="300"/>
              </a:spcAft>
              <a:buFont typeface="Lucida Grande"/>
              <a:buNone/>
              <a:defRPr sz="2667" b="1" i="0">
                <a:solidFill>
                  <a:srgbClr val="00338D"/>
                </a:solidFill>
                <a:latin typeface="Arial" panose="020B0604020202020204" pitchFamily="34" charset="0"/>
                <a:cs typeface="Arial" panose="020B0604020202020204" pitchFamily="34" charset="0"/>
              </a:defRPr>
            </a:lvl1pPr>
            <a:lvl2pPr marL="0" indent="0">
              <a:lnSpc>
                <a:spcPct val="90000"/>
              </a:lnSpc>
              <a:spcBef>
                <a:spcPts val="0"/>
              </a:spcBef>
              <a:spcAft>
                <a:spcPts val="900"/>
              </a:spcAft>
              <a:buFont typeface="Arial"/>
              <a:buNone/>
              <a:defRPr sz="2000" b="0" i="0">
                <a:latin typeface="Univers for KPMG Light"/>
                <a:cs typeface="Univers for KPMG Light"/>
              </a:defRPr>
            </a:lvl2pPr>
            <a:lvl3pPr marL="228600" indent="-228600">
              <a:spcBef>
                <a:spcPts val="0"/>
              </a:spcBef>
              <a:spcAft>
                <a:spcPts val="300"/>
              </a:spcAft>
              <a:buFont typeface="Lucida Grande"/>
              <a:buChar char="—"/>
              <a:defRPr sz="2000" b="0" i="0">
                <a:latin typeface="Univers for KPMG Light"/>
                <a:cs typeface="Univers for KPMG Light"/>
              </a:defRPr>
            </a:lvl3pPr>
            <a:lvl4pPr marL="342900" indent="-114300">
              <a:spcBef>
                <a:spcPts val="0"/>
              </a:spcBef>
              <a:spcAft>
                <a:spcPts val="300"/>
              </a:spcAft>
              <a:buFont typeface="Arial"/>
              <a:buChar char="–"/>
              <a:defRPr sz="2000" b="0" i="0">
                <a:latin typeface="Univers for KPMG Light"/>
                <a:cs typeface="Univers for KPMG Light"/>
              </a:defRPr>
            </a:lvl4pPr>
            <a:lvl5pPr marL="0" indent="0">
              <a:spcBef>
                <a:spcPts val="0"/>
              </a:spcBef>
              <a:spcAft>
                <a:spcPts val="300"/>
              </a:spcAft>
              <a:buFont typeface="Arial"/>
              <a:buNone/>
              <a:defRPr sz="2000" b="0" i="0">
                <a:solidFill>
                  <a:schemeClr val="accent6"/>
                </a:solidFill>
                <a:latin typeface="Univers for KPMG Light"/>
                <a:cs typeface="Univers for KPMG Ligh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sz="1600" dirty="0">
                <a:solidFill>
                  <a:srgbClr val="00A3A1"/>
                </a:solidFill>
                <a:latin typeface="+mn-lt"/>
              </a:rPr>
              <a:t>Yes</a:t>
            </a:r>
          </a:p>
        </p:txBody>
      </p:sp>
      <p:sp>
        <p:nvSpPr>
          <p:cNvPr id="5" name="Rectangle 4"/>
          <p:cNvSpPr/>
          <p:nvPr/>
        </p:nvSpPr>
        <p:spPr>
          <a:xfrm>
            <a:off x="928647" y="3650927"/>
            <a:ext cx="3678078" cy="947855"/>
          </a:xfrm>
          <a:prstGeom prst="rect">
            <a:avLst/>
          </a:prstGeom>
          <a:noFill/>
          <a:ln w="254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91DA"/>
              </a:solidFill>
              <a:latin typeface="Arial" panose="020B0604020202020204" pitchFamily="34" charset="0"/>
              <a:cs typeface="Arial" panose="020B0604020202020204" pitchFamily="34" charset="0"/>
            </a:endParaRPr>
          </a:p>
        </p:txBody>
      </p:sp>
      <p:sp>
        <p:nvSpPr>
          <p:cNvPr id="11" name="Title 10"/>
          <p:cNvSpPr>
            <a:spLocks noGrp="1"/>
          </p:cNvSpPr>
          <p:nvPr>
            <p:ph type="title"/>
          </p:nvPr>
        </p:nvSpPr>
        <p:spPr/>
        <p:txBody>
          <a:bodyPr/>
          <a:lstStyle/>
          <a:p>
            <a:r>
              <a:rPr lang="en-GB" sz="5400" dirty="0"/>
              <a:t>Identification of a lease </a:t>
            </a:r>
            <a:r>
              <a:rPr lang="en-GB" sz="5400" dirty="0" smtClean="0"/>
              <a:t>contract</a:t>
            </a:r>
            <a:endParaRPr lang="en-SG" sz="5400" dirty="0"/>
          </a:p>
        </p:txBody>
      </p:sp>
      <p:sp>
        <p:nvSpPr>
          <p:cNvPr id="26" name="Title 1"/>
          <p:cNvSpPr txBox="1">
            <a:spLocks/>
          </p:cNvSpPr>
          <p:nvPr/>
        </p:nvSpPr>
        <p:spPr>
          <a:xfrm>
            <a:off x="928646" y="1004165"/>
            <a:ext cx="7596554" cy="379828"/>
          </a:xfrm>
          <a:prstGeom prst="rect">
            <a:avLst/>
          </a:prstGeom>
          <a:noFill/>
        </p:spPr>
        <p:txBody>
          <a:bodyPr vert="horz" lIns="0" tIns="0" rIns="0" bIns="0" rtlCol="0" anchor="t" anchorCtr="0">
            <a:noAutofit/>
          </a:bodyPr>
          <a:lstStyle>
            <a:lvl1pPr eaLnBrk="1" hangingPunct="1">
              <a:lnSpc>
                <a:spcPct val="70000"/>
              </a:lnSpc>
              <a:defRPr sz="5400" b="0" i="0">
                <a:solidFill>
                  <a:schemeClr val="tx2"/>
                </a:solidFill>
                <a:latin typeface="KPMG Extralight"/>
                <a:cs typeface="KPMG Extralight"/>
              </a:defRPr>
            </a:lvl1pPr>
          </a:lstStyle>
          <a:p>
            <a:endParaRPr lang="en-GB" sz="4985" kern="0" dirty="0"/>
          </a:p>
        </p:txBody>
      </p:sp>
    </p:spTree>
    <p:extLst>
      <p:ext uri="{BB962C8B-B14F-4D97-AF65-F5344CB8AC3E}">
        <p14:creationId xmlns:p14="http://schemas.microsoft.com/office/powerpoint/2010/main" xmlns="" val="347725120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5400" dirty="0"/>
              <a:t>Directing the right to </a:t>
            </a:r>
            <a:r>
              <a:rPr lang="en-GB" sz="5400" dirty="0" smtClean="0"/>
              <a:t>use</a:t>
            </a:r>
            <a:endParaRPr lang="en-GB" sz="5400" dirty="0"/>
          </a:p>
        </p:txBody>
      </p:sp>
      <p:sp>
        <p:nvSpPr>
          <p:cNvPr id="18" name="Rectangle 17"/>
          <p:cNvSpPr/>
          <p:nvPr/>
        </p:nvSpPr>
        <p:spPr>
          <a:xfrm>
            <a:off x="669983" y="5734014"/>
            <a:ext cx="1720896" cy="253916"/>
          </a:xfrm>
          <a:prstGeom prst="rect">
            <a:avLst/>
          </a:prstGeom>
        </p:spPr>
        <p:txBody>
          <a:bodyPr wrap="square">
            <a:spAutoFit/>
          </a:bodyPr>
          <a:lstStyle/>
          <a:p>
            <a:r>
              <a:rPr lang="en-GB" sz="1050" dirty="0">
                <a:ea typeface="Calibri" panose="020F0502020204030204" pitchFamily="34" charset="0"/>
                <a:cs typeface="Times New Roman" panose="02020603050405020304" pitchFamily="18" charset="0"/>
              </a:rPr>
              <a:t>* If other criteria are met.</a:t>
            </a:r>
            <a:endParaRPr lang="en-GB" sz="1050" dirty="0"/>
          </a:p>
        </p:txBody>
      </p:sp>
      <p:sp>
        <p:nvSpPr>
          <p:cNvPr id="7" name="Text Box 4"/>
          <p:cNvSpPr txBox="1"/>
          <p:nvPr/>
        </p:nvSpPr>
        <p:spPr>
          <a:xfrm>
            <a:off x="761677" y="2043563"/>
            <a:ext cx="1439941" cy="1828784"/>
          </a:xfrm>
          <a:prstGeom prst="roundRect">
            <a:avLst>
              <a:gd name="adj" fmla="val 6031"/>
            </a:avLst>
          </a:prstGeom>
          <a:solidFill>
            <a:schemeClr val="accent1"/>
          </a:solidFill>
          <a:ln w="9525">
            <a:solidFill>
              <a:srgbClr val="0091DA"/>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6462" tIns="498462" rIns="66462" bIns="31652" numCol="1" spcCol="0" rtlCol="0" fromWordArt="0" anchor="ctr" anchorCtr="0" forceAA="0" compatLnSpc="1">
            <a:prstTxWarp prst="textNoShape">
              <a:avLst/>
            </a:prstTxWarp>
            <a:noAutofit/>
          </a:bodyPr>
          <a:lstStyle/>
          <a:p>
            <a:pPr algn="ctr">
              <a:lnSpc>
                <a:spcPct val="107000"/>
              </a:lnSpc>
              <a:spcAft>
                <a:spcPts val="554"/>
              </a:spcAft>
            </a:pPr>
            <a:r>
              <a:rPr lang="de-DE" b="1" dirty="0">
                <a:solidFill>
                  <a:schemeClr val="bg1"/>
                </a:solidFill>
                <a:ea typeface="Calibri" panose="020F0502020204030204" pitchFamily="34" charset="0"/>
                <a:cs typeface="Times New Roman" panose="02020603050405020304" pitchFamily="18" charset="0"/>
              </a:rPr>
              <a:t>Customer</a:t>
            </a:r>
            <a:endParaRPr lang="en-GB" b="1" dirty="0">
              <a:solidFill>
                <a:schemeClr val="bg1"/>
              </a:solidFill>
              <a:ea typeface="Calibri" panose="020F0502020204030204" pitchFamily="34" charset="0"/>
              <a:cs typeface="Times New Roman" panose="02020603050405020304" pitchFamily="18" charset="0"/>
            </a:endParaRPr>
          </a:p>
        </p:txBody>
      </p:sp>
      <p:sp>
        <p:nvSpPr>
          <p:cNvPr id="8" name="Text Box 5"/>
          <p:cNvSpPr txBox="1"/>
          <p:nvPr/>
        </p:nvSpPr>
        <p:spPr>
          <a:xfrm>
            <a:off x="2465309" y="2043563"/>
            <a:ext cx="4233643" cy="508736"/>
          </a:xfrm>
          <a:prstGeom prst="roundRect">
            <a:avLst/>
          </a:prstGeom>
          <a:solidFill>
            <a:srgbClr val="483698"/>
          </a:solidFill>
          <a:ln w="952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3305" tIns="31652" rIns="63305" bIns="31652" numCol="1" spcCol="0" rtlCol="0" fromWordArt="0" anchor="ctr" anchorCtr="0" forceAA="0" compatLnSpc="1">
            <a:prstTxWarp prst="textNoShape">
              <a:avLst/>
            </a:prstTxWarp>
            <a:noAutofit/>
          </a:bodyPr>
          <a:lstStyle/>
          <a:p>
            <a:pPr algn="ctr">
              <a:lnSpc>
                <a:spcPct val="107000"/>
              </a:lnSpc>
              <a:spcAft>
                <a:spcPts val="554"/>
              </a:spcAft>
            </a:pPr>
            <a:r>
              <a:rPr lang="de-DE" dirty="0">
                <a:solidFill>
                  <a:schemeClr val="bg1"/>
                </a:solidFill>
                <a:ea typeface="Calibri" panose="020F0502020204030204" pitchFamily="34" charset="0"/>
                <a:cs typeface="Times New Roman" panose="02020603050405020304" pitchFamily="18" charset="0"/>
              </a:rPr>
              <a:t>Predetermined</a:t>
            </a:r>
            <a:endParaRPr lang="en-GB" dirty="0">
              <a:solidFill>
                <a:schemeClr val="bg1"/>
              </a:solidFill>
              <a:ea typeface="Calibri" panose="020F0502020204030204" pitchFamily="34" charset="0"/>
              <a:cs typeface="Times New Roman" panose="02020603050405020304" pitchFamily="18" charset="0"/>
            </a:endParaRPr>
          </a:p>
        </p:txBody>
      </p:sp>
      <p:sp>
        <p:nvSpPr>
          <p:cNvPr id="9" name="Text Box 6"/>
          <p:cNvSpPr txBox="1"/>
          <p:nvPr/>
        </p:nvSpPr>
        <p:spPr>
          <a:xfrm>
            <a:off x="2475374" y="2646932"/>
            <a:ext cx="1691318" cy="1225415"/>
          </a:xfrm>
          <a:prstGeom prst="roundRect">
            <a:avLst>
              <a:gd name="adj" fmla="val 8340"/>
            </a:avLst>
          </a:prstGeom>
          <a:solidFill>
            <a:srgbClr val="483698"/>
          </a:solidFill>
          <a:ln w="952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3305" tIns="31652" rIns="63305" bIns="31652" numCol="1" spcCol="0" rtlCol="0" fromWordArt="0" anchor="ctr" anchorCtr="0" forceAA="0" compatLnSpc="1">
            <a:prstTxWarp prst="textNoShape">
              <a:avLst/>
            </a:prstTxWarp>
            <a:noAutofit/>
          </a:bodyPr>
          <a:lstStyle/>
          <a:p>
            <a:pPr algn="ctr">
              <a:lnSpc>
                <a:spcPct val="107000"/>
              </a:lnSpc>
              <a:spcAft>
                <a:spcPts val="554"/>
              </a:spcAft>
            </a:pPr>
            <a:r>
              <a:rPr lang="en-GB" sz="1550" dirty="0">
                <a:solidFill>
                  <a:schemeClr val="bg1"/>
                </a:solidFill>
                <a:ea typeface="Calibri" panose="020F0502020204030204" pitchFamily="34" charset="0"/>
                <a:cs typeface="Times New Roman" panose="02020603050405020304" pitchFamily="18" charset="0"/>
              </a:rPr>
              <a:t>Customer </a:t>
            </a:r>
            <a:r>
              <a:rPr lang="en-GB" sz="1550" b="1" i="1" dirty="0">
                <a:solidFill>
                  <a:schemeClr val="bg1"/>
                </a:solidFill>
                <a:ea typeface="Calibri" panose="020F0502020204030204" pitchFamily="34" charset="0"/>
                <a:cs typeface="Times New Roman" panose="02020603050405020304" pitchFamily="18" charset="0"/>
              </a:rPr>
              <a:t>operates asset</a:t>
            </a:r>
            <a:r>
              <a:rPr lang="en-GB" sz="1550" i="1" dirty="0">
                <a:solidFill>
                  <a:schemeClr val="bg1"/>
                </a:solidFill>
                <a:ea typeface="Calibri" panose="020F0502020204030204" pitchFamily="34" charset="0"/>
                <a:cs typeface="Times New Roman" panose="02020603050405020304" pitchFamily="18" charset="0"/>
              </a:rPr>
              <a:t> </a:t>
            </a:r>
            <a:r>
              <a:rPr lang="en-GB" sz="1550" dirty="0">
                <a:solidFill>
                  <a:schemeClr val="bg1"/>
                </a:solidFill>
                <a:ea typeface="Calibri" panose="020F0502020204030204" pitchFamily="34" charset="0"/>
                <a:cs typeface="Times New Roman" panose="02020603050405020304" pitchFamily="18" charset="0"/>
              </a:rPr>
              <a:t>or directs others to do so</a:t>
            </a:r>
          </a:p>
        </p:txBody>
      </p:sp>
      <p:sp>
        <p:nvSpPr>
          <p:cNvPr id="10" name="Text Box 7"/>
          <p:cNvSpPr txBox="1"/>
          <p:nvPr/>
        </p:nvSpPr>
        <p:spPr>
          <a:xfrm>
            <a:off x="4295105" y="2647130"/>
            <a:ext cx="1233284" cy="1225218"/>
          </a:xfrm>
          <a:prstGeom prst="roundRect">
            <a:avLst>
              <a:gd name="adj" fmla="val 5958"/>
            </a:avLst>
          </a:prstGeom>
          <a:solidFill>
            <a:srgbClr val="483698"/>
          </a:solidFill>
          <a:ln w="952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3305" tIns="31652" rIns="63305" bIns="31652" numCol="1" spcCol="0" rtlCol="0" fromWordArt="0" anchor="ctr" anchorCtr="0" forceAA="0" compatLnSpc="1">
            <a:prstTxWarp prst="textNoShape">
              <a:avLst/>
            </a:prstTxWarp>
            <a:noAutofit/>
          </a:bodyPr>
          <a:lstStyle/>
          <a:p>
            <a:pPr algn="ctr">
              <a:lnSpc>
                <a:spcPct val="107000"/>
              </a:lnSpc>
              <a:spcAft>
                <a:spcPts val="554"/>
              </a:spcAft>
            </a:pPr>
            <a:r>
              <a:rPr lang="de-DE" sz="1600" dirty="0">
                <a:solidFill>
                  <a:schemeClr val="bg1"/>
                </a:solidFill>
                <a:ea typeface="Calibri" panose="020F0502020204030204" pitchFamily="34" charset="0"/>
                <a:cs typeface="Times New Roman" panose="02020603050405020304" pitchFamily="18" charset="0"/>
              </a:rPr>
              <a:t>Customer designed asset</a:t>
            </a:r>
            <a:endParaRPr lang="en-GB" sz="1600" dirty="0">
              <a:solidFill>
                <a:schemeClr val="bg1"/>
              </a:solidFill>
              <a:ea typeface="Calibri" panose="020F0502020204030204" pitchFamily="34" charset="0"/>
              <a:cs typeface="Times New Roman" panose="02020603050405020304" pitchFamily="18" charset="0"/>
            </a:endParaRPr>
          </a:p>
        </p:txBody>
      </p:sp>
      <p:sp>
        <p:nvSpPr>
          <p:cNvPr id="11" name="Text Box 12"/>
          <p:cNvSpPr txBox="1"/>
          <p:nvPr/>
        </p:nvSpPr>
        <p:spPr>
          <a:xfrm>
            <a:off x="761677" y="3995624"/>
            <a:ext cx="4766710" cy="599752"/>
          </a:xfrm>
          <a:prstGeom prst="roundRect">
            <a:avLst/>
          </a:prstGeom>
          <a:solidFill>
            <a:srgbClr val="00A3A1"/>
          </a:solidFill>
          <a:ln w="952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3305" tIns="31652" rIns="63305" bIns="31652" numCol="1" spcCol="0" rtlCol="0" fromWordArt="0" anchor="ctr" anchorCtr="0" forceAA="0" compatLnSpc="1">
            <a:prstTxWarp prst="textNoShape">
              <a:avLst/>
            </a:prstTxWarp>
            <a:noAutofit/>
          </a:bodyPr>
          <a:lstStyle/>
          <a:p>
            <a:pPr algn="ctr">
              <a:lnSpc>
                <a:spcPct val="107000"/>
              </a:lnSpc>
              <a:spcAft>
                <a:spcPts val="554"/>
              </a:spcAft>
            </a:pPr>
            <a:r>
              <a:rPr lang="en-GB" dirty="0">
                <a:solidFill>
                  <a:schemeClr val="bg1"/>
                </a:solidFill>
                <a:ea typeface="Calibri" panose="020F0502020204030204" pitchFamily="34" charset="0"/>
                <a:cs typeface="Times New Roman" panose="02020603050405020304" pitchFamily="18" charset="0"/>
              </a:rPr>
              <a:t>Contract is or contains a lease*</a:t>
            </a:r>
          </a:p>
        </p:txBody>
      </p:sp>
      <p:sp>
        <p:nvSpPr>
          <p:cNvPr id="12" name="Text Box 13"/>
          <p:cNvSpPr txBox="1"/>
          <p:nvPr/>
        </p:nvSpPr>
        <p:spPr>
          <a:xfrm>
            <a:off x="5661407" y="3995623"/>
            <a:ext cx="2741041" cy="593185"/>
          </a:xfrm>
          <a:prstGeom prst="roundRect">
            <a:avLst/>
          </a:prstGeom>
          <a:solidFill>
            <a:schemeClr val="bg1">
              <a:lumMod val="50000"/>
            </a:schemeClr>
          </a:solidFill>
          <a:ln w="952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3305" tIns="31652" rIns="63305" bIns="31652" numCol="1" spcCol="0" rtlCol="0" fromWordArt="0" anchor="ctr" anchorCtr="0" forceAA="0" compatLnSpc="1">
            <a:prstTxWarp prst="textNoShape">
              <a:avLst/>
            </a:prstTxWarp>
            <a:noAutofit/>
          </a:bodyPr>
          <a:lstStyle/>
          <a:p>
            <a:pPr algn="ctr">
              <a:lnSpc>
                <a:spcPct val="107000"/>
              </a:lnSpc>
              <a:spcAft>
                <a:spcPts val="554"/>
              </a:spcAft>
            </a:pPr>
            <a:r>
              <a:rPr lang="en-GB" dirty="0">
                <a:solidFill>
                  <a:schemeClr val="bg1"/>
                </a:solidFill>
                <a:ea typeface="Calibri" panose="020F0502020204030204" pitchFamily="34" charset="0"/>
                <a:cs typeface="Times New Roman" panose="02020603050405020304" pitchFamily="18" charset="0"/>
              </a:rPr>
              <a:t>Contract does not contain a lease</a:t>
            </a:r>
          </a:p>
        </p:txBody>
      </p:sp>
      <p:sp>
        <p:nvSpPr>
          <p:cNvPr id="13" name="Text Box 15"/>
          <p:cNvSpPr txBox="1"/>
          <p:nvPr/>
        </p:nvSpPr>
        <p:spPr>
          <a:xfrm>
            <a:off x="761677" y="1211263"/>
            <a:ext cx="7640771" cy="687974"/>
          </a:xfrm>
          <a:prstGeom prst="rect">
            <a:avLst/>
          </a:prstGeom>
          <a:solidFill>
            <a:srgbClr val="00338D"/>
          </a:solidFill>
          <a:ln w="952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3305" tIns="31652" rIns="63305" bIns="31652" numCol="1" spcCol="0" rtlCol="0" fromWordArt="0" anchor="ctr" anchorCtr="0" forceAA="0" compatLnSpc="1">
            <a:prstTxWarp prst="textNoShape">
              <a:avLst/>
            </a:prstTxWarp>
            <a:noAutofit/>
          </a:bodyPr>
          <a:lstStyle/>
          <a:p>
            <a:pPr algn="ctr">
              <a:lnSpc>
                <a:spcPct val="107000"/>
              </a:lnSpc>
              <a:spcAft>
                <a:spcPts val="554"/>
              </a:spcAft>
            </a:pPr>
            <a:r>
              <a:rPr lang="en-GB" dirty="0">
                <a:solidFill>
                  <a:schemeClr val="bg1"/>
                </a:solidFill>
                <a:ea typeface="Calibri" panose="020F0502020204030204" pitchFamily="34" charset="0"/>
                <a:cs typeface="Times New Roman" panose="02020603050405020304" pitchFamily="18" charset="0"/>
              </a:rPr>
              <a:t>Who takes the </a:t>
            </a:r>
            <a:r>
              <a:rPr lang="en-GB" b="1" i="1" dirty="0">
                <a:solidFill>
                  <a:schemeClr val="bg1"/>
                </a:solidFill>
                <a:ea typeface="Calibri" panose="020F0502020204030204" pitchFamily="34" charset="0"/>
                <a:cs typeface="Times New Roman" panose="02020603050405020304" pitchFamily="18" charset="0"/>
              </a:rPr>
              <a:t>‘how and what purpose’ decisions</a:t>
            </a:r>
            <a:r>
              <a:rPr lang="en-GB" dirty="0">
                <a:solidFill>
                  <a:schemeClr val="bg1"/>
                </a:solidFill>
                <a:ea typeface="Calibri" panose="020F0502020204030204" pitchFamily="34" charset="0"/>
                <a:cs typeface="Times New Roman" panose="02020603050405020304" pitchFamily="18" charset="0"/>
              </a:rPr>
              <a:t> </a:t>
            </a:r>
            <a:r>
              <a:rPr lang="en-GB" dirty="0" smtClean="0">
                <a:solidFill>
                  <a:schemeClr val="bg1"/>
                </a:solidFill>
                <a:ea typeface="Calibri" panose="020F0502020204030204" pitchFamily="34" charset="0"/>
                <a:cs typeface="Times New Roman" panose="02020603050405020304" pitchFamily="18" charset="0"/>
              </a:rPr>
              <a:t/>
            </a:r>
            <a:br>
              <a:rPr lang="en-GB" dirty="0" smtClean="0">
                <a:solidFill>
                  <a:schemeClr val="bg1"/>
                </a:solidFill>
                <a:ea typeface="Calibri" panose="020F0502020204030204" pitchFamily="34" charset="0"/>
                <a:cs typeface="Times New Roman" panose="02020603050405020304" pitchFamily="18" charset="0"/>
              </a:rPr>
            </a:br>
            <a:r>
              <a:rPr lang="en-GB" dirty="0" smtClean="0">
                <a:solidFill>
                  <a:schemeClr val="bg1"/>
                </a:solidFill>
                <a:ea typeface="Calibri" panose="020F0502020204030204" pitchFamily="34" charset="0"/>
                <a:cs typeface="Times New Roman" panose="02020603050405020304" pitchFamily="18" charset="0"/>
              </a:rPr>
              <a:t>throughout </a:t>
            </a:r>
            <a:r>
              <a:rPr lang="en-GB" dirty="0">
                <a:solidFill>
                  <a:schemeClr val="bg1"/>
                </a:solidFill>
                <a:ea typeface="Calibri" panose="020F0502020204030204" pitchFamily="34" charset="0"/>
                <a:cs typeface="Times New Roman" panose="02020603050405020304" pitchFamily="18" charset="0"/>
              </a:rPr>
              <a:t>the period of use?</a:t>
            </a:r>
          </a:p>
        </p:txBody>
      </p:sp>
      <p:sp>
        <p:nvSpPr>
          <p:cNvPr id="14" name="Text Box 4"/>
          <p:cNvSpPr txBox="1"/>
          <p:nvPr/>
        </p:nvSpPr>
        <p:spPr>
          <a:xfrm>
            <a:off x="6962639" y="2027728"/>
            <a:ext cx="1439809" cy="1844619"/>
          </a:xfrm>
          <a:prstGeom prst="roundRect">
            <a:avLst>
              <a:gd name="adj" fmla="val 6030"/>
            </a:avLst>
          </a:prstGeom>
          <a:solidFill>
            <a:schemeClr val="accent1"/>
          </a:solidFill>
          <a:ln w="9525">
            <a:solidFill>
              <a:srgbClr val="0091DA"/>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6462" tIns="498462" rIns="66462" bIns="31652" numCol="1" spcCol="0" rtlCol="0" fromWordArt="0" anchor="ctr" anchorCtr="0" forceAA="0" compatLnSpc="1">
            <a:prstTxWarp prst="textNoShape">
              <a:avLst/>
            </a:prstTxWarp>
            <a:noAutofit/>
          </a:bodyPr>
          <a:lstStyle/>
          <a:p>
            <a:pPr algn="ctr">
              <a:lnSpc>
                <a:spcPct val="106000"/>
              </a:lnSpc>
              <a:spcAft>
                <a:spcPts val="554"/>
              </a:spcAft>
            </a:pPr>
            <a:r>
              <a:rPr lang="de-DE" b="1" dirty="0">
                <a:solidFill>
                  <a:schemeClr val="bg1"/>
                </a:solidFill>
                <a:ea typeface="Calibri" panose="020F0502020204030204" pitchFamily="34" charset="0"/>
              </a:rPr>
              <a:t>Supplier</a:t>
            </a:r>
            <a:endParaRPr lang="en-GB" b="1" dirty="0">
              <a:solidFill>
                <a:schemeClr val="bg1"/>
              </a:solidFill>
              <a:ea typeface="Times New Roman" panose="02020603050405020304" pitchFamily="18" charset="0"/>
            </a:endParaRPr>
          </a:p>
        </p:txBody>
      </p:sp>
      <p:sp>
        <p:nvSpPr>
          <p:cNvPr id="15" name="Text Box 20"/>
          <p:cNvSpPr txBox="1"/>
          <p:nvPr/>
        </p:nvSpPr>
        <p:spPr>
          <a:xfrm>
            <a:off x="5656799" y="2647130"/>
            <a:ext cx="1052340" cy="1198736"/>
          </a:xfrm>
          <a:prstGeom prst="roundRect">
            <a:avLst>
              <a:gd name="adj" fmla="val 8338"/>
            </a:avLst>
          </a:prstGeom>
          <a:solidFill>
            <a:srgbClr val="483698"/>
          </a:solidFill>
          <a:ln w="952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3305" tIns="31652" rIns="63305" bIns="31652" numCol="1" spcCol="0" rtlCol="0" fromWordArt="0" anchor="ctr" anchorCtr="0" forceAA="0" compatLnSpc="1">
            <a:prstTxWarp prst="textNoShape">
              <a:avLst/>
            </a:prstTxWarp>
            <a:noAutofit/>
          </a:bodyPr>
          <a:lstStyle/>
          <a:p>
            <a:pPr algn="ctr">
              <a:lnSpc>
                <a:spcPct val="107000"/>
              </a:lnSpc>
              <a:spcAft>
                <a:spcPts val="554"/>
              </a:spcAft>
            </a:pPr>
            <a:r>
              <a:rPr lang="de-DE" sz="1600" dirty="0">
                <a:solidFill>
                  <a:schemeClr val="bg1"/>
                </a:solidFill>
                <a:ea typeface="Calibri" panose="020F0502020204030204" pitchFamily="34" charset="0"/>
                <a:cs typeface="Times New Roman" panose="02020603050405020304" pitchFamily="18" charset="0"/>
              </a:rPr>
              <a:t>Other</a:t>
            </a:r>
            <a:endParaRPr lang="en-GB" sz="1600" dirty="0">
              <a:solidFill>
                <a:schemeClr val="bg1"/>
              </a:solidFill>
              <a:ea typeface="Calibri" panose="020F0502020204030204" pitchFamily="34" charset="0"/>
              <a:cs typeface="Times New Roman" panose="02020603050405020304" pitchFamily="18" charset="0"/>
            </a:endParaRPr>
          </a:p>
        </p:txBody>
      </p:sp>
      <p:cxnSp>
        <p:nvCxnSpPr>
          <p:cNvPr id="16" name="Straight Connector 15"/>
          <p:cNvCxnSpPr/>
          <p:nvPr/>
        </p:nvCxnSpPr>
        <p:spPr>
          <a:xfrm>
            <a:off x="761677" y="4738565"/>
            <a:ext cx="7637786" cy="0"/>
          </a:xfrm>
          <a:prstGeom prst="line">
            <a:avLst/>
          </a:prstGeom>
          <a:ln w="38100">
            <a:solidFill>
              <a:srgbClr val="F68D2E"/>
            </a:solidFill>
          </a:ln>
        </p:spPr>
        <p:style>
          <a:lnRef idx="1">
            <a:schemeClr val="accent1"/>
          </a:lnRef>
          <a:fillRef idx="0">
            <a:schemeClr val="accent1"/>
          </a:fillRef>
          <a:effectRef idx="0">
            <a:schemeClr val="accent1"/>
          </a:effectRef>
          <a:fontRef idx="minor">
            <a:schemeClr val="tx1"/>
          </a:fontRef>
        </p:style>
      </p:cxnSp>
      <p:sp>
        <p:nvSpPr>
          <p:cNvPr id="17" name="Text Box 18"/>
          <p:cNvSpPr txBox="1"/>
          <p:nvPr/>
        </p:nvSpPr>
        <p:spPr>
          <a:xfrm>
            <a:off x="761677" y="4953779"/>
            <a:ext cx="7640771" cy="496995"/>
          </a:xfrm>
          <a:prstGeom prst="rect">
            <a:avLst/>
          </a:prstGeom>
          <a:noFill/>
          <a:ln w="9525">
            <a:solidFill>
              <a:srgbClr val="00338D"/>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3305" tIns="31652" rIns="63305" bIns="31652" numCol="1" spcCol="0" rtlCol="0" fromWordArt="0" anchor="ctr" anchorCtr="0" forceAA="0" compatLnSpc="1">
            <a:prstTxWarp prst="textNoShape">
              <a:avLst/>
            </a:prstTxWarp>
            <a:noAutofit/>
          </a:bodyPr>
          <a:lstStyle/>
          <a:p>
            <a:pPr algn="ctr">
              <a:lnSpc>
                <a:spcPct val="107000"/>
              </a:lnSpc>
              <a:spcAft>
                <a:spcPts val="554"/>
              </a:spcAft>
            </a:pPr>
            <a:r>
              <a:rPr lang="de-DE" b="1" i="1" dirty="0">
                <a:solidFill>
                  <a:srgbClr val="00338D"/>
                </a:solidFill>
                <a:ea typeface="Calibri" panose="020F0502020204030204" pitchFamily="34" charset="0"/>
                <a:cs typeface="Times New Roman" panose="02020603050405020304" pitchFamily="18" charset="0"/>
              </a:rPr>
              <a:t>Protective rights </a:t>
            </a:r>
            <a:r>
              <a:rPr lang="de-DE" dirty="0">
                <a:solidFill>
                  <a:srgbClr val="00338D"/>
                </a:solidFill>
                <a:ea typeface="Calibri" panose="020F0502020204030204" pitchFamily="34" charset="0"/>
                <a:cs typeface="Times New Roman" panose="02020603050405020304" pitchFamily="18" charset="0"/>
              </a:rPr>
              <a:t>of the supplier</a:t>
            </a:r>
            <a:endParaRPr lang="en-GB" dirty="0">
              <a:solidFill>
                <a:srgbClr val="00338D"/>
              </a:solidFill>
              <a:ea typeface="Calibri" panose="020F0502020204030204" pitchFamily="34" charset="0"/>
              <a:cs typeface="Times New Roman" panose="02020603050405020304" pitchFamily="18" charset="0"/>
            </a:endParaRPr>
          </a:p>
        </p:txBody>
      </p:sp>
      <p:grpSp>
        <p:nvGrpSpPr>
          <p:cNvPr id="19" name="Group 18"/>
          <p:cNvGrpSpPr/>
          <p:nvPr/>
        </p:nvGrpSpPr>
        <p:grpSpPr>
          <a:xfrm>
            <a:off x="1072146" y="2292927"/>
            <a:ext cx="819868" cy="562319"/>
            <a:chOff x="383130" y="3951024"/>
            <a:chExt cx="449661" cy="308407"/>
          </a:xfrm>
        </p:grpSpPr>
        <p:sp>
          <p:nvSpPr>
            <p:cNvPr id="20" name="Freeform 157"/>
            <p:cNvSpPr>
              <a:spLocks/>
            </p:cNvSpPr>
            <p:nvPr/>
          </p:nvSpPr>
          <p:spPr bwMode="auto">
            <a:xfrm>
              <a:off x="383130" y="3993401"/>
              <a:ext cx="143609" cy="222477"/>
            </a:xfrm>
            <a:custGeom>
              <a:avLst/>
              <a:gdLst/>
              <a:ahLst/>
              <a:cxnLst>
                <a:cxn ang="0">
                  <a:pos x="294" y="601"/>
                </a:cxn>
                <a:cxn ang="0">
                  <a:pos x="294" y="600"/>
                </a:cxn>
                <a:cxn ang="0">
                  <a:pos x="420" y="470"/>
                </a:cxn>
                <a:cxn ang="0">
                  <a:pos x="497" y="449"/>
                </a:cxn>
                <a:cxn ang="0">
                  <a:pos x="449" y="427"/>
                </a:cxn>
                <a:cxn ang="0">
                  <a:pos x="445" y="407"/>
                </a:cxn>
                <a:cxn ang="0">
                  <a:pos x="442" y="371"/>
                </a:cxn>
                <a:cxn ang="0">
                  <a:pos x="468" y="315"/>
                </a:cxn>
                <a:cxn ang="0">
                  <a:pos x="485" y="267"/>
                </a:cxn>
                <a:cxn ang="0">
                  <a:pos x="489" y="269"/>
                </a:cxn>
                <a:cxn ang="0">
                  <a:pos x="494" y="269"/>
                </a:cxn>
                <a:cxn ang="0">
                  <a:pos x="505" y="258"/>
                </a:cxn>
                <a:cxn ang="0">
                  <a:pos x="510" y="194"/>
                </a:cxn>
                <a:cxn ang="0">
                  <a:pos x="501" y="183"/>
                </a:cxn>
                <a:cxn ang="0">
                  <a:pos x="500" y="183"/>
                </a:cxn>
                <a:cxn ang="0">
                  <a:pos x="493" y="85"/>
                </a:cxn>
                <a:cxn ang="0">
                  <a:pos x="389" y="4"/>
                </a:cxn>
                <a:cxn ang="0">
                  <a:pos x="356" y="0"/>
                </a:cxn>
                <a:cxn ang="0">
                  <a:pos x="355" y="0"/>
                </a:cxn>
                <a:cxn ang="0">
                  <a:pos x="355" y="0"/>
                </a:cxn>
                <a:cxn ang="0">
                  <a:pos x="322" y="4"/>
                </a:cxn>
                <a:cxn ang="0">
                  <a:pos x="218" y="85"/>
                </a:cxn>
                <a:cxn ang="0">
                  <a:pos x="211" y="183"/>
                </a:cxn>
                <a:cxn ang="0">
                  <a:pos x="210" y="183"/>
                </a:cxn>
                <a:cxn ang="0">
                  <a:pos x="201" y="194"/>
                </a:cxn>
                <a:cxn ang="0">
                  <a:pos x="206" y="258"/>
                </a:cxn>
                <a:cxn ang="0">
                  <a:pos x="217" y="269"/>
                </a:cxn>
                <a:cxn ang="0">
                  <a:pos x="221" y="269"/>
                </a:cxn>
                <a:cxn ang="0">
                  <a:pos x="226" y="267"/>
                </a:cxn>
                <a:cxn ang="0">
                  <a:pos x="243" y="315"/>
                </a:cxn>
                <a:cxn ang="0">
                  <a:pos x="269" y="371"/>
                </a:cxn>
                <a:cxn ang="0">
                  <a:pos x="266" y="407"/>
                </a:cxn>
                <a:cxn ang="0">
                  <a:pos x="262" y="427"/>
                </a:cxn>
                <a:cxn ang="0">
                  <a:pos x="91" y="479"/>
                </a:cxn>
                <a:cxn ang="0">
                  <a:pos x="18" y="554"/>
                </a:cxn>
                <a:cxn ang="0">
                  <a:pos x="0" y="693"/>
                </a:cxn>
                <a:cxn ang="0">
                  <a:pos x="40" y="745"/>
                </a:cxn>
                <a:cxn ang="0">
                  <a:pos x="268" y="791"/>
                </a:cxn>
                <a:cxn ang="0">
                  <a:pos x="293" y="604"/>
                </a:cxn>
                <a:cxn ang="0">
                  <a:pos x="294" y="601"/>
                </a:cxn>
              </a:cxnLst>
              <a:rect l="0" t="0" r="r" b="b"/>
              <a:pathLst>
                <a:path w="510" h="791">
                  <a:moveTo>
                    <a:pt x="294" y="601"/>
                  </a:moveTo>
                  <a:cubicBezTo>
                    <a:pt x="294" y="601"/>
                    <a:pt x="294" y="601"/>
                    <a:pt x="294" y="600"/>
                  </a:cubicBezTo>
                  <a:cubicBezTo>
                    <a:pt x="307" y="542"/>
                    <a:pt x="349" y="498"/>
                    <a:pt x="420" y="470"/>
                  </a:cubicBezTo>
                  <a:cubicBezTo>
                    <a:pt x="445" y="460"/>
                    <a:pt x="471" y="454"/>
                    <a:pt x="497" y="449"/>
                  </a:cubicBezTo>
                  <a:cubicBezTo>
                    <a:pt x="480" y="444"/>
                    <a:pt x="464" y="437"/>
                    <a:pt x="449" y="427"/>
                  </a:cubicBezTo>
                  <a:cubicBezTo>
                    <a:pt x="447" y="421"/>
                    <a:pt x="446" y="414"/>
                    <a:pt x="445" y="407"/>
                  </a:cubicBezTo>
                  <a:cubicBezTo>
                    <a:pt x="444" y="395"/>
                    <a:pt x="443" y="383"/>
                    <a:pt x="442" y="371"/>
                  </a:cubicBezTo>
                  <a:cubicBezTo>
                    <a:pt x="450" y="356"/>
                    <a:pt x="459" y="338"/>
                    <a:pt x="468" y="315"/>
                  </a:cubicBezTo>
                  <a:cubicBezTo>
                    <a:pt x="475" y="299"/>
                    <a:pt x="480" y="282"/>
                    <a:pt x="485" y="267"/>
                  </a:cubicBezTo>
                  <a:cubicBezTo>
                    <a:pt x="486" y="268"/>
                    <a:pt x="488" y="269"/>
                    <a:pt x="489" y="269"/>
                  </a:cubicBezTo>
                  <a:cubicBezTo>
                    <a:pt x="494" y="269"/>
                    <a:pt x="494" y="269"/>
                    <a:pt x="494" y="269"/>
                  </a:cubicBezTo>
                  <a:cubicBezTo>
                    <a:pt x="500" y="270"/>
                    <a:pt x="505" y="265"/>
                    <a:pt x="505" y="258"/>
                  </a:cubicBezTo>
                  <a:cubicBezTo>
                    <a:pt x="510" y="194"/>
                    <a:pt x="510" y="194"/>
                    <a:pt x="510" y="194"/>
                  </a:cubicBezTo>
                  <a:cubicBezTo>
                    <a:pt x="510" y="189"/>
                    <a:pt x="506" y="184"/>
                    <a:pt x="501" y="183"/>
                  </a:cubicBezTo>
                  <a:cubicBezTo>
                    <a:pt x="500" y="183"/>
                    <a:pt x="500" y="183"/>
                    <a:pt x="500" y="183"/>
                  </a:cubicBezTo>
                  <a:cubicBezTo>
                    <a:pt x="505" y="116"/>
                    <a:pt x="493" y="85"/>
                    <a:pt x="493" y="85"/>
                  </a:cubicBezTo>
                  <a:cubicBezTo>
                    <a:pt x="493" y="85"/>
                    <a:pt x="468" y="20"/>
                    <a:pt x="389" y="4"/>
                  </a:cubicBezTo>
                  <a:cubicBezTo>
                    <a:pt x="377" y="1"/>
                    <a:pt x="365" y="1"/>
                    <a:pt x="356" y="0"/>
                  </a:cubicBezTo>
                  <a:cubicBezTo>
                    <a:pt x="356" y="0"/>
                    <a:pt x="356" y="0"/>
                    <a:pt x="355" y="0"/>
                  </a:cubicBezTo>
                  <a:cubicBezTo>
                    <a:pt x="355" y="0"/>
                    <a:pt x="355" y="0"/>
                    <a:pt x="355" y="0"/>
                  </a:cubicBezTo>
                  <a:cubicBezTo>
                    <a:pt x="345" y="1"/>
                    <a:pt x="334" y="1"/>
                    <a:pt x="322" y="4"/>
                  </a:cubicBezTo>
                  <a:cubicBezTo>
                    <a:pt x="243" y="20"/>
                    <a:pt x="218" y="85"/>
                    <a:pt x="218" y="85"/>
                  </a:cubicBezTo>
                  <a:cubicBezTo>
                    <a:pt x="218" y="85"/>
                    <a:pt x="206" y="116"/>
                    <a:pt x="211" y="183"/>
                  </a:cubicBezTo>
                  <a:cubicBezTo>
                    <a:pt x="210" y="183"/>
                    <a:pt x="210" y="183"/>
                    <a:pt x="210" y="183"/>
                  </a:cubicBezTo>
                  <a:cubicBezTo>
                    <a:pt x="205" y="184"/>
                    <a:pt x="200" y="189"/>
                    <a:pt x="201" y="194"/>
                  </a:cubicBezTo>
                  <a:cubicBezTo>
                    <a:pt x="206" y="258"/>
                    <a:pt x="206" y="258"/>
                    <a:pt x="206" y="258"/>
                  </a:cubicBezTo>
                  <a:cubicBezTo>
                    <a:pt x="206" y="265"/>
                    <a:pt x="211" y="270"/>
                    <a:pt x="217" y="269"/>
                  </a:cubicBezTo>
                  <a:cubicBezTo>
                    <a:pt x="221" y="269"/>
                    <a:pt x="221" y="269"/>
                    <a:pt x="221" y="269"/>
                  </a:cubicBezTo>
                  <a:cubicBezTo>
                    <a:pt x="223" y="269"/>
                    <a:pt x="225" y="268"/>
                    <a:pt x="226" y="267"/>
                  </a:cubicBezTo>
                  <a:cubicBezTo>
                    <a:pt x="231" y="282"/>
                    <a:pt x="236" y="299"/>
                    <a:pt x="243" y="315"/>
                  </a:cubicBezTo>
                  <a:cubicBezTo>
                    <a:pt x="252" y="338"/>
                    <a:pt x="260" y="356"/>
                    <a:pt x="269" y="371"/>
                  </a:cubicBezTo>
                  <a:cubicBezTo>
                    <a:pt x="268" y="383"/>
                    <a:pt x="267" y="395"/>
                    <a:pt x="266" y="407"/>
                  </a:cubicBezTo>
                  <a:cubicBezTo>
                    <a:pt x="265" y="414"/>
                    <a:pt x="264" y="421"/>
                    <a:pt x="262" y="427"/>
                  </a:cubicBezTo>
                  <a:cubicBezTo>
                    <a:pt x="211" y="462"/>
                    <a:pt x="142" y="459"/>
                    <a:pt x="91" y="479"/>
                  </a:cubicBezTo>
                  <a:cubicBezTo>
                    <a:pt x="22" y="506"/>
                    <a:pt x="20" y="548"/>
                    <a:pt x="18" y="554"/>
                  </a:cubicBezTo>
                  <a:cubicBezTo>
                    <a:pt x="12" y="570"/>
                    <a:pt x="2" y="592"/>
                    <a:pt x="0" y="693"/>
                  </a:cubicBezTo>
                  <a:cubicBezTo>
                    <a:pt x="0" y="707"/>
                    <a:pt x="0" y="727"/>
                    <a:pt x="40" y="745"/>
                  </a:cubicBezTo>
                  <a:cubicBezTo>
                    <a:pt x="106" y="770"/>
                    <a:pt x="185" y="783"/>
                    <a:pt x="268" y="791"/>
                  </a:cubicBezTo>
                  <a:cubicBezTo>
                    <a:pt x="272" y="665"/>
                    <a:pt x="285" y="627"/>
                    <a:pt x="293" y="604"/>
                  </a:cubicBezTo>
                  <a:cubicBezTo>
                    <a:pt x="294" y="603"/>
                    <a:pt x="294" y="602"/>
                    <a:pt x="294" y="601"/>
                  </a:cubicBezTo>
                  <a:close/>
                </a:path>
              </a:pathLst>
            </a:custGeom>
            <a:solidFill>
              <a:srgbClr val="FFFFFF"/>
            </a:solidFill>
            <a:ln w="9525">
              <a:noFill/>
              <a:round/>
              <a:headEnd/>
              <a:tailEnd/>
            </a:ln>
          </p:spPr>
          <p:txBody>
            <a:bodyPr vert="horz" wrap="square" lIns="84406" tIns="42203" rIns="84406" bIns="42203" numCol="1" anchor="t" anchorCtr="0" compatLnSpc="1">
              <a:prstTxWarp prst="textNoShape">
                <a:avLst/>
              </a:prstTxWarp>
            </a:bodyPr>
            <a:lstStyle/>
            <a:p>
              <a:endParaRPr lang="en-SG" sz="2000" dirty="0"/>
            </a:p>
          </p:txBody>
        </p:sp>
        <p:sp>
          <p:nvSpPr>
            <p:cNvPr id="21" name="Freeform 158"/>
            <p:cNvSpPr>
              <a:spLocks/>
            </p:cNvSpPr>
            <p:nvPr/>
          </p:nvSpPr>
          <p:spPr bwMode="auto">
            <a:xfrm>
              <a:off x="689182" y="3993401"/>
              <a:ext cx="143609" cy="222477"/>
            </a:xfrm>
            <a:custGeom>
              <a:avLst/>
              <a:gdLst/>
              <a:ahLst/>
              <a:cxnLst>
                <a:cxn ang="0">
                  <a:pos x="511" y="693"/>
                </a:cxn>
                <a:cxn ang="0">
                  <a:pos x="493" y="554"/>
                </a:cxn>
                <a:cxn ang="0">
                  <a:pos x="419" y="479"/>
                </a:cxn>
                <a:cxn ang="0">
                  <a:pos x="249" y="427"/>
                </a:cxn>
                <a:cxn ang="0">
                  <a:pos x="245" y="407"/>
                </a:cxn>
                <a:cxn ang="0">
                  <a:pos x="242" y="371"/>
                </a:cxn>
                <a:cxn ang="0">
                  <a:pos x="267" y="315"/>
                </a:cxn>
                <a:cxn ang="0">
                  <a:pos x="284" y="267"/>
                </a:cxn>
                <a:cxn ang="0">
                  <a:pos x="289" y="269"/>
                </a:cxn>
                <a:cxn ang="0">
                  <a:pos x="294" y="269"/>
                </a:cxn>
                <a:cxn ang="0">
                  <a:pos x="305" y="258"/>
                </a:cxn>
                <a:cxn ang="0">
                  <a:pos x="310" y="194"/>
                </a:cxn>
                <a:cxn ang="0">
                  <a:pos x="300" y="183"/>
                </a:cxn>
                <a:cxn ang="0">
                  <a:pos x="300" y="183"/>
                </a:cxn>
                <a:cxn ang="0">
                  <a:pos x="292" y="85"/>
                </a:cxn>
                <a:cxn ang="0">
                  <a:pos x="188" y="4"/>
                </a:cxn>
                <a:cxn ang="0">
                  <a:pos x="155" y="0"/>
                </a:cxn>
                <a:cxn ang="0">
                  <a:pos x="155" y="0"/>
                </a:cxn>
                <a:cxn ang="0">
                  <a:pos x="155" y="0"/>
                </a:cxn>
                <a:cxn ang="0">
                  <a:pos x="122" y="4"/>
                </a:cxn>
                <a:cxn ang="0">
                  <a:pos x="18" y="85"/>
                </a:cxn>
                <a:cxn ang="0">
                  <a:pos x="10" y="183"/>
                </a:cxn>
                <a:cxn ang="0">
                  <a:pos x="10" y="183"/>
                </a:cxn>
                <a:cxn ang="0">
                  <a:pos x="0" y="194"/>
                </a:cxn>
                <a:cxn ang="0">
                  <a:pos x="5" y="258"/>
                </a:cxn>
                <a:cxn ang="0">
                  <a:pos x="16" y="269"/>
                </a:cxn>
                <a:cxn ang="0">
                  <a:pos x="21" y="269"/>
                </a:cxn>
                <a:cxn ang="0">
                  <a:pos x="26" y="267"/>
                </a:cxn>
                <a:cxn ang="0">
                  <a:pos x="43" y="315"/>
                </a:cxn>
                <a:cxn ang="0">
                  <a:pos x="68" y="371"/>
                </a:cxn>
                <a:cxn ang="0">
                  <a:pos x="65" y="407"/>
                </a:cxn>
                <a:cxn ang="0">
                  <a:pos x="61" y="427"/>
                </a:cxn>
                <a:cxn ang="0">
                  <a:pos x="13" y="449"/>
                </a:cxn>
                <a:cxn ang="0">
                  <a:pos x="90" y="470"/>
                </a:cxn>
                <a:cxn ang="0">
                  <a:pos x="216" y="600"/>
                </a:cxn>
                <a:cxn ang="0">
                  <a:pos x="216" y="601"/>
                </a:cxn>
                <a:cxn ang="0">
                  <a:pos x="217" y="604"/>
                </a:cxn>
                <a:cxn ang="0">
                  <a:pos x="242" y="791"/>
                </a:cxn>
                <a:cxn ang="0">
                  <a:pos x="470" y="745"/>
                </a:cxn>
                <a:cxn ang="0">
                  <a:pos x="511" y="693"/>
                </a:cxn>
              </a:cxnLst>
              <a:rect l="0" t="0" r="r" b="b"/>
              <a:pathLst>
                <a:path w="511" h="791">
                  <a:moveTo>
                    <a:pt x="511" y="693"/>
                  </a:moveTo>
                  <a:cubicBezTo>
                    <a:pt x="508" y="592"/>
                    <a:pt x="498" y="570"/>
                    <a:pt x="493" y="554"/>
                  </a:cubicBezTo>
                  <a:cubicBezTo>
                    <a:pt x="491" y="548"/>
                    <a:pt x="489" y="506"/>
                    <a:pt x="419" y="479"/>
                  </a:cubicBezTo>
                  <a:cubicBezTo>
                    <a:pt x="368" y="459"/>
                    <a:pt x="300" y="462"/>
                    <a:pt x="249" y="427"/>
                  </a:cubicBezTo>
                  <a:cubicBezTo>
                    <a:pt x="247" y="421"/>
                    <a:pt x="245" y="414"/>
                    <a:pt x="245" y="407"/>
                  </a:cubicBezTo>
                  <a:cubicBezTo>
                    <a:pt x="244" y="395"/>
                    <a:pt x="243" y="383"/>
                    <a:pt x="242" y="371"/>
                  </a:cubicBezTo>
                  <a:cubicBezTo>
                    <a:pt x="250" y="356"/>
                    <a:pt x="259" y="338"/>
                    <a:pt x="267" y="315"/>
                  </a:cubicBezTo>
                  <a:cubicBezTo>
                    <a:pt x="274" y="299"/>
                    <a:pt x="280" y="282"/>
                    <a:pt x="284" y="267"/>
                  </a:cubicBezTo>
                  <a:cubicBezTo>
                    <a:pt x="286" y="268"/>
                    <a:pt x="287" y="269"/>
                    <a:pt x="289" y="269"/>
                  </a:cubicBezTo>
                  <a:cubicBezTo>
                    <a:pt x="294" y="269"/>
                    <a:pt x="294" y="269"/>
                    <a:pt x="294" y="269"/>
                  </a:cubicBezTo>
                  <a:cubicBezTo>
                    <a:pt x="299" y="270"/>
                    <a:pt x="304" y="265"/>
                    <a:pt x="305" y="258"/>
                  </a:cubicBezTo>
                  <a:cubicBezTo>
                    <a:pt x="310" y="194"/>
                    <a:pt x="310" y="194"/>
                    <a:pt x="310" y="194"/>
                  </a:cubicBezTo>
                  <a:cubicBezTo>
                    <a:pt x="310" y="189"/>
                    <a:pt x="306" y="184"/>
                    <a:pt x="300" y="183"/>
                  </a:cubicBezTo>
                  <a:cubicBezTo>
                    <a:pt x="300" y="183"/>
                    <a:pt x="300" y="183"/>
                    <a:pt x="300" y="183"/>
                  </a:cubicBezTo>
                  <a:cubicBezTo>
                    <a:pt x="305" y="116"/>
                    <a:pt x="292" y="85"/>
                    <a:pt x="292" y="85"/>
                  </a:cubicBezTo>
                  <a:cubicBezTo>
                    <a:pt x="292" y="85"/>
                    <a:pt x="268" y="20"/>
                    <a:pt x="188" y="4"/>
                  </a:cubicBezTo>
                  <a:cubicBezTo>
                    <a:pt x="176" y="1"/>
                    <a:pt x="165" y="1"/>
                    <a:pt x="155" y="0"/>
                  </a:cubicBezTo>
                  <a:cubicBezTo>
                    <a:pt x="155" y="0"/>
                    <a:pt x="155" y="0"/>
                    <a:pt x="155" y="0"/>
                  </a:cubicBezTo>
                  <a:cubicBezTo>
                    <a:pt x="155" y="0"/>
                    <a:pt x="155" y="0"/>
                    <a:pt x="155" y="0"/>
                  </a:cubicBezTo>
                  <a:cubicBezTo>
                    <a:pt x="145" y="1"/>
                    <a:pt x="134" y="1"/>
                    <a:pt x="122" y="4"/>
                  </a:cubicBezTo>
                  <a:cubicBezTo>
                    <a:pt x="42" y="20"/>
                    <a:pt x="18" y="85"/>
                    <a:pt x="18" y="85"/>
                  </a:cubicBezTo>
                  <a:cubicBezTo>
                    <a:pt x="18" y="85"/>
                    <a:pt x="5" y="116"/>
                    <a:pt x="10" y="183"/>
                  </a:cubicBezTo>
                  <a:cubicBezTo>
                    <a:pt x="10" y="183"/>
                    <a:pt x="10" y="183"/>
                    <a:pt x="10" y="183"/>
                  </a:cubicBezTo>
                  <a:cubicBezTo>
                    <a:pt x="4" y="184"/>
                    <a:pt x="0" y="189"/>
                    <a:pt x="0" y="194"/>
                  </a:cubicBezTo>
                  <a:cubicBezTo>
                    <a:pt x="5" y="258"/>
                    <a:pt x="5" y="258"/>
                    <a:pt x="5" y="258"/>
                  </a:cubicBezTo>
                  <a:cubicBezTo>
                    <a:pt x="6" y="265"/>
                    <a:pt x="11" y="270"/>
                    <a:pt x="16" y="269"/>
                  </a:cubicBezTo>
                  <a:cubicBezTo>
                    <a:pt x="21" y="269"/>
                    <a:pt x="21" y="269"/>
                    <a:pt x="21" y="269"/>
                  </a:cubicBezTo>
                  <a:cubicBezTo>
                    <a:pt x="23" y="269"/>
                    <a:pt x="24" y="268"/>
                    <a:pt x="26" y="267"/>
                  </a:cubicBezTo>
                  <a:cubicBezTo>
                    <a:pt x="30" y="282"/>
                    <a:pt x="36" y="299"/>
                    <a:pt x="43" y="315"/>
                  </a:cubicBezTo>
                  <a:cubicBezTo>
                    <a:pt x="51" y="338"/>
                    <a:pt x="60" y="356"/>
                    <a:pt x="68" y="371"/>
                  </a:cubicBezTo>
                  <a:cubicBezTo>
                    <a:pt x="67" y="383"/>
                    <a:pt x="66" y="395"/>
                    <a:pt x="65" y="407"/>
                  </a:cubicBezTo>
                  <a:cubicBezTo>
                    <a:pt x="65" y="414"/>
                    <a:pt x="63" y="421"/>
                    <a:pt x="61" y="427"/>
                  </a:cubicBezTo>
                  <a:cubicBezTo>
                    <a:pt x="47" y="437"/>
                    <a:pt x="30" y="444"/>
                    <a:pt x="13" y="449"/>
                  </a:cubicBezTo>
                  <a:cubicBezTo>
                    <a:pt x="39" y="454"/>
                    <a:pt x="66" y="460"/>
                    <a:pt x="90" y="470"/>
                  </a:cubicBezTo>
                  <a:cubicBezTo>
                    <a:pt x="161" y="498"/>
                    <a:pt x="204" y="542"/>
                    <a:pt x="216" y="600"/>
                  </a:cubicBezTo>
                  <a:cubicBezTo>
                    <a:pt x="216" y="601"/>
                    <a:pt x="216" y="601"/>
                    <a:pt x="216" y="601"/>
                  </a:cubicBezTo>
                  <a:cubicBezTo>
                    <a:pt x="216" y="602"/>
                    <a:pt x="217" y="603"/>
                    <a:pt x="217" y="604"/>
                  </a:cubicBezTo>
                  <a:cubicBezTo>
                    <a:pt x="225" y="627"/>
                    <a:pt x="238" y="665"/>
                    <a:pt x="242" y="791"/>
                  </a:cubicBezTo>
                  <a:cubicBezTo>
                    <a:pt x="325" y="783"/>
                    <a:pt x="405" y="770"/>
                    <a:pt x="470" y="745"/>
                  </a:cubicBezTo>
                  <a:cubicBezTo>
                    <a:pt x="511" y="727"/>
                    <a:pt x="511" y="707"/>
                    <a:pt x="511" y="693"/>
                  </a:cubicBezTo>
                  <a:close/>
                </a:path>
              </a:pathLst>
            </a:custGeom>
            <a:solidFill>
              <a:srgbClr val="FFFFFF"/>
            </a:solidFill>
            <a:ln w="9525">
              <a:noFill/>
              <a:round/>
              <a:headEnd/>
              <a:tailEnd/>
            </a:ln>
          </p:spPr>
          <p:txBody>
            <a:bodyPr vert="horz" wrap="square" lIns="84406" tIns="42203" rIns="84406" bIns="42203" numCol="1" anchor="t" anchorCtr="0" compatLnSpc="1">
              <a:prstTxWarp prst="textNoShape">
                <a:avLst/>
              </a:prstTxWarp>
            </a:bodyPr>
            <a:lstStyle/>
            <a:p>
              <a:endParaRPr lang="en-SG" sz="2000" dirty="0"/>
            </a:p>
          </p:txBody>
        </p:sp>
        <p:sp>
          <p:nvSpPr>
            <p:cNvPr id="22" name="Freeform 159"/>
            <p:cNvSpPr>
              <a:spLocks/>
            </p:cNvSpPr>
            <p:nvPr/>
          </p:nvSpPr>
          <p:spPr bwMode="auto">
            <a:xfrm>
              <a:off x="470237" y="3951024"/>
              <a:ext cx="275447" cy="308407"/>
            </a:xfrm>
            <a:custGeom>
              <a:avLst/>
              <a:gdLst/>
              <a:ahLst/>
              <a:cxnLst>
                <a:cxn ang="0">
                  <a:pos x="982" y="956"/>
                </a:cxn>
                <a:cxn ang="0">
                  <a:pos x="957" y="764"/>
                </a:cxn>
                <a:cxn ang="0">
                  <a:pos x="856" y="660"/>
                </a:cxn>
                <a:cxn ang="0">
                  <a:pos x="621" y="589"/>
                </a:cxn>
                <a:cxn ang="0">
                  <a:pos x="615" y="561"/>
                </a:cxn>
                <a:cxn ang="0">
                  <a:pos x="611" y="511"/>
                </a:cxn>
                <a:cxn ang="0">
                  <a:pos x="646" y="435"/>
                </a:cxn>
                <a:cxn ang="0">
                  <a:pos x="670" y="368"/>
                </a:cxn>
                <a:cxn ang="0">
                  <a:pos x="676" y="370"/>
                </a:cxn>
                <a:cxn ang="0">
                  <a:pos x="683" y="371"/>
                </a:cxn>
                <a:cxn ang="0">
                  <a:pos x="684" y="371"/>
                </a:cxn>
                <a:cxn ang="0">
                  <a:pos x="698" y="355"/>
                </a:cxn>
                <a:cxn ang="0">
                  <a:pos x="705" y="267"/>
                </a:cxn>
                <a:cxn ang="0">
                  <a:pos x="692" y="252"/>
                </a:cxn>
                <a:cxn ang="0">
                  <a:pos x="691" y="252"/>
                </a:cxn>
                <a:cxn ang="0">
                  <a:pos x="680" y="117"/>
                </a:cxn>
                <a:cxn ang="0">
                  <a:pos x="537" y="5"/>
                </a:cxn>
                <a:cxn ang="0">
                  <a:pos x="492" y="0"/>
                </a:cxn>
                <a:cxn ang="0">
                  <a:pos x="491" y="0"/>
                </a:cxn>
                <a:cxn ang="0">
                  <a:pos x="491" y="0"/>
                </a:cxn>
                <a:cxn ang="0">
                  <a:pos x="445" y="5"/>
                </a:cxn>
                <a:cxn ang="0">
                  <a:pos x="302" y="117"/>
                </a:cxn>
                <a:cxn ang="0">
                  <a:pos x="291" y="252"/>
                </a:cxn>
                <a:cxn ang="0">
                  <a:pos x="291" y="252"/>
                </a:cxn>
                <a:cxn ang="0">
                  <a:pos x="278" y="267"/>
                </a:cxn>
                <a:cxn ang="0">
                  <a:pos x="285" y="355"/>
                </a:cxn>
                <a:cxn ang="0">
                  <a:pos x="299" y="371"/>
                </a:cxn>
                <a:cxn ang="0">
                  <a:pos x="300" y="371"/>
                </a:cxn>
                <a:cxn ang="0">
                  <a:pos x="306" y="370"/>
                </a:cxn>
                <a:cxn ang="0">
                  <a:pos x="313" y="368"/>
                </a:cxn>
                <a:cxn ang="0">
                  <a:pos x="336" y="435"/>
                </a:cxn>
                <a:cxn ang="0">
                  <a:pos x="371" y="511"/>
                </a:cxn>
                <a:cxn ang="0">
                  <a:pos x="367" y="561"/>
                </a:cxn>
                <a:cxn ang="0">
                  <a:pos x="362" y="589"/>
                </a:cxn>
                <a:cxn ang="0">
                  <a:pos x="126" y="660"/>
                </a:cxn>
                <a:cxn ang="0">
                  <a:pos x="25" y="764"/>
                </a:cxn>
                <a:cxn ang="0">
                  <a:pos x="1" y="956"/>
                </a:cxn>
                <a:cxn ang="0">
                  <a:pos x="56" y="1027"/>
                </a:cxn>
                <a:cxn ang="0">
                  <a:pos x="484" y="1099"/>
                </a:cxn>
                <a:cxn ang="0">
                  <a:pos x="489" y="1099"/>
                </a:cxn>
                <a:cxn ang="0">
                  <a:pos x="491" y="1099"/>
                </a:cxn>
                <a:cxn ang="0">
                  <a:pos x="494" y="1099"/>
                </a:cxn>
                <a:cxn ang="0">
                  <a:pos x="498" y="1099"/>
                </a:cxn>
                <a:cxn ang="0">
                  <a:pos x="927" y="1027"/>
                </a:cxn>
                <a:cxn ang="0">
                  <a:pos x="982" y="956"/>
                </a:cxn>
              </a:cxnLst>
              <a:rect l="0" t="0" r="r" b="b"/>
              <a:pathLst>
                <a:path w="982" h="1099">
                  <a:moveTo>
                    <a:pt x="982" y="956"/>
                  </a:moveTo>
                  <a:cubicBezTo>
                    <a:pt x="979" y="817"/>
                    <a:pt x="965" y="786"/>
                    <a:pt x="957" y="764"/>
                  </a:cubicBezTo>
                  <a:cubicBezTo>
                    <a:pt x="954" y="755"/>
                    <a:pt x="952" y="697"/>
                    <a:pt x="856" y="660"/>
                  </a:cubicBezTo>
                  <a:cubicBezTo>
                    <a:pt x="786" y="632"/>
                    <a:pt x="691" y="637"/>
                    <a:pt x="621" y="589"/>
                  </a:cubicBezTo>
                  <a:cubicBezTo>
                    <a:pt x="618" y="581"/>
                    <a:pt x="616" y="571"/>
                    <a:pt x="615" y="561"/>
                  </a:cubicBezTo>
                  <a:cubicBezTo>
                    <a:pt x="613" y="545"/>
                    <a:pt x="612" y="528"/>
                    <a:pt x="611" y="511"/>
                  </a:cubicBezTo>
                  <a:cubicBezTo>
                    <a:pt x="622" y="490"/>
                    <a:pt x="634" y="465"/>
                    <a:pt x="646" y="435"/>
                  </a:cubicBezTo>
                  <a:cubicBezTo>
                    <a:pt x="656" y="412"/>
                    <a:pt x="663" y="389"/>
                    <a:pt x="670" y="368"/>
                  </a:cubicBezTo>
                  <a:cubicBezTo>
                    <a:pt x="671" y="369"/>
                    <a:pt x="674" y="370"/>
                    <a:pt x="676" y="370"/>
                  </a:cubicBezTo>
                  <a:cubicBezTo>
                    <a:pt x="683" y="371"/>
                    <a:pt x="683" y="371"/>
                    <a:pt x="683" y="371"/>
                  </a:cubicBezTo>
                  <a:cubicBezTo>
                    <a:pt x="683" y="371"/>
                    <a:pt x="683" y="371"/>
                    <a:pt x="684" y="371"/>
                  </a:cubicBezTo>
                  <a:cubicBezTo>
                    <a:pt x="691" y="371"/>
                    <a:pt x="697" y="365"/>
                    <a:pt x="698" y="355"/>
                  </a:cubicBezTo>
                  <a:cubicBezTo>
                    <a:pt x="705" y="267"/>
                    <a:pt x="705" y="267"/>
                    <a:pt x="705" y="267"/>
                  </a:cubicBezTo>
                  <a:cubicBezTo>
                    <a:pt x="705" y="260"/>
                    <a:pt x="699" y="253"/>
                    <a:pt x="692" y="252"/>
                  </a:cubicBezTo>
                  <a:cubicBezTo>
                    <a:pt x="691" y="252"/>
                    <a:pt x="691" y="252"/>
                    <a:pt x="691" y="252"/>
                  </a:cubicBezTo>
                  <a:cubicBezTo>
                    <a:pt x="698" y="160"/>
                    <a:pt x="680" y="117"/>
                    <a:pt x="680" y="117"/>
                  </a:cubicBezTo>
                  <a:cubicBezTo>
                    <a:pt x="680" y="117"/>
                    <a:pt x="647" y="27"/>
                    <a:pt x="537" y="5"/>
                  </a:cubicBezTo>
                  <a:cubicBezTo>
                    <a:pt x="520" y="1"/>
                    <a:pt x="505" y="0"/>
                    <a:pt x="492" y="0"/>
                  </a:cubicBezTo>
                  <a:cubicBezTo>
                    <a:pt x="491" y="0"/>
                    <a:pt x="491" y="0"/>
                    <a:pt x="491" y="0"/>
                  </a:cubicBezTo>
                  <a:cubicBezTo>
                    <a:pt x="491" y="0"/>
                    <a:pt x="491" y="0"/>
                    <a:pt x="491" y="0"/>
                  </a:cubicBezTo>
                  <a:cubicBezTo>
                    <a:pt x="477" y="0"/>
                    <a:pt x="462" y="1"/>
                    <a:pt x="445" y="5"/>
                  </a:cubicBezTo>
                  <a:cubicBezTo>
                    <a:pt x="336" y="27"/>
                    <a:pt x="302" y="117"/>
                    <a:pt x="302" y="117"/>
                  </a:cubicBezTo>
                  <a:cubicBezTo>
                    <a:pt x="302" y="117"/>
                    <a:pt x="284" y="160"/>
                    <a:pt x="291" y="252"/>
                  </a:cubicBezTo>
                  <a:cubicBezTo>
                    <a:pt x="291" y="252"/>
                    <a:pt x="291" y="252"/>
                    <a:pt x="291" y="252"/>
                  </a:cubicBezTo>
                  <a:cubicBezTo>
                    <a:pt x="283" y="253"/>
                    <a:pt x="277" y="260"/>
                    <a:pt x="278" y="267"/>
                  </a:cubicBezTo>
                  <a:cubicBezTo>
                    <a:pt x="285" y="355"/>
                    <a:pt x="285" y="355"/>
                    <a:pt x="285" y="355"/>
                  </a:cubicBezTo>
                  <a:cubicBezTo>
                    <a:pt x="285" y="365"/>
                    <a:pt x="292" y="371"/>
                    <a:pt x="299" y="371"/>
                  </a:cubicBezTo>
                  <a:cubicBezTo>
                    <a:pt x="299" y="371"/>
                    <a:pt x="300" y="371"/>
                    <a:pt x="300" y="371"/>
                  </a:cubicBezTo>
                  <a:cubicBezTo>
                    <a:pt x="306" y="370"/>
                    <a:pt x="306" y="370"/>
                    <a:pt x="306" y="370"/>
                  </a:cubicBezTo>
                  <a:cubicBezTo>
                    <a:pt x="309" y="370"/>
                    <a:pt x="311" y="369"/>
                    <a:pt x="313" y="368"/>
                  </a:cubicBezTo>
                  <a:cubicBezTo>
                    <a:pt x="319" y="389"/>
                    <a:pt x="327" y="412"/>
                    <a:pt x="336" y="435"/>
                  </a:cubicBezTo>
                  <a:cubicBezTo>
                    <a:pt x="348" y="465"/>
                    <a:pt x="360" y="490"/>
                    <a:pt x="371" y="511"/>
                  </a:cubicBezTo>
                  <a:cubicBezTo>
                    <a:pt x="370" y="528"/>
                    <a:pt x="369" y="545"/>
                    <a:pt x="367" y="561"/>
                  </a:cubicBezTo>
                  <a:cubicBezTo>
                    <a:pt x="367" y="571"/>
                    <a:pt x="365" y="581"/>
                    <a:pt x="362" y="589"/>
                  </a:cubicBezTo>
                  <a:cubicBezTo>
                    <a:pt x="292" y="637"/>
                    <a:pt x="197" y="632"/>
                    <a:pt x="126" y="660"/>
                  </a:cubicBezTo>
                  <a:cubicBezTo>
                    <a:pt x="30" y="697"/>
                    <a:pt x="28" y="755"/>
                    <a:pt x="25" y="764"/>
                  </a:cubicBezTo>
                  <a:cubicBezTo>
                    <a:pt x="18" y="786"/>
                    <a:pt x="4" y="817"/>
                    <a:pt x="1" y="956"/>
                  </a:cubicBezTo>
                  <a:cubicBezTo>
                    <a:pt x="0" y="975"/>
                    <a:pt x="1" y="1003"/>
                    <a:pt x="56" y="1027"/>
                  </a:cubicBezTo>
                  <a:cubicBezTo>
                    <a:pt x="176" y="1074"/>
                    <a:pt x="331" y="1089"/>
                    <a:pt x="484" y="1099"/>
                  </a:cubicBezTo>
                  <a:cubicBezTo>
                    <a:pt x="485" y="1099"/>
                    <a:pt x="486" y="1099"/>
                    <a:pt x="489" y="1099"/>
                  </a:cubicBezTo>
                  <a:cubicBezTo>
                    <a:pt x="490" y="1099"/>
                    <a:pt x="490" y="1099"/>
                    <a:pt x="491" y="1099"/>
                  </a:cubicBezTo>
                  <a:cubicBezTo>
                    <a:pt x="492" y="1099"/>
                    <a:pt x="493" y="1099"/>
                    <a:pt x="494" y="1099"/>
                  </a:cubicBezTo>
                  <a:cubicBezTo>
                    <a:pt x="496" y="1099"/>
                    <a:pt x="498" y="1099"/>
                    <a:pt x="498" y="1099"/>
                  </a:cubicBezTo>
                  <a:cubicBezTo>
                    <a:pt x="651" y="1089"/>
                    <a:pt x="806" y="1074"/>
                    <a:pt x="927" y="1027"/>
                  </a:cubicBezTo>
                  <a:cubicBezTo>
                    <a:pt x="982" y="1003"/>
                    <a:pt x="982" y="975"/>
                    <a:pt x="982" y="956"/>
                  </a:cubicBezTo>
                  <a:close/>
                </a:path>
              </a:pathLst>
            </a:custGeom>
            <a:solidFill>
              <a:srgbClr val="FFFFFF"/>
            </a:solidFill>
            <a:ln w="9525">
              <a:noFill/>
              <a:round/>
              <a:headEnd/>
              <a:tailEnd/>
            </a:ln>
          </p:spPr>
          <p:txBody>
            <a:bodyPr vert="horz" wrap="square" lIns="84406" tIns="42203" rIns="84406" bIns="42203" numCol="1" anchor="t" anchorCtr="0" compatLnSpc="1">
              <a:prstTxWarp prst="textNoShape">
                <a:avLst/>
              </a:prstTxWarp>
            </a:bodyPr>
            <a:lstStyle/>
            <a:p>
              <a:endParaRPr lang="en-SG" sz="2000" dirty="0"/>
            </a:p>
          </p:txBody>
        </p:sp>
      </p:grpSp>
      <p:grpSp>
        <p:nvGrpSpPr>
          <p:cNvPr id="23" name="Group 229"/>
          <p:cNvGrpSpPr/>
          <p:nvPr/>
        </p:nvGrpSpPr>
        <p:grpSpPr>
          <a:xfrm>
            <a:off x="7332806" y="2237029"/>
            <a:ext cx="640974" cy="618217"/>
            <a:chOff x="6099175" y="155575"/>
            <a:chExt cx="536576" cy="517525"/>
          </a:xfrm>
        </p:grpSpPr>
        <p:sp>
          <p:nvSpPr>
            <p:cNvPr id="24" name="Freeform 167"/>
            <p:cNvSpPr>
              <a:spLocks/>
            </p:cNvSpPr>
            <p:nvPr/>
          </p:nvSpPr>
          <p:spPr bwMode="auto">
            <a:xfrm>
              <a:off x="6288088" y="155575"/>
              <a:ext cx="163513" cy="184150"/>
            </a:xfrm>
            <a:custGeom>
              <a:avLst/>
              <a:gdLst/>
              <a:ahLst/>
              <a:cxnLst>
                <a:cxn ang="0">
                  <a:pos x="434" y="423"/>
                </a:cxn>
                <a:cxn ang="0">
                  <a:pos x="423" y="338"/>
                </a:cxn>
                <a:cxn ang="0">
                  <a:pos x="378" y="292"/>
                </a:cxn>
                <a:cxn ang="0">
                  <a:pos x="274" y="261"/>
                </a:cxn>
                <a:cxn ang="0">
                  <a:pos x="272" y="248"/>
                </a:cxn>
                <a:cxn ang="0">
                  <a:pos x="270" y="226"/>
                </a:cxn>
                <a:cxn ang="0">
                  <a:pos x="286" y="192"/>
                </a:cxn>
                <a:cxn ang="0">
                  <a:pos x="296" y="163"/>
                </a:cxn>
                <a:cxn ang="0">
                  <a:pos x="299" y="164"/>
                </a:cxn>
                <a:cxn ang="0">
                  <a:pos x="302" y="164"/>
                </a:cxn>
                <a:cxn ang="0">
                  <a:pos x="308" y="157"/>
                </a:cxn>
                <a:cxn ang="0">
                  <a:pos x="311" y="118"/>
                </a:cxn>
                <a:cxn ang="0">
                  <a:pos x="306" y="111"/>
                </a:cxn>
                <a:cxn ang="0">
                  <a:pos x="305" y="111"/>
                </a:cxn>
                <a:cxn ang="0">
                  <a:pos x="301" y="52"/>
                </a:cxn>
                <a:cxn ang="0">
                  <a:pos x="238" y="2"/>
                </a:cxn>
                <a:cxn ang="0">
                  <a:pos x="217" y="0"/>
                </a:cxn>
                <a:cxn ang="0">
                  <a:pos x="217" y="0"/>
                </a:cxn>
                <a:cxn ang="0">
                  <a:pos x="217" y="0"/>
                </a:cxn>
                <a:cxn ang="0">
                  <a:pos x="217" y="0"/>
                </a:cxn>
                <a:cxn ang="0">
                  <a:pos x="217" y="0"/>
                </a:cxn>
                <a:cxn ang="0">
                  <a:pos x="197" y="2"/>
                </a:cxn>
                <a:cxn ang="0">
                  <a:pos x="133" y="52"/>
                </a:cxn>
                <a:cxn ang="0">
                  <a:pos x="129" y="111"/>
                </a:cxn>
                <a:cxn ang="0">
                  <a:pos x="128" y="111"/>
                </a:cxn>
                <a:cxn ang="0">
                  <a:pos x="123" y="118"/>
                </a:cxn>
                <a:cxn ang="0">
                  <a:pos x="126" y="157"/>
                </a:cxn>
                <a:cxn ang="0">
                  <a:pos x="133" y="164"/>
                </a:cxn>
                <a:cxn ang="0">
                  <a:pos x="135" y="164"/>
                </a:cxn>
                <a:cxn ang="0">
                  <a:pos x="138" y="163"/>
                </a:cxn>
                <a:cxn ang="0">
                  <a:pos x="148" y="192"/>
                </a:cxn>
                <a:cxn ang="0">
                  <a:pos x="164" y="226"/>
                </a:cxn>
                <a:cxn ang="0">
                  <a:pos x="162" y="248"/>
                </a:cxn>
                <a:cxn ang="0">
                  <a:pos x="160" y="261"/>
                </a:cxn>
                <a:cxn ang="0">
                  <a:pos x="56" y="292"/>
                </a:cxn>
                <a:cxn ang="0">
                  <a:pos x="11" y="338"/>
                </a:cxn>
                <a:cxn ang="0">
                  <a:pos x="0" y="423"/>
                </a:cxn>
                <a:cxn ang="0">
                  <a:pos x="25" y="454"/>
                </a:cxn>
                <a:cxn ang="0">
                  <a:pos x="214" y="486"/>
                </a:cxn>
                <a:cxn ang="0">
                  <a:pos x="217" y="486"/>
                </a:cxn>
                <a:cxn ang="0">
                  <a:pos x="220" y="486"/>
                </a:cxn>
                <a:cxn ang="0">
                  <a:pos x="410" y="454"/>
                </a:cxn>
                <a:cxn ang="0">
                  <a:pos x="434" y="423"/>
                </a:cxn>
              </a:cxnLst>
              <a:rect l="0" t="0" r="r" b="b"/>
              <a:pathLst>
                <a:path w="434" h="486">
                  <a:moveTo>
                    <a:pt x="434" y="423"/>
                  </a:moveTo>
                  <a:cubicBezTo>
                    <a:pt x="433" y="361"/>
                    <a:pt x="426" y="347"/>
                    <a:pt x="423" y="338"/>
                  </a:cubicBezTo>
                  <a:cubicBezTo>
                    <a:pt x="422" y="334"/>
                    <a:pt x="421" y="308"/>
                    <a:pt x="378" y="292"/>
                  </a:cubicBezTo>
                  <a:cubicBezTo>
                    <a:pt x="347" y="280"/>
                    <a:pt x="305" y="282"/>
                    <a:pt x="274" y="261"/>
                  </a:cubicBezTo>
                  <a:cubicBezTo>
                    <a:pt x="273" y="257"/>
                    <a:pt x="272" y="253"/>
                    <a:pt x="272" y="248"/>
                  </a:cubicBezTo>
                  <a:cubicBezTo>
                    <a:pt x="271" y="241"/>
                    <a:pt x="271" y="233"/>
                    <a:pt x="270" y="226"/>
                  </a:cubicBezTo>
                  <a:cubicBezTo>
                    <a:pt x="275" y="217"/>
                    <a:pt x="280" y="206"/>
                    <a:pt x="286" y="192"/>
                  </a:cubicBezTo>
                  <a:cubicBezTo>
                    <a:pt x="290" y="182"/>
                    <a:pt x="293" y="172"/>
                    <a:pt x="296" y="163"/>
                  </a:cubicBezTo>
                  <a:cubicBezTo>
                    <a:pt x="297" y="163"/>
                    <a:pt x="298" y="164"/>
                    <a:pt x="299" y="164"/>
                  </a:cubicBezTo>
                  <a:cubicBezTo>
                    <a:pt x="302" y="164"/>
                    <a:pt x="302" y="164"/>
                    <a:pt x="302" y="164"/>
                  </a:cubicBezTo>
                  <a:cubicBezTo>
                    <a:pt x="305" y="164"/>
                    <a:pt x="308" y="162"/>
                    <a:pt x="308" y="157"/>
                  </a:cubicBezTo>
                  <a:cubicBezTo>
                    <a:pt x="311" y="118"/>
                    <a:pt x="311" y="118"/>
                    <a:pt x="311" y="118"/>
                  </a:cubicBezTo>
                  <a:cubicBezTo>
                    <a:pt x="312" y="115"/>
                    <a:pt x="309" y="112"/>
                    <a:pt x="306" y="111"/>
                  </a:cubicBezTo>
                  <a:cubicBezTo>
                    <a:pt x="305" y="111"/>
                    <a:pt x="305" y="111"/>
                    <a:pt x="305" y="111"/>
                  </a:cubicBezTo>
                  <a:cubicBezTo>
                    <a:pt x="309" y="71"/>
                    <a:pt x="301" y="52"/>
                    <a:pt x="301" y="52"/>
                  </a:cubicBezTo>
                  <a:cubicBezTo>
                    <a:pt x="301" y="52"/>
                    <a:pt x="286" y="12"/>
                    <a:pt x="238" y="2"/>
                  </a:cubicBezTo>
                  <a:cubicBezTo>
                    <a:pt x="230" y="1"/>
                    <a:pt x="223" y="0"/>
                    <a:pt x="217" y="0"/>
                  </a:cubicBezTo>
                  <a:cubicBezTo>
                    <a:pt x="217" y="0"/>
                    <a:pt x="217" y="0"/>
                    <a:pt x="217" y="0"/>
                  </a:cubicBezTo>
                  <a:cubicBezTo>
                    <a:pt x="217" y="0"/>
                    <a:pt x="217" y="0"/>
                    <a:pt x="217" y="0"/>
                  </a:cubicBezTo>
                  <a:cubicBezTo>
                    <a:pt x="217" y="0"/>
                    <a:pt x="217" y="0"/>
                    <a:pt x="217" y="0"/>
                  </a:cubicBezTo>
                  <a:cubicBezTo>
                    <a:pt x="217" y="0"/>
                    <a:pt x="217" y="0"/>
                    <a:pt x="217" y="0"/>
                  </a:cubicBezTo>
                  <a:cubicBezTo>
                    <a:pt x="211" y="0"/>
                    <a:pt x="204" y="1"/>
                    <a:pt x="197" y="2"/>
                  </a:cubicBezTo>
                  <a:cubicBezTo>
                    <a:pt x="148" y="12"/>
                    <a:pt x="133" y="52"/>
                    <a:pt x="133" y="52"/>
                  </a:cubicBezTo>
                  <a:cubicBezTo>
                    <a:pt x="133" y="52"/>
                    <a:pt x="126" y="71"/>
                    <a:pt x="129" y="111"/>
                  </a:cubicBezTo>
                  <a:cubicBezTo>
                    <a:pt x="128" y="111"/>
                    <a:pt x="128" y="111"/>
                    <a:pt x="128" y="111"/>
                  </a:cubicBezTo>
                  <a:cubicBezTo>
                    <a:pt x="125" y="112"/>
                    <a:pt x="123" y="115"/>
                    <a:pt x="123" y="118"/>
                  </a:cubicBezTo>
                  <a:cubicBezTo>
                    <a:pt x="126" y="157"/>
                    <a:pt x="126" y="157"/>
                    <a:pt x="126" y="157"/>
                  </a:cubicBezTo>
                  <a:cubicBezTo>
                    <a:pt x="126" y="162"/>
                    <a:pt x="129" y="164"/>
                    <a:pt x="133" y="164"/>
                  </a:cubicBezTo>
                  <a:cubicBezTo>
                    <a:pt x="135" y="164"/>
                    <a:pt x="135" y="164"/>
                    <a:pt x="135" y="164"/>
                  </a:cubicBezTo>
                  <a:cubicBezTo>
                    <a:pt x="136" y="164"/>
                    <a:pt x="137" y="163"/>
                    <a:pt x="138" y="163"/>
                  </a:cubicBezTo>
                  <a:cubicBezTo>
                    <a:pt x="141" y="172"/>
                    <a:pt x="144" y="182"/>
                    <a:pt x="148" y="192"/>
                  </a:cubicBezTo>
                  <a:cubicBezTo>
                    <a:pt x="154" y="206"/>
                    <a:pt x="159" y="217"/>
                    <a:pt x="164" y="226"/>
                  </a:cubicBezTo>
                  <a:cubicBezTo>
                    <a:pt x="164" y="233"/>
                    <a:pt x="163" y="241"/>
                    <a:pt x="162" y="248"/>
                  </a:cubicBezTo>
                  <a:cubicBezTo>
                    <a:pt x="162" y="253"/>
                    <a:pt x="161" y="257"/>
                    <a:pt x="160" y="261"/>
                  </a:cubicBezTo>
                  <a:cubicBezTo>
                    <a:pt x="129" y="282"/>
                    <a:pt x="87" y="280"/>
                    <a:pt x="56" y="292"/>
                  </a:cubicBezTo>
                  <a:cubicBezTo>
                    <a:pt x="13" y="308"/>
                    <a:pt x="12" y="334"/>
                    <a:pt x="11" y="338"/>
                  </a:cubicBezTo>
                  <a:cubicBezTo>
                    <a:pt x="8" y="347"/>
                    <a:pt x="2" y="361"/>
                    <a:pt x="0" y="423"/>
                  </a:cubicBezTo>
                  <a:cubicBezTo>
                    <a:pt x="0" y="431"/>
                    <a:pt x="0" y="443"/>
                    <a:pt x="25" y="454"/>
                  </a:cubicBezTo>
                  <a:cubicBezTo>
                    <a:pt x="78" y="475"/>
                    <a:pt x="146" y="481"/>
                    <a:pt x="214" y="486"/>
                  </a:cubicBezTo>
                  <a:cubicBezTo>
                    <a:pt x="214" y="486"/>
                    <a:pt x="216" y="486"/>
                    <a:pt x="217" y="486"/>
                  </a:cubicBezTo>
                  <a:cubicBezTo>
                    <a:pt x="219" y="486"/>
                    <a:pt x="220" y="486"/>
                    <a:pt x="220" y="486"/>
                  </a:cubicBezTo>
                  <a:cubicBezTo>
                    <a:pt x="288" y="481"/>
                    <a:pt x="356" y="475"/>
                    <a:pt x="410" y="454"/>
                  </a:cubicBezTo>
                  <a:cubicBezTo>
                    <a:pt x="434" y="443"/>
                    <a:pt x="434" y="431"/>
                    <a:pt x="434" y="423"/>
                  </a:cubicBezTo>
                  <a:close/>
                </a:path>
              </a:pathLst>
            </a:custGeom>
            <a:solidFill>
              <a:srgbClr val="FFFFFF"/>
            </a:solidFill>
            <a:ln w="9525">
              <a:noFill/>
              <a:round/>
              <a:headEnd/>
              <a:tailEnd/>
            </a:ln>
          </p:spPr>
          <p:txBody>
            <a:bodyPr vert="horz" wrap="square" lIns="84406" tIns="42203" rIns="84406" bIns="42203" numCol="1" anchor="t" anchorCtr="0" compatLnSpc="1">
              <a:prstTxWarp prst="textNoShape">
                <a:avLst/>
              </a:prstTxWarp>
            </a:bodyPr>
            <a:lstStyle/>
            <a:p>
              <a:endParaRPr lang="en-SG" sz="2000" dirty="0"/>
            </a:p>
          </p:txBody>
        </p:sp>
        <p:sp>
          <p:nvSpPr>
            <p:cNvPr id="25" name="Freeform 168"/>
            <p:cNvSpPr>
              <a:spLocks/>
            </p:cNvSpPr>
            <p:nvPr/>
          </p:nvSpPr>
          <p:spPr bwMode="auto">
            <a:xfrm>
              <a:off x="6472238" y="457200"/>
              <a:ext cx="163513" cy="184150"/>
            </a:xfrm>
            <a:custGeom>
              <a:avLst/>
              <a:gdLst/>
              <a:ahLst/>
              <a:cxnLst>
                <a:cxn ang="0">
                  <a:pos x="434" y="422"/>
                </a:cxn>
                <a:cxn ang="0">
                  <a:pos x="423" y="337"/>
                </a:cxn>
                <a:cxn ang="0">
                  <a:pos x="379" y="291"/>
                </a:cxn>
                <a:cxn ang="0">
                  <a:pos x="275" y="260"/>
                </a:cxn>
                <a:cxn ang="0">
                  <a:pos x="272" y="248"/>
                </a:cxn>
                <a:cxn ang="0">
                  <a:pos x="270" y="226"/>
                </a:cxn>
                <a:cxn ang="0">
                  <a:pos x="286" y="192"/>
                </a:cxn>
                <a:cxn ang="0">
                  <a:pos x="296" y="162"/>
                </a:cxn>
                <a:cxn ang="0">
                  <a:pos x="299" y="163"/>
                </a:cxn>
                <a:cxn ang="0">
                  <a:pos x="302" y="164"/>
                </a:cxn>
                <a:cxn ang="0">
                  <a:pos x="309" y="157"/>
                </a:cxn>
                <a:cxn ang="0">
                  <a:pos x="312" y="118"/>
                </a:cxn>
                <a:cxn ang="0">
                  <a:pos x="306" y="111"/>
                </a:cxn>
                <a:cxn ang="0">
                  <a:pos x="306" y="111"/>
                </a:cxn>
                <a:cxn ang="0">
                  <a:pos x="301" y="51"/>
                </a:cxn>
                <a:cxn ang="0">
                  <a:pos x="238" y="2"/>
                </a:cxn>
                <a:cxn ang="0">
                  <a:pos x="218" y="0"/>
                </a:cxn>
                <a:cxn ang="0">
                  <a:pos x="218" y="0"/>
                </a:cxn>
                <a:cxn ang="0">
                  <a:pos x="217" y="0"/>
                </a:cxn>
                <a:cxn ang="0">
                  <a:pos x="217" y="0"/>
                </a:cxn>
                <a:cxn ang="0">
                  <a:pos x="217" y="0"/>
                </a:cxn>
                <a:cxn ang="0">
                  <a:pos x="197" y="2"/>
                </a:cxn>
                <a:cxn ang="0">
                  <a:pos x="134" y="51"/>
                </a:cxn>
                <a:cxn ang="0">
                  <a:pos x="129" y="111"/>
                </a:cxn>
                <a:cxn ang="0">
                  <a:pos x="129" y="111"/>
                </a:cxn>
                <a:cxn ang="0">
                  <a:pos x="123" y="118"/>
                </a:cxn>
                <a:cxn ang="0">
                  <a:pos x="126" y="157"/>
                </a:cxn>
                <a:cxn ang="0">
                  <a:pos x="133" y="164"/>
                </a:cxn>
                <a:cxn ang="0">
                  <a:pos x="136" y="163"/>
                </a:cxn>
                <a:cxn ang="0">
                  <a:pos x="139" y="162"/>
                </a:cxn>
                <a:cxn ang="0">
                  <a:pos x="149" y="192"/>
                </a:cxn>
                <a:cxn ang="0">
                  <a:pos x="164" y="226"/>
                </a:cxn>
                <a:cxn ang="0">
                  <a:pos x="163" y="248"/>
                </a:cxn>
                <a:cxn ang="0">
                  <a:pos x="160" y="260"/>
                </a:cxn>
                <a:cxn ang="0">
                  <a:pos x="56" y="291"/>
                </a:cxn>
                <a:cxn ang="0">
                  <a:pos x="11" y="337"/>
                </a:cxn>
                <a:cxn ang="0">
                  <a:pos x="1" y="422"/>
                </a:cxn>
                <a:cxn ang="0">
                  <a:pos x="25" y="454"/>
                </a:cxn>
                <a:cxn ang="0">
                  <a:pos x="214" y="486"/>
                </a:cxn>
                <a:cxn ang="0">
                  <a:pos x="217" y="486"/>
                </a:cxn>
                <a:cxn ang="0">
                  <a:pos x="221" y="486"/>
                </a:cxn>
                <a:cxn ang="0">
                  <a:pos x="410" y="454"/>
                </a:cxn>
                <a:cxn ang="0">
                  <a:pos x="434" y="422"/>
                </a:cxn>
              </a:cxnLst>
              <a:rect l="0" t="0" r="r" b="b"/>
              <a:pathLst>
                <a:path w="434" h="486">
                  <a:moveTo>
                    <a:pt x="434" y="422"/>
                  </a:moveTo>
                  <a:cubicBezTo>
                    <a:pt x="433" y="361"/>
                    <a:pt x="427" y="347"/>
                    <a:pt x="423" y="337"/>
                  </a:cubicBezTo>
                  <a:cubicBezTo>
                    <a:pt x="422" y="334"/>
                    <a:pt x="421" y="308"/>
                    <a:pt x="379" y="291"/>
                  </a:cubicBezTo>
                  <a:cubicBezTo>
                    <a:pt x="348" y="279"/>
                    <a:pt x="306" y="281"/>
                    <a:pt x="275" y="260"/>
                  </a:cubicBezTo>
                  <a:cubicBezTo>
                    <a:pt x="273" y="256"/>
                    <a:pt x="273" y="252"/>
                    <a:pt x="272" y="248"/>
                  </a:cubicBezTo>
                  <a:cubicBezTo>
                    <a:pt x="271" y="240"/>
                    <a:pt x="271" y="233"/>
                    <a:pt x="270" y="226"/>
                  </a:cubicBezTo>
                  <a:cubicBezTo>
                    <a:pt x="275" y="216"/>
                    <a:pt x="281" y="205"/>
                    <a:pt x="286" y="192"/>
                  </a:cubicBezTo>
                  <a:cubicBezTo>
                    <a:pt x="290" y="182"/>
                    <a:pt x="294" y="172"/>
                    <a:pt x="296" y="162"/>
                  </a:cubicBezTo>
                  <a:cubicBezTo>
                    <a:pt x="297" y="163"/>
                    <a:pt x="298" y="163"/>
                    <a:pt x="299" y="163"/>
                  </a:cubicBezTo>
                  <a:cubicBezTo>
                    <a:pt x="302" y="164"/>
                    <a:pt x="302" y="164"/>
                    <a:pt x="302" y="164"/>
                  </a:cubicBezTo>
                  <a:cubicBezTo>
                    <a:pt x="305" y="164"/>
                    <a:pt x="308" y="161"/>
                    <a:pt x="309" y="157"/>
                  </a:cubicBezTo>
                  <a:cubicBezTo>
                    <a:pt x="312" y="118"/>
                    <a:pt x="312" y="118"/>
                    <a:pt x="312" y="118"/>
                  </a:cubicBezTo>
                  <a:cubicBezTo>
                    <a:pt x="312" y="115"/>
                    <a:pt x="309" y="111"/>
                    <a:pt x="306" y="111"/>
                  </a:cubicBezTo>
                  <a:cubicBezTo>
                    <a:pt x="306" y="111"/>
                    <a:pt x="306" y="111"/>
                    <a:pt x="306" y="111"/>
                  </a:cubicBezTo>
                  <a:cubicBezTo>
                    <a:pt x="309" y="70"/>
                    <a:pt x="301" y="51"/>
                    <a:pt x="301" y="51"/>
                  </a:cubicBezTo>
                  <a:cubicBezTo>
                    <a:pt x="301" y="51"/>
                    <a:pt x="286" y="12"/>
                    <a:pt x="238" y="2"/>
                  </a:cubicBezTo>
                  <a:cubicBezTo>
                    <a:pt x="230" y="0"/>
                    <a:pt x="223" y="0"/>
                    <a:pt x="218" y="0"/>
                  </a:cubicBezTo>
                  <a:cubicBezTo>
                    <a:pt x="218" y="0"/>
                    <a:pt x="218" y="0"/>
                    <a:pt x="218" y="0"/>
                  </a:cubicBezTo>
                  <a:cubicBezTo>
                    <a:pt x="217" y="0"/>
                    <a:pt x="217" y="0"/>
                    <a:pt x="217" y="0"/>
                  </a:cubicBezTo>
                  <a:cubicBezTo>
                    <a:pt x="217" y="0"/>
                    <a:pt x="217" y="0"/>
                    <a:pt x="217" y="0"/>
                  </a:cubicBezTo>
                  <a:cubicBezTo>
                    <a:pt x="217" y="0"/>
                    <a:pt x="217" y="0"/>
                    <a:pt x="217" y="0"/>
                  </a:cubicBezTo>
                  <a:cubicBezTo>
                    <a:pt x="211" y="0"/>
                    <a:pt x="205" y="0"/>
                    <a:pt x="197" y="2"/>
                  </a:cubicBezTo>
                  <a:cubicBezTo>
                    <a:pt x="149" y="12"/>
                    <a:pt x="134" y="51"/>
                    <a:pt x="134" y="51"/>
                  </a:cubicBezTo>
                  <a:cubicBezTo>
                    <a:pt x="134" y="51"/>
                    <a:pt x="126" y="70"/>
                    <a:pt x="129" y="111"/>
                  </a:cubicBezTo>
                  <a:cubicBezTo>
                    <a:pt x="129" y="111"/>
                    <a:pt x="129" y="111"/>
                    <a:pt x="129" y="111"/>
                  </a:cubicBezTo>
                  <a:cubicBezTo>
                    <a:pt x="125" y="111"/>
                    <a:pt x="123" y="115"/>
                    <a:pt x="123" y="118"/>
                  </a:cubicBezTo>
                  <a:cubicBezTo>
                    <a:pt x="126" y="157"/>
                    <a:pt x="126" y="157"/>
                    <a:pt x="126" y="157"/>
                  </a:cubicBezTo>
                  <a:cubicBezTo>
                    <a:pt x="126" y="161"/>
                    <a:pt x="129" y="164"/>
                    <a:pt x="133" y="164"/>
                  </a:cubicBezTo>
                  <a:cubicBezTo>
                    <a:pt x="136" y="163"/>
                    <a:pt x="136" y="163"/>
                    <a:pt x="136" y="163"/>
                  </a:cubicBezTo>
                  <a:cubicBezTo>
                    <a:pt x="137" y="163"/>
                    <a:pt x="138" y="163"/>
                    <a:pt x="139" y="162"/>
                  </a:cubicBezTo>
                  <a:cubicBezTo>
                    <a:pt x="141" y="172"/>
                    <a:pt x="145" y="182"/>
                    <a:pt x="149" y="192"/>
                  </a:cubicBezTo>
                  <a:cubicBezTo>
                    <a:pt x="154" y="205"/>
                    <a:pt x="159" y="216"/>
                    <a:pt x="164" y="226"/>
                  </a:cubicBezTo>
                  <a:cubicBezTo>
                    <a:pt x="164" y="233"/>
                    <a:pt x="163" y="240"/>
                    <a:pt x="163" y="248"/>
                  </a:cubicBezTo>
                  <a:cubicBezTo>
                    <a:pt x="162" y="252"/>
                    <a:pt x="161" y="256"/>
                    <a:pt x="160" y="260"/>
                  </a:cubicBezTo>
                  <a:cubicBezTo>
                    <a:pt x="129" y="281"/>
                    <a:pt x="87" y="279"/>
                    <a:pt x="56" y="291"/>
                  </a:cubicBezTo>
                  <a:cubicBezTo>
                    <a:pt x="14" y="308"/>
                    <a:pt x="13" y="334"/>
                    <a:pt x="11" y="337"/>
                  </a:cubicBezTo>
                  <a:cubicBezTo>
                    <a:pt x="8" y="347"/>
                    <a:pt x="2" y="361"/>
                    <a:pt x="1" y="422"/>
                  </a:cubicBezTo>
                  <a:cubicBezTo>
                    <a:pt x="0" y="431"/>
                    <a:pt x="1" y="443"/>
                    <a:pt x="25" y="454"/>
                  </a:cubicBezTo>
                  <a:cubicBezTo>
                    <a:pt x="78" y="475"/>
                    <a:pt x="147" y="481"/>
                    <a:pt x="214" y="486"/>
                  </a:cubicBezTo>
                  <a:cubicBezTo>
                    <a:pt x="215" y="486"/>
                    <a:pt x="216" y="486"/>
                    <a:pt x="217" y="486"/>
                  </a:cubicBezTo>
                  <a:cubicBezTo>
                    <a:pt x="219" y="486"/>
                    <a:pt x="220" y="486"/>
                    <a:pt x="221" y="486"/>
                  </a:cubicBezTo>
                  <a:cubicBezTo>
                    <a:pt x="288" y="481"/>
                    <a:pt x="357" y="475"/>
                    <a:pt x="410" y="454"/>
                  </a:cubicBezTo>
                  <a:cubicBezTo>
                    <a:pt x="434" y="443"/>
                    <a:pt x="434" y="431"/>
                    <a:pt x="434" y="422"/>
                  </a:cubicBezTo>
                  <a:close/>
                </a:path>
              </a:pathLst>
            </a:custGeom>
            <a:solidFill>
              <a:srgbClr val="FFFFFF"/>
            </a:solidFill>
            <a:ln w="9525">
              <a:noFill/>
              <a:round/>
              <a:headEnd/>
              <a:tailEnd/>
            </a:ln>
          </p:spPr>
          <p:txBody>
            <a:bodyPr vert="horz" wrap="square" lIns="84406" tIns="42203" rIns="84406" bIns="42203" numCol="1" anchor="t" anchorCtr="0" compatLnSpc="1">
              <a:prstTxWarp prst="textNoShape">
                <a:avLst/>
              </a:prstTxWarp>
            </a:bodyPr>
            <a:lstStyle/>
            <a:p>
              <a:endParaRPr lang="en-SG" sz="2000" dirty="0"/>
            </a:p>
          </p:txBody>
        </p:sp>
        <p:sp>
          <p:nvSpPr>
            <p:cNvPr id="26" name="Freeform 169"/>
            <p:cNvSpPr>
              <a:spLocks/>
            </p:cNvSpPr>
            <p:nvPr/>
          </p:nvSpPr>
          <p:spPr bwMode="auto">
            <a:xfrm>
              <a:off x="6099175" y="457200"/>
              <a:ext cx="165100" cy="184150"/>
            </a:xfrm>
            <a:custGeom>
              <a:avLst/>
              <a:gdLst/>
              <a:ahLst/>
              <a:cxnLst>
                <a:cxn ang="0">
                  <a:pos x="434" y="422"/>
                </a:cxn>
                <a:cxn ang="0">
                  <a:pos x="423" y="337"/>
                </a:cxn>
                <a:cxn ang="0">
                  <a:pos x="378" y="291"/>
                </a:cxn>
                <a:cxn ang="0">
                  <a:pos x="274" y="260"/>
                </a:cxn>
                <a:cxn ang="0">
                  <a:pos x="272" y="248"/>
                </a:cxn>
                <a:cxn ang="0">
                  <a:pos x="270" y="226"/>
                </a:cxn>
                <a:cxn ang="0">
                  <a:pos x="286" y="192"/>
                </a:cxn>
                <a:cxn ang="0">
                  <a:pos x="296" y="162"/>
                </a:cxn>
                <a:cxn ang="0">
                  <a:pos x="299" y="163"/>
                </a:cxn>
                <a:cxn ang="0">
                  <a:pos x="302" y="164"/>
                </a:cxn>
                <a:cxn ang="0">
                  <a:pos x="308" y="157"/>
                </a:cxn>
                <a:cxn ang="0">
                  <a:pos x="311" y="118"/>
                </a:cxn>
                <a:cxn ang="0">
                  <a:pos x="306" y="111"/>
                </a:cxn>
                <a:cxn ang="0">
                  <a:pos x="305" y="111"/>
                </a:cxn>
                <a:cxn ang="0">
                  <a:pos x="301" y="51"/>
                </a:cxn>
                <a:cxn ang="0">
                  <a:pos x="237" y="2"/>
                </a:cxn>
                <a:cxn ang="0">
                  <a:pos x="217" y="0"/>
                </a:cxn>
                <a:cxn ang="0">
                  <a:pos x="217" y="0"/>
                </a:cxn>
                <a:cxn ang="0">
                  <a:pos x="217" y="0"/>
                </a:cxn>
                <a:cxn ang="0">
                  <a:pos x="217" y="0"/>
                </a:cxn>
                <a:cxn ang="0">
                  <a:pos x="217" y="0"/>
                </a:cxn>
                <a:cxn ang="0">
                  <a:pos x="197" y="2"/>
                </a:cxn>
                <a:cxn ang="0">
                  <a:pos x="133" y="51"/>
                </a:cxn>
                <a:cxn ang="0">
                  <a:pos x="129" y="111"/>
                </a:cxn>
                <a:cxn ang="0">
                  <a:pos x="128" y="111"/>
                </a:cxn>
                <a:cxn ang="0">
                  <a:pos x="123" y="118"/>
                </a:cxn>
                <a:cxn ang="0">
                  <a:pos x="126" y="157"/>
                </a:cxn>
                <a:cxn ang="0">
                  <a:pos x="132" y="164"/>
                </a:cxn>
                <a:cxn ang="0">
                  <a:pos x="135" y="163"/>
                </a:cxn>
                <a:cxn ang="0">
                  <a:pos x="138" y="162"/>
                </a:cxn>
                <a:cxn ang="0">
                  <a:pos x="148" y="192"/>
                </a:cxn>
                <a:cxn ang="0">
                  <a:pos x="164" y="226"/>
                </a:cxn>
                <a:cxn ang="0">
                  <a:pos x="162" y="248"/>
                </a:cxn>
                <a:cxn ang="0">
                  <a:pos x="160" y="260"/>
                </a:cxn>
                <a:cxn ang="0">
                  <a:pos x="56" y="291"/>
                </a:cxn>
                <a:cxn ang="0">
                  <a:pos x="11" y="337"/>
                </a:cxn>
                <a:cxn ang="0">
                  <a:pos x="0" y="422"/>
                </a:cxn>
                <a:cxn ang="0">
                  <a:pos x="24" y="454"/>
                </a:cxn>
                <a:cxn ang="0">
                  <a:pos x="214" y="486"/>
                </a:cxn>
                <a:cxn ang="0">
                  <a:pos x="217" y="486"/>
                </a:cxn>
                <a:cxn ang="0">
                  <a:pos x="220" y="486"/>
                </a:cxn>
                <a:cxn ang="0">
                  <a:pos x="409" y="454"/>
                </a:cxn>
                <a:cxn ang="0">
                  <a:pos x="434" y="422"/>
                </a:cxn>
              </a:cxnLst>
              <a:rect l="0" t="0" r="r" b="b"/>
              <a:pathLst>
                <a:path w="434" h="486">
                  <a:moveTo>
                    <a:pt x="434" y="422"/>
                  </a:moveTo>
                  <a:cubicBezTo>
                    <a:pt x="432" y="361"/>
                    <a:pt x="426" y="347"/>
                    <a:pt x="423" y="337"/>
                  </a:cubicBezTo>
                  <a:cubicBezTo>
                    <a:pt x="422" y="334"/>
                    <a:pt x="421" y="308"/>
                    <a:pt x="378" y="291"/>
                  </a:cubicBezTo>
                  <a:cubicBezTo>
                    <a:pt x="347" y="279"/>
                    <a:pt x="305" y="281"/>
                    <a:pt x="274" y="260"/>
                  </a:cubicBezTo>
                  <a:cubicBezTo>
                    <a:pt x="273" y="256"/>
                    <a:pt x="272" y="252"/>
                    <a:pt x="272" y="248"/>
                  </a:cubicBezTo>
                  <a:cubicBezTo>
                    <a:pt x="271" y="240"/>
                    <a:pt x="270" y="233"/>
                    <a:pt x="270" y="226"/>
                  </a:cubicBezTo>
                  <a:cubicBezTo>
                    <a:pt x="275" y="216"/>
                    <a:pt x="280" y="205"/>
                    <a:pt x="286" y="192"/>
                  </a:cubicBezTo>
                  <a:cubicBezTo>
                    <a:pt x="290" y="182"/>
                    <a:pt x="293" y="172"/>
                    <a:pt x="296" y="162"/>
                  </a:cubicBezTo>
                  <a:cubicBezTo>
                    <a:pt x="297" y="163"/>
                    <a:pt x="298" y="163"/>
                    <a:pt x="299" y="163"/>
                  </a:cubicBezTo>
                  <a:cubicBezTo>
                    <a:pt x="302" y="164"/>
                    <a:pt x="302" y="164"/>
                    <a:pt x="302" y="164"/>
                  </a:cubicBezTo>
                  <a:cubicBezTo>
                    <a:pt x="305" y="164"/>
                    <a:pt x="308" y="161"/>
                    <a:pt x="308" y="157"/>
                  </a:cubicBezTo>
                  <a:cubicBezTo>
                    <a:pt x="311" y="118"/>
                    <a:pt x="311" y="118"/>
                    <a:pt x="311" y="118"/>
                  </a:cubicBezTo>
                  <a:cubicBezTo>
                    <a:pt x="312" y="115"/>
                    <a:pt x="309" y="111"/>
                    <a:pt x="306" y="111"/>
                  </a:cubicBezTo>
                  <a:cubicBezTo>
                    <a:pt x="305" y="111"/>
                    <a:pt x="305" y="111"/>
                    <a:pt x="305" y="111"/>
                  </a:cubicBezTo>
                  <a:cubicBezTo>
                    <a:pt x="308" y="70"/>
                    <a:pt x="301" y="51"/>
                    <a:pt x="301" y="51"/>
                  </a:cubicBezTo>
                  <a:cubicBezTo>
                    <a:pt x="301" y="51"/>
                    <a:pt x="286" y="12"/>
                    <a:pt x="237" y="2"/>
                  </a:cubicBezTo>
                  <a:cubicBezTo>
                    <a:pt x="230" y="0"/>
                    <a:pt x="223" y="0"/>
                    <a:pt x="217" y="0"/>
                  </a:cubicBezTo>
                  <a:cubicBezTo>
                    <a:pt x="217" y="0"/>
                    <a:pt x="217" y="0"/>
                    <a:pt x="217" y="0"/>
                  </a:cubicBezTo>
                  <a:cubicBezTo>
                    <a:pt x="217" y="0"/>
                    <a:pt x="217" y="0"/>
                    <a:pt x="217" y="0"/>
                  </a:cubicBezTo>
                  <a:cubicBezTo>
                    <a:pt x="217" y="0"/>
                    <a:pt x="217" y="0"/>
                    <a:pt x="217" y="0"/>
                  </a:cubicBezTo>
                  <a:cubicBezTo>
                    <a:pt x="217" y="0"/>
                    <a:pt x="217" y="0"/>
                    <a:pt x="217" y="0"/>
                  </a:cubicBezTo>
                  <a:cubicBezTo>
                    <a:pt x="211" y="0"/>
                    <a:pt x="204" y="0"/>
                    <a:pt x="197" y="2"/>
                  </a:cubicBezTo>
                  <a:cubicBezTo>
                    <a:pt x="148" y="12"/>
                    <a:pt x="133" y="51"/>
                    <a:pt x="133" y="51"/>
                  </a:cubicBezTo>
                  <a:cubicBezTo>
                    <a:pt x="133" y="51"/>
                    <a:pt x="126" y="70"/>
                    <a:pt x="129" y="111"/>
                  </a:cubicBezTo>
                  <a:cubicBezTo>
                    <a:pt x="128" y="111"/>
                    <a:pt x="128" y="111"/>
                    <a:pt x="128" y="111"/>
                  </a:cubicBezTo>
                  <a:cubicBezTo>
                    <a:pt x="125" y="111"/>
                    <a:pt x="122" y="115"/>
                    <a:pt x="123" y="118"/>
                  </a:cubicBezTo>
                  <a:cubicBezTo>
                    <a:pt x="126" y="157"/>
                    <a:pt x="126" y="157"/>
                    <a:pt x="126" y="157"/>
                  </a:cubicBezTo>
                  <a:cubicBezTo>
                    <a:pt x="126" y="161"/>
                    <a:pt x="129" y="164"/>
                    <a:pt x="132" y="164"/>
                  </a:cubicBezTo>
                  <a:cubicBezTo>
                    <a:pt x="135" y="163"/>
                    <a:pt x="135" y="163"/>
                    <a:pt x="135" y="163"/>
                  </a:cubicBezTo>
                  <a:cubicBezTo>
                    <a:pt x="136" y="163"/>
                    <a:pt x="137" y="163"/>
                    <a:pt x="138" y="162"/>
                  </a:cubicBezTo>
                  <a:cubicBezTo>
                    <a:pt x="141" y="172"/>
                    <a:pt x="144" y="182"/>
                    <a:pt x="148" y="192"/>
                  </a:cubicBezTo>
                  <a:cubicBezTo>
                    <a:pt x="154" y="205"/>
                    <a:pt x="159" y="216"/>
                    <a:pt x="164" y="226"/>
                  </a:cubicBezTo>
                  <a:cubicBezTo>
                    <a:pt x="163" y="233"/>
                    <a:pt x="163" y="240"/>
                    <a:pt x="162" y="248"/>
                  </a:cubicBezTo>
                  <a:cubicBezTo>
                    <a:pt x="162" y="252"/>
                    <a:pt x="161" y="256"/>
                    <a:pt x="160" y="260"/>
                  </a:cubicBezTo>
                  <a:cubicBezTo>
                    <a:pt x="129" y="281"/>
                    <a:pt x="87" y="279"/>
                    <a:pt x="56" y="291"/>
                  </a:cubicBezTo>
                  <a:cubicBezTo>
                    <a:pt x="13" y="308"/>
                    <a:pt x="12" y="334"/>
                    <a:pt x="11" y="337"/>
                  </a:cubicBezTo>
                  <a:cubicBezTo>
                    <a:pt x="8" y="347"/>
                    <a:pt x="1" y="361"/>
                    <a:pt x="0" y="422"/>
                  </a:cubicBezTo>
                  <a:cubicBezTo>
                    <a:pt x="0" y="431"/>
                    <a:pt x="0" y="443"/>
                    <a:pt x="24" y="454"/>
                  </a:cubicBezTo>
                  <a:cubicBezTo>
                    <a:pt x="78" y="475"/>
                    <a:pt x="146" y="481"/>
                    <a:pt x="214" y="486"/>
                  </a:cubicBezTo>
                  <a:cubicBezTo>
                    <a:pt x="214" y="486"/>
                    <a:pt x="216" y="486"/>
                    <a:pt x="217" y="486"/>
                  </a:cubicBezTo>
                  <a:cubicBezTo>
                    <a:pt x="218" y="486"/>
                    <a:pt x="220" y="486"/>
                    <a:pt x="220" y="486"/>
                  </a:cubicBezTo>
                  <a:cubicBezTo>
                    <a:pt x="288" y="481"/>
                    <a:pt x="356" y="475"/>
                    <a:pt x="409" y="454"/>
                  </a:cubicBezTo>
                  <a:cubicBezTo>
                    <a:pt x="434" y="443"/>
                    <a:pt x="434" y="431"/>
                    <a:pt x="434" y="422"/>
                  </a:cubicBezTo>
                  <a:close/>
                </a:path>
              </a:pathLst>
            </a:custGeom>
            <a:solidFill>
              <a:srgbClr val="FFFFFF"/>
            </a:solidFill>
            <a:ln w="9525">
              <a:noFill/>
              <a:round/>
              <a:headEnd/>
              <a:tailEnd/>
            </a:ln>
          </p:spPr>
          <p:txBody>
            <a:bodyPr vert="horz" wrap="square" lIns="84406" tIns="42203" rIns="84406" bIns="42203" numCol="1" anchor="t" anchorCtr="0" compatLnSpc="1">
              <a:prstTxWarp prst="textNoShape">
                <a:avLst/>
              </a:prstTxWarp>
            </a:bodyPr>
            <a:lstStyle/>
            <a:p>
              <a:endParaRPr lang="en-SG" sz="2000" dirty="0"/>
            </a:p>
          </p:txBody>
        </p:sp>
        <p:sp>
          <p:nvSpPr>
            <p:cNvPr id="27" name="Oval 170"/>
            <p:cNvSpPr>
              <a:spLocks noChangeArrowheads="1"/>
            </p:cNvSpPr>
            <p:nvPr/>
          </p:nvSpPr>
          <p:spPr bwMode="auto">
            <a:xfrm>
              <a:off x="6354763" y="644525"/>
              <a:ext cx="26988" cy="28575"/>
            </a:xfrm>
            <a:prstGeom prst="ellipse">
              <a:avLst/>
            </a:prstGeom>
            <a:solidFill>
              <a:srgbClr val="FFFFFF"/>
            </a:solidFill>
            <a:ln w="9525">
              <a:noFill/>
              <a:round/>
              <a:headEnd/>
              <a:tailEnd/>
            </a:ln>
          </p:spPr>
          <p:txBody>
            <a:bodyPr vert="horz" wrap="square" lIns="84406" tIns="42203" rIns="84406" bIns="42203" numCol="1" anchor="t" anchorCtr="0" compatLnSpc="1">
              <a:prstTxWarp prst="textNoShape">
                <a:avLst/>
              </a:prstTxWarp>
            </a:bodyPr>
            <a:lstStyle/>
            <a:p>
              <a:endParaRPr lang="en-SG" sz="2000" dirty="0"/>
            </a:p>
          </p:txBody>
        </p:sp>
        <p:sp>
          <p:nvSpPr>
            <p:cNvPr id="28" name="Freeform 171"/>
            <p:cNvSpPr>
              <a:spLocks/>
            </p:cNvSpPr>
            <p:nvPr/>
          </p:nvSpPr>
          <p:spPr bwMode="auto">
            <a:xfrm>
              <a:off x="6410325" y="635000"/>
              <a:ext cx="31750" cy="30163"/>
            </a:xfrm>
            <a:custGeom>
              <a:avLst/>
              <a:gdLst/>
              <a:ahLst/>
              <a:cxnLst>
                <a:cxn ang="0">
                  <a:pos x="76" y="30"/>
                </a:cxn>
                <a:cxn ang="0">
                  <a:pos x="53" y="76"/>
                </a:cxn>
                <a:cxn ang="0">
                  <a:pos x="7" y="53"/>
                </a:cxn>
                <a:cxn ang="0">
                  <a:pos x="30" y="6"/>
                </a:cxn>
                <a:cxn ang="0">
                  <a:pos x="76" y="30"/>
                </a:cxn>
              </a:cxnLst>
              <a:rect l="0" t="0" r="r" b="b"/>
              <a:pathLst>
                <a:path w="83" h="83">
                  <a:moveTo>
                    <a:pt x="76" y="30"/>
                  </a:moveTo>
                  <a:cubicBezTo>
                    <a:pt x="83" y="49"/>
                    <a:pt x="72" y="70"/>
                    <a:pt x="53" y="76"/>
                  </a:cubicBezTo>
                  <a:cubicBezTo>
                    <a:pt x="34" y="83"/>
                    <a:pt x="13" y="72"/>
                    <a:pt x="7" y="53"/>
                  </a:cubicBezTo>
                  <a:cubicBezTo>
                    <a:pt x="0" y="33"/>
                    <a:pt x="11" y="13"/>
                    <a:pt x="30" y="6"/>
                  </a:cubicBezTo>
                  <a:cubicBezTo>
                    <a:pt x="49" y="0"/>
                    <a:pt x="70" y="11"/>
                    <a:pt x="76" y="30"/>
                  </a:cubicBezTo>
                  <a:close/>
                </a:path>
              </a:pathLst>
            </a:custGeom>
            <a:solidFill>
              <a:srgbClr val="FFFFFF"/>
            </a:solidFill>
            <a:ln w="9525">
              <a:noFill/>
              <a:round/>
              <a:headEnd/>
              <a:tailEnd/>
            </a:ln>
          </p:spPr>
          <p:txBody>
            <a:bodyPr vert="horz" wrap="square" lIns="84406" tIns="42203" rIns="84406" bIns="42203" numCol="1" anchor="t" anchorCtr="0" compatLnSpc="1">
              <a:prstTxWarp prst="textNoShape">
                <a:avLst/>
              </a:prstTxWarp>
            </a:bodyPr>
            <a:lstStyle/>
            <a:p>
              <a:endParaRPr lang="en-SG" sz="2000" dirty="0"/>
            </a:p>
          </p:txBody>
        </p:sp>
        <p:sp>
          <p:nvSpPr>
            <p:cNvPr id="29" name="Freeform 172"/>
            <p:cNvSpPr>
              <a:spLocks/>
            </p:cNvSpPr>
            <p:nvPr/>
          </p:nvSpPr>
          <p:spPr bwMode="auto">
            <a:xfrm>
              <a:off x="6242050" y="304800"/>
              <a:ext cx="31750" cy="30163"/>
            </a:xfrm>
            <a:custGeom>
              <a:avLst/>
              <a:gdLst/>
              <a:ahLst/>
              <a:cxnLst>
                <a:cxn ang="0">
                  <a:pos x="71" y="20"/>
                </a:cxn>
                <a:cxn ang="0">
                  <a:pos x="63" y="71"/>
                </a:cxn>
                <a:cxn ang="0">
                  <a:pos x="12" y="63"/>
                </a:cxn>
                <a:cxn ang="0">
                  <a:pos x="20" y="12"/>
                </a:cxn>
                <a:cxn ang="0">
                  <a:pos x="71" y="20"/>
                </a:cxn>
              </a:cxnLst>
              <a:rect l="0" t="0" r="r" b="b"/>
              <a:pathLst>
                <a:path w="83" h="83">
                  <a:moveTo>
                    <a:pt x="71" y="20"/>
                  </a:moveTo>
                  <a:cubicBezTo>
                    <a:pt x="83" y="36"/>
                    <a:pt x="79" y="59"/>
                    <a:pt x="63" y="71"/>
                  </a:cubicBezTo>
                  <a:cubicBezTo>
                    <a:pt x="46" y="83"/>
                    <a:pt x="24" y="80"/>
                    <a:pt x="12" y="63"/>
                  </a:cubicBezTo>
                  <a:cubicBezTo>
                    <a:pt x="0" y="47"/>
                    <a:pt x="3" y="24"/>
                    <a:pt x="20" y="12"/>
                  </a:cubicBezTo>
                  <a:cubicBezTo>
                    <a:pt x="36" y="0"/>
                    <a:pt x="59" y="4"/>
                    <a:pt x="71" y="20"/>
                  </a:cubicBezTo>
                  <a:close/>
                </a:path>
              </a:pathLst>
            </a:custGeom>
            <a:solidFill>
              <a:srgbClr val="FFFFFF"/>
            </a:solidFill>
            <a:ln w="9525">
              <a:noFill/>
              <a:round/>
              <a:headEnd/>
              <a:tailEnd/>
            </a:ln>
          </p:spPr>
          <p:txBody>
            <a:bodyPr vert="horz" wrap="square" lIns="84406" tIns="42203" rIns="84406" bIns="42203" numCol="1" anchor="t" anchorCtr="0" compatLnSpc="1">
              <a:prstTxWarp prst="textNoShape">
                <a:avLst/>
              </a:prstTxWarp>
            </a:bodyPr>
            <a:lstStyle/>
            <a:p>
              <a:endParaRPr lang="en-SG" sz="2000" dirty="0"/>
            </a:p>
          </p:txBody>
        </p:sp>
        <p:sp>
          <p:nvSpPr>
            <p:cNvPr id="30" name="Freeform 173"/>
            <p:cNvSpPr>
              <a:spLocks/>
            </p:cNvSpPr>
            <p:nvPr/>
          </p:nvSpPr>
          <p:spPr bwMode="auto">
            <a:xfrm>
              <a:off x="6200775" y="346075"/>
              <a:ext cx="31750" cy="31750"/>
            </a:xfrm>
            <a:custGeom>
              <a:avLst/>
              <a:gdLst/>
              <a:ahLst/>
              <a:cxnLst>
                <a:cxn ang="0">
                  <a:pos x="63" y="12"/>
                </a:cxn>
                <a:cxn ang="0">
                  <a:pos x="71" y="63"/>
                </a:cxn>
                <a:cxn ang="0">
                  <a:pos x="20" y="71"/>
                </a:cxn>
                <a:cxn ang="0">
                  <a:pos x="12" y="20"/>
                </a:cxn>
                <a:cxn ang="0">
                  <a:pos x="63" y="12"/>
                </a:cxn>
              </a:cxnLst>
              <a:rect l="0" t="0" r="r" b="b"/>
              <a:pathLst>
                <a:path w="83" h="83">
                  <a:moveTo>
                    <a:pt x="63" y="12"/>
                  </a:moveTo>
                  <a:cubicBezTo>
                    <a:pt x="80" y="23"/>
                    <a:pt x="83" y="46"/>
                    <a:pt x="71" y="63"/>
                  </a:cubicBezTo>
                  <a:cubicBezTo>
                    <a:pt x="59" y="79"/>
                    <a:pt x="37" y="83"/>
                    <a:pt x="20" y="71"/>
                  </a:cubicBezTo>
                  <a:cubicBezTo>
                    <a:pt x="4" y="59"/>
                    <a:pt x="0" y="36"/>
                    <a:pt x="12" y="20"/>
                  </a:cubicBezTo>
                  <a:cubicBezTo>
                    <a:pt x="24" y="3"/>
                    <a:pt x="47" y="0"/>
                    <a:pt x="63" y="12"/>
                  </a:cubicBezTo>
                  <a:close/>
                </a:path>
              </a:pathLst>
            </a:custGeom>
            <a:solidFill>
              <a:srgbClr val="FFFFFF"/>
            </a:solidFill>
            <a:ln w="9525">
              <a:noFill/>
              <a:round/>
              <a:headEnd/>
              <a:tailEnd/>
            </a:ln>
          </p:spPr>
          <p:txBody>
            <a:bodyPr vert="horz" wrap="square" lIns="84406" tIns="42203" rIns="84406" bIns="42203" numCol="1" anchor="t" anchorCtr="0" compatLnSpc="1">
              <a:prstTxWarp prst="textNoShape">
                <a:avLst/>
              </a:prstTxWarp>
            </a:bodyPr>
            <a:lstStyle/>
            <a:p>
              <a:endParaRPr lang="en-SG" sz="2000" dirty="0"/>
            </a:p>
          </p:txBody>
        </p:sp>
        <p:sp>
          <p:nvSpPr>
            <p:cNvPr id="31" name="Freeform 174"/>
            <p:cNvSpPr>
              <a:spLocks/>
            </p:cNvSpPr>
            <p:nvPr/>
          </p:nvSpPr>
          <p:spPr bwMode="auto">
            <a:xfrm>
              <a:off x="6173788" y="398463"/>
              <a:ext cx="31750" cy="30163"/>
            </a:xfrm>
            <a:custGeom>
              <a:avLst/>
              <a:gdLst/>
              <a:ahLst/>
              <a:cxnLst>
                <a:cxn ang="0">
                  <a:pos x="53" y="6"/>
                </a:cxn>
                <a:cxn ang="0">
                  <a:pos x="76" y="53"/>
                </a:cxn>
                <a:cxn ang="0">
                  <a:pos x="30" y="76"/>
                </a:cxn>
                <a:cxn ang="0">
                  <a:pos x="6" y="30"/>
                </a:cxn>
                <a:cxn ang="0">
                  <a:pos x="53" y="6"/>
                </a:cxn>
              </a:cxnLst>
              <a:rect l="0" t="0" r="r" b="b"/>
              <a:pathLst>
                <a:path w="83" h="82">
                  <a:moveTo>
                    <a:pt x="53" y="6"/>
                  </a:moveTo>
                  <a:cubicBezTo>
                    <a:pt x="72" y="13"/>
                    <a:pt x="83" y="33"/>
                    <a:pt x="76" y="53"/>
                  </a:cubicBezTo>
                  <a:cubicBezTo>
                    <a:pt x="70" y="72"/>
                    <a:pt x="49" y="82"/>
                    <a:pt x="30" y="76"/>
                  </a:cubicBezTo>
                  <a:cubicBezTo>
                    <a:pt x="11" y="70"/>
                    <a:pt x="0" y="49"/>
                    <a:pt x="6" y="30"/>
                  </a:cubicBezTo>
                  <a:cubicBezTo>
                    <a:pt x="13" y="11"/>
                    <a:pt x="33" y="0"/>
                    <a:pt x="53" y="6"/>
                  </a:cubicBezTo>
                  <a:close/>
                </a:path>
              </a:pathLst>
            </a:custGeom>
            <a:solidFill>
              <a:srgbClr val="FFFFFF"/>
            </a:solidFill>
            <a:ln w="9525">
              <a:noFill/>
              <a:round/>
              <a:headEnd/>
              <a:tailEnd/>
            </a:ln>
          </p:spPr>
          <p:txBody>
            <a:bodyPr vert="horz" wrap="square" lIns="84406" tIns="42203" rIns="84406" bIns="42203" numCol="1" anchor="t" anchorCtr="0" compatLnSpc="1">
              <a:prstTxWarp prst="textNoShape">
                <a:avLst/>
              </a:prstTxWarp>
            </a:bodyPr>
            <a:lstStyle/>
            <a:p>
              <a:endParaRPr lang="en-SG" sz="2000" dirty="0"/>
            </a:p>
          </p:txBody>
        </p:sp>
        <p:sp>
          <p:nvSpPr>
            <p:cNvPr id="32" name="Freeform 175"/>
            <p:cNvSpPr>
              <a:spLocks/>
            </p:cNvSpPr>
            <p:nvPr/>
          </p:nvSpPr>
          <p:spPr bwMode="auto">
            <a:xfrm>
              <a:off x="6530975" y="398463"/>
              <a:ext cx="31750" cy="30163"/>
            </a:xfrm>
            <a:custGeom>
              <a:avLst/>
              <a:gdLst/>
              <a:ahLst/>
              <a:cxnLst>
                <a:cxn ang="0">
                  <a:pos x="30" y="6"/>
                </a:cxn>
                <a:cxn ang="0">
                  <a:pos x="76" y="30"/>
                </a:cxn>
                <a:cxn ang="0">
                  <a:pos x="53" y="76"/>
                </a:cxn>
                <a:cxn ang="0">
                  <a:pos x="7" y="53"/>
                </a:cxn>
                <a:cxn ang="0">
                  <a:pos x="30" y="6"/>
                </a:cxn>
              </a:cxnLst>
              <a:rect l="0" t="0" r="r" b="b"/>
              <a:pathLst>
                <a:path w="83" h="82">
                  <a:moveTo>
                    <a:pt x="30" y="6"/>
                  </a:moveTo>
                  <a:cubicBezTo>
                    <a:pt x="49" y="0"/>
                    <a:pt x="70" y="11"/>
                    <a:pt x="76" y="30"/>
                  </a:cubicBezTo>
                  <a:cubicBezTo>
                    <a:pt x="83" y="49"/>
                    <a:pt x="72" y="70"/>
                    <a:pt x="53" y="76"/>
                  </a:cubicBezTo>
                  <a:cubicBezTo>
                    <a:pt x="34" y="82"/>
                    <a:pt x="13" y="72"/>
                    <a:pt x="7" y="53"/>
                  </a:cubicBezTo>
                  <a:cubicBezTo>
                    <a:pt x="0" y="33"/>
                    <a:pt x="11" y="13"/>
                    <a:pt x="30" y="6"/>
                  </a:cubicBezTo>
                  <a:close/>
                </a:path>
              </a:pathLst>
            </a:custGeom>
            <a:solidFill>
              <a:srgbClr val="FFFFFF"/>
            </a:solidFill>
            <a:ln w="9525">
              <a:noFill/>
              <a:round/>
              <a:headEnd/>
              <a:tailEnd/>
            </a:ln>
          </p:spPr>
          <p:txBody>
            <a:bodyPr vert="horz" wrap="square" lIns="84406" tIns="42203" rIns="84406" bIns="42203" numCol="1" anchor="t" anchorCtr="0" compatLnSpc="1">
              <a:prstTxWarp prst="textNoShape">
                <a:avLst/>
              </a:prstTxWarp>
            </a:bodyPr>
            <a:lstStyle/>
            <a:p>
              <a:endParaRPr lang="en-SG" sz="2000" dirty="0"/>
            </a:p>
          </p:txBody>
        </p:sp>
        <p:sp>
          <p:nvSpPr>
            <p:cNvPr id="33" name="Freeform 176"/>
            <p:cNvSpPr>
              <a:spLocks/>
            </p:cNvSpPr>
            <p:nvPr/>
          </p:nvSpPr>
          <p:spPr bwMode="auto">
            <a:xfrm>
              <a:off x="6503988" y="346075"/>
              <a:ext cx="31750" cy="31750"/>
            </a:xfrm>
            <a:custGeom>
              <a:avLst/>
              <a:gdLst/>
              <a:ahLst/>
              <a:cxnLst>
                <a:cxn ang="0">
                  <a:pos x="20" y="12"/>
                </a:cxn>
                <a:cxn ang="0">
                  <a:pos x="71" y="20"/>
                </a:cxn>
                <a:cxn ang="0">
                  <a:pos x="63" y="71"/>
                </a:cxn>
                <a:cxn ang="0">
                  <a:pos x="11" y="63"/>
                </a:cxn>
                <a:cxn ang="0">
                  <a:pos x="20" y="12"/>
                </a:cxn>
              </a:cxnLst>
              <a:rect l="0" t="0" r="r" b="b"/>
              <a:pathLst>
                <a:path w="83" h="83">
                  <a:moveTo>
                    <a:pt x="20" y="12"/>
                  </a:moveTo>
                  <a:cubicBezTo>
                    <a:pt x="36" y="0"/>
                    <a:pt x="59" y="3"/>
                    <a:pt x="71" y="20"/>
                  </a:cubicBezTo>
                  <a:cubicBezTo>
                    <a:pt x="83" y="36"/>
                    <a:pt x="79" y="59"/>
                    <a:pt x="63" y="71"/>
                  </a:cubicBezTo>
                  <a:cubicBezTo>
                    <a:pt x="46" y="83"/>
                    <a:pt x="23" y="79"/>
                    <a:pt x="11" y="63"/>
                  </a:cubicBezTo>
                  <a:cubicBezTo>
                    <a:pt x="0" y="46"/>
                    <a:pt x="3" y="23"/>
                    <a:pt x="20" y="12"/>
                  </a:cubicBezTo>
                  <a:close/>
                </a:path>
              </a:pathLst>
            </a:custGeom>
            <a:solidFill>
              <a:srgbClr val="FFFFFF"/>
            </a:solidFill>
            <a:ln w="9525">
              <a:noFill/>
              <a:round/>
              <a:headEnd/>
              <a:tailEnd/>
            </a:ln>
          </p:spPr>
          <p:txBody>
            <a:bodyPr vert="horz" wrap="square" lIns="84406" tIns="42203" rIns="84406" bIns="42203" numCol="1" anchor="t" anchorCtr="0" compatLnSpc="1">
              <a:prstTxWarp prst="textNoShape">
                <a:avLst/>
              </a:prstTxWarp>
            </a:bodyPr>
            <a:lstStyle/>
            <a:p>
              <a:endParaRPr lang="en-SG" sz="2000" dirty="0"/>
            </a:p>
          </p:txBody>
        </p:sp>
        <p:sp>
          <p:nvSpPr>
            <p:cNvPr id="34" name="Freeform 177"/>
            <p:cNvSpPr>
              <a:spLocks/>
            </p:cNvSpPr>
            <p:nvPr/>
          </p:nvSpPr>
          <p:spPr bwMode="auto">
            <a:xfrm>
              <a:off x="6462713" y="304800"/>
              <a:ext cx="31750" cy="30163"/>
            </a:xfrm>
            <a:custGeom>
              <a:avLst/>
              <a:gdLst/>
              <a:ahLst/>
              <a:cxnLst>
                <a:cxn ang="0">
                  <a:pos x="12" y="20"/>
                </a:cxn>
                <a:cxn ang="0">
                  <a:pos x="63" y="12"/>
                </a:cxn>
                <a:cxn ang="0">
                  <a:pos x="71" y="63"/>
                </a:cxn>
                <a:cxn ang="0">
                  <a:pos x="20" y="71"/>
                </a:cxn>
                <a:cxn ang="0">
                  <a:pos x="12" y="20"/>
                </a:cxn>
              </a:cxnLst>
              <a:rect l="0" t="0" r="r" b="b"/>
              <a:pathLst>
                <a:path w="83" h="83">
                  <a:moveTo>
                    <a:pt x="12" y="20"/>
                  </a:moveTo>
                  <a:cubicBezTo>
                    <a:pt x="24" y="4"/>
                    <a:pt x="47" y="0"/>
                    <a:pt x="63" y="12"/>
                  </a:cubicBezTo>
                  <a:cubicBezTo>
                    <a:pt x="79" y="24"/>
                    <a:pt x="83" y="47"/>
                    <a:pt x="71" y="63"/>
                  </a:cubicBezTo>
                  <a:cubicBezTo>
                    <a:pt x="59" y="80"/>
                    <a:pt x="36" y="83"/>
                    <a:pt x="20" y="71"/>
                  </a:cubicBezTo>
                  <a:cubicBezTo>
                    <a:pt x="4" y="59"/>
                    <a:pt x="0" y="36"/>
                    <a:pt x="12" y="20"/>
                  </a:cubicBezTo>
                  <a:close/>
                </a:path>
              </a:pathLst>
            </a:custGeom>
            <a:solidFill>
              <a:srgbClr val="FFFFFF"/>
            </a:solidFill>
            <a:ln w="9525">
              <a:noFill/>
              <a:round/>
              <a:headEnd/>
              <a:tailEnd/>
            </a:ln>
          </p:spPr>
          <p:txBody>
            <a:bodyPr vert="horz" wrap="square" lIns="84406" tIns="42203" rIns="84406" bIns="42203" numCol="1" anchor="t" anchorCtr="0" compatLnSpc="1">
              <a:prstTxWarp prst="textNoShape">
                <a:avLst/>
              </a:prstTxWarp>
            </a:bodyPr>
            <a:lstStyle/>
            <a:p>
              <a:endParaRPr lang="en-SG" sz="2000" dirty="0"/>
            </a:p>
          </p:txBody>
        </p:sp>
        <p:sp>
          <p:nvSpPr>
            <p:cNvPr id="35" name="Freeform 178"/>
            <p:cNvSpPr>
              <a:spLocks/>
            </p:cNvSpPr>
            <p:nvPr/>
          </p:nvSpPr>
          <p:spPr bwMode="auto">
            <a:xfrm>
              <a:off x="6294438" y="635000"/>
              <a:ext cx="31750" cy="30163"/>
            </a:xfrm>
            <a:custGeom>
              <a:avLst/>
              <a:gdLst/>
              <a:ahLst/>
              <a:cxnLst>
                <a:cxn ang="0">
                  <a:pos x="6" y="30"/>
                </a:cxn>
                <a:cxn ang="0">
                  <a:pos x="53" y="6"/>
                </a:cxn>
                <a:cxn ang="0">
                  <a:pos x="76" y="53"/>
                </a:cxn>
                <a:cxn ang="0">
                  <a:pos x="30" y="76"/>
                </a:cxn>
                <a:cxn ang="0">
                  <a:pos x="6" y="30"/>
                </a:cxn>
              </a:cxnLst>
              <a:rect l="0" t="0" r="r" b="b"/>
              <a:pathLst>
                <a:path w="82" h="83">
                  <a:moveTo>
                    <a:pt x="6" y="30"/>
                  </a:moveTo>
                  <a:cubicBezTo>
                    <a:pt x="13" y="11"/>
                    <a:pt x="33" y="0"/>
                    <a:pt x="53" y="6"/>
                  </a:cubicBezTo>
                  <a:cubicBezTo>
                    <a:pt x="72" y="13"/>
                    <a:pt x="82" y="33"/>
                    <a:pt x="76" y="53"/>
                  </a:cubicBezTo>
                  <a:cubicBezTo>
                    <a:pt x="70" y="72"/>
                    <a:pt x="49" y="83"/>
                    <a:pt x="30" y="76"/>
                  </a:cubicBezTo>
                  <a:cubicBezTo>
                    <a:pt x="11" y="70"/>
                    <a:pt x="0" y="49"/>
                    <a:pt x="6" y="30"/>
                  </a:cubicBezTo>
                  <a:close/>
                </a:path>
              </a:pathLst>
            </a:custGeom>
            <a:solidFill>
              <a:srgbClr val="FFFFFF"/>
            </a:solidFill>
            <a:ln w="9525">
              <a:noFill/>
              <a:round/>
              <a:headEnd/>
              <a:tailEnd/>
            </a:ln>
          </p:spPr>
          <p:txBody>
            <a:bodyPr vert="horz" wrap="square" lIns="84406" tIns="42203" rIns="84406" bIns="42203" numCol="1" anchor="t" anchorCtr="0" compatLnSpc="1">
              <a:prstTxWarp prst="textNoShape">
                <a:avLst/>
              </a:prstTxWarp>
            </a:bodyPr>
            <a:lstStyle/>
            <a:p>
              <a:endParaRPr lang="en-SG" sz="2000" dirty="0"/>
            </a:p>
          </p:txBody>
        </p:sp>
      </p:grpSp>
    </p:spTree>
    <p:extLst>
      <p:ext uri="{BB962C8B-B14F-4D97-AF65-F5344CB8AC3E}">
        <p14:creationId xmlns:p14="http://schemas.microsoft.com/office/powerpoint/2010/main" xmlns="" val="14875779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125" y="486714"/>
            <a:ext cx="7748336" cy="518400"/>
          </a:xfrm>
        </p:spPr>
        <p:txBody>
          <a:bodyPr/>
          <a:lstStyle/>
          <a:p>
            <a:r>
              <a:rPr lang="en-GB" sz="5400" dirty="0"/>
              <a:t>Shipping contract – does customer </a:t>
            </a:r>
            <a:r>
              <a:rPr lang="en-GB" dirty="0"/>
              <a:t/>
            </a:r>
            <a:br>
              <a:rPr lang="en-GB" dirty="0"/>
            </a:br>
            <a:r>
              <a:rPr lang="en-AU" sz="5400" dirty="0" smtClean="0"/>
              <a:t>direct </a:t>
            </a:r>
            <a:r>
              <a:rPr lang="en-AU" sz="5400" dirty="0"/>
              <a:t>the use</a:t>
            </a:r>
            <a:r>
              <a:rPr lang="en-GB" sz="5400" dirty="0"/>
              <a:t>?</a:t>
            </a:r>
          </a:p>
        </p:txBody>
      </p:sp>
      <p:sp>
        <p:nvSpPr>
          <p:cNvPr id="9" name="Freeform 8"/>
          <p:cNvSpPr>
            <a:spLocks noEditPoints="1"/>
          </p:cNvSpPr>
          <p:nvPr/>
        </p:nvSpPr>
        <p:spPr bwMode="auto">
          <a:xfrm>
            <a:off x="972238" y="4434219"/>
            <a:ext cx="838200" cy="453628"/>
          </a:xfrm>
          <a:custGeom>
            <a:avLst/>
            <a:gdLst/>
            <a:ahLst/>
            <a:cxnLst>
              <a:cxn ang="0">
                <a:pos x="165" y="72"/>
              </a:cxn>
              <a:cxn ang="0">
                <a:pos x="215" y="87"/>
              </a:cxn>
              <a:cxn ang="0">
                <a:pos x="20" y="117"/>
              </a:cxn>
              <a:cxn ang="0">
                <a:pos x="0" y="36"/>
              </a:cxn>
              <a:cxn ang="0">
                <a:pos x="38" y="3"/>
              </a:cxn>
              <a:cxn ang="0">
                <a:pos x="35" y="0"/>
              </a:cxn>
              <a:cxn ang="0">
                <a:pos x="14" y="3"/>
              </a:cxn>
              <a:cxn ang="0">
                <a:pos x="35" y="15"/>
              </a:cxn>
              <a:cxn ang="0">
                <a:pos x="38" y="33"/>
              </a:cxn>
              <a:cxn ang="0">
                <a:pos x="38" y="18"/>
              </a:cxn>
              <a:cxn ang="0">
                <a:pos x="14" y="18"/>
              </a:cxn>
              <a:cxn ang="0">
                <a:pos x="35" y="21"/>
              </a:cxn>
              <a:cxn ang="0">
                <a:pos x="38" y="33"/>
              </a:cxn>
              <a:cxn ang="0">
                <a:pos x="99" y="2"/>
              </a:cxn>
              <a:cxn ang="0">
                <a:pos x="123" y="6"/>
              </a:cxn>
              <a:cxn ang="0">
                <a:pos x="148" y="26"/>
              </a:cxn>
              <a:cxn ang="0">
                <a:pos x="123" y="2"/>
              </a:cxn>
              <a:cxn ang="0">
                <a:pos x="42" y="0"/>
              </a:cxn>
              <a:cxn ang="0">
                <a:pos x="66" y="3"/>
              </a:cxn>
              <a:cxn ang="0">
                <a:pos x="91" y="24"/>
              </a:cxn>
              <a:cxn ang="0">
                <a:pos x="66" y="0"/>
              </a:cxn>
              <a:cxn ang="0">
                <a:pos x="42" y="18"/>
              </a:cxn>
              <a:cxn ang="0">
                <a:pos x="66" y="21"/>
              </a:cxn>
              <a:cxn ang="0">
                <a:pos x="91" y="42"/>
              </a:cxn>
              <a:cxn ang="0">
                <a:pos x="66" y="18"/>
              </a:cxn>
              <a:cxn ang="0">
                <a:pos x="95" y="25"/>
              </a:cxn>
              <a:cxn ang="0">
                <a:pos x="120" y="19"/>
              </a:cxn>
              <a:cxn ang="0">
                <a:pos x="95" y="28"/>
              </a:cxn>
              <a:cxn ang="0">
                <a:pos x="120" y="52"/>
              </a:cxn>
              <a:cxn ang="0">
                <a:pos x="95" y="28"/>
              </a:cxn>
              <a:cxn ang="0">
                <a:pos x="124" y="36"/>
              </a:cxn>
              <a:cxn ang="0">
                <a:pos x="148" y="30"/>
              </a:cxn>
              <a:cxn ang="0">
                <a:pos x="124" y="39"/>
              </a:cxn>
              <a:cxn ang="0">
                <a:pos x="148" y="63"/>
              </a:cxn>
              <a:cxn ang="0">
                <a:pos x="124" y="39"/>
              </a:cxn>
              <a:cxn ang="0">
                <a:pos x="200" y="79"/>
              </a:cxn>
              <a:cxn ang="0">
                <a:pos x="207" y="77"/>
              </a:cxn>
              <a:cxn ang="0">
                <a:pos x="203" y="69"/>
              </a:cxn>
              <a:cxn ang="0">
                <a:pos x="182" y="52"/>
              </a:cxn>
              <a:cxn ang="0">
                <a:pos x="175" y="49"/>
              </a:cxn>
              <a:cxn ang="0">
                <a:pos x="168" y="44"/>
              </a:cxn>
              <a:cxn ang="0">
                <a:pos x="161" y="52"/>
              </a:cxn>
              <a:cxn ang="0">
                <a:pos x="153" y="56"/>
              </a:cxn>
              <a:cxn ang="0">
                <a:pos x="182" y="73"/>
              </a:cxn>
              <a:cxn ang="0">
                <a:pos x="174" y="63"/>
              </a:cxn>
              <a:cxn ang="0">
                <a:pos x="180" y="66"/>
              </a:cxn>
              <a:cxn ang="0">
                <a:pos x="163" y="58"/>
              </a:cxn>
              <a:cxn ang="0">
                <a:pos x="158" y="60"/>
              </a:cxn>
              <a:cxn ang="0">
                <a:pos x="163" y="58"/>
              </a:cxn>
              <a:cxn ang="0">
                <a:pos x="166" y="58"/>
              </a:cxn>
              <a:cxn ang="0">
                <a:pos x="172" y="60"/>
              </a:cxn>
              <a:cxn ang="0">
                <a:pos x="180" y="58"/>
              </a:cxn>
              <a:cxn ang="0">
                <a:pos x="174" y="60"/>
              </a:cxn>
              <a:cxn ang="0">
                <a:pos x="180" y="58"/>
              </a:cxn>
              <a:cxn ang="0">
                <a:pos x="41" y="64"/>
              </a:cxn>
              <a:cxn ang="0">
                <a:pos x="58" y="64"/>
              </a:cxn>
            </a:cxnLst>
            <a:rect l="0" t="0" r="r" b="b"/>
            <a:pathLst>
              <a:path w="216" h="117">
                <a:moveTo>
                  <a:pt x="0" y="36"/>
                </a:moveTo>
                <a:cubicBezTo>
                  <a:pt x="56" y="30"/>
                  <a:pt x="111" y="52"/>
                  <a:pt x="165" y="72"/>
                </a:cubicBezTo>
                <a:cubicBezTo>
                  <a:pt x="195" y="82"/>
                  <a:pt x="195" y="82"/>
                  <a:pt x="195" y="82"/>
                </a:cubicBezTo>
                <a:cubicBezTo>
                  <a:pt x="201" y="84"/>
                  <a:pt x="208" y="86"/>
                  <a:pt x="215" y="87"/>
                </a:cubicBezTo>
                <a:cubicBezTo>
                  <a:pt x="216" y="102"/>
                  <a:pt x="212" y="112"/>
                  <a:pt x="206" y="117"/>
                </a:cubicBezTo>
                <a:cubicBezTo>
                  <a:pt x="144" y="117"/>
                  <a:pt x="82" y="117"/>
                  <a:pt x="20" y="117"/>
                </a:cubicBezTo>
                <a:cubicBezTo>
                  <a:pt x="20" y="109"/>
                  <a:pt x="23" y="103"/>
                  <a:pt x="33" y="99"/>
                </a:cubicBezTo>
                <a:cubicBezTo>
                  <a:pt x="20" y="88"/>
                  <a:pt x="7" y="64"/>
                  <a:pt x="0" y="36"/>
                </a:cubicBezTo>
                <a:close/>
                <a:moveTo>
                  <a:pt x="38" y="15"/>
                </a:moveTo>
                <a:cubicBezTo>
                  <a:pt x="38" y="3"/>
                  <a:pt x="38" y="3"/>
                  <a:pt x="38" y="3"/>
                </a:cubicBezTo>
                <a:cubicBezTo>
                  <a:pt x="38" y="0"/>
                  <a:pt x="38" y="0"/>
                  <a:pt x="38" y="0"/>
                </a:cubicBezTo>
                <a:cubicBezTo>
                  <a:pt x="35" y="0"/>
                  <a:pt x="35" y="0"/>
                  <a:pt x="35" y="0"/>
                </a:cubicBezTo>
                <a:cubicBezTo>
                  <a:pt x="14" y="0"/>
                  <a:pt x="14" y="0"/>
                  <a:pt x="14" y="0"/>
                </a:cubicBezTo>
                <a:cubicBezTo>
                  <a:pt x="14" y="3"/>
                  <a:pt x="14" y="3"/>
                  <a:pt x="14" y="3"/>
                </a:cubicBezTo>
                <a:cubicBezTo>
                  <a:pt x="35" y="3"/>
                  <a:pt x="35" y="3"/>
                  <a:pt x="35" y="3"/>
                </a:cubicBezTo>
                <a:cubicBezTo>
                  <a:pt x="35" y="15"/>
                  <a:pt x="35" y="15"/>
                  <a:pt x="35" y="15"/>
                </a:cubicBezTo>
                <a:cubicBezTo>
                  <a:pt x="38" y="15"/>
                  <a:pt x="38" y="15"/>
                  <a:pt x="38" y="15"/>
                </a:cubicBezTo>
                <a:close/>
                <a:moveTo>
                  <a:pt x="38" y="33"/>
                </a:moveTo>
                <a:cubicBezTo>
                  <a:pt x="38" y="21"/>
                  <a:pt x="38" y="21"/>
                  <a:pt x="38" y="21"/>
                </a:cubicBezTo>
                <a:cubicBezTo>
                  <a:pt x="38" y="18"/>
                  <a:pt x="38" y="18"/>
                  <a:pt x="38" y="18"/>
                </a:cubicBezTo>
                <a:cubicBezTo>
                  <a:pt x="35" y="18"/>
                  <a:pt x="35" y="18"/>
                  <a:pt x="35" y="18"/>
                </a:cubicBezTo>
                <a:cubicBezTo>
                  <a:pt x="14" y="18"/>
                  <a:pt x="14" y="18"/>
                  <a:pt x="14" y="18"/>
                </a:cubicBezTo>
                <a:cubicBezTo>
                  <a:pt x="14" y="21"/>
                  <a:pt x="14" y="21"/>
                  <a:pt x="14" y="21"/>
                </a:cubicBezTo>
                <a:cubicBezTo>
                  <a:pt x="35" y="21"/>
                  <a:pt x="35" y="21"/>
                  <a:pt x="35" y="21"/>
                </a:cubicBezTo>
                <a:cubicBezTo>
                  <a:pt x="35" y="33"/>
                  <a:pt x="35" y="33"/>
                  <a:pt x="35" y="33"/>
                </a:cubicBezTo>
                <a:cubicBezTo>
                  <a:pt x="38" y="33"/>
                  <a:pt x="38" y="33"/>
                  <a:pt x="38" y="33"/>
                </a:cubicBezTo>
                <a:close/>
                <a:moveTo>
                  <a:pt x="123" y="2"/>
                </a:moveTo>
                <a:cubicBezTo>
                  <a:pt x="99" y="2"/>
                  <a:pt x="99" y="2"/>
                  <a:pt x="99" y="2"/>
                </a:cubicBezTo>
                <a:cubicBezTo>
                  <a:pt x="99" y="6"/>
                  <a:pt x="99" y="6"/>
                  <a:pt x="99" y="6"/>
                </a:cubicBezTo>
                <a:cubicBezTo>
                  <a:pt x="123" y="6"/>
                  <a:pt x="123" y="6"/>
                  <a:pt x="123" y="6"/>
                </a:cubicBezTo>
                <a:cubicBezTo>
                  <a:pt x="123" y="17"/>
                  <a:pt x="123" y="17"/>
                  <a:pt x="123" y="17"/>
                </a:cubicBezTo>
                <a:cubicBezTo>
                  <a:pt x="148" y="26"/>
                  <a:pt x="148" y="26"/>
                  <a:pt x="148" y="26"/>
                </a:cubicBezTo>
                <a:cubicBezTo>
                  <a:pt x="148" y="11"/>
                  <a:pt x="148" y="11"/>
                  <a:pt x="148" y="11"/>
                </a:cubicBezTo>
                <a:cubicBezTo>
                  <a:pt x="123" y="2"/>
                  <a:pt x="123" y="2"/>
                  <a:pt x="123" y="2"/>
                </a:cubicBezTo>
                <a:close/>
                <a:moveTo>
                  <a:pt x="66" y="0"/>
                </a:moveTo>
                <a:cubicBezTo>
                  <a:pt x="42" y="0"/>
                  <a:pt x="42" y="0"/>
                  <a:pt x="42" y="0"/>
                </a:cubicBezTo>
                <a:cubicBezTo>
                  <a:pt x="42" y="3"/>
                  <a:pt x="42" y="3"/>
                  <a:pt x="42" y="3"/>
                </a:cubicBezTo>
                <a:cubicBezTo>
                  <a:pt x="66" y="3"/>
                  <a:pt x="66" y="3"/>
                  <a:pt x="66" y="3"/>
                </a:cubicBezTo>
                <a:cubicBezTo>
                  <a:pt x="66" y="15"/>
                  <a:pt x="66" y="15"/>
                  <a:pt x="66" y="15"/>
                </a:cubicBezTo>
                <a:cubicBezTo>
                  <a:pt x="91" y="24"/>
                  <a:pt x="91" y="24"/>
                  <a:pt x="91" y="24"/>
                </a:cubicBezTo>
                <a:cubicBezTo>
                  <a:pt x="91" y="9"/>
                  <a:pt x="91" y="9"/>
                  <a:pt x="91" y="9"/>
                </a:cubicBezTo>
                <a:cubicBezTo>
                  <a:pt x="66" y="0"/>
                  <a:pt x="66" y="0"/>
                  <a:pt x="66" y="0"/>
                </a:cubicBezTo>
                <a:close/>
                <a:moveTo>
                  <a:pt x="66" y="18"/>
                </a:moveTo>
                <a:cubicBezTo>
                  <a:pt x="42" y="18"/>
                  <a:pt x="42" y="18"/>
                  <a:pt x="42" y="18"/>
                </a:cubicBezTo>
                <a:cubicBezTo>
                  <a:pt x="42" y="21"/>
                  <a:pt x="42" y="21"/>
                  <a:pt x="42" y="21"/>
                </a:cubicBezTo>
                <a:cubicBezTo>
                  <a:pt x="66" y="21"/>
                  <a:pt x="66" y="21"/>
                  <a:pt x="66" y="21"/>
                </a:cubicBezTo>
                <a:cubicBezTo>
                  <a:pt x="66" y="33"/>
                  <a:pt x="66" y="33"/>
                  <a:pt x="66" y="33"/>
                </a:cubicBezTo>
                <a:cubicBezTo>
                  <a:pt x="91" y="42"/>
                  <a:pt x="91" y="42"/>
                  <a:pt x="91" y="42"/>
                </a:cubicBezTo>
                <a:cubicBezTo>
                  <a:pt x="91" y="27"/>
                  <a:pt x="91" y="27"/>
                  <a:pt x="91" y="27"/>
                </a:cubicBezTo>
                <a:cubicBezTo>
                  <a:pt x="66" y="18"/>
                  <a:pt x="66" y="18"/>
                  <a:pt x="66" y="18"/>
                </a:cubicBezTo>
                <a:close/>
                <a:moveTo>
                  <a:pt x="95" y="10"/>
                </a:moveTo>
                <a:cubicBezTo>
                  <a:pt x="95" y="25"/>
                  <a:pt x="95" y="25"/>
                  <a:pt x="95" y="25"/>
                </a:cubicBezTo>
                <a:cubicBezTo>
                  <a:pt x="120" y="34"/>
                  <a:pt x="120" y="34"/>
                  <a:pt x="120" y="34"/>
                </a:cubicBezTo>
                <a:cubicBezTo>
                  <a:pt x="120" y="19"/>
                  <a:pt x="120" y="19"/>
                  <a:pt x="120" y="19"/>
                </a:cubicBezTo>
                <a:cubicBezTo>
                  <a:pt x="95" y="10"/>
                  <a:pt x="95" y="10"/>
                  <a:pt x="95" y="10"/>
                </a:cubicBezTo>
                <a:close/>
                <a:moveTo>
                  <a:pt x="95" y="28"/>
                </a:moveTo>
                <a:cubicBezTo>
                  <a:pt x="95" y="43"/>
                  <a:pt x="95" y="43"/>
                  <a:pt x="95" y="43"/>
                </a:cubicBezTo>
                <a:cubicBezTo>
                  <a:pt x="120" y="52"/>
                  <a:pt x="120" y="52"/>
                  <a:pt x="120" y="52"/>
                </a:cubicBezTo>
                <a:cubicBezTo>
                  <a:pt x="120" y="37"/>
                  <a:pt x="120" y="37"/>
                  <a:pt x="120" y="37"/>
                </a:cubicBezTo>
                <a:cubicBezTo>
                  <a:pt x="95" y="28"/>
                  <a:pt x="95" y="28"/>
                  <a:pt x="95" y="28"/>
                </a:cubicBezTo>
                <a:close/>
                <a:moveTo>
                  <a:pt x="124" y="21"/>
                </a:moveTo>
                <a:cubicBezTo>
                  <a:pt x="124" y="36"/>
                  <a:pt x="124" y="36"/>
                  <a:pt x="124" y="36"/>
                </a:cubicBezTo>
                <a:cubicBezTo>
                  <a:pt x="148" y="45"/>
                  <a:pt x="148" y="45"/>
                  <a:pt x="148" y="45"/>
                </a:cubicBezTo>
                <a:cubicBezTo>
                  <a:pt x="148" y="30"/>
                  <a:pt x="148" y="30"/>
                  <a:pt x="148" y="30"/>
                </a:cubicBezTo>
                <a:cubicBezTo>
                  <a:pt x="124" y="21"/>
                  <a:pt x="124" y="21"/>
                  <a:pt x="124" y="21"/>
                </a:cubicBezTo>
                <a:close/>
                <a:moveTo>
                  <a:pt x="124" y="39"/>
                </a:moveTo>
                <a:cubicBezTo>
                  <a:pt x="124" y="54"/>
                  <a:pt x="124" y="54"/>
                  <a:pt x="124" y="54"/>
                </a:cubicBezTo>
                <a:cubicBezTo>
                  <a:pt x="148" y="63"/>
                  <a:pt x="148" y="63"/>
                  <a:pt x="148" y="63"/>
                </a:cubicBezTo>
                <a:cubicBezTo>
                  <a:pt x="148" y="48"/>
                  <a:pt x="148" y="48"/>
                  <a:pt x="148" y="48"/>
                </a:cubicBezTo>
                <a:cubicBezTo>
                  <a:pt x="124" y="39"/>
                  <a:pt x="124" y="39"/>
                  <a:pt x="124" y="39"/>
                </a:cubicBezTo>
                <a:close/>
                <a:moveTo>
                  <a:pt x="182" y="73"/>
                </a:moveTo>
                <a:cubicBezTo>
                  <a:pt x="200" y="79"/>
                  <a:pt x="200" y="79"/>
                  <a:pt x="200" y="79"/>
                </a:cubicBezTo>
                <a:cubicBezTo>
                  <a:pt x="200" y="77"/>
                  <a:pt x="200" y="77"/>
                  <a:pt x="200" y="77"/>
                </a:cubicBezTo>
                <a:cubicBezTo>
                  <a:pt x="207" y="77"/>
                  <a:pt x="207" y="77"/>
                  <a:pt x="207" y="77"/>
                </a:cubicBezTo>
                <a:cubicBezTo>
                  <a:pt x="207" y="72"/>
                  <a:pt x="207" y="72"/>
                  <a:pt x="207" y="72"/>
                </a:cubicBezTo>
                <a:cubicBezTo>
                  <a:pt x="203" y="69"/>
                  <a:pt x="203" y="69"/>
                  <a:pt x="203" y="69"/>
                </a:cubicBezTo>
                <a:cubicBezTo>
                  <a:pt x="203" y="65"/>
                  <a:pt x="203" y="65"/>
                  <a:pt x="203" y="65"/>
                </a:cubicBezTo>
                <a:cubicBezTo>
                  <a:pt x="182" y="52"/>
                  <a:pt x="182" y="52"/>
                  <a:pt x="182" y="52"/>
                </a:cubicBezTo>
                <a:cubicBezTo>
                  <a:pt x="175" y="52"/>
                  <a:pt x="175" y="52"/>
                  <a:pt x="175" y="52"/>
                </a:cubicBezTo>
                <a:cubicBezTo>
                  <a:pt x="175" y="49"/>
                  <a:pt x="175" y="49"/>
                  <a:pt x="175" y="49"/>
                </a:cubicBezTo>
                <a:cubicBezTo>
                  <a:pt x="168" y="49"/>
                  <a:pt x="168" y="49"/>
                  <a:pt x="168" y="49"/>
                </a:cubicBezTo>
                <a:cubicBezTo>
                  <a:pt x="168" y="44"/>
                  <a:pt x="168" y="44"/>
                  <a:pt x="168" y="44"/>
                </a:cubicBezTo>
                <a:cubicBezTo>
                  <a:pt x="161" y="44"/>
                  <a:pt x="161" y="44"/>
                  <a:pt x="161" y="44"/>
                </a:cubicBezTo>
                <a:cubicBezTo>
                  <a:pt x="161" y="52"/>
                  <a:pt x="161" y="52"/>
                  <a:pt x="161" y="52"/>
                </a:cubicBezTo>
                <a:cubicBezTo>
                  <a:pt x="153" y="52"/>
                  <a:pt x="153" y="52"/>
                  <a:pt x="153" y="52"/>
                </a:cubicBezTo>
                <a:cubicBezTo>
                  <a:pt x="153" y="56"/>
                  <a:pt x="153" y="56"/>
                  <a:pt x="153" y="56"/>
                </a:cubicBezTo>
                <a:cubicBezTo>
                  <a:pt x="182" y="56"/>
                  <a:pt x="182" y="56"/>
                  <a:pt x="182" y="56"/>
                </a:cubicBezTo>
                <a:cubicBezTo>
                  <a:pt x="182" y="73"/>
                  <a:pt x="182" y="73"/>
                  <a:pt x="182" y="73"/>
                </a:cubicBezTo>
                <a:close/>
                <a:moveTo>
                  <a:pt x="180" y="63"/>
                </a:moveTo>
                <a:cubicBezTo>
                  <a:pt x="174" y="63"/>
                  <a:pt x="174" y="63"/>
                  <a:pt x="174" y="63"/>
                </a:cubicBezTo>
                <a:cubicBezTo>
                  <a:pt x="174" y="66"/>
                  <a:pt x="174" y="66"/>
                  <a:pt x="174" y="66"/>
                </a:cubicBezTo>
                <a:cubicBezTo>
                  <a:pt x="180" y="66"/>
                  <a:pt x="180" y="66"/>
                  <a:pt x="180" y="66"/>
                </a:cubicBezTo>
                <a:cubicBezTo>
                  <a:pt x="180" y="63"/>
                  <a:pt x="180" y="63"/>
                  <a:pt x="180" y="63"/>
                </a:cubicBezTo>
                <a:close/>
                <a:moveTo>
                  <a:pt x="163" y="58"/>
                </a:moveTo>
                <a:cubicBezTo>
                  <a:pt x="158" y="58"/>
                  <a:pt x="158" y="58"/>
                  <a:pt x="158" y="58"/>
                </a:cubicBezTo>
                <a:cubicBezTo>
                  <a:pt x="158" y="60"/>
                  <a:pt x="158" y="60"/>
                  <a:pt x="158" y="60"/>
                </a:cubicBezTo>
                <a:cubicBezTo>
                  <a:pt x="163" y="60"/>
                  <a:pt x="163" y="60"/>
                  <a:pt x="163" y="60"/>
                </a:cubicBezTo>
                <a:cubicBezTo>
                  <a:pt x="163" y="58"/>
                  <a:pt x="163" y="58"/>
                  <a:pt x="163" y="58"/>
                </a:cubicBezTo>
                <a:close/>
                <a:moveTo>
                  <a:pt x="172" y="58"/>
                </a:moveTo>
                <a:cubicBezTo>
                  <a:pt x="166" y="58"/>
                  <a:pt x="166" y="58"/>
                  <a:pt x="166" y="58"/>
                </a:cubicBezTo>
                <a:cubicBezTo>
                  <a:pt x="166" y="60"/>
                  <a:pt x="166" y="60"/>
                  <a:pt x="166" y="60"/>
                </a:cubicBezTo>
                <a:cubicBezTo>
                  <a:pt x="172" y="60"/>
                  <a:pt x="172" y="60"/>
                  <a:pt x="172" y="60"/>
                </a:cubicBezTo>
                <a:cubicBezTo>
                  <a:pt x="172" y="58"/>
                  <a:pt x="172" y="58"/>
                  <a:pt x="172" y="58"/>
                </a:cubicBezTo>
                <a:close/>
                <a:moveTo>
                  <a:pt x="180" y="58"/>
                </a:moveTo>
                <a:cubicBezTo>
                  <a:pt x="174" y="58"/>
                  <a:pt x="174" y="58"/>
                  <a:pt x="174" y="58"/>
                </a:cubicBezTo>
                <a:cubicBezTo>
                  <a:pt x="174" y="60"/>
                  <a:pt x="174" y="60"/>
                  <a:pt x="174" y="60"/>
                </a:cubicBezTo>
                <a:cubicBezTo>
                  <a:pt x="180" y="60"/>
                  <a:pt x="180" y="60"/>
                  <a:pt x="180" y="60"/>
                </a:cubicBezTo>
                <a:cubicBezTo>
                  <a:pt x="180" y="58"/>
                  <a:pt x="180" y="58"/>
                  <a:pt x="180" y="58"/>
                </a:cubicBezTo>
                <a:close/>
                <a:moveTo>
                  <a:pt x="50" y="56"/>
                </a:moveTo>
                <a:cubicBezTo>
                  <a:pt x="45" y="56"/>
                  <a:pt x="41" y="60"/>
                  <a:pt x="41" y="64"/>
                </a:cubicBezTo>
                <a:cubicBezTo>
                  <a:pt x="41" y="69"/>
                  <a:pt x="45" y="72"/>
                  <a:pt x="50" y="72"/>
                </a:cubicBezTo>
                <a:cubicBezTo>
                  <a:pt x="55" y="72"/>
                  <a:pt x="58" y="69"/>
                  <a:pt x="58" y="64"/>
                </a:cubicBezTo>
                <a:cubicBezTo>
                  <a:pt x="58" y="60"/>
                  <a:pt x="55" y="56"/>
                  <a:pt x="50" y="56"/>
                </a:cubicBezTo>
                <a:close/>
              </a:path>
            </a:pathLst>
          </a:custGeom>
          <a:solidFill>
            <a:schemeClr val="accent1"/>
          </a:solidFill>
          <a:ln w="9525">
            <a:noFill/>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350" dirty="0"/>
          </a:p>
        </p:txBody>
      </p:sp>
      <p:sp>
        <p:nvSpPr>
          <p:cNvPr id="6" name="TextBox 5"/>
          <p:cNvSpPr txBox="1"/>
          <p:nvPr/>
        </p:nvSpPr>
        <p:spPr>
          <a:xfrm>
            <a:off x="2637429" y="3834850"/>
            <a:ext cx="1726602" cy="553998"/>
          </a:xfrm>
          <a:prstGeom prst="rect">
            <a:avLst/>
          </a:prstGeom>
        </p:spPr>
        <p:txBody>
          <a:bodyPr wrap="square" rtlCol="0">
            <a:spAutoFit/>
          </a:bodyPr>
          <a:lstStyle/>
          <a:p>
            <a:pPr algn="ctr"/>
            <a:r>
              <a:rPr lang="en-GB" sz="1500" b="1" kern="0" dirty="0">
                <a:solidFill>
                  <a:schemeClr val="accent2"/>
                </a:solidFill>
              </a:rPr>
              <a:t>Identified </a:t>
            </a:r>
            <a:r>
              <a:rPr lang="en-GB" sz="1500" b="1" kern="0" dirty="0" smtClean="0">
                <a:solidFill>
                  <a:schemeClr val="accent2"/>
                </a:solidFill>
              </a:rPr>
              <a:t/>
            </a:r>
            <a:br>
              <a:rPr lang="en-GB" sz="1500" b="1" kern="0" dirty="0" smtClean="0">
                <a:solidFill>
                  <a:schemeClr val="accent2"/>
                </a:solidFill>
              </a:rPr>
            </a:br>
            <a:r>
              <a:rPr lang="en-GB" sz="1500" b="1" kern="0" dirty="0" smtClean="0">
                <a:solidFill>
                  <a:schemeClr val="accent2"/>
                </a:solidFill>
              </a:rPr>
              <a:t>asset</a:t>
            </a:r>
            <a:endParaRPr lang="en-GB" sz="1500" b="1" kern="0" dirty="0">
              <a:solidFill>
                <a:schemeClr val="accent2"/>
              </a:solidFill>
            </a:endParaRPr>
          </a:p>
        </p:txBody>
      </p:sp>
      <p:sp>
        <p:nvSpPr>
          <p:cNvPr id="10" name="TextBox 9"/>
          <p:cNvSpPr txBox="1"/>
          <p:nvPr/>
        </p:nvSpPr>
        <p:spPr>
          <a:xfrm>
            <a:off x="4656781" y="3834847"/>
            <a:ext cx="1726602" cy="553998"/>
          </a:xfrm>
          <a:prstGeom prst="rect">
            <a:avLst/>
          </a:prstGeom>
        </p:spPr>
        <p:txBody>
          <a:bodyPr wrap="square" rtlCol="0">
            <a:spAutoFit/>
          </a:bodyPr>
          <a:lstStyle/>
          <a:p>
            <a:pPr algn="ctr"/>
            <a:r>
              <a:rPr lang="en-GB" sz="1500" b="1" kern="0" dirty="0">
                <a:solidFill>
                  <a:schemeClr val="accent2"/>
                </a:solidFill>
              </a:rPr>
              <a:t>Economic benefits</a:t>
            </a:r>
          </a:p>
        </p:txBody>
      </p:sp>
      <p:sp>
        <p:nvSpPr>
          <p:cNvPr id="11" name="TextBox 10"/>
          <p:cNvSpPr txBox="1"/>
          <p:nvPr/>
        </p:nvSpPr>
        <p:spPr>
          <a:xfrm>
            <a:off x="6672861" y="3834847"/>
            <a:ext cx="1726602" cy="553998"/>
          </a:xfrm>
          <a:prstGeom prst="rect">
            <a:avLst/>
          </a:prstGeom>
        </p:spPr>
        <p:txBody>
          <a:bodyPr wrap="square" rtlCol="0">
            <a:spAutoFit/>
          </a:bodyPr>
          <a:lstStyle/>
          <a:p>
            <a:pPr algn="ctr"/>
            <a:r>
              <a:rPr lang="en-GB" sz="1500" b="1" kern="0" dirty="0">
                <a:solidFill>
                  <a:schemeClr val="accent2"/>
                </a:solidFill>
              </a:rPr>
              <a:t>Directing the right to use</a:t>
            </a:r>
          </a:p>
        </p:txBody>
      </p:sp>
      <p:sp>
        <p:nvSpPr>
          <p:cNvPr id="12" name="Freeform 11"/>
          <p:cNvSpPr/>
          <p:nvPr>
            <p:custDataLst>
              <p:tags r:id="rId1"/>
            </p:custDataLst>
          </p:nvPr>
        </p:nvSpPr>
        <p:spPr>
          <a:xfrm rot="8100000">
            <a:off x="3229040" y="4478970"/>
            <a:ext cx="543380" cy="273378"/>
          </a:xfrm>
          <a:custGeom>
            <a:avLst/>
            <a:gdLst>
              <a:gd name="connsiteX0" fmla="*/ 0 w 1043210"/>
              <a:gd name="connsiteY0" fmla="*/ 214313 h 567256"/>
              <a:gd name="connsiteX1" fmla="*/ 0 w 1043210"/>
              <a:gd name="connsiteY1" fmla="*/ 0 h 567256"/>
              <a:gd name="connsiteX2" fmla="*/ 1043022 w 1043210"/>
              <a:gd name="connsiteY2" fmla="*/ 0 h 567256"/>
              <a:gd name="connsiteX3" fmla="*/ 1043022 w 1043210"/>
              <a:gd name="connsiteY3" fmla="*/ 186 h 567256"/>
              <a:gd name="connsiteX4" fmla="*/ 1043210 w 1043210"/>
              <a:gd name="connsiteY4" fmla="*/ 186 h 567256"/>
              <a:gd name="connsiteX5" fmla="*/ 1043210 w 1043210"/>
              <a:gd name="connsiteY5" fmla="*/ 567256 h 567256"/>
              <a:gd name="connsiteX6" fmla="*/ 828897 w 1043210"/>
              <a:gd name="connsiteY6" fmla="*/ 567256 h 567256"/>
              <a:gd name="connsiteX7" fmla="*/ 828897 w 1043210"/>
              <a:gd name="connsiteY7" fmla="*/ 214313 h 56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3210" h="567256">
                <a:moveTo>
                  <a:pt x="0" y="214313"/>
                </a:moveTo>
                <a:lnTo>
                  <a:pt x="0" y="0"/>
                </a:lnTo>
                <a:lnTo>
                  <a:pt x="1043022" y="0"/>
                </a:lnTo>
                <a:lnTo>
                  <a:pt x="1043022" y="186"/>
                </a:lnTo>
                <a:lnTo>
                  <a:pt x="1043210" y="186"/>
                </a:lnTo>
                <a:lnTo>
                  <a:pt x="1043210" y="567256"/>
                </a:lnTo>
                <a:lnTo>
                  <a:pt x="828897" y="567256"/>
                </a:lnTo>
                <a:lnTo>
                  <a:pt x="828897" y="214313"/>
                </a:lnTo>
                <a:close/>
              </a:path>
            </a:pathLst>
          </a:custGeom>
          <a:solidFill>
            <a:srgbClr val="43B02A"/>
          </a:solidFill>
          <a:ln w="9525" cap="flat" cmpd="sng" algn="ctr">
            <a:noFill/>
            <a:prstDash val="solid"/>
          </a:ln>
          <a:effectLst/>
        </p:spPr>
        <p:txBody>
          <a:bodyPr rtlCol="0" anchor="ctr"/>
          <a:lstStyle/>
          <a:p>
            <a:pPr algn="ctr" defTabSz="685800">
              <a:defRPr/>
            </a:pPr>
            <a:endParaRPr lang="en-GB" kern="0" dirty="0">
              <a:solidFill>
                <a:prstClr val="white"/>
              </a:solidFill>
            </a:endParaRPr>
          </a:p>
        </p:txBody>
      </p:sp>
      <p:sp>
        <p:nvSpPr>
          <p:cNvPr id="13" name="Freeform 12"/>
          <p:cNvSpPr/>
          <p:nvPr>
            <p:custDataLst>
              <p:tags r:id="rId2"/>
            </p:custDataLst>
          </p:nvPr>
        </p:nvSpPr>
        <p:spPr>
          <a:xfrm rot="8100000">
            <a:off x="5259360" y="4478970"/>
            <a:ext cx="543380" cy="273378"/>
          </a:xfrm>
          <a:custGeom>
            <a:avLst/>
            <a:gdLst>
              <a:gd name="connsiteX0" fmla="*/ 0 w 1043210"/>
              <a:gd name="connsiteY0" fmla="*/ 214313 h 567256"/>
              <a:gd name="connsiteX1" fmla="*/ 0 w 1043210"/>
              <a:gd name="connsiteY1" fmla="*/ 0 h 567256"/>
              <a:gd name="connsiteX2" fmla="*/ 1043022 w 1043210"/>
              <a:gd name="connsiteY2" fmla="*/ 0 h 567256"/>
              <a:gd name="connsiteX3" fmla="*/ 1043022 w 1043210"/>
              <a:gd name="connsiteY3" fmla="*/ 186 h 567256"/>
              <a:gd name="connsiteX4" fmla="*/ 1043210 w 1043210"/>
              <a:gd name="connsiteY4" fmla="*/ 186 h 567256"/>
              <a:gd name="connsiteX5" fmla="*/ 1043210 w 1043210"/>
              <a:gd name="connsiteY5" fmla="*/ 567256 h 567256"/>
              <a:gd name="connsiteX6" fmla="*/ 828897 w 1043210"/>
              <a:gd name="connsiteY6" fmla="*/ 567256 h 567256"/>
              <a:gd name="connsiteX7" fmla="*/ 828897 w 1043210"/>
              <a:gd name="connsiteY7" fmla="*/ 214313 h 56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3210" h="567256">
                <a:moveTo>
                  <a:pt x="0" y="214313"/>
                </a:moveTo>
                <a:lnTo>
                  <a:pt x="0" y="0"/>
                </a:lnTo>
                <a:lnTo>
                  <a:pt x="1043022" y="0"/>
                </a:lnTo>
                <a:lnTo>
                  <a:pt x="1043022" y="186"/>
                </a:lnTo>
                <a:lnTo>
                  <a:pt x="1043210" y="186"/>
                </a:lnTo>
                <a:lnTo>
                  <a:pt x="1043210" y="567256"/>
                </a:lnTo>
                <a:lnTo>
                  <a:pt x="828897" y="567256"/>
                </a:lnTo>
                <a:lnTo>
                  <a:pt x="828897" y="214313"/>
                </a:lnTo>
                <a:close/>
              </a:path>
            </a:pathLst>
          </a:custGeom>
          <a:solidFill>
            <a:srgbClr val="43B02A"/>
          </a:solidFill>
          <a:ln w="9525" cap="flat" cmpd="sng" algn="ctr">
            <a:noFill/>
            <a:prstDash val="solid"/>
          </a:ln>
          <a:effectLst/>
        </p:spPr>
        <p:txBody>
          <a:bodyPr rtlCol="0" anchor="ctr"/>
          <a:lstStyle/>
          <a:p>
            <a:pPr algn="ctr" defTabSz="685800">
              <a:defRPr/>
            </a:pPr>
            <a:endParaRPr lang="en-GB" kern="0" dirty="0">
              <a:solidFill>
                <a:prstClr val="white"/>
              </a:solidFill>
            </a:endParaRPr>
          </a:p>
        </p:txBody>
      </p:sp>
      <p:sp>
        <p:nvSpPr>
          <p:cNvPr id="36" name="TextBox 35"/>
          <p:cNvSpPr txBox="1"/>
          <p:nvPr/>
        </p:nvSpPr>
        <p:spPr>
          <a:xfrm>
            <a:off x="7251817" y="4233993"/>
            <a:ext cx="632469" cy="854080"/>
          </a:xfrm>
          <a:prstGeom prst="rect">
            <a:avLst/>
          </a:prstGeom>
        </p:spPr>
        <p:txBody>
          <a:bodyPr wrap="square" rtlCol="0">
            <a:spAutoFit/>
          </a:bodyPr>
          <a:lstStyle/>
          <a:p>
            <a:pPr algn="ctr"/>
            <a:r>
              <a:rPr lang="en-GB" sz="4950" b="1" kern="0" dirty="0">
                <a:solidFill>
                  <a:srgbClr val="FFC000"/>
                </a:solidFill>
              </a:rPr>
              <a:t>?</a:t>
            </a:r>
          </a:p>
        </p:txBody>
      </p:sp>
      <p:sp>
        <p:nvSpPr>
          <p:cNvPr id="14" name="Rectangle 13"/>
          <p:cNvSpPr>
            <a:spLocks/>
          </p:cNvSpPr>
          <p:nvPr/>
        </p:nvSpPr>
        <p:spPr>
          <a:xfrm>
            <a:off x="746126" y="1773061"/>
            <a:ext cx="2551113" cy="11940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54610" rIns="54610" bIns="54610" rtlCol="0" anchor="ctr"/>
          <a:lstStyle/>
          <a:p>
            <a:pPr lvl="0">
              <a:spcAft>
                <a:spcPts val="1200"/>
              </a:spcAft>
              <a:buSzPct val="80000"/>
            </a:pPr>
            <a:r>
              <a:rPr lang="en-GB" sz="1400" b="1" dirty="0"/>
              <a:t>Customer enters into a two year contract with supplier to transport cargo from China to Australia.</a:t>
            </a:r>
          </a:p>
        </p:txBody>
      </p:sp>
      <p:sp>
        <p:nvSpPr>
          <p:cNvPr id="15" name="Rectangle 14"/>
          <p:cNvSpPr>
            <a:spLocks/>
          </p:cNvSpPr>
          <p:nvPr/>
        </p:nvSpPr>
        <p:spPr>
          <a:xfrm>
            <a:off x="3297239" y="1773061"/>
            <a:ext cx="2551113" cy="1194007"/>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54610" rIns="54610" bIns="54610" rtlCol="0" anchor="ctr"/>
          <a:lstStyle/>
          <a:p>
            <a:pPr lvl="0">
              <a:spcAft>
                <a:spcPts val="1200"/>
              </a:spcAft>
              <a:buSzPct val="80000"/>
            </a:pPr>
            <a:r>
              <a:rPr lang="en-GB" sz="1400" b="1" dirty="0"/>
              <a:t>The ship is explicitly specified in the contract, supplier has no substitution rights.</a:t>
            </a:r>
          </a:p>
        </p:txBody>
      </p:sp>
      <p:sp>
        <p:nvSpPr>
          <p:cNvPr id="16" name="Rectangle 15"/>
          <p:cNvSpPr>
            <a:spLocks/>
          </p:cNvSpPr>
          <p:nvPr/>
        </p:nvSpPr>
        <p:spPr>
          <a:xfrm>
            <a:off x="5848351" y="1773061"/>
            <a:ext cx="2551113" cy="11940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880" tIns="54610" rIns="54610" bIns="54610" rtlCol="0" anchor="ctr"/>
          <a:lstStyle/>
          <a:p>
            <a:pPr lvl="0">
              <a:spcAft>
                <a:spcPts val="1200"/>
              </a:spcAft>
              <a:buSzPct val="80000"/>
            </a:pPr>
            <a:r>
              <a:rPr lang="en-GB" sz="1400" b="1" dirty="0"/>
              <a:t>Cargo will occupy substantially all of the capacity of the ship.</a:t>
            </a:r>
          </a:p>
        </p:txBody>
      </p:sp>
    </p:spTree>
    <p:extLst>
      <p:ext uri="{BB962C8B-B14F-4D97-AF65-F5344CB8AC3E}">
        <p14:creationId xmlns:p14="http://schemas.microsoft.com/office/powerpoint/2010/main" xmlns="" val="19528020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PQuestion"/>
          <p:cNvSpPr>
            <a:spLocks noGrp="1"/>
          </p:cNvSpPr>
          <p:nvPr>
            <p:ph type="title"/>
          </p:nvPr>
        </p:nvSpPr>
        <p:spPr/>
        <p:txBody>
          <a:bodyPr/>
          <a:lstStyle/>
          <a:p>
            <a:r>
              <a:rPr lang="en-SG" dirty="0"/>
              <a:t>Measuring the right-of-use asset </a:t>
            </a:r>
          </a:p>
        </p:txBody>
      </p:sp>
      <p:sp>
        <p:nvSpPr>
          <p:cNvPr id="3" name="TPAnswers"/>
          <p:cNvSpPr>
            <a:spLocks noGrp="1"/>
          </p:cNvSpPr>
          <p:nvPr>
            <p:ph type="body" idx="4294967295"/>
            <p:custDataLst>
              <p:tags r:id="rId2"/>
            </p:custDataLst>
          </p:nvPr>
        </p:nvSpPr>
        <p:spPr>
          <a:xfrm>
            <a:off x="760019" y="4754563"/>
            <a:ext cx="2986088" cy="1971675"/>
          </a:xfrm>
        </p:spPr>
        <p:txBody>
          <a:bodyPr/>
          <a:lstStyle/>
          <a:p>
            <a:pPr marL="342900" indent="-342900">
              <a:buFontTx/>
              <a:buAutoNum type="alphaUcPeriod"/>
            </a:pPr>
            <a:r>
              <a:rPr lang="en-US" sz="1800" dirty="0" smtClean="0">
                <a:solidFill>
                  <a:schemeClr val="accent2"/>
                </a:solidFill>
              </a:rPr>
              <a:t>Contract A</a:t>
            </a:r>
          </a:p>
          <a:p>
            <a:pPr marL="342900" indent="-342900">
              <a:buFontTx/>
              <a:buAutoNum type="alphaUcPeriod"/>
            </a:pPr>
            <a:r>
              <a:rPr lang="en-US" sz="1800" dirty="0" smtClean="0">
                <a:solidFill>
                  <a:schemeClr val="accent2"/>
                </a:solidFill>
              </a:rPr>
              <a:t>Contract B</a:t>
            </a:r>
          </a:p>
          <a:p>
            <a:pPr marL="342900" indent="-342900">
              <a:buFontTx/>
              <a:buAutoNum type="alphaUcPeriod"/>
            </a:pPr>
            <a:r>
              <a:rPr lang="en-US" sz="1800" dirty="0" smtClean="0">
                <a:solidFill>
                  <a:schemeClr val="accent2"/>
                </a:solidFill>
              </a:rPr>
              <a:t>Both</a:t>
            </a:r>
            <a:endParaRPr lang="en-SG" sz="1800" dirty="0">
              <a:solidFill>
                <a:schemeClr val="accent2"/>
              </a:solidFill>
            </a:endParaRPr>
          </a:p>
        </p:txBody>
      </p:sp>
      <p:sp>
        <p:nvSpPr>
          <p:cNvPr id="7" name="Text Placeholder 2"/>
          <p:cNvSpPr txBox="1">
            <a:spLocks/>
          </p:cNvSpPr>
          <p:nvPr/>
        </p:nvSpPr>
        <p:spPr>
          <a:xfrm>
            <a:off x="685800" y="4253891"/>
            <a:ext cx="6496050" cy="679673"/>
          </a:xfrm>
          <a:prstGeom prst="rect">
            <a:avLst/>
          </a:prstGeom>
        </p:spPr>
        <p:txBody>
          <a:bodyPr wrap="square">
            <a:sp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spcAft>
                <a:spcPts val="450"/>
              </a:spcAft>
              <a:buNone/>
            </a:pPr>
            <a:r>
              <a:rPr lang="en-GB" sz="1600" b="1" dirty="0">
                <a:solidFill>
                  <a:srgbClr val="00338D"/>
                </a:solidFill>
                <a:ea typeface="Tahoma" panose="020B0604030504040204" pitchFamily="34" charset="0"/>
                <a:cs typeface="Arial" panose="020B0604020202020204" pitchFamily="34" charset="0"/>
              </a:rPr>
              <a:t>Which </a:t>
            </a:r>
            <a:r>
              <a:rPr lang="en-GB" sz="1600" b="1" dirty="0" smtClean="0">
                <a:solidFill>
                  <a:srgbClr val="00338D"/>
                </a:solidFill>
                <a:ea typeface="Tahoma" panose="020B0604030504040204" pitchFamily="34" charset="0"/>
                <a:cs typeface="Arial" panose="020B0604020202020204" pitchFamily="34" charset="0"/>
              </a:rPr>
              <a:t>contracts are lease contracts?</a:t>
            </a:r>
            <a:endParaRPr lang="en-GB" sz="1600" b="1" dirty="0">
              <a:solidFill>
                <a:srgbClr val="00338D"/>
              </a:solidFill>
              <a:ea typeface="Tahoma" panose="020B0604030504040204" pitchFamily="34" charset="0"/>
              <a:cs typeface="Arial" panose="020B0604020202020204" pitchFamily="34" charset="0"/>
            </a:endParaRPr>
          </a:p>
          <a:p>
            <a:r>
              <a:rPr lang="en-US" sz="1800" b="0" dirty="0" smtClean="0">
                <a:solidFill>
                  <a:srgbClr val="00338D"/>
                </a:solidFill>
              </a:rPr>
              <a:t> </a:t>
            </a:r>
            <a:endParaRPr lang="en-SG" sz="1800" dirty="0">
              <a:solidFill>
                <a:srgbClr val="00338D"/>
              </a:solidFill>
            </a:endParaRPr>
          </a:p>
        </p:txBody>
      </p:sp>
      <p:sp>
        <p:nvSpPr>
          <p:cNvPr id="2" name="CAI1"/>
          <p:cNvSpPr/>
          <p:nvPr>
            <p:custDataLst>
              <p:tags r:id="rId3"/>
            </p:custDataLst>
          </p:nvPr>
        </p:nvSpPr>
        <p:spPr>
          <a:xfrm rot="10800000">
            <a:off x="480619" y="4793864"/>
            <a:ext cx="279400" cy="279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SG" sz="1500" dirty="0" smtClean="0">
              <a:solidFill>
                <a:prstClr val="white"/>
              </a:solidFill>
            </a:endParaRPr>
          </a:p>
        </p:txBody>
      </p:sp>
      <p:pic>
        <p:nvPicPr>
          <p:cNvPr id="4" name="Picture 3"/>
          <p:cNvPicPr>
            <a:picLocks noChangeAspect="1"/>
          </p:cNvPicPr>
          <p:nvPr/>
        </p:nvPicPr>
        <p:blipFill>
          <a:blip r:embed="rId5"/>
          <a:stretch>
            <a:fillRect/>
          </a:stretch>
        </p:blipFill>
        <p:spPr>
          <a:xfrm>
            <a:off x="1389062" y="1004600"/>
            <a:ext cx="5997970" cy="3285438"/>
          </a:xfrm>
          <a:prstGeom prst="rect">
            <a:avLst/>
          </a:prstGeom>
        </p:spPr>
      </p:pic>
    </p:spTree>
    <p:custDataLst>
      <p:tags r:id="rId1"/>
    </p:custDataLst>
    <p:extLst>
      <p:ext uri="{BB962C8B-B14F-4D97-AF65-F5344CB8AC3E}">
        <p14:creationId xmlns:p14="http://schemas.microsoft.com/office/powerpoint/2010/main" xmlns="" val="58945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5400" dirty="0" smtClean="0"/>
              <a:t>Recap</a:t>
            </a:r>
            <a:endParaRPr lang="en-GB" sz="5400" dirty="0"/>
          </a:p>
        </p:txBody>
      </p:sp>
      <p:sp>
        <p:nvSpPr>
          <p:cNvPr id="6" name="Rectangle 5"/>
          <p:cNvSpPr/>
          <p:nvPr/>
        </p:nvSpPr>
        <p:spPr>
          <a:xfrm>
            <a:off x="1115772" y="1655476"/>
            <a:ext cx="3353721" cy="67665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cs typeface="Arial" panose="020B0604020202020204" pitchFamily="34" charset="0"/>
              </a:rPr>
              <a:t>Identified asset?</a:t>
            </a:r>
          </a:p>
        </p:txBody>
      </p:sp>
      <p:sp>
        <p:nvSpPr>
          <p:cNvPr id="7" name="Rectangle 6"/>
          <p:cNvSpPr/>
          <p:nvPr/>
        </p:nvSpPr>
        <p:spPr>
          <a:xfrm>
            <a:off x="1115772" y="2692333"/>
            <a:ext cx="3353721" cy="676656"/>
          </a:xfrm>
          <a:prstGeom prst="rect">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cs typeface="Arial" panose="020B0604020202020204" pitchFamily="34" charset="0"/>
              </a:rPr>
              <a:t>Lessee obtains substantially all </a:t>
            </a:r>
            <a:br>
              <a:rPr lang="en-GB"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of the economic benefits?</a:t>
            </a:r>
          </a:p>
        </p:txBody>
      </p:sp>
      <p:sp>
        <p:nvSpPr>
          <p:cNvPr id="8" name="Rectangle 7"/>
          <p:cNvSpPr/>
          <p:nvPr/>
        </p:nvSpPr>
        <p:spPr>
          <a:xfrm>
            <a:off x="1115772" y="3731793"/>
            <a:ext cx="3353721" cy="676656"/>
          </a:xfrm>
          <a:prstGeom prst="rect">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cs typeface="Arial" panose="020B0604020202020204" pitchFamily="34" charset="0"/>
              </a:rPr>
              <a:t>Lessee directs the use?</a:t>
            </a:r>
          </a:p>
        </p:txBody>
      </p:sp>
      <p:sp>
        <p:nvSpPr>
          <p:cNvPr id="9" name="Rounded Rectangle 8"/>
          <p:cNvSpPr/>
          <p:nvPr/>
        </p:nvSpPr>
        <p:spPr>
          <a:xfrm>
            <a:off x="1115772" y="4776321"/>
            <a:ext cx="3353721" cy="676656"/>
          </a:xfrm>
          <a:prstGeom prst="round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Contract is or contains a lease</a:t>
            </a:r>
          </a:p>
        </p:txBody>
      </p:sp>
      <p:sp>
        <p:nvSpPr>
          <p:cNvPr id="10" name="Rounded Rectangle 9"/>
          <p:cNvSpPr/>
          <p:nvPr/>
        </p:nvSpPr>
        <p:spPr>
          <a:xfrm>
            <a:off x="5424297" y="1655477"/>
            <a:ext cx="2307786" cy="3797500"/>
          </a:xfrm>
          <a:prstGeom prst="roundRect">
            <a:avLst>
              <a:gd name="adj" fmla="val 329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Arial" panose="020B0604020202020204" pitchFamily="34" charset="0"/>
                <a:cs typeface="Arial" panose="020B0604020202020204" pitchFamily="34" charset="0"/>
              </a:rPr>
              <a:t>Contract does </a:t>
            </a:r>
            <a:br>
              <a:rPr lang="en-GB" sz="2000" dirty="0">
                <a:solidFill>
                  <a:schemeClr val="bg1"/>
                </a:solidFill>
                <a:latin typeface="Arial" panose="020B0604020202020204" pitchFamily="34" charset="0"/>
                <a:cs typeface="Arial" panose="020B0604020202020204" pitchFamily="34" charset="0"/>
              </a:rPr>
            </a:br>
            <a:r>
              <a:rPr lang="en-GB" sz="2000" dirty="0">
                <a:solidFill>
                  <a:schemeClr val="bg1"/>
                </a:solidFill>
                <a:latin typeface="Arial" panose="020B0604020202020204" pitchFamily="34" charset="0"/>
                <a:cs typeface="Arial" panose="020B0604020202020204" pitchFamily="34" charset="0"/>
              </a:rPr>
              <a:t>not contain </a:t>
            </a:r>
            <a:br>
              <a:rPr lang="en-GB" sz="2000" dirty="0">
                <a:solidFill>
                  <a:schemeClr val="bg1"/>
                </a:solidFill>
                <a:latin typeface="Arial" panose="020B0604020202020204" pitchFamily="34" charset="0"/>
                <a:cs typeface="Arial" panose="020B0604020202020204" pitchFamily="34" charset="0"/>
              </a:rPr>
            </a:br>
            <a:r>
              <a:rPr lang="en-GB" sz="2000" dirty="0">
                <a:solidFill>
                  <a:schemeClr val="bg1"/>
                </a:solidFill>
                <a:latin typeface="Arial" panose="020B0604020202020204" pitchFamily="34" charset="0"/>
                <a:cs typeface="Arial" panose="020B0604020202020204" pitchFamily="34" charset="0"/>
              </a:rPr>
              <a:t>a lease</a:t>
            </a:r>
          </a:p>
        </p:txBody>
      </p:sp>
      <p:cxnSp>
        <p:nvCxnSpPr>
          <p:cNvPr id="12" name="Straight Arrow Connector 11"/>
          <p:cNvCxnSpPr/>
          <p:nvPr/>
        </p:nvCxnSpPr>
        <p:spPr>
          <a:xfrm>
            <a:off x="2792633" y="2330390"/>
            <a:ext cx="0" cy="368617"/>
          </a:xfrm>
          <a:prstGeom prst="straightConnector1">
            <a:avLst/>
          </a:prstGeom>
          <a:noFill/>
          <a:ln w="57150" cap="flat" cmpd="sng" algn="ctr">
            <a:solidFill>
              <a:srgbClr val="00A3A1"/>
            </a:solidFill>
            <a:prstDash val="solid"/>
            <a:tailEnd type="triangle"/>
          </a:ln>
          <a:effectLst/>
        </p:spPr>
      </p:cxnSp>
      <p:cxnSp>
        <p:nvCxnSpPr>
          <p:cNvPr id="14" name="Straight Arrow Connector 13"/>
          <p:cNvCxnSpPr/>
          <p:nvPr/>
        </p:nvCxnSpPr>
        <p:spPr>
          <a:xfrm>
            <a:off x="2792633" y="3363178"/>
            <a:ext cx="0" cy="368617"/>
          </a:xfrm>
          <a:prstGeom prst="straightConnector1">
            <a:avLst/>
          </a:prstGeom>
          <a:noFill/>
          <a:ln w="57150" cap="flat" cmpd="sng" algn="ctr">
            <a:solidFill>
              <a:srgbClr val="00A3A1"/>
            </a:solidFill>
            <a:prstDash val="solid"/>
            <a:tailEnd type="triangle"/>
          </a:ln>
          <a:effectLst/>
        </p:spPr>
      </p:cxnSp>
      <p:cxnSp>
        <p:nvCxnSpPr>
          <p:cNvPr id="16" name="Straight Arrow Connector 15"/>
          <p:cNvCxnSpPr/>
          <p:nvPr/>
        </p:nvCxnSpPr>
        <p:spPr>
          <a:xfrm>
            <a:off x="2792633" y="4407707"/>
            <a:ext cx="0" cy="368617"/>
          </a:xfrm>
          <a:prstGeom prst="straightConnector1">
            <a:avLst/>
          </a:prstGeom>
          <a:noFill/>
          <a:ln w="57150" cap="flat" cmpd="sng" algn="ctr">
            <a:solidFill>
              <a:srgbClr val="00A3A1"/>
            </a:solidFill>
            <a:prstDash val="solid"/>
            <a:tailEnd type="triangle"/>
          </a:ln>
          <a:effectLst/>
        </p:spPr>
      </p:cxnSp>
      <p:sp>
        <p:nvSpPr>
          <p:cNvPr id="35" name="TextBox 34"/>
          <p:cNvSpPr txBox="1"/>
          <p:nvPr/>
        </p:nvSpPr>
        <p:spPr>
          <a:xfrm>
            <a:off x="4703173" y="1688066"/>
            <a:ext cx="443022" cy="348069"/>
          </a:xfrm>
          <a:prstGeom prst="rect">
            <a:avLst/>
          </a:prstGeom>
        </p:spPr>
        <p:txBody>
          <a:bodyPr lIns="0" tIns="0" rIns="0" bIns="0" anchor="ctr"/>
          <a:lstStyle>
            <a:defPPr>
              <a:defRPr lang="en-US"/>
            </a:defPPr>
            <a:lvl1pPr indent="0" algn="ctr">
              <a:spcBef>
                <a:spcPts val="0"/>
              </a:spcBef>
              <a:spcAft>
                <a:spcPts val="300"/>
              </a:spcAft>
              <a:buFont typeface="Lucida Grande"/>
              <a:buNone/>
              <a:defRPr sz="2667" b="1" i="0">
                <a:solidFill>
                  <a:srgbClr val="6D2077"/>
                </a:solidFill>
                <a:latin typeface="Arial" panose="020B0604020202020204" pitchFamily="34" charset="0"/>
                <a:cs typeface="Arial" panose="020B0604020202020204" pitchFamily="34" charset="0"/>
              </a:defRPr>
            </a:lvl1pPr>
            <a:lvl2pPr marL="0" indent="0">
              <a:lnSpc>
                <a:spcPct val="90000"/>
              </a:lnSpc>
              <a:spcBef>
                <a:spcPts val="0"/>
              </a:spcBef>
              <a:spcAft>
                <a:spcPts val="900"/>
              </a:spcAft>
              <a:buFont typeface="Arial"/>
              <a:buNone/>
              <a:defRPr sz="2000" b="0" i="0">
                <a:latin typeface="Univers for KPMG Light"/>
                <a:cs typeface="Univers for KPMG Light"/>
              </a:defRPr>
            </a:lvl2pPr>
            <a:lvl3pPr marL="228600" indent="-228600">
              <a:spcBef>
                <a:spcPts val="0"/>
              </a:spcBef>
              <a:spcAft>
                <a:spcPts val="300"/>
              </a:spcAft>
              <a:buFont typeface="Lucida Grande"/>
              <a:buChar char="—"/>
              <a:defRPr sz="2000" b="0" i="0">
                <a:latin typeface="Univers for KPMG Light"/>
                <a:cs typeface="Univers for KPMG Light"/>
              </a:defRPr>
            </a:lvl3pPr>
            <a:lvl4pPr marL="342900" indent="-114300">
              <a:spcBef>
                <a:spcPts val="0"/>
              </a:spcBef>
              <a:spcAft>
                <a:spcPts val="300"/>
              </a:spcAft>
              <a:buFont typeface="Arial"/>
              <a:buChar char="–"/>
              <a:defRPr sz="2000" b="0" i="0">
                <a:latin typeface="Univers for KPMG Light"/>
                <a:cs typeface="Univers for KPMG Light"/>
              </a:defRPr>
            </a:lvl4pPr>
            <a:lvl5pPr marL="0" indent="0">
              <a:spcBef>
                <a:spcPts val="0"/>
              </a:spcBef>
              <a:spcAft>
                <a:spcPts val="300"/>
              </a:spcAft>
              <a:buFont typeface="Arial"/>
              <a:buNone/>
              <a:defRPr sz="2000" b="0" i="0">
                <a:solidFill>
                  <a:schemeClr val="accent6"/>
                </a:solidFill>
                <a:latin typeface="Univers for KPMG Light"/>
                <a:cs typeface="Univers for KPMG Ligh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sz="1800" dirty="0">
                <a:solidFill>
                  <a:schemeClr val="accent2"/>
                </a:solidFill>
              </a:rPr>
              <a:t>No</a:t>
            </a:r>
          </a:p>
        </p:txBody>
      </p:sp>
      <p:sp>
        <p:nvSpPr>
          <p:cNvPr id="36" name="TextBox 35"/>
          <p:cNvSpPr txBox="1"/>
          <p:nvPr/>
        </p:nvSpPr>
        <p:spPr>
          <a:xfrm>
            <a:off x="4703173" y="2741391"/>
            <a:ext cx="443022" cy="348069"/>
          </a:xfrm>
          <a:prstGeom prst="rect">
            <a:avLst/>
          </a:prstGeom>
        </p:spPr>
        <p:txBody>
          <a:bodyPr lIns="0" tIns="0" rIns="0" bIns="0" anchor="ctr"/>
          <a:lstStyle>
            <a:defPPr>
              <a:defRPr lang="en-US"/>
            </a:defPPr>
            <a:lvl1pPr indent="0" algn="ctr">
              <a:spcBef>
                <a:spcPts val="0"/>
              </a:spcBef>
              <a:spcAft>
                <a:spcPts val="300"/>
              </a:spcAft>
              <a:buFont typeface="Lucida Grande"/>
              <a:buNone/>
              <a:defRPr sz="2667" b="1" i="0">
                <a:solidFill>
                  <a:srgbClr val="6D2077"/>
                </a:solidFill>
                <a:latin typeface="Arial" panose="020B0604020202020204" pitchFamily="34" charset="0"/>
                <a:cs typeface="Arial" panose="020B0604020202020204" pitchFamily="34" charset="0"/>
              </a:defRPr>
            </a:lvl1pPr>
            <a:lvl2pPr marL="0" indent="0">
              <a:lnSpc>
                <a:spcPct val="90000"/>
              </a:lnSpc>
              <a:spcBef>
                <a:spcPts val="0"/>
              </a:spcBef>
              <a:spcAft>
                <a:spcPts val="900"/>
              </a:spcAft>
              <a:buFont typeface="Arial"/>
              <a:buNone/>
              <a:defRPr sz="2000" b="0" i="0">
                <a:latin typeface="Univers for KPMG Light"/>
                <a:cs typeface="Univers for KPMG Light"/>
              </a:defRPr>
            </a:lvl2pPr>
            <a:lvl3pPr marL="228600" indent="-228600">
              <a:spcBef>
                <a:spcPts val="0"/>
              </a:spcBef>
              <a:spcAft>
                <a:spcPts val="300"/>
              </a:spcAft>
              <a:buFont typeface="Lucida Grande"/>
              <a:buChar char="—"/>
              <a:defRPr sz="2000" b="0" i="0">
                <a:latin typeface="Univers for KPMG Light"/>
                <a:cs typeface="Univers for KPMG Light"/>
              </a:defRPr>
            </a:lvl3pPr>
            <a:lvl4pPr marL="342900" indent="-114300">
              <a:spcBef>
                <a:spcPts val="0"/>
              </a:spcBef>
              <a:spcAft>
                <a:spcPts val="300"/>
              </a:spcAft>
              <a:buFont typeface="Arial"/>
              <a:buChar char="–"/>
              <a:defRPr sz="2000" b="0" i="0">
                <a:latin typeface="Univers for KPMG Light"/>
                <a:cs typeface="Univers for KPMG Light"/>
              </a:defRPr>
            </a:lvl4pPr>
            <a:lvl5pPr marL="0" indent="0">
              <a:spcBef>
                <a:spcPts val="0"/>
              </a:spcBef>
              <a:spcAft>
                <a:spcPts val="300"/>
              </a:spcAft>
              <a:buFont typeface="Arial"/>
              <a:buNone/>
              <a:defRPr sz="2000" b="0" i="0">
                <a:solidFill>
                  <a:schemeClr val="accent6"/>
                </a:solidFill>
                <a:latin typeface="Univers for KPMG Light"/>
                <a:cs typeface="Univers for KPMG Ligh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sz="1800" dirty="0">
                <a:solidFill>
                  <a:schemeClr val="accent2"/>
                </a:solidFill>
              </a:rPr>
              <a:t>No</a:t>
            </a:r>
          </a:p>
        </p:txBody>
      </p:sp>
      <p:sp>
        <p:nvSpPr>
          <p:cNvPr id="37" name="TextBox 36"/>
          <p:cNvSpPr txBox="1"/>
          <p:nvPr/>
        </p:nvSpPr>
        <p:spPr>
          <a:xfrm>
            <a:off x="4676031" y="3741047"/>
            <a:ext cx="443022" cy="348069"/>
          </a:xfrm>
          <a:prstGeom prst="rect">
            <a:avLst/>
          </a:prstGeom>
        </p:spPr>
        <p:txBody>
          <a:bodyPr lIns="0" tIns="0" rIns="0" bIns="0" anchor="ctr"/>
          <a:lstStyle>
            <a:defPPr>
              <a:defRPr lang="en-US"/>
            </a:defPPr>
            <a:lvl1pPr indent="0" algn="ctr">
              <a:spcBef>
                <a:spcPts val="0"/>
              </a:spcBef>
              <a:spcAft>
                <a:spcPts val="300"/>
              </a:spcAft>
              <a:buFont typeface="Lucida Grande"/>
              <a:buNone/>
              <a:defRPr sz="2667" b="1" i="0">
                <a:solidFill>
                  <a:srgbClr val="6D2077"/>
                </a:solidFill>
                <a:latin typeface="Arial" panose="020B0604020202020204" pitchFamily="34" charset="0"/>
                <a:cs typeface="Arial" panose="020B0604020202020204" pitchFamily="34" charset="0"/>
              </a:defRPr>
            </a:lvl1pPr>
            <a:lvl2pPr marL="0" indent="0">
              <a:lnSpc>
                <a:spcPct val="90000"/>
              </a:lnSpc>
              <a:spcBef>
                <a:spcPts val="0"/>
              </a:spcBef>
              <a:spcAft>
                <a:spcPts val="900"/>
              </a:spcAft>
              <a:buFont typeface="Arial"/>
              <a:buNone/>
              <a:defRPr sz="2000" b="0" i="0">
                <a:latin typeface="Univers for KPMG Light"/>
                <a:cs typeface="Univers for KPMG Light"/>
              </a:defRPr>
            </a:lvl2pPr>
            <a:lvl3pPr marL="228600" indent="-228600">
              <a:spcBef>
                <a:spcPts val="0"/>
              </a:spcBef>
              <a:spcAft>
                <a:spcPts val="300"/>
              </a:spcAft>
              <a:buFont typeface="Lucida Grande"/>
              <a:buChar char="—"/>
              <a:defRPr sz="2000" b="0" i="0">
                <a:latin typeface="Univers for KPMG Light"/>
                <a:cs typeface="Univers for KPMG Light"/>
              </a:defRPr>
            </a:lvl3pPr>
            <a:lvl4pPr marL="342900" indent="-114300">
              <a:spcBef>
                <a:spcPts val="0"/>
              </a:spcBef>
              <a:spcAft>
                <a:spcPts val="300"/>
              </a:spcAft>
              <a:buFont typeface="Arial"/>
              <a:buChar char="–"/>
              <a:defRPr sz="2000" b="0" i="0">
                <a:latin typeface="Univers for KPMG Light"/>
                <a:cs typeface="Univers for KPMG Light"/>
              </a:defRPr>
            </a:lvl4pPr>
            <a:lvl5pPr marL="0" indent="0">
              <a:spcBef>
                <a:spcPts val="0"/>
              </a:spcBef>
              <a:spcAft>
                <a:spcPts val="300"/>
              </a:spcAft>
              <a:buFont typeface="Arial"/>
              <a:buNone/>
              <a:defRPr sz="2000" b="0" i="0">
                <a:solidFill>
                  <a:schemeClr val="accent6"/>
                </a:solidFill>
                <a:latin typeface="Univers for KPMG Light"/>
                <a:cs typeface="Univers for KPMG Ligh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sz="1800" dirty="0">
                <a:solidFill>
                  <a:schemeClr val="accent2"/>
                </a:solidFill>
              </a:rPr>
              <a:t>No</a:t>
            </a:r>
          </a:p>
        </p:txBody>
      </p:sp>
      <p:sp>
        <p:nvSpPr>
          <p:cNvPr id="38" name="TextBox 37"/>
          <p:cNvSpPr txBox="1"/>
          <p:nvPr/>
        </p:nvSpPr>
        <p:spPr>
          <a:xfrm>
            <a:off x="4676031" y="4833071"/>
            <a:ext cx="443022" cy="348069"/>
          </a:xfrm>
          <a:prstGeom prst="rect">
            <a:avLst/>
          </a:prstGeom>
        </p:spPr>
        <p:txBody>
          <a:bodyPr lIns="0" tIns="0" rIns="0" bIns="0" anchor="ctr"/>
          <a:lstStyle>
            <a:defPPr>
              <a:defRPr lang="en-US"/>
            </a:defPPr>
            <a:lvl1pPr indent="0" algn="ctr">
              <a:spcBef>
                <a:spcPts val="0"/>
              </a:spcBef>
              <a:spcAft>
                <a:spcPts val="300"/>
              </a:spcAft>
              <a:buFont typeface="Lucida Grande"/>
              <a:buNone/>
              <a:defRPr sz="2667" b="1" i="0">
                <a:solidFill>
                  <a:srgbClr val="6D2077"/>
                </a:solidFill>
                <a:latin typeface="Arial" panose="020B0604020202020204" pitchFamily="34" charset="0"/>
                <a:cs typeface="Arial" panose="020B0604020202020204" pitchFamily="34" charset="0"/>
              </a:defRPr>
            </a:lvl1pPr>
            <a:lvl2pPr marL="0" indent="0">
              <a:lnSpc>
                <a:spcPct val="90000"/>
              </a:lnSpc>
              <a:spcBef>
                <a:spcPts val="0"/>
              </a:spcBef>
              <a:spcAft>
                <a:spcPts val="900"/>
              </a:spcAft>
              <a:buFont typeface="Arial"/>
              <a:buNone/>
              <a:defRPr sz="2000" b="0" i="0">
                <a:latin typeface="Univers for KPMG Light"/>
                <a:cs typeface="Univers for KPMG Light"/>
              </a:defRPr>
            </a:lvl2pPr>
            <a:lvl3pPr marL="228600" indent="-228600">
              <a:spcBef>
                <a:spcPts val="0"/>
              </a:spcBef>
              <a:spcAft>
                <a:spcPts val="300"/>
              </a:spcAft>
              <a:buFont typeface="Lucida Grande"/>
              <a:buChar char="—"/>
              <a:defRPr sz="2000" b="0" i="0">
                <a:latin typeface="Univers for KPMG Light"/>
                <a:cs typeface="Univers for KPMG Light"/>
              </a:defRPr>
            </a:lvl3pPr>
            <a:lvl4pPr marL="342900" indent="-114300">
              <a:spcBef>
                <a:spcPts val="0"/>
              </a:spcBef>
              <a:spcAft>
                <a:spcPts val="300"/>
              </a:spcAft>
              <a:buFont typeface="Arial"/>
              <a:buChar char="–"/>
              <a:defRPr sz="2000" b="0" i="0">
                <a:latin typeface="Univers for KPMG Light"/>
                <a:cs typeface="Univers for KPMG Light"/>
              </a:defRPr>
            </a:lvl4pPr>
            <a:lvl5pPr marL="0" indent="0">
              <a:spcBef>
                <a:spcPts val="0"/>
              </a:spcBef>
              <a:spcAft>
                <a:spcPts val="300"/>
              </a:spcAft>
              <a:buFont typeface="Arial"/>
              <a:buNone/>
              <a:defRPr sz="2000" b="0" i="0">
                <a:solidFill>
                  <a:schemeClr val="accent6"/>
                </a:solidFill>
                <a:latin typeface="Univers for KPMG Light"/>
                <a:cs typeface="Univers for KPMG Ligh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sz="1800" dirty="0">
                <a:solidFill>
                  <a:schemeClr val="accent2"/>
                </a:solidFill>
              </a:rPr>
              <a:t>No</a:t>
            </a:r>
          </a:p>
        </p:txBody>
      </p:sp>
      <p:sp>
        <p:nvSpPr>
          <p:cNvPr id="39" name="TextBox 38"/>
          <p:cNvSpPr txBox="1"/>
          <p:nvPr/>
        </p:nvSpPr>
        <p:spPr>
          <a:xfrm>
            <a:off x="2182951" y="2340664"/>
            <a:ext cx="549558" cy="348069"/>
          </a:xfrm>
          <a:prstGeom prst="rect">
            <a:avLst/>
          </a:prstGeom>
        </p:spPr>
        <p:txBody>
          <a:bodyPr lIns="0" tIns="0" rIns="0" bIns="0" anchor="ctr"/>
          <a:lstStyle>
            <a:defPPr>
              <a:defRPr lang="en-US"/>
            </a:defPPr>
            <a:lvl1pPr indent="0" algn="ctr">
              <a:spcBef>
                <a:spcPts val="0"/>
              </a:spcBef>
              <a:spcAft>
                <a:spcPts val="300"/>
              </a:spcAft>
              <a:buFont typeface="Lucida Grande"/>
              <a:buNone/>
              <a:defRPr sz="2667" b="1" i="0">
                <a:solidFill>
                  <a:srgbClr val="00338D"/>
                </a:solidFill>
                <a:latin typeface="Arial" panose="020B0604020202020204" pitchFamily="34" charset="0"/>
                <a:cs typeface="Arial" panose="020B0604020202020204" pitchFamily="34" charset="0"/>
              </a:defRPr>
            </a:lvl1pPr>
            <a:lvl2pPr marL="0" indent="0">
              <a:lnSpc>
                <a:spcPct val="90000"/>
              </a:lnSpc>
              <a:spcBef>
                <a:spcPts val="0"/>
              </a:spcBef>
              <a:spcAft>
                <a:spcPts val="900"/>
              </a:spcAft>
              <a:buFont typeface="Arial"/>
              <a:buNone/>
              <a:defRPr sz="2000" b="0" i="0">
                <a:latin typeface="Univers for KPMG Light"/>
                <a:cs typeface="Univers for KPMG Light"/>
              </a:defRPr>
            </a:lvl2pPr>
            <a:lvl3pPr marL="228600" indent="-228600">
              <a:spcBef>
                <a:spcPts val="0"/>
              </a:spcBef>
              <a:spcAft>
                <a:spcPts val="300"/>
              </a:spcAft>
              <a:buFont typeface="Lucida Grande"/>
              <a:buChar char="—"/>
              <a:defRPr sz="2000" b="0" i="0">
                <a:latin typeface="Univers for KPMG Light"/>
                <a:cs typeface="Univers for KPMG Light"/>
              </a:defRPr>
            </a:lvl3pPr>
            <a:lvl4pPr marL="342900" indent="-114300">
              <a:spcBef>
                <a:spcPts val="0"/>
              </a:spcBef>
              <a:spcAft>
                <a:spcPts val="300"/>
              </a:spcAft>
              <a:buFont typeface="Arial"/>
              <a:buChar char="–"/>
              <a:defRPr sz="2000" b="0" i="0">
                <a:latin typeface="Univers for KPMG Light"/>
                <a:cs typeface="Univers for KPMG Light"/>
              </a:defRPr>
            </a:lvl4pPr>
            <a:lvl5pPr marL="0" indent="0">
              <a:spcBef>
                <a:spcPts val="0"/>
              </a:spcBef>
              <a:spcAft>
                <a:spcPts val="300"/>
              </a:spcAft>
              <a:buFont typeface="Arial"/>
              <a:buNone/>
              <a:defRPr sz="2000" b="0" i="0">
                <a:solidFill>
                  <a:schemeClr val="accent6"/>
                </a:solidFill>
                <a:latin typeface="Univers for KPMG Light"/>
                <a:cs typeface="Univers for KPMG Ligh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sz="1800" dirty="0">
                <a:solidFill>
                  <a:srgbClr val="00A3A1"/>
                </a:solidFill>
              </a:rPr>
              <a:t>Yes</a:t>
            </a:r>
          </a:p>
        </p:txBody>
      </p:sp>
      <p:sp>
        <p:nvSpPr>
          <p:cNvPr id="40" name="TextBox 39"/>
          <p:cNvSpPr txBox="1"/>
          <p:nvPr/>
        </p:nvSpPr>
        <p:spPr>
          <a:xfrm>
            <a:off x="2182951" y="3373452"/>
            <a:ext cx="549558" cy="348069"/>
          </a:xfrm>
          <a:prstGeom prst="rect">
            <a:avLst/>
          </a:prstGeom>
        </p:spPr>
        <p:txBody>
          <a:bodyPr lIns="0" tIns="0" rIns="0" bIns="0" anchor="ctr"/>
          <a:lstStyle>
            <a:defPPr>
              <a:defRPr lang="en-US"/>
            </a:defPPr>
            <a:lvl1pPr indent="0" algn="ctr">
              <a:spcBef>
                <a:spcPts val="0"/>
              </a:spcBef>
              <a:spcAft>
                <a:spcPts val="300"/>
              </a:spcAft>
              <a:buFont typeface="Lucida Grande"/>
              <a:buNone/>
              <a:defRPr sz="2667" b="1" i="0">
                <a:solidFill>
                  <a:srgbClr val="00338D"/>
                </a:solidFill>
                <a:latin typeface="Arial" panose="020B0604020202020204" pitchFamily="34" charset="0"/>
                <a:cs typeface="Arial" panose="020B0604020202020204" pitchFamily="34" charset="0"/>
              </a:defRPr>
            </a:lvl1pPr>
            <a:lvl2pPr marL="0" indent="0">
              <a:lnSpc>
                <a:spcPct val="90000"/>
              </a:lnSpc>
              <a:spcBef>
                <a:spcPts val="0"/>
              </a:spcBef>
              <a:spcAft>
                <a:spcPts val="900"/>
              </a:spcAft>
              <a:buFont typeface="Arial"/>
              <a:buNone/>
              <a:defRPr sz="2000" b="0" i="0">
                <a:latin typeface="Univers for KPMG Light"/>
                <a:cs typeface="Univers for KPMG Light"/>
              </a:defRPr>
            </a:lvl2pPr>
            <a:lvl3pPr marL="228600" indent="-228600">
              <a:spcBef>
                <a:spcPts val="0"/>
              </a:spcBef>
              <a:spcAft>
                <a:spcPts val="300"/>
              </a:spcAft>
              <a:buFont typeface="Lucida Grande"/>
              <a:buChar char="—"/>
              <a:defRPr sz="2000" b="0" i="0">
                <a:latin typeface="Univers for KPMG Light"/>
                <a:cs typeface="Univers for KPMG Light"/>
              </a:defRPr>
            </a:lvl3pPr>
            <a:lvl4pPr marL="342900" indent="-114300">
              <a:spcBef>
                <a:spcPts val="0"/>
              </a:spcBef>
              <a:spcAft>
                <a:spcPts val="300"/>
              </a:spcAft>
              <a:buFont typeface="Arial"/>
              <a:buChar char="–"/>
              <a:defRPr sz="2000" b="0" i="0">
                <a:latin typeface="Univers for KPMG Light"/>
                <a:cs typeface="Univers for KPMG Light"/>
              </a:defRPr>
            </a:lvl4pPr>
            <a:lvl5pPr marL="0" indent="0">
              <a:spcBef>
                <a:spcPts val="0"/>
              </a:spcBef>
              <a:spcAft>
                <a:spcPts val="300"/>
              </a:spcAft>
              <a:buFont typeface="Arial"/>
              <a:buNone/>
              <a:defRPr sz="2000" b="0" i="0">
                <a:solidFill>
                  <a:schemeClr val="accent6"/>
                </a:solidFill>
                <a:latin typeface="Univers for KPMG Light"/>
                <a:cs typeface="Univers for KPMG Ligh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sz="1800" dirty="0">
                <a:solidFill>
                  <a:srgbClr val="00A3A1"/>
                </a:solidFill>
              </a:rPr>
              <a:t>Yes</a:t>
            </a:r>
          </a:p>
        </p:txBody>
      </p:sp>
      <p:sp>
        <p:nvSpPr>
          <p:cNvPr id="41" name="TextBox 40"/>
          <p:cNvSpPr txBox="1"/>
          <p:nvPr/>
        </p:nvSpPr>
        <p:spPr>
          <a:xfrm>
            <a:off x="2182951" y="4417981"/>
            <a:ext cx="549558" cy="348069"/>
          </a:xfrm>
          <a:prstGeom prst="rect">
            <a:avLst/>
          </a:prstGeom>
        </p:spPr>
        <p:txBody>
          <a:bodyPr lIns="0" tIns="0" rIns="0" bIns="0" anchor="ctr"/>
          <a:lstStyle>
            <a:defPPr>
              <a:defRPr lang="en-US"/>
            </a:defPPr>
            <a:lvl1pPr indent="0" algn="ctr">
              <a:spcBef>
                <a:spcPts val="0"/>
              </a:spcBef>
              <a:spcAft>
                <a:spcPts val="300"/>
              </a:spcAft>
              <a:buFont typeface="Lucida Grande"/>
              <a:buNone/>
              <a:defRPr sz="2667" b="1" i="0">
                <a:solidFill>
                  <a:srgbClr val="00338D"/>
                </a:solidFill>
                <a:latin typeface="Arial" panose="020B0604020202020204" pitchFamily="34" charset="0"/>
                <a:cs typeface="Arial" panose="020B0604020202020204" pitchFamily="34" charset="0"/>
              </a:defRPr>
            </a:lvl1pPr>
            <a:lvl2pPr marL="0" indent="0">
              <a:lnSpc>
                <a:spcPct val="90000"/>
              </a:lnSpc>
              <a:spcBef>
                <a:spcPts val="0"/>
              </a:spcBef>
              <a:spcAft>
                <a:spcPts val="900"/>
              </a:spcAft>
              <a:buFont typeface="Arial"/>
              <a:buNone/>
              <a:defRPr sz="2000" b="0" i="0">
                <a:latin typeface="Univers for KPMG Light"/>
                <a:cs typeface="Univers for KPMG Light"/>
              </a:defRPr>
            </a:lvl2pPr>
            <a:lvl3pPr marL="228600" indent="-228600">
              <a:spcBef>
                <a:spcPts val="0"/>
              </a:spcBef>
              <a:spcAft>
                <a:spcPts val="300"/>
              </a:spcAft>
              <a:buFont typeface="Lucida Grande"/>
              <a:buChar char="—"/>
              <a:defRPr sz="2000" b="0" i="0">
                <a:latin typeface="Univers for KPMG Light"/>
                <a:cs typeface="Univers for KPMG Light"/>
              </a:defRPr>
            </a:lvl3pPr>
            <a:lvl4pPr marL="342900" indent="-114300">
              <a:spcBef>
                <a:spcPts val="0"/>
              </a:spcBef>
              <a:spcAft>
                <a:spcPts val="300"/>
              </a:spcAft>
              <a:buFont typeface="Arial"/>
              <a:buChar char="–"/>
              <a:defRPr sz="2000" b="0" i="0">
                <a:latin typeface="Univers for KPMG Light"/>
                <a:cs typeface="Univers for KPMG Light"/>
              </a:defRPr>
            </a:lvl4pPr>
            <a:lvl5pPr marL="0" indent="0">
              <a:spcBef>
                <a:spcPts val="0"/>
              </a:spcBef>
              <a:spcAft>
                <a:spcPts val="300"/>
              </a:spcAft>
              <a:buFont typeface="Arial"/>
              <a:buNone/>
              <a:defRPr sz="2000" b="0" i="0">
                <a:solidFill>
                  <a:schemeClr val="accent6"/>
                </a:solidFill>
                <a:latin typeface="Univers for KPMG Light"/>
                <a:cs typeface="Univers for KPMG Ligh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sz="1800" dirty="0">
                <a:solidFill>
                  <a:srgbClr val="00A3A1"/>
                </a:solidFill>
              </a:rPr>
              <a:t>Yes</a:t>
            </a:r>
          </a:p>
        </p:txBody>
      </p:sp>
      <p:cxnSp>
        <p:nvCxnSpPr>
          <p:cNvPr id="28" name="Elbow Connector 27"/>
          <p:cNvCxnSpPr/>
          <p:nvPr>
            <p:custDataLst>
              <p:tags r:id="rId1"/>
            </p:custDataLst>
          </p:nvPr>
        </p:nvCxnSpPr>
        <p:spPr>
          <a:xfrm>
            <a:off x="4475001" y="1994377"/>
            <a:ext cx="922154" cy="0"/>
          </a:xfrm>
          <a:prstGeom prst="straightConnector1">
            <a:avLst/>
          </a:prstGeom>
          <a:noFill/>
          <a:ln w="57150" cap="flat" cmpd="sng" algn="ctr">
            <a:solidFill>
              <a:schemeClr val="accent2"/>
            </a:solidFill>
            <a:prstDash val="solid"/>
            <a:tailEnd type="triangle"/>
          </a:ln>
          <a:effectLst/>
        </p:spPr>
      </p:cxnSp>
      <p:cxnSp>
        <p:nvCxnSpPr>
          <p:cNvPr id="55" name="Elbow Connector 27"/>
          <p:cNvCxnSpPr/>
          <p:nvPr>
            <p:custDataLst>
              <p:tags r:id="rId2"/>
            </p:custDataLst>
          </p:nvPr>
        </p:nvCxnSpPr>
        <p:spPr>
          <a:xfrm>
            <a:off x="4475001" y="3055764"/>
            <a:ext cx="922154" cy="0"/>
          </a:xfrm>
          <a:prstGeom prst="straightConnector1">
            <a:avLst/>
          </a:prstGeom>
          <a:noFill/>
          <a:ln w="57150" cap="flat" cmpd="sng" algn="ctr">
            <a:solidFill>
              <a:schemeClr val="accent2"/>
            </a:solidFill>
            <a:prstDash val="solid"/>
            <a:tailEnd type="triangle"/>
          </a:ln>
          <a:effectLst/>
        </p:spPr>
      </p:cxnSp>
      <p:cxnSp>
        <p:nvCxnSpPr>
          <p:cNvPr id="56" name="Elbow Connector 27"/>
          <p:cNvCxnSpPr/>
          <p:nvPr>
            <p:custDataLst>
              <p:tags r:id="rId3"/>
            </p:custDataLst>
          </p:nvPr>
        </p:nvCxnSpPr>
        <p:spPr>
          <a:xfrm>
            <a:off x="4475001" y="4074536"/>
            <a:ext cx="922154" cy="0"/>
          </a:xfrm>
          <a:prstGeom prst="straightConnector1">
            <a:avLst/>
          </a:prstGeom>
          <a:noFill/>
          <a:ln w="57150" cap="flat" cmpd="sng" algn="ctr">
            <a:solidFill>
              <a:schemeClr val="accent2"/>
            </a:solidFill>
            <a:prstDash val="solid"/>
            <a:tailEnd type="triangle"/>
          </a:ln>
          <a:effectLst/>
        </p:spPr>
      </p:cxnSp>
      <p:cxnSp>
        <p:nvCxnSpPr>
          <p:cNvPr id="57" name="Elbow Connector 27"/>
          <p:cNvCxnSpPr/>
          <p:nvPr>
            <p:custDataLst>
              <p:tags r:id="rId4"/>
            </p:custDataLst>
          </p:nvPr>
        </p:nvCxnSpPr>
        <p:spPr>
          <a:xfrm>
            <a:off x="4475001" y="5131582"/>
            <a:ext cx="922154" cy="0"/>
          </a:xfrm>
          <a:prstGeom prst="straightConnector1">
            <a:avLst/>
          </a:prstGeom>
          <a:noFill/>
          <a:ln w="57150" cap="flat" cmpd="sng" algn="ctr">
            <a:solidFill>
              <a:schemeClr val="accent2"/>
            </a:solidFill>
            <a:prstDash val="solid"/>
            <a:tailEnd type="triangle"/>
          </a:ln>
          <a:effectLst/>
        </p:spPr>
      </p:cxnSp>
    </p:spTree>
    <p:extLst>
      <p:ext uri="{BB962C8B-B14F-4D97-AF65-F5344CB8AC3E}">
        <p14:creationId xmlns:p14="http://schemas.microsoft.com/office/powerpoint/2010/main" xmlns="" val="67131078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35" grpId="0"/>
      <p:bldP spid="36" grpId="0"/>
      <p:bldP spid="37" grpId="0"/>
      <p:bldP spid="38" grpId="0"/>
      <p:bldP spid="39" grpId="0"/>
      <p:bldP spid="40" grpId="0"/>
      <p:bldP spid="4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Definition of a lease</a:t>
            </a:r>
            <a:endParaRPr lang="en-US" sz="5400" dirty="0"/>
          </a:p>
        </p:txBody>
      </p:sp>
      <p:sp>
        <p:nvSpPr>
          <p:cNvPr id="6" name="Text Placeholder 5"/>
          <p:cNvSpPr>
            <a:spLocks noGrp="1"/>
          </p:cNvSpPr>
          <p:nvPr>
            <p:ph type="body" sz="quarter" idx="4294967295"/>
            <p:custDataLst>
              <p:tags r:id="rId2"/>
            </p:custDataLst>
          </p:nvPr>
        </p:nvSpPr>
        <p:spPr>
          <a:xfrm>
            <a:off x="746125" y="1147556"/>
            <a:ext cx="7634288" cy="3530600"/>
          </a:xfrm>
        </p:spPr>
        <p:txBody>
          <a:bodyPr/>
          <a:lstStyle/>
          <a:p>
            <a:pPr marL="0" lvl="2" indent="0">
              <a:spcAft>
                <a:spcPts val="1800"/>
              </a:spcAft>
              <a:buNone/>
            </a:pPr>
            <a:r>
              <a:rPr lang="en-US" sz="2000" b="1" dirty="0" smtClean="0">
                <a:latin typeface="Arial" panose="020B0604020202020204" pitchFamily="34" charset="0"/>
                <a:ea typeface="Tahoma" panose="020B0604030504040204" pitchFamily="34" charset="0"/>
                <a:cs typeface="Arial" panose="020B0604020202020204" pitchFamily="34" charset="0"/>
              </a:rPr>
              <a:t>Example fact pattern: Equipment</a:t>
            </a:r>
          </a:p>
          <a:p>
            <a:pPr lvl="2">
              <a:spcAft>
                <a:spcPts val="1800"/>
              </a:spcAft>
              <a:buFont typeface="Univers 45 Light" pitchFamily="2" charset="0"/>
              <a:buChar char="—"/>
            </a:pPr>
            <a:r>
              <a:rPr lang="en-US" sz="1600" dirty="0" smtClean="0">
                <a:latin typeface="Arial" panose="020B0604020202020204" pitchFamily="34" charset="0"/>
                <a:ea typeface="Tahoma" panose="020B0604030504040204" pitchFamily="34" charset="0"/>
                <a:cs typeface="Arial" panose="020B0604020202020204" pitchFamily="34" charset="0"/>
              </a:rPr>
              <a:t>3 year contract for Customer to use a piece of equipment</a:t>
            </a:r>
          </a:p>
          <a:p>
            <a:pPr lvl="2">
              <a:spcAft>
                <a:spcPts val="1800"/>
              </a:spcAft>
              <a:buFont typeface="Univers 45 Light" pitchFamily="2" charset="0"/>
              <a:buChar char="—"/>
            </a:pPr>
            <a:r>
              <a:rPr lang="en-US" sz="1600" dirty="0" smtClean="0">
                <a:latin typeface="Arial" panose="020B0604020202020204" pitchFamily="34" charset="0"/>
                <a:ea typeface="Tahoma" panose="020B0604030504040204" pitchFamily="34" charset="0"/>
                <a:cs typeface="Arial" panose="020B0604020202020204" pitchFamily="34" charset="0"/>
              </a:rPr>
              <a:t>Supplier has 50 identical pieces of equipment</a:t>
            </a:r>
          </a:p>
          <a:p>
            <a:pPr lvl="2">
              <a:spcAft>
                <a:spcPts val="1800"/>
              </a:spcAft>
              <a:buFont typeface="Univers 45 Light" pitchFamily="2" charset="0"/>
              <a:buChar char="—"/>
            </a:pPr>
            <a:r>
              <a:rPr lang="en-US" sz="1600" dirty="0" smtClean="0">
                <a:latin typeface="Arial" panose="020B0604020202020204" pitchFamily="34" charset="0"/>
                <a:ea typeface="Tahoma" panose="020B0604030504040204" pitchFamily="34" charset="0"/>
                <a:cs typeface="Arial" panose="020B0604020202020204" pitchFamily="34" charset="0"/>
              </a:rPr>
              <a:t>Supplier can substitute the equipment for an identical piece at any time and is required to substitute if the equipment breaks down or otherwise needs replacing</a:t>
            </a:r>
          </a:p>
          <a:p>
            <a:pPr lvl="2">
              <a:spcAft>
                <a:spcPts val="1800"/>
              </a:spcAft>
              <a:buFont typeface="Univers 45 Light" pitchFamily="2" charset="0"/>
              <a:buChar char="—"/>
            </a:pPr>
            <a:r>
              <a:rPr lang="en-US" sz="1600" dirty="0" smtClean="0">
                <a:latin typeface="Arial" panose="020B0604020202020204" pitchFamily="34" charset="0"/>
                <a:ea typeface="Tahoma" panose="020B0604030504040204" pitchFamily="34" charset="0"/>
                <a:cs typeface="Arial" panose="020B0604020202020204" pitchFamily="34" charset="0"/>
              </a:rPr>
              <a:t>In all other respects, Customer controls the equipment during the lease term</a:t>
            </a:r>
            <a:endParaRPr lang="en-US" sz="2000" dirty="0">
              <a:latin typeface="Arial" panose="020B0604020202020204" pitchFamily="34" charset="0"/>
              <a:ea typeface="Tahoma" panose="020B0604030504040204" pitchFamily="34" charset="0"/>
              <a:cs typeface="Arial" panose="020B0604020202020204" pitchFamily="34" charset="0"/>
            </a:endParaRPr>
          </a:p>
          <a:p>
            <a:pPr marL="0" lvl="2" indent="0">
              <a:spcAft>
                <a:spcPts val="1800"/>
              </a:spcAft>
              <a:buNone/>
            </a:pPr>
            <a:r>
              <a:rPr lang="en-US" sz="2000" b="1" dirty="0" smtClean="0">
                <a:latin typeface="Arial" panose="020B0604020202020204" pitchFamily="34" charset="0"/>
                <a:ea typeface="Tahoma" panose="020B0604030504040204" pitchFamily="34" charset="0"/>
                <a:cs typeface="Arial" panose="020B0604020202020204" pitchFamily="34" charset="0"/>
              </a:rPr>
              <a:t>Is this a lease?</a:t>
            </a:r>
            <a:endParaRPr lang="en-SG" sz="2000" b="1" dirty="0" smtClean="0">
              <a:latin typeface="Arial" panose="020B0604020202020204" pitchFamily="34" charset="0"/>
              <a:ea typeface="Tahoma" panose="020B0604030504040204" pitchFamily="34" charset="0"/>
              <a:cs typeface="Arial" panose="020B0604020202020204" pitchFamily="34" charset="0"/>
            </a:endParaRPr>
          </a:p>
          <a:p>
            <a:pPr marL="256498" lvl="2" indent="-256498">
              <a:spcAft>
                <a:spcPts val="1800"/>
              </a:spcAft>
              <a:buFont typeface="Wingdings" pitchFamily="2" charset="2"/>
              <a:buChar char="§"/>
            </a:pPr>
            <a:endParaRPr lang="en-SG" sz="2000" dirty="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4292109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9617" y="1211263"/>
            <a:ext cx="3817030" cy="5075237"/>
          </a:xfrm>
          <a:prstGeom prst="rect">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smtClean="0">
              <a:solidFill>
                <a:schemeClr val="bg1"/>
              </a:solidFill>
            </a:endParaRPr>
          </a:p>
        </p:txBody>
      </p:sp>
      <p:sp>
        <p:nvSpPr>
          <p:cNvPr id="33" name="Rectangle 32"/>
          <p:cNvSpPr/>
          <p:nvPr/>
        </p:nvSpPr>
        <p:spPr>
          <a:xfrm>
            <a:off x="4582432" y="1211263"/>
            <a:ext cx="3817030" cy="5075237"/>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smtClean="0">
              <a:solidFill>
                <a:schemeClr val="bg1"/>
              </a:solidFill>
            </a:endParaRPr>
          </a:p>
        </p:txBody>
      </p:sp>
      <p:sp>
        <p:nvSpPr>
          <p:cNvPr id="2" name="Title 1"/>
          <p:cNvSpPr>
            <a:spLocks noGrp="1"/>
          </p:cNvSpPr>
          <p:nvPr>
            <p:ph type="title"/>
          </p:nvPr>
        </p:nvSpPr>
        <p:spPr/>
        <p:txBody>
          <a:bodyPr/>
          <a:lstStyle/>
          <a:p>
            <a:r>
              <a:rPr lang="en-GB" dirty="0" smtClean="0"/>
              <a:t>The $3 trillion standard</a:t>
            </a:r>
            <a:endParaRPr lang="en-GB" dirty="0"/>
          </a:p>
        </p:txBody>
      </p:sp>
      <p:sp>
        <p:nvSpPr>
          <p:cNvPr id="14" name="Text Placeholder 2"/>
          <p:cNvSpPr txBox="1">
            <a:spLocks/>
          </p:cNvSpPr>
          <p:nvPr>
            <p:custDataLst>
              <p:tags r:id="rId1"/>
            </p:custDataLst>
          </p:nvPr>
        </p:nvSpPr>
        <p:spPr>
          <a:xfrm>
            <a:off x="1103864" y="1863099"/>
            <a:ext cx="2955026" cy="2825000"/>
          </a:xfrm>
          <a:prstGeom prst="rect">
            <a:avLst/>
          </a:prstGeom>
        </p:spPr>
        <p:txBody>
          <a:bodyPr lIns="0" tIns="0" rIns="0" bIns="0"/>
          <a:lstStyle>
            <a:lvl1pPr marL="0" indent="0" algn="l" defTabSz="609585" rtl="0" eaLnBrk="1" latinLnBrk="0" hangingPunct="1">
              <a:spcBef>
                <a:spcPts val="0"/>
              </a:spcBef>
              <a:spcAft>
                <a:spcPts val="400"/>
              </a:spcAft>
              <a:buFont typeface="Lucida Grande"/>
              <a:buNone/>
              <a:defRPr sz="2667" b="1" i="0" kern="1200">
                <a:solidFill>
                  <a:schemeClr val="tx1"/>
                </a:solidFill>
                <a:latin typeface="Univers for KPMG"/>
                <a:ea typeface="+mn-ea"/>
                <a:cs typeface="Univers for KPMG"/>
              </a:defRPr>
            </a:lvl1pPr>
            <a:lvl2pPr marL="0" indent="0" algn="l" defTabSz="609585" rtl="0" eaLnBrk="1" latinLnBrk="0" hangingPunct="1">
              <a:lnSpc>
                <a:spcPct val="90000"/>
              </a:lnSpc>
              <a:spcBef>
                <a:spcPts val="0"/>
              </a:spcBef>
              <a:spcAft>
                <a:spcPts val="1200"/>
              </a:spcAft>
              <a:buFont typeface="Arial"/>
              <a:buNone/>
              <a:defRPr sz="2667" b="0" i="0" kern="1200">
                <a:solidFill>
                  <a:schemeClr val="tx1"/>
                </a:solidFill>
                <a:latin typeface="Univers for KPMG Light"/>
                <a:ea typeface="+mn-ea"/>
                <a:cs typeface="Univers for KPMG Light"/>
              </a:defRPr>
            </a:lvl2pPr>
            <a:lvl3pPr marL="304792" indent="-304792" algn="l" defTabSz="609585" rtl="0" eaLnBrk="1" latinLnBrk="0" hangingPunct="1">
              <a:spcBef>
                <a:spcPts val="0"/>
              </a:spcBef>
              <a:spcAft>
                <a:spcPts val="400"/>
              </a:spcAft>
              <a:buFont typeface="Lucida Grande"/>
              <a:buChar char="—"/>
              <a:defRPr sz="2667" b="0" i="0" kern="1200">
                <a:solidFill>
                  <a:schemeClr val="tx1"/>
                </a:solidFill>
                <a:latin typeface="Univers for KPMG Light"/>
                <a:ea typeface="+mn-ea"/>
                <a:cs typeface="Univers for KPMG Light"/>
              </a:defRPr>
            </a:lvl3pPr>
            <a:lvl4pPr marL="457189" indent="-152396" algn="l" defTabSz="609585" rtl="0" eaLnBrk="1" latinLnBrk="0" hangingPunct="1">
              <a:spcBef>
                <a:spcPts val="0"/>
              </a:spcBef>
              <a:spcAft>
                <a:spcPts val="400"/>
              </a:spcAft>
              <a:buFont typeface="Arial"/>
              <a:buChar char="–"/>
              <a:defRPr sz="2667" b="0" i="0" kern="1200">
                <a:solidFill>
                  <a:schemeClr val="tx1"/>
                </a:solidFill>
                <a:latin typeface="Univers for KPMG Light"/>
                <a:ea typeface="+mn-ea"/>
                <a:cs typeface="Univers for KPMG Light"/>
              </a:defRPr>
            </a:lvl4pPr>
            <a:lvl5pPr marL="0" indent="0" algn="l" defTabSz="609585" rtl="0" eaLnBrk="1" latinLnBrk="0" hangingPunct="1">
              <a:spcBef>
                <a:spcPts val="0"/>
              </a:spcBef>
              <a:spcAft>
                <a:spcPts val="400"/>
              </a:spcAft>
              <a:buFont typeface="Arial"/>
              <a:buNone/>
              <a:defRPr sz="2667" b="0" i="0" kern="1200">
                <a:solidFill>
                  <a:schemeClr val="accent6"/>
                </a:solidFill>
                <a:latin typeface="Univers for KPMG Light"/>
                <a:ea typeface="+mn-ea"/>
                <a:cs typeface="Univers for KPMG 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114300" indent="-114300" defTabSz="457189">
              <a:spcAft>
                <a:spcPts val="0"/>
              </a:spcAft>
              <a:defRPr/>
            </a:pPr>
            <a:r>
              <a:rPr lang="en-GB" sz="2000" dirty="0">
                <a:solidFill>
                  <a:schemeClr val="bg1"/>
                </a:solidFill>
                <a:latin typeface="Arial" panose="020B0604020202020204" pitchFamily="34" charset="0"/>
                <a:cs typeface="Arial" panose="020B0604020202020204" pitchFamily="34" charset="0"/>
              </a:rPr>
              <a:t>“One of my great ambitions before I die is to fly in an aircraft that is on an airline’s balance sheet…”</a:t>
            </a:r>
          </a:p>
          <a:p>
            <a:pPr defTabSz="457189">
              <a:spcAft>
                <a:spcPts val="0"/>
              </a:spcAft>
              <a:defRPr/>
            </a:pPr>
            <a:endParaRPr lang="en-GB" sz="2000" dirty="0">
              <a:solidFill>
                <a:schemeClr val="bg1"/>
              </a:solidFill>
              <a:latin typeface="Arial" panose="020B0604020202020204" pitchFamily="34" charset="0"/>
              <a:cs typeface="Arial" panose="020B0604020202020204" pitchFamily="34" charset="0"/>
            </a:endParaRPr>
          </a:p>
          <a:p>
            <a:pPr defTabSz="457189">
              <a:spcAft>
                <a:spcPts val="0"/>
              </a:spcAft>
              <a:defRPr/>
            </a:pPr>
            <a:endParaRPr lang="en-GB" sz="2000" dirty="0">
              <a:solidFill>
                <a:schemeClr val="bg1"/>
              </a:solidFill>
              <a:latin typeface="Arial" panose="020B0604020202020204" pitchFamily="34" charset="0"/>
              <a:cs typeface="Arial" panose="020B0604020202020204" pitchFamily="34" charset="0"/>
            </a:endParaRPr>
          </a:p>
          <a:p>
            <a:pPr defTabSz="457189">
              <a:spcAft>
                <a:spcPts val="0"/>
              </a:spcAft>
              <a:defRPr/>
            </a:pPr>
            <a:endParaRPr lang="en-GB" sz="2000" dirty="0">
              <a:solidFill>
                <a:schemeClr val="bg1"/>
              </a:solidFill>
              <a:latin typeface="Arial" panose="020B0604020202020204" pitchFamily="34" charset="0"/>
              <a:cs typeface="Arial" panose="020B0604020202020204" pitchFamily="34" charset="0"/>
            </a:endParaRPr>
          </a:p>
          <a:p>
            <a:pPr marL="114300" defTabSz="457189">
              <a:spcAft>
                <a:spcPts val="0"/>
              </a:spcAft>
              <a:defRPr/>
            </a:pPr>
            <a:r>
              <a:rPr lang="en-GB" sz="1650" b="0" dirty="0">
                <a:solidFill>
                  <a:schemeClr val="bg1"/>
                </a:solidFill>
                <a:latin typeface="Arial" panose="020B0604020202020204" pitchFamily="34" charset="0"/>
                <a:cs typeface="Arial" panose="020B0604020202020204" pitchFamily="34" charset="0"/>
              </a:rPr>
              <a:t>Sir David Tweedie</a:t>
            </a:r>
          </a:p>
          <a:p>
            <a:pPr marL="114300" defTabSz="457189">
              <a:spcAft>
                <a:spcPts val="0"/>
              </a:spcAft>
              <a:defRPr/>
            </a:pPr>
            <a:r>
              <a:rPr lang="en-GB" sz="1650" b="0" dirty="0">
                <a:solidFill>
                  <a:schemeClr val="bg1"/>
                </a:solidFill>
                <a:latin typeface="Arial" panose="020B0604020202020204" pitchFamily="34" charset="0"/>
                <a:cs typeface="Arial" panose="020B0604020202020204" pitchFamily="34" charset="0"/>
              </a:rPr>
              <a:t>April 2008</a:t>
            </a:r>
          </a:p>
        </p:txBody>
      </p:sp>
      <p:sp>
        <p:nvSpPr>
          <p:cNvPr id="15" name="Text Placeholder 2"/>
          <p:cNvSpPr txBox="1">
            <a:spLocks/>
          </p:cNvSpPr>
          <p:nvPr>
            <p:custDataLst>
              <p:tags r:id="rId2"/>
            </p:custDataLst>
          </p:nvPr>
        </p:nvSpPr>
        <p:spPr>
          <a:xfrm>
            <a:off x="4920893" y="1863099"/>
            <a:ext cx="3043845" cy="2493539"/>
          </a:xfrm>
          <a:prstGeom prst="rect">
            <a:avLst/>
          </a:prstGeom>
        </p:spPr>
        <p:txBody>
          <a:bodyPr lIns="0" tIns="0" rIns="0" bIns="0"/>
          <a:lstStyle>
            <a:lvl1pPr marL="0" indent="0" algn="l" defTabSz="609585" rtl="0" eaLnBrk="1" latinLnBrk="0" hangingPunct="1">
              <a:spcBef>
                <a:spcPts val="0"/>
              </a:spcBef>
              <a:spcAft>
                <a:spcPts val="400"/>
              </a:spcAft>
              <a:buFont typeface="Lucida Grande"/>
              <a:buNone/>
              <a:defRPr sz="2667" b="1" i="0" kern="1200">
                <a:solidFill>
                  <a:schemeClr val="tx1"/>
                </a:solidFill>
                <a:latin typeface="Univers for KPMG"/>
                <a:ea typeface="+mn-ea"/>
                <a:cs typeface="Univers for KPMG"/>
              </a:defRPr>
            </a:lvl1pPr>
            <a:lvl2pPr marL="0" indent="0" algn="l" defTabSz="609585" rtl="0" eaLnBrk="1" latinLnBrk="0" hangingPunct="1">
              <a:lnSpc>
                <a:spcPct val="90000"/>
              </a:lnSpc>
              <a:spcBef>
                <a:spcPts val="0"/>
              </a:spcBef>
              <a:spcAft>
                <a:spcPts val="1200"/>
              </a:spcAft>
              <a:buFont typeface="Arial"/>
              <a:buNone/>
              <a:defRPr sz="2667" b="0" i="0" kern="1200">
                <a:solidFill>
                  <a:schemeClr val="tx1"/>
                </a:solidFill>
                <a:latin typeface="Univers for KPMG Light"/>
                <a:ea typeface="+mn-ea"/>
                <a:cs typeface="Univers for KPMG Light"/>
              </a:defRPr>
            </a:lvl2pPr>
            <a:lvl3pPr marL="304792" indent="-304792" algn="l" defTabSz="609585" rtl="0" eaLnBrk="1" latinLnBrk="0" hangingPunct="1">
              <a:spcBef>
                <a:spcPts val="0"/>
              </a:spcBef>
              <a:spcAft>
                <a:spcPts val="400"/>
              </a:spcAft>
              <a:buFont typeface="Lucida Grande"/>
              <a:buChar char="—"/>
              <a:defRPr sz="2667" b="0" i="0" kern="1200">
                <a:solidFill>
                  <a:schemeClr val="tx1"/>
                </a:solidFill>
                <a:latin typeface="Univers for KPMG Light"/>
                <a:ea typeface="+mn-ea"/>
                <a:cs typeface="Univers for KPMG Light"/>
              </a:defRPr>
            </a:lvl3pPr>
            <a:lvl4pPr marL="457189" indent="-152396" algn="l" defTabSz="609585" rtl="0" eaLnBrk="1" latinLnBrk="0" hangingPunct="1">
              <a:spcBef>
                <a:spcPts val="0"/>
              </a:spcBef>
              <a:spcAft>
                <a:spcPts val="400"/>
              </a:spcAft>
              <a:buFont typeface="Arial"/>
              <a:buChar char="–"/>
              <a:defRPr sz="2667" b="0" i="0" kern="1200">
                <a:solidFill>
                  <a:schemeClr val="tx1"/>
                </a:solidFill>
                <a:latin typeface="Univers for KPMG Light"/>
                <a:ea typeface="+mn-ea"/>
                <a:cs typeface="Univers for KPMG Light"/>
              </a:defRPr>
            </a:lvl4pPr>
            <a:lvl5pPr marL="0" indent="0" algn="l" defTabSz="609585" rtl="0" eaLnBrk="1" latinLnBrk="0" hangingPunct="1">
              <a:spcBef>
                <a:spcPts val="0"/>
              </a:spcBef>
              <a:spcAft>
                <a:spcPts val="400"/>
              </a:spcAft>
              <a:buFont typeface="Arial"/>
              <a:buNone/>
              <a:defRPr sz="2667" b="0" i="0" kern="1200">
                <a:solidFill>
                  <a:schemeClr val="accent6"/>
                </a:solidFill>
                <a:latin typeface="Univers for KPMG Light"/>
                <a:ea typeface="+mn-ea"/>
                <a:cs typeface="Univers for KPMG 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114300" indent="-114300" defTabSz="457189">
              <a:spcAft>
                <a:spcPts val="0"/>
              </a:spcAft>
              <a:defRPr/>
            </a:pPr>
            <a:r>
              <a:rPr lang="en-GB" sz="2000" dirty="0">
                <a:solidFill>
                  <a:schemeClr val="bg1"/>
                </a:solidFill>
                <a:latin typeface="Arial" panose="020B0604020202020204" pitchFamily="34" charset="0"/>
                <a:cs typeface="Arial" panose="020B0604020202020204" pitchFamily="34" charset="0"/>
              </a:rPr>
              <a:t>“Listed companies are estimated to have US$3.3 trillion of lease commitments, over 85% of which do not appear on their balance sheets…”</a:t>
            </a:r>
          </a:p>
          <a:p>
            <a:pPr marL="114300" indent="-114300" defTabSz="457189">
              <a:spcAft>
                <a:spcPts val="0"/>
              </a:spcAft>
              <a:defRPr/>
            </a:pPr>
            <a:endParaRPr lang="en-GB" sz="2000" dirty="0">
              <a:solidFill>
                <a:schemeClr val="bg1"/>
              </a:solidFill>
              <a:latin typeface="Arial" panose="020B0604020202020204" pitchFamily="34" charset="0"/>
              <a:cs typeface="Arial" panose="020B0604020202020204" pitchFamily="34" charset="0"/>
            </a:endParaRPr>
          </a:p>
          <a:p>
            <a:pPr marL="114300" defTabSz="457189">
              <a:spcAft>
                <a:spcPts val="0"/>
              </a:spcAft>
              <a:defRPr/>
            </a:pPr>
            <a:r>
              <a:rPr lang="en-GB" sz="1650" b="0" dirty="0">
                <a:solidFill>
                  <a:schemeClr val="bg1"/>
                </a:solidFill>
                <a:latin typeface="Arial" panose="020B0604020202020204" pitchFamily="34" charset="0"/>
                <a:cs typeface="Arial" panose="020B0604020202020204" pitchFamily="34" charset="0"/>
              </a:rPr>
              <a:t>Hans Hoogervorst</a:t>
            </a:r>
          </a:p>
          <a:p>
            <a:pPr marL="114300" defTabSz="457189">
              <a:spcAft>
                <a:spcPts val="0"/>
              </a:spcAft>
              <a:defRPr/>
            </a:pPr>
            <a:r>
              <a:rPr lang="en-GB" sz="1650" b="0" dirty="0">
                <a:solidFill>
                  <a:schemeClr val="bg1"/>
                </a:solidFill>
                <a:latin typeface="Arial" panose="020B0604020202020204" pitchFamily="34" charset="0"/>
                <a:cs typeface="Arial" panose="020B0604020202020204" pitchFamily="34" charset="0"/>
              </a:rPr>
              <a:t>January 2016</a:t>
            </a:r>
          </a:p>
        </p:txBody>
      </p:sp>
    </p:spTree>
    <p:extLst>
      <p:ext uri="{BB962C8B-B14F-4D97-AF65-F5344CB8AC3E}">
        <p14:creationId xmlns:p14="http://schemas.microsoft.com/office/powerpoint/2010/main" xmlns="" val="10013365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Definition of a lease</a:t>
            </a:r>
            <a:endParaRPr lang="en-US" sz="5400" dirty="0"/>
          </a:p>
        </p:txBody>
      </p:sp>
      <p:sp>
        <p:nvSpPr>
          <p:cNvPr id="6" name="Text Placeholder 5"/>
          <p:cNvSpPr>
            <a:spLocks noGrp="1"/>
          </p:cNvSpPr>
          <p:nvPr>
            <p:ph type="body" sz="quarter" idx="4294967295"/>
            <p:custDataLst>
              <p:tags r:id="rId2"/>
            </p:custDataLst>
          </p:nvPr>
        </p:nvSpPr>
        <p:spPr>
          <a:xfrm>
            <a:off x="746125" y="1170196"/>
            <a:ext cx="7634288" cy="3530600"/>
          </a:xfrm>
        </p:spPr>
        <p:txBody>
          <a:bodyPr/>
          <a:lstStyle/>
          <a:p>
            <a:pPr marL="0" lvl="2" indent="0">
              <a:spcAft>
                <a:spcPts val="1800"/>
              </a:spcAft>
              <a:buNone/>
            </a:pPr>
            <a:r>
              <a:rPr lang="en-US" sz="2000" b="1" dirty="0" smtClean="0">
                <a:latin typeface="Arial" panose="020B0604020202020204" pitchFamily="34" charset="0"/>
                <a:ea typeface="Tahoma" panose="020B0604030504040204" pitchFamily="34" charset="0"/>
                <a:cs typeface="Arial" panose="020B0604020202020204" pitchFamily="34" charset="0"/>
              </a:rPr>
              <a:t>Example fact pattern: Storage facility</a:t>
            </a:r>
          </a:p>
          <a:p>
            <a:pPr lvl="2">
              <a:spcAft>
                <a:spcPts val="1800"/>
              </a:spcAft>
              <a:buFont typeface="Univers 45 Light" pitchFamily="2" charset="0"/>
              <a:buChar char="—"/>
            </a:pPr>
            <a:r>
              <a:rPr lang="en-US" sz="1600" dirty="0">
                <a:latin typeface="Arial" panose="020B0604020202020204" pitchFamily="34" charset="0"/>
                <a:ea typeface="Tahoma" panose="020B0604030504040204" pitchFamily="34" charset="0"/>
                <a:cs typeface="Arial" panose="020B0604020202020204" pitchFamily="34" charset="0"/>
              </a:rPr>
              <a:t>10 year contract for Customer to use a storage facility</a:t>
            </a:r>
          </a:p>
          <a:p>
            <a:pPr lvl="2">
              <a:spcAft>
                <a:spcPts val="1800"/>
              </a:spcAft>
              <a:buFont typeface="Univers 45 Light" pitchFamily="2" charset="0"/>
              <a:buChar char="—"/>
            </a:pPr>
            <a:r>
              <a:rPr lang="en-US" sz="1600" dirty="0">
                <a:latin typeface="Arial" panose="020B0604020202020204" pitchFamily="34" charset="0"/>
                <a:ea typeface="Tahoma" panose="020B0604030504040204" pitchFamily="34" charset="0"/>
                <a:cs typeface="Arial" panose="020B0604020202020204" pitchFamily="34" charset="0"/>
              </a:rPr>
              <a:t>Supplier deals with transporting items for storage to and from the facility</a:t>
            </a:r>
          </a:p>
          <a:p>
            <a:pPr lvl="2">
              <a:spcAft>
                <a:spcPts val="1800"/>
              </a:spcAft>
              <a:buFont typeface="Univers 45 Light" pitchFamily="2" charset="0"/>
              <a:buChar char="—"/>
            </a:pPr>
            <a:r>
              <a:rPr lang="en-US" sz="1600" dirty="0">
                <a:latin typeface="Arial" panose="020B0604020202020204" pitchFamily="34" charset="0"/>
                <a:ea typeface="Tahoma" panose="020B0604030504040204" pitchFamily="34" charset="0"/>
                <a:cs typeface="Arial" panose="020B0604020202020204" pitchFamily="34" charset="0"/>
              </a:rPr>
              <a:t>Customer decides what will be stored at any time and instructs Supplier accordingly</a:t>
            </a:r>
          </a:p>
          <a:p>
            <a:pPr lvl="2">
              <a:spcAft>
                <a:spcPts val="1800"/>
              </a:spcAft>
              <a:buFont typeface="Univers 45 Light" pitchFamily="2" charset="0"/>
              <a:buChar char="—"/>
            </a:pPr>
            <a:r>
              <a:rPr lang="en-US" sz="1600" dirty="0">
                <a:latin typeface="Arial" panose="020B0604020202020204" pitchFamily="34" charset="0"/>
                <a:ea typeface="Tahoma" panose="020B0604030504040204" pitchFamily="34" charset="0"/>
                <a:cs typeface="Arial" panose="020B0604020202020204" pitchFamily="34" charset="0"/>
              </a:rPr>
              <a:t>As well as the fees for use of the facility for 10 years, Customer pays a further fee based on Supplier transportation and other related costs</a:t>
            </a:r>
          </a:p>
          <a:p>
            <a:pPr marL="0" lvl="2" indent="0">
              <a:spcAft>
                <a:spcPts val="1800"/>
              </a:spcAft>
              <a:buNone/>
            </a:pPr>
            <a:r>
              <a:rPr lang="en-US" sz="2000" b="1" dirty="0">
                <a:latin typeface="Arial" panose="020B0604020202020204" pitchFamily="34" charset="0"/>
                <a:ea typeface="Tahoma" panose="020B0604030504040204" pitchFamily="34" charset="0"/>
                <a:cs typeface="Arial" panose="020B0604020202020204" pitchFamily="34" charset="0"/>
              </a:rPr>
              <a:t>Is this a lease?</a:t>
            </a:r>
            <a:endParaRPr lang="en-SG" sz="2000" b="1" dirty="0">
              <a:latin typeface="Arial" panose="020B0604020202020204" pitchFamily="34" charset="0"/>
              <a:ea typeface="Tahoma" panose="020B0604030504040204" pitchFamily="34" charset="0"/>
              <a:cs typeface="Arial" panose="020B0604020202020204" pitchFamily="34" charset="0"/>
            </a:endParaRPr>
          </a:p>
          <a:p>
            <a:pPr marL="256498" lvl="2" indent="-256498">
              <a:spcAft>
                <a:spcPts val="1800"/>
              </a:spcAft>
              <a:buFont typeface="Wingdings" pitchFamily="2" charset="2"/>
              <a:buChar char="§"/>
            </a:pPr>
            <a:endParaRPr lang="en-SG" sz="2000" dirty="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19833522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Definition of a lease</a:t>
            </a:r>
            <a:endParaRPr lang="en-US" sz="5400" dirty="0"/>
          </a:p>
        </p:txBody>
      </p:sp>
      <p:sp>
        <p:nvSpPr>
          <p:cNvPr id="6" name="Text Placeholder 5"/>
          <p:cNvSpPr>
            <a:spLocks noGrp="1"/>
          </p:cNvSpPr>
          <p:nvPr>
            <p:ph type="body" sz="quarter" idx="4294967295"/>
            <p:custDataLst>
              <p:tags r:id="rId2"/>
            </p:custDataLst>
          </p:nvPr>
        </p:nvSpPr>
        <p:spPr>
          <a:xfrm>
            <a:off x="748581" y="1061416"/>
            <a:ext cx="7634288" cy="3530600"/>
          </a:xfrm>
        </p:spPr>
        <p:txBody>
          <a:bodyPr/>
          <a:lstStyle/>
          <a:p>
            <a:pPr marL="0" lvl="2" indent="0">
              <a:lnSpc>
                <a:spcPct val="150000"/>
              </a:lnSpc>
              <a:spcBef>
                <a:spcPts val="600"/>
              </a:spcBef>
              <a:buNone/>
            </a:pPr>
            <a:r>
              <a:rPr lang="en-US" sz="2000" b="1" dirty="0" smtClean="0">
                <a:latin typeface="Arial" panose="020B0604020202020204" pitchFamily="34" charset="0"/>
                <a:ea typeface="Tahoma" panose="020B0604030504040204" pitchFamily="34" charset="0"/>
                <a:cs typeface="Arial" panose="020B0604020202020204" pitchFamily="34" charset="0"/>
              </a:rPr>
              <a:t>Key question for implementation:</a:t>
            </a:r>
          </a:p>
        </p:txBody>
      </p:sp>
      <p:sp>
        <p:nvSpPr>
          <p:cNvPr id="3" name="Oval 2"/>
          <p:cNvSpPr/>
          <p:nvPr/>
        </p:nvSpPr>
        <p:spPr>
          <a:xfrm>
            <a:off x="2588616" y="2038191"/>
            <a:ext cx="3657600" cy="3657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2400" b="1" dirty="0" smtClean="0">
                <a:solidFill>
                  <a:schemeClr val="bg1"/>
                </a:solidFill>
              </a:rPr>
              <a:t>Has very much changed compared to today?</a:t>
            </a:r>
          </a:p>
        </p:txBody>
      </p:sp>
    </p:spTree>
    <p:extLst>
      <p:ext uri="{BB962C8B-B14F-4D97-AF65-F5344CB8AC3E}">
        <p14:creationId xmlns:p14="http://schemas.microsoft.com/office/powerpoint/2010/main" xmlns="" val="23628620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lstStyle/>
          <a:p>
            <a:r>
              <a:rPr lang="en-US" sz="5400" dirty="0"/>
              <a:t>Lease and </a:t>
            </a:r>
            <a:r>
              <a:rPr lang="en-US" sz="5400" dirty="0" smtClean="0"/>
              <a:t>non–lease </a:t>
            </a:r>
            <a:r>
              <a:rPr lang="en-US" sz="5400" dirty="0"/>
              <a:t>components </a:t>
            </a:r>
          </a:p>
        </p:txBody>
      </p:sp>
      <p:sp>
        <p:nvSpPr>
          <p:cNvPr id="13" name="TextBox 12"/>
          <p:cNvSpPr txBox="1"/>
          <p:nvPr/>
        </p:nvSpPr>
        <p:spPr>
          <a:xfrm>
            <a:off x="1759314" y="5192623"/>
            <a:ext cx="2860693" cy="528080"/>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2920" algn="ctr" defTabSz="561822">
              <a:defRPr/>
            </a:pPr>
            <a:r>
              <a:rPr lang="en-GB" sz="1400" b="1" dirty="0">
                <a:solidFill>
                  <a:prstClr val="white"/>
                </a:solidFill>
                <a:cs typeface="Arial" panose="020B0604020202020204" pitchFamily="34" charset="0"/>
              </a:rPr>
              <a:t>Separate components</a:t>
            </a:r>
          </a:p>
        </p:txBody>
      </p:sp>
      <p:sp>
        <p:nvSpPr>
          <p:cNvPr id="14" name="TextBox 13"/>
          <p:cNvSpPr txBox="1"/>
          <p:nvPr/>
        </p:nvSpPr>
        <p:spPr>
          <a:xfrm>
            <a:off x="4979357" y="5192623"/>
            <a:ext cx="2734934" cy="528078"/>
          </a:xfrm>
          <a:prstGeom prst="rect">
            <a:avLst/>
          </a:prstGeom>
          <a:solidFill>
            <a:srgbClr val="BC204B"/>
          </a:solidFill>
          <a:ln>
            <a:no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lstStyle/>
          <a:p>
            <a:pPr indent="-172920" algn="ctr" defTabSz="561822">
              <a:defRPr/>
            </a:pPr>
            <a:r>
              <a:rPr lang="en-GB" sz="1400" b="1" dirty="0">
                <a:solidFill>
                  <a:prstClr val="white"/>
                </a:solidFill>
                <a:cs typeface="Arial" panose="020B0604020202020204" pitchFamily="34" charset="0"/>
              </a:rPr>
              <a:t>Combine components</a:t>
            </a:r>
          </a:p>
        </p:txBody>
      </p:sp>
      <p:cxnSp>
        <p:nvCxnSpPr>
          <p:cNvPr id="21" name="Elbow Connector 20"/>
          <p:cNvCxnSpPr/>
          <p:nvPr/>
        </p:nvCxnSpPr>
        <p:spPr>
          <a:xfrm rot="5400000">
            <a:off x="3328492" y="3897017"/>
            <a:ext cx="836760" cy="1649865"/>
          </a:xfrm>
          <a:prstGeom prst="bentConnector3">
            <a:avLst>
              <a:gd name="adj1" fmla="val 50000"/>
            </a:avLst>
          </a:prstGeom>
          <a:ln w="57150">
            <a:solidFill>
              <a:srgbClr val="00A3A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rot="16200000" flipH="1">
            <a:off x="5308304" y="3887079"/>
            <a:ext cx="851541" cy="1684516"/>
          </a:xfrm>
          <a:prstGeom prst="bentConnector3">
            <a:avLst>
              <a:gd name="adj1" fmla="val 50000"/>
            </a:avLst>
          </a:prstGeom>
          <a:ln w="57150">
            <a:solidFill>
              <a:srgbClr val="BC204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1678888" y="1873586"/>
            <a:ext cx="6035403" cy="252273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4406" tIns="42203" rIns="84406" bIns="42203" rtlCol="0" anchor="ctr">
            <a:noAutofit/>
          </a:bodyPr>
          <a:lstStyle/>
          <a:p>
            <a:pPr marL="172920" indent="-172920" algn="ctr" defTabSz="877788">
              <a:defRPr/>
            </a:pPr>
            <a:endParaRPr lang="en-GB" sz="1400" b="1" dirty="0">
              <a:solidFill>
                <a:prstClr val="white"/>
              </a:solidFill>
              <a:cs typeface="Arial" panose="020B0604020202020204" pitchFamily="34" charset="0"/>
            </a:endParaRPr>
          </a:p>
          <a:p>
            <a:pPr marL="172920" indent="-172920" algn="ctr" defTabSz="877788">
              <a:defRPr/>
            </a:pPr>
            <a:endParaRPr lang="en-GB" sz="1400" b="1" dirty="0">
              <a:solidFill>
                <a:prstClr val="white"/>
              </a:solidFill>
              <a:cs typeface="Arial" panose="020B0604020202020204" pitchFamily="34" charset="0"/>
            </a:endParaRPr>
          </a:p>
          <a:p>
            <a:pPr marL="172920" indent="-172920" algn="ctr" defTabSz="877788">
              <a:defRPr/>
            </a:pPr>
            <a:endParaRPr lang="en-GB" sz="1400" b="1" dirty="0">
              <a:solidFill>
                <a:prstClr val="white"/>
              </a:solidFill>
              <a:cs typeface="Arial" panose="020B0604020202020204" pitchFamily="34" charset="0"/>
            </a:endParaRPr>
          </a:p>
          <a:p>
            <a:pPr marL="172920" indent="-172920" algn="ctr" defTabSz="877788">
              <a:defRPr/>
            </a:pPr>
            <a:endParaRPr lang="en-GB" sz="1400" b="1" dirty="0">
              <a:solidFill>
                <a:prstClr val="white"/>
              </a:solidFill>
              <a:cs typeface="Arial" panose="020B0604020202020204" pitchFamily="34" charset="0"/>
            </a:endParaRPr>
          </a:p>
          <a:p>
            <a:pPr marL="172920" indent="-172920" algn="ctr" defTabSz="877788">
              <a:defRPr/>
            </a:pPr>
            <a:endParaRPr lang="en-GB" sz="1400" b="1" dirty="0">
              <a:solidFill>
                <a:prstClr val="white"/>
              </a:solidFill>
              <a:cs typeface="Arial" panose="020B0604020202020204" pitchFamily="34" charset="0"/>
            </a:endParaRPr>
          </a:p>
          <a:p>
            <a:pPr marL="172920" indent="-172920" algn="ctr" defTabSz="877788">
              <a:defRPr/>
            </a:pPr>
            <a:endParaRPr lang="en-GB" sz="1400" b="1" dirty="0">
              <a:solidFill>
                <a:prstClr val="white"/>
              </a:solidFill>
              <a:cs typeface="Arial" panose="020B0604020202020204" pitchFamily="34" charset="0"/>
            </a:endParaRPr>
          </a:p>
          <a:p>
            <a:pPr marL="172920" indent="-172920" algn="ctr" defTabSz="877788">
              <a:defRPr/>
            </a:pPr>
            <a:endParaRPr lang="en-GB" sz="1400" b="1" dirty="0">
              <a:solidFill>
                <a:prstClr val="white"/>
              </a:solidFill>
              <a:cs typeface="Arial" panose="020B0604020202020204" pitchFamily="34" charset="0"/>
            </a:endParaRPr>
          </a:p>
          <a:p>
            <a:pPr marL="172920" indent="-172920" algn="ctr" defTabSz="877788">
              <a:defRPr/>
            </a:pPr>
            <a:endParaRPr lang="en-GB" sz="1400" b="1" dirty="0">
              <a:solidFill>
                <a:prstClr val="white"/>
              </a:solidFill>
              <a:cs typeface="Arial" panose="020B0604020202020204" pitchFamily="34" charset="0"/>
            </a:endParaRPr>
          </a:p>
          <a:p>
            <a:pPr marL="172920" indent="-172920" algn="ctr" defTabSz="877788">
              <a:defRPr/>
            </a:pPr>
            <a:endParaRPr lang="en-GB" sz="1400" b="1" dirty="0">
              <a:solidFill>
                <a:prstClr val="white"/>
              </a:solidFill>
              <a:cs typeface="Arial" panose="020B0604020202020204" pitchFamily="34" charset="0"/>
            </a:endParaRPr>
          </a:p>
          <a:p>
            <a:pPr marL="172920" indent="-172920" algn="ctr" defTabSz="877788">
              <a:defRPr/>
            </a:pPr>
            <a:endParaRPr lang="en-GB" sz="1400" b="1" dirty="0">
              <a:solidFill>
                <a:prstClr val="white"/>
              </a:solidFill>
              <a:cs typeface="Arial" panose="020B0604020202020204" pitchFamily="34" charset="0"/>
            </a:endParaRPr>
          </a:p>
        </p:txBody>
      </p:sp>
      <p:sp>
        <p:nvSpPr>
          <p:cNvPr id="16" name="TextBox 15"/>
          <p:cNvSpPr txBox="1"/>
          <p:nvPr/>
        </p:nvSpPr>
        <p:spPr>
          <a:xfrm>
            <a:off x="1883375" y="2804379"/>
            <a:ext cx="2495204" cy="1516628"/>
          </a:xfrm>
          <a:prstGeom prst="rect">
            <a:avLst/>
          </a:prstGeom>
          <a:solidFill>
            <a:srgbClr val="483698"/>
          </a:solidFill>
        </p:spPr>
        <p:txBody>
          <a:bodyPr wrap="square" lIns="168812" tIns="132923" rIns="168812" bIns="168812" rtlCol="0" anchor="t" anchorCtr="0">
            <a:noAutofit/>
          </a:bodyPr>
          <a:lstStyle/>
          <a:p>
            <a:pPr algn="ctr" defTabSz="877788">
              <a:spcBef>
                <a:spcPts val="554"/>
              </a:spcBef>
              <a:buSzPct val="105000"/>
              <a:defRPr/>
            </a:pPr>
            <a:r>
              <a:rPr lang="en-US" sz="1400" b="1" dirty="0">
                <a:solidFill>
                  <a:prstClr val="white"/>
                </a:solidFill>
                <a:cs typeface="Arial" pitchFamily="34" charset="0"/>
              </a:rPr>
              <a:t>Can the customer benefit from the using the underlying asset either on its own or together with other resources that are readily available?</a:t>
            </a:r>
            <a:endParaRPr lang="en-GB" sz="1400" b="1" dirty="0">
              <a:solidFill>
                <a:prstClr val="white"/>
              </a:solidFill>
              <a:cs typeface="Arial" panose="020B0604020202020204" pitchFamily="34" charset="0"/>
            </a:endParaRPr>
          </a:p>
        </p:txBody>
      </p:sp>
      <p:sp>
        <p:nvSpPr>
          <p:cNvPr id="19" name="TextBox 18"/>
          <p:cNvSpPr txBox="1">
            <a:spLocks/>
          </p:cNvSpPr>
          <p:nvPr/>
        </p:nvSpPr>
        <p:spPr>
          <a:xfrm>
            <a:off x="5122157" y="2804379"/>
            <a:ext cx="2467709" cy="1498680"/>
          </a:xfrm>
          <a:prstGeom prst="rect">
            <a:avLst/>
          </a:prstGeom>
          <a:solidFill>
            <a:srgbClr val="6D2077"/>
          </a:solidFill>
        </p:spPr>
        <p:txBody>
          <a:bodyPr wrap="square" lIns="168812" tIns="132923" rIns="168812" bIns="168812" rtlCol="0" anchor="ctr" anchorCtr="0">
            <a:noAutofit/>
          </a:bodyPr>
          <a:lstStyle/>
          <a:p>
            <a:pPr algn="ctr" defTabSz="877788">
              <a:spcBef>
                <a:spcPts val="554"/>
              </a:spcBef>
              <a:buSzPct val="105000"/>
              <a:defRPr/>
            </a:pPr>
            <a:r>
              <a:rPr lang="en-US" sz="1400" b="1" dirty="0">
                <a:solidFill>
                  <a:prstClr val="white"/>
                </a:solidFill>
                <a:cs typeface="Arial" pitchFamily="34" charset="0"/>
              </a:rPr>
              <a:t>Is the asset neither highly dependent on, nor highly inter-related with, the other assets in the contract?</a:t>
            </a:r>
            <a:endParaRPr lang="en-GB" sz="1400" b="1" dirty="0">
              <a:solidFill>
                <a:prstClr val="white"/>
              </a:solidFill>
              <a:cs typeface="Arial" pitchFamily="34" charset="0"/>
            </a:endParaRPr>
          </a:p>
        </p:txBody>
      </p:sp>
      <p:sp>
        <p:nvSpPr>
          <p:cNvPr id="20" name="TextBox 19"/>
          <p:cNvSpPr txBox="1"/>
          <p:nvPr/>
        </p:nvSpPr>
        <p:spPr>
          <a:xfrm>
            <a:off x="4488637" y="3126094"/>
            <a:ext cx="469826" cy="573408"/>
          </a:xfrm>
          <a:prstGeom prst="rect">
            <a:avLst/>
          </a:prstGeom>
          <a:noFill/>
        </p:spPr>
        <p:txBody>
          <a:bodyPr wrap="square" lIns="84406" tIns="42203" rIns="84406" bIns="42203" rtlCol="0">
            <a:noAutofit/>
          </a:bodyPr>
          <a:lstStyle/>
          <a:p>
            <a:pPr algn="ctr" defTabSz="561822"/>
            <a:r>
              <a:rPr lang="en-US" sz="4800" b="1" dirty="0">
                <a:solidFill>
                  <a:srgbClr val="00338D"/>
                </a:solidFill>
                <a:cs typeface="Arial" panose="020B0604020202020204" pitchFamily="34" charset="0"/>
              </a:rPr>
              <a:t>+</a:t>
            </a:r>
          </a:p>
        </p:txBody>
      </p:sp>
      <p:sp>
        <p:nvSpPr>
          <p:cNvPr id="23" name="TextBox 22"/>
          <p:cNvSpPr txBox="1"/>
          <p:nvPr/>
        </p:nvSpPr>
        <p:spPr>
          <a:xfrm>
            <a:off x="3330491" y="4744541"/>
            <a:ext cx="569778" cy="307777"/>
          </a:xfrm>
          <a:prstGeom prst="rect">
            <a:avLst/>
          </a:prstGeom>
          <a:noFill/>
        </p:spPr>
        <p:txBody>
          <a:bodyPr wrap="square" rtlCol="0">
            <a:spAutoFit/>
          </a:bodyPr>
          <a:lstStyle/>
          <a:p>
            <a:pPr defTabSz="561822"/>
            <a:r>
              <a:rPr lang="en-GB" sz="1400" b="1" dirty="0">
                <a:solidFill>
                  <a:srgbClr val="00A3A1"/>
                </a:solidFill>
                <a:cs typeface="Arial" panose="020B0604020202020204" pitchFamily="34" charset="0"/>
              </a:rPr>
              <a:t>Yes</a:t>
            </a:r>
            <a:endParaRPr lang="en-US" sz="1400" b="1" dirty="0">
              <a:solidFill>
                <a:srgbClr val="00A3A1"/>
              </a:solidFill>
              <a:cs typeface="Arial" panose="020B0604020202020204" pitchFamily="34" charset="0"/>
            </a:endParaRPr>
          </a:p>
        </p:txBody>
      </p:sp>
      <p:sp>
        <p:nvSpPr>
          <p:cNvPr id="25" name="TextBox 24"/>
          <p:cNvSpPr txBox="1"/>
          <p:nvPr/>
        </p:nvSpPr>
        <p:spPr>
          <a:xfrm>
            <a:off x="5909732" y="4757824"/>
            <a:ext cx="569778" cy="307777"/>
          </a:xfrm>
          <a:prstGeom prst="rect">
            <a:avLst/>
          </a:prstGeom>
          <a:noFill/>
        </p:spPr>
        <p:txBody>
          <a:bodyPr wrap="square" rtlCol="0">
            <a:spAutoFit/>
          </a:bodyPr>
          <a:lstStyle/>
          <a:p>
            <a:pPr defTabSz="561822"/>
            <a:r>
              <a:rPr lang="en-GB" sz="1400" b="1" dirty="0">
                <a:solidFill>
                  <a:srgbClr val="BC204B"/>
                </a:solidFill>
                <a:cs typeface="Arial" panose="020B0604020202020204" pitchFamily="34" charset="0"/>
              </a:rPr>
              <a:t>No</a:t>
            </a:r>
            <a:endParaRPr lang="en-US" sz="1400" b="1" dirty="0">
              <a:solidFill>
                <a:srgbClr val="BC204B"/>
              </a:solidFill>
              <a:cs typeface="Arial" panose="020B0604020202020204" pitchFamily="34" charset="0"/>
            </a:endParaRPr>
          </a:p>
        </p:txBody>
      </p:sp>
      <p:sp>
        <p:nvSpPr>
          <p:cNvPr id="12" name="TextBox 11"/>
          <p:cNvSpPr txBox="1"/>
          <p:nvPr/>
        </p:nvSpPr>
        <p:spPr>
          <a:xfrm>
            <a:off x="2103706" y="2237416"/>
            <a:ext cx="5402613" cy="430887"/>
          </a:xfrm>
          <a:prstGeom prst="rect">
            <a:avLst/>
          </a:prstGeom>
          <a:noFill/>
        </p:spPr>
        <p:txBody>
          <a:bodyPr wrap="square" lIns="0" tIns="0" rIns="0" bIns="0" rtlCol="0">
            <a:spAutoFit/>
          </a:bodyPr>
          <a:lstStyle/>
          <a:p>
            <a:pPr algn="ctr" defTabSz="561822"/>
            <a:r>
              <a:rPr lang="en-GB" sz="1400" b="1" dirty="0">
                <a:solidFill>
                  <a:srgbClr val="00338D"/>
                </a:solidFill>
                <a:cs typeface="Arial" panose="020B0604020202020204" pitchFamily="34" charset="0"/>
              </a:rPr>
              <a:t>A company considers the right to use an underlying asset as a separate lease component if it meets the following criteria:</a:t>
            </a:r>
          </a:p>
        </p:txBody>
      </p:sp>
      <p:sp>
        <p:nvSpPr>
          <p:cNvPr id="26" name="Rounded Rectangle 25"/>
          <p:cNvSpPr/>
          <p:nvPr>
            <p:custDataLst>
              <p:tags r:id="rId2"/>
            </p:custDataLst>
          </p:nvPr>
        </p:nvSpPr>
        <p:spPr>
          <a:xfrm>
            <a:off x="586005" y="1873585"/>
            <a:ext cx="1428902" cy="794718"/>
          </a:xfrm>
          <a:prstGeom prst="roundRect">
            <a:avLst>
              <a:gd name="adj" fmla="val 50000"/>
            </a:avLst>
          </a:prstGeom>
          <a:solidFill>
            <a:srgbClr val="00338D"/>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61822"/>
            <a:r>
              <a:rPr lang="en-US" sz="1400" b="1" dirty="0">
                <a:solidFill>
                  <a:prstClr val="white"/>
                </a:solidFill>
                <a:cs typeface="Arial" panose="020B0604020202020204" pitchFamily="34" charset="0"/>
              </a:rPr>
              <a:t>Step1: Identify the components</a:t>
            </a:r>
            <a:endParaRPr lang="en-GB" sz="1400" b="1" dirty="0">
              <a:solidFill>
                <a:prstClr val="white"/>
              </a:solidFill>
              <a:cs typeface="Arial" panose="020B0604020202020204" pitchFamily="34" charset="0"/>
            </a:endParaRPr>
          </a:p>
        </p:txBody>
      </p:sp>
      <p:sp>
        <p:nvSpPr>
          <p:cNvPr id="17" name="Text Placeholder 1"/>
          <p:cNvSpPr txBox="1">
            <a:spLocks/>
          </p:cNvSpPr>
          <p:nvPr>
            <p:custDataLst>
              <p:tags r:id="rId3"/>
            </p:custDataLst>
          </p:nvPr>
        </p:nvSpPr>
        <p:spPr>
          <a:xfrm>
            <a:off x="746125" y="1156631"/>
            <a:ext cx="7416263" cy="618066"/>
          </a:xfrm>
          <a:prstGeom prst="rect">
            <a:avLst/>
          </a:prstGeom>
        </p:spPr>
        <p:txBody>
          <a:bodyPr lIns="0" tIns="0" rIns="0" bIns="0"/>
          <a:lstStyle>
            <a:lvl1pPr marL="0" indent="0" algn="l" defTabSz="457200" rtl="0" eaLnBrk="1" latinLnBrk="0" hangingPunct="1">
              <a:spcBef>
                <a:spcPts val="0"/>
              </a:spcBef>
              <a:spcAft>
                <a:spcPts val="300"/>
              </a:spcAft>
              <a:buFont typeface="Lucida Grande"/>
              <a:buNone/>
              <a:defRPr sz="2000" b="1" i="0" kern="1200">
                <a:solidFill>
                  <a:schemeClr val="tx1"/>
                </a:solidFill>
                <a:latin typeface="Univers for KPMG"/>
                <a:ea typeface="+mn-ea"/>
                <a:cs typeface="Univers for KPMG"/>
              </a:defRPr>
            </a:lvl1pPr>
            <a:lvl2pPr marL="0" indent="0" algn="l" defTabSz="457200" rtl="0" eaLnBrk="1" latinLnBrk="0" hangingPunct="1">
              <a:lnSpc>
                <a:spcPct val="90000"/>
              </a:lnSpc>
              <a:spcBef>
                <a:spcPts val="0"/>
              </a:spcBef>
              <a:spcAft>
                <a:spcPts val="900"/>
              </a:spcAft>
              <a:buFont typeface="Arial"/>
              <a:buNone/>
              <a:defRPr sz="2000" b="0" i="0" kern="1200">
                <a:solidFill>
                  <a:schemeClr val="tx1"/>
                </a:solidFill>
                <a:latin typeface="Univers for KPMG Light"/>
                <a:ea typeface="+mn-ea"/>
                <a:cs typeface="Univers for KPMG Light"/>
              </a:defRPr>
            </a:lvl2pPr>
            <a:lvl3pPr marL="228600" indent="-228600" algn="l" defTabSz="457200" rtl="0" eaLnBrk="1" latinLnBrk="0" hangingPunct="1">
              <a:spcBef>
                <a:spcPts val="0"/>
              </a:spcBef>
              <a:spcAft>
                <a:spcPts val="300"/>
              </a:spcAft>
              <a:buFont typeface="Lucida Grande"/>
              <a:buChar char="—"/>
              <a:defRPr sz="2000" b="0" i="0" kern="1200">
                <a:solidFill>
                  <a:schemeClr val="tx1"/>
                </a:solidFill>
                <a:latin typeface="Univers for KPMG Light"/>
                <a:ea typeface="+mn-ea"/>
                <a:cs typeface="Univers for KPMG Light"/>
              </a:defRPr>
            </a:lvl3pPr>
            <a:lvl4pPr marL="342900" indent="-114300" algn="l" defTabSz="457200" rtl="0" eaLnBrk="1" latinLnBrk="0" hangingPunct="1">
              <a:spcBef>
                <a:spcPts val="0"/>
              </a:spcBef>
              <a:spcAft>
                <a:spcPts val="300"/>
              </a:spcAft>
              <a:buFont typeface="Arial"/>
              <a:buChar char="–"/>
              <a:defRPr sz="2000" b="0" i="0" kern="1200">
                <a:solidFill>
                  <a:schemeClr val="tx1"/>
                </a:solidFill>
                <a:latin typeface="Univers for KPMG Light"/>
                <a:ea typeface="+mn-ea"/>
                <a:cs typeface="Univers for KPMG Light"/>
              </a:defRPr>
            </a:lvl4pPr>
            <a:lvl5pPr marL="0" indent="0" algn="l" defTabSz="457200" rtl="0" eaLnBrk="1" latinLnBrk="0" hangingPunct="1">
              <a:spcBef>
                <a:spcPts val="0"/>
              </a:spcBef>
              <a:spcAft>
                <a:spcPts val="300"/>
              </a:spcAft>
              <a:buFont typeface="Arial"/>
              <a:buNone/>
              <a:defRPr sz="2000" b="0" i="0" kern="1200">
                <a:solidFill>
                  <a:schemeClr val="accent6"/>
                </a:solidFill>
                <a:latin typeface="Univers for KPMG Light"/>
                <a:ea typeface="+mn-ea"/>
                <a:cs typeface="Univers for KPMG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62" dirty="0">
                <a:solidFill>
                  <a:srgbClr val="00338D"/>
                </a:solidFill>
                <a:latin typeface="+mn-lt"/>
                <a:cs typeface="Arial" panose="020B0604020202020204" pitchFamily="34" charset="0"/>
              </a:rPr>
              <a:t>If a contract is, or contains, a lease, then the company accounts for each separate lease component, separately from non-lease components.</a:t>
            </a:r>
            <a:endParaRPr lang="en-GB" sz="1662" dirty="0">
              <a:solidFill>
                <a:srgbClr val="00338D"/>
              </a:solidFill>
              <a:latin typeface="+mn-lt"/>
              <a:cs typeface="Arial" panose="020B0604020202020204" pitchFamily="34" charset="0"/>
            </a:endParaRPr>
          </a:p>
        </p:txBody>
      </p:sp>
    </p:spTree>
    <p:extLst>
      <p:ext uri="{BB962C8B-B14F-4D97-AF65-F5344CB8AC3E}">
        <p14:creationId xmlns:p14="http://schemas.microsoft.com/office/powerpoint/2010/main" xmlns="" val="366067199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lstStyle/>
          <a:p>
            <a:r>
              <a:rPr lang="en-US" sz="5400" dirty="0"/>
              <a:t>Lease and non – lease components </a:t>
            </a:r>
            <a:r>
              <a:rPr lang="en-US" sz="5400" dirty="0" smtClean="0"/>
              <a:t>(cont’d</a:t>
            </a:r>
            <a:r>
              <a:rPr lang="en-US" sz="5400" dirty="0"/>
              <a:t>)</a:t>
            </a:r>
          </a:p>
        </p:txBody>
      </p:sp>
      <p:graphicFrame>
        <p:nvGraphicFramePr>
          <p:cNvPr id="2" name="Table 1"/>
          <p:cNvGraphicFramePr>
            <a:graphicFrameLocks noGrp="1"/>
          </p:cNvGraphicFramePr>
          <p:nvPr>
            <p:extLst/>
          </p:nvPr>
        </p:nvGraphicFramePr>
        <p:xfrm>
          <a:off x="2232561" y="1211263"/>
          <a:ext cx="6166902" cy="5085470"/>
        </p:xfrm>
        <a:graphic>
          <a:graphicData uri="http://schemas.openxmlformats.org/drawingml/2006/table">
            <a:tbl>
              <a:tblPr firstRow="1" bandRow="1">
                <a:tableStyleId>{5C22544A-7EE6-4342-B048-85BDC9FD1C3A}</a:tableStyleId>
              </a:tblPr>
              <a:tblGrid>
                <a:gridCol w="2055634"/>
                <a:gridCol w="2055634"/>
                <a:gridCol w="2055634"/>
              </a:tblGrid>
              <a:tr h="337625">
                <a:tc>
                  <a:txBody>
                    <a:bodyPr/>
                    <a:lstStyle/>
                    <a:p>
                      <a:endParaRPr lang="en-US" sz="1800" dirty="0">
                        <a:latin typeface="+mn-lt"/>
                        <a:cs typeface="Arial" panose="020B0604020202020204" pitchFamily="34" charset="0"/>
                      </a:endParaRPr>
                    </a:p>
                  </a:txBody>
                  <a:tcPr marL="63462" marR="63462" marT="42203" marB="42203">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005EB8"/>
                    </a:solidFill>
                  </a:tcPr>
                </a:tc>
                <a:tc>
                  <a:txBody>
                    <a:bodyPr/>
                    <a:lstStyle/>
                    <a:p>
                      <a:r>
                        <a:rPr lang="en-US" sz="1800" dirty="0" smtClean="0">
                          <a:latin typeface="+mn-lt"/>
                          <a:cs typeface="Arial" panose="020B0604020202020204" pitchFamily="34" charset="0"/>
                        </a:rPr>
                        <a:t>Lessee</a:t>
                      </a:r>
                      <a:endParaRPr lang="en-US" sz="1800" dirty="0">
                        <a:latin typeface="+mn-lt"/>
                        <a:cs typeface="Arial" panose="020B0604020202020204" pitchFamily="34" charset="0"/>
                      </a:endParaRPr>
                    </a:p>
                  </a:txBody>
                  <a:tcPr marL="63462" marR="63462" marT="42203" marB="42203">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005EB8"/>
                    </a:solidFill>
                  </a:tcPr>
                </a:tc>
                <a:tc>
                  <a:txBody>
                    <a:bodyPr/>
                    <a:lstStyle/>
                    <a:p>
                      <a:r>
                        <a:rPr lang="en-US" sz="1800" dirty="0" smtClean="0">
                          <a:latin typeface="+mn-lt"/>
                          <a:cs typeface="Arial" panose="020B0604020202020204" pitchFamily="34" charset="0"/>
                        </a:rPr>
                        <a:t>Lessor</a:t>
                      </a:r>
                      <a:endParaRPr lang="en-US" sz="1800" dirty="0">
                        <a:latin typeface="+mn-lt"/>
                        <a:cs typeface="Arial" panose="020B0604020202020204" pitchFamily="34" charset="0"/>
                      </a:endParaRPr>
                    </a:p>
                  </a:txBody>
                  <a:tcPr marL="63462" marR="63462" marT="42203" marB="42203">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005EB8"/>
                    </a:solidFill>
                  </a:tcPr>
                </a:tc>
              </a:tr>
              <a:tr h="1209822">
                <a:tc>
                  <a:txBody>
                    <a:bodyPr/>
                    <a:lstStyle/>
                    <a:p>
                      <a:r>
                        <a:rPr lang="en-US" sz="1600" baseline="0" dirty="0" smtClean="0">
                          <a:latin typeface="+mn-lt"/>
                          <a:cs typeface="Arial" panose="020B0604020202020204" pitchFamily="34" charset="0"/>
                        </a:rPr>
                        <a:t>Observable stand-alone price for each component</a:t>
                      </a:r>
                      <a:endParaRPr lang="en-US" sz="1600" dirty="0">
                        <a:latin typeface="+mn-lt"/>
                        <a:cs typeface="Arial" panose="020B0604020202020204" pitchFamily="34" charset="0"/>
                      </a:endParaRPr>
                    </a:p>
                  </a:txBody>
                  <a:tcPr marL="63462" marR="63462" marT="42203" marB="42203">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r>
                        <a:rPr lang="en-US" sz="1600" dirty="0" smtClean="0">
                          <a:latin typeface="+mn-lt"/>
                          <a:cs typeface="Arial" panose="020B0604020202020204" pitchFamily="34" charset="0"/>
                        </a:rPr>
                        <a:t>Unless practical expedient</a:t>
                      </a:r>
                      <a:r>
                        <a:rPr lang="en-US" sz="1600" baseline="0" dirty="0" smtClean="0">
                          <a:latin typeface="+mn-lt"/>
                          <a:cs typeface="Arial" panose="020B0604020202020204" pitchFamily="34" charset="0"/>
                        </a:rPr>
                        <a:t> is elected, s</a:t>
                      </a:r>
                      <a:r>
                        <a:rPr lang="en-US" sz="1600" dirty="0" smtClean="0">
                          <a:latin typeface="+mn-lt"/>
                          <a:cs typeface="Arial" panose="020B0604020202020204" pitchFamily="34" charset="0"/>
                        </a:rPr>
                        <a:t>eparate</a:t>
                      </a:r>
                      <a:r>
                        <a:rPr lang="en-US" sz="1600" baseline="0" dirty="0" smtClean="0">
                          <a:latin typeface="+mn-lt"/>
                          <a:cs typeface="Arial" panose="020B0604020202020204" pitchFamily="34" charset="0"/>
                        </a:rPr>
                        <a:t> and allocate based on the relative stand-alone price</a:t>
                      </a:r>
                      <a:endParaRPr lang="en-US" sz="1600" dirty="0">
                        <a:latin typeface="+mn-lt"/>
                        <a:cs typeface="Arial" panose="020B0604020202020204" pitchFamily="34" charset="0"/>
                      </a:endParaRPr>
                    </a:p>
                  </a:txBody>
                  <a:tcPr marL="63462" marR="63462" marT="42203" marB="42203">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rowSpan="2">
                  <a:txBody>
                    <a:bodyPr/>
                    <a:lstStyle/>
                    <a:p>
                      <a:r>
                        <a:rPr lang="en-US" sz="1600" dirty="0" smtClean="0">
                          <a:latin typeface="+mn-lt"/>
                          <a:cs typeface="Arial" panose="020B0604020202020204" pitchFamily="34" charset="0"/>
                        </a:rPr>
                        <a:t>Always separate and allocate following</a:t>
                      </a:r>
                      <a:r>
                        <a:rPr lang="en-US" sz="1600" baseline="0" dirty="0" smtClean="0">
                          <a:latin typeface="+mn-lt"/>
                          <a:cs typeface="Arial" panose="020B0604020202020204" pitchFamily="34" charset="0"/>
                        </a:rPr>
                        <a:t> the IFRS 15 approach</a:t>
                      </a:r>
                      <a:endParaRPr lang="en-US" sz="1600" dirty="0">
                        <a:latin typeface="+mn-lt"/>
                        <a:cs typeface="Arial" panose="020B0604020202020204" pitchFamily="34" charset="0"/>
                      </a:endParaRPr>
                    </a:p>
                  </a:txBody>
                  <a:tcPr marL="63462" marR="63462" marT="42203" marB="42203">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r>
              <a:tr h="759655">
                <a:tc>
                  <a:txBody>
                    <a:bodyPr/>
                    <a:lstStyle/>
                    <a:p>
                      <a:r>
                        <a:rPr lang="en-US" sz="1600" dirty="0" smtClean="0">
                          <a:latin typeface="+mn-lt"/>
                          <a:cs typeface="Arial" panose="020B0604020202020204" pitchFamily="34" charset="0"/>
                        </a:rPr>
                        <a:t>No observable</a:t>
                      </a:r>
                      <a:r>
                        <a:rPr lang="en-US" sz="1600" baseline="0" dirty="0" smtClean="0">
                          <a:latin typeface="+mn-lt"/>
                          <a:cs typeface="Arial" panose="020B0604020202020204" pitchFamily="34" charset="0"/>
                        </a:rPr>
                        <a:t> stand-alone price for some or all components</a:t>
                      </a:r>
                      <a:endParaRPr lang="en-US" sz="1600" dirty="0">
                        <a:latin typeface="+mn-lt"/>
                        <a:cs typeface="Arial" panose="020B0604020202020204" pitchFamily="34" charset="0"/>
                      </a:endParaRPr>
                    </a:p>
                  </a:txBody>
                  <a:tcPr marL="63462" marR="63462" marT="42203" marB="42203">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r>
                        <a:rPr lang="en-US" sz="1600" dirty="0" smtClean="0">
                          <a:latin typeface="+mn-lt"/>
                          <a:cs typeface="Arial" panose="020B0604020202020204" pitchFamily="34" charset="0"/>
                        </a:rPr>
                        <a:t>Maximize</a:t>
                      </a:r>
                      <a:r>
                        <a:rPr lang="en-US" sz="1600" baseline="0" dirty="0" smtClean="0">
                          <a:latin typeface="+mn-lt"/>
                          <a:cs typeface="Arial" panose="020B0604020202020204" pitchFamily="34" charset="0"/>
                        </a:rPr>
                        <a:t> the use of observable information</a:t>
                      </a:r>
                      <a:endParaRPr lang="en-US" sz="1600" dirty="0">
                        <a:latin typeface="+mn-lt"/>
                        <a:cs typeface="Arial" panose="020B0604020202020204" pitchFamily="34" charset="0"/>
                      </a:endParaRPr>
                    </a:p>
                  </a:txBody>
                  <a:tcPr marL="63462" marR="63462" marT="42203" marB="42203">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59655">
                <a:tc>
                  <a:txBody>
                    <a:bodyPr/>
                    <a:lstStyle/>
                    <a:p>
                      <a:r>
                        <a:rPr lang="en-US" sz="1600" dirty="0" smtClean="0">
                          <a:latin typeface="+mn-lt"/>
                          <a:cs typeface="Arial" panose="020B0604020202020204" pitchFamily="34" charset="0"/>
                        </a:rPr>
                        <a:t>Taxes,</a:t>
                      </a:r>
                      <a:r>
                        <a:rPr lang="en-US" sz="1600" baseline="0" dirty="0" smtClean="0">
                          <a:latin typeface="+mn-lt"/>
                          <a:cs typeface="Arial" panose="020B0604020202020204" pitchFamily="34" charset="0"/>
                        </a:rPr>
                        <a:t> insurance on the property and admin costs</a:t>
                      </a:r>
                      <a:endParaRPr lang="en-US" sz="1600" dirty="0">
                        <a:latin typeface="+mn-lt"/>
                        <a:cs typeface="Arial" panose="020B0604020202020204" pitchFamily="34" charset="0"/>
                      </a:endParaRPr>
                    </a:p>
                  </a:txBody>
                  <a:tcPr marL="63462" marR="63462" marT="42203" marB="42203">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gridSpan="2">
                  <a:txBody>
                    <a:bodyPr/>
                    <a:lstStyle/>
                    <a:p>
                      <a:r>
                        <a:rPr lang="en-US" sz="1600" dirty="0" smtClean="0">
                          <a:latin typeface="+mn-lt"/>
                          <a:cs typeface="Arial" panose="020B0604020202020204" pitchFamily="34" charset="0"/>
                        </a:rPr>
                        <a:t>Activities that</a:t>
                      </a:r>
                      <a:r>
                        <a:rPr lang="en-US" sz="1600" baseline="0" dirty="0" smtClean="0">
                          <a:latin typeface="+mn-lt"/>
                          <a:cs typeface="Arial" panose="020B0604020202020204" pitchFamily="34" charset="0"/>
                        </a:rPr>
                        <a:t> do not transfer a good or service to the lessee are not components in a contract</a:t>
                      </a:r>
                      <a:endParaRPr lang="en-US" sz="1600" dirty="0">
                        <a:latin typeface="+mn-lt"/>
                        <a:cs typeface="Arial" panose="020B0604020202020204" pitchFamily="34" charset="0"/>
                      </a:endParaRPr>
                    </a:p>
                  </a:txBody>
                  <a:tcPr marL="63462" marR="63462" marT="42203" marB="42203">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09822">
                <a:tc>
                  <a:txBody>
                    <a:bodyPr/>
                    <a:lstStyle/>
                    <a:p>
                      <a:r>
                        <a:rPr lang="en-US" sz="1600" dirty="0" smtClean="0">
                          <a:latin typeface="+mn-lt"/>
                          <a:cs typeface="Arial" panose="020B0604020202020204" pitchFamily="34" charset="0"/>
                        </a:rPr>
                        <a:t>Practical expedient</a:t>
                      </a:r>
                      <a:endParaRPr lang="en-US" sz="1600" dirty="0">
                        <a:latin typeface="+mn-lt"/>
                        <a:cs typeface="Arial" panose="020B0604020202020204" pitchFamily="34" charset="0"/>
                      </a:endParaRPr>
                    </a:p>
                  </a:txBody>
                  <a:tcPr marL="63462" marR="63462" marT="42203" marB="42203">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r>
                        <a:rPr lang="en-US" sz="1600" dirty="0" smtClean="0">
                          <a:latin typeface="+mn-lt"/>
                          <a:cs typeface="Arial" panose="020B0604020202020204" pitchFamily="34" charset="0"/>
                        </a:rPr>
                        <a:t>Combine lease and any associated non-lease</a:t>
                      </a:r>
                      <a:r>
                        <a:rPr lang="en-US" sz="1600" baseline="0" dirty="0" smtClean="0">
                          <a:latin typeface="+mn-lt"/>
                          <a:cs typeface="Arial" panose="020B0604020202020204" pitchFamily="34" charset="0"/>
                        </a:rPr>
                        <a:t> components and account for them as lease components</a:t>
                      </a:r>
                      <a:endParaRPr lang="en-US" sz="1600" dirty="0">
                        <a:latin typeface="+mn-lt"/>
                        <a:cs typeface="Arial" panose="020B0604020202020204" pitchFamily="34" charset="0"/>
                      </a:endParaRPr>
                    </a:p>
                  </a:txBody>
                  <a:tcPr marL="63462" marR="63462" marT="42203" marB="42203">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r>
                        <a:rPr lang="en-US" sz="1600" dirty="0" smtClean="0">
                          <a:latin typeface="+mn-lt"/>
                          <a:cs typeface="Arial" panose="020B0604020202020204" pitchFamily="34" charset="0"/>
                        </a:rPr>
                        <a:t>N/A</a:t>
                      </a:r>
                      <a:endParaRPr lang="en-US" sz="1600" dirty="0">
                        <a:latin typeface="+mn-lt"/>
                        <a:cs typeface="Arial" panose="020B0604020202020204" pitchFamily="34" charset="0"/>
                      </a:endParaRPr>
                    </a:p>
                  </a:txBody>
                  <a:tcPr marL="63462" marR="63462" marT="42203" marB="42203">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r>
            </a:tbl>
          </a:graphicData>
        </a:graphic>
      </p:graphicFrame>
      <p:sp>
        <p:nvSpPr>
          <p:cNvPr id="5" name="Rounded Rectangle 4"/>
          <p:cNvSpPr/>
          <p:nvPr>
            <p:custDataLst>
              <p:tags r:id="rId2"/>
            </p:custDataLst>
          </p:nvPr>
        </p:nvSpPr>
        <p:spPr>
          <a:xfrm>
            <a:off x="586005" y="1211263"/>
            <a:ext cx="1552080" cy="794718"/>
          </a:xfrm>
          <a:prstGeom prst="roundRect">
            <a:avLst>
              <a:gd name="adj" fmla="val 50000"/>
            </a:avLst>
          </a:prstGeom>
          <a:solidFill>
            <a:srgbClr val="00338D"/>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61822"/>
            <a:r>
              <a:rPr lang="en-US" sz="1400" b="1" dirty="0">
                <a:solidFill>
                  <a:prstClr val="white"/>
                </a:solidFill>
                <a:cs typeface="Arial" panose="020B0604020202020204" pitchFamily="34" charset="0"/>
              </a:rPr>
              <a:t>Step 2: Account for the components</a:t>
            </a:r>
          </a:p>
        </p:txBody>
      </p:sp>
    </p:spTree>
    <p:extLst>
      <p:ext uri="{BB962C8B-B14F-4D97-AF65-F5344CB8AC3E}">
        <p14:creationId xmlns:p14="http://schemas.microsoft.com/office/powerpoint/2010/main" xmlns="" val="402561664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Definition of a lease</a:t>
            </a:r>
            <a:endParaRPr lang="en-US" sz="5400" dirty="0"/>
          </a:p>
        </p:txBody>
      </p:sp>
      <p:sp>
        <p:nvSpPr>
          <p:cNvPr id="6" name="Text Placeholder 5"/>
          <p:cNvSpPr>
            <a:spLocks noGrp="1"/>
          </p:cNvSpPr>
          <p:nvPr>
            <p:ph type="body" sz="quarter" idx="4294967295"/>
            <p:custDataLst>
              <p:tags r:id="rId2"/>
            </p:custDataLst>
          </p:nvPr>
        </p:nvSpPr>
        <p:spPr>
          <a:xfrm>
            <a:off x="746125" y="1080327"/>
            <a:ext cx="7629525" cy="882650"/>
          </a:xfrm>
        </p:spPr>
        <p:txBody>
          <a:bodyPr/>
          <a:lstStyle/>
          <a:p>
            <a:pPr marL="0" lvl="2" indent="0">
              <a:lnSpc>
                <a:spcPct val="150000"/>
              </a:lnSpc>
              <a:spcBef>
                <a:spcPts val="600"/>
              </a:spcBef>
              <a:buNone/>
            </a:pPr>
            <a:r>
              <a:rPr lang="en-US" sz="2000" b="1" dirty="0" smtClean="0">
                <a:latin typeface="Arial" panose="020B0604020202020204" pitchFamily="34" charset="0"/>
                <a:ea typeface="Tahoma" panose="020B0604030504040204" pitchFamily="34" charset="0"/>
                <a:cs typeface="Arial" panose="020B0604020202020204" pitchFamily="34" charset="0"/>
              </a:rPr>
              <a:t>Key question for implementation:</a:t>
            </a:r>
          </a:p>
        </p:txBody>
      </p:sp>
      <p:sp>
        <p:nvSpPr>
          <p:cNvPr id="3" name="Oval 2"/>
          <p:cNvSpPr/>
          <p:nvPr/>
        </p:nvSpPr>
        <p:spPr>
          <a:xfrm>
            <a:off x="2588616" y="2038191"/>
            <a:ext cx="3657600" cy="3657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2400" b="1" dirty="0" smtClean="0">
                <a:solidFill>
                  <a:schemeClr val="bg1"/>
                </a:solidFill>
              </a:rPr>
              <a:t>Has very much changed compared to today?</a:t>
            </a:r>
          </a:p>
        </p:txBody>
      </p:sp>
    </p:spTree>
    <p:extLst>
      <p:ext uri="{BB962C8B-B14F-4D97-AF65-F5344CB8AC3E}">
        <p14:creationId xmlns:p14="http://schemas.microsoft.com/office/powerpoint/2010/main" xmlns="" val="21332919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10000" dirty="0"/>
              <a:t>Lessee </a:t>
            </a:r>
            <a:r>
              <a:rPr lang="en-US" sz="10000" dirty="0" smtClean="0"/>
              <a:t/>
            </a:r>
            <a:br>
              <a:rPr lang="en-US" sz="10000" dirty="0" smtClean="0"/>
            </a:br>
            <a:r>
              <a:rPr lang="en-US" sz="10000" dirty="0" smtClean="0"/>
              <a:t>accounting</a:t>
            </a:r>
            <a:r>
              <a:rPr lang="en-US" sz="10000" dirty="0"/>
              <a:t/>
            </a:r>
            <a:br>
              <a:rPr lang="en-US" sz="10000" dirty="0"/>
            </a:br>
            <a:r>
              <a:rPr lang="en-US" sz="10000" dirty="0"/>
              <a:t>    </a:t>
            </a:r>
          </a:p>
        </p:txBody>
      </p:sp>
      <p:sp>
        <p:nvSpPr>
          <p:cNvPr id="180" name="Text Placeholder 179"/>
          <p:cNvSpPr>
            <a:spLocks noGrp="1"/>
          </p:cNvSpPr>
          <p:nvPr>
            <p:ph type="body" sz="quarter" idx="11"/>
          </p:nvPr>
        </p:nvSpPr>
        <p:spPr/>
        <p:txBody>
          <a:bodyPr/>
          <a:lstStyle/>
          <a:p>
            <a:endParaRPr lang="en-US" dirty="0"/>
          </a:p>
        </p:txBody>
      </p:sp>
      <p:grpSp>
        <p:nvGrpSpPr>
          <p:cNvPr id="3" name="Group 2"/>
          <p:cNvGrpSpPr/>
          <p:nvPr/>
        </p:nvGrpSpPr>
        <p:grpSpPr>
          <a:xfrm>
            <a:off x="5688044" y="3955194"/>
            <a:ext cx="2754485" cy="2261522"/>
            <a:chOff x="3922713" y="831851"/>
            <a:chExt cx="3516313" cy="2887008"/>
          </a:xfrm>
        </p:grpSpPr>
        <p:grpSp>
          <p:nvGrpSpPr>
            <p:cNvPr id="4" name="Group 3"/>
            <p:cNvGrpSpPr/>
            <p:nvPr/>
          </p:nvGrpSpPr>
          <p:grpSpPr>
            <a:xfrm>
              <a:off x="6829426" y="2577446"/>
              <a:ext cx="609600" cy="1141413"/>
              <a:chOff x="6916739" y="2605089"/>
              <a:chExt cx="609600" cy="1141413"/>
            </a:xfrm>
          </p:grpSpPr>
          <p:sp>
            <p:nvSpPr>
              <p:cNvPr id="173" name="Freeform 6"/>
              <p:cNvSpPr>
                <a:spLocks/>
              </p:cNvSpPr>
              <p:nvPr/>
            </p:nvSpPr>
            <p:spPr bwMode="auto">
              <a:xfrm>
                <a:off x="6916739" y="2605089"/>
                <a:ext cx="609600" cy="1141413"/>
              </a:xfrm>
              <a:custGeom>
                <a:avLst/>
                <a:gdLst>
                  <a:gd name="T0" fmla="*/ 384 w 384"/>
                  <a:gd name="T1" fmla="*/ 673 h 719"/>
                  <a:gd name="T2" fmla="*/ 110 w 384"/>
                  <a:gd name="T3" fmla="*/ 719 h 719"/>
                  <a:gd name="T4" fmla="*/ 0 w 384"/>
                  <a:gd name="T5" fmla="*/ 43 h 719"/>
                  <a:gd name="T6" fmla="*/ 273 w 384"/>
                  <a:gd name="T7" fmla="*/ 0 h 719"/>
                  <a:gd name="T8" fmla="*/ 384 w 384"/>
                  <a:gd name="T9" fmla="*/ 673 h 719"/>
                </a:gdLst>
                <a:ahLst/>
                <a:cxnLst>
                  <a:cxn ang="0">
                    <a:pos x="T0" y="T1"/>
                  </a:cxn>
                  <a:cxn ang="0">
                    <a:pos x="T2" y="T3"/>
                  </a:cxn>
                  <a:cxn ang="0">
                    <a:pos x="T4" y="T5"/>
                  </a:cxn>
                  <a:cxn ang="0">
                    <a:pos x="T6" y="T7"/>
                  </a:cxn>
                  <a:cxn ang="0">
                    <a:pos x="T8" y="T9"/>
                  </a:cxn>
                </a:cxnLst>
                <a:rect l="0" t="0" r="r" b="b"/>
                <a:pathLst>
                  <a:path w="384" h="719">
                    <a:moveTo>
                      <a:pt x="384" y="673"/>
                    </a:moveTo>
                    <a:lnTo>
                      <a:pt x="110" y="719"/>
                    </a:lnTo>
                    <a:lnTo>
                      <a:pt x="0" y="43"/>
                    </a:lnTo>
                    <a:lnTo>
                      <a:pt x="273" y="0"/>
                    </a:lnTo>
                    <a:lnTo>
                      <a:pt x="384" y="673"/>
                    </a:lnTo>
                    <a:close/>
                  </a:path>
                </a:pathLst>
              </a:custGeom>
              <a:solidFill>
                <a:srgbClr val="619B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4" name="Freeform 7"/>
              <p:cNvSpPr>
                <a:spLocks/>
              </p:cNvSpPr>
              <p:nvPr/>
            </p:nvSpPr>
            <p:spPr bwMode="auto">
              <a:xfrm>
                <a:off x="6964364" y="2647951"/>
                <a:ext cx="512763" cy="1050925"/>
              </a:xfrm>
              <a:custGeom>
                <a:avLst/>
                <a:gdLst>
                  <a:gd name="T0" fmla="*/ 57 w 105"/>
                  <a:gd name="T1" fmla="*/ 0 h 215"/>
                  <a:gd name="T2" fmla="*/ 14 w 105"/>
                  <a:gd name="T3" fmla="*/ 8 h 215"/>
                  <a:gd name="T4" fmla="*/ 0 w 105"/>
                  <a:gd name="T5" fmla="*/ 27 h 215"/>
                  <a:gd name="T6" fmla="*/ 28 w 105"/>
                  <a:gd name="T7" fmla="*/ 201 h 215"/>
                  <a:gd name="T8" fmla="*/ 47 w 105"/>
                  <a:gd name="T9" fmla="*/ 215 h 215"/>
                  <a:gd name="T10" fmla="*/ 91 w 105"/>
                  <a:gd name="T11" fmla="*/ 208 h 215"/>
                  <a:gd name="T12" fmla="*/ 105 w 105"/>
                  <a:gd name="T13" fmla="*/ 188 h 215"/>
                  <a:gd name="T14" fmla="*/ 77 w 105"/>
                  <a:gd name="T15" fmla="*/ 14 h 215"/>
                  <a:gd name="T16" fmla="*/ 57 w 105"/>
                  <a:gd name="T17"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215">
                    <a:moveTo>
                      <a:pt x="57" y="0"/>
                    </a:moveTo>
                    <a:cubicBezTo>
                      <a:pt x="14" y="8"/>
                      <a:pt x="14" y="8"/>
                      <a:pt x="14" y="8"/>
                    </a:cubicBezTo>
                    <a:cubicBezTo>
                      <a:pt x="15" y="17"/>
                      <a:pt x="9" y="25"/>
                      <a:pt x="0" y="27"/>
                    </a:cubicBezTo>
                    <a:cubicBezTo>
                      <a:pt x="28" y="201"/>
                      <a:pt x="28" y="201"/>
                      <a:pt x="28" y="201"/>
                    </a:cubicBezTo>
                    <a:cubicBezTo>
                      <a:pt x="37" y="199"/>
                      <a:pt x="46" y="206"/>
                      <a:pt x="47" y="215"/>
                    </a:cubicBezTo>
                    <a:cubicBezTo>
                      <a:pt x="91" y="208"/>
                      <a:pt x="91" y="208"/>
                      <a:pt x="91" y="208"/>
                    </a:cubicBezTo>
                    <a:cubicBezTo>
                      <a:pt x="90" y="199"/>
                      <a:pt x="96" y="190"/>
                      <a:pt x="105" y="188"/>
                    </a:cubicBezTo>
                    <a:cubicBezTo>
                      <a:pt x="77" y="14"/>
                      <a:pt x="77" y="14"/>
                      <a:pt x="77" y="14"/>
                    </a:cubicBezTo>
                    <a:cubicBezTo>
                      <a:pt x="67" y="16"/>
                      <a:pt x="59" y="10"/>
                      <a:pt x="57"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5" name="Freeform 8"/>
              <p:cNvSpPr>
                <a:spLocks/>
              </p:cNvSpPr>
              <p:nvPr/>
            </p:nvSpPr>
            <p:spPr bwMode="auto">
              <a:xfrm>
                <a:off x="7204076" y="3435351"/>
                <a:ext cx="141288" cy="141288"/>
              </a:xfrm>
              <a:custGeom>
                <a:avLst/>
                <a:gdLst>
                  <a:gd name="T0" fmla="*/ 12 w 29"/>
                  <a:gd name="T1" fmla="*/ 1 h 29"/>
                  <a:gd name="T2" fmla="*/ 28 w 29"/>
                  <a:gd name="T3" fmla="*/ 12 h 29"/>
                  <a:gd name="T4" fmla="*/ 17 w 29"/>
                  <a:gd name="T5" fmla="*/ 28 h 29"/>
                  <a:gd name="T6" fmla="*/ 1 w 29"/>
                  <a:gd name="T7" fmla="*/ 17 h 29"/>
                  <a:gd name="T8" fmla="*/ 12 w 29"/>
                  <a:gd name="T9" fmla="*/ 1 h 29"/>
                </a:gdLst>
                <a:ahLst/>
                <a:cxnLst>
                  <a:cxn ang="0">
                    <a:pos x="T0" y="T1"/>
                  </a:cxn>
                  <a:cxn ang="0">
                    <a:pos x="T2" y="T3"/>
                  </a:cxn>
                  <a:cxn ang="0">
                    <a:pos x="T4" y="T5"/>
                  </a:cxn>
                  <a:cxn ang="0">
                    <a:pos x="T6" y="T7"/>
                  </a:cxn>
                  <a:cxn ang="0">
                    <a:pos x="T8" y="T9"/>
                  </a:cxn>
                </a:cxnLst>
                <a:rect l="0" t="0" r="r" b="b"/>
                <a:pathLst>
                  <a:path w="29" h="29">
                    <a:moveTo>
                      <a:pt x="12" y="1"/>
                    </a:moveTo>
                    <a:cubicBezTo>
                      <a:pt x="20" y="0"/>
                      <a:pt x="27" y="5"/>
                      <a:pt x="28" y="12"/>
                    </a:cubicBezTo>
                    <a:cubicBezTo>
                      <a:pt x="29" y="20"/>
                      <a:pt x="24" y="27"/>
                      <a:pt x="17" y="28"/>
                    </a:cubicBezTo>
                    <a:cubicBezTo>
                      <a:pt x="9" y="29"/>
                      <a:pt x="2" y="24"/>
                      <a:pt x="1" y="17"/>
                    </a:cubicBezTo>
                    <a:cubicBezTo>
                      <a:pt x="0" y="9"/>
                      <a:pt x="5" y="2"/>
                      <a:pt x="12" y="1"/>
                    </a:cubicBezTo>
                    <a:close/>
                  </a:path>
                </a:pathLst>
              </a:custGeom>
              <a:solidFill>
                <a:srgbClr val="619B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6" name="Freeform 9"/>
              <p:cNvSpPr>
                <a:spLocks/>
              </p:cNvSpPr>
              <p:nvPr/>
            </p:nvSpPr>
            <p:spPr bwMode="auto">
              <a:xfrm>
                <a:off x="7096126" y="2770189"/>
                <a:ext cx="142875" cy="141288"/>
              </a:xfrm>
              <a:custGeom>
                <a:avLst/>
                <a:gdLst>
                  <a:gd name="T0" fmla="*/ 12 w 29"/>
                  <a:gd name="T1" fmla="*/ 1 h 29"/>
                  <a:gd name="T2" fmla="*/ 28 w 29"/>
                  <a:gd name="T3" fmla="*/ 13 h 29"/>
                  <a:gd name="T4" fmla="*/ 17 w 29"/>
                  <a:gd name="T5" fmla="*/ 28 h 29"/>
                  <a:gd name="T6" fmla="*/ 1 w 29"/>
                  <a:gd name="T7" fmla="*/ 17 h 29"/>
                  <a:gd name="T8" fmla="*/ 12 w 29"/>
                  <a:gd name="T9" fmla="*/ 1 h 29"/>
                </a:gdLst>
                <a:ahLst/>
                <a:cxnLst>
                  <a:cxn ang="0">
                    <a:pos x="T0" y="T1"/>
                  </a:cxn>
                  <a:cxn ang="0">
                    <a:pos x="T2" y="T3"/>
                  </a:cxn>
                  <a:cxn ang="0">
                    <a:pos x="T4" y="T5"/>
                  </a:cxn>
                  <a:cxn ang="0">
                    <a:pos x="T6" y="T7"/>
                  </a:cxn>
                  <a:cxn ang="0">
                    <a:pos x="T8" y="T9"/>
                  </a:cxn>
                </a:cxnLst>
                <a:rect l="0" t="0" r="r" b="b"/>
                <a:pathLst>
                  <a:path w="29" h="29">
                    <a:moveTo>
                      <a:pt x="12" y="1"/>
                    </a:moveTo>
                    <a:cubicBezTo>
                      <a:pt x="20" y="0"/>
                      <a:pt x="27" y="5"/>
                      <a:pt x="28" y="13"/>
                    </a:cubicBezTo>
                    <a:cubicBezTo>
                      <a:pt x="29" y="20"/>
                      <a:pt x="24" y="27"/>
                      <a:pt x="17" y="28"/>
                    </a:cubicBezTo>
                    <a:cubicBezTo>
                      <a:pt x="9" y="29"/>
                      <a:pt x="2" y="24"/>
                      <a:pt x="1" y="17"/>
                    </a:cubicBezTo>
                    <a:cubicBezTo>
                      <a:pt x="0" y="10"/>
                      <a:pt x="5" y="3"/>
                      <a:pt x="12" y="1"/>
                    </a:cubicBezTo>
                    <a:close/>
                  </a:path>
                </a:pathLst>
              </a:custGeom>
              <a:solidFill>
                <a:srgbClr val="619B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7" name="Freeform 10"/>
              <p:cNvSpPr>
                <a:spLocks/>
              </p:cNvSpPr>
              <p:nvPr/>
            </p:nvSpPr>
            <p:spPr bwMode="auto">
              <a:xfrm>
                <a:off x="6994526" y="2974976"/>
                <a:ext cx="454025" cy="396875"/>
              </a:xfrm>
              <a:custGeom>
                <a:avLst/>
                <a:gdLst>
                  <a:gd name="T0" fmla="*/ 40 w 93"/>
                  <a:gd name="T1" fmla="*/ 4 h 81"/>
                  <a:gd name="T2" fmla="*/ 89 w 93"/>
                  <a:gd name="T3" fmla="*/ 34 h 81"/>
                  <a:gd name="T4" fmla="*/ 52 w 93"/>
                  <a:gd name="T5" fmla="*/ 78 h 81"/>
                  <a:gd name="T6" fmla="*/ 3 w 93"/>
                  <a:gd name="T7" fmla="*/ 48 h 81"/>
                  <a:gd name="T8" fmla="*/ 40 w 93"/>
                  <a:gd name="T9" fmla="*/ 4 h 81"/>
                </a:gdLst>
                <a:ahLst/>
                <a:cxnLst>
                  <a:cxn ang="0">
                    <a:pos x="T0" y="T1"/>
                  </a:cxn>
                  <a:cxn ang="0">
                    <a:pos x="T2" y="T3"/>
                  </a:cxn>
                  <a:cxn ang="0">
                    <a:pos x="T4" y="T5"/>
                  </a:cxn>
                  <a:cxn ang="0">
                    <a:pos x="T6" y="T7"/>
                  </a:cxn>
                  <a:cxn ang="0">
                    <a:pos x="T8" y="T9"/>
                  </a:cxn>
                </a:cxnLst>
                <a:rect l="0" t="0" r="r" b="b"/>
                <a:pathLst>
                  <a:path w="93" h="81">
                    <a:moveTo>
                      <a:pt x="40" y="4"/>
                    </a:moveTo>
                    <a:cubicBezTo>
                      <a:pt x="64" y="0"/>
                      <a:pt x="86" y="13"/>
                      <a:pt x="89" y="34"/>
                    </a:cubicBezTo>
                    <a:cubicBezTo>
                      <a:pt x="93" y="54"/>
                      <a:pt x="76" y="74"/>
                      <a:pt x="52" y="78"/>
                    </a:cubicBezTo>
                    <a:cubicBezTo>
                      <a:pt x="29" y="81"/>
                      <a:pt x="7" y="68"/>
                      <a:pt x="3" y="48"/>
                    </a:cubicBezTo>
                    <a:cubicBezTo>
                      <a:pt x="0" y="27"/>
                      <a:pt x="17" y="7"/>
                      <a:pt x="40" y="4"/>
                    </a:cubicBezTo>
                    <a:close/>
                  </a:path>
                </a:pathLst>
              </a:custGeom>
              <a:solidFill>
                <a:srgbClr val="619B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8" name="Freeform 11"/>
              <p:cNvSpPr>
                <a:spLocks noEditPoints="1"/>
              </p:cNvSpPr>
              <p:nvPr/>
            </p:nvSpPr>
            <p:spPr bwMode="auto">
              <a:xfrm>
                <a:off x="7062789" y="3082926"/>
                <a:ext cx="317500" cy="180975"/>
              </a:xfrm>
              <a:custGeom>
                <a:avLst/>
                <a:gdLst>
                  <a:gd name="T0" fmla="*/ 59 w 65"/>
                  <a:gd name="T1" fmla="*/ 17 h 37"/>
                  <a:gd name="T2" fmla="*/ 60 w 65"/>
                  <a:gd name="T3" fmla="*/ 21 h 37"/>
                  <a:gd name="T4" fmla="*/ 60 w 65"/>
                  <a:gd name="T5" fmla="*/ 25 h 37"/>
                  <a:gd name="T6" fmla="*/ 59 w 65"/>
                  <a:gd name="T7" fmla="*/ 29 h 37"/>
                  <a:gd name="T8" fmla="*/ 59 w 65"/>
                  <a:gd name="T9" fmla="*/ 31 h 37"/>
                  <a:gd name="T10" fmla="*/ 51 w 65"/>
                  <a:gd name="T11" fmla="*/ 32 h 37"/>
                  <a:gd name="T12" fmla="*/ 52 w 65"/>
                  <a:gd name="T13" fmla="*/ 29 h 37"/>
                  <a:gd name="T14" fmla="*/ 52 w 65"/>
                  <a:gd name="T15" fmla="*/ 24 h 37"/>
                  <a:gd name="T16" fmla="*/ 52 w 65"/>
                  <a:gd name="T17" fmla="*/ 19 h 37"/>
                  <a:gd name="T18" fmla="*/ 52 w 65"/>
                  <a:gd name="T19" fmla="*/ 19 h 37"/>
                  <a:gd name="T20" fmla="*/ 36 w 65"/>
                  <a:gd name="T21" fmla="*/ 21 h 37"/>
                  <a:gd name="T22" fmla="*/ 36 w 65"/>
                  <a:gd name="T23" fmla="*/ 26 h 37"/>
                  <a:gd name="T24" fmla="*/ 34 w 65"/>
                  <a:gd name="T25" fmla="*/ 31 h 37"/>
                  <a:gd name="T26" fmla="*/ 30 w 65"/>
                  <a:gd name="T27" fmla="*/ 35 h 37"/>
                  <a:gd name="T28" fmla="*/ 24 w 65"/>
                  <a:gd name="T29" fmla="*/ 37 h 37"/>
                  <a:gd name="T30" fmla="*/ 18 w 65"/>
                  <a:gd name="T31" fmla="*/ 37 h 37"/>
                  <a:gd name="T32" fmla="*/ 13 w 65"/>
                  <a:gd name="T33" fmla="*/ 35 h 37"/>
                  <a:gd name="T34" fmla="*/ 9 w 65"/>
                  <a:gd name="T35" fmla="*/ 31 h 37"/>
                  <a:gd name="T36" fmla="*/ 7 w 65"/>
                  <a:gd name="T37" fmla="*/ 26 h 37"/>
                  <a:gd name="T38" fmla="*/ 1 w 65"/>
                  <a:gd name="T39" fmla="*/ 27 h 37"/>
                  <a:gd name="T40" fmla="*/ 0 w 65"/>
                  <a:gd name="T41" fmla="*/ 21 h 37"/>
                  <a:gd name="T42" fmla="*/ 6 w 65"/>
                  <a:gd name="T43" fmla="*/ 20 h 37"/>
                  <a:gd name="T44" fmla="*/ 6 w 65"/>
                  <a:gd name="T45" fmla="*/ 14 h 37"/>
                  <a:gd name="T46" fmla="*/ 6 w 65"/>
                  <a:gd name="T47" fmla="*/ 8 h 37"/>
                  <a:gd name="T48" fmla="*/ 14 w 65"/>
                  <a:gd name="T49" fmla="*/ 7 h 37"/>
                  <a:gd name="T50" fmla="*/ 13 w 65"/>
                  <a:gd name="T51" fmla="*/ 13 h 37"/>
                  <a:gd name="T52" fmla="*/ 13 w 65"/>
                  <a:gd name="T53" fmla="*/ 19 h 37"/>
                  <a:gd name="T54" fmla="*/ 29 w 65"/>
                  <a:gd name="T55" fmla="*/ 17 h 37"/>
                  <a:gd name="T56" fmla="*/ 29 w 65"/>
                  <a:gd name="T57" fmla="*/ 11 h 37"/>
                  <a:gd name="T58" fmla="*/ 31 w 65"/>
                  <a:gd name="T59" fmla="*/ 6 h 37"/>
                  <a:gd name="T60" fmla="*/ 34 w 65"/>
                  <a:gd name="T61" fmla="*/ 3 h 37"/>
                  <a:gd name="T62" fmla="*/ 41 w 65"/>
                  <a:gd name="T63" fmla="*/ 0 h 37"/>
                  <a:gd name="T64" fmla="*/ 46 w 65"/>
                  <a:gd name="T65" fmla="*/ 0 h 37"/>
                  <a:gd name="T66" fmla="*/ 51 w 65"/>
                  <a:gd name="T67" fmla="*/ 2 h 37"/>
                  <a:gd name="T68" fmla="*/ 55 w 65"/>
                  <a:gd name="T69" fmla="*/ 6 h 37"/>
                  <a:gd name="T70" fmla="*/ 58 w 65"/>
                  <a:gd name="T71" fmla="*/ 12 h 37"/>
                  <a:gd name="T72" fmla="*/ 64 w 65"/>
                  <a:gd name="T73" fmla="*/ 11 h 37"/>
                  <a:gd name="T74" fmla="*/ 65 w 65"/>
                  <a:gd name="T75" fmla="*/ 17 h 37"/>
                  <a:gd name="T76" fmla="*/ 59 w 65"/>
                  <a:gd name="T77" fmla="*/ 17 h 37"/>
                  <a:gd name="T78" fmla="*/ 23 w 65"/>
                  <a:gd name="T79" fmla="*/ 30 h 37"/>
                  <a:gd name="T80" fmla="*/ 27 w 65"/>
                  <a:gd name="T81" fmla="*/ 28 h 37"/>
                  <a:gd name="T82" fmla="*/ 28 w 65"/>
                  <a:gd name="T83" fmla="*/ 22 h 37"/>
                  <a:gd name="T84" fmla="*/ 14 w 65"/>
                  <a:gd name="T85" fmla="*/ 25 h 37"/>
                  <a:gd name="T86" fmla="*/ 23 w 65"/>
                  <a:gd name="T87" fmla="*/ 30 h 37"/>
                  <a:gd name="T88" fmla="*/ 42 w 65"/>
                  <a:gd name="T89" fmla="*/ 7 h 37"/>
                  <a:gd name="T90" fmla="*/ 39 w 65"/>
                  <a:gd name="T91" fmla="*/ 8 h 37"/>
                  <a:gd name="T92" fmla="*/ 38 w 65"/>
                  <a:gd name="T93" fmla="*/ 10 h 37"/>
                  <a:gd name="T94" fmla="*/ 37 w 65"/>
                  <a:gd name="T95" fmla="*/ 12 h 37"/>
                  <a:gd name="T96" fmla="*/ 36 w 65"/>
                  <a:gd name="T97" fmla="*/ 15 h 37"/>
                  <a:gd name="T98" fmla="*/ 50 w 65"/>
                  <a:gd name="T99" fmla="*/ 13 h 37"/>
                  <a:gd name="T100" fmla="*/ 49 w 65"/>
                  <a:gd name="T101" fmla="*/ 10 h 37"/>
                  <a:gd name="T102" fmla="*/ 47 w 65"/>
                  <a:gd name="T103" fmla="*/ 8 h 37"/>
                  <a:gd name="T104" fmla="*/ 45 w 65"/>
                  <a:gd name="T105" fmla="*/ 7 h 37"/>
                  <a:gd name="T106" fmla="*/ 42 w 65"/>
                  <a:gd name="T107"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 h="37">
                    <a:moveTo>
                      <a:pt x="59" y="17"/>
                    </a:moveTo>
                    <a:cubicBezTo>
                      <a:pt x="59" y="19"/>
                      <a:pt x="59" y="20"/>
                      <a:pt x="60" y="21"/>
                    </a:cubicBezTo>
                    <a:cubicBezTo>
                      <a:pt x="60" y="23"/>
                      <a:pt x="60" y="24"/>
                      <a:pt x="60" y="25"/>
                    </a:cubicBezTo>
                    <a:cubicBezTo>
                      <a:pt x="59" y="27"/>
                      <a:pt x="59" y="28"/>
                      <a:pt x="59" y="29"/>
                    </a:cubicBezTo>
                    <a:cubicBezTo>
                      <a:pt x="59" y="30"/>
                      <a:pt x="59" y="31"/>
                      <a:pt x="59" y="31"/>
                    </a:cubicBezTo>
                    <a:cubicBezTo>
                      <a:pt x="51" y="32"/>
                      <a:pt x="51" y="32"/>
                      <a:pt x="51" y="32"/>
                    </a:cubicBezTo>
                    <a:cubicBezTo>
                      <a:pt x="51" y="31"/>
                      <a:pt x="52" y="30"/>
                      <a:pt x="52" y="29"/>
                    </a:cubicBezTo>
                    <a:cubicBezTo>
                      <a:pt x="52" y="28"/>
                      <a:pt x="52" y="26"/>
                      <a:pt x="52" y="24"/>
                    </a:cubicBezTo>
                    <a:cubicBezTo>
                      <a:pt x="52" y="22"/>
                      <a:pt x="52" y="21"/>
                      <a:pt x="52" y="19"/>
                    </a:cubicBezTo>
                    <a:cubicBezTo>
                      <a:pt x="52" y="19"/>
                      <a:pt x="52" y="19"/>
                      <a:pt x="52" y="19"/>
                    </a:cubicBezTo>
                    <a:cubicBezTo>
                      <a:pt x="36" y="21"/>
                      <a:pt x="36" y="21"/>
                      <a:pt x="36" y="21"/>
                    </a:cubicBezTo>
                    <a:cubicBezTo>
                      <a:pt x="36" y="23"/>
                      <a:pt x="36" y="25"/>
                      <a:pt x="36" y="26"/>
                    </a:cubicBezTo>
                    <a:cubicBezTo>
                      <a:pt x="35" y="28"/>
                      <a:pt x="35" y="30"/>
                      <a:pt x="34" y="31"/>
                    </a:cubicBezTo>
                    <a:cubicBezTo>
                      <a:pt x="33" y="32"/>
                      <a:pt x="32" y="34"/>
                      <a:pt x="30" y="35"/>
                    </a:cubicBezTo>
                    <a:cubicBezTo>
                      <a:pt x="29" y="36"/>
                      <a:pt x="27" y="36"/>
                      <a:pt x="24" y="37"/>
                    </a:cubicBezTo>
                    <a:cubicBezTo>
                      <a:pt x="22" y="37"/>
                      <a:pt x="20" y="37"/>
                      <a:pt x="18" y="37"/>
                    </a:cubicBezTo>
                    <a:cubicBezTo>
                      <a:pt x="16" y="36"/>
                      <a:pt x="15" y="36"/>
                      <a:pt x="13" y="35"/>
                    </a:cubicBezTo>
                    <a:cubicBezTo>
                      <a:pt x="12" y="34"/>
                      <a:pt x="10" y="33"/>
                      <a:pt x="9" y="31"/>
                    </a:cubicBezTo>
                    <a:cubicBezTo>
                      <a:pt x="8" y="30"/>
                      <a:pt x="7" y="28"/>
                      <a:pt x="7" y="26"/>
                    </a:cubicBezTo>
                    <a:cubicBezTo>
                      <a:pt x="1" y="27"/>
                      <a:pt x="1" y="27"/>
                      <a:pt x="1" y="27"/>
                    </a:cubicBezTo>
                    <a:cubicBezTo>
                      <a:pt x="0" y="21"/>
                      <a:pt x="0" y="21"/>
                      <a:pt x="0" y="21"/>
                    </a:cubicBezTo>
                    <a:cubicBezTo>
                      <a:pt x="6" y="20"/>
                      <a:pt x="6" y="20"/>
                      <a:pt x="6" y="20"/>
                    </a:cubicBezTo>
                    <a:cubicBezTo>
                      <a:pt x="6" y="18"/>
                      <a:pt x="6" y="16"/>
                      <a:pt x="6" y="14"/>
                    </a:cubicBezTo>
                    <a:cubicBezTo>
                      <a:pt x="6" y="12"/>
                      <a:pt x="6" y="10"/>
                      <a:pt x="6" y="8"/>
                    </a:cubicBezTo>
                    <a:cubicBezTo>
                      <a:pt x="14" y="7"/>
                      <a:pt x="14" y="7"/>
                      <a:pt x="14" y="7"/>
                    </a:cubicBezTo>
                    <a:cubicBezTo>
                      <a:pt x="14" y="9"/>
                      <a:pt x="13" y="11"/>
                      <a:pt x="13" y="13"/>
                    </a:cubicBezTo>
                    <a:cubicBezTo>
                      <a:pt x="13" y="15"/>
                      <a:pt x="13" y="17"/>
                      <a:pt x="13" y="19"/>
                    </a:cubicBezTo>
                    <a:cubicBezTo>
                      <a:pt x="29" y="17"/>
                      <a:pt x="29" y="17"/>
                      <a:pt x="29" y="17"/>
                    </a:cubicBezTo>
                    <a:cubicBezTo>
                      <a:pt x="29" y="15"/>
                      <a:pt x="29" y="13"/>
                      <a:pt x="29" y="11"/>
                    </a:cubicBezTo>
                    <a:cubicBezTo>
                      <a:pt x="30" y="10"/>
                      <a:pt x="30" y="8"/>
                      <a:pt x="31" y="6"/>
                    </a:cubicBezTo>
                    <a:cubicBezTo>
                      <a:pt x="32" y="5"/>
                      <a:pt x="33" y="4"/>
                      <a:pt x="34" y="3"/>
                    </a:cubicBezTo>
                    <a:cubicBezTo>
                      <a:pt x="36" y="2"/>
                      <a:pt x="38" y="1"/>
                      <a:pt x="41" y="0"/>
                    </a:cubicBezTo>
                    <a:cubicBezTo>
                      <a:pt x="43" y="0"/>
                      <a:pt x="45" y="0"/>
                      <a:pt x="46" y="0"/>
                    </a:cubicBezTo>
                    <a:cubicBezTo>
                      <a:pt x="48" y="1"/>
                      <a:pt x="50" y="1"/>
                      <a:pt x="51" y="2"/>
                    </a:cubicBezTo>
                    <a:cubicBezTo>
                      <a:pt x="53" y="4"/>
                      <a:pt x="54" y="5"/>
                      <a:pt x="55" y="6"/>
                    </a:cubicBezTo>
                    <a:cubicBezTo>
                      <a:pt x="56" y="8"/>
                      <a:pt x="57" y="10"/>
                      <a:pt x="58" y="12"/>
                    </a:cubicBezTo>
                    <a:cubicBezTo>
                      <a:pt x="64" y="11"/>
                      <a:pt x="64" y="11"/>
                      <a:pt x="64" y="11"/>
                    </a:cubicBezTo>
                    <a:cubicBezTo>
                      <a:pt x="65" y="17"/>
                      <a:pt x="65" y="17"/>
                      <a:pt x="65" y="17"/>
                    </a:cubicBezTo>
                    <a:lnTo>
                      <a:pt x="59" y="17"/>
                    </a:lnTo>
                    <a:close/>
                    <a:moveTo>
                      <a:pt x="23" y="30"/>
                    </a:moveTo>
                    <a:cubicBezTo>
                      <a:pt x="25" y="30"/>
                      <a:pt x="26" y="29"/>
                      <a:pt x="27" y="28"/>
                    </a:cubicBezTo>
                    <a:cubicBezTo>
                      <a:pt x="28" y="27"/>
                      <a:pt x="28" y="25"/>
                      <a:pt x="28" y="22"/>
                    </a:cubicBezTo>
                    <a:cubicBezTo>
                      <a:pt x="14" y="25"/>
                      <a:pt x="14" y="25"/>
                      <a:pt x="14" y="25"/>
                    </a:cubicBezTo>
                    <a:cubicBezTo>
                      <a:pt x="16" y="29"/>
                      <a:pt x="19" y="31"/>
                      <a:pt x="23" y="30"/>
                    </a:cubicBezTo>
                    <a:close/>
                    <a:moveTo>
                      <a:pt x="42" y="7"/>
                    </a:moveTo>
                    <a:cubicBezTo>
                      <a:pt x="41" y="7"/>
                      <a:pt x="40" y="8"/>
                      <a:pt x="39" y="8"/>
                    </a:cubicBezTo>
                    <a:cubicBezTo>
                      <a:pt x="38" y="8"/>
                      <a:pt x="38" y="9"/>
                      <a:pt x="38" y="10"/>
                    </a:cubicBezTo>
                    <a:cubicBezTo>
                      <a:pt x="37" y="10"/>
                      <a:pt x="37" y="11"/>
                      <a:pt x="37" y="12"/>
                    </a:cubicBezTo>
                    <a:cubicBezTo>
                      <a:pt x="36" y="13"/>
                      <a:pt x="36" y="14"/>
                      <a:pt x="36" y="15"/>
                    </a:cubicBezTo>
                    <a:cubicBezTo>
                      <a:pt x="50" y="13"/>
                      <a:pt x="50" y="13"/>
                      <a:pt x="50" y="13"/>
                    </a:cubicBezTo>
                    <a:cubicBezTo>
                      <a:pt x="50" y="12"/>
                      <a:pt x="49" y="11"/>
                      <a:pt x="49" y="10"/>
                    </a:cubicBezTo>
                    <a:cubicBezTo>
                      <a:pt x="48" y="10"/>
                      <a:pt x="48" y="9"/>
                      <a:pt x="47" y="8"/>
                    </a:cubicBezTo>
                    <a:cubicBezTo>
                      <a:pt x="46" y="8"/>
                      <a:pt x="46" y="7"/>
                      <a:pt x="45" y="7"/>
                    </a:cubicBezTo>
                    <a:cubicBezTo>
                      <a:pt x="44" y="7"/>
                      <a:pt x="43" y="7"/>
                      <a:pt x="42" y="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 name="Freeform 89"/>
            <p:cNvSpPr>
              <a:spLocks/>
            </p:cNvSpPr>
            <p:nvPr/>
          </p:nvSpPr>
          <p:spPr bwMode="auto">
            <a:xfrm>
              <a:off x="5319714" y="1168401"/>
              <a:ext cx="1752600" cy="2373313"/>
            </a:xfrm>
            <a:custGeom>
              <a:avLst/>
              <a:gdLst>
                <a:gd name="T0" fmla="*/ 1033 w 1104"/>
                <a:gd name="T1" fmla="*/ 1495 h 1495"/>
                <a:gd name="T2" fmla="*/ 0 w 1104"/>
                <a:gd name="T3" fmla="*/ 1443 h 1495"/>
                <a:gd name="T4" fmla="*/ 70 w 1104"/>
                <a:gd name="T5" fmla="*/ 0 h 1495"/>
                <a:gd name="T6" fmla="*/ 1104 w 1104"/>
                <a:gd name="T7" fmla="*/ 52 h 1495"/>
                <a:gd name="T8" fmla="*/ 1033 w 1104"/>
                <a:gd name="T9" fmla="*/ 1495 h 1495"/>
              </a:gdLst>
              <a:ahLst/>
              <a:cxnLst>
                <a:cxn ang="0">
                  <a:pos x="T0" y="T1"/>
                </a:cxn>
                <a:cxn ang="0">
                  <a:pos x="T2" y="T3"/>
                </a:cxn>
                <a:cxn ang="0">
                  <a:pos x="T4" y="T5"/>
                </a:cxn>
                <a:cxn ang="0">
                  <a:pos x="T6" y="T7"/>
                </a:cxn>
                <a:cxn ang="0">
                  <a:pos x="T8" y="T9"/>
                </a:cxn>
              </a:cxnLst>
              <a:rect l="0" t="0" r="r" b="b"/>
              <a:pathLst>
                <a:path w="1104" h="1495">
                  <a:moveTo>
                    <a:pt x="1033" y="1495"/>
                  </a:moveTo>
                  <a:lnTo>
                    <a:pt x="0" y="1443"/>
                  </a:lnTo>
                  <a:lnTo>
                    <a:pt x="70" y="0"/>
                  </a:lnTo>
                  <a:lnTo>
                    <a:pt x="1104" y="52"/>
                  </a:lnTo>
                  <a:lnTo>
                    <a:pt x="1033" y="1495"/>
                  </a:lnTo>
                  <a:close/>
                </a:path>
              </a:pathLst>
            </a:custGeom>
            <a:solidFill>
              <a:srgbClr val="E6E6E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90"/>
            <p:cNvSpPr>
              <a:spLocks/>
            </p:cNvSpPr>
            <p:nvPr/>
          </p:nvSpPr>
          <p:spPr bwMode="auto">
            <a:xfrm>
              <a:off x="5319714" y="1168401"/>
              <a:ext cx="1752600" cy="2373313"/>
            </a:xfrm>
            <a:custGeom>
              <a:avLst/>
              <a:gdLst>
                <a:gd name="T0" fmla="*/ 1033 w 1104"/>
                <a:gd name="T1" fmla="*/ 1495 h 1495"/>
                <a:gd name="T2" fmla="*/ 0 w 1104"/>
                <a:gd name="T3" fmla="*/ 1443 h 1495"/>
                <a:gd name="T4" fmla="*/ 70 w 1104"/>
                <a:gd name="T5" fmla="*/ 0 h 1495"/>
                <a:gd name="T6" fmla="*/ 1104 w 1104"/>
                <a:gd name="T7" fmla="*/ 52 h 1495"/>
                <a:gd name="T8" fmla="*/ 1033 w 1104"/>
                <a:gd name="T9" fmla="*/ 1495 h 1495"/>
              </a:gdLst>
              <a:ahLst/>
              <a:cxnLst>
                <a:cxn ang="0">
                  <a:pos x="T0" y="T1"/>
                </a:cxn>
                <a:cxn ang="0">
                  <a:pos x="T2" y="T3"/>
                </a:cxn>
                <a:cxn ang="0">
                  <a:pos x="T4" y="T5"/>
                </a:cxn>
                <a:cxn ang="0">
                  <a:pos x="T6" y="T7"/>
                </a:cxn>
                <a:cxn ang="0">
                  <a:pos x="T8" y="T9"/>
                </a:cxn>
              </a:cxnLst>
              <a:rect l="0" t="0" r="r" b="b"/>
              <a:pathLst>
                <a:path w="1104" h="1495">
                  <a:moveTo>
                    <a:pt x="1033" y="1495"/>
                  </a:moveTo>
                  <a:lnTo>
                    <a:pt x="0" y="1443"/>
                  </a:lnTo>
                  <a:lnTo>
                    <a:pt x="70" y="0"/>
                  </a:lnTo>
                  <a:lnTo>
                    <a:pt x="1104" y="52"/>
                  </a:lnTo>
                  <a:lnTo>
                    <a:pt x="1033" y="1495"/>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96"/>
            <p:cNvSpPr>
              <a:spLocks/>
            </p:cNvSpPr>
            <p:nvPr/>
          </p:nvSpPr>
          <p:spPr bwMode="auto">
            <a:xfrm>
              <a:off x="4849814" y="2335214"/>
              <a:ext cx="434975" cy="430213"/>
            </a:xfrm>
            <a:custGeom>
              <a:avLst/>
              <a:gdLst>
                <a:gd name="T0" fmla="*/ 85 w 89"/>
                <a:gd name="T1" fmla="*/ 51 h 88"/>
                <a:gd name="T2" fmla="*/ 38 w 89"/>
                <a:gd name="T3" fmla="*/ 85 h 88"/>
                <a:gd name="T4" fmla="*/ 4 w 89"/>
                <a:gd name="T5" fmla="*/ 37 h 88"/>
                <a:gd name="T6" fmla="*/ 51 w 89"/>
                <a:gd name="T7" fmla="*/ 4 h 88"/>
                <a:gd name="T8" fmla="*/ 85 w 89"/>
                <a:gd name="T9" fmla="*/ 51 h 88"/>
              </a:gdLst>
              <a:ahLst/>
              <a:cxnLst>
                <a:cxn ang="0">
                  <a:pos x="T0" y="T1"/>
                </a:cxn>
                <a:cxn ang="0">
                  <a:pos x="T2" y="T3"/>
                </a:cxn>
                <a:cxn ang="0">
                  <a:pos x="T4" y="T5"/>
                </a:cxn>
                <a:cxn ang="0">
                  <a:pos x="T6" y="T7"/>
                </a:cxn>
                <a:cxn ang="0">
                  <a:pos x="T8" y="T9"/>
                </a:cxn>
              </a:cxnLst>
              <a:rect l="0" t="0" r="r" b="b"/>
              <a:pathLst>
                <a:path w="89" h="88">
                  <a:moveTo>
                    <a:pt x="85" y="51"/>
                  </a:moveTo>
                  <a:cubicBezTo>
                    <a:pt x="81" y="73"/>
                    <a:pt x="60" y="88"/>
                    <a:pt x="38" y="85"/>
                  </a:cubicBezTo>
                  <a:cubicBezTo>
                    <a:pt x="16" y="81"/>
                    <a:pt x="0" y="60"/>
                    <a:pt x="4" y="37"/>
                  </a:cubicBezTo>
                  <a:cubicBezTo>
                    <a:pt x="8" y="15"/>
                    <a:pt x="29" y="0"/>
                    <a:pt x="51" y="4"/>
                  </a:cubicBezTo>
                  <a:cubicBezTo>
                    <a:pt x="74" y="7"/>
                    <a:pt x="89" y="28"/>
                    <a:pt x="85" y="51"/>
                  </a:cubicBezTo>
                  <a:close/>
                </a:path>
              </a:pathLst>
            </a:custGeom>
            <a:solidFill>
              <a:srgbClr val="FEEE3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97"/>
            <p:cNvSpPr>
              <a:spLocks/>
            </p:cNvSpPr>
            <p:nvPr/>
          </p:nvSpPr>
          <p:spPr bwMode="auto">
            <a:xfrm>
              <a:off x="4884739" y="2370139"/>
              <a:ext cx="366713" cy="361950"/>
            </a:xfrm>
            <a:custGeom>
              <a:avLst/>
              <a:gdLst>
                <a:gd name="T0" fmla="*/ 72 w 75"/>
                <a:gd name="T1" fmla="*/ 43 h 74"/>
                <a:gd name="T2" fmla="*/ 32 w 75"/>
                <a:gd name="T3" fmla="*/ 71 h 74"/>
                <a:gd name="T4" fmla="*/ 3 w 75"/>
                <a:gd name="T5" fmla="*/ 31 h 74"/>
                <a:gd name="T6" fmla="*/ 43 w 75"/>
                <a:gd name="T7" fmla="*/ 3 h 74"/>
                <a:gd name="T8" fmla="*/ 72 w 75"/>
                <a:gd name="T9" fmla="*/ 43 h 74"/>
              </a:gdLst>
              <a:ahLst/>
              <a:cxnLst>
                <a:cxn ang="0">
                  <a:pos x="T0" y="T1"/>
                </a:cxn>
                <a:cxn ang="0">
                  <a:pos x="T2" y="T3"/>
                </a:cxn>
                <a:cxn ang="0">
                  <a:pos x="T4" y="T5"/>
                </a:cxn>
                <a:cxn ang="0">
                  <a:pos x="T6" y="T7"/>
                </a:cxn>
                <a:cxn ang="0">
                  <a:pos x="T8" y="T9"/>
                </a:cxn>
              </a:cxnLst>
              <a:rect l="0" t="0" r="r" b="b"/>
              <a:pathLst>
                <a:path w="75" h="74">
                  <a:moveTo>
                    <a:pt x="72" y="43"/>
                  </a:moveTo>
                  <a:cubicBezTo>
                    <a:pt x="69" y="62"/>
                    <a:pt x="51" y="74"/>
                    <a:pt x="32" y="71"/>
                  </a:cubicBezTo>
                  <a:cubicBezTo>
                    <a:pt x="13" y="68"/>
                    <a:pt x="0" y="50"/>
                    <a:pt x="3" y="31"/>
                  </a:cubicBezTo>
                  <a:cubicBezTo>
                    <a:pt x="7" y="12"/>
                    <a:pt x="24" y="0"/>
                    <a:pt x="43" y="3"/>
                  </a:cubicBezTo>
                  <a:cubicBezTo>
                    <a:pt x="62" y="6"/>
                    <a:pt x="75" y="24"/>
                    <a:pt x="72" y="43"/>
                  </a:cubicBezTo>
                  <a:close/>
                </a:path>
              </a:pathLst>
            </a:custGeom>
            <a:solidFill>
              <a:srgbClr val="FFCA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8"/>
            <p:cNvSpPr>
              <a:spLocks/>
            </p:cNvSpPr>
            <p:nvPr/>
          </p:nvSpPr>
          <p:spPr bwMode="auto">
            <a:xfrm>
              <a:off x="4894264" y="2370139"/>
              <a:ext cx="317500" cy="287338"/>
            </a:xfrm>
            <a:custGeom>
              <a:avLst/>
              <a:gdLst>
                <a:gd name="T0" fmla="*/ 65 w 65"/>
                <a:gd name="T1" fmla="*/ 18 h 59"/>
                <a:gd name="T2" fmla="*/ 43 w 65"/>
                <a:gd name="T3" fmla="*/ 6 h 59"/>
                <a:gd name="T4" fmla="*/ 4 w 65"/>
                <a:gd name="T5" fmla="*/ 34 h 59"/>
                <a:gd name="T6" fmla="*/ 8 w 65"/>
                <a:gd name="T7" fmla="*/ 59 h 59"/>
                <a:gd name="T8" fmla="*/ 1 w 65"/>
                <a:gd name="T9" fmla="*/ 31 h 59"/>
                <a:gd name="T10" fmla="*/ 41 w 65"/>
                <a:gd name="T11" fmla="*/ 3 h 59"/>
                <a:gd name="T12" fmla="*/ 65 w 65"/>
                <a:gd name="T13" fmla="*/ 18 h 59"/>
              </a:gdLst>
              <a:ahLst/>
              <a:cxnLst>
                <a:cxn ang="0">
                  <a:pos x="T0" y="T1"/>
                </a:cxn>
                <a:cxn ang="0">
                  <a:pos x="T2" y="T3"/>
                </a:cxn>
                <a:cxn ang="0">
                  <a:pos x="T4" y="T5"/>
                </a:cxn>
                <a:cxn ang="0">
                  <a:pos x="T6" y="T7"/>
                </a:cxn>
                <a:cxn ang="0">
                  <a:pos x="T8" y="T9"/>
                </a:cxn>
                <a:cxn ang="0">
                  <a:pos x="T10" y="T11"/>
                </a:cxn>
                <a:cxn ang="0">
                  <a:pos x="T12" y="T13"/>
                </a:cxn>
              </a:cxnLst>
              <a:rect l="0" t="0" r="r" b="b"/>
              <a:pathLst>
                <a:path w="65" h="59">
                  <a:moveTo>
                    <a:pt x="65" y="18"/>
                  </a:moveTo>
                  <a:cubicBezTo>
                    <a:pt x="60" y="12"/>
                    <a:pt x="52" y="7"/>
                    <a:pt x="43" y="6"/>
                  </a:cubicBezTo>
                  <a:cubicBezTo>
                    <a:pt x="25" y="3"/>
                    <a:pt x="7" y="15"/>
                    <a:pt x="4" y="34"/>
                  </a:cubicBezTo>
                  <a:cubicBezTo>
                    <a:pt x="2" y="43"/>
                    <a:pt x="4" y="52"/>
                    <a:pt x="8" y="59"/>
                  </a:cubicBezTo>
                  <a:cubicBezTo>
                    <a:pt x="3" y="51"/>
                    <a:pt x="0" y="41"/>
                    <a:pt x="1" y="31"/>
                  </a:cubicBezTo>
                  <a:cubicBezTo>
                    <a:pt x="5" y="12"/>
                    <a:pt x="22" y="0"/>
                    <a:pt x="41" y="3"/>
                  </a:cubicBezTo>
                  <a:cubicBezTo>
                    <a:pt x="51" y="4"/>
                    <a:pt x="60" y="10"/>
                    <a:pt x="65" y="18"/>
                  </a:cubicBezTo>
                  <a:close/>
                </a:path>
              </a:pathLst>
            </a:custGeom>
            <a:solidFill>
              <a:srgbClr val="F09D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9"/>
            <p:cNvSpPr>
              <a:spLocks noEditPoints="1"/>
            </p:cNvSpPr>
            <p:nvPr/>
          </p:nvSpPr>
          <p:spPr bwMode="auto">
            <a:xfrm>
              <a:off x="4997451" y="2443164"/>
              <a:ext cx="136525" cy="219075"/>
            </a:xfrm>
            <a:custGeom>
              <a:avLst/>
              <a:gdLst>
                <a:gd name="T0" fmla="*/ 25 w 28"/>
                <a:gd name="T1" fmla="*/ 28 h 45"/>
                <a:gd name="T2" fmla="*/ 24 w 28"/>
                <a:gd name="T3" fmla="*/ 25 h 45"/>
                <a:gd name="T4" fmla="*/ 21 w 28"/>
                <a:gd name="T5" fmla="*/ 22 h 45"/>
                <a:gd name="T6" fmla="*/ 17 w 28"/>
                <a:gd name="T7" fmla="*/ 21 h 45"/>
                <a:gd name="T8" fmla="*/ 19 w 28"/>
                <a:gd name="T9" fmla="*/ 10 h 45"/>
                <a:gd name="T10" fmla="*/ 24 w 28"/>
                <a:gd name="T11" fmla="*/ 12 h 45"/>
                <a:gd name="T12" fmla="*/ 27 w 28"/>
                <a:gd name="T13" fmla="*/ 13 h 45"/>
                <a:gd name="T14" fmla="*/ 28 w 28"/>
                <a:gd name="T15" fmla="*/ 8 h 45"/>
                <a:gd name="T16" fmla="*/ 27 w 28"/>
                <a:gd name="T17" fmla="*/ 7 h 45"/>
                <a:gd name="T18" fmla="*/ 24 w 28"/>
                <a:gd name="T19" fmla="*/ 6 h 45"/>
                <a:gd name="T20" fmla="*/ 20 w 28"/>
                <a:gd name="T21" fmla="*/ 5 h 45"/>
                <a:gd name="T22" fmla="*/ 21 w 28"/>
                <a:gd name="T23" fmla="*/ 1 h 45"/>
                <a:gd name="T24" fmla="*/ 20 w 28"/>
                <a:gd name="T25" fmla="*/ 0 h 45"/>
                <a:gd name="T26" fmla="*/ 16 w 28"/>
                <a:gd name="T27" fmla="*/ 4 h 45"/>
                <a:gd name="T28" fmla="*/ 12 w 28"/>
                <a:gd name="T29" fmla="*/ 5 h 45"/>
                <a:gd name="T30" fmla="*/ 9 w 28"/>
                <a:gd name="T31" fmla="*/ 7 h 45"/>
                <a:gd name="T32" fmla="*/ 6 w 28"/>
                <a:gd name="T33" fmla="*/ 9 h 45"/>
                <a:gd name="T34" fmla="*/ 5 w 28"/>
                <a:gd name="T35" fmla="*/ 13 h 45"/>
                <a:gd name="T36" fmla="*/ 5 w 28"/>
                <a:gd name="T37" fmla="*/ 18 h 45"/>
                <a:gd name="T38" fmla="*/ 7 w 28"/>
                <a:gd name="T39" fmla="*/ 21 h 45"/>
                <a:gd name="T40" fmla="*/ 9 w 28"/>
                <a:gd name="T41" fmla="*/ 23 h 45"/>
                <a:gd name="T42" fmla="*/ 13 w 28"/>
                <a:gd name="T43" fmla="*/ 25 h 45"/>
                <a:gd name="T44" fmla="*/ 11 w 28"/>
                <a:gd name="T45" fmla="*/ 36 h 45"/>
                <a:gd name="T46" fmla="*/ 11 w 28"/>
                <a:gd name="T47" fmla="*/ 36 h 45"/>
                <a:gd name="T48" fmla="*/ 7 w 28"/>
                <a:gd name="T49" fmla="*/ 35 h 45"/>
                <a:gd name="T50" fmla="*/ 4 w 28"/>
                <a:gd name="T51" fmla="*/ 33 h 45"/>
                <a:gd name="T52" fmla="*/ 2 w 28"/>
                <a:gd name="T53" fmla="*/ 32 h 45"/>
                <a:gd name="T54" fmla="*/ 0 w 28"/>
                <a:gd name="T55" fmla="*/ 37 h 45"/>
                <a:gd name="T56" fmla="*/ 1 w 28"/>
                <a:gd name="T57" fmla="*/ 37 h 45"/>
                <a:gd name="T58" fmla="*/ 3 w 28"/>
                <a:gd name="T59" fmla="*/ 38 h 45"/>
                <a:gd name="T60" fmla="*/ 5 w 28"/>
                <a:gd name="T61" fmla="*/ 39 h 45"/>
                <a:gd name="T62" fmla="*/ 7 w 28"/>
                <a:gd name="T63" fmla="*/ 40 h 45"/>
                <a:gd name="T64" fmla="*/ 10 w 28"/>
                <a:gd name="T65" fmla="*/ 41 h 45"/>
                <a:gd name="T66" fmla="*/ 9 w 28"/>
                <a:gd name="T67" fmla="*/ 44 h 45"/>
                <a:gd name="T68" fmla="*/ 9 w 28"/>
                <a:gd name="T69" fmla="*/ 45 h 45"/>
                <a:gd name="T70" fmla="*/ 13 w 28"/>
                <a:gd name="T71" fmla="*/ 45 h 45"/>
                <a:gd name="T72" fmla="*/ 14 w 28"/>
                <a:gd name="T73" fmla="*/ 41 h 45"/>
                <a:gd name="T74" fmla="*/ 18 w 28"/>
                <a:gd name="T75" fmla="*/ 41 h 45"/>
                <a:gd name="T76" fmla="*/ 22 w 28"/>
                <a:gd name="T77" fmla="*/ 39 h 45"/>
                <a:gd name="T78" fmla="*/ 24 w 28"/>
                <a:gd name="T79" fmla="*/ 36 h 45"/>
                <a:gd name="T80" fmla="*/ 26 w 28"/>
                <a:gd name="T81" fmla="*/ 32 h 45"/>
                <a:gd name="T82" fmla="*/ 25 w 28"/>
                <a:gd name="T83" fmla="*/ 28 h 45"/>
                <a:gd name="T84" fmla="*/ 14 w 28"/>
                <a:gd name="T85" fmla="*/ 19 h 45"/>
                <a:gd name="T86" fmla="*/ 10 w 28"/>
                <a:gd name="T87" fmla="*/ 17 h 45"/>
                <a:gd name="T88" fmla="*/ 10 w 28"/>
                <a:gd name="T89" fmla="*/ 14 h 45"/>
                <a:gd name="T90" fmla="*/ 15 w 28"/>
                <a:gd name="T91" fmla="*/ 10 h 45"/>
                <a:gd name="T92" fmla="*/ 14 w 28"/>
                <a:gd name="T93" fmla="*/ 19 h 45"/>
                <a:gd name="T94" fmla="*/ 20 w 28"/>
                <a:gd name="T95" fmla="*/ 34 h 45"/>
                <a:gd name="T96" fmla="*/ 19 w 28"/>
                <a:gd name="T97" fmla="*/ 35 h 45"/>
                <a:gd name="T98" fmla="*/ 17 w 28"/>
                <a:gd name="T99" fmla="*/ 36 h 45"/>
                <a:gd name="T100" fmla="*/ 15 w 28"/>
                <a:gd name="T101" fmla="*/ 36 h 45"/>
                <a:gd name="T102" fmla="*/ 17 w 28"/>
                <a:gd name="T103" fmla="*/ 26 h 45"/>
                <a:gd name="T104" fmla="*/ 19 w 28"/>
                <a:gd name="T105" fmla="*/ 27 h 45"/>
                <a:gd name="T106" fmla="*/ 20 w 28"/>
                <a:gd name="T107" fmla="*/ 28 h 45"/>
                <a:gd name="T108" fmla="*/ 21 w 28"/>
                <a:gd name="T109" fmla="*/ 30 h 45"/>
                <a:gd name="T110" fmla="*/ 21 w 28"/>
                <a:gd name="T111" fmla="*/ 32 h 45"/>
                <a:gd name="T112" fmla="*/ 20 w 28"/>
                <a:gd name="T113" fmla="*/ 3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 h="45">
                  <a:moveTo>
                    <a:pt x="25" y="28"/>
                  </a:moveTo>
                  <a:cubicBezTo>
                    <a:pt x="25" y="27"/>
                    <a:pt x="24" y="26"/>
                    <a:pt x="24" y="25"/>
                  </a:cubicBezTo>
                  <a:cubicBezTo>
                    <a:pt x="23" y="24"/>
                    <a:pt x="22" y="23"/>
                    <a:pt x="21" y="22"/>
                  </a:cubicBezTo>
                  <a:cubicBezTo>
                    <a:pt x="20" y="22"/>
                    <a:pt x="19" y="21"/>
                    <a:pt x="17" y="21"/>
                  </a:cubicBezTo>
                  <a:cubicBezTo>
                    <a:pt x="19" y="10"/>
                    <a:pt x="19" y="10"/>
                    <a:pt x="19" y="10"/>
                  </a:cubicBezTo>
                  <a:cubicBezTo>
                    <a:pt x="21" y="10"/>
                    <a:pt x="22" y="11"/>
                    <a:pt x="24" y="12"/>
                  </a:cubicBezTo>
                  <a:cubicBezTo>
                    <a:pt x="25" y="12"/>
                    <a:pt x="26" y="13"/>
                    <a:pt x="27" y="13"/>
                  </a:cubicBezTo>
                  <a:cubicBezTo>
                    <a:pt x="28" y="8"/>
                    <a:pt x="28" y="8"/>
                    <a:pt x="28" y="8"/>
                  </a:cubicBezTo>
                  <a:cubicBezTo>
                    <a:pt x="27" y="7"/>
                    <a:pt x="27" y="7"/>
                    <a:pt x="27" y="7"/>
                  </a:cubicBezTo>
                  <a:cubicBezTo>
                    <a:pt x="24" y="6"/>
                    <a:pt x="24" y="6"/>
                    <a:pt x="24" y="6"/>
                  </a:cubicBezTo>
                  <a:cubicBezTo>
                    <a:pt x="23" y="6"/>
                    <a:pt x="22" y="5"/>
                    <a:pt x="20" y="5"/>
                  </a:cubicBezTo>
                  <a:cubicBezTo>
                    <a:pt x="21" y="1"/>
                    <a:pt x="21" y="1"/>
                    <a:pt x="21" y="1"/>
                  </a:cubicBezTo>
                  <a:cubicBezTo>
                    <a:pt x="20" y="0"/>
                    <a:pt x="20" y="0"/>
                    <a:pt x="20" y="0"/>
                  </a:cubicBezTo>
                  <a:cubicBezTo>
                    <a:pt x="16" y="4"/>
                    <a:pt x="16" y="4"/>
                    <a:pt x="16" y="4"/>
                  </a:cubicBezTo>
                  <a:cubicBezTo>
                    <a:pt x="15" y="4"/>
                    <a:pt x="13" y="5"/>
                    <a:pt x="12" y="5"/>
                  </a:cubicBezTo>
                  <a:cubicBezTo>
                    <a:pt x="11" y="5"/>
                    <a:pt x="10" y="6"/>
                    <a:pt x="9" y="7"/>
                  </a:cubicBezTo>
                  <a:cubicBezTo>
                    <a:pt x="8" y="7"/>
                    <a:pt x="7" y="8"/>
                    <a:pt x="6" y="9"/>
                  </a:cubicBezTo>
                  <a:cubicBezTo>
                    <a:pt x="6" y="11"/>
                    <a:pt x="5" y="12"/>
                    <a:pt x="5" y="13"/>
                  </a:cubicBezTo>
                  <a:cubicBezTo>
                    <a:pt x="5" y="15"/>
                    <a:pt x="5" y="17"/>
                    <a:pt x="5" y="18"/>
                  </a:cubicBezTo>
                  <a:cubicBezTo>
                    <a:pt x="5" y="19"/>
                    <a:pt x="6" y="20"/>
                    <a:pt x="7" y="21"/>
                  </a:cubicBezTo>
                  <a:cubicBezTo>
                    <a:pt x="7" y="22"/>
                    <a:pt x="8" y="23"/>
                    <a:pt x="9" y="23"/>
                  </a:cubicBezTo>
                  <a:cubicBezTo>
                    <a:pt x="11" y="24"/>
                    <a:pt x="12" y="24"/>
                    <a:pt x="13" y="25"/>
                  </a:cubicBezTo>
                  <a:cubicBezTo>
                    <a:pt x="11" y="36"/>
                    <a:pt x="11" y="36"/>
                    <a:pt x="11" y="36"/>
                  </a:cubicBezTo>
                  <a:cubicBezTo>
                    <a:pt x="11" y="36"/>
                    <a:pt x="11" y="36"/>
                    <a:pt x="11" y="36"/>
                  </a:cubicBezTo>
                  <a:cubicBezTo>
                    <a:pt x="9" y="35"/>
                    <a:pt x="8" y="35"/>
                    <a:pt x="7" y="35"/>
                  </a:cubicBezTo>
                  <a:cubicBezTo>
                    <a:pt x="6" y="34"/>
                    <a:pt x="5" y="34"/>
                    <a:pt x="4" y="33"/>
                  </a:cubicBezTo>
                  <a:cubicBezTo>
                    <a:pt x="3" y="33"/>
                    <a:pt x="3" y="33"/>
                    <a:pt x="2" y="32"/>
                  </a:cubicBezTo>
                  <a:cubicBezTo>
                    <a:pt x="0" y="37"/>
                    <a:pt x="0" y="37"/>
                    <a:pt x="0" y="37"/>
                  </a:cubicBezTo>
                  <a:cubicBezTo>
                    <a:pt x="1" y="37"/>
                    <a:pt x="1" y="37"/>
                    <a:pt x="1" y="37"/>
                  </a:cubicBezTo>
                  <a:cubicBezTo>
                    <a:pt x="1" y="38"/>
                    <a:pt x="2" y="38"/>
                    <a:pt x="3" y="38"/>
                  </a:cubicBezTo>
                  <a:cubicBezTo>
                    <a:pt x="3" y="39"/>
                    <a:pt x="4" y="39"/>
                    <a:pt x="5" y="39"/>
                  </a:cubicBezTo>
                  <a:cubicBezTo>
                    <a:pt x="6" y="40"/>
                    <a:pt x="6" y="40"/>
                    <a:pt x="7" y="40"/>
                  </a:cubicBezTo>
                  <a:cubicBezTo>
                    <a:pt x="8" y="40"/>
                    <a:pt x="9" y="41"/>
                    <a:pt x="10" y="41"/>
                  </a:cubicBezTo>
                  <a:cubicBezTo>
                    <a:pt x="9" y="44"/>
                    <a:pt x="9" y="44"/>
                    <a:pt x="9" y="44"/>
                  </a:cubicBezTo>
                  <a:cubicBezTo>
                    <a:pt x="9" y="45"/>
                    <a:pt x="9" y="45"/>
                    <a:pt x="9" y="45"/>
                  </a:cubicBezTo>
                  <a:cubicBezTo>
                    <a:pt x="13" y="45"/>
                    <a:pt x="13" y="45"/>
                    <a:pt x="13" y="45"/>
                  </a:cubicBezTo>
                  <a:cubicBezTo>
                    <a:pt x="14" y="41"/>
                    <a:pt x="14" y="41"/>
                    <a:pt x="14" y="41"/>
                  </a:cubicBezTo>
                  <a:cubicBezTo>
                    <a:pt x="16" y="41"/>
                    <a:pt x="17" y="41"/>
                    <a:pt x="18" y="41"/>
                  </a:cubicBezTo>
                  <a:cubicBezTo>
                    <a:pt x="20" y="40"/>
                    <a:pt x="21" y="40"/>
                    <a:pt x="22" y="39"/>
                  </a:cubicBezTo>
                  <a:cubicBezTo>
                    <a:pt x="23" y="38"/>
                    <a:pt x="24" y="37"/>
                    <a:pt x="24" y="36"/>
                  </a:cubicBezTo>
                  <a:cubicBezTo>
                    <a:pt x="25" y="35"/>
                    <a:pt x="25" y="34"/>
                    <a:pt x="26" y="32"/>
                  </a:cubicBezTo>
                  <a:cubicBezTo>
                    <a:pt x="26" y="31"/>
                    <a:pt x="26" y="29"/>
                    <a:pt x="25" y="28"/>
                  </a:cubicBezTo>
                  <a:close/>
                  <a:moveTo>
                    <a:pt x="14" y="19"/>
                  </a:moveTo>
                  <a:cubicBezTo>
                    <a:pt x="12" y="19"/>
                    <a:pt x="11" y="18"/>
                    <a:pt x="10" y="17"/>
                  </a:cubicBezTo>
                  <a:cubicBezTo>
                    <a:pt x="10" y="16"/>
                    <a:pt x="10" y="15"/>
                    <a:pt x="10" y="14"/>
                  </a:cubicBezTo>
                  <a:cubicBezTo>
                    <a:pt x="10" y="11"/>
                    <a:pt x="12" y="10"/>
                    <a:pt x="15" y="10"/>
                  </a:cubicBezTo>
                  <a:lnTo>
                    <a:pt x="14" y="19"/>
                  </a:lnTo>
                  <a:close/>
                  <a:moveTo>
                    <a:pt x="20" y="34"/>
                  </a:moveTo>
                  <a:cubicBezTo>
                    <a:pt x="20" y="34"/>
                    <a:pt x="19" y="35"/>
                    <a:pt x="19" y="35"/>
                  </a:cubicBezTo>
                  <a:cubicBezTo>
                    <a:pt x="18" y="35"/>
                    <a:pt x="18" y="36"/>
                    <a:pt x="17" y="36"/>
                  </a:cubicBezTo>
                  <a:cubicBezTo>
                    <a:pt x="16" y="36"/>
                    <a:pt x="16" y="36"/>
                    <a:pt x="15" y="36"/>
                  </a:cubicBezTo>
                  <a:cubicBezTo>
                    <a:pt x="17" y="26"/>
                    <a:pt x="17" y="26"/>
                    <a:pt x="17" y="26"/>
                  </a:cubicBezTo>
                  <a:cubicBezTo>
                    <a:pt x="17" y="26"/>
                    <a:pt x="18" y="27"/>
                    <a:pt x="19" y="27"/>
                  </a:cubicBezTo>
                  <a:cubicBezTo>
                    <a:pt x="19" y="27"/>
                    <a:pt x="20" y="28"/>
                    <a:pt x="20" y="28"/>
                  </a:cubicBezTo>
                  <a:cubicBezTo>
                    <a:pt x="20" y="29"/>
                    <a:pt x="21" y="29"/>
                    <a:pt x="21" y="30"/>
                  </a:cubicBezTo>
                  <a:cubicBezTo>
                    <a:pt x="21" y="30"/>
                    <a:pt x="21" y="31"/>
                    <a:pt x="21" y="32"/>
                  </a:cubicBezTo>
                  <a:cubicBezTo>
                    <a:pt x="21" y="32"/>
                    <a:pt x="20" y="33"/>
                    <a:pt x="20" y="34"/>
                  </a:cubicBezTo>
                  <a:close/>
                </a:path>
              </a:pathLst>
            </a:custGeom>
            <a:solidFill>
              <a:srgbClr val="F09D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00"/>
            <p:cNvSpPr>
              <a:spLocks noEditPoints="1"/>
            </p:cNvSpPr>
            <p:nvPr/>
          </p:nvSpPr>
          <p:spPr bwMode="auto">
            <a:xfrm>
              <a:off x="4997451" y="2443164"/>
              <a:ext cx="131763" cy="214313"/>
            </a:xfrm>
            <a:custGeom>
              <a:avLst/>
              <a:gdLst>
                <a:gd name="T0" fmla="*/ 9 w 27"/>
                <a:gd name="T1" fmla="*/ 40 h 44"/>
                <a:gd name="T2" fmla="*/ 7 w 27"/>
                <a:gd name="T3" fmla="*/ 39 h 44"/>
                <a:gd name="T4" fmla="*/ 4 w 27"/>
                <a:gd name="T5" fmla="*/ 38 h 44"/>
                <a:gd name="T6" fmla="*/ 2 w 27"/>
                <a:gd name="T7" fmla="*/ 38 h 44"/>
                <a:gd name="T8" fmla="*/ 0 w 27"/>
                <a:gd name="T9" fmla="*/ 37 h 44"/>
                <a:gd name="T10" fmla="*/ 1 w 27"/>
                <a:gd name="T11" fmla="*/ 31 h 44"/>
                <a:gd name="T12" fmla="*/ 3 w 27"/>
                <a:gd name="T13" fmla="*/ 33 h 44"/>
                <a:gd name="T14" fmla="*/ 6 w 27"/>
                <a:gd name="T15" fmla="*/ 34 h 44"/>
                <a:gd name="T16" fmla="*/ 10 w 27"/>
                <a:gd name="T17" fmla="*/ 35 h 44"/>
                <a:gd name="T18" fmla="*/ 10 w 27"/>
                <a:gd name="T19" fmla="*/ 35 h 44"/>
                <a:gd name="T20" fmla="*/ 12 w 27"/>
                <a:gd name="T21" fmla="*/ 24 h 44"/>
                <a:gd name="T22" fmla="*/ 9 w 27"/>
                <a:gd name="T23" fmla="*/ 22 h 44"/>
                <a:gd name="T24" fmla="*/ 6 w 27"/>
                <a:gd name="T25" fmla="*/ 20 h 44"/>
                <a:gd name="T26" fmla="*/ 4 w 27"/>
                <a:gd name="T27" fmla="*/ 17 h 44"/>
                <a:gd name="T28" fmla="*/ 4 w 27"/>
                <a:gd name="T29" fmla="*/ 13 h 44"/>
                <a:gd name="T30" fmla="*/ 6 w 27"/>
                <a:gd name="T31" fmla="*/ 9 h 44"/>
                <a:gd name="T32" fmla="*/ 8 w 27"/>
                <a:gd name="T33" fmla="*/ 6 h 44"/>
                <a:gd name="T34" fmla="*/ 12 w 27"/>
                <a:gd name="T35" fmla="*/ 4 h 44"/>
                <a:gd name="T36" fmla="*/ 16 w 27"/>
                <a:gd name="T37" fmla="*/ 4 h 44"/>
                <a:gd name="T38" fmla="*/ 16 w 27"/>
                <a:gd name="T39" fmla="*/ 0 h 44"/>
                <a:gd name="T40" fmla="*/ 20 w 27"/>
                <a:gd name="T41" fmla="*/ 0 h 44"/>
                <a:gd name="T42" fmla="*/ 19 w 27"/>
                <a:gd name="T43" fmla="*/ 4 h 44"/>
                <a:gd name="T44" fmla="*/ 24 w 27"/>
                <a:gd name="T45" fmla="*/ 5 h 44"/>
                <a:gd name="T46" fmla="*/ 27 w 27"/>
                <a:gd name="T47" fmla="*/ 7 h 44"/>
                <a:gd name="T48" fmla="*/ 27 w 27"/>
                <a:gd name="T49" fmla="*/ 13 h 44"/>
                <a:gd name="T50" fmla="*/ 23 w 27"/>
                <a:gd name="T51" fmla="*/ 11 h 44"/>
                <a:gd name="T52" fmla="*/ 19 w 27"/>
                <a:gd name="T53" fmla="*/ 9 h 44"/>
                <a:gd name="T54" fmla="*/ 17 w 27"/>
                <a:gd name="T55" fmla="*/ 20 h 44"/>
                <a:gd name="T56" fmla="*/ 20 w 27"/>
                <a:gd name="T57" fmla="*/ 22 h 44"/>
                <a:gd name="T58" fmla="*/ 23 w 27"/>
                <a:gd name="T59" fmla="*/ 24 h 44"/>
                <a:gd name="T60" fmla="*/ 25 w 27"/>
                <a:gd name="T61" fmla="*/ 27 h 44"/>
                <a:gd name="T62" fmla="*/ 25 w 27"/>
                <a:gd name="T63" fmla="*/ 32 h 44"/>
                <a:gd name="T64" fmla="*/ 24 w 27"/>
                <a:gd name="T65" fmla="*/ 35 h 44"/>
                <a:gd name="T66" fmla="*/ 21 w 27"/>
                <a:gd name="T67" fmla="*/ 38 h 44"/>
                <a:gd name="T68" fmla="*/ 18 w 27"/>
                <a:gd name="T69" fmla="*/ 40 h 44"/>
                <a:gd name="T70" fmla="*/ 13 w 27"/>
                <a:gd name="T71" fmla="*/ 40 h 44"/>
                <a:gd name="T72" fmla="*/ 13 w 27"/>
                <a:gd name="T73" fmla="*/ 44 h 44"/>
                <a:gd name="T74" fmla="*/ 9 w 27"/>
                <a:gd name="T75" fmla="*/ 44 h 44"/>
                <a:gd name="T76" fmla="*/ 9 w 27"/>
                <a:gd name="T77" fmla="*/ 40 h 44"/>
                <a:gd name="T78" fmla="*/ 9 w 27"/>
                <a:gd name="T79" fmla="*/ 13 h 44"/>
                <a:gd name="T80" fmla="*/ 10 w 27"/>
                <a:gd name="T81" fmla="*/ 16 h 44"/>
                <a:gd name="T82" fmla="*/ 13 w 27"/>
                <a:gd name="T83" fmla="*/ 19 h 44"/>
                <a:gd name="T84" fmla="*/ 15 w 27"/>
                <a:gd name="T85" fmla="*/ 9 h 44"/>
                <a:gd name="T86" fmla="*/ 9 w 27"/>
                <a:gd name="T87" fmla="*/ 13 h 44"/>
                <a:gd name="T88" fmla="*/ 20 w 27"/>
                <a:gd name="T89" fmla="*/ 31 h 44"/>
                <a:gd name="T90" fmla="*/ 20 w 27"/>
                <a:gd name="T91" fmla="*/ 29 h 44"/>
                <a:gd name="T92" fmla="*/ 19 w 27"/>
                <a:gd name="T93" fmla="*/ 27 h 44"/>
                <a:gd name="T94" fmla="*/ 18 w 27"/>
                <a:gd name="T95" fmla="*/ 26 h 44"/>
                <a:gd name="T96" fmla="*/ 16 w 27"/>
                <a:gd name="T97" fmla="*/ 25 h 44"/>
                <a:gd name="T98" fmla="*/ 14 w 27"/>
                <a:gd name="T99" fmla="*/ 35 h 44"/>
                <a:gd name="T100" fmla="*/ 16 w 27"/>
                <a:gd name="T101" fmla="*/ 35 h 44"/>
                <a:gd name="T102" fmla="*/ 18 w 27"/>
                <a:gd name="T103" fmla="*/ 34 h 44"/>
                <a:gd name="T104" fmla="*/ 19 w 27"/>
                <a:gd name="T105" fmla="*/ 33 h 44"/>
                <a:gd name="T106" fmla="*/ 20 w 27"/>
                <a:gd name="T107" fmla="*/ 3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 h="44">
                  <a:moveTo>
                    <a:pt x="9" y="40"/>
                  </a:moveTo>
                  <a:cubicBezTo>
                    <a:pt x="9" y="40"/>
                    <a:pt x="8" y="40"/>
                    <a:pt x="7" y="39"/>
                  </a:cubicBezTo>
                  <a:cubicBezTo>
                    <a:pt x="6" y="39"/>
                    <a:pt x="5" y="39"/>
                    <a:pt x="4" y="38"/>
                  </a:cubicBezTo>
                  <a:cubicBezTo>
                    <a:pt x="3" y="38"/>
                    <a:pt x="3" y="38"/>
                    <a:pt x="2" y="38"/>
                  </a:cubicBezTo>
                  <a:cubicBezTo>
                    <a:pt x="1" y="37"/>
                    <a:pt x="1" y="37"/>
                    <a:pt x="0" y="37"/>
                  </a:cubicBezTo>
                  <a:cubicBezTo>
                    <a:pt x="1" y="31"/>
                    <a:pt x="1" y="31"/>
                    <a:pt x="1" y="31"/>
                  </a:cubicBezTo>
                  <a:cubicBezTo>
                    <a:pt x="2" y="32"/>
                    <a:pt x="3" y="32"/>
                    <a:pt x="3" y="33"/>
                  </a:cubicBezTo>
                  <a:cubicBezTo>
                    <a:pt x="4" y="33"/>
                    <a:pt x="5" y="33"/>
                    <a:pt x="6" y="34"/>
                  </a:cubicBezTo>
                  <a:cubicBezTo>
                    <a:pt x="8" y="34"/>
                    <a:pt x="9" y="35"/>
                    <a:pt x="10" y="35"/>
                  </a:cubicBezTo>
                  <a:cubicBezTo>
                    <a:pt x="10" y="35"/>
                    <a:pt x="10" y="35"/>
                    <a:pt x="10" y="35"/>
                  </a:cubicBezTo>
                  <a:cubicBezTo>
                    <a:pt x="12" y="24"/>
                    <a:pt x="12" y="24"/>
                    <a:pt x="12" y="24"/>
                  </a:cubicBezTo>
                  <a:cubicBezTo>
                    <a:pt x="11" y="24"/>
                    <a:pt x="10" y="23"/>
                    <a:pt x="9" y="22"/>
                  </a:cubicBezTo>
                  <a:cubicBezTo>
                    <a:pt x="8" y="22"/>
                    <a:pt x="7" y="21"/>
                    <a:pt x="6" y="20"/>
                  </a:cubicBezTo>
                  <a:cubicBezTo>
                    <a:pt x="5" y="19"/>
                    <a:pt x="5" y="18"/>
                    <a:pt x="4" y="17"/>
                  </a:cubicBezTo>
                  <a:cubicBezTo>
                    <a:pt x="4" y="16"/>
                    <a:pt x="4" y="14"/>
                    <a:pt x="4" y="13"/>
                  </a:cubicBezTo>
                  <a:cubicBezTo>
                    <a:pt x="5" y="11"/>
                    <a:pt x="5" y="10"/>
                    <a:pt x="6" y="9"/>
                  </a:cubicBezTo>
                  <a:cubicBezTo>
                    <a:pt x="6" y="7"/>
                    <a:pt x="7" y="6"/>
                    <a:pt x="8" y="6"/>
                  </a:cubicBezTo>
                  <a:cubicBezTo>
                    <a:pt x="9" y="5"/>
                    <a:pt x="10" y="4"/>
                    <a:pt x="12" y="4"/>
                  </a:cubicBezTo>
                  <a:cubicBezTo>
                    <a:pt x="13" y="4"/>
                    <a:pt x="14" y="4"/>
                    <a:pt x="16" y="4"/>
                  </a:cubicBezTo>
                  <a:cubicBezTo>
                    <a:pt x="16" y="0"/>
                    <a:pt x="16" y="0"/>
                    <a:pt x="16" y="0"/>
                  </a:cubicBezTo>
                  <a:cubicBezTo>
                    <a:pt x="20" y="0"/>
                    <a:pt x="20" y="0"/>
                    <a:pt x="20" y="0"/>
                  </a:cubicBezTo>
                  <a:cubicBezTo>
                    <a:pt x="19" y="4"/>
                    <a:pt x="19" y="4"/>
                    <a:pt x="19" y="4"/>
                  </a:cubicBezTo>
                  <a:cubicBezTo>
                    <a:pt x="21" y="4"/>
                    <a:pt x="23" y="5"/>
                    <a:pt x="24" y="5"/>
                  </a:cubicBezTo>
                  <a:cubicBezTo>
                    <a:pt x="25" y="6"/>
                    <a:pt x="26" y="7"/>
                    <a:pt x="27" y="7"/>
                  </a:cubicBezTo>
                  <a:cubicBezTo>
                    <a:pt x="27" y="13"/>
                    <a:pt x="27" y="13"/>
                    <a:pt x="27" y="13"/>
                  </a:cubicBezTo>
                  <a:cubicBezTo>
                    <a:pt x="25" y="12"/>
                    <a:pt x="24" y="11"/>
                    <a:pt x="23" y="11"/>
                  </a:cubicBezTo>
                  <a:cubicBezTo>
                    <a:pt x="22" y="10"/>
                    <a:pt x="20" y="10"/>
                    <a:pt x="19" y="9"/>
                  </a:cubicBezTo>
                  <a:cubicBezTo>
                    <a:pt x="17" y="20"/>
                    <a:pt x="17" y="20"/>
                    <a:pt x="17" y="20"/>
                  </a:cubicBezTo>
                  <a:cubicBezTo>
                    <a:pt x="18" y="20"/>
                    <a:pt x="19" y="21"/>
                    <a:pt x="20" y="22"/>
                  </a:cubicBezTo>
                  <a:cubicBezTo>
                    <a:pt x="21" y="22"/>
                    <a:pt x="22" y="23"/>
                    <a:pt x="23" y="24"/>
                  </a:cubicBezTo>
                  <a:cubicBezTo>
                    <a:pt x="24" y="25"/>
                    <a:pt x="24" y="26"/>
                    <a:pt x="25" y="27"/>
                  </a:cubicBezTo>
                  <a:cubicBezTo>
                    <a:pt x="25" y="28"/>
                    <a:pt x="25" y="30"/>
                    <a:pt x="25" y="32"/>
                  </a:cubicBezTo>
                  <a:cubicBezTo>
                    <a:pt x="25" y="33"/>
                    <a:pt x="24" y="34"/>
                    <a:pt x="24" y="35"/>
                  </a:cubicBezTo>
                  <a:cubicBezTo>
                    <a:pt x="23" y="36"/>
                    <a:pt x="22" y="37"/>
                    <a:pt x="21" y="38"/>
                  </a:cubicBezTo>
                  <a:cubicBezTo>
                    <a:pt x="20" y="39"/>
                    <a:pt x="19" y="39"/>
                    <a:pt x="18" y="40"/>
                  </a:cubicBezTo>
                  <a:cubicBezTo>
                    <a:pt x="16" y="40"/>
                    <a:pt x="15" y="40"/>
                    <a:pt x="13" y="40"/>
                  </a:cubicBezTo>
                  <a:cubicBezTo>
                    <a:pt x="13" y="44"/>
                    <a:pt x="13" y="44"/>
                    <a:pt x="13" y="44"/>
                  </a:cubicBezTo>
                  <a:cubicBezTo>
                    <a:pt x="9" y="44"/>
                    <a:pt x="9" y="44"/>
                    <a:pt x="9" y="44"/>
                  </a:cubicBezTo>
                  <a:lnTo>
                    <a:pt x="9" y="40"/>
                  </a:lnTo>
                  <a:close/>
                  <a:moveTo>
                    <a:pt x="9" y="13"/>
                  </a:moveTo>
                  <a:cubicBezTo>
                    <a:pt x="9" y="14"/>
                    <a:pt x="9" y="15"/>
                    <a:pt x="10" y="16"/>
                  </a:cubicBezTo>
                  <a:cubicBezTo>
                    <a:pt x="10" y="17"/>
                    <a:pt x="11" y="18"/>
                    <a:pt x="13" y="19"/>
                  </a:cubicBezTo>
                  <a:cubicBezTo>
                    <a:pt x="15" y="9"/>
                    <a:pt x="15" y="9"/>
                    <a:pt x="15" y="9"/>
                  </a:cubicBezTo>
                  <a:cubicBezTo>
                    <a:pt x="11" y="9"/>
                    <a:pt x="10" y="10"/>
                    <a:pt x="9" y="13"/>
                  </a:cubicBezTo>
                  <a:close/>
                  <a:moveTo>
                    <a:pt x="20" y="31"/>
                  </a:moveTo>
                  <a:cubicBezTo>
                    <a:pt x="20" y="30"/>
                    <a:pt x="20" y="29"/>
                    <a:pt x="20" y="29"/>
                  </a:cubicBezTo>
                  <a:cubicBezTo>
                    <a:pt x="20" y="28"/>
                    <a:pt x="20" y="28"/>
                    <a:pt x="19" y="27"/>
                  </a:cubicBezTo>
                  <a:cubicBezTo>
                    <a:pt x="19" y="27"/>
                    <a:pt x="18" y="27"/>
                    <a:pt x="18" y="26"/>
                  </a:cubicBezTo>
                  <a:cubicBezTo>
                    <a:pt x="17" y="26"/>
                    <a:pt x="17" y="26"/>
                    <a:pt x="16" y="25"/>
                  </a:cubicBezTo>
                  <a:cubicBezTo>
                    <a:pt x="14" y="35"/>
                    <a:pt x="14" y="35"/>
                    <a:pt x="14" y="35"/>
                  </a:cubicBezTo>
                  <a:cubicBezTo>
                    <a:pt x="15" y="35"/>
                    <a:pt x="16" y="35"/>
                    <a:pt x="16" y="35"/>
                  </a:cubicBezTo>
                  <a:cubicBezTo>
                    <a:pt x="17" y="35"/>
                    <a:pt x="18" y="34"/>
                    <a:pt x="18" y="34"/>
                  </a:cubicBezTo>
                  <a:cubicBezTo>
                    <a:pt x="19" y="34"/>
                    <a:pt x="19" y="33"/>
                    <a:pt x="19" y="33"/>
                  </a:cubicBezTo>
                  <a:cubicBezTo>
                    <a:pt x="20" y="32"/>
                    <a:pt x="20" y="32"/>
                    <a:pt x="20" y="31"/>
                  </a:cubicBezTo>
                  <a:close/>
                </a:path>
              </a:pathLst>
            </a:custGeom>
            <a:solidFill>
              <a:srgbClr val="FFEE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68"/>
            <p:cNvSpPr>
              <a:spLocks/>
            </p:cNvSpPr>
            <p:nvPr/>
          </p:nvSpPr>
          <p:spPr bwMode="auto">
            <a:xfrm>
              <a:off x="5270501" y="1193801"/>
              <a:ext cx="1782763" cy="2392363"/>
            </a:xfrm>
            <a:custGeom>
              <a:avLst/>
              <a:gdLst>
                <a:gd name="T0" fmla="*/ 1037 w 1123"/>
                <a:gd name="T1" fmla="*/ 0 h 1507"/>
                <a:gd name="T2" fmla="*/ 1123 w 1123"/>
                <a:gd name="T3" fmla="*/ 1445 h 1507"/>
                <a:gd name="T4" fmla="*/ 86 w 1123"/>
                <a:gd name="T5" fmla="*/ 1507 h 1507"/>
                <a:gd name="T6" fmla="*/ 0 w 1123"/>
                <a:gd name="T7" fmla="*/ 61 h 1507"/>
                <a:gd name="T8" fmla="*/ 1037 w 1123"/>
                <a:gd name="T9" fmla="*/ 0 h 1507"/>
              </a:gdLst>
              <a:ahLst/>
              <a:cxnLst>
                <a:cxn ang="0">
                  <a:pos x="T0" y="T1"/>
                </a:cxn>
                <a:cxn ang="0">
                  <a:pos x="T2" y="T3"/>
                </a:cxn>
                <a:cxn ang="0">
                  <a:pos x="T4" y="T5"/>
                </a:cxn>
                <a:cxn ang="0">
                  <a:pos x="T6" y="T7"/>
                </a:cxn>
                <a:cxn ang="0">
                  <a:pos x="T8" y="T9"/>
                </a:cxn>
              </a:cxnLst>
              <a:rect l="0" t="0" r="r" b="b"/>
              <a:pathLst>
                <a:path w="1123" h="1507">
                  <a:moveTo>
                    <a:pt x="1037" y="0"/>
                  </a:moveTo>
                  <a:lnTo>
                    <a:pt x="1123" y="1445"/>
                  </a:lnTo>
                  <a:lnTo>
                    <a:pt x="86" y="1507"/>
                  </a:lnTo>
                  <a:lnTo>
                    <a:pt x="0" y="61"/>
                  </a:lnTo>
                  <a:lnTo>
                    <a:pt x="1037"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69"/>
            <p:cNvSpPr>
              <a:spLocks/>
            </p:cNvSpPr>
            <p:nvPr/>
          </p:nvSpPr>
          <p:spPr bwMode="auto">
            <a:xfrm>
              <a:off x="5270501" y="1193801"/>
              <a:ext cx="1782763" cy="2392363"/>
            </a:xfrm>
            <a:custGeom>
              <a:avLst/>
              <a:gdLst>
                <a:gd name="T0" fmla="*/ 1037 w 1123"/>
                <a:gd name="T1" fmla="*/ 0 h 1507"/>
                <a:gd name="T2" fmla="*/ 1123 w 1123"/>
                <a:gd name="T3" fmla="*/ 1445 h 1507"/>
                <a:gd name="T4" fmla="*/ 86 w 1123"/>
                <a:gd name="T5" fmla="*/ 1507 h 1507"/>
                <a:gd name="T6" fmla="*/ 0 w 1123"/>
                <a:gd name="T7" fmla="*/ 61 h 1507"/>
                <a:gd name="T8" fmla="*/ 1037 w 1123"/>
                <a:gd name="T9" fmla="*/ 0 h 1507"/>
              </a:gdLst>
              <a:ahLst/>
              <a:cxnLst>
                <a:cxn ang="0">
                  <a:pos x="T0" y="T1"/>
                </a:cxn>
                <a:cxn ang="0">
                  <a:pos x="T2" y="T3"/>
                </a:cxn>
                <a:cxn ang="0">
                  <a:pos x="T4" y="T5"/>
                </a:cxn>
                <a:cxn ang="0">
                  <a:pos x="T6" y="T7"/>
                </a:cxn>
                <a:cxn ang="0">
                  <a:pos x="T8" y="T9"/>
                </a:cxn>
              </a:cxnLst>
              <a:rect l="0" t="0" r="r" b="b"/>
              <a:pathLst>
                <a:path w="1123" h="1507">
                  <a:moveTo>
                    <a:pt x="1037" y="0"/>
                  </a:moveTo>
                  <a:lnTo>
                    <a:pt x="1123" y="1445"/>
                  </a:lnTo>
                  <a:lnTo>
                    <a:pt x="86" y="1507"/>
                  </a:lnTo>
                  <a:lnTo>
                    <a:pt x="0" y="61"/>
                  </a:lnTo>
                  <a:lnTo>
                    <a:pt x="1037"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70"/>
            <p:cNvSpPr>
              <a:spLocks/>
            </p:cNvSpPr>
            <p:nvPr/>
          </p:nvSpPr>
          <p:spPr bwMode="auto">
            <a:xfrm>
              <a:off x="6451601" y="1949451"/>
              <a:ext cx="376238" cy="107950"/>
            </a:xfrm>
            <a:custGeom>
              <a:avLst/>
              <a:gdLst>
                <a:gd name="T0" fmla="*/ 9 w 77"/>
                <a:gd name="T1" fmla="*/ 3 h 22"/>
                <a:gd name="T2" fmla="*/ 67 w 77"/>
                <a:gd name="T3" fmla="*/ 0 h 22"/>
                <a:gd name="T4" fmla="*/ 77 w 77"/>
                <a:gd name="T5" fmla="*/ 9 h 22"/>
                <a:gd name="T6" fmla="*/ 68 w 77"/>
                <a:gd name="T7" fmla="*/ 19 h 22"/>
                <a:gd name="T8" fmla="*/ 10 w 77"/>
                <a:gd name="T9" fmla="*/ 22 h 22"/>
                <a:gd name="T10" fmla="*/ 0 w 77"/>
                <a:gd name="T11" fmla="*/ 13 h 22"/>
                <a:gd name="T12" fmla="*/ 9 w 77"/>
                <a:gd name="T13" fmla="*/ 3 h 22"/>
              </a:gdLst>
              <a:ahLst/>
              <a:cxnLst>
                <a:cxn ang="0">
                  <a:pos x="T0" y="T1"/>
                </a:cxn>
                <a:cxn ang="0">
                  <a:pos x="T2" y="T3"/>
                </a:cxn>
                <a:cxn ang="0">
                  <a:pos x="T4" y="T5"/>
                </a:cxn>
                <a:cxn ang="0">
                  <a:pos x="T6" y="T7"/>
                </a:cxn>
                <a:cxn ang="0">
                  <a:pos x="T8" y="T9"/>
                </a:cxn>
                <a:cxn ang="0">
                  <a:pos x="T10" y="T11"/>
                </a:cxn>
                <a:cxn ang="0">
                  <a:pos x="T12" y="T13"/>
                </a:cxn>
              </a:cxnLst>
              <a:rect l="0" t="0" r="r" b="b"/>
              <a:pathLst>
                <a:path w="77" h="22">
                  <a:moveTo>
                    <a:pt x="9" y="3"/>
                  </a:moveTo>
                  <a:cubicBezTo>
                    <a:pt x="67" y="0"/>
                    <a:pt x="67" y="0"/>
                    <a:pt x="67" y="0"/>
                  </a:cubicBezTo>
                  <a:cubicBezTo>
                    <a:pt x="72" y="0"/>
                    <a:pt x="77" y="4"/>
                    <a:pt x="77" y="9"/>
                  </a:cubicBezTo>
                  <a:cubicBezTo>
                    <a:pt x="77" y="14"/>
                    <a:pt x="73" y="18"/>
                    <a:pt x="68" y="19"/>
                  </a:cubicBezTo>
                  <a:cubicBezTo>
                    <a:pt x="10" y="22"/>
                    <a:pt x="10" y="22"/>
                    <a:pt x="10" y="22"/>
                  </a:cubicBezTo>
                  <a:cubicBezTo>
                    <a:pt x="5" y="22"/>
                    <a:pt x="1" y="18"/>
                    <a:pt x="0" y="13"/>
                  </a:cubicBezTo>
                  <a:cubicBezTo>
                    <a:pt x="0" y="8"/>
                    <a:pt x="4" y="4"/>
                    <a:pt x="9" y="3"/>
                  </a:cubicBezTo>
                  <a:close/>
                </a:path>
              </a:pathLst>
            </a:custGeom>
            <a:solidFill>
              <a:srgbClr val="E57E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71"/>
            <p:cNvSpPr>
              <a:spLocks/>
            </p:cNvSpPr>
            <p:nvPr/>
          </p:nvSpPr>
          <p:spPr bwMode="auto">
            <a:xfrm>
              <a:off x="6442076" y="1789114"/>
              <a:ext cx="376238" cy="107950"/>
            </a:xfrm>
            <a:custGeom>
              <a:avLst/>
              <a:gdLst>
                <a:gd name="T0" fmla="*/ 9 w 77"/>
                <a:gd name="T1" fmla="*/ 3 h 22"/>
                <a:gd name="T2" fmla="*/ 67 w 77"/>
                <a:gd name="T3" fmla="*/ 0 h 22"/>
                <a:gd name="T4" fmla="*/ 77 w 77"/>
                <a:gd name="T5" fmla="*/ 9 h 22"/>
                <a:gd name="T6" fmla="*/ 68 w 77"/>
                <a:gd name="T7" fmla="*/ 18 h 22"/>
                <a:gd name="T8" fmla="*/ 10 w 77"/>
                <a:gd name="T9" fmla="*/ 22 h 22"/>
                <a:gd name="T10" fmla="*/ 0 w 77"/>
                <a:gd name="T11" fmla="*/ 13 h 22"/>
                <a:gd name="T12" fmla="*/ 0 w 77"/>
                <a:gd name="T13" fmla="*/ 13 h 22"/>
                <a:gd name="T14" fmla="*/ 9 w 77"/>
                <a:gd name="T15" fmla="*/ 3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22">
                  <a:moveTo>
                    <a:pt x="9" y="3"/>
                  </a:moveTo>
                  <a:cubicBezTo>
                    <a:pt x="67" y="0"/>
                    <a:pt x="67" y="0"/>
                    <a:pt x="67" y="0"/>
                  </a:cubicBezTo>
                  <a:cubicBezTo>
                    <a:pt x="72" y="0"/>
                    <a:pt x="77" y="3"/>
                    <a:pt x="77" y="9"/>
                  </a:cubicBezTo>
                  <a:cubicBezTo>
                    <a:pt x="77" y="14"/>
                    <a:pt x="73" y="18"/>
                    <a:pt x="68" y="18"/>
                  </a:cubicBezTo>
                  <a:cubicBezTo>
                    <a:pt x="10" y="22"/>
                    <a:pt x="10" y="22"/>
                    <a:pt x="10" y="22"/>
                  </a:cubicBezTo>
                  <a:cubicBezTo>
                    <a:pt x="5" y="22"/>
                    <a:pt x="1" y="18"/>
                    <a:pt x="0" y="13"/>
                  </a:cubicBezTo>
                  <a:cubicBezTo>
                    <a:pt x="0" y="13"/>
                    <a:pt x="0" y="13"/>
                    <a:pt x="0" y="13"/>
                  </a:cubicBezTo>
                  <a:cubicBezTo>
                    <a:pt x="0" y="8"/>
                    <a:pt x="4" y="4"/>
                    <a:pt x="9" y="3"/>
                  </a:cubicBezTo>
                  <a:close/>
                </a:path>
              </a:pathLst>
            </a:custGeom>
            <a:solidFill>
              <a:srgbClr val="FF856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72"/>
            <p:cNvSpPr>
              <a:spLocks/>
            </p:cNvSpPr>
            <p:nvPr/>
          </p:nvSpPr>
          <p:spPr bwMode="auto">
            <a:xfrm>
              <a:off x="6432551" y="1622426"/>
              <a:ext cx="376238" cy="112713"/>
            </a:xfrm>
            <a:custGeom>
              <a:avLst/>
              <a:gdLst>
                <a:gd name="T0" fmla="*/ 9 w 77"/>
                <a:gd name="T1" fmla="*/ 4 h 23"/>
                <a:gd name="T2" fmla="*/ 67 w 77"/>
                <a:gd name="T3" fmla="*/ 1 h 23"/>
                <a:gd name="T4" fmla="*/ 77 w 77"/>
                <a:gd name="T5" fmla="*/ 9 h 23"/>
                <a:gd name="T6" fmla="*/ 68 w 77"/>
                <a:gd name="T7" fmla="*/ 19 h 23"/>
                <a:gd name="T8" fmla="*/ 10 w 77"/>
                <a:gd name="T9" fmla="*/ 23 h 23"/>
                <a:gd name="T10" fmla="*/ 0 w 77"/>
                <a:gd name="T11" fmla="*/ 14 h 23"/>
                <a:gd name="T12" fmla="*/ 9 w 77"/>
                <a:gd name="T13" fmla="*/ 4 h 23"/>
              </a:gdLst>
              <a:ahLst/>
              <a:cxnLst>
                <a:cxn ang="0">
                  <a:pos x="T0" y="T1"/>
                </a:cxn>
                <a:cxn ang="0">
                  <a:pos x="T2" y="T3"/>
                </a:cxn>
                <a:cxn ang="0">
                  <a:pos x="T4" y="T5"/>
                </a:cxn>
                <a:cxn ang="0">
                  <a:pos x="T6" y="T7"/>
                </a:cxn>
                <a:cxn ang="0">
                  <a:pos x="T8" y="T9"/>
                </a:cxn>
                <a:cxn ang="0">
                  <a:pos x="T10" y="T11"/>
                </a:cxn>
                <a:cxn ang="0">
                  <a:pos x="T12" y="T13"/>
                </a:cxn>
              </a:cxnLst>
              <a:rect l="0" t="0" r="r" b="b"/>
              <a:pathLst>
                <a:path w="77" h="23">
                  <a:moveTo>
                    <a:pt x="9" y="4"/>
                  </a:moveTo>
                  <a:cubicBezTo>
                    <a:pt x="67" y="1"/>
                    <a:pt x="67" y="1"/>
                    <a:pt x="67" y="1"/>
                  </a:cubicBezTo>
                  <a:cubicBezTo>
                    <a:pt x="72" y="0"/>
                    <a:pt x="77" y="4"/>
                    <a:pt x="77" y="9"/>
                  </a:cubicBezTo>
                  <a:cubicBezTo>
                    <a:pt x="77" y="14"/>
                    <a:pt x="74" y="19"/>
                    <a:pt x="68" y="19"/>
                  </a:cubicBezTo>
                  <a:cubicBezTo>
                    <a:pt x="10" y="23"/>
                    <a:pt x="10" y="23"/>
                    <a:pt x="10" y="23"/>
                  </a:cubicBezTo>
                  <a:cubicBezTo>
                    <a:pt x="5" y="23"/>
                    <a:pt x="1" y="19"/>
                    <a:pt x="0" y="14"/>
                  </a:cubicBezTo>
                  <a:cubicBezTo>
                    <a:pt x="0" y="9"/>
                    <a:pt x="4" y="4"/>
                    <a:pt x="9" y="4"/>
                  </a:cubicBezTo>
                  <a:close/>
                </a:path>
              </a:pathLst>
            </a:custGeom>
            <a:solidFill>
              <a:srgbClr val="3497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3"/>
            <p:cNvSpPr>
              <a:spLocks/>
            </p:cNvSpPr>
            <p:nvPr/>
          </p:nvSpPr>
          <p:spPr bwMode="auto">
            <a:xfrm>
              <a:off x="6423026" y="1462089"/>
              <a:ext cx="381000" cy="112713"/>
            </a:xfrm>
            <a:custGeom>
              <a:avLst/>
              <a:gdLst>
                <a:gd name="T0" fmla="*/ 9 w 78"/>
                <a:gd name="T1" fmla="*/ 4 h 23"/>
                <a:gd name="T2" fmla="*/ 67 w 78"/>
                <a:gd name="T3" fmla="*/ 0 h 23"/>
                <a:gd name="T4" fmla="*/ 77 w 78"/>
                <a:gd name="T5" fmla="*/ 9 h 23"/>
                <a:gd name="T6" fmla="*/ 68 w 78"/>
                <a:gd name="T7" fmla="*/ 19 h 23"/>
                <a:gd name="T8" fmla="*/ 10 w 78"/>
                <a:gd name="T9" fmla="*/ 22 h 23"/>
                <a:gd name="T10" fmla="*/ 0 w 78"/>
                <a:gd name="T11" fmla="*/ 14 h 23"/>
                <a:gd name="T12" fmla="*/ 9 w 78"/>
                <a:gd name="T13" fmla="*/ 4 h 23"/>
              </a:gdLst>
              <a:ahLst/>
              <a:cxnLst>
                <a:cxn ang="0">
                  <a:pos x="T0" y="T1"/>
                </a:cxn>
                <a:cxn ang="0">
                  <a:pos x="T2" y="T3"/>
                </a:cxn>
                <a:cxn ang="0">
                  <a:pos x="T4" y="T5"/>
                </a:cxn>
                <a:cxn ang="0">
                  <a:pos x="T6" y="T7"/>
                </a:cxn>
                <a:cxn ang="0">
                  <a:pos x="T8" y="T9"/>
                </a:cxn>
                <a:cxn ang="0">
                  <a:pos x="T10" y="T11"/>
                </a:cxn>
                <a:cxn ang="0">
                  <a:pos x="T12" y="T13"/>
                </a:cxn>
              </a:cxnLst>
              <a:rect l="0" t="0" r="r" b="b"/>
              <a:pathLst>
                <a:path w="78" h="23">
                  <a:moveTo>
                    <a:pt x="9" y="4"/>
                  </a:moveTo>
                  <a:cubicBezTo>
                    <a:pt x="67" y="0"/>
                    <a:pt x="67" y="0"/>
                    <a:pt x="67" y="0"/>
                  </a:cubicBezTo>
                  <a:cubicBezTo>
                    <a:pt x="72" y="0"/>
                    <a:pt x="77" y="4"/>
                    <a:pt x="77" y="9"/>
                  </a:cubicBezTo>
                  <a:cubicBezTo>
                    <a:pt x="78" y="14"/>
                    <a:pt x="74" y="19"/>
                    <a:pt x="68" y="19"/>
                  </a:cubicBezTo>
                  <a:cubicBezTo>
                    <a:pt x="10" y="22"/>
                    <a:pt x="10" y="22"/>
                    <a:pt x="10" y="22"/>
                  </a:cubicBezTo>
                  <a:cubicBezTo>
                    <a:pt x="5" y="23"/>
                    <a:pt x="1" y="19"/>
                    <a:pt x="0" y="14"/>
                  </a:cubicBezTo>
                  <a:cubicBezTo>
                    <a:pt x="0" y="8"/>
                    <a:pt x="4" y="4"/>
                    <a:pt x="9" y="4"/>
                  </a:cubicBezTo>
                  <a:close/>
                </a:path>
              </a:pathLst>
            </a:custGeom>
            <a:solidFill>
              <a:srgbClr val="74B4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74"/>
            <p:cNvSpPr>
              <a:spLocks/>
            </p:cNvSpPr>
            <p:nvPr/>
          </p:nvSpPr>
          <p:spPr bwMode="auto">
            <a:xfrm>
              <a:off x="6496051" y="1481139"/>
              <a:ext cx="77788" cy="77788"/>
            </a:xfrm>
            <a:custGeom>
              <a:avLst/>
              <a:gdLst>
                <a:gd name="T0" fmla="*/ 15 w 16"/>
                <a:gd name="T1" fmla="*/ 8 h 16"/>
                <a:gd name="T2" fmla="*/ 8 w 16"/>
                <a:gd name="T3" fmla="*/ 16 h 16"/>
                <a:gd name="T4" fmla="*/ 0 w 16"/>
                <a:gd name="T5" fmla="*/ 9 h 16"/>
                <a:gd name="T6" fmla="*/ 7 w 16"/>
                <a:gd name="T7" fmla="*/ 1 h 16"/>
                <a:gd name="T8" fmla="*/ 15 w 16"/>
                <a:gd name="T9" fmla="*/ 8 h 16"/>
              </a:gdLst>
              <a:ahLst/>
              <a:cxnLst>
                <a:cxn ang="0">
                  <a:pos x="T0" y="T1"/>
                </a:cxn>
                <a:cxn ang="0">
                  <a:pos x="T2" y="T3"/>
                </a:cxn>
                <a:cxn ang="0">
                  <a:pos x="T4" y="T5"/>
                </a:cxn>
                <a:cxn ang="0">
                  <a:pos x="T6" y="T7"/>
                </a:cxn>
                <a:cxn ang="0">
                  <a:pos x="T8" y="T9"/>
                </a:cxn>
              </a:cxnLst>
              <a:rect l="0" t="0" r="r" b="b"/>
              <a:pathLst>
                <a:path w="16" h="16">
                  <a:moveTo>
                    <a:pt x="15" y="8"/>
                  </a:moveTo>
                  <a:cubicBezTo>
                    <a:pt x="16" y="12"/>
                    <a:pt x="12" y="16"/>
                    <a:pt x="8" y="16"/>
                  </a:cubicBezTo>
                  <a:cubicBezTo>
                    <a:pt x="4" y="16"/>
                    <a:pt x="0" y="13"/>
                    <a:pt x="0" y="9"/>
                  </a:cubicBezTo>
                  <a:cubicBezTo>
                    <a:pt x="0" y="5"/>
                    <a:pt x="3" y="1"/>
                    <a:pt x="7" y="1"/>
                  </a:cubicBezTo>
                  <a:cubicBezTo>
                    <a:pt x="11" y="0"/>
                    <a:pt x="15" y="4"/>
                    <a:pt x="15" y="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75"/>
            <p:cNvSpPr>
              <a:spLocks/>
            </p:cNvSpPr>
            <p:nvPr/>
          </p:nvSpPr>
          <p:spPr bwMode="auto">
            <a:xfrm>
              <a:off x="6559551" y="1643064"/>
              <a:ext cx="77788" cy="77788"/>
            </a:xfrm>
            <a:custGeom>
              <a:avLst/>
              <a:gdLst>
                <a:gd name="T0" fmla="*/ 15 w 16"/>
                <a:gd name="T1" fmla="*/ 7 h 16"/>
                <a:gd name="T2" fmla="*/ 8 w 16"/>
                <a:gd name="T3" fmla="*/ 16 h 16"/>
                <a:gd name="T4" fmla="*/ 0 w 16"/>
                <a:gd name="T5" fmla="*/ 8 h 16"/>
                <a:gd name="T6" fmla="*/ 7 w 16"/>
                <a:gd name="T7" fmla="*/ 0 h 16"/>
                <a:gd name="T8" fmla="*/ 15 w 16"/>
                <a:gd name="T9" fmla="*/ 7 h 16"/>
              </a:gdLst>
              <a:ahLst/>
              <a:cxnLst>
                <a:cxn ang="0">
                  <a:pos x="T0" y="T1"/>
                </a:cxn>
                <a:cxn ang="0">
                  <a:pos x="T2" y="T3"/>
                </a:cxn>
                <a:cxn ang="0">
                  <a:pos x="T4" y="T5"/>
                </a:cxn>
                <a:cxn ang="0">
                  <a:pos x="T6" y="T7"/>
                </a:cxn>
                <a:cxn ang="0">
                  <a:pos x="T8" y="T9"/>
                </a:cxn>
              </a:cxnLst>
              <a:rect l="0" t="0" r="r" b="b"/>
              <a:pathLst>
                <a:path w="16" h="16">
                  <a:moveTo>
                    <a:pt x="15" y="7"/>
                  </a:moveTo>
                  <a:cubicBezTo>
                    <a:pt x="16" y="12"/>
                    <a:pt x="12" y="15"/>
                    <a:pt x="8" y="16"/>
                  </a:cubicBezTo>
                  <a:cubicBezTo>
                    <a:pt x="4" y="16"/>
                    <a:pt x="0" y="13"/>
                    <a:pt x="0" y="8"/>
                  </a:cubicBezTo>
                  <a:cubicBezTo>
                    <a:pt x="0" y="4"/>
                    <a:pt x="3" y="1"/>
                    <a:pt x="7" y="0"/>
                  </a:cubicBezTo>
                  <a:cubicBezTo>
                    <a:pt x="12" y="0"/>
                    <a:pt x="15" y="3"/>
                    <a:pt x="15" y="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76"/>
            <p:cNvSpPr>
              <a:spLocks/>
            </p:cNvSpPr>
            <p:nvPr/>
          </p:nvSpPr>
          <p:spPr bwMode="auto">
            <a:xfrm>
              <a:off x="6627814" y="1803401"/>
              <a:ext cx="77788" cy="73025"/>
            </a:xfrm>
            <a:custGeom>
              <a:avLst/>
              <a:gdLst>
                <a:gd name="T0" fmla="*/ 16 w 16"/>
                <a:gd name="T1" fmla="*/ 7 h 15"/>
                <a:gd name="T2" fmla="*/ 9 w 16"/>
                <a:gd name="T3" fmla="*/ 15 h 15"/>
                <a:gd name="T4" fmla="*/ 1 w 16"/>
                <a:gd name="T5" fmla="*/ 8 h 15"/>
                <a:gd name="T6" fmla="*/ 8 w 16"/>
                <a:gd name="T7" fmla="*/ 0 h 15"/>
                <a:gd name="T8" fmla="*/ 16 w 16"/>
                <a:gd name="T9" fmla="*/ 7 h 15"/>
              </a:gdLst>
              <a:ahLst/>
              <a:cxnLst>
                <a:cxn ang="0">
                  <a:pos x="T0" y="T1"/>
                </a:cxn>
                <a:cxn ang="0">
                  <a:pos x="T2" y="T3"/>
                </a:cxn>
                <a:cxn ang="0">
                  <a:pos x="T4" y="T5"/>
                </a:cxn>
                <a:cxn ang="0">
                  <a:pos x="T6" y="T7"/>
                </a:cxn>
                <a:cxn ang="0">
                  <a:pos x="T8" y="T9"/>
                </a:cxn>
              </a:cxnLst>
              <a:rect l="0" t="0" r="r" b="b"/>
              <a:pathLst>
                <a:path w="16" h="15">
                  <a:moveTo>
                    <a:pt x="16" y="7"/>
                  </a:moveTo>
                  <a:cubicBezTo>
                    <a:pt x="16" y="11"/>
                    <a:pt x="13" y="15"/>
                    <a:pt x="9" y="15"/>
                  </a:cubicBezTo>
                  <a:cubicBezTo>
                    <a:pt x="4" y="15"/>
                    <a:pt x="1" y="12"/>
                    <a:pt x="1" y="8"/>
                  </a:cubicBezTo>
                  <a:cubicBezTo>
                    <a:pt x="0" y="4"/>
                    <a:pt x="4" y="0"/>
                    <a:pt x="8" y="0"/>
                  </a:cubicBezTo>
                  <a:cubicBezTo>
                    <a:pt x="12" y="0"/>
                    <a:pt x="16" y="3"/>
                    <a:pt x="16" y="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7"/>
            <p:cNvSpPr>
              <a:spLocks/>
            </p:cNvSpPr>
            <p:nvPr/>
          </p:nvSpPr>
          <p:spPr bwMode="auto">
            <a:xfrm>
              <a:off x="6750051" y="1954214"/>
              <a:ext cx="73025" cy="79375"/>
            </a:xfrm>
            <a:custGeom>
              <a:avLst/>
              <a:gdLst>
                <a:gd name="T0" fmla="*/ 15 w 15"/>
                <a:gd name="T1" fmla="*/ 8 h 16"/>
                <a:gd name="T2" fmla="*/ 8 w 15"/>
                <a:gd name="T3" fmla="*/ 16 h 16"/>
                <a:gd name="T4" fmla="*/ 0 w 15"/>
                <a:gd name="T5" fmla="*/ 9 h 16"/>
                <a:gd name="T6" fmla="*/ 7 w 15"/>
                <a:gd name="T7" fmla="*/ 1 h 16"/>
                <a:gd name="T8" fmla="*/ 15 w 15"/>
                <a:gd name="T9" fmla="*/ 8 h 16"/>
              </a:gdLst>
              <a:ahLst/>
              <a:cxnLst>
                <a:cxn ang="0">
                  <a:pos x="T0" y="T1"/>
                </a:cxn>
                <a:cxn ang="0">
                  <a:pos x="T2" y="T3"/>
                </a:cxn>
                <a:cxn ang="0">
                  <a:pos x="T4" y="T5"/>
                </a:cxn>
                <a:cxn ang="0">
                  <a:pos x="T6" y="T7"/>
                </a:cxn>
                <a:cxn ang="0">
                  <a:pos x="T8" y="T9"/>
                </a:cxn>
              </a:cxnLst>
              <a:rect l="0" t="0" r="r" b="b"/>
              <a:pathLst>
                <a:path w="15" h="16">
                  <a:moveTo>
                    <a:pt x="15" y="8"/>
                  </a:moveTo>
                  <a:cubicBezTo>
                    <a:pt x="15" y="12"/>
                    <a:pt x="12" y="16"/>
                    <a:pt x="8" y="16"/>
                  </a:cubicBezTo>
                  <a:cubicBezTo>
                    <a:pt x="4" y="16"/>
                    <a:pt x="0" y="13"/>
                    <a:pt x="0" y="9"/>
                  </a:cubicBezTo>
                  <a:cubicBezTo>
                    <a:pt x="0" y="5"/>
                    <a:pt x="3" y="1"/>
                    <a:pt x="7" y="1"/>
                  </a:cubicBezTo>
                  <a:cubicBezTo>
                    <a:pt x="11" y="0"/>
                    <a:pt x="15" y="4"/>
                    <a:pt x="15" y="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78"/>
            <p:cNvSpPr>
              <a:spLocks/>
            </p:cNvSpPr>
            <p:nvPr/>
          </p:nvSpPr>
          <p:spPr bwMode="auto">
            <a:xfrm>
              <a:off x="5607051" y="1481139"/>
              <a:ext cx="44450" cy="703263"/>
            </a:xfrm>
            <a:custGeom>
              <a:avLst/>
              <a:gdLst>
                <a:gd name="T0" fmla="*/ 28 w 28"/>
                <a:gd name="T1" fmla="*/ 443 h 443"/>
                <a:gd name="T2" fmla="*/ 28 w 28"/>
                <a:gd name="T3" fmla="*/ 443 h 443"/>
                <a:gd name="T4" fmla="*/ 0 w 28"/>
                <a:gd name="T5" fmla="*/ 0 h 443"/>
                <a:gd name="T6" fmla="*/ 3 w 28"/>
                <a:gd name="T7" fmla="*/ 0 h 443"/>
                <a:gd name="T8" fmla="*/ 28 w 28"/>
                <a:gd name="T9" fmla="*/ 443 h 443"/>
              </a:gdLst>
              <a:ahLst/>
              <a:cxnLst>
                <a:cxn ang="0">
                  <a:pos x="T0" y="T1"/>
                </a:cxn>
                <a:cxn ang="0">
                  <a:pos x="T2" y="T3"/>
                </a:cxn>
                <a:cxn ang="0">
                  <a:pos x="T4" y="T5"/>
                </a:cxn>
                <a:cxn ang="0">
                  <a:pos x="T6" y="T7"/>
                </a:cxn>
                <a:cxn ang="0">
                  <a:pos x="T8" y="T9"/>
                </a:cxn>
              </a:cxnLst>
              <a:rect l="0" t="0" r="r" b="b"/>
              <a:pathLst>
                <a:path w="28" h="443">
                  <a:moveTo>
                    <a:pt x="28" y="443"/>
                  </a:moveTo>
                  <a:lnTo>
                    <a:pt x="28" y="443"/>
                  </a:lnTo>
                  <a:lnTo>
                    <a:pt x="0" y="0"/>
                  </a:lnTo>
                  <a:lnTo>
                    <a:pt x="3" y="0"/>
                  </a:lnTo>
                  <a:lnTo>
                    <a:pt x="28" y="443"/>
                  </a:lnTo>
                  <a:close/>
                </a:path>
              </a:pathLst>
            </a:custGeom>
            <a:solidFill>
              <a:srgbClr val="B3B3B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79"/>
            <p:cNvSpPr>
              <a:spLocks/>
            </p:cNvSpPr>
            <p:nvPr/>
          </p:nvSpPr>
          <p:spPr bwMode="auto">
            <a:xfrm>
              <a:off x="5607051" y="1481139"/>
              <a:ext cx="44450" cy="703263"/>
            </a:xfrm>
            <a:custGeom>
              <a:avLst/>
              <a:gdLst>
                <a:gd name="T0" fmla="*/ 28 w 28"/>
                <a:gd name="T1" fmla="*/ 443 h 443"/>
                <a:gd name="T2" fmla="*/ 28 w 28"/>
                <a:gd name="T3" fmla="*/ 443 h 443"/>
                <a:gd name="T4" fmla="*/ 0 w 28"/>
                <a:gd name="T5" fmla="*/ 0 h 443"/>
                <a:gd name="T6" fmla="*/ 3 w 28"/>
                <a:gd name="T7" fmla="*/ 0 h 443"/>
                <a:gd name="T8" fmla="*/ 28 w 28"/>
                <a:gd name="T9" fmla="*/ 443 h 443"/>
              </a:gdLst>
              <a:ahLst/>
              <a:cxnLst>
                <a:cxn ang="0">
                  <a:pos x="T0" y="T1"/>
                </a:cxn>
                <a:cxn ang="0">
                  <a:pos x="T2" y="T3"/>
                </a:cxn>
                <a:cxn ang="0">
                  <a:pos x="T4" y="T5"/>
                </a:cxn>
                <a:cxn ang="0">
                  <a:pos x="T6" y="T7"/>
                </a:cxn>
                <a:cxn ang="0">
                  <a:pos x="T8" y="T9"/>
                </a:cxn>
              </a:cxnLst>
              <a:rect l="0" t="0" r="r" b="b"/>
              <a:pathLst>
                <a:path w="28" h="443">
                  <a:moveTo>
                    <a:pt x="28" y="443"/>
                  </a:moveTo>
                  <a:lnTo>
                    <a:pt x="28" y="443"/>
                  </a:lnTo>
                  <a:lnTo>
                    <a:pt x="0" y="0"/>
                  </a:lnTo>
                  <a:lnTo>
                    <a:pt x="3" y="0"/>
                  </a:lnTo>
                  <a:lnTo>
                    <a:pt x="28" y="44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80"/>
            <p:cNvSpPr>
              <a:spLocks/>
            </p:cNvSpPr>
            <p:nvPr/>
          </p:nvSpPr>
          <p:spPr bwMode="auto">
            <a:xfrm>
              <a:off x="5705476" y="1476376"/>
              <a:ext cx="42863" cy="703263"/>
            </a:xfrm>
            <a:custGeom>
              <a:avLst/>
              <a:gdLst>
                <a:gd name="T0" fmla="*/ 27 w 27"/>
                <a:gd name="T1" fmla="*/ 443 h 443"/>
                <a:gd name="T2" fmla="*/ 24 w 27"/>
                <a:gd name="T3" fmla="*/ 443 h 443"/>
                <a:gd name="T4" fmla="*/ 0 w 27"/>
                <a:gd name="T5" fmla="*/ 0 h 443"/>
                <a:gd name="T6" fmla="*/ 3 w 27"/>
                <a:gd name="T7" fmla="*/ 0 h 443"/>
                <a:gd name="T8" fmla="*/ 27 w 27"/>
                <a:gd name="T9" fmla="*/ 443 h 443"/>
              </a:gdLst>
              <a:ahLst/>
              <a:cxnLst>
                <a:cxn ang="0">
                  <a:pos x="T0" y="T1"/>
                </a:cxn>
                <a:cxn ang="0">
                  <a:pos x="T2" y="T3"/>
                </a:cxn>
                <a:cxn ang="0">
                  <a:pos x="T4" y="T5"/>
                </a:cxn>
                <a:cxn ang="0">
                  <a:pos x="T6" y="T7"/>
                </a:cxn>
                <a:cxn ang="0">
                  <a:pos x="T8" y="T9"/>
                </a:cxn>
              </a:cxnLst>
              <a:rect l="0" t="0" r="r" b="b"/>
              <a:pathLst>
                <a:path w="27" h="443">
                  <a:moveTo>
                    <a:pt x="27" y="443"/>
                  </a:moveTo>
                  <a:lnTo>
                    <a:pt x="24" y="443"/>
                  </a:lnTo>
                  <a:lnTo>
                    <a:pt x="0" y="0"/>
                  </a:lnTo>
                  <a:lnTo>
                    <a:pt x="3" y="0"/>
                  </a:lnTo>
                  <a:lnTo>
                    <a:pt x="27" y="443"/>
                  </a:lnTo>
                  <a:close/>
                </a:path>
              </a:pathLst>
            </a:custGeom>
            <a:solidFill>
              <a:srgbClr val="B3B3B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1"/>
            <p:cNvSpPr>
              <a:spLocks/>
            </p:cNvSpPr>
            <p:nvPr/>
          </p:nvSpPr>
          <p:spPr bwMode="auto">
            <a:xfrm>
              <a:off x="5705476" y="1476376"/>
              <a:ext cx="42863" cy="703263"/>
            </a:xfrm>
            <a:custGeom>
              <a:avLst/>
              <a:gdLst>
                <a:gd name="T0" fmla="*/ 27 w 27"/>
                <a:gd name="T1" fmla="*/ 443 h 443"/>
                <a:gd name="T2" fmla="*/ 24 w 27"/>
                <a:gd name="T3" fmla="*/ 443 h 443"/>
                <a:gd name="T4" fmla="*/ 0 w 27"/>
                <a:gd name="T5" fmla="*/ 0 h 443"/>
                <a:gd name="T6" fmla="*/ 3 w 27"/>
                <a:gd name="T7" fmla="*/ 0 h 443"/>
                <a:gd name="T8" fmla="*/ 27 w 27"/>
                <a:gd name="T9" fmla="*/ 443 h 443"/>
              </a:gdLst>
              <a:ahLst/>
              <a:cxnLst>
                <a:cxn ang="0">
                  <a:pos x="T0" y="T1"/>
                </a:cxn>
                <a:cxn ang="0">
                  <a:pos x="T2" y="T3"/>
                </a:cxn>
                <a:cxn ang="0">
                  <a:pos x="T4" y="T5"/>
                </a:cxn>
                <a:cxn ang="0">
                  <a:pos x="T6" y="T7"/>
                </a:cxn>
                <a:cxn ang="0">
                  <a:pos x="T8" y="T9"/>
                </a:cxn>
              </a:cxnLst>
              <a:rect l="0" t="0" r="r" b="b"/>
              <a:pathLst>
                <a:path w="27" h="443">
                  <a:moveTo>
                    <a:pt x="27" y="443"/>
                  </a:moveTo>
                  <a:lnTo>
                    <a:pt x="24" y="443"/>
                  </a:lnTo>
                  <a:lnTo>
                    <a:pt x="0" y="0"/>
                  </a:lnTo>
                  <a:lnTo>
                    <a:pt x="3" y="0"/>
                  </a:lnTo>
                  <a:lnTo>
                    <a:pt x="27" y="44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82"/>
            <p:cNvSpPr>
              <a:spLocks/>
            </p:cNvSpPr>
            <p:nvPr/>
          </p:nvSpPr>
          <p:spPr bwMode="auto">
            <a:xfrm>
              <a:off x="5802314" y="1471614"/>
              <a:ext cx="44450" cy="703263"/>
            </a:xfrm>
            <a:custGeom>
              <a:avLst/>
              <a:gdLst>
                <a:gd name="T0" fmla="*/ 28 w 28"/>
                <a:gd name="T1" fmla="*/ 443 h 443"/>
                <a:gd name="T2" fmla="*/ 25 w 28"/>
                <a:gd name="T3" fmla="*/ 443 h 443"/>
                <a:gd name="T4" fmla="*/ 0 w 28"/>
                <a:gd name="T5" fmla="*/ 0 h 443"/>
                <a:gd name="T6" fmla="*/ 3 w 28"/>
                <a:gd name="T7" fmla="*/ 0 h 443"/>
                <a:gd name="T8" fmla="*/ 28 w 28"/>
                <a:gd name="T9" fmla="*/ 443 h 443"/>
              </a:gdLst>
              <a:ahLst/>
              <a:cxnLst>
                <a:cxn ang="0">
                  <a:pos x="T0" y="T1"/>
                </a:cxn>
                <a:cxn ang="0">
                  <a:pos x="T2" y="T3"/>
                </a:cxn>
                <a:cxn ang="0">
                  <a:pos x="T4" y="T5"/>
                </a:cxn>
                <a:cxn ang="0">
                  <a:pos x="T6" y="T7"/>
                </a:cxn>
                <a:cxn ang="0">
                  <a:pos x="T8" y="T9"/>
                </a:cxn>
              </a:cxnLst>
              <a:rect l="0" t="0" r="r" b="b"/>
              <a:pathLst>
                <a:path w="28" h="443">
                  <a:moveTo>
                    <a:pt x="28" y="443"/>
                  </a:moveTo>
                  <a:lnTo>
                    <a:pt x="25" y="443"/>
                  </a:lnTo>
                  <a:lnTo>
                    <a:pt x="0" y="0"/>
                  </a:lnTo>
                  <a:lnTo>
                    <a:pt x="3" y="0"/>
                  </a:lnTo>
                  <a:lnTo>
                    <a:pt x="28" y="443"/>
                  </a:lnTo>
                  <a:close/>
                </a:path>
              </a:pathLst>
            </a:custGeom>
            <a:solidFill>
              <a:srgbClr val="B3B3B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83"/>
            <p:cNvSpPr>
              <a:spLocks/>
            </p:cNvSpPr>
            <p:nvPr/>
          </p:nvSpPr>
          <p:spPr bwMode="auto">
            <a:xfrm>
              <a:off x="5802314" y="1471614"/>
              <a:ext cx="44450" cy="703263"/>
            </a:xfrm>
            <a:custGeom>
              <a:avLst/>
              <a:gdLst>
                <a:gd name="T0" fmla="*/ 28 w 28"/>
                <a:gd name="T1" fmla="*/ 443 h 443"/>
                <a:gd name="T2" fmla="*/ 25 w 28"/>
                <a:gd name="T3" fmla="*/ 443 h 443"/>
                <a:gd name="T4" fmla="*/ 0 w 28"/>
                <a:gd name="T5" fmla="*/ 0 h 443"/>
                <a:gd name="T6" fmla="*/ 3 w 28"/>
                <a:gd name="T7" fmla="*/ 0 h 443"/>
                <a:gd name="T8" fmla="*/ 28 w 28"/>
                <a:gd name="T9" fmla="*/ 443 h 443"/>
              </a:gdLst>
              <a:ahLst/>
              <a:cxnLst>
                <a:cxn ang="0">
                  <a:pos x="T0" y="T1"/>
                </a:cxn>
                <a:cxn ang="0">
                  <a:pos x="T2" y="T3"/>
                </a:cxn>
                <a:cxn ang="0">
                  <a:pos x="T4" y="T5"/>
                </a:cxn>
                <a:cxn ang="0">
                  <a:pos x="T6" y="T7"/>
                </a:cxn>
                <a:cxn ang="0">
                  <a:pos x="T8" y="T9"/>
                </a:cxn>
              </a:cxnLst>
              <a:rect l="0" t="0" r="r" b="b"/>
              <a:pathLst>
                <a:path w="28" h="443">
                  <a:moveTo>
                    <a:pt x="28" y="443"/>
                  </a:moveTo>
                  <a:lnTo>
                    <a:pt x="25" y="443"/>
                  </a:lnTo>
                  <a:lnTo>
                    <a:pt x="0" y="0"/>
                  </a:lnTo>
                  <a:lnTo>
                    <a:pt x="3" y="0"/>
                  </a:lnTo>
                  <a:lnTo>
                    <a:pt x="28" y="44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4"/>
            <p:cNvSpPr>
              <a:spLocks/>
            </p:cNvSpPr>
            <p:nvPr/>
          </p:nvSpPr>
          <p:spPr bwMode="auto">
            <a:xfrm>
              <a:off x="5900739" y="1466851"/>
              <a:ext cx="42863" cy="703263"/>
            </a:xfrm>
            <a:custGeom>
              <a:avLst/>
              <a:gdLst>
                <a:gd name="T0" fmla="*/ 27 w 27"/>
                <a:gd name="T1" fmla="*/ 443 h 443"/>
                <a:gd name="T2" fmla="*/ 24 w 27"/>
                <a:gd name="T3" fmla="*/ 443 h 443"/>
                <a:gd name="T4" fmla="*/ 0 w 27"/>
                <a:gd name="T5" fmla="*/ 0 h 443"/>
                <a:gd name="T6" fmla="*/ 3 w 27"/>
                <a:gd name="T7" fmla="*/ 0 h 443"/>
                <a:gd name="T8" fmla="*/ 27 w 27"/>
                <a:gd name="T9" fmla="*/ 443 h 443"/>
              </a:gdLst>
              <a:ahLst/>
              <a:cxnLst>
                <a:cxn ang="0">
                  <a:pos x="T0" y="T1"/>
                </a:cxn>
                <a:cxn ang="0">
                  <a:pos x="T2" y="T3"/>
                </a:cxn>
                <a:cxn ang="0">
                  <a:pos x="T4" y="T5"/>
                </a:cxn>
                <a:cxn ang="0">
                  <a:pos x="T6" y="T7"/>
                </a:cxn>
                <a:cxn ang="0">
                  <a:pos x="T8" y="T9"/>
                </a:cxn>
              </a:cxnLst>
              <a:rect l="0" t="0" r="r" b="b"/>
              <a:pathLst>
                <a:path w="27" h="443">
                  <a:moveTo>
                    <a:pt x="27" y="443"/>
                  </a:moveTo>
                  <a:lnTo>
                    <a:pt x="24" y="443"/>
                  </a:lnTo>
                  <a:lnTo>
                    <a:pt x="0" y="0"/>
                  </a:lnTo>
                  <a:lnTo>
                    <a:pt x="3" y="0"/>
                  </a:lnTo>
                  <a:lnTo>
                    <a:pt x="27" y="443"/>
                  </a:lnTo>
                  <a:close/>
                </a:path>
              </a:pathLst>
            </a:custGeom>
            <a:solidFill>
              <a:srgbClr val="B3B3B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85"/>
            <p:cNvSpPr>
              <a:spLocks/>
            </p:cNvSpPr>
            <p:nvPr/>
          </p:nvSpPr>
          <p:spPr bwMode="auto">
            <a:xfrm>
              <a:off x="5997576" y="1462089"/>
              <a:ext cx="44450" cy="703263"/>
            </a:xfrm>
            <a:custGeom>
              <a:avLst/>
              <a:gdLst>
                <a:gd name="T0" fmla="*/ 28 w 28"/>
                <a:gd name="T1" fmla="*/ 443 h 443"/>
                <a:gd name="T2" fmla="*/ 25 w 28"/>
                <a:gd name="T3" fmla="*/ 443 h 443"/>
                <a:gd name="T4" fmla="*/ 0 w 28"/>
                <a:gd name="T5" fmla="*/ 0 h 443"/>
                <a:gd name="T6" fmla="*/ 0 w 28"/>
                <a:gd name="T7" fmla="*/ 0 h 443"/>
                <a:gd name="T8" fmla="*/ 28 w 28"/>
                <a:gd name="T9" fmla="*/ 443 h 443"/>
              </a:gdLst>
              <a:ahLst/>
              <a:cxnLst>
                <a:cxn ang="0">
                  <a:pos x="T0" y="T1"/>
                </a:cxn>
                <a:cxn ang="0">
                  <a:pos x="T2" y="T3"/>
                </a:cxn>
                <a:cxn ang="0">
                  <a:pos x="T4" y="T5"/>
                </a:cxn>
                <a:cxn ang="0">
                  <a:pos x="T6" y="T7"/>
                </a:cxn>
                <a:cxn ang="0">
                  <a:pos x="T8" y="T9"/>
                </a:cxn>
              </a:cxnLst>
              <a:rect l="0" t="0" r="r" b="b"/>
              <a:pathLst>
                <a:path w="28" h="443">
                  <a:moveTo>
                    <a:pt x="28" y="443"/>
                  </a:moveTo>
                  <a:lnTo>
                    <a:pt x="25" y="443"/>
                  </a:lnTo>
                  <a:lnTo>
                    <a:pt x="0" y="0"/>
                  </a:lnTo>
                  <a:lnTo>
                    <a:pt x="0" y="0"/>
                  </a:lnTo>
                  <a:lnTo>
                    <a:pt x="28" y="443"/>
                  </a:lnTo>
                  <a:close/>
                </a:path>
              </a:pathLst>
            </a:custGeom>
            <a:solidFill>
              <a:srgbClr val="B3B3B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86"/>
            <p:cNvSpPr>
              <a:spLocks/>
            </p:cNvSpPr>
            <p:nvPr/>
          </p:nvSpPr>
          <p:spPr bwMode="auto">
            <a:xfrm>
              <a:off x="6096001" y="1457326"/>
              <a:ext cx="42863" cy="703263"/>
            </a:xfrm>
            <a:custGeom>
              <a:avLst/>
              <a:gdLst>
                <a:gd name="T0" fmla="*/ 27 w 27"/>
                <a:gd name="T1" fmla="*/ 443 h 443"/>
                <a:gd name="T2" fmla="*/ 24 w 27"/>
                <a:gd name="T3" fmla="*/ 443 h 443"/>
                <a:gd name="T4" fmla="*/ 0 w 27"/>
                <a:gd name="T5" fmla="*/ 0 h 443"/>
                <a:gd name="T6" fmla="*/ 0 w 27"/>
                <a:gd name="T7" fmla="*/ 0 h 443"/>
                <a:gd name="T8" fmla="*/ 27 w 27"/>
                <a:gd name="T9" fmla="*/ 443 h 443"/>
              </a:gdLst>
              <a:ahLst/>
              <a:cxnLst>
                <a:cxn ang="0">
                  <a:pos x="T0" y="T1"/>
                </a:cxn>
                <a:cxn ang="0">
                  <a:pos x="T2" y="T3"/>
                </a:cxn>
                <a:cxn ang="0">
                  <a:pos x="T4" y="T5"/>
                </a:cxn>
                <a:cxn ang="0">
                  <a:pos x="T6" y="T7"/>
                </a:cxn>
                <a:cxn ang="0">
                  <a:pos x="T8" y="T9"/>
                </a:cxn>
              </a:cxnLst>
              <a:rect l="0" t="0" r="r" b="b"/>
              <a:pathLst>
                <a:path w="27" h="443">
                  <a:moveTo>
                    <a:pt x="27" y="443"/>
                  </a:moveTo>
                  <a:lnTo>
                    <a:pt x="24" y="443"/>
                  </a:lnTo>
                  <a:lnTo>
                    <a:pt x="0" y="0"/>
                  </a:lnTo>
                  <a:lnTo>
                    <a:pt x="0" y="0"/>
                  </a:lnTo>
                  <a:lnTo>
                    <a:pt x="27" y="443"/>
                  </a:lnTo>
                  <a:close/>
                </a:path>
              </a:pathLst>
            </a:custGeom>
            <a:solidFill>
              <a:srgbClr val="B3B3B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87"/>
            <p:cNvSpPr>
              <a:spLocks/>
            </p:cNvSpPr>
            <p:nvPr/>
          </p:nvSpPr>
          <p:spPr bwMode="auto">
            <a:xfrm>
              <a:off x="6188076" y="1447801"/>
              <a:ext cx="49213" cy="701675"/>
            </a:xfrm>
            <a:custGeom>
              <a:avLst/>
              <a:gdLst>
                <a:gd name="T0" fmla="*/ 31 w 31"/>
                <a:gd name="T1" fmla="*/ 442 h 442"/>
                <a:gd name="T2" fmla="*/ 28 w 31"/>
                <a:gd name="T3" fmla="*/ 442 h 442"/>
                <a:gd name="T4" fmla="*/ 0 w 31"/>
                <a:gd name="T5" fmla="*/ 0 h 442"/>
                <a:gd name="T6" fmla="*/ 3 w 31"/>
                <a:gd name="T7" fmla="*/ 0 h 442"/>
                <a:gd name="T8" fmla="*/ 31 w 31"/>
                <a:gd name="T9" fmla="*/ 442 h 442"/>
              </a:gdLst>
              <a:ahLst/>
              <a:cxnLst>
                <a:cxn ang="0">
                  <a:pos x="T0" y="T1"/>
                </a:cxn>
                <a:cxn ang="0">
                  <a:pos x="T2" y="T3"/>
                </a:cxn>
                <a:cxn ang="0">
                  <a:pos x="T4" y="T5"/>
                </a:cxn>
                <a:cxn ang="0">
                  <a:pos x="T6" y="T7"/>
                </a:cxn>
                <a:cxn ang="0">
                  <a:pos x="T8" y="T9"/>
                </a:cxn>
              </a:cxnLst>
              <a:rect l="0" t="0" r="r" b="b"/>
              <a:pathLst>
                <a:path w="31" h="442">
                  <a:moveTo>
                    <a:pt x="31" y="442"/>
                  </a:moveTo>
                  <a:lnTo>
                    <a:pt x="28" y="442"/>
                  </a:lnTo>
                  <a:lnTo>
                    <a:pt x="0" y="0"/>
                  </a:lnTo>
                  <a:lnTo>
                    <a:pt x="3" y="0"/>
                  </a:lnTo>
                  <a:lnTo>
                    <a:pt x="31" y="442"/>
                  </a:lnTo>
                  <a:close/>
                </a:path>
              </a:pathLst>
            </a:custGeom>
            <a:solidFill>
              <a:srgbClr val="B3B3B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188"/>
            <p:cNvSpPr>
              <a:spLocks/>
            </p:cNvSpPr>
            <p:nvPr/>
          </p:nvSpPr>
          <p:spPr bwMode="auto">
            <a:xfrm>
              <a:off x="5553076" y="1504951"/>
              <a:ext cx="703263" cy="44450"/>
            </a:xfrm>
            <a:custGeom>
              <a:avLst/>
              <a:gdLst>
                <a:gd name="T0" fmla="*/ 443 w 443"/>
                <a:gd name="T1" fmla="*/ 0 h 28"/>
                <a:gd name="T2" fmla="*/ 0 w 443"/>
                <a:gd name="T3" fmla="*/ 28 h 28"/>
                <a:gd name="T4" fmla="*/ 0 w 443"/>
                <a:gd name="T5" fmla="*/ 25 h 28"/>
                <a:gd name="T6" fmla="*/ 443 w 443"/>
                <a:gd name="T7" fmla="*/ 0 h 28"/>
                <a:gd name="T8" fmla="*/ 443 w 443"/>
                <a:gd name="T9" fmla="*/ 0 h 28"/>
              </a:gdLst>
              <a:ahLst/>
              <a:cxnLst>
                <a:cxn ang="0">
                  <a:pos x="T0" y="T1"/>
                </a:cxn>
                <a:cxn ang="0">
                  <a:pos x="T2" y="T3"/>
                </a:cxn>
                <a:cxn ang="0">
                  <a:pos x="T4" y="T5"/>
                </a:cxn>
                <a:cxn ang="0">
                  <a:pos x="T6" y="T7"/>
                </a:cxn>
                <a:cxn ang="0">
                  <a:pos x="T8" y="T9"/>
                </a:cxn>
              </a:cxnLst>
              <a:rect l="0" t="0" r="r" b="b"/>
              <a:pathLst>
                <a:path w="443" h="28">
                  <a:moveTo>
                    <a:pt x="443" y="0"/>
                  </a:moveTo>
                  <a:lnTo>
                    <a:pt x="0" y="28"/>
                  </a:lnTo>
                  <a:lnTo>
                    <a:pt x="0" y="25"/>
                  </a:lnTo>
                  <a:lnTo>
                    <a:pt x="443" y="0"/>
                  </a:lnTo>
                  <a:lnTo>
                    <a:pt x="443" y="0"/>
                  </a:lnTo>
                  <a:close/>
                </a:path>
              </a:pathLst>
            </a:custGeom>
            <a:solidFill>
              <a:srgbClr val="B3B3B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189"/>
            <p:cNvSpPr>
              <a:spLocks/>
            </p:cNvSpPr>
            <p:nvPr/>
          </p:nvSpPr>
          <p:spPr bwMode="auto">
            <a:xfrm>
              <a:off x="5553076" y="1504951"/>
              <a:ext cx="703263" cy="44450"/>
            </a:xfrm>
            <a:custGeom>
              <a:avLst/>
              <a:gdLst>
                <a:gd name="T0" fmla="*/ 443 w 443"/>
                <a:gd name="T1" fmla="*/ 0 h 28"/>
                <a:gd name="T2" fmla="*/ 0 w 443"/>
                <a:gd name="T3" fmla="*/ 28 h 28"/>
                <a:gd name="T4" fmla="*/ 0 w 443"/>
                <a:gd name="T5" fmla="*/ 25 h 28"/>
                <a:gd name="T6" fmla="*/ 443 w 443"/>
                <a:gd name="T7" fmla="*/ 0 h 28"/>
                <a:gd name="T8" fmla="*/ 443 w 443"/>
                <a:gd name="T9" fmla="*/ 0 h 28"/>
              </a:gdLst>
              <a:ahLst/>
              <a:cxnLst>
                <a:cxn ang="0">
                  <a:pos x="T0" y="T1"/>
                </a:cxn>
                <a:cxn ang="0">
                  <a:pos x="T2" y="T3"/>
                </a:cxn>
                <a:cxn ang="0">
                  <a:pos x="T4" y="T5"/>
                </a:cxn>
                <a:cxn ang="0">
                  <a:pos x="T6" y="T7"/>
                </a:cxn>
                <a:cxn ang="0">
                  <a:pos x="T8" y="T9"/>
                </a:cxn>
              </a:cxnLst>
              <a:rect l="0" t="0" r="r" b="b"/>
              <a:pathLst>
                <a:path w="443" h="28">
                  <a:moveTo>
                    <a:pt x="443" y="0"/>
                  </a:moveTo>
                  <a:lnTo>
                    <a:pt x="0" y="28"/>
                  </a:lnTo>
                  <a:lnTo>
                    <a:pt x="0" y="25"/>
                  </a:lnTo>
                  <a:lnTo>
                    <a:pt x="443" y="0"/>
                  </a:lnTo>
                  <a:lnTo>
                    <a:pt x="443"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190"/>
            <p:cNvSpPr>
              <a:spLocks/>
            </p:cNvSpPr>
            <p:nvPr/>
          </p:nvSpPr>
          <p:spPr bwMode="auto">
            <a:xfrm>
              <a:off x="5557839" y="1603376"/>
              <a:ext cx="703263" cy="44450"/>
            </a:xfrm>
            <a:custGeom>
              <a:avLst/>
              <a:gdLst>
                <a:gd name="T0" fmla="*/ 443 w 443"/>
                <a:gd name="T1" fmla="*/ 0 h 28"/>
                <a:gd name="T2" fmla="*/ 0 w 443"/>
                <a:gd name="T3" fmla="*/ 28 h 28"/>
                <a:gd name="T4" fmla="*/ 0 w 443"/>
                <a:gd name="T5" fmla="*/ 25 h 28"/>
                <a:gd name="T6" fmla="*/ 443 w 443"/>
                <a:gd name="T7" fmla="*/ 0 h 28"/>
                <a:gd name="T8" fmla="*/ 443 w 443"/>
                <a:gd name="T9" fmla="*/ 0 h 28"/>
              </a:gdLst>
              <a:ahLst/>
              <a:cxnLst>
                <a:cxn ang="0">
                  <a:pos x="T0" y="T1"/>
                </a:cxn>
                <a:cxn ang="0">
                  <a:pos x="T2" y="T3"/>
                </a:cxn>
                <a:cxn ang="0">
                  <a:pos x="T4" y="T5"/>
                </a:cxn>
                <a:cxn ang="0">
                  <a:pos x="T6" y="T7"/>
                </a:cxn>
                <a:cxn ang="0">
                  <a:pos x="T8" y="T9"/>
                </a:cxn>
              </a:cxnLst>
              <a:rect l="0" t="0" r="r" b="b"/>
              <a:pathLst>
                <a:path w="443" h="28">
                  <a:moveTo>
                    <a:pt x="443" y="0"/>
                  </a:moveTo>
                  <a:lnTo>
                    <a:pt x="0" y="28"/>
                  </a:lnTo>
                  <a:lnTo>
                    <a:pt x="0" y="25"/>
                  </a:lnTo>
                  <a:lnTo>
                    <a:pt x="443" y="0"/>
                  </a:lnTo>
                  <a:lnTo>
                    <a:pt x="443" y="0"/>
                  </a:lnTo>
                  <a:close/>
                </a:path>
              </a:pathLst>
            </a:custGeom>
            <a:solidFill>
              <a:srgbClr val="B3B3B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191"/>
            <p:cNvSpPr>
              <a:spLocks/>
            </p:cNvSpPr>
            <p:nvPr/>
          </p:nvSpPr>
          <p:spPr bwMode="auto">
            <a:xfrm>
              <a:off x="5557839" y="1603376"/>
              <a:ext cx="703263" cy="44450"/>
            </a:xfrm>
            <a:custGeom>
              <a:avLst/>
              <a:gdLst>
                <a:gd name="T0" fmla="*/ 443 w 443"/>
                <a:gd name="T1" fmla="*/ 0 h 28"/>
                <a:gd name="T2" fmla="*/ 0 w 443"/>
                <a:gd name="T3" fmla="*/ 28 h 28"/>
                <a:gd name="T4" fmla="*/ 0 w 443"/>
                <a:gd name="T5" fmla="*/ 25 h 28"/>
                <a:gd name="T6" fmla="*/ 443 w 443"/>
                <a:gd name="T7" fmla="*/ 0 h 28"/>
                <a:gd name="T8" fmla="*/ 443 w 443"/>
                <a:gd name="T9" fmla="*/ 0 h 28"/>
              </a:gdLst>
              <a:ahLst/>
              <a:cxnLst>
                <a:cxn ang="0">
                  <a:pos x="T0" y="T1"/>
                </a:cxn>
                <a:cxn ang="0">
                  <a:pos x="T2" y="T3"/>
                </a:cxn>
                <a:cxn ang="0">
                  <a:pos x="T4" y="T5"/>
                </a:cxn>
                <a:cxn ang="0">
                  <a:pos x="T6" y="T7"/>
                </a:cxn>
                <a:cxn ang="0">
                  <a:pos x="T8" y="T9"/>
                </a:cxn>
              </a:cxnLst>
              <a:rect l="0" t="0" r="r" b="b"/>
              <a:pathLst>
                <a:path w="443" h="28">
                  <a:moveTo>
                    <a:pt x="443" y="0"/>
                  </a:moveTo>
                  <a:lnTo>
                    <a:pt x="0" y="28"/>
                  </a:lnTo>
                  <a:lnTo>
                    <a:pt x="0" y="25"/>
                  </a:lnTo>
                  <a:lnTo>
                    <a:pt x="443" y="0"/>
                  </a:lnTo>
                  <a:lnTo>
                    <a:pt x="443"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192"/>
            <p:cNvSpPr>
              <a:spLocks/>
            </p:cNvSpPr>
            <p:nvPr/>
          </p:nvSpPr>
          <p:spPr bwMode="auto">
            <a:xfrm>
              <a:off x="5562601" y="1695451"/>
              <a:ext cx="703263" cy="49213"/>
            </a:xfrm>
            <a:custGeom>
              <a:avLst/>
              <a:gdLst>
                <a:gd name="T0" fmla="*/ 443 w 443"/>
                <a:gd name="T1" fmla="*/ 3 h 31"/>
                <a:gd name="T2" fmla="*/ 0 w 443"/>
                <a:gd name="T3" fmla="*/ 31 h 31"/>
                <a:gd name="T4" fmla="*/ 0 w 443"/>
                <a:gd name="T5" fmla="*/ 28 h 31"/>
                <a:gd name="T6" fmla="*/ 443 w 443"/>
                <a:gd name="T7" fmla="*/ 0 h 31"/>
                <a:gd name="T8" fmla="*/ 443 w 443"/>
                <a:gd name="T9" fmla="*/ 3 h 31"/>
              </a:gdLst>
              <a:ahLst/>
              <a:cxnLst>
                <a:cxn ang="0">
                  <a:pos x="T0" y="T1"/>
                </a:cxn>
                <a:cxn ang="0">
                  <a:pos x="T2" y="T3"/>
                </a:cxn>
                <a:cxn ang="0">
                  <a:pos x="T4" y="T5"/>
                </a:cxn>
                <a:cxn ang="0">
                  <a:pos x="T6" y="T7"/>
                </a:cxn>
                <a:cxn ang="0">
                  <a:pos x="T8" y="T9"/>
                </a:cxn>
              </a:cxnLst>
              <a:rect l="0" t="0" r="r" b="b"/>
              <a:pathLst>
                <a:path w="443" h="31">
                  <a:moveTo>
                    <a:pt x="443" y="3"/>
                  </a:moveTo>
                  <a:lnTo>
                    <a:pt x="0" y="31"/>
                  </a:lnTo>
                  <a:lnTo>
                    <a:pt x="0" y="28"/>
                  </a:lnTo>
                  <a:lnTo>
                    <a:pt x="443" y="0"/>
                  </a:lnTo>
                  <a:lnTo>
                    <a:pt x="443" y="3"/>
                  </a:lnTo>
                  <a:close/>
                </a:path>
              </a:pathLst>
            </a:custGeom>
            <a:solidFill>
              <a:srgbClr val="B3B3B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193"/>
            <p:cNvSpPr>
              <a:spLocks/>
            </p:cNvSpPr>
            <p:nvPr/>
          </p:nvSpPr>
          <p:spPr bwMode="auto">
            <a:xfrm>
              <a:off x="5562601" y="1695451"/>
              <a:ext cx="703263" cy="49213"/>
            </a:xfrm>
            <a:custGeom>
              <a:avLst/>
              <a:gdLst>
                <a:gd name="T0" fmla="*/ 443 w 443"/>
                <a:gd name="T1" fmla="*/ 3 h 31"/>
                <a:gd name="T2" fmla="*/ 0 w 443"/>
                <a:gd name="T3" fmla="*/ 31 h 31"/>
                <a:gd name="T4" fmla="*/ 0 w 443"/>
                <a:gd name="T5" fmla="*/ 28 h 31"/>
                <a:gd name="T6" fmla="*/ 443 w 443"/>
                <a:gd name="T7" fmla="*/ 0 h 31"/>
                <a:gd name="T8" fmla="*/ 443 w 443"/>
                <a:gd name="T9" fmla="*/ 3 h 31"/>
              </a:gdLst>
              <a:ahLst/>
              <a:cxnLst>
                <a:cxn ang="0">
                  <a:pos x="T0" y="T1"/>
                </a:cxn>
                <a:cxn ang="0">
                  <a:pos x="T2" y="T3"/>
                </a:cxn>
                <a:cxn ang="0">
                  <a:pos x="T4" y="T5"/>
                </a:cxn>
                <a:cxn ang="0">
                  <a:pos x="T6" y="T7"/>
                </a:cxn>
                <a:cxn ang="0">
                  <a:pos x="T8" y="T9"/>
                </a:cxn>
              </a:cxnLst>
              <a:rect l="0" t="0" r="r" b="b"/>
              <a:pathLst>
                <a:path w="443" h="31">
                  <a:moveTo>
                    <a:pt x="443" y="3"/>
                  </a:moveTo>
                  <a:lnTo>
                    <a:pt x="0" y="31"/>
                  </a:lnTo>
                  <a:lnTo>
                    <a:pt x="0" y="28"/>
                  </a:lnTo>
                  <a:lnTo>
                    <a:pt x="443" y="0"/>
                  </a:lnTo>
                  <a:lnTo>
                    <a:pt x="443"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194"/>
            <p:cNvSpPr>
              <a:spLocks/>
            </p:cNvSpPr>
            <p:nvPr/>
          </p:nvSpPr>
          <p:spPr bwMode="auto">
            <a:xfrm>
              <a:off x="5568951" y="1793876"/>
              <a:ext cx="703263" cy="49213"/>
            </a:xfrm>
            <a:custGeom>
              <a:avLst/>
              <a:gdLst>
                <a:gd name="T0" fmla="*/ 443 w 443"/>
                <a:gd name="T1" fmla="*/ 3 h 31"/>
                <a:gd name="T2" fmla="*/ 0 w 443"/>
                <a:gd name="T3" fmla="*/ 31 h 31"/>
                <a:gd name="T4" fmla="*/ 0 w 443"/>
                <a:gd name="T5" fmla="*/ 28 h 31"/>
                <a:gd name="T6" fmla="*/ 443 w 443"/>
                <a:gd name="T7" fmla="*/ 0 h 31"/>
                <a:gd name="T8" fmla="*/ 443 w 443"/>
                <a:gd name="T9" fmla="*/ 3 h 31"/>
              </a:gdLst>
              <a:ahLst/>
              <a:cxnLst>
                <a:cxn ang="0">
                  <a:pos x="T0" y="T1"/>
                </a:cxn>
                <a:cxn ang="0">
                  <a:pos x="T2" y="T3"/>
                </a:cxn>
                <a:cxn ang="0">
                  <a:pos x="T4" y="T5"/>
                </a:cxn>
                <a:cxn ang="0">
                  <a:pos x="T6" y="T7"/>
                </a:cxn>
                <a:cxn ang="0">
                  <a:pos x="T8" y="T9"/>
                </a:cxn>
              </a:cxnLst>
              <a:rect l="0" t="0" r="r" b="b"/>
              <a:pathLst>
                <a:path w="443" h="31">
                  <a:moveTo>
                    <a:pt x="443" y="3"/>
                  </a:moveTo>
                  <a:lnTo>
                    <a:pt x="0" y="31"/>
                  </a:lnTo>
                  <a:lnTo>
                    <a:pt x="0" y="28"/>
                  </a:lnTo>
                  <a:lnTo>
                    <a:pt x="443" y="0"/>
                  </a:lnTo>
                  <a:lnTo>
                    <a:pt x="443" y="3"/>
                  </a:lnTo>
                  <a:close/>
                </a:path>
              </a:pathLst>
            </a:custGeom>
            <a:solidFill>
              <a:srgbClr val="B3B3B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95"/>
            <p:cNvSpPr>
              <a:spLocks/>
            </p:cNvSpPr>
            <p:nvPr/>
          </p:nvSpPr>
          <p:spPr bwMode="auto">
            <a:xfrm>
              <a:off x="5568951" y="1793876"/>
              <a:ext cx="703263" cy="49213"/>
            </a:xfrm>
            <a:custGeom>
              <a:avLst/>
              <a:gdLst>
                <a:gd name="T0" fmla="*/ 443 w 443"/>
                <a:gd name="T1" fmla="*/ 3 h 31"/>
                <a:gd name="T2" fmla="*/ 0 w 443"/>
                <a:gd name="T3" fmla="*/ 31 h 31"/>
                <a:gd name="T4" fmla="*/ 0 w 443"/>
                <a:gd name="T5" fmla="*/ 28 h 31"/>
                <a:gd name="T6" fmla="*/ 443 w 443"/>
                <a:gd name="T7" fmla="*/ 0 h 31"/>
                <a:gd name="T8" fmla="*/ 443 w 443"/>
                <a:gd name="T9" fmla="*/ 3 h 31"/>
              </a:gdLst>
              <a:ahLst/>
              <a:cxnLst>
                <a:cxn ang="0">
                  <a:pos x="T0" y="T1"/>
                </a:cxn>
                <a:cxn ang="0">
                  <a:pos x="T2" y="T3"/>
                </a:cxn>
                <a:cxn ang="0">
                  <a:pos x="T4" y="T5"/>
                </a:cxn>
                <a:cxn ang="0">
                  <a:pos x="T6" y="T7"/>
                </a:cxn>
                <a:cxn ang="0">
                  <a:pos x="T8" y="T9"/>
                </a:cxn>
              </a:cxnLst>
              <a:rect l="0" t="0" r="r" b="b"/>
              <a:pathLst>
                <a:path w="443" h="31">
                  <a:moveTo>
                    <a:pt x="443" y="3"/>
                  </a:moveTo>
                  <a:lnTo>
                    <a:pt x="0" y="31"/>
                  </a:lnTo>
                  <a:lnTo>
                    <a:pt x="0" y="28"/>
                  </a:lnTo>
                  <a:lnTo>
                    <a:pt x="443" y="0"/>
                  </a:lnTo>
                  <a:lnTo>
                    <a:pt x="443"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96"/>
            <p:cNvSpPr>
              <a:spLocks/>
            </p:cNvSpPr>
            <p:nvPr/>
          </p:nvSpPr>
          <p:spPr bwMode="auto">
            <a:xfrm>
              <a:off x="5578476" y="1890714"/>
              <a:ext cx="703263" cy="44450"/>
            </a:xfrm>
            <a:custGeom>
              <a:avLst/>
              <a:gdLst>
                <a:gd name="T0" fmla="*/ 443 w 443"/>
                <a:gd name="T1" fmla="*/ 4 h 28"/>
                <a:gd name="T2" fmla="*/ 0 w 443"/>
                <a:gd name="T3" fmla="*/ 28 h 28"/>
                <a:gd name="T4" fmla="*/ 0 w 443"/>
                <a:gd name="T5" fmla="*/ 28 h 28"/>
                <a:gd name="T6" fmla="*/ 440 w 443"/>
                <a:gd name="T7" fmla="*/ 0 h 28"/>
                <a:gd name="T8" fmla="*/ 443 w 443"/>
                <a:gd name="T9" fmla="*/ 4 h 28"/>
              </a:gdLst>
              <a:ahLst/>
              <a:cxnLst>
                <a:cxn ang="0">
                  <a:pos x="T0" y="T1"/>
                </a:cxn>
                <a:cxn ang="0">
                  <a:pos x="T2" y="T3"/>
                </a:cxn>
                <a:cxn ang="0">
                  <a:pos x="T4" y="T5"/>
                </a:cxn>
                <a:cxn ang="0">
                  <a:pos x="T6" y="T7"/>
                </a:cxn>
                <a:cxn ang="0">
                  <a:pos x="T8" y="T9"/>
                </a:cxn>
              </a:cxnLst>
              <a:rect l="0" t="0" r="r" b="b"/>
              <a:pathLst>
                <a:path w="443" h="28">
                  <a:moveTo>
                    <a:pt x="443" y="4"/>
                  </a:moveTo>
                  <a:lnTo>
                    <a:pt x="0" y="28"/>
                  </a:lnTo>
                  <a:lnTo>
                    <a:pt x="0" y="28"/>
                  </a:lnTo>
                  <a:lnTo>
                    <a:pt x="440" y="0"/>
                  </a:lnTo>
                  <a:lnTo>
                    <a:pt x="443" y="4"/>
                  </a:lnTo>
                  <a:close/>
                </a:path>
              </a:pathLst>
            </a:custGeom>
            <a:solidFill>
              <a:srgbClr val="B3B3B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97"/>
            <p:cNvSpPr>
              <a:spLocks/>
            </p:cNvSpPr>
            <p:nvPr/>
          </p:nvSpPr>
          <p:spPr bwMode="auto">
            <a:xfrm>
              <a:off x="5578476" y="1890714"/>
              <a:ext cx="703263" cy="44450"/>
            </a:xfrm>
            <a:custGeom>
              <a:avLst/>
              <a:gdLst>
                <a:gd name="T0" fmla="*/ 443 w 443"/>
                <a:gd name="T1" fmla="*/ 4 h 28"/>
                <a:gd name="T2" fmla="*/ 0 w 443"/>
                <a:gd name="T3" fmla="*/ 28 h 28"/>
                <a:gd name="T4" fmla="*/ 0 w 443"/>
                <a:gd name="T5" fmla="*/ 28 h 28"/>
                <a:gd name="T6" fmla="*/ 440 w 443"/>
                <a:gd name="T7" fmla="*/ 0 h 28"/>
                <a:gd name="T8" fmla="*/ 443 w 443"/>
                <a:gd name="T9" fmla="*/ 4 h 28"/>
              </a:gdLst>
              <a:ahLst/>
              <a:cxnLst>
                <a:cxn ang="0">
                  <a:pos x="T0" y="T1"/>
                </a:cxn>
                <a:cxn ang="0">
                  <a:pos x="T2" y="T3"/>
                </a:cxn>
                <a:cxn ang="0">
                  <a:pos x="T4" y="T5"/>
                </a:cxn>
                <a:cxn ang="0">
                  <a:pos x="T6" y="T7"/>
                </a:cxn>
                <a:cxn ang="0">
                  <a:pos x="T8" y="T9"/>
                </a:cxn>
              </a:cxnLst>
              <a:rect l="0" t="0" r="r" b="b"/>
              <a:pathLst>
                <a:path w="443" h="28">
                  <a:moveTo>
                    <a:pt x="443" y="4"/>
                  </a:moveTo>
                  <a:lnTo>
                    <a:pt x="0" y="28"/>
                  </a:lnTo>
                  <a:lnTo>
                    <a:pt x="0" y="28"/>
                  </a:lnTo>
                  <a:lnTo>
                    <a:pt x="440" y="0"/>
                  </a:lnTo>
                  <a:lnTo>
                    <a:pt x="443"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98"/>
            <p:cNvSpPr>
              <a:spLocks/>
            </p:cNvSpPr>
            <p:nvPr/>
          </p:nvSpPr>
          <p:spPr bwMode="auto">
            <a:xfrm>
              <a:off x="5583239" y="1989139"/>
              <a:ext cx="703263" cy="44450"/>
            </a:xfrm>
            <a:custGeom>
              <a:avLst/>
              <a:gdLst>
                <a:gd name="T0" fmla="*/ 443 w 443"/>
                <a:gd name="T1" fmla="*/ 3 h 28"/>
                <a:gd name="T2" fmla="*/ 0 w 443"/>
                <a:gd name="T3" fmla="*/ 28 h 28"/>
                <a:gd name="T4" fmla="*/ 0 w 443"/>
                <a:gd name="T5" fmla="*/ 28 h 28"/>
                <a:gd name="T6" fmla="*/ 443 w 443"/>
                <a:gd name="T7" fmla="*/ 0 h 28"/>
                <a:gd name="T8" fmla="*/ 443 w 443"/>
                <a:gd name="T9" fmla="*/ 3 h 28"/>
              </a:gdLst>
              <a:ahLst/>
              <a:cxnLst>
                <a:cxn ang="0">
                  <a:pos x="T0" y="T1"/>
                </a:cxn>
                <a:cxn ang="0">
                  <a:pos x="T2" y="T3"/>
                </a:cxn>
                <a:cxn ang="0">
                  <a:pos x="T4" y="T5"/>
                </a:cxn>
                <a:cxn ang="0">
                  <a:pos x="T6" y="T7"/>
                </a:cxn>
                <a:cxn ang="0">
                  <a:pos x="T8" y="T9"/>
                </a:cxn>
              </a:cxnLst>
              <a:rect l="0" t="0" r="r" b="b"/>
              <a:pathLst>
                <a:path w="443" h="28">
                  <a:moveTo>
                    <a:pt x="443" y="3"/>
                  </a:moveTo>
                  <a:lnTo>
                    <a:pt x="0" y="28"/>
                  </a:lnTo>
                  <a:lnTo>
                    <a:pt x="0" y="28"/>
                  </a:lnTo>
                  <a:lnTo>
                    <a:pt x="443" y="0"/>
                  </a:lnTo>
                  <a:lnTo>
                    <a:pt x="443" y="3"/>
                  </a:lnTo>
                  <a:close/>
                </a:path>
              </a:pathLst>
            </a:custGeom>
            <a:solidFill>
              <a:srgbClr val="B3B3B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99"/>
            <p:cNvSpPr>
              <a:spLocks/>
            </p:cNvSpPr>
            <p:nvPr/>
          </p:nvSpPr>
          <p:spPr bwMode="auto">
            <a:xfrm>
              <a:off x="5583239" y="1989139"/>
              <a:ext cx="703263" cy="44450"/>
            </a:xfrm>
            <a:custGeom>
              <a:avLst/>
              <a:gdLst>
                <a:gd name="T0" fmla="*/ 443 w 443"/>
                <a:gd name="T1" fmla="*/ 3 h 28"/>
                <a:gd name="T2" fmla="*/ 0 w 443"/>
                <a:gd name="T3" fmla="*/ 28 h 28"/>
                <a:gd name="T4" fmla="*/ 0 w 443"/>
                <a:gd name="T5" fmla="*/ 28 h 28"/>
                <a:gd name="T6" fmla="*/ 443 w 443"/>
                <a:gd name="T7" fmla="*/ 0 h 28"/>
                <a:gd name="T8" fmla="*/ 443 w 443"/>
                <a:gd name="T9" fmla="*/ 3 h 28"/>
              </a:gdLst>
              <a:ahLst/>
              <a:cxnLst>
                <a:cxn ang="0">
                  <a:pos x="T0" y="T1"/>
                </a:cxn>
                <a:cxn ang="0">
                  <a:pos x="T2" y="T3"/>
                </a:cxn>
                <a:cxn ang="0">
                  <a:pos x="T4" y="T5"/>
                </a:cxn>
                <a:cxn ang="0">
                  <a:pos x="T6" y="T7"/>
                </a:cxn>
                <a:cxn ang="0">
                  <a:pos x="T8" y="T9"/>
                </a:cxn>
              </a:cxnLst>
              <a:rect l="0" t="0" r="r" b="b"/>
              <a:pathLst>
                <a:path w="443" h="28">
                  <a:moveTo>
                    <a:pt x="443" y="3"/>
                  </a:moveTo>
                  <a:lnTo>
                    <a:pt x="0" y="28"/>
                  </a:lnTo>
                  <a:lnTo>
                    <a:pt x="0" y="28"/>
                  </a:lnTo>
                  <a:lnTo>
                    <a:pt x="443" y="0"/>
                  </a:lnTo>
                  <a:lnTo>
                    <a:pt x="443"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200"/>
            <p:cNvSpPr>
              <a:spLocks/>
            </p:cNvSpPr>
            <p:nvPr/>
          </p:nvSpPr>
          <p:spPr bwMode="auto">
            <a:xfrm>
              <a:off x="5588001" y="2087564"/>
              <a:ext cx="703263" cy="42863"/>
            </a:xfrm>
            <a:custGeom>
              <a:avLst/>
              <a:gdLst>
                <a:gd name="T0" fmla="*/ 443 w 443"/>
                <a:gd name="T1" fmla="*/ 3 h 27"/>
                <a:gd name="T2" fmla="*/ 0 w 443"/>
                <a:gd name="T3" fmla="*/ 27 h 27"/>
                <a:gd name="T4" fmla="*/ 0 w 443"/>
                <a:gd name="T5" fmla="*/ 24 h 27"/>
                <a:gd name="T6" fmla="*/ 443 w 443"/>
                <a:gd name="T7" fmla="*/ 0 h 27"/>
                <a:gd name="T8" fmla="*/ 443 w 443"/>
                <a:gd name="T9" fmla="*/ 3 h 27"/>
              </a:gdLst>
              <a:ahLst/>
              <a:cxnLst>
                <a:cxn ang="0">
                  <a:pos x="T0" y="T1"/>
                </a:cxn>
                <a:cxn ang="0">
                  <a:pos x="T2" y="T3"/>
                </a:cxn>
                <a:cxn ang="0">
                  <a:pos x="T4" y="T5"/>
                </a:cxn>
                <a:cxn ang="0">
                  <a:pos x="T6" y="T7"/>
                </a:cxn>
                <a:cxn ang="0">
                  <a:pos x="T8" y="T9"/>
                </a:cxn>
              </a:cxnLst>
              <a:rect l="0" t="0" r="r" b="b"/>
              <a:pathLst>
                <a:path w="443" h="27">
                  <a:moveTo>
                    <a:pt x="443" y="3"/>
                  </a:moveTo>
                  <a:lnTo>
                    <a:pt x="0" y="27"/>
                  </a:lnTo>
                  <a:lnTo>
                    <a:pt x="0" y="24"/>
                  </a:lnTo>
                  <a:lnTo>
                    <a:pt x="443" y="0"/>
                  </a:lnTo>
                  <a:lnTo>
                    <a:pt x="443" y="3"/>
                  </a:lnTo>
                  <a:close/>
                </a:path>
              </a:pathLst>
            </a:custGeom>
            <a:solidFill>
              <a:srgbClr val="B3B3B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201"/>
            <p:cNvSpPr>
              <a:spLocks/>
            </p:cNvSpPr>
            <p:nvPr/>
          </p:nvSpPr>
          <p:spPr bwMode="auto">
            <a:xfrm>
              <a:off x="5588001" y="2087564"/>
              <a:ext cx="703263" cy="42863"/>
            </a:xfrm>
            <a:custGeom>
              <a:avLst/>
              <a:gdLst>
                <a:gd name="T0" fmla="*/ 443 w 443"/>
                <a:gd name="T1" fmla="*/ 3 h 27"/>
                <a:gd name="T2" fmla="*/ 0 w 443"/>
                <a:gd name="T3" fmla="*/ 27 h 27"/>
                <a:gd name="T4" fmla="*/ 0 w 443"/>
                <a:gd name="T5" fmla="*/ 24 h 27"/>
                <a:gd name="T6" fmla="*/ 443 w 443"/>
                <a:gd name="T7" fmla="*/ 0 h 27"/>
                <a:gd name="T8" fmla="*/ 443 w 443"/>
                <a:gd name="T9" fmla="*/ 3 h 27"/>
              </a:gdLst>
              <a:ahLst/>
              <a:cxnLst>
                <a:cxn ang="0">
                  <a:pos x="T0" y="T1"/>
                </a:cxn>
                <a:cxn ang="0">
                  <a:pos x="T2" y="T3"/>
                </a:cxn>
                <a:cxn ang="0">
                  <a:pos x="T4" y="T5"/>
                </a:cxn>
                <a:cxn ang="0">
                  <a:pos x="T6" y="T7"/>
                </a:cxn>
                <a:cxn ang="0">
                  <a:pos x="T8" y="T9"/>
                </a:cxn>
              </a:cxnLst>
              <a:rect l="0" t="0" r="r" b="b"/>
              <a:pathLst>
                <a:path w="443" h="27">
                  <a:moveTo>
                    <a:pt x="443" y="3"/>
                  </a:moveTo>
                  <a:lnTo>
                    <a:pt x="0" y="27"/>
                  </a:lnTo>
                  <a:lnTo>
                    <a:pt x="0" y="24"/>
                  </a:lnTo>
                  <a:lnTo>
                    <a:pt x="443" y="0"/>
                  </a:lnTo>
                  <a:lnTo>
                    <a:pt x="443"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202"/>
            <p:cNvSpPr>
              <a:spLocks/>
            </p:cNvSpPr>
            <p:nvPr/>
          </p:nvSpPr>
          <p:spPr bwMode="auto">
            <a:xfrm>
              <a:off x="5524501" y="1447801"/>
              <a:ext cx="804863" cy="771525"/>
            </a:xfrm>
            <a:custGeom>
              <a:avLst/>
              <a:gdLst>
                <a:gd name="T0" fmla="*/ 507 w 507"/>
                <a:gd name="T1" fmla="*/ 455 h 486"/>
                <a:gd name="T2" fmla="*/ 28 w 507"/>
                <a:gd name="T3" fmla="*/ 486 h 486"/>
                <a:gd name="T4" fmla="*/ 0 w 507"/>
                <a:gd name="T5" fmla="*/ 3 h 486"/>
                <a:gd name="T6" fmla="*/ 15 w 507"/>
                <a:gd name="T7" fmla="*/ 0 h 486"/>
                <a:gd name="T8" fmla="*/ 43 w 507"/>
                <a:gd name="T9" fmla="*/ 467 h 486"/>
                <a:gd name="T10" fmla="*/ 507 w 507"/>
                <a:gd name="T11" fmla="*/ 439 h 486"/>
                <a:gd name="T12" fmla="*/ 507 w 507"/>
                <a:gd name="T13" fmla="*/ 455 h 486"/>
              </a:gdLst>
              <a:ahLst/>
              <a:cxnLst>
                <a:cxn ang="0">
                  <a:pos x="T0" y="T1"/>
                </a:cxn>
                <a:cxn ang="0">
                  <a:pos x="T2" y="T3"/>
                </a:cxn>
                <a:cxn ang="0">
                  <a:pos x="T4" y="T5"/>
                </a:cxn>
                <a:cxn ang="0">
                  <a:pos x="T6" y="T7"/>
                </a:cxn>
                <a:cxn ang="0">
                  <a:pos x="T8" y="T9"/>
                </a:cxn>
                <a:cxn ang="0">
                  <a:pos x="T10" y="T11"/>
                </a:cxn>
                <a:cxn ang="0">
                  <a:pos x="T12" y="T13"/>
                </a:cxn>
              </a:cxnLst>
              <a:rect l="0" t="0" r="r" b="b"/>
              <a:pathLst>
                <a:path w="507" h="486">
                  <a:moveTo>
                    <a:pt x="507" y="455"/>
                  </a:moveTo>
                  <a:lnTo>
                    <a:pt x="28" y="486"/>
                  </a:lnTo>
                  <a:lnTo>
                    <a:pt x="0" y="3"/>
                  </a:lnTo>
                  <a:lnTo>
                    <a:pt x="15" y="0"/>
                  </a:lnTo>
                  <a:lnTo>
                    <a:pt x="43" y="467"/>
                  </a:lnTo>
                  <a:lnTo>
                    <a:pt x="507" y="439"/>
                  </a:lnTo>
                  <a:lnTo>
                    <a:pt x="507" y="455"/>
                  </a:lnTo>
                  <a:close/>
                </a:path>
              </a:pathLst>
            </a:custGeom>
            <a:solidFill>
              <a:srgbClr val="32526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203"/>
            <p:cNvSpPr>
              <a:spLocks/>
            </p:cNvSpPr>
            <p:nvPr/>
          </p:nvSpPr>
          <p:spPr bwMode="auto">
            <a:xfrm>
              <a:off x="5524501" y="1447801"/>
              <a:ext cx="804863" cy="771525"/>
            </a:xfrm>
            <a:custGeom>
              <a:avLst/>
              <a:gdLst>
                <a:gd name="T0" fmla="*/ 507 w 507"/>
                <a:gd name="T1" fmla="*/ 455 h 486"/>
                <a:gd name="T2" fmla="*/ 28 w 507"/>
                <a:gd name="T3" fmla="*/ 486 h 486"/>
                <a:gd name="T4" fmla="*/ 0 w 507"/>
                <a:gd name="T5" fmla="*/ 3 h 486"/>
                <a:gd name="T6" fmla="*/ 15 w 507"/>
                <a:gd name="T7" fmla="*/ 0 h 486"/>
                <a:gd name="T8" fmla="*/ 43 w 507"/>
                <a:gd name="T9" fmla="*/ 467 h 486"/>
                <a:gd name="T10" fmla="*/ 507 w 507"/>
                <a:gd name="T11" fmla="*/ 439 h 486"/>
                <a:gd name="T12" fmla="*/ 507 w 507"/>
                <a:gd name="T13" fmla="*/ 455 h 486"/>
              </a:gdLst>
              <a:ahLst/>
              <a:cxnLst>
                <a:cxn ang="0">
                  <a:pos x="T0" y="T1"/>
                </a:cxn>
                <a:cxn ang="0">
                  <a:pos x="T2" y="T3"/>
                </a:cxn>
                <a:cxn ang="0">
                  <a:pos x="T4" y="T5"/>
                </a:cxn>
                <a:cxn ang="0">
                  <a:pos x="T6" y="T7"/>
                </a:cxn>
                <a:cxn ang="0">
                  <a:pos x="T8" y="T9"/>
                </a:cxn>
                <a:cxn ang="0">
                  <a:pos x="T10" y="T11"/>
                </a:cxn>
                <a:cxn ang="0">
                  <a:pos x="T12" y="T13"/>
                </a:cxn>
              </a:cxnLst>
              <a:rect l="0" t="0" r="r" b="b"/>
              <a:pathLst>
                <a:path w="507" h="486">
                  <a:moveTo>
                    <a:pt x="507" y="455"/>
                  </a:moveTo>
                  <a:lnTo>
                    <a:pt x="28" y="486"/>
                  </a:lnTo>
                  <a:lnTo>
                    <a:pt x="0" y="3"/>
                  </a:lnTo>
                  <a:lnTo>
                    <a:pt x="15" y="0"/>
                  </a:lnTo>
                  <a:lnTo>
                    <a:pt x="43" y="467"/>
                  </a:lnTo>
                  <a:lnTo>
                    <a:pt x="507" y="439"/>
                  </a:lnTo>
                  <a:lnTo>
                    <a:pt x="507" y="455"/>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204"/>
            <p:cNvSpPr>
              <a:spLocks/>
            </p:cNvSpPr>
            <p:nvPr/>
          </p:nvSpPr>
          <p:spPr bwMode="auto">
            <a:xfrm>
              <a:off x="5470526" y="1377951"/>
              <a:ext cx="131763" cy="117475"/>
            </a:xfrm>
            <a:custGeom>
              <a:avLst/>
              <a:gdLst>
                <a:gd name="T0" fmla="*/ 0 w 83"/>
                <a:gd name="T1" fmla="*/ 74 h 74"/>
                <a:gd name="T2" fmla="*/ 37 w 83"/>
                <a:gd name="T3" fmla="*/ 0 h 74"/>
                <a:gd name="T4" fmla="*/ 83 w 83"/>
                <a:gd name="T5" fmla="*/ 68 h 74"/>
                <a:gd name="T6" fmla="*/ 0 w 83"/>
                <a:gd name="T7" fmla="*/ 74 h 74"/>
              </a:gdLst>
              <a:ahLst/>
              <a:cxnLst>
                <a:cxn ang="0">
                  <a:pos x="T0" y="T1"/>
                </a:cxn>
                <a:cxn ang="0">
                  <a:pos x="T2" y="T3"/>
                </a:cxn>
                <a:cxn ang="0">
                  <a:pos x="T4" y="T5"/>
                </a:cxn>
                <a:cxn ang="0">
                  <a:pos x="T6" y="T7"/>
                </a:cxn>
              </a:cxnLst>
              <a:rect l="0" t="0" r="r" b="b"/>
              <a:pathLst>
                <a:path w="83" h="74">
                  <a:moveTo>
                    <a:pt x="0" y="74"/>
                  </a:moveTo>
                  <a:lnTo>
                    <a:pt x="37" y="0"/>
                  </a:lnTo>
                  <a:lnTo>
                    <a:pt x="83" y="68"/>
                  </a:lnTo>
                  <a:lnTo>
                    <a:pt x="0" y="74"/>
                  </a:lnTo>
                  <a:close/>
                </a:path>
              </a:pathLst>
            </a:custGeom>
            <a:solidFill>
              <a:srgbClr val="32526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206"/>
            <p:cNvSpPr>
              <a:spLocks/>
            </p:cNvSpPr>
            <p:nvPr/>
          </p:nvSpPr>
          <p:spPr bwMode="auto">
            <a:xfrm>
              <a:off x="5470526" y="1377951"/>
              <a:ext cx="131763" cy="117475"/>
            </a:xfrm>
            <a:custGeom>
              <a:avLst/>
              <a:gdLst>
                <a:gd name="T0" fmla="*/ 0 w 83"/>
                <a:gd name="T1" fmla="*/ 74 h 74"/>
                <a:gd name="T2" fmla="*/ 37 w 83"/>
                <a:gd name="T3" fmla="*/ 0 h 74"/>
                <a:gd name="T4" fmla="*/ 83 w 83"/>
                <a:gd name="T5" fmla="*/ 68 h 74"/>
                <a:gd name="T6" fmla="*/ 0 w 83"/>
                <a:gd name="T7" fmla="*/ 74 h 74"/>
              </a:gdLst>
              <a:ahLst/>
              <a:cxnLst>
                <a:cxn ang="0">
                  <a:pos x="T0" y="T1"/>
                </a:cxn>
                <a:cxn ang="0">
                  <a:pos x="T2" y="T3"/>
                </a:cxn>
                <a:cxn ang="0">
                  <a:pos x="T4" y="T5"/>
                </a:cxn>
                <a:cxn ang="0">
                  <a:pos x="T6" y="T7"/>
                </a:cxn>
              </a:cxnLst>
              <a:rect l="0" t="0" r="r" b="b"/>
              <a:pathLst>
                <a:path w="83" h="74">
                  <a:moveTo>
                    <a:pt x="0" y="74"/>
                  </a:moveTo>
                  <a:lnTo>
                    <a:pt x="37" y="0"/>
                  </a:lnTo>
                  <a:lnTo>
                    <a:pt x="83" y="68"/>
                  </a:lnTo>
                  <a:lnTo>
                    <a:pt x="0" y="7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207"/>
            <p:cNvSpPr>
              <a:spLocks/>
            </p:cNvSpPr>
            <p:nvPr/>
          </p:nvSpPr>
          <p:spPr bwMode="auto">
            <a:xfrm>
              <a:off x="6305551" y="2097088"/>
              <a:ext cx="117475" cy="131763"/>
            </a:xfrm>
            <a:custGeom>
              <a:avLst/>
              <a:gdLst>
                <a:gd name="T0" fmla="*/ 0 w 74"/>
                <a:gd name="T1" fmla="*/ 0 h 83"/>
                <a:gd name="T2" fmla="*/ 74 w 74"/>
                <a:gd name="T3" fmla="*/ 37 h 83"/>
                <a:gd name="T4" fmla="*/ 3 w 74"/>
                <a:gd name="T5" fmla="*/ 83 h 83"/>
                <a:gd name="T6" fmla="*/ 0 w 74"/>
                <a:gd name="T7" fmla="*/ 0 h 83"/>
              </a:gdLst>
              <a:ahLst/>
              <a:cxnLst>
                <a:cxn ang="0">
                  <a:pos x="T0" y="T1"/>
                </a:cxn>
                <a:cxn ang="0">
                  <a:pos x="T2" y="T3"/>
                </a:cxn>
                <a:cxn ang="0">
                  <a:pos x="T4" y="T5"/>
                </a:cxn>
                <a:cxn ang="0">
                  <a:pos x="T6" y="T7"/>
                </a:cxn>
              </a:cxnLst>
              <a:rect l="0" t="0" r="r" b="b"/>
              <a:pathLst>
                <a:path w="74" h="83">
                  <a:moveTo>
                    <a:pt x="0" y="0"/>
                  </a:moveTo>
                  <a:lnTo>
                    <a:pt x="74" y="37"/>
                  </a:lnTo>
                  <a:lnTo>
                    <a:pt x="3" y="83"/>
                  </a:lnTo>
                  <a:lnTo>
                    <a:pt x="0" y="0"/>
                  </a:lnTo>
                  <a:close/>
                </a:path>
              </a:pathLst>
            </a:custGeom>
            <a:solidFill>
              <a:srgbClr val="32526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208"/>
            <p:cNvSpPr>
              <a:spLocks/>
            </p:cNvSpPr>
            <p:nvPr/>
          </p:nvSpPr>
          <p:spPr bwMode="auto">
            <a:xfrm>
              <a:off x="5684838" y="1495426"/>
              <a:ext cx="512763" cy="581025"/>
            </a:xfrm>
            <a:custGeom>
              <a:avLst/>
              <a:gdLst>
                <a:gd name="T0" fmla="*/ 228 w 323"/>
                <a:gd name="T1" fmla="*/ 366 h 366"/>
                <a:gd name="T2" fmla="*/ 108 w 323"/>
                <a:gd name="T3" fmla="*/ 157 h 366"/>
                <a:gd name="T4" fmla="*/ 7 w 323"/>
                <a:gd name="T5" fmla="*/ 274 h 366"/>
                <a:gd name="T6" fmla="*/ 0 w 323"/>
                <a:gd name="T7" fmla="*/ 268 h 366"/>
                <a:gd name="T8" fmla="*/ 111 w 323"/>
                <a:gd name="T9" fmla="*/ 139 h 366"/>
                <a:gd name="T10" fmla="*/ 225 w 323"/>
                <a:gd name="T11" fmla="*/ 339 h 366"/>
                <a:gd name="T12" fmla="*/ 314 w 323"/>
                <a:gd name="T13" fmla="*/ 0 h 366"/>
                <a:gd name="T14" fmla="*/ 323 w 323"/>
                <a:gd name="T15" fmla="*/ 3 h 366"/>
                <a:gd name="T16" fmla="*/ 228 w 323"/>
                <a:gd name="T17" fmla="*/ 36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3" h="366">
                  <a:moveTo>
                    <a:pt x="228" y="366"/>
                  </a:moveTo>
                  <a:lnTo>
                    <a:pt x="108" y="157"/>
                  </a:lnTo>
                  <a:lnTo>
                    <a:pt x="7" y="274"/>
                  </a:lnTo>
                  <a:lnTo>
                    <a:pt x="0" y="268"/>
                  </a:lnTo>
                  <a:lnTo>
                    <a:pt x="111" y="139"/>
                  </a:lnTo>
                  <a:lnTo>
                    <a:pt x="225" y="339"/>
                  </a:lnTo>
                  <a:lnTo>
                    <a:pt x="314" y="0"/>
                  </a:lnTo>
                  <a:lnTo>
                    <a:pt x="323" y="3"/>
                  </a:lnTo>
                  <a:lnTo>
                    <a:pt x="228" y="366"/>
                  </a:lnTo>
                  <a:close/>
                </a:path>
              </a:pathLst>
            </a:custGeom>
            <a:solidFill>
              <a:srgbClr val="C0382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209"/>
            <p:cNvSpPr>
              <a:spLocks/>
            </p:cNvSpPr>
            <p:nvPr/>
          </p:nvSpPr>
          <p:spPr bwMode="auto">
            <a:xfrm>
              <a:off x="5684838" y="1495426"/>
              <a:ext cx="512763" cy="581025"/>
            </a:xfrm>
            <a:custGeom>
              <a:avLst/>
              <a:gdLst>
                <a:gd name="T0" fmla="*/ 228 w 323"/>
                <a:gd name="T1" fmla="*/ 366 h 366"/>
                <a:gd name="T2" fmla="*/ 108 w 323"/>
                <a:gd name="T3" fmla="*/ 157 h 366"/>
                <a:gd name="T4" fmla="*/ 7 w 323"/>
                <a:gd name="T5" fmla="*/ 274 h 366"/>
                <a:gd name="T6" fmla="*/ 0 w 323"/>
                <a:gd name="T7" fmla="*/ 268 h 366"/>
                <a:gd name="T8" fmla="*/ 111 w 323"/>
                <a:gd name="T9" fmla="*/ 139 h 366"/>
                <a:gd name="T10" fmla="*/ 225 w 323"/>
                <a:gd name="T11" fmla="*/ 339 h 366"/>
                <a:gd name="T12" fmla="*/ 314 w 323"/>
                <a:gd name="T13" fmla="*/ 0 h 366"/>
                <a:gd name="T14" fmla="*/ 323 w 323"/>
                <a:gd name="T15" fmla="*/ 3 h 366"/>
                <a:gd name="T16" fmla="*/ 228 w 323"/>
                <a:gd name="T17" fmla="*/ 36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3" h="366">
                  <a:moveTo>
                    <a:pt x="228" y="366"/>
                  </a:moveTo>
                  <a:lnTo>
                    <a:pt x="108" y="157"/>
                  </a:lnTo>
                  <a:lnTo>
                    <a:pt x="7" y="274"/>
                  </a:lnTo>
                  <a:lnTo>
                    <a:pt x="0" y="268"/>
                  </a:lnTo>
                  <a:lnTo>
                    <a:pt x="111" y="139"/>
                  </a:lnTo>
                  <a:lnTo>
                    <a:pt x="225" y="339"/>
                  </a:lnTo>
                  <a:lnTo>
                    <a:pt x="314" y="0"/>
                  </a:lnTo>
                  <a:lnTo>
                    <a:pt x="323" y="3"/>
                  </a:lnTo>
                  <a:lnTo>
                    <a:pt x="228" y="366"/>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210"/>
            <p:cNvSpPr>
              <a:spLocks/>
            </p:cNvSpPr>
            <p:nvPr/>
          </p:nvSpPr>
          <p:spPr bwMode="auto">
            <a:xfrm>
              <a:off x="5689601" y="1706563"/>
              <a:ext cx="519113" cy="365125"/>
            </a:xfrm>
            <a:custGeom>
              <a:avLst/>
              <a:gdLst>
                <a:gd name="T0" fmla="*/ 10 w 327"/>
                <a:gd name="T1" fmla="*/ 230 h 230"/>
                <a:gd name="T2" fmla="*/ 0 w 327"/>
                <a:gd name="T3" fmla="*/ 221 h 230"/>
                <a:gd name="T4" fmla="*/ 111 w 327"/>
                <a:gd name="T5" fmla="*/ 141 h 230"/>
                <a:gd name="T6" fmla="*/ 216 w 327"/>
                <a:gd name="T7" fmla="*/ 113 h 230"/>
                <a:gd name="T8" fmla="*/ 320 w 327"/>
                <a:gd name="T9" fmla="*/ 0 h 230"/>
                <a:gd name="T10" fmla="*/ 327 w 327"/>
                <a:gd name="T11" fmla="*/ 6 h 230"/>
                <a:gd name="T12" fmla="*/ 222 w 327"/>
                <a:gd name="T13" fmla="*/ 123 h 230"/>
                <a:gd name="T14" fmla="*/ 117 w 327"/>
                <a:gd name="T15" fmla="*/ 150 h 230"/>
                <a:gd name="T16" fmla="*/ 10 w 327"/>
                <a:gd name="T17"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 h="230">
                  <a:moveTo>
                    <a:pt x="10" y="230"/>
                  </a:moveTo>
                  <a:lnTo>
                    <a:pt x="0" y="221"/>
                  </a:lnTo>
                  <a:lnTo>
                    <a:pt x="111" y="141"/>
                  </a:lnTo>
                  <a:lnTo>
                    <a:pt x="216" y="113"/>
                  </a:lnTo>
                  <a:lnTo>
                    <a:pt x="320" y="0"/>
                  </a:lnTo>
                  <a:lnTo>
                    <a:pt x="327" y="6"/>
                  </a:lnTo>
                  <a:lnTo>
                    <a:pt x="222" y="123"/>
                  </a:lnTo>
                  <a:lnTo>
                    <a:pt x="117" y="150"/>
                  </a:lnTo>
                  <a:lnTo>
                    <a:pt x="10" y="230"/>
                  </a:lnTo>
                  <a:close/>
                </a:path>
              </a:pathLst>
            </a:custGeom>
            <a:solidFill>
              <a:srgbClr val="F39C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211"/>
            <p:cNvSpPr>
              <a:spLocks/>
            </p:cNvSpPr>
            <p:nvPr/>
          </p:nvSpPr>
          <p:spPr bwMode="auto">
            <a:xfrm>
              <a:off x="5689601" y="1706563"/>
              <a:ext cx="519113" cy="365125"/>
            </a:xfrm>
            <a:custGeom>
              <a:avLst/>
              <a:gdLst>
                <a:gd name="T0" fmla="*/ 10 w 327"/>
                <a:gd name="T1" fmla="*/ 230 h 230"/>
                <a:gd name="T2" fmla="*/ 0 w 327"/>
                <a:gd name="T3" fmla="*/ 221 h 230"/>
                <a:gd name="T4" fmla="*/ 111 w 327"/>
                <a:gd name="T5" fmla="*/ 141 h 230"/>
                <a:gd name="T6" fmla="*/ 216 w 327"/>
                <a:gd name="T7" fmla="*/ 113 h 230"/>
                <a:gd name="T8" fmla="*/ 320 w 327"/>
                <a:gd name="T9" fmla="*/ 0 h 230"/>
                <a:gd name="T10" fmla="*/ 327 w 327"/>
                <a:gd name="T11" fmla="*/ 6 h 230"/>
                <a:gd name="T12" fmla="*/ 222 w 327"/>
                <a:gd name="T13" fmla="*/ 123 h 230"/>
                <a:gd name="T14" fmla="*/ 117 w 327"/>
                <a:gd name="T15" fmla="*/ 150 h 230"/>
                <a:gd name="T16" fmla="*/ 10 w 327"/>
                <a:gd name="T17"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 h="230">
                  <a:moveTo>
                    <a:pt x="10" y="230"/>
                  </a:moveTo>
                  <a:lnTo>
                    <a:pt x="0" y="221"/>
                  </a:lnTo>
                  <a:lnTo>
                    <a:pt x="111" y="141"/>
                  </a:lnTo>
                  <a:lnTo>
                    <a:pt x="216" y="113"/>
                  </a:lnTo>
                  <a:lnTo>
                    <a:pt x="320" y="0"/>
                  </a:lnTo>
                  <a:lnTo>
                    <a:pt x="327" y="6"/>
                  </a:lnTo>
                  <a:lnTo>
                    <a:pt x="222" y="123"/>
                  </a:lnTo>
                  <a:lnTo>
                    <a:pt x="117" y="150"/>
                  </a:lnTo>
                  <a:lnTo>
                    <a:pt x="10" y="23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212"/>
            <p:cNvSpPr>
              <a:spLocks/>
            </p:cNvSpPr>
            <p:nvPr/>
          </p:nvSpPr>
          <p:spPr bwMode="auto">
            <a:xfrm>
              <a:off x="5665788" y="2028826"/>
              <a:ext cx="63500" cy="68263"/>
            </a:xfrm>
            <a:custGeom>
              <a:avLst/>
              <a:gdLst>
                <a:gd name="T0" fmla="*/ 13 w 13"/>
                <a:gd name="T1" fmla="*/ 7 h 14"/>
                <a:gd name="T2" fmla="*/ 7 w 13"/>
                <a:gd name="T3" fmla="*/ 14 h 14"/>
                <a:gd name="T4" fmla="*/ 0 w 13"/>
                <a:gd name="T5" fmla="*/ 8 h 14"/>
                <a:gd name="T6" fmla="*/ 6 w 13"/>
                <a:gd name="T7" fmla="*/ 1 h 14"/>
                <a:gd name="T8" fmla="*/ 13 w 13"/>
                <a:gd name="T9" fmla="*/ 7 h 14"/>
              </a:gdLst>
              <a:ahLst/>
              <a:cxnLst>
                <a:cxn ang="0">
                  <a:pos x="T0" y="T1"/>
                </a:cxn>
                <a:cxn ang="0">
                  <a:pos x="T2" y="T3"/>
                </a:cxn>
                <a:cxn ang="0">
                  <a:pos x="T4" y="T5"/>
                </a:cxn>
                <a:cxn ang="0">
                  <a:pos x="T6" y="T7"/>
                </a:cxn>
                <a:cxn ang="0">
                  <a:pos x="T8" y="T9"/>
                </a:cxn>
              </a:cxnLst>
              <a:rect l="0" t="0" r="r" b="b"/>
              <a:pathLst>
                <a:path w="13" h="14">
                  <a:moveTo>
                    <a:pt x="13" y="7"/>
                  </a:moveTo>
                  <a:cubicBezTo>
                    <a:pt x="13" y="11"/>
                    <a:pt x="11" y="14"/>
                    <a:pt x="7" y="14"/>
                  </a:cubicBezTo>
                  <a:cubicBezTo>
                    <a:pt x="3" y="14"/>
                    <a:pt x="0" y="11"/>
                    <a:pt x="0" y="8"/>
                  </a:cubicBezTo>
                  <a:cubicBezTo>
                    <a:pt x="0" y="4"/>
                    <a:pt x="2" y="1"/>
                    <a:pt x="6" y="1"/>
                  </a:cubicBezTo>
                  <a:cubicBezTo>
                    <a:pt x="10" y="0"/>
                    <a:pt x="13" y="3"/>
                    <a:pt x="13" y="7"/>
                  </a:cubicBezTo>
                </a:path>
              </a:pathLst>
            </a:custGeom>
            <a:solidFill>
              <a:srgbClr val="74B4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213"/>
            <p:cNvSpPr>
              <a:spLocks/>
            </p:cNvSpPr>
            <p:nvPr/>
          </p:nvSpPr>
          <p:spPr bwMode="auto">
            <a:xfrm>
              <a:off x="5837238" y="1901826"/>
              <a:ext cx="68263" cy="68263"/>
            </a:xfrm>
            <a:custGeom>
              <a:avLst/>
              <a:gdLst>
                <a:gd name="T0" fmla="*/ 14 w 14"/>
                <a:gd name="T1" fmla="*/ 7 h 14"/>
                <a:gd name="T2" fmla="*/ 7 w 14"/>
                <a:gd name="T3" fmla="*/ 14 h 14"/>
                <a:gd name="T4" fmla="*/ 0 w 14"/>
                <a:gd name="T5" fmla="*/ 8 h 14"/>
                <a:gd name="T6" fmla="*/ 7 w 14"/>
                <a:gd name="T7" fmla="*/ 1 h 14"/>
                <a:gd name="T8" fmla="*/ 14 w 14"/>
                <a:gd name="T9" fmla="*/ 7 h 14"/>
              </a:gdLst>
              <a:ahLst/>
              <a:cxnLst>
                <a:cxn ang="0">
                  <a:pos x="T0" y="T1"/>
                </a:cxn>
                <a:cxn ang="0">
                  <a:pos x="T2" y="T3"/>
                </a:cxn>
                <a:cxn ang="0">
                  <a:pos x="T4" y="T5"/>
                </a:cxn>
                <a:cxn ang="0">
                  <a:pos x="T6" y="T7"/>
                </a:cxn>
                <a:cxn ang="0">
                  <a:pos x="T8" y="T9"/>
                </a:cxn>
              </a:cxnLst>
              <a:rect l="0" t="0" r="r" b="b"/>
              <a:pathLst>
                <a:path w="14" h="14">
                  <a:moveTo>
                    <a:pt x="14" y="7"/>
                  </a:moveTo>
                  <a:cubicBezTo>
                    <a:pt x="14" y="11"/>
                    <a:pt x="11" y="14"/>
                    <a:pt x="7" y="14"/>
                  </a:cubicBezTo>
                  <a:cubicBezTo>
                    <a:pt x="4" y="14"/>
                    <a:pt x="1" y="11"/>
                    <a:pt x="0" y="8"/>
                  </a:cubicBezTo>
                  <a:cubicBezTo>
                    <a:pt x="0" y="4"/>
                    <a:pt x="3" y="1"/>
                    <a:pt x="7" y="1"/>
                  </a:cubicBezTo>
                  <a:cubicBezTo>
                    <a:pt x="10" y="0"/>
                    <a:pt x="14" y="3"/>
                    <a:pt x="14" y="7"/>
                  </a:cubicBezTo>
                </a:path>
              </a:pathLst>
            </a:custGeom>
            <a:solidFill>
              <a:srgbClr val="3497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214"/>
            <p:cNvSpPr>
              <a:spLocks/>
            </p:cNvSpPr>
            <p:nvPr/>
          </p:nvSpPr>
          <p:spPr bwMode="auto">
            <a:xfrm>
              <a:off x="6002338" y="1862138"/>
              <a:ext cx="68263" cy="63500"/>
            </a:xfrm>
            <a:custGeom>
              <a:avLst/>
              <a:gdLst>
                <a:gd name="T0" fmla="*/ 13 w 14"/>
                <a:gd name="T1" fmla="*/ 6 h 13"/>
                <a:gd name="T2" fmla="*/ 7 w 14"/>
                <a:gd name="T3" fmla="*/ 13 h 13"/>
                <a:gd name="T4" fmla="*/ 0 w 14"/>
                <a:gd name="T5" fmla="*/ 7 h 13"/>
                <a:gd name="T6" fmla="*/ 6 w 14"/>
                <a:gd name="T7" fmla="*/ 0 h 13"/>
                <a:gd name="T8" fmla="*/ 13 w 14"/>
                <a:gd name="T9" fmla="*/ 6 h 13"/>
              </a:gdLst>
              <a:ahLst/>
              <a:cxnLst>
                <a:cxn ang="0">
                  <a:pos x="T0" y="T1"/>
                </a:cxn>
                <a:cxn ang="0">
                  <a:pos x="T2" y="T3"/>
                </a:cxn>
                <a:cxn ang="0">
                  <a:pos x="T4" y="T5"/>
                </a:cxn>
                <a:cxn ang="0">
                  <a:pos x="T6" y="T7"/>
                </a:cxn>
                <a:cxn ang="0">
                  <a:pos x="T8" y="T9"/>
                </a:cxn>
              </a:cxnLst>
              <a:rect l="0" t="0" r="r" b="b"/>
              <a:pathLst>
                <a:path w="14" h="13">
                  <a:moveTo>
                    <a:pt x="13" y="6"/>
                  </a:moveTo>
                  <a:cubicBezTo>
                    <a:pt x="14" y="10"/>
                    <a:pt x="11" y="13"/>
                    <a:pt x="7" y="13"/>
                  </a:cubicBezTo>
                  <a:cubicBezTo>
                    <a:pt x="3" y="13"/>
                    <a:pt x="0" y="11"/>
                    <a:pt x="0" y="7"/>
                  </a:cubicBezTo>
                  <a:cubicBezTo>
                    <a:pt x="0" y="3"/>
                    <a:pt x="3" y="0"/>
                    <a:pt x="6" y="0"/>
                  </a:cubicBezTo>
                  <a:cubicBezTo>
                    <a:pt x="10" y="0"/>
                    <a:pt x="13" y="2"/>
                    <a:pt x="13" y="6"/>
                  </a:cubicBezTo>
                  <a:close/>
                </a:path>
              </a:pathLst>
            </a:custGeom>
            <a:solidFill>
              <a:srgbClr val="FF856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215"/>
            <p:cNvSpPr>
              <a:spLocks/>
            </p:cNvSpPr>
            <p:nvPr/>
          </p:nvSpPr>
          <p:spPr bwMode="auto">
            <a:xfrm>
              <a:off x="6169026" y="1676401"/>
              <a:ext cx="68263" cy="68263"/>
            </a:xfrm>
            <a:custGeom>
              <a:avLst/>
              <a:gdLst>
                <a:gd name="T0" fmla="*/ 13 w 14"/>
                <a:gd name="T1" fmla="*/ 7 h 14"/>
                <a:gd name="T2" fmla="*/ 7 w 14"/>
                <a:gd name="T3" fmla="*/ 14 h 14"/>
                <a:gd name="T4" fmla="*/ 0 w 14"/>
                <a:gd name="T5" fmla="*/ 7 h 14"/>
                <a:gd name="T6" fmla="*/ 6 w 14"/>
                <a:gd name="T7" fmla="*/ 0 h 14"/>
                <a:gd name="T8" fmla="*/ 13 w 14"/>
                <a:gd name="T9" fmla="*/ 7 h 14"/>
              </a:gdLst>
              <a:ahLst/>
              <a:cxnLst>
                <a:cxn ang="0">
                  <a:pos x="T0" y="T1"/>
                </a:cxn>
                <a:cxn ang="0">
                  <a:pos x="T2" y="T3"/>
                </a:cxn>
                <a:cxn ang="0">
                  <a:pos x="T4" y="T5"/>
                </a:cxn>
                <a:cxn ang="0">
                  <a:pos x="T6" y="T7"/>
                </a:cxn>
                <a:cxn ang="0">
                  <a:pos x="T8" y="T9"/>
                </a:cxn>
              </a:cxnLst>
              <a:rect l="0" t="0" r="r" b="b"/>
              <a:pathLst>
                <a:path w="14" h="14">
                  <a:moveTo>
                    <a:pt x="13" y="7"/>
                  </a:moveTo>
                  <a:cubicBezTo>
                    <a:pt x="14" y="10"/>
                    <a:pt x="11" y="14"/>
                    <a:pt x="7" y="14"/>
                  </a:cubicBezTo>
                  <a:cubicBezTo>
                    <a:pt x="3" y="14"/>
                    <a:pt x="0" y="11"/>
                    <a:pt x="0" y="7"/>
                  </a:cubicBezTo>
                  <a:cubicBezTo>
                    <a:pt x="0" y="4"/>
                    <a:pt x="3" y="1"/>
                    <a:pt x="6" y="0"/>
                  </a:cubicBezTo>
                  <a:cubicBezTo>
                    <a:pt x="10" y="0"/>
                    <a:pt x="13" y="3"/>
                    <a:pt x="13" y="7"/>
                  </a:cubicBezTo>
                  <a:close/>
                </a:path>
              </a:pathLst>
            </a:custGeom>
            <a:solidFill>
              <a:srgbClr val="E57E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216"/>
            <p:cNvSpPr>
              <a:spLocks/>
            </p:cNvSpPr>
            <p:nvPr/>
          </p:nvSpPr>
          <p:spPr bwMode="auto">
            <a:xfrm>
              <a:off x="5656263" y="1890713"/>
              <a:ext cx="68263" cy="69850"/>
            </a:xfrm>
            <a:custGeom>
              <a:avLst/>
              <a:gdLst>
                <a:gd name="T0" fmla="*/ 14 w 14"/>
                <a:gd name="T1" fmla="*/ 7 h 14"/>
                <a:gd name="T2" fmla="*/ 7 w 14"/>
                <a:gd name="T3" fmla="*/ 14 h 14"/>
                <a:gd name="T4" fmla="*/ 0 w 14"/>
                <a:gd name="T5" fmla="*/ 8 h 14"/>
                <a:gd name="T6" fmla="*/ 6 w 14"/>
                <a:gd name="T7" fmla="*/ 0 h 14"/>
                <a:gd name="T8" fmla="*/ 14 w 14"/>
                <a:gd name="T9" fmla="*/ 7 h 14"/>
              </a:gdLst>
              <a:ahLst/>
              <a:cxnLst>
                <a:cxn ang="0">
                  <a:pos x="T0" y="T1"/>
                </a:cxn>
                <a:cxn ang="0">
                  <a:pos x="T2" y="T3"/>
                </a:cxn>
                <a:cxn ang="0">
                  <a:pos x="T4" y="T5"/>
                </a:cxn>
                <a:cxn ang="0">
                  <a:pos x="T6" y="T7"/>
                </a:cxn>
                <a:cxn ang="0">
                  <a:pos x="T8" y="T9"/>
                </a:cxn>
              </a:cxnLst>
              <a:rect l="0" t="0" r="r" b="b"/>
              <a:pathLst>
                <a:path w="14" h="14">
                  <a:moveTo>
                    <a:pt x="14" y="7"/>
                  </a:moveTo>
                  <a:cubicBezTo>
                    <a:pt x="14" y="10"/>
                    <a:pt x="11" y="14"/>
                    <a:pt x="7" y="14"/>
                  </a:cubicBezTo>
                  <a:cubicBezTo>
                    <a:pt x="4" y="14"/>
                    <a:pt x="0" y="11"/>
                    <a:pt x="0" y="8"/>
                  </a:cubicBezTo>
                  <a:cubicBezTo>
                    <a:pt x="0" y="4"/>
                    <a:pt x="3" y="1"/>
                    <a:pt x="6" y="0"/>
                  </a:cubicBezTo>
                  <a:cubicBezTo>
                    <a:pt x="10" y="0"/>
                    <a:pt x="13" y="3"/>
                    <a:pt x="14" y="7"/>
                  </a:cubicBezTo>
                </a:path>
              </a:pathLst>
            </a:custGeom>
            <a:solidFill>
              <a:srgbClr val="74B4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217"/>
            <p:cNvSpPr>
              <a:spLocks/>
            </p:cNvSpPr>
            <p:nvPr/>
          </p:nvSpPr>
          <p:spPr bwMode="auto">
            <a:xfrm>
              <a:off x="5827713" y="1695451"/>
              <a:ext cx="63500" cy="68263"/>
            </a:xfrm>
            <a:custGeom>
              <a:avLst/>
              <a:gdLst>
                <a:gd name="T0" fmla="*/ 13 w 13"/>
                <a:gd name="T1" fmla="*/ 7 h 14"/>
                <a:gd name="T2" fmla="*/ 7 w 13"/>
                <a:gd name="T3" fmla="*/ 14 h 14"/>
                <a:gd name="T4" fmla="*/ 0 w 13"/>
                <a:gd name="T5" fmla="*/ 8 h 14"/>
                <a:gd name="T6" fmla="*/ 6 w 13"/>
                <a:gd name="T7" fmla="*/ 0 h 14"/>
                <a:gd name="T8" fmla="*/ 13 w 13"/>
                <a:gd name="T9" fmla="*/ 7 h 14"/>
              </a:gdLst>
              <a:ahLst/>
              <a:cxnLst>
                <a:cxn ang="0">
                  <a:pos x="T0" y="T1"/>
                </a:cxn>
                <a:cxn ang="0">
                  <a:pos x="T2" y="T3"/>
                </a:cxn>
                <a:cxn ang="0">
                  <a:pos x="T4" y="T5"/>
                </a:cxn>
                <a:cxn ang="0">
                  <a:pos x="T6" y="T7"/>
                </a:cxn>
                <a:cxn ang="0">
                  <a:pos x="T8" y="T9"/>
                </a:cxn>
              </a:cxnLst>
              <a:rect l="0" t="0" r="r" b="b"/>
              <a:pathLst>
                <a:path w="13" h="14">
                  <a:moveTo>
                    <a:pt x="13" y="7"/>
                  </a:moveTo>
                  <a:cubicBezTo>
                    <a:pt x="13" y="10"/>
                    <a:pt x="11" y="14"/>
                    <a:pt x="7" y="14"/>
                  </a:cubicBezTo>
                  <a:cubicBezTo>
                    <a:pt x="3" y="14"/>
                    <a:pt x="0" y="11"/>
                    <a:pt x="0" y="8"/>
                  </a:cubicBezTo>
                  <a:cubicBezTo>
                    <a:pt x="0" y="4"/>
                    <a:pt x="2" y="1"/>
                    <a:pt x="6" y="0"/>
                  </a:cubicBezTo>
                  <a:cubicBezTo>
                    <a:pt x="10" y="0"/>
                    <a:pt x="13" y="3"/>
                    <a:pt x="13" y="7"/>
                  </a:cubicBezTo>
                </a:path>
              </a:pathLst>
            </a:custGeom>
            <a:solidFill>
              <a:srgbClr val="3497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218"/>
            <p:cNvSpPr>
              <a:spLocks/>
            </p:cNvSpPr>
            <p:nvPr/>
          </p:nvSpPr>
          <p:spPr bwMode="auto">
            <a:xfrm>
              <a:off x="6011863" y="2024063"/>
              <a:ext cx="63500" cy="63500"/>
            </a:xfrm>
            <a:custGeom>
              <a:avLst/>
              <a:gdLst>
                <a:gd name="T0" fmla="*/ 13 w 13"/>
                <a:gd name="T1" fmla="*/ 6 h 13"/>
                <a:gd name="T2" fmla="*/ 7 w 13"/>
                <a:gd name="T3" fmla="*/ 13 h 13"/>
                <a:gd name="T4" fmla="*/ 0 w 13"/>
                <a:gd name="T5" fmla="*/ 7 h 13"/>
                <a:gd name="T6" fmla="*/ 6 w 13"/>
                <a:gd name="T7" fmla="*/ 0 h 13"/>
                <a:gd name="T8" fmla="*/ 13 w 13"/>
                <a:gd name="T9" fmla="*/ 6 h 13"/>
              </a:gdLst>
              <a:ahLst/>
              <a:cxnLst>
                <a:cxn ang="0">
                  <a:pos x="T0" y="T1"/>
                </a:cxn>
                <a:cxn ang="0">
                  <a:pos x="T2" y="T3"/>
                </a:cxn>
                <a:cxn ang="0">
                  <a:pos x="T4" y="T5"/>
                </a:cxn>
                <a:cxn ang="0">
                  <a:pos x="T6" y="T7"/>
                </a:cxn>
                <a:cxn ang="0">
                  <a:pos x="T8" y="T9"/>
                </a:cxn>
              </a:cxnLst>
              <a:rect l="0" t="0" r="r" b="b"/>
              <a:pathLst>
                <a:path w="13" h="13">
                  <a:moveTo>
                    <a:pt x="13" y="6"/>
                  </a:moveTo>
                  <a:cubicBezTo>
                    <a:pt x="13" y="10"/>
                    <a:pt x="11" y="13"/>
                    <a:pt x="7" y="13"/>
                  </a:cubicBezTo>
                  <a:cubicBezTo>
                    <a:pt x="3" y="13"/>
                    <a:pt x="0" y="11"/>
                    <a:pt x="0" y="7"/>
                  </a:cubicBezTo>
                  <a:cubicBezTo>
                    <a:pt x="0" y="3"/>
                    <a:pt x="2" y="0"/>
                    <a:pt x="6" y="0"/>
                  </a:cubicBezTo>
                  <a:cubicBezTo>
                    <a:pt x="10" y="0"/>
                    <a:pt x="13" y="2"/>
                    <a:pt x="13" y="6"/>
                  </a:cubicBezTo>
                  <a:close/>
                </a:path>
              </a:pathLst>
            </a:custGeom>
            <a:solidFill>
              <a:srgbClr val="FF856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219"/>
            <p:cNvSpPr>
              <a:spLocks/>
            </p:cNvSpPr>
            <p:nvPr/>
          </p:nvSpPr>
          <p:spPr bwMode="auto">
            <a:xfrm>
              <a:off x="6154738" y="1466851"/>
              <a:ext cx="68263" cy="63500"/>
            </a:xfrm>
            <a:custGeom>
              <a:avLst/>
              <a:gdLst>
                <a:gd name="T0" fmla="*/ 14 w 14"/>
                <a:gd name="T1" fmla="*/ 6 h 13"/>
                <a:gd name="T2" fmla="*/ 8 w 14"/>
                <a:gd name="T3" fmla="*/ 13 h 13"/>
                <a:gd name="T4" fmla="*/ 1 w 14"/>
                <a:gd name="T5" fmla="*/ 7 h 13"/>
                <a:gd name="T6" fmla="*/ 7 w 14"/>
                <a:gd name="T7" fmla="*/ 0 h 13"/>
                <a:gd name="T8" fmla="*/ 14 w 14"/>
                <a:gd name="T9" fmla="*/ 6 h 13"/>
              </a:gdLst>
              <a:ahLst/>
              <a:cxnLst>
                <a:cxn ang="0">
                  <a:pos x="T0" y="T1"/>
                </a:cxn>
                <a:cxn ang="0">
                  <a:pos x="T2" y="T3"/>
                </a:cxn>
                <a:cxn ang="0">
                  <a:pos x="T4" y="T5"/>
                </a:cxn>
                <a:cxn ang="0">
                  <a:pos x="T6" y="T7"/>
                </a:cxn>
                <a:cxn ang="0">
                  <a:pos x="T8" y="T9"/>
                </a:cxn>
              </a:cxnLst>
              <a:rect l="0" t="0" r="r" b="b"/>
              <a:pathLst>
                <a:path w="14" h="13">
                  <a:moveTo>
                    <a:pt x="14" y="6"/>
                  </a:moveTo>
                  <a:cubicBezTo>
                    <a:pt x="14" y="10"/>
                    <a:pt x="11" y="13"/>
                    <a:pt x="8" y="13"/>
                  </a:cubicBezTo>
                  <a:cubicBezTo>
                    <a:pt x="4" y="13"/>
                    <a:pt x="1" y="11"/>
                    <a:pt x="1" y="7"/>
                  </a:cubicBezTo>
                  <a:cubicBezTo>
                    <a:pt x="0" y="3"/>
                    <a:pt x="3" y="0"/>
                    <a:pt x="7" y="0"/>
                  </a:cubicBezTo>
                  <a:cubicBezTo>
                    <a:pt x="11" y="0"/>
                    <a:pt x="14" y="2"/>
                    <a:pt x="14" y="6"/>
                  </a:cubicBezTo>
                  <a:close/>
                </a:path>
              </a:pathLst>
            </a:custGeom>
            <a:solidFill>
              <a:srgbClr val="E57E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220"/>
            <p:cNvSpPr>
              <a:spLocks/>
            </p:cNvSpPr>
            <p:nvPr/>
          </p:nvSpPr>
          <p:spPr bwMode="auto">
            <a:xfrm>
              <a:off x="5562601" y="2979738"/>
              <a:ext cx="1274763" cy="127000"/>
            </a:xfrm>
            <a:custGeom>
              <a:avLst/>
              <a:gdLst>
                <a:gd name="T0" fmla="*/ 0 w 803"/>
                <a:gd name="T1" fmla="*/ 80 h 80"/>
                <a:gd name="T2" fmla="*/ 0 w 803"/>
                <a:gd name="T3" fmla="*/ 47 h 80"/>
                <a:gd name="T4" fmla="*/ 800 w 803"/>
                <a:gd name="T5" fmla="*/ 0 h 80"/>
                <a:gd name="T6" fmla="*/ 803 w 803"/>
                <a:gd name="T7" fmla="*/ 31 h 80"/>
                <a:gd name="T8" fmla="*/ 0 w 803"/>
                <a:gd name="T9" fmla="*/ 80 h 80"/>
              </a:gdLst>
              <a:ahLst/>
              <a:cxnLst>
                <a:cxn ang="0">
                  <a:pos x="T0" y="T1"/>
                </a:cxn>
                <a:cxn ang="0">
                  <a:pos x="T2" y="T3"/>
                </a:cxn>
                <a:cxn ang="0">
                  <a:pos x="T4" y="T5"/>
                </a:cxn>
                <a:cxn ang="0">
                  <a:pos x="T6" y="T7"/>
                </a:cxn>
                <a:cxn ang="0">
                  <a:pos x="T8" y="T9"/>
                </a:cxn>
              </a:cxnLst>
              <a:rect l="0" t="0" r="r" b="b"/>
              <a:pathLst>
                <a:path w="803" h="80">
                  <a:moveTo>
                    <a:pt x="0" y="80"/>
                  </a:moveTo>
                  <a:lnTo>
                    <a:pt x="0" y="47"/>
                  </a:lnTo>
                  <a:lnTo>
                    <a:pt x="800" y="0"/>
                  </a:lnTo>
                  <a:lnTo>
                    <a:pt x="803" y="31"/>
                  </a:lnTo>
                  <a:lnTo>
                    <a:pt x="0" y="80"/>
                  </a:lnTo>
                  <a:close/>
                </a:path>
              </a:pathLst>
            </a:custGeom>
            <a:solidFill>
              <a:srgbClr val="EFB27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221"/>
            <p:cNvSpPr>
              <a:spLocks/>
            </p:cNvSpPr>
            <p:nvPr/>
          </p:nvSpPr>
          <p:spPr bwMode="auto">
            <a:xfrm>
              <a:off x="5568951" y="3059113"/>
              <a:ext cx="1274763" cy="127000"/>
            </a:xfrm>
            <a:custGeom>
              <a:avLst/>
              <a:gdLst>
                <a:gd name="T0" fmla="*/ 0 w 803"/>
                <a:gd name="T1" fmla="*/ 80 h 80"/>
                <a:gd name="T2" fmla="*/ 0 w 803"/>
                <a:gd name="T3" fmla="*/ 46 h 80"/>
                <a:gd name="T4" fmla="*/ 799 w 803"/>
                <a:gd name="T5" fmla="*/ 0 h 80"/>
                <a:gd name="T6" fmla="*/ 803 w 803"/>
                <a:gd name="T7" fmla="*/ 30 h 80"/>
                <a:gd name="T8" fmla="*/ 0 w 803"/>
                <a:gd name="T9" fmla="*/ 80 h 80"/>
              </a:gdLst>
              <a:ahLst/>
              <a:cxnLst>
                <a:cxn ang="0">
                  <a:pos x="T0" y="T1"/>
                </a:cxn>
                <a:cxn ang="0">
                  <a:pos x="T2" y="T3"/>
                </a:cxn>
                <a:cxn ang="0">
                  <a:pos x="T4" y="T5"/>
                </a:cxn>
                <a:cxn ang="0">
                  <a:pos x="T6" y="T7"/>
                </a:cxn>
                <a:cxn ang="0">
                  <a:pos x="T8" y="T9"/>
                </a:cxn>
              </a:cxnLst>
              <a:rect l="0" t="0" r="r" b="b"/>
              <a:pathLst>
                <a:path w="803" h="80">
                  <a:moveTo>
                    <a:pt x="0" y="80"/>
                  </a:moveTo>
                  <a:lnTo>
                    <a:pt x="0" y="46"/>
                  </a:lnTo>
                  <a:lnTo>
                    <a:pt x="799" y="0"/>
                  </a:lnTo>
                  <a:lnTo>
                    <a:pt x="803" y="30"/>
                  </a:lnTo>
                  <a:lnTo>
                    <a:pt x="0" y="80"/>
                  </a:lnTo>
                  <a:close/>
                </a:path>
              </a:pathLst>
            </a:custGeom>
            <a:solidFill>
              <a:srgbClr val="EFB27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222"/>
            <p:cNvSpPr>
              <a:spLocks/>
            </p:cNvSpPr>
            <p:nvPr/>
          </p:nvSpPr>
          <p:spPr bwMode="auto">
            <a:xfrm>
              <a:off x="5573713" y="3136901"/>
              <a:ext cx="1274763" cy="127000"/>
            </a:xfrm>
            <a:custGeom>
              <a:avLst/>
              <a:gdLst>
                <a:gd name="T0" fmla="*/ 0 w 803"/>
                <a:gd name="T1" fmla="*/ 80 h 80"/>
                <a:gd name="T2" fmla="*/ 0 w 803"/>
                <a:gd name="T3" fmla="*/ 46 h 80"/>
                <a:gd name="T4" fmla="*/ 800 w 803"/>
                <a:gd name="T5" fmla="*/ 0 h 80"/>
                <a:gd name="T6" fmla="*/ 803 w 803"/>
                <a:gd name="T7" fmla="*/ 34 h 80"/>
                <a:gd name="T8" fmla="*/ 0 w 803"/>
                <a:gd name="T9" fmla="*/ 80 h 80"/>
              </a:gdLst>
              <a:ahLst/>
              <a:cxnLst>
                <a:cxn ang="0">
                  <a:pos x="T0" y="T1"/>
                </a:cxn>
                <a:cxn ang="0">
                  <a:pos x="T2" y="T3"/>
                </a:cxn>
                <a:cxn ang="0">
                  <a:pos x="T4" y="T5"/>
                </a:cxn>
                <a:cxn ang="0">
                  <a:pos x="T6" y="T7"/>
                </a:cxn>
                <a:cxn ang="0">
                  <a:pos x="T8" y="T9"/>
                </a:cxn>
              </a:cxnLst>
              <a:rect l="0" t="0" r="r" b="b"/>
              <a:pathLst>
                <a:path w="803" h="80">
                  <a:moveTo>
                    <a:pt x="0" y="80"/>
                  </a:moveTo>
                  <a:lnTo>
                    <a:pt x="0" y="46"/>
                  </a:lnTo>
                  <a:lnTo>
                    <a:pt x="800" y="0"/>
                  </a:lnTo>
                  <a:lnTo>
                    <a:pt x="803" y="34"/>
                  </a:lnTo>
                  <a:lnTo>
                    <a:pt x="0" y="80"/>
                  </a:lnTo>
                  <a:close/>
                </a:path>
              </a:pathLst>
            </a:custGeom>
            <a:solidFill>
              <a:srgbClr val="EFB27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223"/>
            <p:cNvSpPr>
              <a:spLocks/>
            </p:cNvSpPr>
            <p:nvPr/>
          </p:nvSpPr>
          <p:spPr bwMode="auto">
            <a:xfrm>
              <a:off x="5573713" y="3214688"/>
              <a:ext cx="1279525" cy="127000"/>
            </a:xfrm>
            <a:custGeom>
              <a:avLst/>
              <a:gdLst>
                <a:gd name="T0" fmla="*/ 3 w 806"/>
                <a:gd name="T1" fmla="*/ 80 h 80"/>
                <a:gd name="T2" fmla="*/ 0 w 806"/>
                <a:gd name="T3" fmla="*/ 49 h 80"/>
                <a:gd name="T4" fmla="*/ 803 w 806"/>
                <a:gd name="T5" fmla="*/ 0 h 80"/>
                <a:gd name="T6" fmla="*/ 806 w 806"/>
                <a:gd name="T7" fmla="*/ 34 h 80"/>
                <a:gd name="T8" fmla="*/ 3 w 806"/>
                <a:gd name="T9" fmla="*/ 80 h 80"/>
              </a:gdLst>
              <a:ahLst/>
              <a:cxnLst>
                <a:cxn ang="0">
                  <a:pos x="T0" y="T1"/>
                </a:cxn>
                <a:cxn ang="0">
                  <a:pos x="T2" y="T3"/>
                </a:cxn>
                <a:cxn ang="0">
                  <a:pos x="T4" y="T5"/>
                </a:cxn>
                <a:cxn ang="0">
                  <a:pos x="T6" y="T7"/>
                </a:cxn>
                <a:cxn ang="0">
                  <a:pos x="T8" y="T9"/>
                </a:cxn>
              </a:cxnLst>
              <a:rect l="0" t="0" r="r" b="b"/>
              <a:pathLst>
                <a:path w="806" h="80">
                  <a:moveTo>
                    <a:pt x="3" y="80"/>
                  </a:moveTo>
                  <a:lnTo>
                    <a:pt x="0" y="49"/>
                  </a:lnTo>
                  <a:lnTo>
                    <a:pt x="803" y="0"/>
                  </a:lnTo>
                  <a:lnTo>
                    <a:pt x="806" y="34"/>
                  </a:lnTo>
                  <a:lnTo>
                    <a:pt x="3" y="80"/>
                  </a:lnTo>
                  <a:close/>
                </a:path>
              </a:pathLst>
            </a:custGeom>
            <a:solidFill>
              <a:srgbClr val="EFB27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224"/>
            <p:cNvSpPr>
              <a:spLocks/>
            </p:cNvSpPr>
            <p:nvPr/>
          </p:nvSpPr>
          <p:spPr bwMode="auto">
            <a:xfrm>
              <a:off x="5578476" y="3292476"/>
              <a:ext cx="1279525" cy="127000"/>
            </a:xfrm>
            <a:custGeom>
              <a:avLst/>
              <a:gdLst>
                <a:gd name="T0" fmla="*/ 3 w 806"/>
                <a:gd name="T1" fmla="*/ 80 h 80"/>
                <a:gd name="T2" fmla="*/ 0 w 806"/>
                <a:gd name="T3" fmla="*/ 50 h 80"/>
                <a:gd name="T4" fmla="*/ 803 w 806"/>
                <a:gd name="T5" fmla="*/ 0 h 80"/>
                <a:gd name="T6" fmla="*/ 806 w 806"/>
                <a:gd name="T7" fmla="*/ 34 h 80"/>
                <a:gd name="T8" fmla="*/ 3 w 806"/>
                <a:gd name="T9" fmla="*/ 80 h 80"/>
              </a:gdLst>
              <a:ahLst/>
              <a:cxnLst>
                <a:cxn ang="0">
                  <a:pos x="T0" y="T1"/>
                </a:cxn>
                <a:cxn ang="0">
                  <a:pos x="T2" y="T3"/>
                </a:cxn>
                <a:cxn ang="0">
                  <a:pos x="T4" y="T5"/>
                </a:cxn>
                <a:cxn ang="0">
                  <a:pos x="T6" y="T7"/>
                </a:cxn>
                <a:cxn ang="0">
                  <a:pos x="T8" y="T9"/>
                </a:cxn>
              </a:cxnLst>
              <a:rect l="0" t="0" r="r" b="b"/>
              <a:pathLst>
                <a:path w="806" h="80">
                  <a:moveTo>
                    <a:pt x="3" y="80"/>
                  </a:moveTo>
                  <a:lnTo>
                    <a:pt x="0" y="50"/>
                  </a:lnTo>
                  <a:lnTo>
                    <a:pt x="803" y="0"/>
                  </a:lnTo>
                  <a:lnTo>
                    <a:pt x="806" y="34"/>
                  </a:lnTo>
                  <a:lnTo>
                    <a:pt x="3" y="80"/>
                  </a:lnTo>
                  <a:close/>
                </a:path>
              </a:pathLst>
            </a:custGeom>
            <a:solidFill>
              <a:srgbClr val="EFB27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225"/>
            <p:cNvSpPr>
              <a:spLocks/>
            </p:cNvSpPr>
            <p:nvPr/>
          </p:nvSpPr>
          <p:spPr bwMode="auto">
            <a:xfrm>
              <a:off x="5562601" y="3009901"/>
              <a:ext cx="787400" cy="96838"/>
            </a:xfrm>
            <a:custGeom>
              <a:avLst/>
              <a:gdLst>
                <a:gd name="T0" fmla="*/ 0 w 496"/>
                <a:gd name="T1" fmla="*/ 61 h 61"/>
                <a:gd name="T2" fmla="*/ 0 w 496"/>
                <a:gd name="T3" fmla="*/ 28 h 61"/>
                <a:gd name="T4" fmla="*/ 493 w 496"/>
                <a:gd name="T5" fmla="*/ 0 h 61"/>
                <a:gd name="T6" fmla="*/ 496 w 496"/>
                <a:gd name="T7" fmla="*/ 31 h 61"/>
                <a:gd name="T8" fmla="*/ 0 w 496"/>
                <a:gd name="T9" fmla="*/ 61 h 61"/>
              </a:gdLst>
              <a:ahLst/>
              <a:cxnLst>
                <a:cxn ang="0">
                  <a:pos x="T0" y="T1"/>
                </a:cxn>
                <a:cxn ang="0">
                  <a:pos x="T2" y="T3"/>
                </a:cxn>
                <a:cxn ang="0">
                  <a:pos x="T4" y="T5"/>
                </a:cxn>
                <a:cxn ang="0">
                  <a:pos x="T6" y="T7"/>
                </a:cxn>
                <a:cxn ang="0">
                  <a:pos x="T8" y="T9"/>
                </a:cxn>
              </a:cxnLst>
              <a:rect l="0" t="0" r="r" b="b"/>
              <a:pathLst>
                <a:path w="496" h="61">
                  <a:moveTo>
                    <a:pt x="0" y="61"/>
                  </a:moveTo>
                  <a:lnTo>
                    <a:pt x="0" y="28"/>
                  </a:lnTo>
                  <a:lnTo>
                    <a:pt x="493" y="0"/>
                  </a:lnTo>
                  <a:lnTo>
                    <a:pt x="496" y="31"/>
                  </a:lnTo>
                  <a:lnTo>
                    <a:pt x="0" y="61"/>
                  </a:lnTo>
                  <a:close/>
                </a:path>
              </a:pathLst>
            </a:custGeom>
            <a:solidFill>
              <a:srgbClr val="E57E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226"/>
            <p:cNvSpPr>
              <a:spLocks/>
            </p:cNvSpPr>
            <p:nvPr/>
          </p:nvSpPr>
          <p:spPr bwMode="auto">
            <a:xfrm>
              <a:off x="5568951" y="3097213"/>
              <a:ext cx="576263" cy="88900"/>
            </a:xfrm>
            <a:custGeom>
              <a:avLst/>
              <a:gdLst>
                <a:gd name="T0" fmla="*/ 0 w 363"/>
                <a:gd name="T1" fmla="*/ 56 h 56"/>
                <a:gd name="T2" fmla="*/ 0 w 363"/>
                <a:gd name="T3" fmla="*/ 22 h 56"/>
                <a:gd name="T4" fmla="*/ 363 w 363"/>
                <a:gd name="T5" fmla="*/ 0 h 56"/>
                <a:gd name="T6" fmla="*/ 363 w 363"/>
                <a:gd name="T7" fmla="*/ 34 h 56"/>
                <a:gd name="T8" fmla="*/ 0 w 363"/>
                <a:gd name="T9" fmla="*/ 56 h 56"/>
              </a:gdLst>
              <a:ahLst/>
              <a:cxnLst>
                <a:cxn ang="0">
                  <a:pos x="T0" y="T1"/>
                </a:cxn>
                <a:cxn ang="0">
                  <a:pos x="T2" y="T3"/>
                </a:cxn>
                <a:cxn ang="0">
                  <a:pos x="T4" y="T5"/>
                </a:cxn>
                <a:cxn ang="0">
                  <a:pos x="T6" y="T7"/>
                </a:cxn>
                <a:cxn ang="0">
                  <a:pos x="T8" y="T9"/>
                </a:cxn>
              </a:cxnLst>
              <a:rect l="0" t="0" r="r" b="b"/>
              <a:pathLst>
                <a:path w="363" h="56">
                  <a:moveTo>
                    <a:pt x="0" y="56"/>
                  </a:moveTo>
                  <a:lnTo>
                    <a:pt x="0" y="22"/>
                  </a:lnTo>
                  <a:lnTo>
                    <a:pt x="363" y="0"/>
                  </a:lnTo>
                  <a:lnTo>
                    <a:pt x="363" y="34"/>
                  </a:lnTo>
                  <a:lnTo>
                    <a:pt x="0" y="56"/>
                  </a:lnTo>
                  <a:close/>
                </a:path>
              </a:pathLst>
            </a:custGeom>
            <a:solidFill>
              <a:srgbClr val="E57E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227"/>
            <p:cNvSpPr>
              <a:spLocks/>
            </p:cNvSpPr>
            <p:nvPr/>
          </p:nvSpPr>
          <p:spPr bwMode="auto">
            <a:xfrm>
              <a:off x="5573713" y="3181351"/>
              <a:ext cx="531813" cy="82550"/>
            </a:xfrm>
            <a:custGeom>
              <a:avLst/>
              <a:gdLst>
                <a:gd name="T0" fmla="*/ 0 w 335"/>
                <a:gd name="T1" fmla="*/ 52 h 52"/>
                <a:gd name="T2" fmla="*/ 0 w 335"/>
                <a:gd name="T3" fmla="*/ 18 h 52"/>
                <a:gd name="T4" fmla="*/ 332 w 335"/>
                <a:gd name="T5" fmla="*/ 0 h 52"/>
                <a:gd name="T6" fmla="*/ 335 w 335"/>
                <a:gd name="T7" fmla="*/ 30 h 52"/>
                <a:gd name="T8" fmla="*/ 0 w 335"/>
                <a:gd name="T9" fmla="*/ 52 h 52"/>
              </a:gdLst>
              <a:ahLst/>
              <a:cxnLst>
                <a:cxn ang="0">
                  <a:pos x="T0" y="T1"/>
                </a:cxn>
                <a:cxn ang="0">
                  <a:pos x="T2" y="T3"/>
                </a:cxn>
                <a:cxn ang="0">
                  <a:pos x="T4" y="T5"/>
                </a:cxn>
                <a:cxn ang="0">
                  <a:pos x="T6" y="T7"/>
                </a:cxn>
                <a:cxn ang="0">
                  <a:pos x="T8" y="T9"/>
                </a:cxn>
              </a:cxnLst>
              <a:rect l="0" t="0" r="r" b="b"/>
              <a:pathLst>
                <a:path w="335" h="52">
                  <a:moveTo>
                    <a:pt x="0" y="52"/>
                  </a:moveTo>
                  <a:lnTo>
                    <a:pt x="0" y="18"/>
                  </a:lnTo>
                  <a:lnTo>
                    <a:pt x="332" y="0"/>
                  </a:lnTo>
                  <a:lnTo>
                    <a:pt x="335" y="30"/>
                  </a:lnTo>
                  <a:lnTo>
                    <a:pt x="0" y="52"/>
                  </a:lnTo>
                  <a:close/>
                </a:path>
              </a:pathLst>
            </a:custGeom>
            <a:solidFill>
              <a:srgbClr val="E57E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228"/>
            <p:cNvSpPr>
              <a:spLocks/>
            </p:cNvSpPr>
            <p:nvPr/>
          </p:nvSpPr>
          <p:spPr bwMode="auto">
            <a:xfrm>
              <a:off x="5573713" y="3238501"/>
              <a:ext cx="873125" cy="103188"/>
            </a:xfrm>
            <a:custGeom>
              <a:avLst/>
              <a:gdLst>
                <a:gd name="T0" fmla="*/ 3 w 550"/>
                <a:gd name="T1" fmla="*/ 65 h 65"/>
                <a:gd name="T2" fmla="*/ 0 w 550"/>
                <a:gd name="T3" fmla="*/ 34 h 65"/>
                <a:gd name="T4" fmla="*/ 547 w 550"/>
                <a:gd name="T5" fmla="*/ 0 h 65"/>
                <a:gd name="T6" fmla="*/ 550 w 550"/>
                <a:gd name="T7" fmla="*/ 34 h 65"/>
                <a:gd name="T8" fmla="*/ 3 w 550"/>
                <a:gd name="T9" fmla="*/ 65 h 65"/>
              </a:gdLst>
              <a:ahLst/>
              <a:cxnLst>
                <a:cxn ang="0">
                  <a:pos x="T0" y="T1"/>
                </a:cxn>
                <a:cxn ang="0">
                  <a:pos x="T2" y="T3"/>
                </a:cxn>
                <a:cxn ang="0">
                  <a:pos x="T4" y="T5"/>
                </a:cxn>
                <a:cxn ang="0">
                  <a:pos x="T6" y="T7"/>
                </a:cxn>
                <a:cxn ang="0">
                  <a:pos x="T8" y="T9"/>
                </a:cxn>
              </a:cxnLst>
              <a:rect l="0" t="0" r="r" b="b"/>
              <a:pathLst>
                <a:path w="550" h="65">
                  <a:moveTo>
                    <a:pt x="3" y="65"/>
                  </a:moveTo>
                  <a:lnTo>
                    <a:pt x="0" y="34"/>
                  </a:lnTo>
                  <a:lnTo>
                    <a:pt x="547" y="0"/>
                  </a:lnTo>
                  <a:lnTo>
                    <a:pt x="550" y="34"/>
                  </a:lnTo>
                  <a:lnTo>
                    <a:pt x="3" y="65"/>
                  </a:lnTo>
                  <a:close/>
                </a:path>
              </a:pathLst>
            </a:custGeom>
            <a:solidFill>
              <a:srgbClr val="E57E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229"/>
            <p:cNvSpPr>
              <a:spLocks/>
            </p:cNvSpPr>
            <p:nvPr/>
          </p:nvSpPr>
          <p:spPr bwMode="auto">
            <a:xfrm>
              <a:off x="5578476" y="3302001"/>
              <a:ext cx="1112838" cy="117475"/>
            </a:xfrm>
            <a:custGeom>
              <a:avLst/>
              <a:gdLst>
                <a:gd name="T0" fmla="*/ 3 w 701"/>
                <a:gd name="T1" fmla="*/ 74 h 74"/>
                <a:gd name="T2" fmla="*/ 0 w 701"/>
                <a:gd name="T3" fmla="*/ 44 h 74"/>
                <a:gd name="T4" fmla="*/ 701 w 701"/>
                <a:gd name="T5" fmla="*/ 0 h 74"/>
                <a:gd name="T6" fmla="*/ 701 w 701"/>
                <a:gd name="T7" fmla="*/ 34 h 74"/>
                <a:gd name="T8" fmla="*/ 3 w 701"/>
                <a:gd name="T9" fmla="*/ 74 h 74"/>
              </a:gdLst>
              <a:ahLst/>
              <a:cxnLst>
                <a:cxn ang="0">
                  <a:pos x="T0" y="T1"/>
                </a:cxn>
                <a:cxn ang="0">
                  <a:pos x="T2" y="T3"/>
                </a:cxn>
                <a:cxn ang="0">
                  <a:pos x="T4" y="T5"/>
                </a:cxn>
                <a:cxn ang="0">
                  <a:pos x="T6" y="T7"/>
                </a:cxn>
                <a:cxn ang="0">
                  <a:pos x="T8" y="T9"/>
                </a:cxn>
              </a:cxnLst>
              <a:rect l="0" t="0" r="r" b="b"/>
              <a:pathLst>
                <a:path w="701" h="74">
                  <a:moveTo>
                    <a:pt x="3" y="74"/>
                  </a:moveTo>
                  <a:lnTo>
                    <a:pt x="0" y="44"/>
                  </a:lnTo>
                  <a:lnTo>
                    <a:pt x="701" y="0"/>
                  </a:lnTo>
                  <a:lnTo>
                    <a:pt x="701" y="34"/>
                  </a:lnTo>
                  <a:lnTo>
                    <a:pt x="3" y="74"/>
                  </a:lnTo>
                  <a:close/>
                </a:path>
              </a:pathLst>
            </a:custGeom>
            <a:solidFill>
              <a:srgbClr val="E57E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230"/>
            <p:cNvSpPr>
              <a:spLocks/>
            </p:cNvSpPr>
            <p:nvPr/>
          </p:nvSpPr>
          <p:spPr bwMode="auto">
            <a:xfrm>
              <a:off x="5597526" y="2795588"/>
              <a:ext cx="73025" cy="146050"/>
            </a:xfrm>
            <a:custGeom>
              <a:avLst/>
              <a:gdLst>
                <a:gd name="T0" fmla="*/ 46 w 46"/>
                <a:gd name="T1" fmla="*/ 92 h 92"/>
                <a:gd name="T2" fmla="*/ 6 w 46"/>
                <a:gd name="T3" fmla="*/ 92 h 92"/>
                <a:gd name="T4" fmla="*/ 0 w 46"/>
                <a:gd name="T5" fmla="*/ 3 h 92"/>
                <a:gd name="T6" fmla="*/ 43 w 46"/>
                <a:gd name="T7" fmla="*/ 0 h 92"/>
                <a:gd name="T8" fmla="*/ 46 w 46"/>
                <a:gd name="T9" fmla="*/ 92 h 92"/>
              </a:gdLst>
              <a:ahLst/>
              <a:cxnLst>
                <a:cxn ang="0">
                  <a:pos x="T0" y="T1"/>
                </a:cxn>
                <a:cxn ang="0">
                  <a:pos x="T2" y="T3"/>
                </a:cxn>
                <a:cxn ang="0">
                  <a:pos x="T4" y="T5"/>
                </a:cxn>
                <a:cxn ang="0">
                  <a:pos x="T6" y="T7"/>
                </a:cxn>
                <a:cxn ang="0">
                  <a:pos x="T8" y="T9"/>
                </a:cxn>
              </a:cxnLst>
              <a:rect l="0" t="0" r="r" b="b"/>
              <a:pathLst>
                <a:path w="46" h="92">
                  <a:moveTo>
                    <a:pt x="46" y="92"/>
                  </a:moveTo>
                  <a:lnTo>
                    <a:pt x="6" y="92"/>
                  </a:lnTo>
                  <a:lnTo>
                    <a:pt x="0" y="3"/>
                  </a:lnTo>
                  <a:lnTo>
                    <a:pt x="43" y="0"/>
                  </a:lnTo>
                  <a:lnTo>
                    <a:pt x="46" y="92"/>
                  </a:lnTo>
                  <a:close/>
                </a:path>
              </a:pathLst>
            </a:custGeom>
            <a:solidFill>
              <a:srgbClr val="85C1E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231"/>
            <p:cNvSpPr>
              <a:spLocks/>
            </p:cNvSpPr>
            <p:nvPr/>
          </p:nvSpPr>
          <p:spPr bwMode="auto">
            <a:xfrm>
              <a:off x="5675313" y="2638426"/>
              <a:ext cx="82550" cy="298450"/>
            </a:xfrm>
            <a:custGeom>
              <a:avLst/>
              <a:gdLst>
                <a:gd name="T0" fmla="*/ 52 w 52"/>
                <a:gd name="T1" fmla="*/ 188 h 188"/>
                <a:gd name="T2" fmla="*/ 9 w 52"/>
                <a:gd name="T3" fmla="*/ 188 h 188"/>
                <a:gd name="T4" fmla="*/ 0 w 52"/>
                <a:gd name="T5" fmla="*/ 0 h 188"/>
                <a:gd name="T6" fmla="*/ 40 w 52"/>
                <a:gd name="T7" fmla="*/ 0 h 188"/>
                <a:gd name="T8" fmla="*/ 52 w 52"/>
                <a:gd name="T9" fmla="*/ 188 h 188"/>
              </a:gdLst>
              <a:ahLst/>
              <a:cxnLst>
                <a:cxn ang="0">
                  <a:pos x="T0" y="T1"/>
                </a:cxn>
                <a:cxn ang="0">
                  <a:pos x="T2" y="T3"/>
                </a:cxn>
                <a:cxn ang="0">
                  <a:pos x="T4" y="T5"/>
                </a:cxn>
                <a:cxn ang="0">
                  <a:pos x="T6" y="T7"/>
                </a:cxn>
                <a:cxn ang="0">
                  <a:pos x="T8" y="T9"/>
                </a:cxn>
              </a:cxnLst>
              <a:rect l="0" t="0" r="r" b="b"/>
              <a:pathLst>
                <a:path w="52" h="188">
                  <a:moveTo>
                    <a:pt x="52" y="188"/>
                  </a:moveTo>
                  <a:lnTo>
                    <a:pt x="9" y="188"/>
                  </a:lnTo>
                  <a:lnTo>
                    <a:pt x="0" y="0"/>
                  </a:lnTo>
                  <a:lnTo>
                    <a:pt x="40" y="0"/>
                  </a:lnTo>
                  <a:lnTo>
                    <a:pt x="52" y="188"/>
                  </a:lnTo>
                  <a:close/>
                </a:path>
              </a:pathLst>
            </a:custGeom>
            <a:solidFill>
              <a:srgbClr val="85C1E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232"/>
            <p:cNvSpPr>
              <a:spLocks/>
            </p:cNvSpPr>
            <p:nvPr/>
          </p:nvSpPr>
          <p:spPr bwMode="auto">
            <a:xfrm>
              <a:off x="5753101" y="2497138"/>
              <a:ext cx="88900" cy="434975"/>
            </a:xfrm>
            <a:custGeom>
              <a:avLst/>
              <a:gdLst>
                <a:gd name="T0" fmla="*/ 56 w 56"/>
                <a:gd name="T1" fmla="*/ 274 h 274"/>
                <a:gd name="T2" fmla="*/ 16 w 56"/>
                <a:gd name="T3" fmla="*/ 274 h 274"/>
                <a:gd name="T4" fmla="*/ 0 w 56"/>
                <a:gd name="T5" fmla="*/ 3 h 274"/>
                <a:gd name="T6" fmla="*/ 40 w 56"/>
                <a:gd name="T7" fmla="*/ 0 h 274"/>
                <a:gd name="T8" fmla="*/ 56 w 56"/>
                <a:gd name="T9" fmla="*/ 274 h 274"/>
              </a:gdLst>
              <a:ahLst/>
              <a:cxnLst>
                <a:cxn ang="0">
                  <a:pos x="T0" y="T1"/>
                </a:cxn>
                <a:cxn ang="0">
                  <a:pos x="T2" y="T3"/>
                </a:cxn>
                <a:cxn ang="0">
                  <a:pos x="T4" y="T5"/>
                </a:cxn>
                <a:cxn ang="0">
                  <a:pos x="T6" y="T7"/>
                </a:cxn>
                <a:cxn ang="0">
                  <a:pos x="T8" y="T9"/>
                </a:cxn>
              </a:cxnLst>
              <a:rect l="0" t="0" r="r" b="b"/>
              <a:pathLst>
                <a:path w="56" h="274">
                  <a:moveTo>
                    <a:pt x="56" y="274"/>
                  </a:moveTo>
                  <a:lnTo>
                    <a:pt x="16" y="274"/>
                  </a:lnTo>
                  <a:lnTo>
                    <a:pt x="0" y="3"/>
                  </a:lnTo>
                  <a:lnTo>
                    <a:pt x="40" y="0"/>
                  </a:lnTo>
                  <a:lnTo>
                    <a:pt x="56" y="274"/>
                  </a:lnTo>
                  <a:close/>
                </a:path>
              </a:pathLst>
            </a:custGeom>
            <a:solidFill>
              <a:srgbClr val="85C1E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233"/>
            <p:cNvSpPr>
              <a:spLocks/>
            </p:cNvSpPr>
            <p:nvPr/>
          </p:nvSpPr>
          <p:spPr bwMode="auto">
            <a:xfrm>
              <a:off x="5827713" y="2316163"/>
              <a:ext cx="101600" cy="611188"/>
            </a:xfrm>
            <a:custGeom>
              <a:avLst/>
              <a:gdLst>
                <a:gd name="T0" fmla="*/ 64 w 64"/>
                <a:gd name="T1" fmla="*/ 385 h 385"/>
                <a:gd name="T2" fmla="*/ 21 w 64"/>
                <a:gd name="T3" fmla="*/ 385 h 385"/>
                <a:gd name="T4" fmla="*/ 0 w 64"/>
                <a:gd name="T5" fmla="*/ 3 h 385"/>
                <a:gd name="T6" fmla="*/ 40 w 64"/>
                <a:gd name="T7" fmla="*/ 0 h 385"/>
                <a:gd name="T8" fmla="*/ 64 w 64"/>
                <a:gd name="T9" fmla="*/ 385 h 385"/>
              </a:gdLst>
              <a:ahLst/>
              <a:cxnLst>
                <a:cxn ang="0">
                  <a:pos x="T0" y="T1"/>
                </a:cxn>
                <a:cxn ang="0">
                  <a:pos x="T2" y="T3"/>
                </a:cxn>
                <a:cxn ang="0">
                  <a:pos x="T4" y="T5"/>
                </a:cxn>
                <a:cxn ang="0">
                  <a:pos x="T6" y="T7"/>
                </a:cxn>
                <a:cxn ang="0">
                  <a:pos x="T8" y="T9"/>
                </a:cxn>
              </a:cxnLst>
              <a:rect l="0" t="0" r="r" b="b"/>
              <a:pathLst>
                <a:path w="64" h="385">
                  <a:moveTo>
                    <a:pt x="64" y="385"/>
                  </a:moveTo>
                  <a:lnTo>
                    <a:pt x="21" y="385"/>
                  </a:lnTo>
                  <a:lnTo>
                    <a:pt x="0" y="3"/>
                  </a:lnTo>
                  <a:lnTo>
                    <a:pt x="40" y="0"/>
                  </a:lnTo>
                  <a:lnTo>
                    <a:pt x="64" y="385"/>
                  </a:lnTo>
                  <a:close/>
                </a:path>
              </a:pathLst>
            </a:custGeom>
            <a:solidFill>
              <a:srgbClr val="85C1E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234"/>
            <p:cNvSpPr>
              <a:spLocks/>
            </p:cNvSpPr>
            <p:nvPr/>
          </p:nvSpPr>
          <p:spPr bwMode="auto">
            <a:xfrm>
              <a:off x="5924551" y="2565401"/>
              <a:ext cx="87313" cy="357188"/>
            </a:xfrm>
            <a:custGeom>
              <a:avLst/>
              <a:gdLst>
                <a:gd name="T0" fmla="*/ 55 w 55"/>
                <a:gd name="T1" fmla="*/ 221 h 225"/>
                <a:gd name="T2" fmla="*/ 15 w 55"/>
                <a:gd name="T3" fmla="*/ 225 h 225"/>
                <a:gd name="T4" fmla="*/ 0 w 55"/>
                <a:gd name="T5" fmla="*/ 3 h 225"/>
                <a:gd name="T6" fmla="*/ 43 w 55"/>
                <a:gd name="T7" fmla="*/ 0 h 225"/>
                <a:gd name="T8" fmla="*/ 55 w 55"/>
                <a:gd name="T9" fmla="*/ 221 h 225"/>
              </a:gdLst>
              <a:ahLst/>
              <a:cxnLst>
                <a:cxn ang="0">
                  <a:pos x="T0" y="T1"/>
                </a:cxn>
                <a:cxn ang="0">
                  <a:pos x="T2" y="T3"/>
                </a:cxn>
                <a:cxn ang="0">
                  <a:pos x="T4" y="T5"/>
                </a:cxn>
                <a:cxn ang="0">
                  <a:pos x="T6" y="T7"/>
                </a:cxn>
                <a:cxn ang="0">
                  <a:pos x="T8" y="T9"/>
                </a:cxn>
              </a:cxnLst>
              <a:rect l="0" t="0" r="r" b="b"/>
              <a:pathLst>
                <a:path w="55" h="225">
                  <a:moveTo>
                    <a:pt x="55" y="221"/>
                  </a:moveTo>
                  <a:lnTo>
                    <a:pt x="15" y="225"/>
                  </a:lnTo>
                  <a:lnTo>
                    <a:pt x="0" y="3"/>
                  </a:lnTo>
                  <a:lnTo>
                    <a:pt x="43" y="0"/>
                  </a:lnTo>
                  <a:lnTo>
                    <a:pt x="55" y="221"/>
                  </a:lnTo>
                  <a:close/>
                </a:path>
              </a:pathLst>
            </a:custGeom>
            <a:solidFill>
              <a:srgbClr val="85C1E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235"/>
            <p:cNvSpPr>
              <a:spLocks/>
            </p:cNvSpPr>
            <p:nvPr/>
          </p:nvSpPr>
          <p:spPr bwMode="auto">
            <a:xfrm>
              <a:off x="6091238" y="2428876"/>
              <a:ext cx="92075" cy="482600"/>
            </a:xfrm>
            <a:custGeom>
              <a:avLst/>
              <a:gdLst>
                <a:gd name="T0" fmla="*/ 58 w 58"/>
                <a:gd name="T1" fmla="*/ 301 h 304"/>
                <a:gd name="T2" fmla="*/ 15 w 58"/>
                <a:gd name="T3" fmla="*/ 304 h 304"/>
                <a:gd name="T4" fmla="*/ 0 w 58"/>
                <a:gd name="T5" fmla="*/ 3 h 304"/>
                <a:gd name="T6" fmla="*/ 40 w 58"/>
                <a:gd name="T7" fmla="*/ 0 h 304"/>
                <a:gd name="T8" fmla="*/ 58 w 58"/>
                <a:gd name="T9" fmla="*/ 301 h 304"/>
              </a:gdLst>
              <a:ahLst/>
              <a:cxnLst>
                <a:cxn ang="0">
                  <a:pos x="T0" y="T1"/>
                </a:cxn>
                <a:cxn ang="0">
                  <a:pos x="T2" y="T3"/>
                </a:cxn>
                <a:cxn ang="0">
                  <a:pos x="T4" y="T5"/>
                </a:cxn>
                <a:cxn ang="0">
                  <a:pos x="T6" y="T7"/>
                </a:cxn>
                <a:cxn ang="0">
                  <a:pos x="T8" y="T9"/>
                </a:cxn>
              </a:cxnLst>
              <a:rect l="0" t="0" r="r" b="b"/>
              <a:pathLst>
                <a:path w="58" h="304">
                  <a:moveTo>
                    <a:pt x="58" y="301"/>
                  </a:moveTo>
                  <a:lnTo>
                    <a:pt x="15" y="304"/>
                  </a:lnTo>
                  <a:lnTo>
                    <a:pt x="0" y="3"/>
                  </a:lnTo>
                  <a:lnTo>
                    <a:pt x="40" y="0"/>
                  </a:lnTo>
                  <a:lnTo>
                    <a:pt x="58" y="301"/>
                  </a:lnTo>
                  <a:close/>
                </a:path>
              </a:pathLst>
            </a:custGeom>
            <a:solidFill>
              <a:srgbClr val="85C1E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236"/>
            <p:cNvSpPr>
              <a:spLocks/>
            </p:cNvSpPr>
            <p:nvPr/>
          </p:nvSpPr>
          <p:spPr bwMode="auto">
            <a:xfrm>
              <a:off x="6164263" y="2282826"/>
              <a:ext cx="101600" cy="623888"/>
            </a:xfrm>
            <a:custGeom>
              <a:avLst/>
              <a:gdLst>
                <a:gd name="T0" fmla="*/ 64 w 64"/>
                <a:gd name="T1" fmla="*/ 390 h 393"/>
                <a:gd name="T2" fmla="*/ 24 w 64"/>
                <a:gd name="T3" fmla="*/ 393 h 393"/>
                <a:gd name="T4" fmla="*/ 0 w 64"/>
                <a:gd name="T5" fmla="*/ 3 h 393"/>
                <a:gd name="T6" fmla="*/ 43 w 64"/>
                <a:gd name="T7" fmla="*/ 0 h 393"/>
                <a:gd name="T8" fmla="*/ 64 w 64"/>
                <a:gd name="T9" fmla="*/ 390 h 393"/>
              </a:gdLst>
              <a:ahLst/>
              <a:cxnLst>
                <a:cxn ang="0">
                  <a:pos x="T0" y="T1"/>
                </a:cxn>
                <a:cxn ang="0">
                  <a:pos x="T2" y="T3"/>
                </a:cxn>
                <a:cxn ang="0">
                  <a:pos x="T4" y="T5"/>
                </a:cxn>
                <a:cxn ang="0">
                  <a:pos x="T6" y="T7"/>
                </a:cxn>
                <a:cxn ang="0">
                  <a:pos x="T8" y="T9"/>
                </a:cxn>
              </a:cxnLst>
              <a:rect l="0" t="0" r="r" b="b"/>
              <a:pathLst>
                <a:path w="64" h="393">
                  <a:moveTo>
                    <a:pt x="64" y="390"/>
                  </a:moveTo>
                  <a:lnTo>
                    <a:pt x="24" y="393"/>
                  </a:lnTo>
                  <a:lnTo>
                    <a:pt x="0" y="3"/>
                  </a:lnTo>
                  <a:lnTo>
                    <a:pt x="43" y="0"/>
                  </a:lnTo>
                  <a:lnTo>
                    <a:pt x="64" y="390"/>
                  </a:lnTo>
                  <a:close/>
                </a:path>
              </a:pathLst>
            </a:custGeom>
            <a:solidFill>
              <a:srgbClr val="85C1E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237"/>
            <p:cNvSpPr>
              <a:spLocks/>
            </p:cNvSpPr>
            <p:nvPr/>
          </p:nvSpPr>
          <p:spPr bwMode="auto">
            <a:xfrm>
              <a:off x="6276976" y="2706688"/>
              <a:ext cx="77788" cy="195263"/>
            </a:xfrm>
            <a:custGeom>
              <a:avLst/>
              <a:gdLst>
                <a:gd name="T0" fmla="*/ 49 w 49"/>
                <a:gd name="T1" fmla="*/ 120 h 123"/>
                <a:gd name="T2" fmla="*/ 6 w 49"/>
                <a:gd name="T3" fmla="*/ 123 h 123"/>
                <a:gd name="T4" fmla="*/ 0 w 49"/>
                <a:gd name="T5" fmla="*/ 0 h 123"/>
                <a:gd name="T6" fmla="*/ 40 w 49"/>
                <a:gd name="T7" fmla="*/ 0 h 123"/>
                <a:gd name="T8" fmla="*/ 49 w 49"/>
                <a:gd name="T9" fmla="*/ 120 h 123"/>
              </a:gdLst>
              <a:ahLst/>
              <a:cxnLst>
                <a:cxn ang="0">
                  <a:pos x="T0" y="T1"/>
                </a:cxn>
                <a:cxn ang="0">
                  <a:pos x="T2" y="T3"/>
                </a:cxn>
                <a:cxn ang="0">
                  <a:pos x="T4" y="T5"/>
                </a:cxn>
                <a:cxn ang="0">
                  <a:pos x="T6" y="T7"/>
                </a:cxn>
                <a:cxn ang="0">
                  <a:pos x="T8" y="T9"/>
                </a:cxn>
              </a:cxnLst>
              <a:rect l="0" t="0" r="r" b="b"/>
              <a:pathLst>
                <a:path w="49" h="123">
                  <a:moveTo>
                    <a:pt x="49" y="120"/>
                  </a:moveTo>
                  <a:lnTo>
                    <a:pt x="6" y="123"/>
                  </a:lnTo>
                  <a:lnTo>
                    <a:pt x="0" y="0"/>
                  </a:lnTo>
                  <a:lnTo>
                    <a:pt x="40" y="0"/>
                  </a:lnTo>
                  <a:lnTo>
                    <a:pt x="49" y="120"/>
                  </a:lnTo>
                  <a:close/>
                </a:path>
              </a:pathLst>
            </a:custGeom>
            <a:solidFill>
              <a:srgbClr val="85C1E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238"/>
            <p:cNvSpPr>
              <a:spLocks/>
            </p:cNvSpPr>
            <p:nvPr/>
          </p:nvSpPr>
          <p:spPr bwMode="auto">
            <a:xfrm>
              <a:off x="6354763" y="2570163"/>
              <a:ext cx="82550" cy="327025"/>
            </a:xfrm>
            <a:custGeom>
              <a:avLst/>
              <a:gdLst>
                <a:gd name="T0" fmla="*/ 52 w 52"/>
                <a:gd name="T1" fmla="*/ 203 h 206"/>
                <a:gd name="T2" fmla="*/ 9 w 52"/>
                <a:gd name="T3" fmla="*/ 206 h 206"/>
                <a:gd name="T4" fmla="*/ 0 w 52"/>
                <a:gd name="T5" fmla="*/ 3 h 206"/>
                <a:gd name="T6" fmla="*/ 40 w 52"/>
                <a:gd name="T7" fmla="*/ 0 h 206"/>
                <a:gd name="T8" fmla="*/ 52 w 52"/>
                <a:gd name="T9" fmla="*/ 203 h 206"/>
              </a:gdLst>
              <a:ahLst/>
              <a:cxnLst>
                <a:cxn ang="0">
                  <a:pos x="T0" y="T1"/>
                </a:cxn>
                <a:cxn ang="0">
                  <a:pos x="T2" y="T3"/>
                </a:cxn>
                <a:cxn ang="0">
                  <a:pos x="T4" y="T5"/>
                </a:cxn>
                <a:cxn ang="0">
                  <a:pos x="T6" y="T7"/>
                </a:cxn>
                <a:cxn ang="0">
                  <a:pos x="T8" y="T9"/>
                </a:cxn>
              </a:cxnLst>
              <a:rect l="0" t="0" r="r" b="b"/>
              <a:pathLst>
                <a:path w="52" h="206">
                  <a:moveTo>
                    <a:pt x="52" y="203"/>
                  </a:moveTo>
                  <a:lnTo>
                    <a:pt x="9" y="206"/>
                  </a:lnTo>
                  <a:lnTo>
                    <a:pt x="0" y="3"/>
                  </a:lnTo>
                  <a:lnTo>
                    <a:pt x="40" y="0"/>
                  </a:lnTo>
                  <a:lnTo>
                    <a:pt x="52" y="203"/>
                  </a:lnTo>
                  <a:close/>
                </a:path>
              </a:pathLst>
            </a:custGeom>
            <a:solidFill>
              <a:srgbClr val="85C1E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239"/>
            <p:cNvSpPr>
              <a:spLocks/>
            </p:cNvSpPr>
            <p:nvPr/>
          </p:nvSpPr>
          <p:spPr bwMode="auto">
            <a:xfrm>
              <a:off x="6519863" y="2551113"/>
              <a:ext cx="88900" cy="336550"/>
            </a:xfrm>
            <a:custGeom>
              <a:avLst/>
              <a:gdLst>
                <a:gd name="T0" fmla="*/ 56 w 56"/>
                <a:gd name="T1" fmla="*/ 209 h 212"/>
                <a:gd name="T2" fmla="*/ 13 w 56"/>
                <a:gd name="T3" fmla="*/ 212 h 212"/>
                <a:gd name="T4" fmla="*/ 0 w 56"/>
                <a:gd name="T5" fmla="*/ 3 h 212"/>
                <a:gd name="T6" fmla="*/ 44 w 56"/>
                <a:gd name="T7" fmla="*/ 0 h 212"/>
                <a:gd name="T8" fmla="*/ 56 w 56"/>
                <a:gd name="T9" fmla="*/ 209 h 212"/>
              </a:gdLst>
              <a:ahLst/>
              <a:cxnLst>
                <a:cxn ang="0">
                  <a:pos x="T0" y="T1"/>
                </a:cxn>
                <a:cxn ang="0">
                  <a:pos x="T2" y="T3"/>
                </a:cxn>
                <a:cxn ang="0">
                  <a:pos x="T4" y="T5"/>
                </a:cxn>
                <a:cxn ang="0">
                  <a:pos x="T6" y="T7"/>
                </a:cxn>
                <a:cxn ang="0">
                  <a:pos x="T8" y="T9"/>
                </a:cxn>
              </a:cxnLst>
              <a:rect l="0" t="0" r="r" b="b"/>
              <a:pathLst>
                <a:path w="56" h="212">
                  <a:moveTo>
                    <a:pt x="56" y="209"/>
                  </a:moveTo>
                  <a:lnTo>
                    <a:pt x="13" y="212"/>
                  </a:lnTo>
                  <a:lnTo>
                    <a:pt x="0" y="3"/>
                  </a:lnTo>
                  <a:lnTo>
                    <a:pt x="44" y="0"/>
                  </a:lnTo>
                  <a:lnTo>
                    <a:pt x="56" y="209"/>
                  </a:lnTo>
                  <a:close/>
                </a:path>
              </a:pathLst>
            </a:custGeom>
            <a:solidFill>
              <a:srgbClr val="85C1E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240"/>
            <p:cNvSpPr>
              <a:spLocks/>
            </p:cNvSpPr>
            <p:nvPr/>
          </p:nvSpPr>
          <p:spPr bwMode="auto">
            <a:xfrm>
              <a:off x="6599238" y="2384426"/>
              <a:ext cx="92075" cy="498475"/>
            </a:xfrm>
            <a:custGeom>
              <a:avLst/>
              <a:gdLst>
                <a:gd name="T0" fmla="*/ 58 w 58"/>
                <a:gd name="T1" fmla="*/ 311 h 314"/>
                <a:gd name="T2" fmla="*/ 18 w 58"/>
                <a:gd name="T3" fmla="*/ 314 h 314"/>
                <a:gd name="T4" fmla="*/ 0 w 58"/>
                <a:gd name="T5" fmla="*/ 3 h 314"/>
                <a:gd name="T6" fmla="*/ 40 w 58"/>
                <a:gd name="T7" fmla="*/ 0 h 314"/>
                <a:gd name="T8" fmla="*/ 58 w 58"/>
                <a:gd name="T9" fmla="*/ 311 h 314"/>
              </a:gdLst>
              <a:ahLst/>
              <a:cxnLst>
                <a:cxn ang="0">
                  <a:pos x="T0" y="T1"/>
                </a:cxn>
                <a:cxn ang="0">
                  <a:pos x="T2" y="T3"/>
                </a:cxn>
                <a:cxn ang="0">
                  <a:pos x="T4" y="T5"/>
                </a:cxn>
                <a:cxn ang="0">
                  <a:pos x="T6" y="T7"/>
                </a:cxn>
                <a:cxn ang="0">
                  <a:pos x="T8" y="T9"/>
                </a:cxn>
              </a:cxnLst>
              <a:rect l="0" t="0" r="r" b="b"/>
              <a:pathLst>
                <a:path w="58" h="314">
                  <a:moveTo>
                    <a:pt x="58" y="311"/>
                  </a:moveTo>
                  <a:lnTo>
                    <a:pt x="18" y="314"/>
                  </a:lnTo>
                  <a:lnTo>
                    <a:pt x="0" y="3"/>
                  </a:lnTo>
                  <a:lnTo>
                    <a:pt x="40" y="0"/>
                  </a:lnTo>
                  <a:lnTo>
                    <a:pt x="58" y="311"/>
                  </a:lnTo>
                  <a:close/>
                </a:path>
              </a:pathLst>
            </a:custGeom>
            <a:solidFill>
              <a:srgbClr val="85C1E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241"/>
            <p:cNvSpPr>
              <a:spLocks/>
            </p:cNvSpPr>
            <p:nvPr/>
          </p:nvSpPr>
          <p:spPr bwMode="auto">
            <a:xfrm>
              <a:off x="6691313" y="2570163"/>
              <a:ext cx="88900" cy="307975"/>
            </a:xfrm>
            <a:custGeom>
              <a:avLst/>
              <a:gdLst>
                <a:gd name="T0" fmla="*/ 56 w 56"/>
                <a:gd name="T1" fmla="*/ 191 h 194"/>
                <a:gd name="T2" fmla="*/ 12 w 56"/>
                <a:gd name="T3" fmla="*/ 194 h 194"/>
                <a:gd name="T4" fmla="*/ 0 w 56"/>
                <a:gd name="T5" fmla="*/ 3 h 194"/>
                <a:gd name="T6" fmla="*/ 43 w 56"/>
                <a:gd name="T7" fmla="*/ 0 h 194"/>
                <a:gd name="T8" fmla="*/ 56 w 56"/>
                <a:gd name="T9" fmla="*/ 191 h 194"/>
              </a:gdLst>
              <a:ahLst/>
              <a:cxnLst>
                <a:cxn ang="0">
                  <a:pos x="T0" y="T1"/>
                </a:cxn>
                <a:cxn ang="0">
                  <a:pos x="T2" y="T3"/>
                </a:cxn>
                <a:cxn ang="0">
                  <a:pos x="T4" y="T5"/>
                </a:cxn>
                <a:cxn ang="0">
                  <a:pos x="T6" y="T7"/>
                </a:cxn>
                <a:cxn ang="0">
                  <a:pos x="T8" y="T9"/>
                </a:cxn>
              </a:cxnLst>
              <a:rect l="0" t="0" r="r" b="b"/>
              <a:pathLst>
                <a:path w="56" h="194">
                  <a:moveTo>
                    <a:pt x="56" y="191"/>
                  </a:moveTo>
                  <a:lnTo>
                    <a:pt x="12" y="194"/>
                  </a:lnTo>
                  <a:lnTo>
                    <a:pt x="0" y="3"/>
                  </a:lnTo>
                  <a:lnTo>
                    <a:pt x="43" y="0"/>
                  </a:lnTo>
                  <a:lnTo>
                    <a:pt x="56" y="191"/>
                  </a:lnTo>
                  <a:close/>
                </a:path>
              </a:pathLst>
            </a:custGeom>
            <a:solidFill>
              <a:srgbClr val="85C1E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242"/>
            <p:cNvSpPr>
              <a:spLocks/>
            </p:cNvSpPr>
            <p:nvPr/>
          </p:nvSpPr>
          <p:spPr bwMode="auto">
            <a:xfrm>
              <a:off x="5602288" y="2882901"/>
              <a:ext cx="68263" cy="58738"/>
            </a:xfrm>
            <a:custGeom>
              <a:avLst/>
              <a:gdLst>
                <a:gd name="T0" fmla="*/ 43 w 43"/>
                <a:gd name="T1" fmla="*/ 37 h 37"/>
                <a:gd name="T2" fmla="*/ 3 w 43"/>
                <a:gd name="T3" fmla="*/ 37 h 37"/>
                <a:gd name="T4" fmla="*/ 0 w 43"/>
                <a:gd name="T5" fmla="*/ 3 h 37"/>
                <a:gd name="T6" fmla="*/ 43 w 43"/>
                <a:gd name="T7" fmla="*/ 0 h 37"/>
                <a:gd name="T8" fmla="*/ 43 w 43"/>
                <a:gd name="T9" fmla="*/ 37 h 37"/>
              </a:gdLst>
              <a:ahLst/>
              <a:cxnLst>
                <a:cxn ang="0">
                  <a:pos x="T0" y="T1"/>
                </a:cxn>
                <a:cxn ang="0">
                  <a:pos x="T2" y="T3"/>
                </a:cxn>
                <a:cxn ang="0">
                  <a:pos x="T4" y="T5"/>
                </a:cxn>
                <a:cxn ang="0">
                  <a:pos x="T6" y="T7"/>
                </a:cxn>
                <a:cxn ang="0">
                  <a:pos x="T8" y="T9"/>
                </a:cxn>
              </a:cxnLst>
              <a:rect l="0" t="0" r="r" b="b"/>
              <a:pathLst>
                <a:path w="43" h="37">
                  <a:moveTo>
                    <a:pt x="43" y="37"/>
                  </a:moveTo>
                  <a:lnTo>
                    <a:pt x="3" y="37"/>
                  </a:lnTo>
                  <a:lnTo>
                    <a:pt x="0" y="3"/>
                  </a:lnTo>
                  <a:lnTo>
                    <a:pt x="43" y="0"/>
                  </a:lnTo>
                  <a:lnTo>
                    <a:pt x="43" y="37"/>
                  </a:lnTo>
                  <a:close/>
                </a:path>
              </a:pathLst>
            </a:custGeom>
            <a:solidFill>
              <a:srgbClr val="3497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243"/>
            <p:cNvSpPr>
              <a:spLocks/>
            </p:cNvSpPr>
            <p:nvPr/>
          </p:nvSpPr>
          <p:spPr bwMode="auto">
            <a:xfrm>
              <a:off x="5684838" y="2814638"/>
              <a:ext cx="73025" cy="122238"/>
            </a:xfrm>
            <a:custGeom>
              <a:avLst/>
              <a:gdLst>
                <a:gd name="T0" fmla="*/ 46 w 46"/>
                <a:gd name="T1" fmla="*/ 77 h 77"/>
                <a:gd name="T2" fmla="*/ 3 w 46"/>
                <a:gd name="T3" fmla="*/ 77 h 77"/>
                <a:gd name="T4" fmla="*/ 0 w 46"/>
                <a:gd name="T5" fmla="*/ 3 h 77"/>
                <a:gd name="T6" fmla="*/ 40 w 46"/>
                <a:gd name="T7" fmla="*/ 0 h 77"/>
                <a:gd name="T8" fmla="*/ 46 w 46"/>
                <a:gd name="T9" fmla="*/ 77 h 77"/>
              </a:gdLst>
              <a:ahLst/>
              <a:cxnLst>
                <a:cxn ang="0">
                  <a:pos x="T0" y="T1"/>
                </a:cxn>
                <a:cxn ang="0">
                  <a:pos x="T2" y="T3"/>
                </a:cxn>
                <a:cxn ang="0">
                  <a:pos x="T4" y="T5"/>
                </a:cxn>
                <a:cxn ang="0">
                  <a:pos x="T6" y="T7"/>
                </a:cxn>
                <a:cxn ang="0">
                  <a:pos x="T8" y="T9"/>
                </a:cxn>
              </a:cxnLst>
              <a:rect l="0" t="0" r="r" b="b"/>
              <a:pathLst>
                <a:path w="46" h="77">
                  <a:moveTo>
                    <a:pt x="46" y="77"/>
                  </a:moveTo>
                  <a:lnTo>
                    <a:pt x="3" y="77"/>
                  </a:lnTo>
                  <a:lnTo>
                    <a:pt x="0" y="3"/>
                  </a:lnTo>
                  <a:lnTo>
                    <a:pt x="40" y="0"/>
                  </a:lnTo>
                  <a:lnTo>
                    <a:pt x="46" y="77"/>
                  </a:lnTo>
                  <a:close/>
                </a:path>
              </a:pathLst>
            </a:custGeom>
            <a:solidFill>
              <a:srgbClr val="3497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244"/>
            <p:cNvSpPr>
              <a:spLocks/>
            </p:cNvSpPr>
            <p:nvPr/>
          </p:nvSpPr>
          <p:spPr bwMode="auto">
            <a:xfrm>
              <a:off x="5768976" y="2755901"/>
              <a:ext cx="73025" cy="176213"/>
            </a:xfrm>
            <a:custGeom>
              <a:avLst/>
              <a:gdLst>
                <a:gd name="T0" fmla="*/ 46 w 46"/>
                <a:gd name="T1" fmla="*/ 111 h 111"/>
                <a:gd name="T2" fmla="*/ 6 w 46"/>
                <a:gd name="T3" fmla="*/ 111 h 111"/>
                <a:gd name="T4" fmla="*/ 0 w 46"/>
                <a:gd name="T5" fmla="*/ 3 h 111"/>
                <a:gd name="T6" fmla="*/ 40 w 46"/>
                <a:gd name="T7" fmla="*/ 0 h 111"/>
                <a:gd name="T8" fmla="*/ 46 w 46"/>
                <a:gd name="T9" fmla="*/ 111 h 111"/>
              </a:gdLst>
              <a:ahLst/>
              <a:cxnLst>
                <a:cxn ang="0">
                  <a:pos x="T0" y="T1"/>
                </a:cxn>
                <a:cxn ang="0">
                  <a:pos x="T2" y="T3"/>
                </a:cxn>
                <a:cxn ang="0">
                  <a:pos x="T4" y="T5"/>
                </a:cxn>
                <a:cxn ang="0">
                  <a:pos x="T6" y="T7"/>
                </a:cxn>
                <a:cxn ang="0">
                  <a:pos x="T8" y="T9"/>
                </a:cxn>
              </a:cxnLst>
              <a:rect l="0" t="0" r="r" b="b"/>
              <a:pathLst>
                <a:path w="46" h="111">
                  <a:moveTo>
                    <a:pt x="46" y="111"/>
                  </a:moveTo>
                  <a:lnTo>
                    <a:pt x="6" y="111"/>
                  </a:lnTo>
                  <a:lnTo>
                    <a:pt x="0" y="3"/>
                  </a:lnTo>
                  <a:lnTo>
                    <a:pt x="40" y="0"/>
                  </a:lnTo>
                  <a:lnTo>
                    <a:pt x="46" y="111"/>
                  </a:lnTo>
                  <a:close/>
                </a:path>
              </a:pathLst>
            </a:custGeom>
            <a:solidFill>
              <a:srgbClr val="3497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245"/>
            <p:cNvSpPr>
              <a:spLocks/>
            </p:cNvSpPr>
            <p:nvPr/>
          </p:nvSpPr>
          <p:spPr bwMode="auto">
            <a:xfrm>
              <a:off x="5846763" y="2678113"/>
              <a:ext cx="82550" cy="249238"/>
            </a:xfrm>
            <a:custGeom>
              <a:avLst/>
              <a:gdLst>
                <a:gd name="T0" fmla="*/ 52 w 52"/>
                <a:gd name="T1" fmla="*/ 157 h 157"/>
                <a:gd name="T2" fmla="*/ 9 w 52"/>
                <a:gd name="T3" fmla="*/ 157 h 157"/>
                <a:gd name="T4" fmla="*/ 0 w 52"/>
                <a:gd name="T5" fmla="*/ 3 h 157"/>
                <a:gd name="T6" fmla="*/ 43 w 52"/>
                <a:gd name="T7" fmla="*/ 0 h 157"/>
                <a:gd name="T8" fmla="*/ 52 w 52"/>
                <a:gd name="T9" fmla="*/ 157 h 157"/>
              </a:gdLst>
              <a:ahLst/>
              <a:cxnLst>
                <a:cxn ang="0">
                  <a:pos x="T0" y="T1"/>
                </a:cxn>
                <a:cxn ang="0">
                  <a:pos x="T2" y="T3"/>
                </a:cxn>
                <a:cxn ang="0">
                  <a:pos x="T4" y="T5"/>
                </a:cxn>
                <a:cxn ang="0">
                  <a:pos x="T6" y="T7"/>
                </a:cxn>
                <a:cxn ang="0">
                  <a:pos x="T8" y="T9"/>
                </a:cxn>
              </a:cxnLst>
              <a:rect l="0" t="0" r="r" b="b"/>
              <a:pathLst>
                <a:path w="52" h="157">
                  <a:moveTo>
                    <a:pt x="52" y="157"/>
                  </a:moveTo>
                  <a:lnTo>
                    <a:pt x="9" y="157"/>
                  </a:lnTo>
                  <a:lnTo>
                    <a:pt x="0" y="3"/>
                  </a:lnTo>
                  <a:lnTo>
                    <a:pt x="43" y="0"/>
                  </a:lnTo>
                  <a:lnTo>
                    <a:pt x="52" y="157"/>
                  </a:lnTo>
                  <a:close/>
                </a:path>
              </a:pathLst>
            </a:custGeom>
            <a:solidFill>
              <a:srgbClr val="3497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246"/>
            <p:cNvSpPr>
              <a:spLocks/>
            </p:cNvSpPr>
            <p:nvPr/>
          </p:nvSpPr>
          <p:spPr bwMode="auto">
            <a:xfrm>
              <a:off x="5938838" y="2774951"/>
              <a:ext cx="73025" cy="147638"/>
            </a:xfrm>
            <a:custGeom>
              <a:avLst/>
              <a:gdLst>
                <a:gd name="T0" fmla="*/ 46 w 46"/>
                <a:gd name="T1" fmla="*/ 89 h 93"/>
                <a:gd name="T2" fmla="*/ 6 w 46"/>
                <a:gd name="T3" fmla="*/ 93 h 93"/>
                <a:gd name="T4" fmla="*/ 0 w 46"/>
                <a:gd name="T5" fmla="*/ 3 h 93"/>
                <a:gd name="T6" fmla="*/ 40 w 46"/>
                <a:gd name="T7" fmla="*/ 0 h 93"/>
                <a:gd name="T8" fmla="*/ 46 w 46"/>
                <a:gd name="T9" fmla="*/ 89 h 93"/>
              </a:gdLst>
              <a:ahLst/>
              <a:cxnLst>
                <a:cxn ang="0">
                  <a:pos x="T0" y="T1"/>
                </a:cxn>
                <a:cxn ang="0">
                  <a:pos x="T2" y="T3"/>
                </a:cxn>
                <a:cxn ang="0">
                  <a:pos x="T4" y="T5"/>
                </a:cxn>
                <a:cxn ang="0">
                  <a:pos x="T6" y="T7"/>
                </a:cxn>
                <a:cxn ang="0">
                  <a:pos x="T8" y="T9"/>
                </a:cxn>
              </a:cxnLst>
              <a:rect l="0" t="0" r="r" b="b"/>
              <a:pathLst>
                <a:path w="46" h="93">
                  <a:moveTo>
                    <a:pt x="46" y="89"/>
                  </a:moveTo>
                  <a:lnTo>
                    <a:pt x="6" y="93"/>
                  </a:lnTo>
                  <a:lnTo>
                    <a:pt x="0" y="3"/>
                  </a:lnTo>
                  <a:lnTo>
                    <a:pt x="40" y="0"/>
                  </a:lnTo>
                  <a:lnTo>
                    <a:pt x="46" y="89"/>
                  </a:lnTo>
                  <a:close/>
                </a:path>
              </a:pathLst>
            </a:custGeom>
            <a:solidFill>
              <a:srgbClr val="3497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247"/>
            <p:cNvSpPr>
              <a:spLocks/>
            </p:cNvSpPr>
            <p:nvPr/>
          </p:nvSpPr>
          <p:spPr bwMode="auto">
            <a:xfrm>
              <a:off x="6105526" y="2716213"/>
              <a:ext cx="77788" cy="195263"/>
            </a:xfrm>
            <a:custGeom>
              <a:avLst/>
              <a:gdLst>
                <a:gd name="T0" fmla="*/ 49 w 49"/>
                <a:gd name="T1" fmla="*/ 120 h 123"/>
                <a:gd name="T2" fmla="*/ 6 w 49"/>
                <a:gd name="T3" fmla="*/ 123 h 123"/>
                <a:gd name="T4" fmla="*/ 0 w 49"/>
                <a:gd name="T5" fmla="*/ 0 h 123"/>
                <a:gd name="T6" fmla="*/ 40 w 49"/>
                <a:gd name="T7" fmla="*/ 0 h 123"/>
                <a:gd name="T8" fmla="*/ 49 w 49"/>
                <a:gd name="T9" fmla="*/ 120 h 123"/>
              </a:gdLst>
              <a:ahLst/>
              <a:cxnLst>
                <a:cxn ang="0">
                  <a:pos x="T0" y="T1"/>
                </a:cxn>
                <a:cxn ang="0">
                  <a:pos x="T2" y="T3"/>
                </a:cxn>
                <a:cxn ang="0">
                  <a:pos x="T4" y="T5"/>
                </a:cxn>
                <a:cxn ang="0">
                  <a:pos x="T6" y="T7"/>
                </a:cxn>
                <a:cxn ang="0">
                  <a:pos x="T8" y="T9"/>
                </a:cxn>
              </a:cxnLst>
              <a:rect l="0" t="0" r="r" b="b"/>
              <a:pathLst>
                <a:path w="49" h="123">
                  <a:moveTo>
                    <a:pt x="49" y="120"/>
                  </a:moveTo>
                  <a:lnTo>
                    <a:pt x="6" y="123"/>
                  </a:lnTo>
                  <a:lnTo>
                    <a:pt x="0" y="0"/>
                  </a:lnTo>
                  <a:lnTo>
                    <a:pt x="40" y="0"/>
                  </a:lnTo>
                  <a:lnTo>
                    <a:pt x="49" y="120"/>
                  </a:lnTo>
                  <a:close/>
                </a:path>
              </a:pathLst>
            </a:custGeom>
            <a:solidFill>
              <a:srgbClr val="3497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248"/>
            <p:cNvSpPr>
              <a:spLocks/>
            </p:cNvSpPr>
            <p:nvPr/>
          </p:nvSpPr>
          <p:spPr bwMode="auto">
            <a:xfrm>
              <a:off x="6188076" y="2652713"/>
              <a:ext cx="77788" cy="254000"/>
            </a:xfrm>
            <a:custGeom>
              <a:avLst/>
              <a:gdLst>
                <a:gd name="T0" fmla="*/ 49 w 49"/>
                <a:gd name="T1" fmla="*/ 157 h 160"/>
                <a:gd name="T2" fmla="*/ 9 w 49"/>
                <a:gd name="T3" fmla="*/ 160 h 160"/>
                <a:gd name="T4" fmla="*/ 0 w 49"/>
                <a:gd name="T5" fmla="*/ 3 h 160"/>
                <a:gd name="T6" fmla="*/ 40 w 49"/>
                <a:gd name="T7" fmla="*/ 0 h 160"/>
                <a:gd name="T8" fmla="*/ 49 w 49"/>
                <a:gd name="T9" fmla="*/ 157 h 160"/>
              </a:gdLst>
              <a:ahLst/>
              <a:cxnLst>
                <a:cxn ang="0">
                  <a:pos x="T0" y="T1"/>
                </a:cxn>
                <a:cxn ang="0">
                  <a:pos x="T2" y="T3"/>
                </a:cxn>
                <a:cxn ang="0">
                  <a:pos x="T4" y="T5"/>
                </a:cxn>
                <a:cxn ang="0">
                  <a:pos x="T6" y="T7"/>
                </a:cxn>
                <a:cxn ang="0">
                  <a:pos x="T8" y="T9"/>
                </a:cxn>
              </a:cxnLst>
              <a:rect l="0" t="0" r="r" b="b"/>
              <a:pathLst>
                <a:path w="49" h="160">
                  <a:moveTo>
                    <a:pt x="49" y="157"/>
                  </a:moveTo>
                  <a:lnTo>
                    <a:pt x="9" y="160"/>
                  </a:lnTo>
                  <a:lnTo>
                    <a:pt x="0" y="3"/>
                  </a:lnTo>
                  <a:lnTo>
                    <a:pt x="40" y="0"/>
                  </a:lnTo>
                  <a:lnTo>
                    <a:pt x="49" y="157"/>
                  </a:lnTo>
                  <a:close/>
                </a:path>
              </a:pathLst>
            </a:custGeom>
            <a:solidFill>
              <a:srgbClr val="3497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249"/>
            <p:cNvSpPr>
              <a:spLocks/>
            </p:cNvSpPr>
            <p:nvPr/>
          </p:nvSpPr>
          <p:spPr bwMode="auto">
            <a:xfrm>
              <a:off x="6281738" y="2819401"/>
              <a:ext cx="73025" cy="82550"/>
            </a:xfrm>
            <a:custGeom>
              <a:avLst/>
              <a:gdLst>
                <a:gd name="T0" fmla="*/ 46 w 46"/>
                <a:gd name="T1" fmla="*/ 49 h 52"/>
                <a:gd name="T2" fmla="*/ 3 w 46"/>
                <a:gd name="T3" fmla="*/ 52 h 52"/>
                <a:gd name="T4" fmla="*/ 0 w 46"/>
                <a:gd name="T5" fmla="*/ 3 h 52"/>
                <a:gd name="T6" fmla="*/ 43 w 46"/>
                <a:gd name="T7" fmla="*/ 0 h 52"/>
                <a:gd name="T8" fmla="*/ 46 w 46"/>
                <a:gd name="T9" fmla="*/ 49 h 52"/>
              </a:gdLst>
              <a:ahLst/>
              <a:cxnLst>
                <a:cxn ang="0">
                  <a:pos x="T0" y="T1"/>
                </a:cxn>
                <a:cxn ang="0">
                  <a:pos x="T2" y="T3"/>
                </a:cxn>
                <a:cxn ang="0">
                  <a:pos x="T4" y="T5"/>
                </a:cxn>
                <a:cxn ang="0">
                  <a:pos x="T6" y="T7"/>
                </a:cxn>
                <a:cxn ang="0">
                  <a:pos x="T8" y="T9"/>
                </a:cxn>
              </a:cxnLst>
              <a:rect l="0" t="0" r="r" b="b"/>
              <a:pathLst>
                <a:path w="46" h="52">
                  <a:moveTo>
                    <a:pt x="46" y="49"/>
                  </a:moveTo>
                  <a:lnTo>
                    <a:pt x="3" y="52"/>
                  </a:lnTo>
                  <a:lnTo>
                    <a:pt x="0" y="3"/>
                  </a:lnTo>
                  <a:lnTo>
                    <a:pt x="43" y="0"/>
                  </a:lnTo>
                  <a:lnTo>
                    <a:pt x="46" y="49"/>
                  </a:lnTo>
                  <a:close/>
                </a:path>
              </a:pathLst>
            </a:custGeom>
            <a:solidFill>
              <a:srgbClr val="3497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250"/>
            <p:cNvSpPr>
              <a:spLocks/>
            </p:cNvSpPr>
            <p:nvPr/>
          </p:nvSpPr>
          <p:spPr bwMode="auto">
            <a:xfrm>
              <a:off x="6364288" y="2760663"/>
              <a:ext cx="73025" cy="136525"/>
            </a:xfrm>
            <a:custGeom>
              <a:avLst/>
              <a:gdLst>
                <a:gd name="T0" fmla="*/ 46 w 46"/>
                <a:gd name="T1" fmla="*/ 83 h 86"/>
                <a:gd name="T2" fmla="*/ 3 w 46"/>
                <a:gd name="T3" fmla="*/ 86 h 86"/>
                <a:gd name="T4" fmla="*/ 0 w 46"/>
                <a:gd name="T5" fmla="*/ 3 h 86"/>
                <a:gd name="T6" fmla="*/ 40 w 46"/>
                <a:gd name="T7" fmla="*/ 0 h 86"/>
                <a:gd name="T8" fmla="*/ 46 w 46"/>
                <a:gd name="T9" fmla="*/ 83 h 86"/>
              </a:gdLst>
              <a:ahLst/>
              <a:cxnLst>
                <a:cxn ang="0">
                  <a:pos x="T0" y="T1"/>
                </a:cxn>
                <a:cxn ang="0">
                  <a:pos x="T2" y="T3"/>
                </a:cxn>
                <a:cxn ang="0">
                  <a:pos x="T4" y="T5"/>
                </a:cxn>
                <a:cxn ang="0">
                  <a:pos x="T6" y="T7"/>
                </a:cxn>
                <a:cxn ang="0">
                  <a:pos x="T8" y="T9"/>
                </a:cxn>
              </a:cxnLst>
              <a:rect l="0" t="0" r="r" b="b"/>
              <a:pathLst>
                <a:path w="46" h="86">
                  <a:moveTo>
                    <a:pt x="46" y="83"/>
                  </a:moveTo>
                  <a:lnTo>
                    <a:pt x="3" y="86"/>
                  </a:lnTo>
                  <a:lnTo>
                    <a:pt x="0" y="3"/>
                  </a:lnTo>
                  <a:lnTo>
                    <a:pt x="40" y="0"/>
                  </a:lnTo>
                  <a:lnTo>
                    <a:pt x="46" y="83"/>
                  </a:lnTo>
                  <a:close/>
                </a:path>
              </a:pathLst>
            </a:custGeom>
            <a:solidFill>
              <a:srgbClr val="3497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251"/>
            <p:cNvSpPr>
              <a:spLocks/>
            </p:cNvSpPr>
            <p:nvPr/>
          </p:nvSpPr>
          <p:spPr bwMode="auto">
            <a:xfrm>
              <a:off x="6535738" y="2751138"/>
              <a:ext cx="73025" cy="136525"/>
            </a:xfrm>
            <a:custGeom>
              <a:avLst/>
              <a:gdLst>
                <a:gd name="T0" fmla="*/ 46 w 46"/>
                <a:gd name="T1" fmla="*/ 83 h 86"/>
                <a:gd name="T2" fmla="*/ 3 w 46"/>
                <a:gd name="T3" fmla="*/ 86 h 86"/>
                <a:gd name="T4" fmla="*/ 0 w 46"/>
                <a:gd name="T5" fmla="*/ 0 h 86"/>
                <a:gd name="T6" fmla="*/ 40 w 46"/>
                <a:gd name="T7" fmla="*/ 0 h 86"/>
                <a:gd name="T8" fmla="*/ 46 w 46"/>
                <a:gd name="T9" fmla="*/ 83 h 86"/>
              </a:gdLst>
              <a:ahLst/>
              <a:cxnLst>
                <a:cxn ang="0">
                  <a:pos x="T0" y="T1"/>
                </a:cxn>
                <a:cxn ang="0">
                  <a:pos x="T2" y="T3"/>
                </a:cxn>
                <a:cxn ang="0">
                  <a:pos x="T4" y="T5"/>
                </a:cxn>
                <a:cxn ang="0">
                  <a:pos x="T6" y="T7"/>
                </a:cxn>
                <a:cxn ang="0">
                  <a:pos x="T8" y="T9"/>
                </a:cxn>
              </a:cxnLst>
              <a:rect l="0" t="0" r="r" b="b"/>
              <a:pathLst>
                <a:path w="46" h="86">
                  <a:moveTo>
                    <a:pt x="46" y="83"/>
                  </a:moveTo>
                  <a:lnTo>
                    <a:pt x="3" y="86"/>
                  </a:lnTo>
                  <a:lnTo>
                    <a:pt x="0" y="0"/>
                  </a:lnTo>
                  <a:lnTo>
                    <a:pt x="40" y="0"/>
                  </a:lnTo>
                  <a:lnTo>
                    <a:pt x="46" y="83"/>
                  </a:lnTo>
                  <a:close/>
                </a:path>
              </a:pathLst>
            </a:custGeom>
            <a:solidFill>
              <a:srgbClr val="3497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252"/>
            <p:cNvSpPr>
              <a:spLocks/>
            </p:cNvSpPr>
            <p:nvPr/>
          </p:nvSpPr>
          <p:spPr bwMode="auto">
            <a:xfrm>
              <a:off x="6613526" y="2678113"/>
              <a:ext cx="77788" cy="204788"/>
            </a:xfrm>
            <a:custGeom>
              <a:avLst/>
              <a:gdLst>
                <a:gd name="T0" fmla="*/ 49 w 49"/>
                <a:gd name="T1" fmla="*/ 126 h 129"/>
                <a:gd name="T2" fmla="*/ 9 w 49"/>
                <a:gd name="T3" fmla="*/ 129 h 129"/>
                <a:gd name="T4" fmla="*/ 0 w 49"/>
                <a:gd name="T5" fmla="*/ 3 h 129"/>
                <a:gd name="T6" fmla="*/ 43 w 49"/>
                <a:gd name="T7" fmla="*/ 0 h 129"/>
                <a:gd name="T8" fmla="*/ 49 w 49"/>
                <a:gd name="T9" fmla="*/ 126 h 129"/>
              </a:gdLst>
              <a:ahLst/>
              <a:cxnLst>
                <a:cxn ang="0">
                  <a:pos x="T0" y="T1"/>
                </a:cxn>
                <a:cxn ang="0">
                  <a:pos x="T2" y="T3"/>
                </a:cxn>
                <a:cxn ang="0">
                  <a:pos x="T4" y="T5"/>
                </a:cxn>
                <a:cxn ang="0">
                  <a:pos x="T6" y="T7"/>
                </a:cxn>
                <a:cxn ang="0">
                  <a:pos x="T8" y="T9"/>
                </a:cxn>
              </a:cxnLst>
              <a:rect l="0" t="0" r="r" b="b"/>
              <a:pathLst>
                <a:path w="49" h="129">
                  <a:moveTo>
                    <a:pt x="49" y="126"/>
                  </a:moveTo>
                  <a:lnTo>
                    <a:pt x="9" y="129"/>
                  </a:lnTo>
                  <a:lnTo>
                    <a:pt x="0" y="3"/>
                  </a:lnTo>
                  <a:lnTo>
                    <a:pt x="43" y="0"/>
                  </a:lnTo>
                  <a:lnTo>
                    <a:pt x="49" y="126"/>
                  </a:lnTo>
                  <a:close/>
                </a:path>
              </a:pathLst>
            </a:custGeom>
            <a:solidFill>
              <a:srgbClr val="3497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253"/>
            <p:cNvSpPr>
              <a:spLocks/>
            </p:cNvSpPr>
            <p:nvPr/>
          </p:nvSpPr>
          <p:spPr bwMode="auto">
            <a:xfrm>
              <a:off x="6705601" y="2751138"/>
              <a:ext cx="74613" cy="127000"/>
            </a:xfrm>
            <a:custGeom>
              <a:avLst/>
              <a:gdLst>
                <a:gd name="T0" fmla="*/ 47 w 47"/>
                <a:gd name="T1" fmla="*/ 77 h 80"/>
                <a:gd name="T2" fmla="*/ 3 w 47"/>
                <a:gd name="T3" fmla="*/ 80 h 80"/>
                <a:gd name="T4" fmla="*/ 0 w 47"/>
                <a:gd name="T5" fmla="*/ 3 h 80"/>
                <a:gd name="T6" fmla="*/ 40 w 47"/>
                <a:gd name="T7" fmla="*/ 0 h 80"/>
                <a:gd name="T8" fmla="*/ 47 w 47"/>
                <a:gd name="T9" fmla="*/ 77 h 80"/>
              </a:gdLst>
              <a:ahLst/>
              <a:cxnLst>
                <a:cxn ang="0">
                  <a:pos x="T0" y="T1"/>
                </a:cxn>
                <a:cxn ang="0">
                  <a:pos x="T2" y="T3"/>
                </a:cxn>
                <a:cxn ang="0">
                  <a:pos x="T4" y="T5"/>
                </a:cxn>
                <a:cxn ang="0">
                  <a:pos x="T6" y="T7"/>
                </a:cxn>
                <a:cxn ang="0">
                  <a:pos x="T8" y="T9"/>
                </a:cxn>
              </a:cxnLst>
              <a:rect l="0" t="0" r="r" b="b"/>
              <a:pathLst>
                <a:path w="47" h="80">
                  <a:moveTo>
                    <a:pt x="47" y="77"/>
                  </a:moveTo>
                  <a:lnTo>
                    <a:pt x="3" y="80"/>
                  </a:lnTo>
                  <a:lnTo>
                    <a:pt x="0" y="3"/>
                  </a:lnTo>
                  <a:lnTo>
                    <a:pt x="40" y="0"/>
                  </a:lnTo>
                  <a:lnTo>
                    <a:pt x="47" y="77"/>
                  </a:lnTo>
                  <a:close/>
                </a:path>
              </a:pathLst>
            </a:custGeom>
            <a:solidFill>
              <a:srgbClr val="3497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254"/>
            <p:cNvSpPr>
              <a:spLocks/>
            </p:cNvSpPr>
            <p:nvPr/>
          </p:nvSpPr>
          <p:spPr bwMode="auto">
            <a:xfrm>
              <a:off x="5895976" y="1139826"/>
              <a:ext cx="404813" cy="254000"/>
            </a:xfrm>
            <a:custGeom>
              <a:avLst/>
              <a:gdLst>
                <a:gd name="T0" fmla="*/ 0 w 83"/>
                <a:gd name="T1" fmla="*/ 8 h 52"/>
                <a:gd name="T2" fmla="*/ 2 w 83"/>
                <a:gd name="T3" fmla="*/ 52 h 52"/>
                <a:gd name="T4" fmla="*/ 20 w 83"/>
                <a:gd name="T5" fmla="*/ 51 h 52"/>
                <a:gd name="T6" fmla="*/ 25 w 83"/>
                <a:gd name="T7" fmla="*/ 44 h 52"/>
                <a:gd name="T8" fmla="*/ 31 w 83"/>
                <a:gd name="T9" fmla="*/ 50 h 52"/>
                <a:gd name="T10" fmla="*/ 54 w 83"/>
                <a:gd name="T11" fmla="*/ 49 h 52"/>
                <a:gd name="T12" fmla="*/ 59 w 83"/>
                <a:gd name="T13" fmla="*/ 42 h 52"/>
                <a:gd name="T14" fmla="*/ 65 w 83"/>
                <a:gd name="T15" fmla="*/ 48 h 52"/>
                <a:gd name="T16" fmla="*/ 83 w 83"/>
                <a:gd name="T17" fmla="*/ 47 h 52"/>
                <a:gd name="T18" fmla="*/ 80 w 83"/>
                <a:gd name="T19" fmla="*/ 3 h 52"/>
                <a:gd name="T20" fmla="*/ 76 w 83"/>
                <a:gd name="T21" fmla="*/ 0 h 52"/>
                <a:gd name="T22" fmla="*/ 3 w 83"/>
                <a:gd name="T23" fmla="*/ 5 h 52"/>
                <a:gd name="T24" fmla="*/ 0 w 83"/>
                <a:gd name="T25"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52">
                  <a:moveTo>
                    <a:pt x="0" y="8"/>
                  </a:moveTo>
                  <a:cubicBezTo>
                    <a:pt x="2" y="52"/>
                    <a:pt x="2" y="52"/>
                    <a:pt x="2" y="52"/>
                  </a:cubicBezTo>
                  <a:cubicBezTo>
                    <a:pt x="20" y="51"/>
                    <a:pt x="20" y="51"/>
                    <a:pt x="20" y="51"/>
                  </a:cubicBezTo>
                  <a:cubicBezTo>
                    <a:pt x="25" y="44"/>
                    <a:pt x="25" y="44"/>
                    <a:pt x="25" y="44"/>
                  </a:cubicBezTo>
                  <a:cubicBezTo>
                    <a:pt x="31" y="50"/>
                    <a:pt x="31" y="50"/>
                    <a:pt x="31" y="50"/>
                  </a:cubicBezTo>
                  <a:cubicBezTo>
                    <a:pt x="54" y="49"/>
                    <a:pt x="54" y="49"/>
                    <a:pt x="54" y="49"/>
                  </a:cubicBezTo>
                  <a:cubicBezTo>
                    <a:pt x="59" y="42"/>
                    <a:pt x="59" y="42"/>
                    <a:pt x="59" y="42"/>
                  </a:cubicBezTo>
                  <a:cubicBezTo>
                    <a:pt x="65" y="48"/>
                    <a:pt x="65" y="48"/>
                    <a:pt x="65" y="48"/>
                  </a:cubicBezTo>
                  <a:cubicBezTo>
                    <a:pt x="83" y="47"/>
                    <a:pt x="83" y="47"/>
                    <a:pt x="83" y="47"/>
                  </a:cubicBezTo>
                  <a:cubicBezTo>
                    <a:pt x="80" y="3"/>
                    <a:pt x="80" y="3"/>
                    <a:pt x="80" y="3"/>
                  </a:cubicBezTo>
                  <a:cubicBezTo>
                    <a:pt x="80" y="2"/>
                    <a:pt x="78" y="0"/>
                    <a:pt x="76" y="0"/>
                  </a:cubicBezTo>
                  <a:cubicBezTo>
                    <a:pt x="3" y="5"/>
                    <a:pt x="3" y="5"/>
                    <a:pt x="3" y="5"/>
                  </a:cubicBezTo>
                  <a:cubicBezTo>
                    <a:pt x="1" y="5"/>
                    <a:pt x="0" y="6"/>
                    <a:pt x="0" y="8"/>
                  </a:cubicBezTo>
                  <a:close/>
                </a:path>
              </a:pathLst>
            </a:custGeom>
            <a:solidFill>
              <a:srgbClr val="F16D6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255"/>
            <p:cNvSpPr>
              <a:spLocks/>
            </p:cNvSpPr>
            <p:nvPr/>
          </p:nvSpPr>
          <p:spPr bwMode="auto">
            <a:xfrm>
              <a:off x="5895976" y="1139826"/>
              <a:ext cx="390525" cy="42863"/>
            </a:xfrm>
            <a:custGeom>
              <a:avLst/>
              <a:gdLst>
                <a:gd name="T0" fmla="*/ 80 w 80"/>
                <a:gd name="T1" fmla="*/ 4 h 9"/>
                <a:gd name="T2" fmla="*/ 0 w 80"/>
                <a:gd name="T3" fmla="*/ 9 h 9"/>
                <a:gd name="T4" fmla="*/ 0 w 80"/>
                <a:gd name="T5" fmla="*/ 8 h 9"/>
                <a:gd name="T6" fmla="*/ 3 w 80"/>
                <a:gd name="T7" fmla="*/ 5 h 9"/>
                <a:gd name="T8" fmla="*/ 77 w 80"/>
                <a:gd name="T9" fmla="*/ 0 h 9"/>
                <a:gd name="T10" fmla="*/ 80 w 80"/>
                <a:gd name="T11" fmla="*/ 4 h 9"/>
              </a:gdLst>
              <a:ahLst/>
              <a:cxnLst>
                <a:cxn ang="0">
                  <a:pos x="T0" y="T1"/>
                </a:cxn>
                <a:cxn ang="0">
                  <a:pos x="T2" y="T3"/>
                </a:cxn>
                <a:cxn ang="0">
                  <a:pos x="T4" y="T5"/>
                </a:cxn>
                <a:cxn ang="0">
                  <a:pos x="T6" y="T7"/>
                </a:cxn>
                <a:cxn ang="0">
                  <a:pos x="T8" y="T9"/>
                </a:cxn>
                <a:cxn ang="0">
                  <a:pos x="T10" y="T11"/>
                </a:cxn>
              </a:cxnLst>
              <a:rect l="0" t="0" r="r" b="b"/>
              <a:pathLst>
                <a:path w="80" h="9">
                  <a:moveTo>
                    <a:pt x="80" y="4"/>
                  </a:moveTo>
                  <a:cubicBezTo>
                    <a:pt x="0" y="9"/>
                    <a:pt x="0" y="9"/>
                    <a:pt x="0" y="9"/>
                  </a:cubicBezTo>
                  <a:cubicBezTo>
                    <a:pt x="0" y="8"/>
                    <a:pt x="0" y="8"/>
                    <a:pt x="0" y="8"/>
                  </a:cubicBezTo>
                  <a:cubicBezTo>
                    <a:pt x="0" y="6"/>
                    <a:pt x="1" y="5"/>
                    <a:pt x="3" y="5"/>
                  </a:cubicBezTo>
                  <a:cubicBezTo>
                    <a:pt x="77" y="0"/>
                    <a:pt x="77" y="0"/>
                    <a:pt x="77" y="0"/>
                  </a:cubicBezTo>
                  <a:cubicBezTo>
                    <a:pt x="79" y="0"/>
                    <a:pt x="80" y="2"/>
                    <a:pt x="80" y="4"/>
                  </a:cubicBezTo>
                  <a:close/>
                </a:path>
              </a:pathLst>
            </a:custGeom>
            <a:solidFill>
              <a:srgbClr val="B552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256"/>
            <p:cNvSpPr>
              <a:spLocks/>
            </p:cNvSpPr>
            <p:nvPr/>
          </p:nvSpPr>
          <p:spPr bwMode="auto">
            <a:xfrm>
              <a:off x="5948363" y="831851"/>
              <a:ext cx="298450" cy="536575"/>
            </a:xfrm>
            <a:custGeom>
              <a:avLst/>
              <a:gdLst>
                <a:gd name="T0" fmla="*/ 44 w 61"/>
                <a:gd name="T1" fmla="*/ 49 h 110"/>
                <a:gd name="T2" fmla="*/ 43 w 61"/>
                <a:gd name="T3" fmla="*/ 36 h 110"/>
                <a:gd name="T4" fmla="*/ 50 w 61"/>
                <a:gd name="T5" fmla="*/ 25 h 110"/>
                <a:gd name="T6" fmla="*/ 51 w 61"/>
                <a:gd name="T7" fmla="*/ 24 h 110"/>
                <a:gd name="T8" fmla="*/ 51 w 61"/>
                <a:gd name="T9" fmla="*/ 24 h 110"/>
                <a:gd name="T10" fmla="*/ 51 w 61"/>
                <a:gd name="T11" fmla="*/ 24 h 110"/>
                <a:gd name="T12" fmla="*/ 54 w 61"/>
                <a:gd name="T13" fmla="*/ 15 h 110"/>
                <a:gd name="T14" fmla="*/ 27 w 61"/>
                <a:gd name="T15" fmla="*/ 1 h 110"/>
                <a:gd name="T16" fmla="*/ 0 w 61"/>
                <a:gd name="T17" fmla="*/ 18 h 110"/>
                <a:gd name="T18" fmla="*/ 4 w 61"/>
                <a:gd name="T19" fmla="*/ 26 h 110"/>
                <a:gd name="T20" fmla="*/ 5 w 61"/>
                <a:gd name="T21" fmla="*/ 28 h 110"/>
                <a:gd name="T22" fmla="*/ 13 w 61"/>
                <a:gd name="T23" fmla="*/ 38 h 110"/>
                <a:gd name="T24" fmla="*/ 14 w 61"/>
                <a:gd name="T25" fmla="*/ 51 h 110"/>
                <a:gd name="T26" fmla="*/ 4 w 61"/>
                <a:gd name="T27" fmla="*/ 110 h 110"/>
                <a:gd name="T28" fmla="*/ 7 w 61"/>
                <a:gd name="T29" fmla="*/ 110 h 110"/>
                <a:gd name="T30" fmla="*/ 17 w 61"/>
                <a:gd name="T31" fmla="*/ 52 h 110"/>
                <a:gd name="T32" fmla="*/ 17 w 61"/>
                <a:gd name="T33" fmla="*/ 37 h 110"/>
                <a:gd name="T34" fmla="*/ 14 w 61"/>
                <a:gd name="T35" fmla="*/ 33 h 110"/>
                <a:gd name="T36" fmla="*/ 9 w 61"/>
                <a:gd name="T37" fmla="*/ 27 h 110"/>
                <a:gd name="T38" fmla="*/ 8 w 61"/>
                <a:gd name="T39" fmla="*/ 26 h 110"/>
                <a:gd name="T40" fmla="*/ 4 w 61"/>
                <a:gd name="T41" fmla="*/ 18 h 110"/>
                <a:gd name="T42" fmla="*/ 27 w 61"/>
                <a:gd name="T43" fmla="*/ 3 h 110"/>
                <a:gd name="T44" fmla="*/ 50 w 61"/>
                <a:gd name="T45" fmla="*/ 15 h 110"/>
                <a:gd name="T46" fmla="*/ 47 w 61"/>
                <a:gd name="T47" fmla="*/ 23 h 110"/>
                <a:gd name="T48" fmla="*/ 42 w 61"/>
                <a:gd name="T49" fmla="*/ 31 h 110"/>
                <a:gd name="T50" fmla="*/ 40 w 61"/>
                <a:gd name="T51" fmla="*/ 36 h 110"/>
                <a:gd name="T52" fmla="*/ 41 w 61"/>
                <a:gd name="T53" fmla="*/ 50 h 110"/>
                <a:gd name="T54" fmla="*/ 57 w 61"/>
                <a:gd name="T55" fmla="*/ 107 h 110"/>
                <a:gd name="T56" fmla="*/ 61 w 61"/>
                <a:gd name="T57" fmla="*/ 107 h 110"/>
                <a:gd name="T58" fmla="*/ 44 w 61"/>
                <a:gd name="T59" fmla="*/ 4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110">
                  <a:moveTo>
                    <a:pt x="44" y="49"/>
                  </a:moveTo>
                  <a:cubicBezTo>
                    <a:pt x="42" y="41"/>
                    <a:pt x="43" y="38"/>
                    <a:pt x="43" y="36"/>
                  </a:cubicBezTo>
                  <a:cubicBezTo>
                    <a:pt x="43" y="34"/>
                    <a:pt x="48" y="28"/>
                    <a:pt x="50" y="25"/>
                  </a:cubicBezTo>
                  <a:cubicBezTo>
                    <a:pt x="50" y="25"/>
                    <a:pt x="51" y="24"/>
                    <a:pt x="51" y="24"/>
                  </a:cubicBezTo>
                  <a:cubicBezTo>
                    <a:pt x="51" y="24"/>
                    <a:pt x="51" y="24"/>
                    <a:pt x="51" y="24"/>
                  </a:cubicBezTo>
                  <a:cubicBezTo>
                    <a:pt x="51" y="24"/>
                    <a:pt x="51" y="24"/>
                    <a:pt x="51" y="24"/>
                  </a:cubicBezTo>
                  <a:cubicBezTo>
                    <a:pt x="53" y="21"/>
                    <a:pt x="54" y="18"/>
                    <a:pt x="54" y="15"/>
                  </a:cubicBezTo>
                  <a:cubicBezTo>
                    <a:pt x="53" y="5"/>
                    <a:pt x="42" y="0"/>
                    <a:pt x="27" y="1"/>
                  </a:cubicBezTo>
                  <a:cubicBezTo>
                    <a:pt x="12" y="2"/>
                    <a:pt x="0" y="8"/>
                    <a:pt x="0" y="18"/>
                  </a:cubicBezTo>
                  <a:cubicBezTo>
                    <a:pt x="0" y="21"/>
                    <a:pt x="2" y="24"/>
                    <a:pt x="4" y="26"/>
                  </a:cubicBezTo>
                  <a:cubicBezTo>
                    <a:pt x="4" y="27"/>
                    <a:pt x="5" y="27"/>
                    <a:pt x="5" y="28"/>
                  </a:cubicBezTo>
                  <a:cubicBezTo>
                    <a:pt x="7" y="30"/>
                    <a:pt x="13" y="36"/>
                    <a:pt x="13" y="38"/>
                  </a:cubicBezTo>
                  <a:cubicBezTo>
                    <a:pt x="14" y="40"/>
                    <a:pt x="14" y="42"/>
                    <a:pt x="14" y="51"/>
                  </a:cubicBezTo>
                  <a:cubicBezTo>
                    <a:pt x="13" y="60"/>
                    <a:pt x="4" y="110"/>
                    <a:pt x="4" y="110"/>
                  </a:cubicBezTo>
                  <a:cubicBezTo>
                    <a:pt x="7" y="110"/>
                    <a:pt x="7" y="110"/>
                    <a:pt x="7" y="110"/>
                  </a:cubicBezTo>
                  <a:cubicBezTo>
                    <a:pt x="7" y="110"/>
                    <a:pt x="16" y="58"/>
                    <a:pt x="17" y="52"/>
                  </a:cubicBezTo>
                  <a:cubicBezTo>
                    <a:pt x="17" y="46"/>
                    <a:pt x="17" y="38"/>
                    <a:pt x="17" y="37"/>
                  </a:cubicBezTo>
                  <a:cubicBezTo>
                    <a:pt x="16" y="37"/>
                    <a:pt x="14" y="33"/>
                    <a:pt x="14" y="33"/>
                  </a:cubicBezTo>
                  <a:cubicBezTo>
                    <a:pt x="9" y="27"/>
                    <a:pt x="9" y="27"/>
                    <a:pt x="9" y="27"/>
                  </a:cubicBezTo>
                  <a:cubicBezTo>
                    <a:pt x="8" y="26"/>
                    <a:pt x="8" y="26"/>
                    <a:pt x="8" y="26"/>
                  </a:cubicBezTo>
                  <a:cubicBezTo>
                    <a:pt x="6" y="24"/>
                    <a:pt x="4" y="21"/>
                    <a:pt x="4" y="18"/>
                  </a:cubicBezTo>
                  <a:cubicBezTo>
                    <a:pt x="4" y="9"/>
                    <a:pt x="14" y="4"/>
                    <a:pt x="27" y="3"/>
                  </a:cubicBezTo>
                  <a:cubicBezTo>
                    <a:pt x="40" y="3"/>
                    <a:pt x="49" y="6"/>
                    <a:pt x="50" y="15"/>
                  </a:cubicBezTo>
                  <a:cubicBezTo>
                    <a:pt x="50" y="18"/>
                    <a:pt x="49" y="21"/>
                    <a:pt x="47" y="23"/>
                  </a:cubicBezTo>
                  <a:cubicBezTo>
                    <a:pt x="42" y="31"/>
                    <a:pt x="42" y="31"/>
                    <a:pt x="42" y="31"/>
                  </a:cubicBezTo>
                  <a:cubicBezTo>
                    <a:pt x="42" y="31"/>
                    <a:pt x="40" y="35"/>
                    <a:pt x="40" y="36"/>
                  </a:cubicBezTo>
                  <a:cubicBezTo>
                    <a:pt x="40" y="37"/>
                    <a:pt x="40" y="45"/>
                    <a:pt x="41" y="50"/>
                  </a:cubicBezTo>
                  <a:cubicBezTo>
                    <a:pt x="42" y="56"/>
                    <a:pt x="57" y="107"/>
                    <a:pt x="57" y="107"/>
                  </a:cubicBezTo>
                  <a:cubicBezTo>
                    <a:pt x="61" y="107"/>
                    <a:pt x="61" y="107"/>
                    <a:pt x="61" y="107"/>
                  </a:cubicBezTo>
                  <a:cubicBezTo>
                    <a:pt x="61" y="107"/>
                    <a:pt x="45" y="58"/>
                    <a:pt x="44" y="4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257"/>
            <p:cNvSpPr>
              <a:spLocks/>
            </p:cNvSpPr>
            <p:nvPr/>
          </p:nvSpPr>
          <p:spPr bwMode="auto">
            <a:xfrm>
              <a:off x="6042026" y="1354138"/>
              <a:ext cx="122238" cy="23813"/>
            </a:xfrm>
            <a:custGeom>
              <a:avLst/>
              <a:gdLst>
                <a:gd name="T0" fmla="*/ 77 w 77"/>
                <a:gd name="T1" fmla="*/ 9 h 15"/>
                <a:gd name="T2" fmla="*/ 0 w 77"/>
                <a:gd name="T3" fmla="*/ 15 h 15"/>
                <a:gd name="T4" fmla="*/ 12 w 77"/>
                <a:gd name="T5" fmla="*/ 3 h 15"/>
                <a:gd name="T6" fmla="*/ 65 w 77"/>
                <a:gd name="T7" fmla="*/ 0 h 15"/>
                <a:gd name="T8" fmla="*/ 77 w 77"/>
                <a:gd name="T9" fmla="*/ 9 h 15"/>
              </a:gdLst>
              <a:ahLst/>
              <a:cxnLst>
                <a:cxn ang="0">
                  <a:pos x="T0" y="T1"/>
                </a:cxn>
                <a:cxn ang="0">
                  <a:pos x="T2" y="T3"/>
                </a:cxn>
                <a:cxn ang="0">
                  <a:pos x="T4" y="T5"/>
                </a:cxn>
                <a:cxn ang="0">
                  <a:pos x="T6" y="T7"/>
                </a:cxn>
                <a:cxn ang="0">
                  <a:pos x="T8" y="T9"/>
                </a:cxn>
              </a:cxnLst>
              <a:rect l="0" t="0" r="r" b="b"/>
              <a:pathLst>
                <a:path w="77" h="15">
                  <a:moveTo>
                    <a:pt x="77" y="9"/>
                  </a:moveTo>
                  <a:lnTo>
                    <a:pt x="0" y="15"/>
                  </a:lnTo>
                  <a:lnTo>
                    <a:pt x="12" y="3"/>
                  </a:lnTo>
                  <a:lnTo>
                    <a:pt x="65" y="0"/>
                  </a:lnTo>
                  <a:lnTo>
                    <a:pt x="77" y="9"/>
                  </a:lnTo>
                  <a:close/>
                </a:path>
              </a:pathLst>
            </a:custGeom>
            <a:solidFill>
              <a:srgbClr val="B552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258"/>
            <p:cNvSpPr>
              <a:spLocks/>
            </p:cNvSpPr>
            <p:nvPr/>
          </p:nvSpPr>
          <p:spPr bwMode="auto">
            <a:xfrm>
              <a:off x="5905501" y="1344613"/>
              <a:ext cx="92075" cy="44450"/>
            </a:xfrm>
            <a:custGeom>
              <a:avLst/>
              <a:gdLst>
                <a:gd name="T0" fmla="*/ 52 w 58"/>
                <a:gd name="T1" fmla="*/ 0 h 28"/>
                <a:gd name="T2" fmla="*/ 0 w 58"/>
                <a:gd name="T3" fmla="*/ 3 h 28"/>
                <a:gd name="T4" fmla="*/ 0 w 58"/>
                <a:gd name="T5" fmla="*/ 15 h 28"/>
                <a:gd name="T6" fmla="*/ 0 w 58"/>
                <a:gd name="T7" fmla="*/ 28 h 28"/>
                <a:gd name="T8" fmla="*/ 55 w 58"/>
                <a:gd name="T9" fmla="*/ 25 h 28"/>
                <a:gd name="T10" fmla="*/ 58 w 58"/>
                <a:gd name="T11" fmla="*/ 9 h 28"/>
                <a:gd name="T12" fmla="*/ 52 w 58"/>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58" h="28">
                  <a:moveTo>
                    <a:pt x="52" y="0"/>
                  </a:moveTo>
                  <a:lnTo>
                    <a:pt x="0" y="3"/>
                  </a:lnTo>
                  <a:lnTo>
                    <a:pt x="0" y="15"/>
                  </a:lnTo>
                  <a:lnTo>
                    <a:pt x="0" y="28"/>
                  </a:lnTo>
                  <a:lnTo>
                    <a:pt x="55" y="25"/>
                  </a:lnTo>
                  <a:lnTo>
                    <a:pt x="58" y="9"/>
                  </a:lnTo>
                  <a:lnTo>
                    <a:pt x="52" y="0"/>
                  </a:lnTo>
                  <a:close/>
                </a:path>
              </a:pathLst>
            </a:custGeom>
            <a:solidFill>
              <a:srgbClr val="B552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259"/>
            <p:cNvSpPr>
              <a:spLocks/>
            </p:cNvSpPr>
            <p:nvPr/>
          </p:nvSpPr>
          <p:spPr bwMode="auto">
            <a:xfrm>
              <a:off x="6208713" y="1325563"/>
              <a:ext cx="92075" cy="42863"/>
            </a:xfrm>
            <a:custGeom>
              <a:avLst/>
              <a:gdLst>
                <a:gd name="T0" fmla="*/ 6 w 58"/>
                <a:gd name="T1" fmla="*/ 27 h 27"/>
                <a:gd name="T2" fmla="*/ 58 w 58"/>
                <a:gd name="T3" fmla="*/ 24 h 27"/>
                <a:gd name="T4" fmla="*/ 58 w 58"/>
                <a:gd name="T5" fmla="*/ 12 h 27"/>
                <a:gd name="T6" fmla="*/ 55 w 58"/>
                <a:gd name="T7" fmla="*/ 0 h 27"/>
                <a:gd name="T8" fmla="*/ 3 w 58"/>
                <a:gd name="T9" fmla="*/ 3 h 27"/>
                <a:gd name="T10" fmla="*/ 0 w 58"/>
                <a:gd name="T11" fmla="*/ 15 h 27"/>
                <a:gd name="T12" fmla="*/ 6 w 58"/>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58" h="27">
                  <a:moveTo>
                    <a:pt x="6" y="27"/>
                  </a:moveTo>
                  <a:lnTo>
                    <a:pt x="58" y="24"/>
                  </a:lnTo>
                  <a:lnTo>
                    <a:pt x="58" y="12"/>
                  </a:lnTo>
                  <a:lnTo>
                    <a:pt x="55" y="0"/>
                  </a:lnTo>
                  <a:lnTo>
                    <a:pt x="3" y="3"/>
                  </a:lnTo>
                  <a:lnTo>
                    <a:pt x="0" y="15"/>
                  </a:lnTo>
                  <a:lnTo>
                    <a:pt x="6" y="27"/>
                  </a:lnTo>
                  <a:close/>
                </a:path>
              </a:pathLst>
            </a:custGeom>
            <a:solidFill>
              <a:srgbClr val="B552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263"/>
            <p:cNvSpPr>
              <a:spLocks/>
            </p:cNvSpPr>
            <p:nvPr/>
          </p:nvSpPr>
          <p:spPr bwMode="auto">
            <a:xfrm>
              <a:off x="3922713" y="2111376"/>
              <a:ext cx="976313" cy="800100"/>
            </a:xfrm>
            <a:custGeom>
              <a:avLst/>
              <a:gdLst>
                <a:gd name="T0" fmla="*/ 196 w 200"/>
                <a:gd name="T1" fmla="*/ 49 h 164"/>
                <a:gd name="T2" fmla="*/ 50 w 200"/>
                <a:gd name="T3" fmla="*/ 158 h 164"/>
                <a:gd name="T4" fmla="*/ 28 w 200"/>
                <a:gd name="T5" fmla="*/ 163 h 164"/>
                <a:gd name="T6" fmla="*/ 10 w 200"/>
                <a:gd name="T7" fmla="*/ 152 h 164"/>
                <a:gd name="T8" fmla="*/ 9 w 200"/>
                <a:gd name="T9" fmla="*/ 152 h 164"/>
                <a:gd name="T10" fmla="*/ 15 w 200"/>
                <a:gd name="T11" fmla="*/ 111 h 164"/>
                <a:gd name="T12" fmla="*/ 162 w 200"/>
                <a:gd name="T13" fmla="*/ 2 h 164"/>
                <a:gd name="T14" fmla="*/ 173 w 200"/>
                <a:gd name="T15" fmla="*/ 4 h 164"/>
                <a:gd name="T16" fmla="*/ 198 w 200"/>
                <a:gd name="T17" fmla="*/ 37 h 164"/>
                <a:gd name="T18" fmla="*/ 196 w 200"/>
                <a:gd name="T19" fmla="*/ 4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164">
                  <a:moveTo>
                    <a:pt x="196" y="49"/>
                  </a:moveTo>
                  <a:cubicBezTo>
                    <a:pt x="50" y="158"/>
                    <a:pt x="50" y="158"/>
                    <a:pt x="50" y="158"/>
                  </a:cubicBezTo>
                  <a:cubicBezTo>
                    <a:pt x="44" y="162"/>
                    <a:pt x="36" y="164"/>
                    <a:pt x="28" y="163"/>
                  </a:cubicBezTo>
                  <a:cubicBezTo>
                    <a:pt x="21" y="162"/>
                    <a:pt x="14" y="158"/>
                    <a:pt x="10" y="152"/>
                  </a:cubicBezTo>
                  <a:cubicBezTo>
                    <a:pt x="9" y="152"/>
                    <a:pt x="9" y="152"/>
                    <a:pt x="9" y="152"/>
                  </a:cubicBezTo>
                  <a:cubicBezTo>
                    <a:pt x="0" y="139"/>
                    <a:pt x="3" y="121"/>
                    <a:pt x="15" y="111"/>
                  </a:cubicBezTo>
                  <a:cubicBezTo>
                    <a:pt x="162" y="2"/>
                    <a:pt x="162" y="2"/>
                    <a:pt x="162" y="2"/>
                  </a:cubicBezTo>
                  <a:cubicBezTo>
                    <a:pt x="165" y="0"/>
                    <a:pt x="170" y="0"/>
                    <a:pt x="173" y="4"/>
                  </a:cubicBezTo>
                  <a:cubicBezTo>
                    <a:pt x="198" y="37"/>
                    <a:pt x="198" y="37"/>
                    <a:pt x="198" y="37"/>
                  </a:cubicBezTo>
                  <a:cubicBezTo>
                    <a:pt x="200" y="41"/>
                    <a:pt x="200" y="46"/>
                    <a:pt x="196" y="49"/>
                  </a:cubicBezTo>
                  <a:close/>
                </a:path>
              </a:pathLst>
            </a:custGeom>
            <a:solidFill>
              <a:srgbClr val="1E3E5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264"/>
            <p:cNvSpPr>
              <a:spLocks/>
            </p:cNvSpPr>
            <p:nvPr/>
          </p:nvSpPr>
          <p:spPr bwMode="auto">
            <a:xfrm>
              <a:off x="4913313" y="1335088"/>
              <a:ext cx="415925" cy="903288"/>
            </a:xfrm>
            <a:custGeom>
              <a:avLst/>
              <a:gdLst>
                <a:gd name="T0" fmla="*/ 74 w 85"/>
                <a:gd name="T1" fmla="*/ 0 h 185"/>
                <a:gd name="T2" fmla="*/ 7 w 85"/>
                <a:gd name="T3" fmla="*/ 77 h 185"/>
                <a:gd name="T4" fmla="*/ 85 w 85"/>
                <a:gd name="T5" fmla="*/ 185 h 185"/>
                <a:gd name="T6" fmla="*/ 75 w 85"/>
                <a:gd name="T7" fmla="*/ 14 h 185"/>
                <a:gd name="T8" fmla="*/ 37 w 85"/>
                <a:gd name="T9" fmla="*/ 44 h 185"/>
                <a:gd name="T10" fmla="*/ 53 w 85"/>
                <a:gd name="T11" fmla="*/ 165 h 185"/>
                <a:gd name="T12" fmla="*/ 49 w 85"/>
                <a:gd name="T13" fmla="*/ 162 h 185"/>
                <a:gd name="T14" fmla="*/ 49 w 85"/>
                <a:gd name="T15" fmla="*/ 162 h 185"/>
                <a:gd name="T16" fmla="*/ 29 w 85"/>
                <a:gd name="T17" fmla="*/ 38 h 185"/>
                <a:gd name="T18" fmla="*/ 74 w 85"/>
                <a:gd name="T19" fmla="*/ 5 h 185"/>
                <a:gd name="T20" fmla="*/ 74 w 85"/>
                <a:gd name="T21"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185">
                  <a:moveTo>
                    <a:pt x="74" y="0"/>
                  </a:moveTo>
                  <a:cubicBezTo>
                    <a:pt x="40" y="11"/>
                    <a:pt x="13" y="40"/>
                    <a:pt x="7" y="77"/>
                  </a:cubicBezTo>
                  <a:cubicBezTo>
                    <a:pt x="0" y="128"/>
                    <a:pt x="34" y="176"/>
                    <a:pt x="85" y="185"/>
                  </a:cubicBezTo>
                  <a:cubicBezTo>
                    <a:pt x="75" y="14"/>
                    <a:pt x="75" y="14"/>
                    <a:pt x="75" y="14"/>
                  </a:cubicBezTo>
                  <a:cubicBezTo>
                    <a:pt x="60" y="20"/>
                    <a:pt x="47" y="30"/>
                    <a:pt x="37" y="44"/>
                  </a:cubicBezTo>
                  <a:cubicBezTo>
                    <a:pt x="9" y="83"/>
                    <a:pt x="17" y="136"/>
                    <a:pt x="53" y="165"/>
                  </a:cubicBezTo>
                  <a:cubicBezTo>
                    <a:pt x="52" y="164"/>
                    <a:pt x="50" y="163"/>
                    <a:pt x="49" y="162"/>
                  </a:cubicBezTo>
                  <a:cubicBezTo>
                    <a:pt x="49" y="162"/>
                    <a:pt x="49" y="162"/>
                    <a:pt x="49" y="162"/>
                  </a:cubicBezTo>
                  <a:cubicBezTo>
                    <a:pt x="9" y="134"/>
                    <a:pt x="0" y="78"/>
                    <a:pt x="29" y="38"/>
                  </a:cubicBezTo>
                  <a:cubicBezTo>
                    <a:pt x="40" y="22"/>
                    <a:pt x="56" y="11"/>
                    <a:pt x="74" y="5"/>
                  </a:cubicBezTo>
                  <a:cubicBezTo>
                    <a:pt x="74" y="0"/>
                    <a:pt x="74" y="0"/>
                    <a:pt x="74" y="0"/>
                  </a:cubicBezTo>
                </a:path>
              </a:pathLst>
            </a:custGeom>
            <a:solidFill>
              <a:srgbClr val="E9FAF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265"/>
            <p:cNvSpPr>
              <a:spLocks noEditPoints="1"/>
            </p:cNvSpPr>
            <p:nvPr/>
          </p:nvSpPr>
          <p:spPr bwMode="auto">
            <a:xfrm>
              <a:off x="5275263" y="1314451"/>
              <a:ext cx="571500" cy="928688"/>
            </a:xfrm>
            <a:custGeom>
              <a:avLst/>
              <a:gdLst>
                <a:gd name="T0" fmla="*/ 69 w 117"/>
                <a:gd name="T1" fmla="*/ 47 h 190"/>
                <a:gd name="T2" fmla="*/ 57 w 117"/>
                <a:gd name="T3" fmla="*/ 48 h 190"/>
                <a:gd name="T4" fmla="*/ 58 w 117"/>
                <a:gd name="T5" fmla="*/ 67 h 190"/>
                <a:gd name="T6" fmla="*/ 70 w 117"/>
                <a:gd name="T7" fmla="*/ 66 h 190"/>
                <a:gd name="T8" fmla="*/ 69 w 117"/>
                <a:gd name="T9" fmla="*/ 47 h 190"/>
                <a:gd name="T10" fmla="*/ 110 w 117"/>
                <a:gd name="T11" fmla="*/ 47 h 190"/>
                <a:gd name="T12" fmla="*/ 111 w 117"/>
                <a:gd name="T13" fmla="*/ 64 h 190"/>
                <a:gd name="T14" fmla="*/ 117 w 117"/>
                <a:gd name="T15" fmla="*/ 64 h 190"/>
                <a:gd name="T16" fmla="*/ 110 w 117"/>
                <a:gd name="T17" fmla="*/ 47 h 190"/>
                <a:gd name="T18" fmla="*/ 89 w 117"/>
                <a:gd name="T19" fmla="*/ 46 h 190"/>
                <a:gd name="T20" fmla="*/ 70 w 117"/>
                <a:gd name="T21" fmla="*/ 47 h 190"/>
                <a:gd name="T22" fmla="*/ 71 w 117"/>
                <a:gd name="T23" fmla="*/ 66 h 190"/>
                <a:gd name="T24" fmla="*/ 90 w 117"/>
                <a:gd name="T25" fmla="*/ 65 h 190"/>
                <a:gd name="T26" fmla="*/ 89 w 117"/>
                <a:gd name="T27" fmla="*/ 46 h 190"/>
                <a:gd name="T28" fmla="*/ 108 w 117"/>
                <a:gd name="T29" fmla="*/ 45 h 190"/>
                <a:gd name="T30" fmla="*/ 90 w 117"/>
                <a:gd name="T31" fmla="*/ 46 h 190"/>
                <a:gd name="T32" fmla="*/ 91 w 117"/>
                <a:gd name="T33" fmla="*/ 65 h 190"/>
                <a:gd name="T34" fmla="*/ 110 w 117"/>
                <a:gd name="T35" fmla="*/ 64 h 190"/>
                <a:gd name="T36" fmla="*/ 109 w 117"/>
                <a:gd name="T37" fmla="*/ 46 h 190"/>
                <a:gd name="T38" fmla="*/ 108 w 117"/>
                <a:gd name="T39" fmla="*/ 45 h 190"/>
                <a:gd name="T40" fmla="*/ 27 w 117"/>
                <a:gd name="T41" fmla="*/ 0 h 190"/>
                <a:gd name="T42" fmla="*/ 0 w 117"/>
                <a:gd name="T43" fmla="*/ 4 h 190"/>
                <a:gd name="T44" fmla="*/ 0 w 117"/>
                <a:gd name="T45" fmla="*/ 9 h 190"/>
                <a:gd name="T46" fmla="*/ 27 w 117"/>
                <a:gd name="T47" fmla="*/ 5 h 190"/>
                <a:gd name="T48" fmla="*/ 79 w 117"/>
                <a:gd name="T49" fmla="*/ 22 h 190"/>
                <a:gd name="T50" fmla="*/ 79 w 117"/>
                <a:gd name="T51" fmla="*/ 22 h 190"/>
                <a:gd name="T52" fmla="*/ 83 w 117"/>
                <a:gd name="T53" fmla="*/ 25 h 190"/>
                <a:gd name="T54" fmla="*/ 35 w 117"/>
                <a:gd name="T55" fmla="*/ 11 h 190"/>
                <a:gd name="T56" fmla="*/ 1 w 117"/>
                <a:gd name="T57" fmla="*/ 18 h 190"/>
                <a:gd name="T58" fmla="*/ 11 w 117"/>
                <a:gd name="T59" fmla="*/ 189 h 190"/>
                <a:gd name="T60" fmla="*/ 14 w 117"/>
                <a:gd name="T61" fmla="*/ 189 h 190"/>
                <a:gd name="T62" fmla="*/ 28 w 117"/>
                <a:gd name="T63" fmla="*/ 190 h 190"/>
                <a:gd name="T64" fmla="*/ 60 w 117"/>
                <a:gd name="T65" fmla="*/ 184 h 190"/>
                <a:gd name="T66" fmla="*/ 60 w 117"/>
                <a:gd name="T67" fmla="*/ 185 h 190"/>
                <a:gd name="T68" fmla="*/ 51 w 117"/>
                <a:gd name="T69" fmla="*/ 36 h 190"/>
                <a:gd name="T70" fmla="*/ 40 w 117"/>
                <a:gd name="T71" fmla="*/ 37 h 190"/>
                <a:gd name="T72" fmla="*/ 52 w 117"/>
                <a:gd name="T73" fmla="*/ 13 h 190"/>
                <a:gd name="T74" fmla="*/ 67 w 117"/>
                <a:gd name="T75" fmla="*/ 35 h 190"/>
                <a:gd name="T76" fmla="*/ 56 w 117"/>
                <a:gd name="T77" fmla="*/ 36 h 190"/>
                <a:gd name="T78" fmla="*/ 57 w 117"/>
                <a:gd name="T79" fmla="*/ 47 h 190"/>
                <a:gd name="T80" fmla="*/ 69 w 117"/>
                <a:gd name="T81" fmla="*/ 46 h 190"/>
                <a:gd name="T82" fmla="*/ 68 w 117"/>
                <a:gd name="T83" fmla="*/ 34 h 190"/>
                <a:gd name="T84" fmla="*/ 69 w 117"/>
                <a:gd name="T85" fmla="*/ 34 h 190"/>
                <a:gd name="T86" fmla="*/ 70 w 117"/>
                <a:gd name="T87" fmla="*/ 46 h 190"/>
                <a:gd name="T88" fmla="*/ 89 w 117"/>
                <a:gd name="T89" fmla="*/ 45 h 190"/>
                <a:gd name="T90" fmla="*/ 88 w 117"/>
                <a:gd name="T91" fmla="*/ 33 h 190"/>
                <a:gd name="T92" fmla="*/ 89 w 117"/>
                <a:gd name="T93" fmla="*/ 33 h 190"/>
                <a:gd name="T94" fmla="*/ 89 w 117"/>
                <a:gd name="T95" fmla="*/ 45 h 190"/>
                <a:gd name="T96" fmla="*/ 108 w 117"/>
                <a:gd name="T97" fmla="*/ 44 h 190"/>
                <a:gd name="T98" fmla="*/ 41 w 117"/>
                <a:gd name="T99" fmla="*/ 1 h 190"/>
                <a:gd name="T100" fmla="*/ 27 w 117"/>
                <a:gd name="T101"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 h="190">
                  <a:moveTo>
                    <a:pt x="69" y="47"/>
                  </a:moveTo>
                  <a:cubicBezTo>
                    <a:pt x="57" y="48"/>
                    <a:pt x="57" y="48"/>
                    <a:pt x="57" y="48"/>
                  </a:cubicBezTo>
                  <a:cubicBezTo>
                    <a:pt x="58" y="67"/>
                    <a:pt x="58" y="67"/>
                    <a:pt x="58" y="67"/>
                  </a:cubicBezTo>
                  <a:cubicBezTo>
                    <a:pt x="70" y="66"/>
                    <a:pt x="70" y="66"/>
                    <a:pt x="70" y="66"/>
                  </a:cubicBezTo>
                  <a:cubicBezTo>
                    <a:pt x="69" y="47"/>
                    <a:pt x="69" y="47"/>
                    <a:pt x="69" y="47"/>
                  </a:cubicBezTo>
                  <a:moveTo>
                    <a:pt x="110" y="47"/>
                  </a:moveTo>
                  <a:cubicBezTo>
                    <a:pt x="111" y="64"/>
                    <a:pt x="111" y="64"/>
                    <a:pt x="111" y="64"/>
                  </a:cubicBezTo>
                  <a:cubicBezTo>
                    <a:pt x="117" y="64"/>
                    <a:pt x="117" y="64"/>
                    <a:pt x="117" y="64"/>
                  </a:cubicBezTo>
                  <a:cubicBezTo>
                    <a:pt x="115" y="58"/>
                    <a:pt x="113" y="52"/>
                    <a:pt x="110" y="47"/>
                  </a:cubicBezTo>
                  <a:moveTo>
                    <a:pt x="89" y="46"/>
                  </a:moveTo>
                  <a:cubicBezTo>
                    <a:pt x="70" y="47"/>
                    <a:pt x="70" y="47"/>
                    <a:pt x="70" y="47"/>
                  </a:cubicBezTo>
                  <a:cubicBezTo>
                    <a:pt x="71" y="66"/>
                    <a:pt x="71" y="66"/>
                    <a:pt x="71" y="66"/>
                  </a:cubicBezTo>
                  <a:cubicBezTo>
                    <a:pt x="90" y="65"/>
                    <a:pt x="90" y="65"/>
                    <a:pt x="90" y="65"/>
                  </a:cubicBezTo>
                  <a:cubicBezTo>
                    <a:pt x="89" y="46"/>
                    <a:pt x="89" y="46"/>
                    <a:pt x="89" y="46"/>
                  </a:cubicBezTo>
                  <a:moveTo>
                    <a:pt x="108" y="45"/>
                  </a:moveTo>
                  <a:cubicBezTo>
                    <a:pt x="90" y="46"/>
                    <a:pt x="90" y="46"/>
                    <a:pt x="90" y="46"/>
                  </a:cubicBezTo>
                  <a:cubicBezTo>
                    <a:pt x="91" y="65"/>
                    <a:pt x="91" y="65"/>
                    <a:pt x="91" y="65"/>
                  </a:cubicBezTo>
                  <a:cubicBezTo>
                    <a:pt x="110" y="64"/>
                    <a:pt x="110" y="64"/>
                    <a:pt x="110" y="64"/>
                  </a:cubicBezTo>
                  <a:cubicBezTo>
                    <a:pt x="109" y="46"/>
                    <a:pt x="109" y="46"/>
                    <a:pt x="109" y="46"/>
                  </a:cubicBezTo>
                  <a:cubicBezTo>
                    <a:pt x="109" y="45"/>
                    <a:pt x="108" y="45"/>
                    <a:pt x="108" y="45"/>
                  </a:cubicBezTo>
                  <a:moveTo>
                    <a:pt x="27" y="0"/>
                  </a:moveTo>
                  <a:cubicBezTo>
                    <a:pt x="18" y="0"/>
                    <a:pt x="9" y="2"/>
                    <a:pt x="0" y="4"/>
                  </a:cubicBezTo>
                  <a:cubicBezTo>
                    <a:pt x="0" y="9"/>
                    <a:pt x="0" y="9"/>
                    <a:pt x="0" y="9"/>
                  </a:cubicBezTo>
                  <a:cubicBezTo>
                    <a:pt x="9" y="6"/>
                    <a:pt x="18" y="5"/>
                    <a:pt x="27" y="5"/>
                  </a:cubicBezTo>
                  <a:cubicBezTo>
                    <a:pt x="45" y="5"/>
                    <a:pt x="63" y="10"/>
                    <a:pt x="79" y="22"/>
                  </a:cubicBezTo>
                  <a:cubicBezTo>
                    <a:pt x="79" y="22"/>
                    <a:pt x="79" y="22"/>
                    <a:pt x="79" y="22"/>
                  </a:cubicBezTo>
                  <a:cubicBezTo>
                    <a:pt x="81" y="23"/>
                    <a:pt x="82" y="24"/>
                    <a:pt x="83" y="25"/>
                  </a:cubicBezTo>
                  <a:cubicBezTo>
                    <a:pt x="68" y="15"/>
                    <a:pt x="52" y="11"/>
                    <a:pt x="35" y="11"/>
                  </a:cubicBezTo>
                  <a:cubicBezTo>
                    <a:pt x="24" y="11"/>
                    <a:pt x="12" y="13"/>
                    <a:pt x="1" y="18"/>
                  </a:cubicBezTo>
                  <a:cubicBezTo>
                    <a:pt x="11" y="189"/>
                    <a:pt x="11" y="189"/>
                    <a:pt x="11" y="189"/>
                  </a:cubicBezTo>
                  <a:cubicBezTo>
                    <a:pt x="12" y="189"/>
                    <a:pt x="13" y="189"/>
                    <a:pt x="14" y="189"/>
                  </a:cubicBezTo>
                  <a:cubicBezTo>
                    <a:pt x="18" y="190"/>
                    <a:pt x="23" y="190"/>
                    <a:pt x="28" y="190"/>
                  </a:cubicBezTo>
                  <a:cubicBezTo>
                    <a:pt x="39" y="190"/>
                    <a:pt x="50" y="188"/>
                    <a:pt x="60" y="184"/>
                  </a:cubicBezTo>
                  <a:cubicBezTo>
                    <a:pt x="60" y="185"/>
                    <a:pt x="60" y="185"/>
                    <a:pt x="60" y="185"/>
                  </a:cubicBezTo>
                  <a:cubicBezTo>
                    <a:pt x="51" y="36"/>
                    <a:pt x="51" y="36"/>
                    <a:pt x="51" y="36"/>
                  </a:cubicBezTo>
                  <a:cubicBezTo>
                    <a:pt x="40" y="37"/>
                    <a:pt x="40" y="37"/>
                    <a:pt x="40" y="37"/>
                  </a:cubicBezTo>
                  <a:cubicBezTo>
                    <a:pt x="52" y="13"/>
                    <a:pt x="52" y="13"/>
                    <a:pt x="52" y="13"/>
                  </a:cubicBezTo>
                  <a:cubicBezTo>
                    <a:pt x="67" y="35"/>
                    <a:pt x="67" y="35"/>
                    <a:pt x="67" y="35"/>
                  </a:cubicBezTo>
                  <a:cubicBezTo>
                    <a:pt x="56" y="36"/>
                    <a:pt x="56" y="36"/>
                    <a:pt x="56" y="36"/>
                  </a:cubicBezTo>
                  <a:cubicBezTo>
                    <a:pt x="57" y="47"/>
                    <a:pt x="57" y="47"/>
                    <a:pt x="57" y="47"/>
                  </a:cubicBezTo>
                  <a:cubicBezTo>
                    <a:pt x="69" y="46"/>
                    <a:pt x="69" y="46"/>
                    <a:pt x="69" y="46"/>
                  </a:cubicBezTo>
                  <a:cubicBezTo>
                    <a:pt x="68" y="34"/>
                    <a:pt x="68" y="34"/>
                    <a:pt x="68" y="34"/>
                  </a:cubicBezTo>
                  <a:cubicBezTo>
                    <a:pt x="69" y="34"/>
                    <a:pt x="69" y="34"/>
                    <a:pt x="69" y="34"/>
                  </a:cubicBezTo>
                  <a:cubicBezTo>
                    <a:pt x="70" y="46"/>
                    <a:pt x="70" y="46"/>
                    <a:pt x="70" y="46"/>
                  </a:cubicBezTo>
                  <a:cubicBezTo>
                    <a:pt x="89" y="45"/>
                    <a:pt x="89" y="45"/>
                    <a:pt x="89" y="45"/>
                  </a:cubicBezTo>
                  <a:cubicBezTo>
                    <a:pt x="88" y="33"/>
                    <a:pt x="88" y="33"/>
                    <a:pt x="88" y="33"/>
                  </a:cubicBezTo>
                  <a:cubicBezTo>
                    <a:pt x="89" y="33"/>
                    <a:pt x="89" y="33"/>
                    <a:pt x="89" y="33"/>
                  </a:cubicBezTo>
                  <a:cubicBezTo>
                    <a:pt x="89" y="45"/>
                    <a:pt x="89" y="45"/>
                    <a:pt x="89" y="45"/>
                  </a:cubicBezTo>
                  <a:cubicBezTo>
                    <a:pt x="108" y="44"/>
                    <a:pt x="108" y="44"/>
                    <a:pt x="108" y="44"/>
                  </a:cubicBezTo>
                  <a:cubicBezTo>
                    <a:pt x="93" y="22"/>
                    <a:pt x="70" y="5"/>
                    <a:pt x="41" y="1"/>
                  </a:cubicBezTo>
                  <a:cubicBezTo>
                    <a:pt x="37" y="0"/>
                    <a:pt x="32" y="0"/>
                    <a:pt x="27" y="0"/>
                  </a:cubicBezTo>
                </a:path>
              </a:pathLst>
            </a:custGeom>
            <a:solidFill>
              <a:srgbClr val="E9FAF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266"/>
            <p:cNvSpPr>
              <a:spLocks noEditPoints="1"/>
            </p:cNvSpPr>
            <p:nvPr/>
          </p:nvSpPr>
          <p:spPr bwMode="auto">
            <a:xfrm>
              <a:off x="5607051" y="1481138"/>
              <a:ext cx="14288" cy="155575"/>
            </a:xfrm>
            <a:custGeom>
              <a:avLst/>
              <a:gdLst>
                <a:gd name="T0" fmla="*/ 6 w 9"/>
                <a:gd name="T1" fmla="*/ 40 h 98"/>
                <a:gd name="T2" fmla="*/ 3 w 9"/>
                <a:gd name="T3" fmla="*/ 40 h 98"/>
                <a:gd name="T4" fmla="*/ 6 w 9"/>
                <a:gd name="T5" fmla="*/ 98 h 98"/>
                <a:gd name="T6" fmla="*/ 9 w 9"/>
                <a:gd name="T7" fmla="*/ 98 h 98"/>
                <a:gd name="T8" fmla="*/ 6 w 9"/>
                <a:gd name="T9" fmla="*/ 40 h 98"/>
                <a:gd name="T10" fmla="*/ 3 w 9"/>
                <a:gd name="T11" fmla="*/ 0 h 98"/>
                <a:gd name="T12" fmla="*/ 0 w 9"/>
                <a:gd name="T13" fmla="*/ 0 h 98"/>
                <a:gd name="T14" fmla="*/ 3 w 9"/>
                <a:gd name="T15" fmla="*/ 37 h 98"/>
                <a:gd name="T16" fmla="*/ 6 w 9"/>
                <a:gd name="T17" fmla="*/ 37 h 98"/>
                <a:gd name="T18" fmla="*/ 3 w 9"/>
                <a:gd name="T1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98">
                  <a:moveTo>
                    <a:pt x="6" y="40"/>
                  </a:moveTo>
                  <a:lnTo>
                    <a:pt x="3" y="40"/>
                  </a:lnTo>
                  <a:lnTo>
                    <a:pt x="6" y="98"/>
                  </a:lnTo>
                  <a:lnTo>
                    <a:pt x="9" y="98"/>
                  </a:lnTo>
                  <a:lnTo>
                    <a:pt x="6" y="40"/>
                  </a:lnTo>
                  <a:close/>
                  <a:moveTo>
                    <a:pt x="3" y="0"/>
                  </a:moveTo>
                  <a:lnTo>
                    <a:pt x="0" y="0"/>
                  </a:lnTo>
                  <a:lnTo>
                    <a:pt x="3" y="37"/>
                  </a:lnTo>
                  <a:lnTo>
                    <a:pt x="6" y="37"/>
                  </a:lnTo>
                  <a:lnTo>
                    <a:pt x="3" y="0"/>
                  </a:lnTo>
                  <a:close/>
                </a:path>
              </a:pathLst>
            </a:custGeom>
            <a:solidFill>
              <a:srgbClr val="B0C2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267"/>
            <p:cNvSpPr>
              <a:spLocks noEditPoints="1"/>
            </p:cNvSpPr>
            <p:nvPr/>
          </p:nvSpPr>
          <p:spPr bwMode="auto">
            <a:xfrm>
              <a:off x="5607051" y="1481138"/>
              <a:ext cx="14288" cy="155575"/>
            </a:xfrm>
            <a:custGeom>
              <a:avLst/>
              <a:gdLst>
                <a:gd name="T0" fmla="*/ 6 w 9"/>
                <a:gd name="T1" fmla="*/ 40 h 98"/>
                <a:gd name="T2" fmla="*/ 3 w 9"/>
                <a:gd name="T3" fmla="*/ 40 h 98"/>
                <a:gd name="T4" fmla="*/ 6 w 9"/>
                <a:gd name="T5" fmla="*/ 98 h 98"/>
                <a:gd name="T6" fmla="*/ 9 w 9"/>
                <a:gd name="T7" fmla="*/ 98 h 98"/>
                <a:gd name="T8" fmla="*/ 6 w 9"/>
                <a:gd name="T9" fmla="*/ 40 h 98"/>
                <a:gd name="T10" fmla="*/ 3 w 9"/>
                <a:gd name="T11" fmla="*/ 0 h 98"/>
                <a:gd name="T12" fmla="*/ 0 w 9"/>
                <a:gd name="T13" fmla="*/ 0 h 98"/>
                <a:gd name="T14" fmla="*/ 3 w 9"/>
                <a:gd name="T15" fmla="*/ 37 h 98"/>
                <a:gd name="T16" fmla="*/ 6 w 9"/>
                <a:gd name="T17" fmla="*/ 37 h 98"/>
                <a:gd name="T18" fmla="*/ 3 w 9"/>
                <a:gd name="T1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98">
                  <a:moveTo>
                    <a:pt x="6" y="40"/>
                  </a:moveTo>
                  <a:lnTo>
                    <a:pt x="3" y="40"/>
                  </a:lnTo>
                  <a:lnTo>
                    <a:pt x="6" y="98"/>
                  </a:lnTo>
                  <a:lnTo>
                    <a:pt x="9" y="98"/>
                  </a:lnTo>
                  <a:lnTo>
                    <a:pt x="6" y="40"/>
                  </a:lnTo>
                  <a:moveTo>
                    <a:pt x="3" y="0"/>
                  </a:moveTo>
                  <a:lnTo>
                    <a:pt x="0" y="0"/>
                  </a:lnTo>
                  <a:lnTo>
                    <a:pt x="3" y="37"/>
                  </a:lnTo>
                  <a:lnTo>
                    <a:pt x="6" y="37"/>
                  </a:lnTo>
                  <a:lnTo>
                    <a:pt x="3"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268"/>
            <p:cNvSpPr>
              <a:spLocks noEditPoints="1"/>
            </p:cNvSpPr>
            <p:nvPr/>
          </p:nvSpPr>
          <p:spPr bwMode="auto">
            <a:xfrm>
              <a:off x="5705476" y="1476376"/>
              <a:ext cx="14288" cy="155575"/>
            </a:xfrm>
            <a:custGeom>
              <a:avLst/>
              <a:gdLst>
                <a:gd name="T0" fmla="*/ 6 w 9"/>
                <a:gd name="T1" fmla="*/ 40 h 98"/>
                <a:gd name="T2" fmla="*/ 3 w 9"/>
                <a:gd name="T3" fmla="*/ 40 h 98"/>
                <a:gd name="T4" fmla="*/ 6 w 9"/>
                <a:gd name="T5" fmla="*/ 98 h 98"/>
                <a:gd name="T6" fmla="*/ 9 w 9"/>
                <a:gd name="T7" fmla="*/ 98 h 98"/>
                <a:gd name="T8" fmla="*/ 6 w 9"/>
                <a:gd name="T9" fmla="*/ 40 h 98"/>
                <a:gd name="T10" fmla="*/ 3 w 9"/>
                <a:gd name="T11" fmla="*/ 0 h 98"/>
                <a:gd name="T12" fmla="*/ 0 w 9"/>
                <a:gd name="T13" fmla="*/ 0 h 98"/>
                <a:gd name="T14" fmla="*/ 3 w 9"/>
                <a:gd name="T15" fmla="*/ 37 h 98"/>
                <a:gd name="T16" fmla="*/ 3 w 9"/>
                <a:gd name="T17" fmla="*/ 37 h 98"/>
                <a:gd name="T18" fmla="*/ 3 w 9"/>
                <a:gd name="T1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98">
                  <a:moveTo>
                    <a:pt x="6" y="40"/>
                  </a:moveTo>
                  <a:lnTo>
                    <a:pt x="3" y="40"/>
                  </a:lnTo>
                  <a:lnTo>
                    <a:pt x="6" y="98"/>
                  </a:lnTo>
                  <a:lnTo>
                    <a:pt x="9" y="98"/>
                  </a:lnTo>
                  <a:lnTo>
                    <a:pt x="6" y="40"/>
                  </a:lnTo>
                  <a:close/>
                  <a:moveTo>
                    <a:pt x="3" y="0"/>
                  </a:moveTo>
                  <a:lnTo>
                    <a:pt x="0" y="0"/>
                  </a:lnTo>
                  <a:lnTo>
                    <a:pt x="3" y="37"/>
                  </a:lnTo>
                  <a:lnTo>
                    <a:pt x="3" y="37"/>
                  </a:lnTo>
                  <a:lnTo>
                    <a:pt x="3" y="0"/>
                  </a:lnTo>
                  <a:close/>
                </a:path>
              </a:pathLst>
            </a:custGeom>
            <a:solidFill>
              <a:srgbClr val="B0C2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269"/>
            <p:cNvSpPr>
              <a:spLocks noEditPoints="1"/>
            </p:cNvSpPr>
            <p:nvPr/>
          </p:nvSpPr>
          <p:spPr bwMode="auto">
            <a:xfrm>
              <a:off x="5705476" y="1476376"/>
              <a:ext cx="14288" cy="155575"/>
            </a:xfrm>
            <a:custGeom>
              <a:avLst/>
              <a:gdLst>
                <a:gd name="T0" fmla="*/ 6 w 9"/>
                <a:gd name="T1" fmla="*/ 40 h 98"/>
                <a:gd name="T2" fmla="*/ 3 w 9"/>
                <a:gd name="T3" fmla="*/ 40 h 98"/>
                <a:gd name="T4" fmla="*/ 6 w 9"/>
                <a:gd name="T5" fmla="*/ 98 h 98"/>
                <a:gd name="T6" fmla="*/ 9 w 9"/>
                <a:gd name="T7" fmla="*/ 98 h 98"/>
                <a:gd name="T8" fmla="*/ 6 w 9"/>
                <a:gd name="T9" fmla="*/ 40 h 98"/>
                <a:gd name="T10" fmla="*/ 3 w 9"/>
                <a:gd name="T11" fmla="*/ 0 h 98"/>
                <a:gd name="T12" fmla="*/ 0 w 9"/>
                <a:gd name="T13" fmla="*/ 0 h 98"/>
                <a:gd name="T14" fmla="*/ 3 w 9"/>
                <a:gd name="T15" fmla="*/ 37 h 98"/>
                <a:gd name="T16" fmla="*/ 3 w 9"/>
                <a:gd name="T17" fmla="*/ 37 h 98"/>
                <a:gd name="T18" fmla="*/ 3 w 9"/>
                <a:gd name="T1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98">
                  <a:moveTo>
                    <a:pt x="6" y="40"/>
                  </a:moveTo>
                  <a:lnTo>
                    <a:pt x="3" y="40"/>
                  </a:lnTo>
                  <a:lnTo>
                    <a:pt x="6" y="98"/>
                  </a:lnTo>
                  <a:lnTo>
                    <a:pt x="9" y="98"/>
                  </a:lnTo>
                  <a:lnTo>
                    <a:pt x="6" y="40"/>
                  </a:lnTo>
                  <a:moveTo>
                    <a:pt x="3" y="0"/>
                  </a:moveTo>
                  <a:lnTo>
                    <a:pt x="0" y="0"/>
                  </a:lnTo>
                  <a:lnTo>
                    <a:pt x="3" y="37"/>
                  </a:lnTo>
                  <a:lnTo>
                    <a:pt x="3" y="37"/>
                  </a:lnTo>
                  <a:lnTo>
                    <a:pt x="3"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270"/>
            <p:cNvSpPr>
              <a:spLocks/>
            </p:cNvSpPr>
            <p:nvPr/>
          </p:nvSpPr>
          <p:spPr bwMode="auto">
            <a:xfrm>
              <a:off x="5807076" y="1539876"/>
              <a:ext cx="9525" cy="87313"/>
            </a:xfrm>
            <a:custGeom>
              <a:avLst/>
              <a:gdLst>
                <a:gd name="T0" fmla="*/ 0 w 2"/>
                <a:gd name="T1" fmla="*/ 0 h 18"/>
                <a:gd name="T2" fmla="*/ 1 w 2"/>
                <a:gd name="T3" fmla="*/ 18 h 18"/>
                <a:gd name="T4" fmla="*/ 2 w 2"/>
                <a:gd name="T5" fmla="*/ 18 h 18"/>
                <a:gd name="T6" fmla="*/ 1 w 2"/>
                <a:gd name="T7" fmla="*/ 1 h 18"/>
                <a:gd name="T8" fmla="*/ 0 w 2"/>
                <a:gd name="T9" fmla="*/ 0 h 18"/>
              </a:gdLst>
              <a:ahLst/>
              <a:cxnLst>
                <a:cxn ang="0">
                  <a:pos x="T0" y="T1"/>
                </a:cxn>
                <a:cxn ang="0">
                  <a:pos x="T2" y="T3"/>
                </a:cxn>
                <a:cxn ang="0">
                  <a:pos x="T4" y="T5"/>
                </a:cxn>
                <a:cxn ang="0">
                  <a:pos x="T6" y="T7"/>
                </a:cxn>
                <a:cxn ang="0">
                  <a:pos x="T8" y="T9"/>
                </a:cxn>
              </a:cxnLst>
              <a:rect l="0" t="0" r="r" b="b"/>
              <a:pathLst>
                <a:path w="2" h="18">
                  <a:moveTo>
                    <a:pt x="0" y="0"/>
                  </a:moveTo>
                  <a:cubicBezTo>
                    <a:pt x="1" y="18"/>
                    <a:pt x="1" y="18"/>
                    <a:pt x="1" y="18"/>
                  </a:cubicBezTo>
                  <a:cubicBezTo>
                    <a:pt x="2" y="18"/>
                    <a:pt x="2" y="18"/>
                    <a:pt x="2" y="18"/>
                  </a:cubicBezTo>
                  <a:cubicBezTo>
                    <a:pt x="1" y="1"/>
                    <a:pt x="1" y="1"/>
                    <a:pt x="1" y="1"/>
                  </a:cubicBezTo>
                  <a:cubicBezTo>
                    <a:pt x="0" y="1"/>
                    <a:pt x="0" y="0"/>
                    <a:pt x="0" y="0"/>
                  </a:cubicBezTo>
                </a:path>
              </a:pathLst>
            </a:custGeom>
            <a:solidFill>
              <a:srgbClr val="B0C2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271"/>
            <p:cNvSpPr>
              <a:spLocks/>
            </p:cNvSpPr>
            <p:nvPr/>
          </p:nvSpPr>
          <p:spPr bwMode="auto">
            <a:xfrm>
              <a:off x="5553076" y="1530351"/>
              <a:ext cx="249238" cy="19050"/>
            </a:xfrm>
            <a:custGeom>
              <a:avLst/>
              <a:gdLst>
                <a:gd name="T0" fmla="*/ 51 w 51"/>
                <a:gd name="T1" fmla="*/ 0 h 4"/>
                <a:gd name="T2" fmla="*/ 32 w 51"/>
                <a:gd name="T3" fmla="*/ 1 h 4"/>
                <a:gd name="T4" fmla="*/ 32 w 51"/>
                <a:gd name="T5" fmla="*/ 1 h 4"/>
                <a:gd name="T6" fmla="*/ 13 w 51"/>
                <a:gd name="T7" fmla="*/ 2 h 4"/>
                <a:gd name="T8" fmla="*/ 12 w 51"/>
                <a:gd name="T9" fmla="*/ 2 h 4"/>
                <a:gd name="T10" fmla="*/ 0 w 51"/>
                <a:gd name="T11" fmla="*/ 3 h 4"/>
                <a:gd name="T12" fmla="*/ 0 w 51"/>
                <a:gd name="T13" fmla="*/ 4 h 4"/>
                <a:gd name="T14" fmla="*/ 12 w 51"/>
                <a:gd name="T15" fmla="*/ 3 h 4"/>
                <a:gd name="T16" fmla="*/ 13 w 51"/>
                <a:gd name="T17" fmla="*/ 3 h 4"/>
                <a:gd name="T18" fmla="*/ 32 w 51"/>
                <a:gd name="T19" fmla="*/ 2 h 4"/>
                <a:gd name="T20" fmla="*/ 33 w 51"/>
                <a:gd name="T21" fmla="*/ 2 h 4"/>
                <a:gd name="T22" fmla="*/ 51 w 51"/>
                <a:gd name="T23" fmla="*/ 1 h 4"/>
                <a:gd name="T24" fmla="*/ 51 w 51"/>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4">
                  <a:moveTo>
                    <a:pt x="51" y="0"/>
                  </a:moveTo>
                  <a:cubicBezTo>
                    <a:pt x="32" y="1"/>
                    <a:pt x="32" y="1"/>
                    <a:pt x="32" y="1"/>
                  </a:cubicBezTo>
                  <a:cubicBezTo>
                    <a:pt x="32" y="1"/>
                    <a:pt x="32" y="1"/>
                    <a:pt x="32" y="1"/>
                  </a:cubicBezTo>
                  <a:cubicBezTo>
                    <a:pt x="13" y="2"/>
                    <a:pt x="13" y="2"/>
                    <a:pt x="13" y="2"/>
                  </a:cubicBezTo>
                  <a:cubicBezTo>
                    <a:pt x="12" y="2"/>
                    <a:pt x="12" y="2"/>
                    <a:pt x="12" y="2"/>
                  </a:cubicBezTo>
                  <a:cubicBezTo>
                    <a:pt x="0" y="3"/>
                    <a:pt x="0" y="3"/>
                    <a:pt x="0" y="3"/>
                  </a:cubicBezTo>
                  <a:cubicBezTo>
                    <a:pt x="0" y="4"/>
                    <a:pt x="0" y="4"/>
                    <a:pt x="0" y="4"/>
                  </a:cubicBezTo>
                  <a:cubicBezTo>
                    <a:pt x="12" y="3"/>
                    <a:pt x="12" y="3"/>
                    <a:pt x="12" y="3"/>
                  </a:cubicBezTo>
                  <a:cubicBezTo>
                    <a:pt x="13" y="3"/>
                    <a:pt x="13" y="3"/>
                    <a:pt x="13" y="3"/>
                  </a:cubicBezTo>
                  <a:cubicBezTo>
                    <a:pt x="32" y="2"/>
                    <a:pt x="32" y="2"/>
                    <a:pt x="32" y="2"/>
                  </a:cubicBezTo>
                  <a:cubicBezTo>
                    <a:pt x="33" y="2"/>
                    <a:pt x="33" y="2"/>
                    <a:pt x="33" y="2"/>
                  </a:cubicBezTo>
                  <a:cubicBezTo>
                    <a:pt x="51" y="1"/>
                    <a:pt x="51" y="1"/>
                    <a:pt x="51" y="1"/>
                  </a:cubicBezTo>
                  <a:cubicBezTo>
                    <a:pt x="51" y="1"/>
                    <a:pt x="51" y="0"/>
                    <a:pt x="51" y="0"/>
                  </a:cubicBezTo>
                </a:path>
              </a:pathLst>
            </a:custGeom>
            <a:solidFill>
              <a:srgbClr val="B0C2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272"/>
            <p:cNvSpPr>
              <a:spLocks noEditPoints="1"/>
            </p:cNvSpPr>
            <p:nvPr/>
          </p:nvSpPr>
          <p:spPr bwMode="auto">
            <a:xfrm>
              <a:off x="5557838" y="1627188"/>
              <a:ext cx="307975" cy="112713"/>
            </a:xfrm>
            <a:custGeom>
              <a:avLst/>
              <a:gdLst>
                <a:gd name="T0" fmla="*/ 12 w 63"/>
                <a:gd name="T1" fmla="*/ 3 h 23"/>
                <a:gd name="T2" fmla="*/ 0 w 63"/>
                <a:gd name="T3" fmla="*/ 4 h 23"/>
                <a:gd name="T4" fmla="*/ 1 w 63"/>
                <a:gd name="T5" fmla="*/ 23 h 23"/>
                <a:gd name="T6" fmla="*/ 13 w 63"/>
                <a:gd name="T7" fmla="*/ 22 h 23"/>
                <a:gd name="T8" fmla="*/ 12 w 63"/>
                <a:gd name="T9" fmla="*/ 3 h 23"/>
                <a:gd name="T10" fmla="*/ 32 w 63"/>
                <a:gd name="T11" fmla="*/ 2 h 23"/>
                <a:gd name="T12" fmla="*/ 13 w 63"/>
                <a:gd name="T13" fmla="*/ 3 h 23"/>
                <a:gd name="T14" fmla="*/ 14 w 63"/>
                <a:gd name="T15" fmla="*/ 22 h 23"/>
                <a:gd name="T16" fmla="*/ 33 w 63"/>
                <a:gd name="T17" fmla="*/ 21 h 23"/>
                <a:gd name="T18" fmla="*/ 32 w 63"/>
                <a:gd name="T19" fmla="*/ 2 h 23"/>
                <a:gd name="T20" fmla="*/ 52 w 63"/>
                <a:gd name="T21" fmla="*/ 1 h 23"/>
                <a:gd name="T22" fmla="*/ 33 w 63"/>
                <a:gd name="T23" fmla="*/ 2 h 23"/>
                <a:gd name="T24" fmla="*/ 34 w 63"/>
                <a:gd name="T25" fmla="*/ 21 h 23"/>
                <a:gd name="T26" fmla="*/ 53 w 63"/>
                <a:gd name="T27" fmla="*/ 20 h 23"/>
                <a:gd name="T28" fmla="*/ 52 w 63"/>
                <a:gd name="T29" fmla="*/ 1 h 23"/>
                <a:gd name="T30" fmla="*/ 59 w 63"/>
                <a:gd name="T31" fmla="*/ 0 h 23"/>
                <a:gd name="T32" fmla="*/ 53 w 63"/>
                <a:gd name="T33" fmla="*/ 1 h 23"/>
                <a:gd name="T34" fmla="*/ 54 w 63"/>
                <a:gd name="T35" fmla="*/ 20 h 23"/>
                <a:gd name="T36" fmla="*/ 55 w 63"/>
                <a:gd name="T37" fmla="*/ 20 h 23"/>
                <a:gd name="T38" fmla="*/ 61 w 63"/>
                <a:gd name="T39" fmla="*/ 14 h 23"/>
                <a:gd name="T40" fmla="*/ 62 w 63"/>
                <a:gd name="T41" fmla="*/ 14 h 23"/>
                <a:gd name="T42" fmla="*/ 63 w 63"/>
                <a:gd name="T43" fmla="*/ 15 h 23"/>
                <a:gd name="T44" fmla="*/ 59 w 63"/>
                <a:gd name="T4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23">
                  <a:moveTo>
                    <a:pt x="12" y="3"/>
                  </a:moveTo>
                  <a:cubicBezTo>
                    <a:pt x="0" y="4"/>
                    <a:pt x="0" y="4"/>
                    <a:pt x="0" y="4"/>
                  </a:cubicBezTo>
                  <a:cubicBezTo>
                    <a:pt x="1" y="23"/>
                    <a:pt x="1" y="23"/>
                    <a:pt x="1" y="23"/>
                  </a:cubicBezTo>
                  <a:cubicBezTo>
                    <a:pt x="13" y="22"/>
                    <a:pt x="13" y="22"/>
                    <a:pt x="13" y="22"/>
                  </a:cubicBezTo>
                  <a:cubicBezTo>
                    <a:pt x="12" y="3"/>
                    <a:pt x="12" y="3"/>
                    <a:pt x="12" y="3"/>
                  </a:cubicBezTo>
                  <a:moveTo>
                    <a:pt x="32" y="2"/>
                  </a:moveTo>
                  <a:cubicBezTo>
                    <a:pt x="13" y="3"/>
                    <a:pt x="13" y="3"/>
                    <a:pt x="13" y="3"/>
                  </a:cubicBezTo>
                  <a:cubicBezTo>
                    <a:pt x="14" y="22"/>
                    <a:pt x="14" y="22"/>
                    <a:pt x="14" y="22"/>
                  </a:cubicBezTo>
                  <a:cubicBezTo>
                    <a:pt x="33" y="21"/>
                    <a:pt x="33" y="21"/>
                    <a:pt x="33" y="21"/>
                  </a:cubicBezTo>
                  <a:cubicBezTo>
                    <a:pt x="32" y="2"/>
                    <a:pt x="32" y="2"/>
                    <a:pt x="32" y="2"/>
                  </a:cubicBezTo>
                  <a:moveTo>
                    <a:pt x="52" y="1"/>
                  </a:moveTo>
                  <a:cubicBezTo>
                    <a:pt x="33" y="2"/>
                    <a:pt x="33" y="2"/>
                    <a:pt x="33" y="2"/>
                  </a:cubicBezTo>
                  <a:cubicBezTo>
                    <a:pt x="34" y="21"/>
                    <a:pt x="34" y="21"/>
                    <a:pt x="34" y="21"/>
                  </a:cubicBezTo>
                  <a:cubicBezTo>
                    <a:pt x="53" y="20"/>
                    <a:pt x="53" y="20"/>
                    <a:pt x="53" y="20"/>
                  </a:cubicBezTo>
                  <a:cubicBezTo>
                    <a:pt x="52" y="1"/>
                    <a:pt x="52" y="1"/>
                    <a:pt x="52" y="1"/>
                  </a:cubicBezTo>
                  <a:moveTo>
                    <a:pt x="59" y="0"/>
                  </a:moveTo>
                  <a:cubicBezTo>
                    <a:pt x="53" y="1"/>
                    <a:pt x="53" y="1"/>
                    <a:pt x="53" y="1"/>
                  </a:cubicBezTo>
                  <a:cubicBezTo>
                    <a:pt x="54" y="20"/>
                    <a:pt x="54" y="20"/>
                    <a:pt x="54" y="20"/>
                  </a:cubicBezTo>
                  <a:cubicBezTo>
                    <a:pt x="55" y="20"/>
                    <a:pt x="55" y="20"/>
                    <a:pt x="55" y="20"/>
                  </a:cubicBezTo>
                  <a:cubicBezTo>
                    <a:pt x="56" y="17"/>
                    <a:pt x="58" y="15"/>
                    <a:pt x="61" y="14"/>
                  </a:cubicBezTo>
                  <a:cubicBezTo>
                    <a:pt x="61" y="14"/>
                    <a:pt x="61" y="14"/>
                    <a:pt x="62" y="14"/>
                  </a:cubicBezTo>
                  <a:cubicBezTo>
                    <a:pt x="62" y="14"/>
                    <a:pt x="63" y="15"/>
                    <a:pt x="63" y="15"/>
                  </a:cubicBezTo>
                  <a:cubicBezTo>
                    <a:pt x="62" y="10"/>
                    <a:pt x="61" y="5"/>
                    <a:pt x="59" y="0"/>
                  </a:cubicBezTo>
                </a:path>
              </a:pathLst>
            </a:custGeom>
            <a:solidFill>
              <a:srgbClr val="E9FAF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273"/>
            <p:cNvSpPr>
              <a:spLocks/>
            </p:cNvSpPr>
            <p:nvPr/>
          </p:nvSpPr>
          <p:spPr bwMode="auto">
            <a:xfrm>
              <a:off x="5616576" y="1643063"/>
              <a:ext cx="9525" cy="92075"/>
            </a:xfrm>
            <a:custGeom>
              <a:avLst/>
              <a:gdLst>
                <a:gd name="T0" fmla="*/ 3 w 6"/>
                <a:gd name="T1" fmla="*/ 0 h 58"/>
                <a:gd name="T2" fmla="*/ 0 w 6"/>
                <a:gd name="T3" fmla="*/ 0 h 58"/>
                <a:gd name="T4" fmla="*/ 3 w 6"/>
                <a:gd name="T5" fmla="*/ 58 h 58"/>
                <a:gd name="T6" fmla="*/ 6 w 6"/>
                <a:gd name="T7" fmla="*/ 58 h 58"/>
                <a:gd name="T8" fmla="*/ 3 w 6"/>
                <a:gd name="T9" fmla="*/ 0 h 58"/>
              </a:gdLst>
              <a:ahLst/>
              <a:cxnLst>
                <a:cxn ang="0">
                  <a:pos x="T0" y="T1"/>
                </a:cxn>
                <a:cxn ang="0">
                  <a:pos x="T2" y="T3"/>
                </a:cxn>
                <a:cxn ang="0">
                  <a:pos x="T4" y="T5"/>
                </a:cxn>
                <a:cxn ang="0">
                  <a:pos x="T6" y="T7"/>
                </a:cxn>
                <a:cxn ang="0">
                  <a:pos x="T8" y="T9"/>
                </a:cxn>
              </a:cxnLst>
              <a:rect l="0" t="0" r="r" b="b"/>
              <a:pathLst>
                <a:path w="6" h="58">
                  <a:moveTo>
                    <a:pt x="3" y="0"/>
                  </a:moveTo>
                  <a:lnTo>
                    <a:pt x="0" y="0"/>
                  </a:lnTo>
                  <a:lnTo>
                    <a:pt x="3" y="58"/>
                  </a:lnTo>
                  <a:lnTo>
                    <a:pt x="6" y="58"/>
                  </a:lnTo>
                  <a:lnTo>
                    <a:pt x="3" y="0"/>
                  </a:lnTo>
                  <a:close/>
                </a:path>
              </a:pathLst>
            </a:custGeom>
            <a:solidFill>
              <a:srgbClr val="B0C2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274"/>
            <p:cNvSpPr>
              <a:spLocks/>
            </p:cNvSpPr>
            <p:nvPr/>
          </p:nvSpPr>
          <p:spPr bwMode="auto">
            <a:xfrm>
              <a:off x="5616576" y="1643063"/>
              <a:ext cx="9525" cy="92075"/>
            </a:xfrm>
            <a:custGeom>
              <a:avLst/>
              <a:gdLst>
                <a:gd name="T0" fmla="*/ 3 w 6"/>
                <a:gd name="T1" fmla="*/ 0 h 58"/>
                <a:gd name="T2" fmla="*/ 0 w 6"/>
                <a:gd name="T3" fmla="*/ 0 h 58"/>
                <a:gd name="T4" fmla="*/ 3 w 6"/>
                <a:gd name="T5" fmla="*/ 58 h 58"/>
                <a:gd name="T6" fmla="*/ 6 w 6"/>
                <a:gd name="T7" fmla="*/ 58 h 58"/>
                <a:gd name="T8" fmla="*/ 3 w 6"/>
                <a:gd name="T9" fmla="*/ 0 h 58"/>
              </a:gdLst>
              <a:ahLst/>
              <a:cxnLst>
                <a:cxn ang="0">
                  <a:pos x="T0" y="T1"/>
                </a:cxn>
                <a:cxn ang="0">
                  <a:pos x="T2" y="T3"/>
                </a:cxn>
                <a:cxn ang="0">
                  <a:pos x="T4" y="T5"/>
                </a:cxn>
                <a:cxn ang="0">
                  <a:pos x="T6" y="T7"/>
                </a:cxn>
                <a:cxn ang="0">
                  <a:pos x="T8" y="T9"/>
                </a:cxn>
              </a:cxnLst>
              <a:rect l="0" t="0" r="r" b="b"/>
              <a:pathLst>
                <a:path w="6" h="58">
                  <a:moveTo>
                    <a:pt x="3" y="0"/>
                  </a:moveTo>
                  <a:lnTo>
                    <a:pt x="0" y="0"/>
                  </a:lnTo>
                  <a:lnTo>
                    <a:pt x="3" y="58"/>
                  </a:lnTo>
                  <a:lnTo>
                    <a:pt x="6" y="58"/>
                  </a:lnTo>
                  <a:lnTo>
                    <a:pt x="3"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275"/>
            <p:cNvSpPr>
              <a:spLocks/>
            </p:cNvSpPr>
            <p:nvPr/>
          </p:nvSpPr>
          <p:spPr bwMode="auto">
            <a:xfrm>
              <a:off x="5715001" y="1636713"/>
              <a:ext cx="9525" cy="93663"/>
            </a:xfrm>
            <a:custGeom>
              <a:avLst/>
              <a:gdLst>
                <a:gd name="T0" fmla="*/ 3 w 6"/>
                <a:gd name="T1" fmla="*/ 0 h 59"/>
                <a:gd name="T2" fmla="*/ 0 w 6"/>
                <a:gd name="T3" fmla="*/ 0 h 59"/>
                <a:gd name="T4" fmla="*/ 3 w 6"/>
                <a:gd name="T5" fmla="*/ 59 h 59"/>
                <a:gd name="T6" fmla="*/ 6 w 6"/>
                <a:gd name="T7" fmla="*/ 59 h 59"/>
                <a:gd name="T8" fmla="*/ 3 w 6"/>
                <a:gd name="T9" fmla="*/ 0 h 59"/>
              </a:gdLst>
              <a:ahLst/>
              <a:cxnLst>
                <a:cxn ang="0">
                  <a:pos x="T0" y="T1"/>
                </a:cxn>
                <a:cxn ang="0">
                  <a:pos x="T2" y="T3"/>
                </a:cxn>
                <a:cxn ang="0">
                  <a:pos x="T4" y="T5"/>
                </a:cxn>
                <a:cxn ang="0">
                  <a:pos x="T6" y="T7"/>
                </a:cxn>
                <a:cxn ang="0">
                  <a:pos x="T8" y="T9"/>
                </a:cxn>
              </a:cxnLst>
              <a:rect l="0" t="0" r="r" b="b"/>
              <a:pathLst>
                <a:path w="6" h="59">
                  <a:moveTo>
                    <a:pt x="3" y="0"/>
                  </a:moveTo>
                  <a:lnTo>
                    <a:pt x="0" y="0"/>
                  </a:lnTo>
                  <a:lnTo>
                    <a:pt x="3" y="59"/>
                  </a:lnTo>
                  <a:lnTo>
                    <a:pt x="6" y="59"/>
                  </a:lnTo>
                  <a:lnTo>
                    <a:pt x="3" y="0"/>
                  </a:lnTo>
                  <a:close/>
                </a:path>
              </a:pathLst>
            </a:custGeom>
            <a:solidFill>
              <a:srgbClr val="B0C2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 name="Freeform 276"/>
            <p:cNvSpPr>
              <a:spLocks/>
            </p:cNvSpPr>
            <p:nvPr/>
          </p:nvSpPr>
          <p:spPr bwMode="auto">
            <a:xfrm>
              <a:off x="5715001" y="1636713"/>
              <a:ext cx="9525" cy="93663"/>
            </a:xfrm>
            <a:custGeom>
              <a:avLst/>
              <a:gdLst>
                <a:gd name="T0" fmla="*/ 3 w 6"/>
                <a:gd name="T1" fmla="*/ 0 h 59"/>
                <a:gd name="T2" fmla="*/ 0 w 6"/>
                <a:gd name="T3" fmla="*/ 0 h 59"/>
                <a:gd name="T4" fmla="*/ 3 w 6"/>
                <a:gd name="T5" fmla="*/ 59 h 59"/>
                <a:gd name="T6" fmla="*/ 6 w 6"/>
                <a:gd name="T7" fmla="*/ 59 h 59"/>
                <a:gd name="T8" fmla="*/ 3 w 6"/>
                <a:gd name="T9" fmla="*/ 0 h 59"/>
              </a:gdLst>
              <a:ahLst/>
              <a:cxnLst>
                <a:cxn ang="0">
                  <a:pos x="T0" y="T1"/>
                </a:cxn>
                <a:cxn ang="0">
                  <a:pos x="T2" y="T3"/>
                </a:cxn>
                <a:cxn ang="0">
                  <a:pos x="T4" y="T5"/>
                </a:cxn>
                <a:cxn ang="0">
                  <a:pos x="T6" y="T7"/>
                </a:cxn>
                <a:cxn ang="0">
                  <a:pos x="T8" y="T9"/>
                </a:cxn>
              </a:cxnLst>
              <a:rect l="0" t="0" r="r" b="b"/>
              <a:pathLst>
                <a:path w="6" h="59">
                  <a:moveTo>
                    <a:pt x="3" y="0"/>
                  </a:moveTo>
                  <a:lnTo>
                    <a:pt x="0" y="0"/>
                  </a:lnTo>
                  <a:lnTo>
                    <a:pt x="3" y="59"/>
                  </a:lnTo>
                  <a:lnTo>
                    <a:pt x="6" y="59"/>
                  </a:lnTo>
                  <a:lnTo>
                    <a:pt x="3"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277"/>
            <p:cNvSpPr>
              <a:spLocks/>
            </p:cNvSpPr>
            <p:nvPr/>
          </p:nvSpPr>
          <p:spPr bwMode="auto">
            <a:xfrm>
              <a:off x="5811838" y="1631951"/>
              <a:ext cx="9525" cy="93663"/>
            </a:xfrm>
            <a:custGeom>
              <a:avLst/>
              <a:gdLst>
                <a:gd name="T0" fmla="*/ 3 w 6"/>
                <a:gd name="T1" fmla="*/ 0 h 59"/>
                <a:gd name="T2" fmla="*/ 0 w 6"/>
                <a:gd name="T3" fmla="*/ 0 h 59"/>
                <a:gd name="T4" fmla="*/ 3 w 6"/>
                <a:gd name="T5" fmla="*/ 59 h 59"/>
                <a:gd name="T6" fmla="*/ 6 w 6"/>
                <a:gd name="T7" fmla="*/ 59 h 59"/>
                <a:gd name="T8" fmla="*/ 3 w 6"/>
                <a:gd name="T9" fmla="*/ 0 h 59"/>
              </a:gdLst>
              <a:ahLst/>
              <a:cxnLst>
                <a:cxn ang="0">
                  <a:pos x="T0" y="T1"/>
                </a:cxn>
                <a:cxn ang="0">
                  <a:pos x="T2" y="T3"/>
                </a:cxn>
                <a:cxn ang="0">
                  <a:pos x="T4" y="T5"/>
                </a:cxn>
                <a:cxn ang="0">
                  <a:pos x="T6" y="T7"/>
                </a:cxn>
                <a:cxn ang="0">
                  <a:pos x="T8" y="T9"/>
                </a:cxn>
              </a:cxnLst>
              <a:rect l="0" t="0" r="r" b="b"/>
              <a:pathLst>
                <a:path w="6" h="59">
                  <a:moveTo>
                    <a:pt x="3" y="0"/>
                  </a:moveTo>
                  <a:lnTo>
                    <a:pt x="0" y="0"/>
                  </a:lnTo>
                  <a:lnTo>
                    <a:pt x="3" y="59"/>
                  </a:lnTo>
                  <a:lnTo>
                    <a:pt x="6" y="59"/>
                  </a:lnTo>
                  <a:lnTo>
                    <a:pt x="3" y="0"/>
                  </a:lnTo>
                  <a:close/>
                </a:path>
              </a:pathLst>
            </a:custGeom>
            <a:solidFill>
              <a:srgbClr val="B0C2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278"/>
            <p:cNvSpPr>
              <a:spLocks/>
            </p:cNvSpPr>
            <p:nvPr/>
          </p:nvSpPr>
          <p:spPr bwMode="auto">
            <a:xfrm>
              <a:off x="5811838" y="1631951"/>
              <a:ext cx="9525" cy="93663"/>
            </a:xfrm>
            <a:custGeom>
              <a:avLst/>
              <a:gdLst>
                <a:gd name="T0" fmla="*/ 3 w 6"/>
                <a:gd name="T1" fmla="*/ 0 h 59"/>
                <a:gd name="T2" fmla="*/ 0 w 6"/>
                <a:gd name="T3" fmla="*/ 0 h 59"/>
                <a:gd name="T4" fmla="*/ 3 w 6"/>
                <a:gd name="T5" fmla="*/ 59 h 59"/>
                <a:gd name="T6" fmla="*/ 6 w 6"/>
                <a:gd name="T7" fmla="*/ 59 h 59"/>
                <a:gd name="T8" fmla="*/ 3 w 6"/>
                <a:gd name="T9" fmla="*/ 0 h 59"/>
              </a:gdLst>
              <a:ahLst/>
              <a:cxnLst>
                <a:cxn ang="0">
                  <a:pos x="T0" y="T1"/>
                </a:cxn>
                <a:cxn ang="0">
                  <a:pos x="T2" y="T3"/>
                </a:cxn>
                <a:cxn ang="0">
                  <a:pos x="T4" y="T5"/>
                </a:cxn>
                <a:cxn ang="0">
                  <a:pos x="T6" y="T7"/>
                </a:cxn>
                <a:cxn ang="0">
                  <a:pos x="T8" y="T9"/>
                </a:cxn>
              </a:cxnLst>
              <a:rect l="0" t="0" r="r" b="b"/>
              <a:pathLst>
                <a:path w="6" h="59">
                  <a:moveTo>
                    <a:pt x="3" y="0"/>
                  </a:moveTo>
                  <a:lnTo>
                    <a:pt x="0" y="0"/>
                  </a:lnTo>
                  <a:lnTo>
                    <a:pt x="3" y="59"/>
                  </a:lnTo>
                  <a:lnTo>
                    <a:pt x="6" y="59"/>
                  </a:lnTo>
                  <a:lnTo>
                    <a:pt x="3"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279"/>
            <p:cNvSpPr>
              <a:spLocks noEditPoints="1"/>
            </p:cNvSpPr>
            <p:nvPr/>
          </p:nvSpPr>
          <p:spPr bwMode="auto">
            <a:xfrm>
              <a:off x="5562601" y="1730376"/>
              <a:ext cx="269875" cy="107950"/>
            </a:xfrm>
            <a:custGeom>
              <a:avLst/>
              <a:gdLst>
                <a:gd name="T0" fmla="*/ 12 w 55"/>
                <a:gd name="T1" fmla="*/ 2 h 22"/>
                <a:gd name="T2" fmla="*/ 0 w 55"/>
                <a:gd name="T3" fmla="*/ 3 h 22"/>
                <a:gd name="T4" fmla="*/ 1 w 55"/>
                <a:gd name="T5" fmla="*/ 22 h 22"/>
                <a:gd name="T6" fmla="*/ 13 w 55"/>
                <a:gd name="T7" fmla="*/ 21 h 22"/>
                <a:gd name="T8" fmla="*/ 12 w 55"/>
                <a:gd name="T9" fmla="*/ 2 h 22"/>
                <a:gd name="T10" fmla="*/ 32 w 55"/>
                <a:gd name="T11" fmla="*/ 1 h 22"/>
                <a:gd name="T12" fmla="*/ 13 w 55"/>
                <a:gd name="T13" fmla="*/ 2 h 22"/>
                <a:gd name="T14" fmla="*/ 14 w 55"/>
                <a:gd name="T15" fmla="*/ 21 h 22"/>
                <a:gd name="T16" fmla="*/ 33 w 55"/>
                <a:gd name="T17" fmla="*/ 20 h 22"/>
                <a:gd name="T18" fmla="*/ 32 w 55"/>
                <a:gd name="T19" fmla="*/ 1 h 22"/>
                <a:gd name="T20" fmla="*/ 52 w 55"/>
                <a:gd name="T21" fmla="*/ 0 h 22"/>
                <a:gd name="T22" fmla="*/ 33 w 55"/>
                <a:gd name="T23" fmla="*/ 1 h 22"/>
                <a:gd name="T24" fmla="*/ 34 w 55"/>
                <a:gd name="T25" fmla="*/ 20 h 22"/>
                <a:gd name="T26" fmla="*/ 42 w 55"/>
                <a:gd name="T27" fmla="*/ 19 h 22"/>
                <a:gd name="T28" fmla="*/ 52 w 55"/>
                <a:gd name="T29" fmla="*/ 7 h 22"/>
                <a:gd name="T30" fmla="*/ 52 w 55"/>
                <a:gd name="T31" fmla="*/ 0 h 22"/>
                <a:gd name="T32" fmla="*/ 54 w 55"/>
                <a:gd name="T33" fmla="*/ 0 h 22"/>
                <a:gd name="T34" fmla="*/ 53 w 55"/>
                <a:gd name="T35" fmla="*/ 0 h 22"/>
                <a:gd name="T36" fmla="*/ 53 w 55"/>
                <a:gd name="T37" fmla="*/ 6 h 22"/>
                <a:gd name="T38" fmla="*/ 55 w 55"/>
                <a:gd name="T39" fmla="*/ 4 h 22"/>
                <a:gd name="T40" fmla="*/ 54 w 55"/>
                <a:gd name="T41" fmla="*/ 1 h 22"/>
                <a:gd name="T42" fmla="*/ 54 w 55"/>
                <a:gd name="T4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22">
                  <a:moveTo>
                    <a:pt x="12" y="2"/>
                  </a:moveTo>
                  <a:cubicBezTo>
                    <a:pt x="0" y="3"/>
                    <a:pt x="0" y="3"/>
                    <a:pt x="0" y="3"/>
                  </a:cubicBezTo>
                  <a:cubicBezTo>
                    <a:pt x="1" y="22"/>
                    <a:pt x="1" y="22"/>
                    <a:pt x="1" y="22"/>
                  </a:cubicBezTo>
                  <a:cubicBezTo>
                    <a:pt x="13" y="21"/>
                    <a:pt x="13" y="21"/>
                    <a:pt x="13" y="21"/>
                  </a:cubicBezTo>
                  <a:cubicBezTo>
                    <a:pt x="12" y="2"/>
                    <a:pt x="12" y="2"/>
                    <a:pt x="12" y="2"/>
                  </a:cubicBezTo>
                  <a:moveTo>
                    <a:pt x="32" y="1"/>
                  </a:moveTo>
                  <a:cubicBezTo>
                    <a:pt x="13" y="2"/>
                    <a:pt x="13" y="2"/>
                    <a:pt x="13" y="2"/>
                  </a:cubicBezTo>
                  <a:cubicBezTo>
                    <a:pt x="14" y="21"/>
                    <a:pt x="14" y="21"/>
                    <a:pt x="14" y="21"/>
                  </a:cubicBezTo>
                  <a:cubicBezTo>
                    <a:pt x="33" y="20"/>
                    <a:pt x="33" y="20"/>
                    <a:pt x="33" y="20"/>
                  </a:cubicBezTo>
                  <a:cubicBezTo>
                    <a:pt x="32" y="1"/>
                    <a:pt x="32" y="1"/>
                    <a:pt x="32" y="1"/>
                  </a:cubicBezTo>
                  <a:moveTo>
                    <a:pt x="52" y="0"/>
                  </a:moveTo>
                  <a:cubicBezTo>
                    <a:pt x="33" y="1"/>
                    <a:pt x="33" y="1"/>
                    <a:pt x="33" y="1"/>
                  </a:cubicBezTo>
                  <a:cubicBezTo>
                    <a:pt x="34" y="20"/>
                    <a:pt x="34" y="20"/>
                    <a:pt x="34" y="20"/>
                  </a:cubicBezTo>
                  <a:cubicBezTo>
                    <a:pt x="42" y="19"/>
                    <a:pt x="42" y="19"/>
                    <a:pt x="42" y="19"/>
                  </a:cubicBezTo>
                  <a:cubicBezTo>
                    <a:pt x="52" y="7"/>
                    <a:pt x="52" y="7"/>
                    <a:pt x="52" y="7"/>
                  </a:cubicBezTo>
                  <a:cubicBezTo>
                    <a:pt x="52" y="0"/>
                    <a:pt x="52" y="0"/>
                    <a:pt x="52" y="0"/>
                  </a:cubicBezTo>
                  <a:moveTo>
                    <a:pt x="54" y="0"/>
                  </a:moveTo>
                  <a:cubicBezTo>
                    <a:pt x="53" y="0"/>
                    <a:pt x="53" y="0"/>
                    <a:pt x="53" y="0"/>
                  </a:cubicBezTo>
                  <a:cubicBezTo>
                    <a:pt x="53" y="6"/>
                    <a:pt x="53" y="6"/>
                    <a:pt x="53" y="6"/>
                  </a:cubicBezTo>
                  <a:cubicBezTo>
                    <a:pt x="55" y="4"/>
                    <a:pt x="55" y="4"/>
                    <a:pt x="55" y="4"/>
                  </a:cubicBezTo>
                  <a:cubicBezTo>
                    <a:pt x="54" y="3"/>
                    <a:pt x="54" y="2"/>
                    <a:pt x="54" y="1"/>
                  </a:cubicBezTo>
                  <a:cubicBezTo>
                    <a:pt x="54" y="0"/>
                    <a:pt x="54" y="0"/>
                    <a:pt x="54" y="0"/>
                  </a:cubicBezTo>
                </a:path>
              </a:pathLst>
            </a:custGeom>
            <a:solidFill>
              <a:srgbClr val="E9FAF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280"/>
            <p:cNvSpPr>
              <a:spLocks/>
            </p:cNvSpPr>
            <p:nvPr/>
          </p:nvSpPr>
          <p:spPr bwMode="auto">
            <a:xfrm>
              <a:off x="5621338" y="1739901"/>
              <a:ext cx="11113" cy="93663"/>
            </a:xfrm>
            <a:custGeom>
              <a:avLst/>
              <a:gdLst>
                <a:gd name="T0" fmla="*/ 3 w 7"/>
                <a:gd name="T1" fmla="*/ 0 h 59"/>
                <a:gd name="T2" fmla="*/ 0 w 7"/>
                <a:gd name="T3" fmla="*/ 0 h 59"/>
                <a:gd name="T4" fmla="*/ 3 w 7"/>
                <a:gd name="T5" fmla="*/ 59 h 59"/>
                <a:gd name="T6" fmla="*/ 7 w 7"/>
                <a:gd name="T7" fmla="*/ 59 h 59"/>
                <a:gd name="T8" fmla="*/ 3 w 7"/>
                <a:gd name="T9" fmla="*/ 0 h 59"/>
              </a:gdLst>
              <a:ahLst/>
              <a:cxnLst>
                <a:cxn ang="0">
                  <a:pos x="T0" y="T1"/>
                </a:cxn>
                <a:cxn ang="0">
                  <a:pos x="T2" y="T3"/>
                </a:cxn>
                <a:cxn ang="0">
                  <a:pos x="T4" y="T5"/>
                </a:cxn>
                <a:cxn ang="0">
                  <a:pos x="T6" y="T7"/>
                </a:cxn>
                <a:cxn ang="0">
                  <a:pos x="T8" y="T9"/>
                </a:cxn>
              </a:cxnLst>
              <a:rect l="0" t="0" r="r" b="b"/>
              <a:pathLst>
                <a:path w="7" h="59">
                  <a:moveTo>
                    <a:pt x="3" y="0"/>
                  </a:moveTo>
                  <a:lnTo>
                    <a:pt x="0" y="0"/>
                  </a:lnTo>
                  <a:lnTo>
                    <a:pt x="3" y="59"/>
                  </a:lnTo>
                  <a:lnTo>
                    <a:pt x="7" y="59"/>
                  </a:lnTo>
                  <a:lnTo>
                    <a:pt x="3" y="0"/>
                  </a:lnTo>
                  <a:close/>
                </a:path>
              </a:pathLst>
            </a:custGeom>
            <a:solidFill>
              <a:srgbClr val="B0C2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281"/>
            <p:cNvSpPr>
              <a:spLocks/>
            </p:cNvSpPr>
            <p:nvPr/>
          </p:nvSpPr>
          <p:spPr bwMode="auto">
            <a:xfrm>
              <a:off x="5621338" y="1739901"/>
              <a:ext cx="11113" cy="93663"/>
            </a:xfrm>
            <a:custGeom>
              <a:avLst/>
              <a:gdLst>
                <a:gd name="T0" fmla="*/ 3 w 7"/>
                <a:gd name="T1" fmla="*/ 0 h 59"/>
                <a:gd name="T2" fmla="*/ 0 w 7"/>
                <a:gd name="T3" fmla="*/ 0 h 59"/>
                <a:gd name="T4" fmla="*/ 3 w 7"/>
                <a:gd name="T5" fmla="*/ 59 h 59"/>
                <a:gd name="T6" fmla="*/ 7 w 7"/>
                <a:gd name="T7" fmla="*/ 59 h 59"/>
                <a:gd name="T8" fmla="*/ 3 w 7"/>
                <a:gd name="T9" fmla="*/ 0 h 59"/>
              </a:gdLst>
              <a:ahLst/>
              <a:cxnLst>
                <a:cxn ang="0">
                  <a:pos x="T0" y="T1"/>
                </a:cxn>
                <a:cxn ang="0">
                  <a:pos x="T2" y="T3"/>
                </a:cxn>
                <a:cxn ang="0">
                  <a:pos x="T4" y="T5"/>
                </a:cxn>
                <a:cxn ang="0">
                  <a:pos x="T6" y="T7"/>
                </a:cxn>
                <a:cxn ang="0">
                  <a:pos x="T8" y="T9"/>
                </a:cxn>
              </a:cxnLst>
              <a:rect l="0" t="0" r="r" b="b"/>
              <a:pathLst>
                <a:path w="7" h="59">
                  <a:moveTo>
                    <a:pt x="3" y="0"/>
                  </a:moveTo>
                  <a:lnTo>
                    <a:pt x="0" y="0"/>
                  </a:lnTo>
                  <a:lnTo>
                    <a:pt x="3" y="59"/>
                  </a:lnTo>
                  <a:lnTo>
                    <a:pt x="7" y="59"/>
                  </a:lnTo>
                  <a:lnTo>
                    <a:pt x="3"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282"/>
            <p:cNvSpPr>
              <a:spLocks/>
            </p:cNvSpPr>
            <p:nvPr/>
          </p:nvSpPr>
          <p:spPr bwMode="auto">
            <a:xfrm>
              <a:off x="5719763" y="1735138"/>
              <a:ext cx="9525" cy="92075"/>
            </a:xfrm>
            <a:custGeom>
              <a:avLst/>
              <a:gdLst>
                <a:gd name="T0" fmla="*/ 3 w 6"/>
                <a:gd name="T1" fmla="*/ 0 h 58"/>
                <a:gd name="T2" fmla="*/ 0 w 6"/>
                <a:gd name="T3" fmla="*/ 0 h 58"/>
                <a:gd name="T4" fmla="*/ 3 w 6"/>
                <a:gd name="T5" fmla="*/ 58 h 58"/>
                <a:gd name="T6" fmla="*/ 6 w 6"/>
                <a:gd name="T7" fmla="*/ 58 h 58"/>
                <a:gd name="T8" fmla="*/ 3 w 6"/>
                <a:gd name="T9" fmla="*/ 0 h 58"/>
              </a:gdLst>
              <a:ahLst/>
              <a:cxnLst>
                <a:cxn ang="0">
                  <a:pos x="T0" y="T1"/>
                </a:cxn>
                <a:cxn ang="0">
                  <a:pos x="T2" y="T3"/>
                </a:cxn>
                <a:cxn ang="0">
                  <a:pos x="T4" y="T5"/>
                </a:cxn>
                <a:cxn ang="0">
                  <a:pos x="T6" y="T7"/>
                </a:cxn>
                <a:cxn ang="0">
                  <a:pos x="T8" y="T9"/>
                </a:cxn>
              </a:cxnLst>
              <a:rect l="0" t="0" r="r" b="b"/>
              <a:pathLst>
                <a:path w="6" h="58">
                  <a:moveTo>
                    <a:pt x="3" y="0"/>
                  </a:moveTo>
                  <a:lnTo>
                    <a:pt x="0" y="0"/>
                  </a:lnTo>
                  <a:lnTo>
                    <a:pt x="3" y="58"/>
                  </a:lnTo>
                  <a:lnTo>
                    <a:pt x="6" y="58"/>
                  </a:lnTo>
                  <a:lnTo>
                    <a:pt x="3" y="0"/>
                  </a:lnTo>
                  <a:close/>
                </a:path>
              </a:pathLst>
            </a:custGeom>
            <a:solidFill>
              <a:srgbClr val="B0C2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283"/>
            <p:cNvSpPr>
              <a:spLocks/>
            </p:cNvSpPr>
            <p:nvPr/>
          </p:nvSpPr>
          <p:spPr bwMode="auto">
            <a:xfrm>
              <a:off x="5719763" y="1735138"/>
              <a:ext cx="9525" cy="92075"/>
            </a:xfrm>
            <a:custGeom>
              <a:avLst/>
              <a:gdLst>
                <a:gd name="T0" fmla="*/ 3 w 6"/>
                <a:gd name="T1" fmla="*/ 0 h 58"/>
                <a:gd name="T2" fmla="*/ 0 w 6"/>
                <a:gd name="T3" fmla="*/ 0 h 58"/>
                <a:gd name="T4" fmla="*/ 3 w 6"/>
                <a:gd name="T5" fmla="*/ 58 h 58"/>
                <a:gd name="T6" fmla="*/ 6 w 6"/>
                <a:gd name="T7" fmla="*/ 58 h 58"/>
                <a:gd name="T8" fmla="*/ 3 w 6"/>
                <a:gd name="T9" fmla="*/ 0 h 58"/>
              </a:gdLst>
              <a:ahLst/>
              <a:cxnLst>
                <a:cxn ang="0">
                  <a:pos x="T0" y="T1"/>
                </a:cxn>
                <a:cxn ang="0">
                  <a:pos x="T2" y="T3"/>
                </a:cxn>
                <a:cxn ang="0">
                  <a:pos x="T4" y="T5"/>
                </a:cxn>
                <a:cxn ang="0">
                  <a:pos x="T6" y="T7"/>
                </a:cxn>
                <a:cxn ang="0">
                  <a:pos x="T8" y="T9"/>
                </a:cxn>
              </a:cxnLst>
              <a:rect l="0" t="0" r="r" b="b"/>
              <a:pathLst>
                <a:path w="6" h="58">
                  <a:moveTo>
                    <a:pt x="3" y="0"/>
                  </a:moveTo>
                  <a:lnTo>
                    <a:pt x="0" y="0"/>
                  </a:lnTo>
                  <a:lnTo>
                    <a:pt x="3" y="58"/>
                  </a:lnTo>
                  <a:lnTo>
                    <a:pt x="6" y="58"/>
                  </a:lnTo>
                  <a:lnTo>
                    <a:pt x="3"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284"/>
            <p:cNvSpPr>
              <a:spLocks/>
            </p:cNvSpPr>
            <p:nvPr/>
          </p:nvSpPr>
          <p:spPr bwMode="auto">
            <a:xfrm>
              <a:off x="5816601" y="1730376"/>
              <a:ext cx="4763" cy="33338"/>
            </a:xfrm>
            <a:custGeom>
              <a:avLst/>
              <a:gdLst>
                <a:gd name="T0" fmla="*/ 3 w 3"/>
                <a:gd name="T1" fmla="*/ 0 h 21"/>
                <a:gd name="T2" fmla="*/ 0 w 3"/>
                <a:gd name="T3" fmla="*/ 0 h 21"/>
                <a:gd name="T4" fmla="*/ 0 w 3"/>
                <a:gd name="T5" fmla="*/ 21 h 21"/>
                <a:gd name="T6" fmla="*/ 3 w 3"/>
                <a:gd name="T7" fmla="*/ 18 h 21"/>
                <a:gd name="T8" fmla="*/ 3 w 3"/>
                <a:gd name="T9" fmla="*/ 0 h 21"/>
              </a:gdLst>
              <a:ahLst/>
              <a:cxnLst>
                <a:cxn ang="0">
                  <a:pos x="T0" y="T1"/>
                </a:cxn>
                <a:cxn ang="0">
                  <a:pos x="T2" y="T3"/>
                </a:cxn>
                <a:cxn ang="0">
                  <a:pos x="T4" y="T5"/>
                </a:cxn>
                <a:cxn ang="0">
                  <a:pos x="T6" y="T7"/>
                </a:cxn>
                <a:cxn ang="0">
                  <a:pos x="T8" y="T9"/>
                </a:cxn>
              </a:cxnLst>
              <a:rect l="0" t="0" r="r" b="b"/>
              <a:pathLst>
                <a:path w="3" h="21">
                  <a:moveTo>
                    <a:pt x="3" y="0"/>
                  </a:moveTo>
                  <a:lnTo>
                    <a:pt x="0" y="0"/>
                  </a:lnTo>
                  <a:lnTo>
                    <a:pt x="0" y="21"/>
                  </a:lnTo>
                  <a:lnTo>
                    <a:pt x="3" y="18"/>
                  </a:lnTo>
                  <a:lnTo>
                    <a:pt x="3" y="0"/>
                  </a:lnTo>
                  <a:close/>
                </a:path>
              </a:pathLst>
            </a:custGeom>
            <a:solidFill>
              <a:srgbClr val="B0C2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285"/>
            <p:cNvSpPr>
              <a:spLocks/>
            </p:cNvSpPr>
            <p:nvPr/>
          </p:nvSpPr>
          <p:spPr bwMode="auto">
            <a:xfrm>
              <a:off x="5816601" y="1730376"/>
              <a:ext cx="4763" cy="33338"/>
            </a:xfrm>
            <a:custGeom>
              <a:avLst/>
              <a:gdLst>
                <a:gd name="T0" fmla="*/ 3 w 3"/>
                <a:gd name="T1" fmla="*/ 0 h 21"/>
                <a:gd name="T2" fmla="*/ 0 w 3"/>
                <a:gd name="T3" fmla="*/ 0 h 21"/>
                <a:gd name="T4" fmla="*/ 0 w 3"/>
                <a:gd name="T5" fmla="*/ 21 h 21"/>
                <a:gd name="T6" fmla="*/ 3 w 3"/>
                <a:gd name="T7" fmla="*/ 18 h 21"/>
                <a:gd name="T8" fmla="*/ 3 w 3"/>
                <a:gd name="T9" fmla="*/ 0 h 21"/>
              </a:gdLst>
              <a:ahLst/>
              <a:cxnLst>
                <a:cxn ang="0">
                  <a:pos x="T0" y="T1"/>
                </a:cxn>
                <a:cxn ang="0">
                  <a:pos x="T2" y="T3"/>
                </a:cxn>
                <a:cxn ang="0">
                  <a:pos x="T4" y="T5"/>
                </a:cxn>
                <a:cxn ang="0">
                  <a:pos x="T6" y="T7"/>
                </a:cxn>
                <a:cxn ang="0">
                  <a:pos x="T8" y="T9"/>
                </a:cxn>
              </a:cxnLst>
              <a:rect l="0" t="0" r="r" b="b"/>
              <a:pathLst>
                <a:path w="3" h="21">
                  <a:moveTo>
                    <a:pt x="3" y="0"/>
                  </a:moveTo>
                  <a:lnTo>
                    <a:pt x="0" y="0"/>
                  </a:lnTo>
                  <a:lnTo>
                    <a:pt x="0" y="21"/>
                  </a:lnTo>
                  <a:lnTo>
                    <a:pt x="3" y="18"/>
                  </a:lnTo>
                  <a:lnTo>
                    <a:pt x="3"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286"/>
            <p:cNvSpPr>
              <a:spLocks noEditPoints="1"/>
            </p:cNvSpPr>
            <p:nvPr/>
          </p:nvSpPr>
          <p:spPr bwMode="auto">
            <a:xfrm>
              <a:off x="5788026" y="1758951"/>
              <a:ext cx="87313" cy="63500"/>
            </a:xfrm>
            <a:custGeom>
              <a:avLst/>
              <a:gdLst>
                <a:gd name="T0" fmla="*/ 7 w 18"/>
                <a:gd name="T1" fmla="*/ 6 h 13"/>
                <a:gd name="T2" fmla="*/ 0 w 18"/>
                <a:gd name="T3" fmla="*/ 13 h 13"/>
                <a:gd name="T4" fmla="*/ 7 w 18"/>
                <a:gd name="T5" fmla="*/ 13 h 13"/>
                <a:gd name="T6" fmla="*/ 7 w 18"/>
                <a:gd name="T7" fmla="*/ 6 h 13"/>
                <a:gd name="T8" fmla="*/ 12 w 18"/>
                <a:gd name="T9" fmla="*/ 0 h 13"/>
                <a:gd name="T10" fmla="*/ 7 w 18"/>
                <a:gd name="T11" fmla="*/ 5 h 13"/>
                <a:gd name="T12" fmla="*/ 8 w 18"/>
                <a:gd name="T13" fmla="*/ 13 h 13"/>
                <a:gd name="T14" fmla="*/ 17 w 18"/>
                <a:gd name="T15" fmla="*/ 12 h 13"/>
                <a:gd name="T16" fmla="*/ 18 w 18"/>
                <a:gd name="T17" fmla="*/ 3 h 13"/>
                <a:gd name="T18" fmla="*/ 16 w 18"/>
                <a:gd name="T19" fmla="*/ 1 h 13"/>
                <a:gd name="T20" fmla="*/ 15 w 18"/>
                <a:gd name="T21" fmla="*/ 1 h 13"/>
                <a:gd name="T22" fmla="*/ 15 w 18"/>
                <a:gd name="T23" fmla="*/ 1 h 13"/>
                <a:gd name="T24" fmla="*/ 12 w 18"/>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3">
                  <a:moveTo>
                    <a:pt x="7" y="6"/>
                  </a:moveTo>
                  <a:cubicBezTo>
                    <a:pt x="0" y="13"/>
                    <a:pt x="0" y="13"/>
                    <a:pt x="0" y="13"/>
                  </a:cubicBezTo>
                  <a:cubicBezTo>
                    <a:pt x="7" y="13"/>
                    <a:pt x="7" y="13"/>
                    <a:pt x="7" y="13"/>
                  </a:cubicBezTo>
                  <a:cubicBezTo>
                    <a:pt x="7" y="6"/>
                    <a:pt x="7" y="6"/>
                    <a:pt x="7" y="6"/>
                  </a:cubicBezTo>
                  <a:moveTo>
                    <a:pt x="12" y="0"/>
                  </a:moveTo>
                  <a:cubicBezTo>
                    <a:pt x="7" y="5"/>
                    <a:pt x="7" y="5"/>
                    <a:pt x="7" y="5"/>
                  </a:cubicBezTo>
                  <a:cubicBezTo>
                    <a:pt x="8" y="13"/>
                    <a:pt x="8" y="13"/>
                    <a:pt x="8" y="13"/>
                  </a:cubicBezTo>
                  <a:cubicBezTo>
                    <a:pt x="17" y="12"/>
                    <a:pt x="17" y="12"/>
                    <a:pt x="17" y="12"/>
                  </a:cubicBezTo>
                  <a:cubicBezTo>
                    <a:pt x="18" y="9"/>
                    <a:pt x="18" y="6"/>
                    <a:pt x="18" y="3"/>
                  </a:cubicBezTo>
                  <a:cubicBezTo>
                    <a:pt x="16" y="1"/>
                    <a:pt x="16" y="1"/>
                    <a:pt x="16" y="1"/>
                  </a:cubicBezTo>
                  <a:cubicBezTo>
                    <a:pt x="16" y="1"/>
                    <a:pt x="15" y="1"/>
                    <a:pt x="15" y="1"/>
                  </a:cubicBezTo>
                  <a:cubicBezTo>
                    <a:pt x="15" y="1"/>
                    <a:pt x="15" y="1"/>
                    <a:pt x="15" y="1"/>
                  </a:cubicBezTo>
                  <a:cubicBezTo>
                    <a:pt x="14" y="1"/>
                    <a:pt x="13" y="1"/>
                    <a:pt x="12" y="0"/>
                  </a:cubicBezTo>
                </a:path>
              </a:pathLst>
            </a:custGeom>
            <a:solidFill>
              <a:srgbClr val="E9FAF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287"/>
            <p:cNvSpPr>
              <a:spLocks/>
            </p:cNvSpPr>
            <p:nvPr/>
          </p:nvSpPr>
          <p:spPr bwMode="auto">
            <a:xfrm>
              <a:off x="5821363" y="1784351"/>
              <a:ext cx="6350" cy="38100"/>
            </a:xfrm>
            <a:custGeom>
              <a:avLst/>
              <a:gdLst>
                <a:gd name="T0" fmla="*/ 0 w 4"/>
                <a:gd name="T1" fmla="*/ 0 h 24"/>
                <a:gd name="T2" fmla="*/ 0 w 4"/>
                <a:gd name="T3" fmla="*/ 3 h 24"/>
                <a:gd name="T4" fmla="*/ 0 w 4"/>
                <a:gd name="T5" fmla="*/ 24 h 24"/>
                <a:gd name="T6" fmla="*/ 4 w 4"/>
                <a:gd name="T7" fmla="*/ 24 h 24"/>
                <a:gd name="T8" fmla="*/ 0 w 4"/>
                <a:gd name="T9" fmla="*/ 0 h 24"/>
              </a:gdLst>
              <a:ahLst/>
              <a:cxnLst>
                <a:cxn ang="0">
                  <a:pos x="T0" y="T1"/>
                </a:cxn>
                <a:cxn ang="0">
                  <a:pos x="T2" y="T3"/>
                </a:cxn>
                <a:cxn ang="0">
                  <a:pos x="T4" y="T5"/>
                </a:cxn>
                <a:cxn ang="0">
                  <a:pos x="T6" y="T7"/>
                </a:cxn>
                <a:cxn ang="0">
                  <a:pos x="T8" y="T9"/>
                </a:cxn>
              </a:cxnLst>
              <a:rect l="0" t="0" r="r" b="b"/>
              <a:pathLst>
                <a:path w="4" h="24">
                  <a:moveTo>
                    <a:pt x="0" y="0"/>
                  </a:moveTo>
                  <a:lnTo>
                    <a:pt x="0" y="3"/>
                  </a:lnTo>
                  <a:lnTo>
                    <a:pt x="0" y="24"/>
                  </a:lnTo>
                  <a:lnTo>
                    <a:pt x="4" y="24"/>
                  </a:lnTo>
                  <a:lnTo>
                    <a:pt x="0" y="0"/>
                  </a:lnTo>
                  <a:close/>
                </a:path>
              </a:pathLst>
            </a:custGeom>
            <a:solidFill>
              <a:srgbClr val="B0C2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288"/>
            <p:cNvSpPr>
              <a:spLocks/>
            </p:cNvSpPr>
            <p:nvPr/>
          </p:nvSpPr>
          <p:spPr bwMode="auto">
            <a:xfrm>
              <a:off x="5821363" y="1784351"/>
              <a:ext cx="6350" cy="38100"/>
            </a:xfrm>
            <a:custGeom>
              <a:avLst/>
              <a:gdLst>
                <a:gd name="T0" fmla="*/ 0 w 4"/>
                <a:gd name="T1" fmla="*/ 0 h 24"/>
                <a:gd name="T2" fmla="*/ 0 w 4"/>
                <a:gd name="T3" fmla="*/ 3 h 24"/>
                <a:gd name="T4" fmla="*/ 0 w 4"/>
                <a:gd name="T5" fmla="*/ 24 h 24"/>
                <a:gd name="T6" fmla="*/ 4 w 4"/>
                <a:gd name="T7" fmla="*/ 24 h 24"/>
                <a:gd name="T8" fmla="*/ 0 w 4"/>
                <a:gd name="T9" fmla="*/ 0 h 24"/>
              </a:gdLst>
              <a:ahLst/>
              <a:cxnLst>
                <a:cxn ang="0">
                  <a:pos x="T0" y="T1"/>
                </a:cxn>
                <a:cxn ang="0">
                  <a:pos x="T2" y="T3"/>
                </a:cxn>
                <a:cxn ang="0">
                  <a:pos x="T4" y="T5"/>
                </a:cxn>
                <a:cxn ang="0">
                  <a:pos x="T6" y="T7"/>
                </a:cxn>
                <a:cxn ang="0">
                  <a:pos x="T8" y="T9"/>
                </a:cxn>
              </a:cxnLst>
              <a:rect l="0" t="0" r="r" b="b"/>
              <a:pathLst>
                <a:path w="4" h="24">
                  <a:moveTo>
                    <a:pt x="0" y="0"/>
                  </a:moveTo>
                  <a:lnTo>
                    <a:pt x="0" y="3"/>
                  </a:lnTo>
                  <a:lnTo>
                    <a:pt x="0" y="24"/>
                  </a:lnTo>
                  <a:lnTo>
                    <a:pt x="4" y="24"/>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289"/>
            <p:cNvSpPr>
              <a:spLocks noEditPoints="1"/>
            </p:cNvSpPr>
            <p:nvPr/>
          </p:nvSpPr>
          <p:spPr bwMode="auto">
            <a:xfrm>
              <a:off x="5715001" y="1822451"/>
              <a:ext cx="155575" cy="103188"/>
            </a:xfrm>
            <a:custGeom>
              <a:avLst/>
              <a:gdLst>
                <a:gd name="T0" fmla="*/ 3 w 32"/>
                <a:gd name="T1" fmla="*/ 14 h 21"/>
                <a:gd name="T2" fmla="*/ 0 w 32"/>
                <a:gd name="T3" fmla="*/ 17 h 21"/>
                <a:gd name="T4" fmla="*/ 2 w 32"/>
                <a:gd name="T5" fmla="*/ 21 h 21"/>
                <a:gd name="T6" fmla="*/ 2 w 32"/>
                <a:gd name="T7" fmla="*/ 21 h 21"/>
                <a:gd name="T8" fmla="*/ 3 w 32"/>
                <a:gd name="T9" fmla="*/ 21 h 21"/>
                <a:gd name="T10" fmla="*/ 3 w 32"/>
                <a:gd name="T11" fmla="*/ 14 h 21"/>
                <a:gd name="T12" fmla="*/ 22 w 32"/>
                <a:gd name="T13" fmla="*/ 0 h 21"/>
                <a:gd name="T14" fmla="*/ 15 w 32"/>
                <a:gd name="T15" fmla="*/ 1 h 21"/>
                <a:gd name="T16" fmla="*/ 4 w 32"/>
                <a:gd name="T17" fmla="*/ 14 h 21"/>
                <a:gd name="T18" fmla="*/ 4 w 32"/>
                <a:gd name="T19" fmla="*/ 21 h 21"/>
                <a:gd name="T20" fmla="*/ 23 w 32"/>
                <a:gd name="T21" fmla="*/ 20 h 21"/>
                <a:gd name="T22" fmla="*/ 22 w 32"/>
                <a:gd name="T23" fmla="*/ 0 h 21"/>
                <a:gd name="T24" fmla="*/ 32 w 32"/>
                <a:gd name="T25" fmla="*/ 0 h 21"/>
                <a:gd name="T26" fmla="*/ 23 w 32"/>
                <a:gd name="T27" fmla="*/ 0 h 21"/>
                <a:gd name="T28" fmla="*/ 24 w 32"/>
                <a:gd name="T29" fmla="*/ 20 h 21"/>
                <a:gd name="T30" fmla="*/ 27 w 32"/>
                <a:gd name="T31" fmla="*/ 19 h 21"/>
                <a:gd name="T32" fmla="*/ 29 w 32"/>
                <a:gd name="T33" fmla="*/ 17 h 21"/>
                <a:gd name="T34" fmla="*/ 32 w 32"/>
                <a:gd name="T35" fmla="*/ 5 h 21"/>
                <a:gd name="T36" fmla="*/ 32 w 32"/>
                <a:gd name="T3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21">
                  <a:moveTo>
                    <a:pt x="3" y="14"/>
                  </a:moveTo>
                  <a:cubicBezTo>
                    <a:pt x="0" y="17"/>
                    <a:pt x="0" y="17"/>
                    <a:pt x="0" y="17"/>
                  </a:cubicBezTo>
                  <a:cubicBezTo>
                    <a:pt x="1" y="18"/>
                    <a:pt x="1" y="19"/>
                    <a:pt x="2" y="21"/>
                  </a:cubicBezTo>
                  <a:cubicBezTo>
                    <a:pt x="2" y="21"/>
                    <a:pt x="2" y="21"/>
                    <a:pt x="2" y="21"/>
                  </a:cubicBezTo>
                  <a:cubicBezTo>
                    <a:pt x="3" y="21"/>
                    <a:pt x="3" y="21"/>
                    <a:pt x="3" y="21"/>
                  </a:cubicBezTo>
                  <a:cubicBezTo>
                    <a:pt x="3" y="14"/>
                    <a:pt x="3" y="14"/>
                    <a:pt x="3" y="14"/>
                  </a:cubicBezTo>
                  <a:moveTo>
                    <a:pt x="22" y="0"/>
                  </a:moveTo>
                  <a:cubicBezTo>
                    <a:pt x="15" y="1"/>
                    <a:pt x="15" y="1"/>
                    <a:pt x="15" y="1"/>
                  </a:cubicBezTo>
                  <a:cubicBezTo>
                    <a:pt x="4" y="14"/>
                    <a:pt x="4" y="14"/>
                    <a:pt x="4" y="14"/>
                  </a:cubicBezTo>
                  <a:cubicBezTo>
                    <a:pt x="4" y="21"/>
                    <a:pt x="4" y="21"/>
                    <a:pt x="4" y="21"/>
                  </a:cubicBezTo>
                  <a:cubicBezTo>
                    <a:pt x="23" y="20"/>
                    <a:pt x="23" y="20"/>
                    <a:pt x="23" y="20"/>
                  </a:cubicBezTo>
                  <a:cubicBezTo>
                    <a:pt x="22" y="0"/>
                    <a:pt x="22" y="0"/>
                    <a:pt x="22" y="0"/>
                  </a:cubicBezTo>
                  <a:moveTo>
                    <a:pt x="32" y="0"/>
                  </a:moveTo>
                  <a:cubicBezTo>
                    <a:pt x="23" y="0"/>
                    <a:pt x="23" y="0"/>
                    <a:pt x="23" y="0"/>
                  </a:cubicBezTo>
                  <a:cubicBezTo>
                    <a:pt x="24" y="20"/>
                    <a:pt x="24" y="20"/>
                    <a:pt x="24" y="20"/>
                  </a:cubicBezTo>
                  <a:cubicBezTo>
                    <a:pt x="27" y="19"/>
                    <a:pt x="27" y="19"/>
                    <a:pt x="27" y="19"/>
                  </a:cubicBezTo>
                  <a:cubicBezTo>
                    <a:pt x="27" y="19"/>
                    <a:pt x="28" y="18"/>
                    <a:pt x="29" y="17"/>
                  </a:cubicBezTo>
                  <a:cubicBezTo>
                    <a:pt x="30" y="13"/>
                    <a:pt x="31" y="9"/>
                    <a:pt x="32" y="5"/>
                  </a:cubicBezTo>
                  <a:cubicBezTo>
                    <a:pt x="32" y="3"/>
                    <a:pt x="32" y="2"/>
                    <a:pt x="32" y="0"/>
                  </a:cubicBezTo>
                </a:path>
              </a:pathLst>
            </a:custGeom>
            <a:solidFill>
              <a:srgbClr val="E9FAF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Rectangle 290"/>
            <p:cNvSpPr>
              <a:spLocks noChangeArrowheads="1"/>
            </p:cNvSpPr>
            <p:nvPr/>
          </p:nvSpPr>
          <p:spPr bwMode="auto">
            <a:xfrm>
              <a:off x="5729288" y="1890713"/>
              <a:ext cx="4763" cy="34925"/>
            </a:xfrm>
            <a:prstGeom prst="rect">
              <a:avLst/>
            </a:prstGeom>
            <a:solidFill>
              <a:srgbClr val="B0C2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Rectangle 291"/>
            <p:cNvSpPr>
              <a:spLocks noChangeArrowheads="1"/>
            </p:cNvSpPr>
            <p:nvPr/>
          </p:nvSpPr>
          <p:spPr bwMode="auto">
            <a:xfrm>
              <a:off x="5729288" y="1890713"/>
              <a:ext cx="4763" cy="3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292"/>
            <p:cNvSpPr>
              <a:spLocks/>
            </p:cNvSpPr>
            <p:nvPr/>
          </p:nvSpPr>
          <p:spPr bwMode="auto">
            <a:xfrm>
              <a:off x="5821363" y="1822451"/>
              <a:ext cx="11113" cy="98425"/>
            </a:xfrm>
            <a:custGeom>
              <a:avLst/>
              <a:gdLst>
                <a:gd name="T0" fmla="*/ 4 w 7"/>
                <a:gd name="T1" fmla="*/ 0 h 62"/>
                <a:gd name="T2" fmla="*/ 0 w 7"/>
                <a:gd name="T3" fmla="*/ 0 h 62"/>
                <a:gd name="T4" fmla="*/ 4 w 7"/>
                <a:gd name="T5" fmla="*/ 62 h 62"/>
                <a:gd name="T6" fmla="*/ 7 w 7"/>
                <a:gd name="T7" fmla="*/ 62 h 62"/>
                <a:gd name="T8" fmla="*/ 4 w 7"/>
                <a:gd name="T9" fmla="*/ 0 h 62"/>
              </a:gdLst>
              <a:ahLst/>
              <a:cxnLst>
                <a:cxn ang="0">
                  <a:pos x="T0" y="T1"/>
                </a:cxn>
                <a:cxn ang="0">
                  <a:pos x="T2" y="T3"/>
                </a:cxn>
                <a:cxn ang="0">
                  <a:pos x="T4" y="T5"/>
                </a:cxn>
                <a:cxn ang="0">
                  <a:pos x="T6" y="T7"/>
                </a:cxn>
                <a:cxn ang="0">
                  <a:pos x="T8" y="T9"/>
                </a:cxn>
              </a:cxnLst>
              <a:rect l="0" t="0" r="r" b="b"/>
              <a:pathLst>
                <a:path w="7" h="62">
                  <a:moveTo>
                    <a:pt x="4" y="0"/>
                  </a:moveTo>
                  <a:lnTo>
                    <a:pt x="0" y="0"/>
                  </a:lnTo>
                  <a:lnTo>
                    <a:pt x="4" y="62"/>
                  </a:lnTo>
                  <a:lnTo>
                    <a:pt x="7" y="62"/>
                  </a:lnTo>
                  <a:lnTo>
                    <a:pt x="4" y="0"/>
                  </a:lnTo>
                  <a:close/>
                </a:path>
              </a:pathLst>
            </a:custGeom>
            <a:solidFill>
              <a:srgbClr val="B0C2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293"/>
            <p:cNvSpPr>
              <a:spLocks/>
            </p:cNvSpPr>
            <p:nvPr/>
          </p:nvSpPr>
          <p:spPr bwMode="auto">
            <a:xfrm>
              <a:off x="5821363" y="1822451"/>
              <a:ext cx="11113" cy="98425"/>
            </a:xfrm>
            <a:custGeom>
              <a:avLst/>
              <a:gdLst>
                <a:gd name="T0" fmla="*/ 4 w 7"/>
                <a:gd name="T1" fmla="*/ 0 h 62"/>
                <a:gd name="T2" fmla="*/ 0 w 7"/>
                <a:gd name="T3" fmla="*/ 0 h 62"/>
                <a:gd name="T4" fmla="*/ 4 w 7"/>
                <a:gd name="T5" fmla="*/ 62 h 62"/>
                <a:gd name="T6" fmla="*/ 7 w 7"/>
                <a:gd name="T7" fmla="*/ 62 h 62"/>
                <a:gd name="T8" fmla="*/ 4 w 7"/>
                <a:gd name="T9" fmla="*/ 0 h 62"/>
              </a:gdLst>
              <a:ahLst/>
              <a:cxnLst>
                <a:cxn ang="0">
                  <a:pos x="T0" y="T1"/>
                </a:cxn>
                <a:cxn ang="0">
                  <a:pos x="T2" y="T3"/>
                </a:cxn>
                <a:cxn ang="0">
                  <a:pos x="T4" y="T5"/>
                </a:cxn>
                <a:cxn ang="0">
                  <a:pos x="T6" y="T7"/>
                </a:cxn>
                <a:cxn ang="0">
                  <a:pos x="T8" y="T9"/>
                </a:cxn>
              </a:cxnLst>
              <a:rect l="0" t="0" r="r" b="b"/>
              <a:pathLst>
                <a:path w="7" h="62">
                  <a:moveTo>
                    <a:pt x="4" y="0"/>
                  </a:moveTo>
                  <a:lnTo>
                    <a:pt x="0" y="0"/>
                  </a:lnTo>
                  <a:lnTo>
                    <a:pt x="4" y="62"/>
                  </a:lnTo>
                  <a:lnTo>
                    <a:pt x="7" y="62"/>
                  </a:lnTo>
                  <a:lnTo>
                    <a:pt x="4"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294"/>
            <p:cNvSpPr>
              <a:spLocks noEditPoints="1"/>
            </p:cNvSpPr>
            <p:nvPr/>
          </p:nvSpPr>
          <p:spPr bwMode="auto">
            <a:xfrm>
              <a:off x="5573713" y="1827213"/>
              <a:ext cx="190500" cy="107950"/>
            </a:xfrm>
            <a:custGeom>
              <a:avLst/>
              <a:gdLst>
                <a:gd name="T0" fmla="*/ 11 w 39"/>
                <a:gd name="T1" fmla="*/ 2 h 22"/>
                <a:gd name="T2" fmla="*/ 0 w 39"/>
                <a:gd name="T3" fmla="*/ 3 h 22"/>
                <a:gd name="T4" fmla="*/ 1 w 39"/>
                <a:gd name="T5" fmla="*/ 22 h 22"/>
                <a:gd name="T6" fmla="*/ 13 w 39"/>
                <a:gd name="T7" fmla="*/ 21 h 22"/>
                <a:gd name="T8" fmla="*/ 11 w 39"/>
                <a:gd name="T9" fmla="*/ 2 h 22"/>
                <a:gd name="T10" fmla="*/ 31 w 39"/>
                <a:gd name="T11" fmla="*/ 1 h 22"/>
                <a:gd name="T12" fmla="*/ 12 w 39"/>
                <a:gd name="T13" fmla="*/ 2 h 22"/>
                <a:gd name="T14" fmla="*/ 13 w 39"/>
                <a:gd name="T15" fmla="*/ 21 h 22"/>
                <a:gd name="T16" fmla="*/ 17 w 39"/>
                <a:gd name="T17" fmla="*/ 21 h 22"/>
                <a:gd name="T18" fmla="*/ 17 w 39"/>
                <a:gd name="T19" fmla="*/ 21 h 22"/>
                <a:gd name="T20" fmla="*/ 23 w 39"/>
                <a:gd name="T21" fmla="*/ 13 h 22"/>
                <a:gd name="T22" fmla="*/ 24 w 39"/>
                <a:gd name="T23" fmla="*/ 13 h 22"/>
                <a:gd name="T24" fmla="*/ 27 w 39"/>
                <a:gd name="T25" fmla="*/ 14 h 22"/>
                <a:gd name="T26" fmla="*/ 32 w 39"/>
                <a:gd name="T27" fmla="*/ 8 h 22"/>
                <a:gd name="T28" fmla="*/ 31 w 39"/>
                <a:gd name="T29" fmla="*/ 1 h 22"/>
                <a:gd name="T30" fmla="*/ 39 w 39"/>
                <a:gd name="T31" fmla="*/ 0 h 22"/>
                <a:gd name="T32" fmla="*/ 32 w 39"/>
                <a:gd name="T33" fmla="*/ 1 h 22"/>
                <a:gd name="T34" fmla="*/ 32 w 39"/>
                <a:gd name="T35" fmla="*/ 8 h 22"/>
                <a:gd name="T36" fmla="*/ 39 w 39"/>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22">
                  <a:moveTo>
                    <a:pt x="11" y="2"/>
                  </a:moveTo>
                  <a:cubicBezTo>
                    <a:pt x="0" y="3"/>
                    <a:pt x="0" y="3"/>
                    <a:pt x="0" y="3"/>
                  </a:cubicBezTo>
                  <a:cubicBezTo>
                    <a:pt x="1" y="22"/>
                    <a:pt x="1" y="22"/>
                    <a:pt x="1" y="22"/>
                  </a:cubicBezTo>
                  <a:cubicBezTo>
                    <a:pt x="13" y="21"/>
                    <a:pt x="13" y="21"/>
                    <a:pt x="13" y="21"/>
                  </a:cubicBezTo>
                  <a:cubicBezTo>
                    <a:pt x="11" y="2"/>
                    <a:pt x="11" y="2"/>
                    <a:pt x="11" y="2"/>
                  </a:cubicBezTo>
                  <a:moveTo>
                    <a:pt x="31" y="1"/>
                  </a:moveTo>
                  <a:cubicBezTo>
                    <a:pt x="12" y="2"/>
                    <a:pt x="12" y="2"/>
                    <a:pt x="12" y="2"/>
                  </a:cubicBezTo>
                  <a:cubicBezTo>
                    <a:pt x="13" y="21"/>
                    <a:pt x="13" y="21"/>
                    <a:pt x="13" y="21"/>
                  </a:cubicBezTo>
                  <a:cubicBezTo>
                    <a:pt x="17" y="21"/>
                    <a:pt x="17" y="21"/>
                    <a:pt x="17" y="21"/>
                  </a:cubicBezTo>
                  <a:cubicBezTo>
                    <a:pt x="17" y="21"/>
                    <a:pt x="17" y="21"/>
                    <a:pt x="17" y="21"/>
                  </a:cubicBezTo>
                  <a:cubicBezTo>
                    <a:pt x="17" y="17"/>
                    <a:pt x="20" y="14"/>
                    <a:pt x="23" y="13"/>
                  </a:cubicBezTo>
                  <a:cubicBezTo>
                    <a:pt x="24" y="13"/>
                    <a:pt x="24" y="13"/>
                    <a:pt x="24" y="13"/>
                  </a:cubicBezTo>
                  <a:cubicBezTo>
                    <a:pt x="25" y="13"/>
                    <a:pt x="26" y="14"/>
                    <a:pt x="27" y="14"/>
                  </a:cubicBezTo>
                  <a:cubicBezTo>
                    <a:pt x="32" y="8"/>
                    <a:pt x="32" y="8"/>
                    <a:pt x="32" y="8"/>
                  </a:cubicBezTo>
                  <a:cubicBezTo>
                    <a:pt x="31" y="1"/>
                    <a:pt x="31" y="1"/>
                    <a:pt x="31" y="1"/>
                  </a:cubicBezTo>
                  <a:moveTo>
                    <a:pt x="39" y="0"/>
                  </a:moveTo>
                  <a:cubicBezTo>
                    <a:pt x="32" y="1"/>
                    <a:pt x="32" y="1"/>
                    <a:pt x="32" y="1"/>
                  </a:cubicBezTo>
                  <a:cubicBezTo>
                    <a:pt x="32" y="8"/>
                    <a:pt x="32" y="8"/>
                    <a:pt x="32" y="8"/>
                  </a:cubicBezTo>
                  <a:cubicBezTo>
                    <a:pt x="39" y="0"/>
                    <a:pt x="39" y="0"/>
                    <a:pt x="39" y="0"/>
                  </a:cubicBezTo>
                </a:path>
              </a:pathLst>
            </a:custGeom>
            <a:solidFill>
              <a:srgbClr val="E9FAF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295"/>
            <p:cNvSpPr>
              <a:spLocks/>
            </p:cNvSpPr>
            <p:nvPr/>
          </p:nvSpPr>
          <p:spPr bwMode="auto">
            <a:xfrm>
              <a:off x="5626101" y="1838326"/>
              <a:ext cx="11113" cy="92075"/>
            </a:xfrm>
            <a:custGeom>
              <a:avLst/>
              <a:gdLst>
                <a:gd name="T0" fmla="*/ 4 w 7"/>
                <a:gd name="T1" fmla="*/ 0 h 58"/>
                <a:gd name="T2" fmla="*/ 0 w 7"/>
                <a:gd name="T3" fmla="*/ 0 h 58"/>
                <a:gd name="T4" fmla="*/ 7 w 7"/>
                <a:gd name="T5" fmla="*/ 58 h 58"/>
                <a:gd name="T6" fmla="*/ 7 w 7"/>
                <a:gd name="T7" fmla="*/ 58 h 58"/>
                <a:gd name="T8" fmla="*/ 4 w 7"/>
                <a:gd name="T9" fmla="*/ 0 h 58"/>
              </a:gdLst>
              <a:ahLst/>
              <a:cxnLst>
                <a:cxn ang="0">
                  <a:pos x="T0" y="T1"/>
                </a:cxn>
                <a:cxn ang="0">
                  <a:pos x="T2" y="T3"/>
                </a:cxn>
                <a:cxn ang="0">
                  <a:pos x="T4" y="T5"/>
                </a:cxn>
                <a:cxn ang="0">
                  <a:pos x="T6" y="T7"/>
                </a:cxn>
                <a:cxn ang="0">
                  <a:pos x="T8" y="T9"/>
                </a:cxn>
              </a:cxnLst>
              <a:rect l="0" t="0" r="r" b="b"/>
              <a:pathLst>
                <a:path w="7" h="58">
                  <a:moveTo>
                    <a:pt x="4" y="0"/>
                  </a:moveTo>
                  <a:lnTo>
                    <a:pt x="0" y="0"/>
                  </a:lnTo>
                  <a:lnTo>
                    <a:pt x="7" y="58"/>
                  </a:lnTo>
                  <a:lnTo>
                    <a:pt x="7" y="58"/>
                  </a:lnTo>
                  <a:lnTo>
                    <a:pt x="4" y="0"/>
                  </a:lnTo>
                  <a:close/>
                </a:path>
              </a:pathLst>
            </a:custGeom>
            <a:solidFill>
              <a:srgbClr val="B0C2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296"/>
            <p:cNvSpPr>
              <a:spLocks/>
            </p:cNvSpPr>
            <p:nvPr/>
          </p:nvSpPr>
          <p:spPr bwMode="auto">
            <a:xfrm>
              <a:off x="5626101" y="1838326"/>
              <a:ext cx="11113" cy="92075"/>
            </a:xfrm>
            <a:custGeom>
              <a:avLst/>
              <a:gdLst>
                <a:gd name="T0" fmla="*/ 4 w 7"/>
                <a:gd name="T1" fmla="*/ 0 h 58"/>
                <a:gd name="T2" fmla="*/ 0 w 7"/>
                <a:gd name="T3" fmla="*/ 0 h 58"/>
                <a:gd name="T4" fmla="*/ 7 w 7"/>
                <a:gd name="T5" fmla="*/ 58 h 58"/>
                <a:gd name="T6" fmla="*/ 7 w 7"/>
                <a:gd name="T7" fmla="*/ 58 h 58"/>
                <a:gd name="T8" fmla="*/ 4 w 7"/>
                <a:gd name="T9" fmla="*/ 0 h 58"/>
              </a:gdLst>
              <a:ahLst/>
              <a:cxnLst>
                <a:cxn ang="0">
                  <a:pos x="T0" y="T1"/>
                </a:cxn>
                <a:cxn ang="0">
                  <a:pos x="T2" y="T3"/>
                </a:cxn>
                <a:cxn ang="0">
                  <a:pos x="T4" y="T5"/>
                </a:cxn>
                <a:cxn ang="0">
                  <a:pos x="T6" y="T7"/>
                </a:cxn>
                <a:cxn ang="0">
                  <a:pos x="T8" y="T9"/>
                </a:cxn>
              </a:cxnLst>
              <a:rect l="0" t="0" r="r" b="b"/>
              <a:pathLst>
                <a:path w="7" h="58">
                  <a:moveTo>
                    <a:pt x="4" y="0"/>
                  </a:moveTo>
                  <a:lnTo>
                    <a:pt x="0" y="0"/>
                  </a:lnTo>
                  <a:lnTo>
                    <a:pt x="7" y="58"/>
                  </a:lnTo>
                  <a:lnTo>
                    <a:pt x="7" y="58"/>
                  </a:lnTo>
                  <a:lnTo>
                    <a:pt x="4"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297"/>
            <p:cNvSpPr>
              <a:spLocks/>
            </p:cNvSpPr>
            <p:nvPr/>
          </p:nvSpPr>
          <p:spPr bwMode="auto">
            <a:xfrm>
              <a:off x="5724526" y="1833563"/>
              <a:ext cx="4763" cy="33338"/>
            </a:xfrm>
            <a:custGeom>
              <a:avLst/>
              <a:gdLst>
                <a:gd name="T0" fmla="*/ 3 w 3"/>
                <a:gd name="T1" fmla="*/ 0 h 21"/>
                <a:gd name="T2" fmla="*/ 0 w 3"/>
                <a:gd name="T3" fmla="*/ 0 h 21"/>
                <a:gd name="T4" fmla="*/ 3 w 3"/>
                <a:gd name="T5" fmla="*/ 21 h 21"/>
                <a:gd name="T6" fmla="*/ 3 w 3"/>
                <a:gd name="T7" fmla="*/ 21 h 21"/>
                <a:gd name="T8" fmla="*/ 3 w 3"/>
                <a:gd name="T9" fmla="*/ 0 h 21"/>
              </a:gdLst>
              <a:ahLst/>
              <a:cxnLst>
                <a:cxn ang="0">
                  <a:pos x="T0" y="T1"/>
                </a:cxn>
                <a:cxn ang="0">
                  <a:pos x="T2" y="T3"/>
                </a:cxn>
                <a:cxn ang="0">
                  <a:pos x="T4" y="T5"/>
                </a:cxn>
                <a:cxn ang="0">
                  <a:pos x="T6" y="T7"/>
                </a:cxn>
                <a:cxn ang="0">
                  <a:pos x="T8" y="T9"/>
                </a:cxn>
              </a:cxnLst>
              <a:rect l="0" t="0" r="r" b="b"/>
              <a:pathLst>
                <a:path w="3" h="21">
                  <a:moveTo>
                    <a:pt x="3" y="0"/>
                  </a:moveTo>
                  <a:lnTo>
                    <a:pt x="0" y="0"/>
                  </a:lnTo>
                  <a:lnTo>
                    <a:pt x="3" y="21"/>
                  </a:lnTo>
                  <a:lnTo>
                    <a:pt x="3" y="21"/>
                  </a:lnTo>
                  <a:lnTo>
                    <a:pt x="3" y="0"/>
                  </a:lnTo>
                  <a:close/>
                </a:path>
              </a:pathLst>
            </a:custGeom>
            <a:solidFill>
              <a:srgbClr val="B0C2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298"/>
            <p:cNvSpPr>
              <a:spLocks/>
            </p:cNvSpPr>
            <p:nvPr/>
          </p:nvSpPr>
          <p:spPr bwMode="auto">
            <a:xfrm>
              <a:off x="5724526" y="1833563"/>
              <a:ext cx="4763" cy="33338"/>
            </a:xfrm>
            <a:custGeom>
              <a:avLst/>
              <a:gdLst>
                <a:gd name="T0" fmla="*/ 3 w 3"/>
                <a:gd name="T1" fmla="*/ 0 h 21"/>
                <a:gd name="T2" fmla="*/ 0 w 3"/>
                <a:gd name="T3" fmla="*/ 0 h 21"/>
                <a:gd name="T4" fmla="*/ 3 w 3"/>
                <a:gd name="T5" fmla="*/ 21 h 21"/>
                <a:gd name="T6" fmla="*/ 3 w 3"/>
                <a:gd name="T7" fmla="*/ 21 h 21"/>
                <a:gd name="T8" fmla="*/ 3 w 3"/>
                <a:gd name="T9" fmla="*/ 0 h 21"/>
              </a:gdLst>
              <a:ahLst/>
              <a:cxnLst>
                <a:cxn ang="0">
                  <a:pos x="T0" y="T1"/>
                </a:cxn>
                <a:cxn ang="0">
                  <a:pos x="T2" y="T3"/>
                </a:cxn>
                <a:cxn ang="0">
                  <a:pos x="T4" y="T5"/>
                </a:cxn>
                <a:cxn ang="0">
                  <a:pos x="T6" y="T7"/>
                </a:cxn>
                <a:cxn ang="0">
                  <a:pos x="T8" y="T9"/>
                </a:cxn>
              </a:cxnLst>
              <a:rect l="0" t="0" r="r" b="b"/>
              <a:pathLst>
                <a:path w="3" h="21">
                  <a:moveTo>
                    <a:pt x="3" y="0"/>
                  </a:moveTo>
                  <a:lnTo>
                    <a:pt x="0" y="0"/>
                  </a:lnTo>
                  <a:lnTo>
                    <a:pt x="3" y="21"/>
                  </a:lnTo>
                  <a:lnTo>
                    <a:pt x="3" y="21"/>
                  </a:lnTo>
                  <a:lnTo>
                    <a:pt x="3"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299"/>
            <p:cNvSpPr>
              <a:spLocks noEditPoints="1"/>
            </p:cNvSpPr>
            <p:nvPr/>
          </p:nvSpPr>
          <p:spPr bwMode="auto">
            <a:xfrm>
              <a:off x="5578476" y="1920876"/>
              <a:ext cx="263525" cy="112713"/>
            </a:xfrm>
            <a:custGeom>
              <a:avLst/>
              <a:gdLst>
                <a:gd name="T0" fmla="*/ 12 w 54"/>
                <a:gd name="T1" fmla="*/ 3 h 23"/>
                <a:gd name="T2" fmla="*/ 0 w 54"/>
                <a:gd name="T3" fmla="*/ 3 h 23"/>
                <a:gd name="T4" fmla="*/ 1 w 54"/>
                <a:gd name="T5" fmla="*/ 23 h 23"/>
                <a:gd name="T6" fmla="*/ 13 w 54"/>
                <a:gd name="T7" fmla="*/ 22 h 23"/>
                <a:gd name="T8" fmla="*/ 12 w 54"/>
                <a:gd name="T9" fmla="*/ 3 h 23"/>
                <a:gd name="T10" fmla="*/ 31 w 54"/>
                <a:gd name="T11" fmla="*/ 2 h 23"/>
                <a:gd name="T12" fmla="*/ 30 w 54"/>
                <a:gd name="T13" fmla="*/ 2 h 23"/>
                <a:gd name="T14" fmla="*/ 23 w 54"/>
                <a:gd name="T15" fmla="*/ 8 h 23"/>
                <a:gd name="T16" fmla="*/ 23 w 54"/>
                <a:gd name="T17" fmla="*/ 8 h 23"/>
                <a:gd name="T18" fmla="*/ 16 w 54"/>
                <a:gd name="T19" fmla="*/ 2 h 23"/>
                <a:gd name="T20" fmla="*/ 12 w 54"/>
                <a:gd name="T21" fmla="*/ 3 h 23"/>
                <a:gd name="T22" fmla="*/ 13 w 54"/>
                <a:gd name="T23" fmla="*/ 22 h 23"/>
                <a:gd name="T24" fmla="*/ 33 w 54"/>
                <a:gd name="T25" fmla="*/ 21 h 23"/>
                <a:gd name="T26" fmla="*/ 31 w 54"/>
                <a:gd name="T27" fmla="*/ 2 h 23"/>
                <a:gd name="T28" fmla="*/ 51 w 54"/>
                <a:gd name="T29" fmla="*/ 0 h 23"/>
                <a:gd name="T30" fmla="*/ 32 w 54"/>
                <a:gd name="T31" fmla="*/ 1 h 23"/>
                <a:gd name="T32" fmla="*/ 33 w 54"/>
                <a:gd name="T33" fmla="*/ 21 h 23"/>
                <a:gd name="T34" fmla="*/ 33 w 54"/>
                <a:gd name="T35" fmla="*/ 21 h 23"/>
                <a:gd name="T36" fmla="*/ 52 w 54"/>
                <a:gd name="T37" fmla="*/ 7 h 23"/>
                <a:gd name="T38" fmla="*/ 51 w 54"/>
                <a:gd name="T39" fmla="*/ 0 h 23"/>
                <a:gd name="T40" fmla="*/ 54 w 54"/>
                <a:gd name="T41" fmla="*/ 0 h 23"/>
                <a:gd name="T42" fmla="*/ 52 w 54"/>
                <a:gd name="T43" fmla="*/ 0 h 23"/>
                <a:gd name="T44" fmla="*/ 52 w 54"/>
                <a:gd name="T45" fmla="*/ 7 h 23"/>
                <a:gd name="T46" fmla="*/ 54 w 54"/>
                <a:gd name="T47" fmla="*/ 6 h 23"/>
                <a:gd name="T48" fmla="*/ 53 w 54"/>
                <a:gd name="T49" fmla="*/ 4 h 23"/>
                <a:gd name="T50" fmla="*/ 54 w 54"/>
                <a:gd name="T5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23">
                  <a:moveTo>
                    <a:pt x="12" y="3"/>
                  </a:moveTo>
                  <a:cubicBezTo>
                    <a:pt x="0" y="3"/>
                    <a:pt x="0" y="3"/>
                    <a:pt x="0" y="3"/>
                  </a:cubicBezTo>
                  <a:cubicBezTo>
                    <a:pt x="1" y="23"/>
                    <a:pt x="1" y="23"/>
                    <a:pt x="1" y="23"/>
                  </a:cubicBezTo>
                  <a:cubicBezTo>
                    <a:pt x="13" y="22"/>
                    <a:pt x="13" y="22"/>
                    <a:pt x="13" y="22"/>
                  </a:cubicBezTo>
                  <a:cubicBezTo>
                    <a:pt x="12" y="3"/>
                    <a:pt x="12" y="3"/>
                    <a:pt x="12" y="3"/>
                  </a:cubicBezTo>
                  <a:moveTo>
                    <a:pt x="31" y="2"/>
                  </a:moveTo>
                  <a:cubicBezTo>
                    <a:pt x="30" y="2"/>
                    <a:pt x="30" y="2"/>
                    <a:pt x="30" y="2"/>
                  </a:cubicBezTo>
                  <a:cubicBezTo>
                    <a:pt x="29" y="5"/>
                    <a:pt x="27" y="8"/>
                    <a:pt x="23" y="8"/>
                  </a:cubicBezTo>
                  <a:cubicBezTo>
                    <a:pt x="23" y="8"/>
                    <a:pt x="23" y="8"/>
                    <a:pt x="23" y="8"/>
                  </a:cubicBezTo>
                  <a:cubicBezTo>
                    <a:pt x="20" y="8"/>
                    <a:pt x="17" y="6"/>
                    <a:pt x="16" y="2"/>
                  </a:cubicBezTo>
                  <a:cubicBezTo>
                    <a:pt x="12" y="3"/>
                    <a:pt x="12" y="3"/>
                    <a:pt x="12" y="3"/>
                  </a:cubicBezTo>
                  <a:cubicBezTo>
                    <a:pt x="13" y="22"/>
                    <a:pt x="13" y="22"/>
                    <a:pt x="13" y="22"/>
                  </a:cubicBezTo>
                  <a:cubicBezTo>
                    <a:pt x="33" y="21"/>
                    <a:pt x="33" y="21"/>
                    <a:pt x="33" y="21"/>
                  </a:cubicBezTo>
                  <a:cubicBezTo>
                    <a:pt x="31" y="2"/>
                    <a:pt x="31" y="2"/>
                    <a:pt x="31" y="2"/>
                  </a:cubicBezTo>
                  <a:moveTo>
                    <a:pt x="51" y="0"/>
                  </a:moveTo>
                  <a:cubicBezTo>
                    <a:pt x="32" y="1"/>
                    <a:pt x="32" y="1"/>
                    <a:pt x="32" y="1"/>
                  </a:cubicBezTo>
                  <a:cubicBezTo>
                    <a:pt x="33" y="21"/>
                    <a:pt x="33" y="21"/>
                    <a:pt x="33" y="21"/>
                  </a:cubicBezTo>
                  <a:cubicBezTo>
                    <a:pt x="33" y="21"/>
                    <a:pt x="33" y="21"/>
                    <a:pt x="33" y="21"/>
                  </a:cubicBezTo>
                  <a:cubicBezTo>
                    <a:pt x="52" y="7"/>
                    <a:pt x="52" y="7"/>
                    <a:pt x="52" y="7"/>
                  </a:cubicBezTo>
                  <a:cubicBezTo>
                    <a:pt x="51" y="0"/>
                    <a:pt x="51" y="0"/>
                    <a:pt x="51" y="0"/>
                  </a:cubicBezTo>
                  <a:moveTo>
                    <a:pt x="54" y="0"/>
                  </a:moveTo>
                  <a:cubicBezTo>
                    <a:pt x="52" y="0"/>
                    <a:pt x="52" y="0"/>
                    <a:pt x="52" y="0"/>
                  </a:cubicBezTo>
                  <a:cubicBezTo>
                    <a:pt x="52" y="7"/>
                    <a:pt x="52" y="7"/>
                    <a:pt x="52" y="7"/>
                  </a:cubicBezTo>
                  <a:cubicBezTo>
                    <a:pt x="54" y="6"/>
                    <a:pt x="54" y="6"/>
                    <a:pt x="54" y="6"/>
                  </a:cubicBezTo>
                  <a:cubicBezTo>
                    <a:pt x="54" y="5"/>
                    <a:pt x="53" y="4"/>
                    <a:pt x="53" y="4"/>
                  </a:cubicBezTo>
                  <a:cubicBezTo>
                    <a:pt x="53" y="2"/>
                    <a:pt x="54" y="1"/>
                    <a:pt x="54" y="0"/>
                  </a:cubicBezTo>
                </a:path>
              </a:pathLst>
            </a:custGeom>
            <a:solidFill>
              <a:srgbClr val="E9FAF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300"/>
            <p:cNvSpPr>
              <a:spLocks/>
            </p:cNvSpPr>
            <p:nvPr/>
          </p:nvSpPr>
          <p:spPr bwMode="auto">
            <a:xfrm>
              <a:off x="5637213" y="1935163"/>
              <a:ext cx="4763" cy="93663"/>
            </a:xfrm>
            <a:custGeom>
              <a:avLst/>
              <a:gdLst>
                <a:gd name="T0" fmla="*/ 0 w 3"/>
                <a:gd name="T1" fmla="*/ 0 h 59"/>
                <a:gd name="T2" fmla="*/ 0 w 3"/>
                <a:gd name="T3" fmla="*/ 0 h 59"/>
                <a:gd name="T4" fmla="*/ 3 w 3"/>
                <a:gd name="T5" fmla="*/ 59 h 59"/>
                <a:gd name="T6" fmla="*/ 3 w 3"/>
                <a:gd name="T7" fmla="*/ 59 h 59"/>
                <a:gd name="T8" fmla="*/ 0 w 3"/>
                <a:gd name="T9" fmla="*/ 0 h 59"/>
              </a:gdLst>
              <a:ahLst/>
              <a:cxnLst>
                <a:cxn ang="0">
                  <a:pos x="T0" y="T1"/>
                </a:cxn>
                <a:cxn ang="0">
                  <a:pos x="T2" y="T3"/>
                </a:cxn>
                <a:cxn ang="0">
                  <a:pos x="T4" y="T5"/>
                </a:cxn>
                <a:cxn ang="0">
                  <a:pos x="T6" y="T7"/>
                </a:cxn>
                <a:cxn ang="0">
                  <a:pos x="T8" y="T9"/>
                </a:cxn>
              </a:cxnLst>
              <a:rect l="0" t="0" r="r" b="b"/>
              <a:pathLst>
                <a:path w="3" h="59">
                  <a:moveTo>
                    <a:pt x="0" y="0"/>
                  </a:moveTo>
                  <a:lnTo>
                    <a:pt x="0" y="0"/>
                  </a:lnTo>
                  <a:lnTo>
                    <a:pt x="3" y="59"/>
                  </a:lnTo>
                  <a:lnTo>
                    <a:pt x="3" y="59"/>
                  </a:lnTo>
                  <a:lnTo>
                    <a:pt x="0" y="0"/>
                  </a:lnTo>
                  <a:close/>
                </a:path>
              </a:pathLst>
            </a:custGeom>
            <a:solidFill>
              <a:srgbClr val="B0C2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301"/>
            <p:cNvSpPr>
              <a:spLocks/>
            </p:cNvSpPr>
            <p:nvPr/>
          </p:nvSpPr>
          <p:spPr bwMode="auto">
            <a:xfrm>
              <a:off x="5637213" y="1935163"/>
              <a:ext cx="4763" cy="93663"/>
            </a:xfrm>
            <a:custGeom>
              <a:avLst/>
              <a:gdLst>
                <a:gd name="T0" fmla="*/ 0 w 3"/>
                <a:gd name="T1" fmla="*/ 0 h 59"/>
                <a:gd name="T2" fmla="*/ 0 w 3"/>
                <a:gd name="T3" fmla="*/ 0 h 59"/>
                <a:gd name="T4" fmla="*/ 3 w 3"/>
                <a:gd name="T5" fmla="*/ 59 h 59"/>
                <a:gd name="T6" fmla="*/ 3 w 3"/>
                <a:gd name="T7" fmla="*/ 59 h 59"/>
                <a:gd name="T8" fmla="*/ 0 w 3"/>
                <a:gd name="T9" fmla="*/ 0 h 59"/>
              </a:gdLst>
              <a:ahLst/>
              <a:cxnLst>
                <a:cxn ang="0">
                  <a:pos x="T0" y="T1"/>
                </a:cxn>
                <a:cxn ang="0">
                  <a:pos x="T2" y="T3"/>
                </a:cxn>
                <a:cxn ang="0">
                  <a:pos x="T4" y="T5"/>
                </a:cxn>
                <a:cxn ang="0">
                  <a:pos x="T6" y="T7"/>
                </a:cxn>
                <a:cxn ang="0">
                  <a:pos x="T8" y="T9"/>
                </a:cxn>
              </a:cxnLst>
              <a:rect l="0" t="0" r="r" b="b"/>
              <a:pathLst>
                <a:path w="3" h="59">
                  <a:moveTo>
                    <a:pt x="0" y="0"/>
                  </a:moveTo>
                  <a:lnTo>
                    <a:pt x="0" y="0"/>
                  </a:lnTo>
                  <a:lnTo>
                    <a:pt x="3" y="59"/>
                  </a:lnTo>
                  <a:lnTo>
                    <a:pt x="3" y="59"/>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302"/>
            <p:cNvSpPr>
              <a:spLocks/>
            </p:cNvSpPr>
            <p:nvPr/>
          </p:nvSpPr>
          <p:spPr bwMode="auto">
            <a:xfrm>
              <a:off x="5729288" y="1925638"/>
              <a:ext cx="9525" cy="98425"/>
            </a:xfrm>
            <a:custGeom>
              <a:avLst/>
              <a:gdLst>
                <a:gd name="T0" fmla="*/ 3 w 6"/>
                <a:gd name="T1" fmla="*/ 0 h 62"/>
                <a:gd name="T2" fmla="*/ 0 w 6"/>
                <a:gd name="T3" fmla="*/ 3 h 62"/>
                <a:gd name="T4" fmla="*/ 6 w 6"/>
                <a:gd name="T5" fmla="*/ 62 h 62"/>
                <a:gd name="T6" fmla="*/ 6 w 6"/>
                <a:gd name="T7" fmla="*/ 62 h 62"/>
                <a:gd name="T8" fmla="*/ 3 w 6"/>
                <a:gd name="T9" fmla="*/ 0 h 62"/>
              </a:gdLst>
              <a:ahLst/>
              <a:cxnLst>
                <a:cxn ang="0">
                  <a:pos x="T0" y="T1"/>
                </a:cxn>
                <a:cxn ang="0">
                  <a:pos x="T2" y="T3"/>
                </a:cxn>
                <a:cxn ang="0">
                  <a:pos x="T4" y="T5"/>
                </a:cxn>
                <a:cxn ang="0">
                  <a:pos x="T6" y="T7"/>
                </a:cxn>
                <a:cxn ang="0">
                  <a:pos x="T8" y="T9"/>
                </a:cxn>
              </a:cxnLst>
              <a:rect l="0" t="0" r="r" b="b"/>
              <a:pathLst>
                <a:path w="6" h="62">
                  <a:moveTo>
                    <a:pt x="3" y="0"/>
                  </a:moveTo>
                  <a:lnTo>
                    <a:pt x="0" y="3"/>
                  </a:lnTo>
                  <a:lnTo>
                    <a:pt x="6" y="62"/>
                  </a:lnTo>
                  <a:lnTo>
                    <a:pt x="6" y="62"/>
                  </a:lnTo>
                  <a:lnTo>
                    <a:pt x="3" y="0"/>
                  </a:lnTo>
                  <a:close/>
                </a:path>
              </a:pathLst>
            </a:custGeom>
            <a:solidFill>
              <a:srgbClr val="B0C2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303"/>
            <p:cNvSpPr>
              <a:spLocks/>
            </p:cNvSpPr>
            <p:nvPr/>
          </p:nvSpPr>
          <p:spPr bwMode="auto">
            <a:xfrm>
              <a:off x="5729288" y="1925638"/>
              <a:ext cx="9525" cy="98425"/>
            </a:xfrm>
            <a:custGeom>
              <a:avLst/>
              <a:gdLst>
                <a:gd name="T0" fmla="*/ 3 w 6"/>
                <a:gd name="T1" fmla="*/ 0 h 62"/>
                <a:gd name="T2" fmla="*/ 0 w 6"/>
                <a:gd name="T3" fmla="*/ 3 h 62"/>
                <a:gd name="T4" fmla="*/ 6 w 6"/>
                <a:gd name="T5" fmla="*/ 62 h 62"/>
                <a:gd name="T6" fmla="*/ 6 w 6"/>
                <a:gd name="T7" fmla="*/ 62 h 62"/>
                <a:gd name="T8" fmla="*/ 3 w 6"/>
                <a:gd name="T9" fmla="*/ 0 h 62"/>
              </a:gdLst>
              <a:ahLst/>
              <a:cxnLst>
                <a:cxn ang="0">
                  <a:pos x="T0" y="T1"/>
                </a:cxn>
                <a:cxn ang="0">
                  <a:pos x="T2" y="T3"/>
                </a:cxn>
                <a:cxn ang="0">
                  <a:pos x="T4" y="T5"/>
                </a:cxn>
                <a:cxn ang="0">
                  <a:pos x="T6" y="T7"/>
                </a:cxn>
                <a:cxn ang="0">
                  <a:pos x="T8" y="T9"/>
                </a:cxn>
              </a:cxnLst>
              <a:rect l="0" t="0" r="r" b="b"/>
              <a:pathLst>
                <a:path w="6" h="62">
                  <a:moveTo>
                    <a:pt x="3" y="0"/>
                  </a:moveTo>
                  <a:lnTo>
                    <a:pt x="0" y="3"/>
                  </a:lnTo>
                  <a:lnTo>
                    <a:pt x="6" y="62"/>
                  </a:lnTo>
                  <a:lnTo>
                    <a:pt x="6" y="62"/>
                  </a:lnTo>
                  <a:lnTo>
                    <a:pt x="3"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304"/>
            <p:cNvSpPr>
              <a:spLocks/>
            </p:cNvSpPr>
            <p:nvPr/>
          </p:nvSpPr>
          <p:spPr bwMode="auto">
            <a:xfrm>
              <a:off x="5827713" y="1920876"/>
              <a:ext cx="4763" cy="33338"/>
            </a:xfrm>
            <a:custGeom>
              <a:avLst/>
              <a:gdLst>
                <a:gd name="T0" fmla="*/ 3 w 3"/>
                <a:gd name="T1" fmla="*/ 0 h 21"/>
                <a:gd name="T2" fmla="*/ 0 w 3"/>
                <a:gd name="T3" fmla="*/ 0 h 21"/>
                <a:gd name="T4" fmla="*/ 3 w 3"/>
                <a:gd name="T5" fmla="*/ 21 h 21"/>
                <a:gd name="T6" fmla="*/ 3 w 3"/>
                <a:gd name="T7" fmla="*/ 21 h 21"/>
                <a:gd name="T8" fmla="*/ 3 w 3"/>
                <a:gd name="T9" fmla="*/ 0 h 21"/>
              </a:gdLst>
              <a:ahLst/>
              <a:cxnLst>
                <a:cxn ang="0">
                  <a:pos x="T0" y="T1"/>
                </a:cxn>
                <a:cxn ang="0">
                  <a:pos x="T2" y="T3"/>
                </a:cxn>
                <a:cxn ang="0">
                  <a:pos x="T4" y="T5"/>
                </a:cxn>
                <a:cxn ang="0">
                  <a:pos x="T6" y="T7"/>
                </a:cxn>
                <a:cxn ang="0">
                  <a:pos x="T8" y="T9"/>
                </a:cxn>
              </a:cxnLst>
              <a:rect l="0" t="0" r="r" b="b"/>
              <a:pathLst>
                <a:path w="3" h="21">
                  <a:moveTo>
                    <a:pt x="3" y="0"/>
                  </a:moveTo>
                  <a:lnTo>
                    <a:pt x="0" y="0"/>
                  </a:lnTo>
                  <a:lnTo>
                    <a:pt x="3" y="21"/>
                  </a:lnTo>
                  <a:lnTo>
                    <a:pt x="3" y="21"/>
                  </a:lnTo>
                  <a:lnTo>
                    <a:pt x="3" y="0"/>
                  </a:lnTo>
                  <a:close/>
                </a:path>
              </a:pathLst>
            </a:custGeom>
            <a:solidFill>
              <a:srgbClr val="B0C2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305"/>
            <p:cNvSpPr>
              <a:spLocks/>
            </p:cNvSpPr>
            <p:nvPr/>
          </p:nvSpPr>
          <p:spPr bwMode="auto">
            <a:xfrm>
              <a:off x="5827713" y="1920876"/>
              <a:ext cx="4763" cy="33338"/>
            </a:xfrm>
            <a:custGeom>
              <a:avLst/>
              <a:gdLst>
                <a:gd name="T0" fmla="*/ 3 w 3"/>
                <a:gd name="T1" fmla="*/ 0 h 21"/>
                <a:gd name="T2" fmla="*/ 0 w 3"/>
                <a:gd name="T3" fmla="*/ 0 h 21"/>
                <a:gd name="T4" fmla="*/ 3 w 3"/>
                <a:gd name="T5" fmla="*/ 21 h 21"/>
                <a:gd name="T6" fmla="*/ 3 w 3"/>
                <a:gd name="T7" fmla="*/ 21 h 21"/>
                <a:gd name="T8" fmla="*/ 3 w 3"/>
                <a:gd name="T9" fmla="*/ 0 h 21"/>
              </a:gdLst>
              <a:ahLst/>
              <a:cxnLst>
                <a:cxn ang="0">
                  <a:pos x="T0" y="T1"/>
                </a:cxn>
                <a:cxn ang="0">
                  <a:pos x="T2" y="T3"/>
                </a:cxn>
                <a:cxn ang="0">
                  <a:pos x="T4" y="T5"/>
                </a:cxn>
                <a:cxn ang="0">
                  <a:pos x="T6" y="T7"/>
                </a:cxn>
                <a:cxn ang="0">
                  <a:pos x="T8" y="T9"/>
                </a:cxn>
              </a:cxnLst>
              <a:rect l="0" t="0" r="r" b="b"/>
              <a:pathLst>
                <a:path w="3" h="21">
                  <a:moveTo>
                    <a:pt x="3" y="0"/>
                  </a:moveTo>
                  <a:lnTo>
                    <a:pt x="0" y="0"/>
                  </a:lnTo>
                  <a:lnTo>
                    <a:pt x="3" y="21"/>
                  </a:lnTo>
                  <a:lnTo>
                    <a:pt x="3" y="21"/>
                  </a:lnTo>
                  <a:lnTo>
                    <a:pt x="3"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306"/>
            <p:cNvSpPr>
              <a:spLocks noEditPoints="1"/>
            </p:cNvSpPr>
            <p:nvPr/>
          </p:nvSpPr>
          <p:spPr bwMode="auto">
            <a:xfrm>
              <a:off x="5583238" y="1974851"/>
              <a:ext cx="249238" cy="150813"/>
            </a:xfrm>
            <a:custGeom>
              <a:avLst/>
              <a:gdLst>
                <a:gd name="T0" fmla="*/ 12 w 51"/>
                <a:gd name="T1" fmla="*/ 12 h 31"/>
                <a:gd name="T2" fmla="*/ 0 w 51"/>
                <a:gd name="T3" fmla="*/ 12 h 31"/>
                <a:gd name="T4" fmla="*/ 1 w 51"/>
                <a:gd name="T5" fmla="*/ 31 h 31"/>
                <a:gd name="T6" fmla="*/ 13 w 51"/>
                <a:gd name="T7" fmla="*/ 31 h 31"/>
                <a:gd name="T8" fmla="*/ 12 w 51"/>
                <a:gd name="T9" fmla="*/ 12 h 31"/>
                <a:gd name="T10" fmla="*/ 31 w 51"/>
                <a:gd name="T11" fmla="*/ 10 h 31"/>
                <a:gd name="T12" fmla="*/ 13 w 51"/>
                <a:gd name="T13" fmla="*/ 12 h 31"/>
                <a:gd name="T14" fmla="*/ 14 w 51"/>
                <a:gd name="T15" fmla="*/ 31 h 31"/>
                <a:gd name="T16" fmla="*/ 29 w 51"/>
                <a:gd name="T17" fmla="*/ 30 h 31"/>
                <a:gd name="T18" fmla="*/ 33 w 51"/>
                <a:gd name="T19" fmla="*/ 27 h 31"/>
                <a:gd name="T20" fmla="*/ 32 w 51"/>
                <a:gd name="T21" fmla="*/ 14 h 31"/>
                <a:gd name="T22" fmla="*/ 30 w 51"/>
                <a:gd name="T23" fmla="*/ 16 h 31"/>
                <a:gd name="T24" fmla="*/ 30 w 51"/>
                <a:gd name="T25" fmla="*/ 18 h 31"/>
                <a:gd name="T26" fmla="*/ 24 w 51"/>
                <a:gd name="T27" fmla="*/ 25 h 31"/>
                <a:gd name="T28" fmla="*/ 23 w 51"/>
                <a:gd name="T29" fmla="*/ 25 h 31"/>
                <a:gd name="T30" fmla="*/ 17 w 51"/>
                <a:gd name="T31" fmla="*/ 19 h 31"/>
                <a:gd name="T32" fmla="*/ 23 w 51"/>
                <a:gd name="T33" fmla="*/ 12 h 31"/>
                <a:gd name="T34" fmla="*/ 24 w 51"/>
                <a:gd name="T35" fmla="*/ 12 h 31"/>
                <a:gd name="T36" fmla="*/ 28 w 51"/>
                <a:gd name="T37" fmla="*/ 13 h 31"/>
                <a:gd name="T38" fmla="*/ 31 w 51"/>
                <a:gd name="T39" fmla="*/ 10 h 31"/>
                <a:gd name="T40" fmla="*/ 46 w 51"/>
                <a:gd name="T41" fmla="*/ 10 h 31"/>
                <a:gd name="T42" fmla="*/ 38 w 51"/>
                <a:gd name="T43" fmla="*/ 10 h 31"/>
                <a:gd name="T44" fmla="*/ 33 w 51"/>
                <a:gd name="T45" fmla="*/ 14 h 31"/>
                <a:gd name="T46" fmla="*/ 33 w 51"/>
                <a:gd name="T47" fmla="*/ 26 h 31"/>
                <a:gd name="T48" fmla="*/ 46 w 51"/>
                <a:gd name="T49" fmla="*/ 10 h 31"/>
                <a:gd name="T50" fmla="*/ 51 w 51"/>
                <a:gd name="T51" fmla="*/ 0 h 31"/>
                <a:gd name="T52" fmla="*/ 39 w 51"/>
                <a:gd name="T53" fmla="*/ 9 h 31"/>
                <a:gd name="T54" fmla="*/ 46 w 51"/>
                <a:gd name="T55" fmla="*/ 9 h 31"/>
                <a:gd name="T56" fmla="*/ 51 w 51"/>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31">
                  <a:moveTo>
                    <a:pt x="12" y="12"/>
                  </a:moveTo>
                  <a:cubicBezTo>
                    <a:pt x="0" y="12"/>
                    <a:pt x="0" y="12"/>
                    <a:pt x="0" y="12"/>
                  </a:cubicBezTo>
                  <a:cubicBezTo>
                    <a:pt x="1" y="31"/>
                    <a:pt x="1" y="31"/>
                    <a:pt x="1" y="31"/>
                  </a:cubicBezTo>
                  <a:cubicBezTo>
                    <a:pt x="13" y="31"/>
                    <a:pt x="13" y="31"/>
                    <a:pt x="13" y="31"/>
                  </a:cubicBezTo>
                  <a:cubicBezTo>
                    <a:pt x="12" y="12"/>
                    <a:pt x="12" y="12"/>
                    <a:pt x="12" y="12"/>
                  </a:cubicBezTo>
                  <a:moveTo>
                    <a:pt x="31" y="10"/>
                  </a:moveTo>
                  <a:cubicBezTo>
                    <a:pt x="13" y="12"/>
                    <a:pt x="13" y="12"/>
                    <a:pt x="13" y="12"/>
                  </a:cubicBezTo>
                  <a:cubicBezTo>
                    <a:pt x="14" y="31"/>
                    <a:pt x="14" y="31"/>
                    <a:pt x="14" y="31"/>
                  </a:cubicBezTo>
                  <a:cubicBezTo>
                    <a:pt x="29" y="30"/>
                    <a:pt x="29" y="30"/>
                    <a:pt x="29" y="30"/>
                  </a:cubicBezTo>
                  <a:cubicBezTo>
                    <a:pt x="30" y="29"/>
                    <a:pt x="32" y="28"/>
                    <a:pt x="33" y="27"/>
                  </a:cubicBezTo>
                  <a:cubicBezTo>
                    <a:pt x="32" y="14"/>
                    <a:pt x="32" y="14"/>
                    <a:pt x="32" y="14"/>
                  </a:cubicBezTo>
                  <a:cubicBezTo>
                    <a:pt x="30" y="16"/>
                    <a:pt x="30" y="16"/>
                    <a:pt x="30" y="16"/>
                  </a:cubicBezTo>
                  <a:cubicBezTo>
                    <a:pt x="30" y="16"/>
                    <a:pt x="30" y="17"/>
                    <a:pt x="30" y="18"/>
                  </a:cubicBezTo>
                  <a:cubicBezTo>
                    <a:pt x="30" y="22"/>
                    <a:pt x="28" y="25"/>
                    <a:pt x="24" y="25"/>
                  </a:cubicBezTo>
                  <a:cubicBezTo>
                    <a:pt x="24" y="25"/>
                    <a:pt x="24" y="25"/>
                    <a:pt x="23" y="25"/>
                  </a:cubicBezTo>
                  <a:cubicBezTo>
                    <a:pt x="20" y="25"/>
                    <a:pt x="17" y="22"/>
                    <a:pt x="17" y="19"/>
                  </a:cubicBezTo>
                  <a:cubicBezTo>
                    <a:pt x="17" y="15"/>
                    <a:pt x="19" y="12"/>
                    <a:pt x="23" y="12"/>
                  </a:cubicBezTo>
                  <a:cubicBezTo>
                    <a:pt x="23" y="12"/>
                    <a:pt x="23" y="12"/>
                    <a:pt x="24" y="12"/>
                  </a:cubicBezTo>
                  <a:cubicBezTo>
                    <a:pt x="25" y="12"/>
                    <a:pt x="27" y="12"/>
                    <a:pt x="28" y="13"/>
                  </a:cubicBezTo>
                  <a:cubicBezTo>
                    <a:pt x="31" y="10"/>
                    <a:pt x="31" y="10"/>
                    <a:pt x="31" y="10"/>
                  </a:cubicBezTo>
                  <a:moveTo>
                    <a:pt x="46" y="10"/>
                  </a:moveTo>
                  <a:cubicBezTo>
                    <a:pt x="38" y="10"/>
                    <a:pt x="38" y="10"/>
                    <a:pt x="38" y="10"/>
                  </a:cubicBezTo>
                  <a:cubicBezTo>
                    <a:pt x="33" y="14"/>
                    <a:pt x="33" y="14"/>
                    <a:pt x="33" y="14"/>
                  </a:cubicBezTo>
                  <a:cubicBezTo>
                    <a:pt x="33" y="26"/>
                    <a:pt x="33" y="26"/>
                    <a:pt x="33" y="26"/>
                  </a:cubicBezTo>
                  <a:cubicBezTo>
                    <a:pt x="38" y="21"/>
                    <a:pt x="42" y="15"/>
                    <a:pt x="46" y="10"/>
                  </a:cubicBezTo>
                  <a:moveTo>
                    <a:pt x="51" y="0"/>
                  </a:moveTo>
                  <a:cubicBezTo>
                    <a:pt x="39" y="9"/>
                    <a:pt x="39" y="9"/>
                    <a:pt x="39" y="9"/>
                  </a:cubicBezTo>
                  <a:cubicBezTo>
                    <a:pt x="46" y="9"/>
                    <a:pt x="46" y="9"/>
                    <a:pt x="46" y="9"/>
                  </a:cubicBezTo>
                  <a:cubicBezTo>
                    <a:pt x="48" y="6"/>
                    <a:pt x="49" y="3"/>
                    <a:pt x="51" y="0"/>
                  </a:cubicBezTo>
                </a:path>
              </a:pathLst>
            </a:custGeom>
            <a:solidFill>
              <a:srgbClr val="E9FAF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307"/>
            <p:cNvSpPr>
              <a:spLocks/>
            </p:cNvSpPr>
            <p:nvPr/>
          </p:nvSpPr>
          <p:spPr bwMode="auto">
            <a:xfrm>
              <a:off x="5641976" y="2033588"/>
              <a:ext cx="9525" cy="92075"/>
            </a:xfrm>
            <a:custGeom>
              <a:avLst/>
              <a:gdLst>
                <a:gd name="T0" fmla="*/ 3 w 6"/>
                <a:gd name="T1" fmla="*/ 0 h 58"/>
                <a:gd name="T2" fmla="*/ 0 w 6"/>
                <a:gd name="T3" fmla="*/ 0 h 58"/>
                <a:gd name="T4" fmla="*/ 3 w 6"/>
                <a:gd name="T5" fmla="*/ 58 h 58"/>
                <a:gd name="T6" fmla="*/ 6 w 6"/>
                <a:gd name="T7" fmla="*/ 58 h 58"/>
                <a:gd name="T8" fmla="*/ 3 w 6"/>
                <a:gd name="T9" fmla="*/ 0 h 58"/>
              </a:gdLst>
              <a:ahLst/>
              <a:cxnLst>
                <a:cxn ang="0">
                  <a:pos x="T0" y="T1"/>
                </a:cxn>
                <a:cxn ang="0">
                  <a:pos x="T2" y="T3"/>
                </a:cxn>
                <a:cxn ang="0">
                  <a:pos x="T4" y="T5"/>
                </a:cxn>
                <a:cxn ang="0">
                  <a:pos x="T6" y="T7"/>
                </a:cxn>
                <a:cxn ang="0">
                  <a:pos x="T8" y="T9"/>
                </a:cxn>
              </a:cxnLst>
              <a:rect l="0" t="0" r="r" b="b"/>
              <a:pathLst>
                <a:path w="6" h="58">
                  <a:moveTo>
                    <a:pt x="3" y="0"/>
                  </a:moveTo>
                  <a:lnTo>
                    <a:pt x="0" y="0"/>
                  </a:lnTo>
                  <a:lnTo>
                    <a:pt x="3" y="58"/>
                  </a:lnTo>
                  <a:lnTo>
                    <a:pt x="6" y="58"/>
                  </a:lnTo>
                  <a:lnTo>
                    <a:pt x="3" y="0"/>
                  </a:lnTo>
                  <a:close/>
                </a:path>
              </a:pathLst>
            </a:custGeom>
            <a:solidFill>
              <a:srgbClr val="B0C2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308"/>
            <p:cNvSpPr>
              <a:spLocks/>
            </p:cNvSpPr>
            <p:nvPr/>
          </p:nvSpPr>
          <p:spPr bwMode="auto">
            <a:xfrm>
              <a:off x="5641976" y="2033588"/>
              <a:ext cx="9525" cy="92075"/>
            </a:xfrm>
            <a:custGeom>
              <a:avLst/>
              <a:gdLst>
                <a:gd name="T0" fmla="*/ 3 w 6"/>
                <a:gd name="T1" fmla="*/ 0 h 58"/>
                <a:gd name="T2" fmla="*/ 0 w 6"/>
                <a:gd name="T3" fmla="*/ 0 h 58"/>
                <a:gd name="T4" fmla="*/ 3 w 6"/>
                <a:gd name="T5" fmla="*/ 58 h 58"/>
                <a:gd name="T6" fmla="*/ 6 w 6"/>
                <a:gd name="T7" fmla="*/ 58 h 58"/>
                <a:gd name="T8" fmla="*/ 3 w 6"/>
                <a:gd name="T9" fmla="*/ 0 h 58"/>
              </a:gdLst>
              <a:ahLst/>
              <a:cxnLst>
                <a:cxn ang="0">
                  <a:pos x="T0" y="T1"/>
                </a:cxn>
                <a:cxn ang="0">
                  <a:pos x="T2" y="T3"/>
                </a:cxn>
                <a:cxn ang="0">
                  <a:pos x="T4" y="T5"/>
                </a:cxn>
                <a:cxn ang="0">
                  <a:pos x="T6" y="T7"/>
                </a:cxn>
                <a:cxn ang="0">
                  <a:pos x="T8" y="T9"/>
                </a:cxn>
              </a:cxnLst>
              <a:rect l="0" t="0" r="r" b="b"/>
              <a:pathLst>
                <a:path w="6" h="58">
                  <a:moveTo>
                    <a:pt x="3" y="0"/>
                  </a:moveTo>
                  <a:lnTo>
                    <a:pt x="0" y="0"/>
                  </a:lnTo>
                  <a:lnTo>
                    <a:pt x="3" y="58"/>
                  </a:lnTo>
                  <a:lnTo>
                    <a:pt x="6" y="58"/>
                  </a:lnTo>
                  <a:lnTo>
                    <a:pt x="3"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309"/>
            <p:cNvSpPr>
              <a:spLocks/>
            </p:cNvSpPr>
            <p:nvPr/>
          </p:nvSpPr>
          <p:spPr bwMode="auto">
            <a:xfrm>
              <a:off x="5738813" y="2043113"/>
              <a:ext cx="4763" cy="63500"/>
            </a:xfrm>
            <a:custGeom>
              <a:avLst/>
              <a:gdLst>
                <a:gd name="T0" fmla="*/ 1 w 1"/>
                <a:gd name="T1" fmla="*/ 0 h 13"/>
                <a:gd name="T2" fmla="*/ 0 w 1"/>
                <a:gd name="T3" fmla="*/ 0 h 13"/>
                <a:gd name="T4" fmla="*/ 1 w 1"/>
                <a:gd name="T5" fmla="*/ 13 h 13"/>
                <a:gd name="T6" fmla="*/ 1 w 1"/>
                <a:gd name="T7" fmla="*/ 12 h 13"/>
                <a:gd name="T8" fmla="*/ 1 w 1"/>
                <a:gd name="T9" fmla="*/ 0 h 13"/>
              </a:gdLst>
              <a:ahLst/>
              <a:cxnLst>
                <a:cxn ang="0">
                  <a:pos x="T0" y="T1"/>
                </a:cxn>
                <a:cxn ang="0">
                  <a:pos x="T2" y="T3"/>
                </a:cxn>
                <a:cxn ang="0">
                  <a:pos x="T4" y="T5"/>
                </a:cxn>
                <a:cxn ang="0">
                  <a:pos x="T6" y="T7"/>
                </a:cxn>
                <a:cxn ang="0">
                  <a:pos x="T8" y="T9"/>
                </a:cxn>
              </a:cxnLst>
              <a:rect l="0" t="0" r="r" b="b"/>
              <a:pathLst>
                <a:path w="1" h="13">
                  <a:moveTo>
                    <a:pt x="1" y="0"/>
                  </a:moveTo>
                  <a:cubicBezTo>
                    <a:pt x="0" y="0"/>
                    <a:pt x="0" y="0"/>
                    <a:pt x="0" y="0"/>
                  </a:cubicBezTo>
                  <a:cubicBezTo>
                    <a:pt x="1" y="13"/>
                    <a:pt x="1" y="13"/>
                    <a:pt x="1" y="13"/>
                  </a:cubicBezTo>
                  <a:cubicBezTo>
                    <a:pt x="1" y="12"/>
                    <a:pt x="1" y="12"/>
                    <a:pt x="1" y="12"/>
                  </a:cubicBezTo>
                  <a:cubicBezTo>
                    <a:pt x="1" y="0"/>
                    <a:pt x="1" y="0"/>
                    <a:pt x="1" y="0"/>
                  </a:cubicBezTo>
                </a:path>
              </a:pathLst>
            </a:custGeom>
            <a:solidFill>
              <a:srgbClr val="B0C2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310"/>
            <p:cNvSpPr>
              <a:spLocks noEditPoints="1"/>
            </p:cNvSpPr>
            <p:nvPr/>
          </p:nvSpPr>
          <p:spPr bwMode="auto">
            <a:xfrm>
              <a:off x="5588001" y="2125663"/>
              <a:ext cx="131763" cy="63500"/>
            </a:xfrm>
            <a:custGeom>
              <a:avLst/>
              <a:gdLst>
                <a:gd name="T0" fmla="*/ 12 w 27"/>
                <a:gd name="T1" fmla="*/ 0 h 13"/>
                <a:gd name="T2" fmla="*/ 0 w 27"/>
                <a:gd name="T3" fmla="*/ 1 h 13"/>
                <a:gd name="T4" fmla="*/ 1 w 27"/>
                <a:gd name="T5" fmla="*/ 13 h 13"/>
                <a:gd name="T6" fmla="*/ 9 w 27"/>
                <a:gd name="T7" fmla="*/ 13 h 13"/>
                <a:gd name="T8" fmla="*/ 13 w 27"/>
                <a:gd name="T9" fmla="*/ 11 h 13"/>
                <a:gd name="T10" fmla="*/ 12 w 27"/>
                <a:gd name="T11" fmla="*/ 0 h 13"/>
                <a:gd name="T12" fmla="*/ 27 w 27"/>
                <a:gd name="T13" fmla="*/ 0 h 13"/>
                <a:gd name="T14" fmla="*/ 13 w 27"/>
                <a:gd name="T15" fmla="*/ 0 h 13"/>
                <a:gd name="T16" fmla="*/ 13 w 27"/>
                <a:gd name="T17" fmla="*/ 10 h 13"/>
                <a:gd name="T18" fmla="*/ 27 w 27"/>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13">
                  <a:moveTo>
                    <a:pt x="12" y="0"/>
                  </a:moveTo>
                  <a:cubicBezTo>
                    <a:pt x="0" y="1"/>
                    <a:pt x="0" y="1"/>
                    <a:pt x="0" y="1"/>
                  </a:cubicBezTo>
                  <a:cubicBezTo>
                    <a:pt x="1" y="13"/>
                    <a:pt x="1" y="13"/>
                    <a:pt x="1" y="13"/>
                  </a:cubicBezTo>
                  <a:cubicBezTo>
                    <a:pt x="9" y="13"/>
                    <a:pt x="9" y="13"/>
                    <a:pt x="9" y="13"/>
                  </a:cubicBezTo>
                  <a:cubicBezTo>
                    <a:pt x="10" y="12"/>
                    <a:pt x="11" y="11"/>
                    <a:pt x="13" y="11"/>
                  </a:cubicBezTo>
                  <a:cubicBezTo>
                    <a:pt x="12" y="0"/>
                    <a:pt x="12" y="0"/>
                    <a:pt x="12" y="0"/>
                  </a:cubicBezTo>
                  <a:moveTo>
                    <a:pt x="27" y="0"/>
                  </a:moveTo>
                  <a:cubicBezTo>
                    <a:pt x="13" y="0"/>
                    <a:pt x="13" y="0"/>
                    <a:pt x="13" y="0"/>
                  </a:cubicBezTo>
                  <a:cubicBezTo>
                    <a:pt x="13" y="10"/>
                    <a:pt x="13" y="10"/>
                    <a:pt x="13" y="10"/>
                  </a:cubicBezTo>
                  <a:cubicBezTo>
                    <a:pt x="18" y="7"/>
                    <a:pt x="23" y="4"/>
                    <a:pt x="27" y="0"/>
                  </a:cubicBezTo>
                </a:path>
              </a:pathLst>
            </a:custGeom>
            <a:solidFill>
              <a:srgbClr val="E9FAF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311"/>
            <p:cNvSpPr>
              <a:spLocks/>
            </p:cNvSpPr>
            <p:nvPr/>
          </p:nvSpPr>
          <p:spPr bwMode="auto">
            <a:xfrm>
              <a:off x="5646738" y="2125663"/>
              <a:ext cx="4763" cy="53975"/>
            </a:xfrm>
            <a:custGeom>
              <a:avLst/>
              <a:gdLst>
                <a:gd name="T0" fmla="*/ 1 w 1"/>
                <a:gd name="T1" fmla="*/ 0 h 11"/>
                <a:gd name="T2" fmla="*/ 0 w 1"/>
                <a:gd name="T3" fmla="*/ 0 h 11"/>
                <a:gd name="T4" fmla="*/ 1 w 1"/>
                <a:gd name="T5" fmla="*/ 11 h 11"/>
                <a:gd name="T6" fmla="*/ 1 w 1"/>
                <a:gd name="T7" fmla="*/ 10 h 11"/>
                <a:gd name="T8" fmla="*/ 1 w 1"/>
                <a:gd name="T9" fmla="*/ 0 h 11"/>
              </a:gdLst>
              <a:ahLst/>
              <a:cxnLst>
                <a:cxn ang="0">
                  <a:pos x="T0" y="T1"/>
                </a:cxn>
                <a:cxn ang="0">
                  <a:pos x="T2" y="T3"/>
                </a:cxn>
                <a:cxn ang="0">
                  <a:pos x="T4" y="T5"/>
                </a:cxn>
                <a:cxn ang="0">
                  <a:pos x="T6" y="T7"/>
                </a:cxn>
                <a:cxn ang="0">
                  <a:pos x="T8" y="T9"/>
                </a:cxn>
              </a:cxnLst>
              <a:rect l="0" t="0" r="r" b="b"/>
              <a:pathLst>
                <a:path w="1" h="11">
                  <a:moveTo>
                    <a:pt x="1" y="0"/>
                  </a:moveTo>
                  <a:cubicBezTo>
                    <a:pt x="0" y="0"/>
                    <a:pt x="0" y="0"/>
                    <a:pt x="0" y="0"/>
                  </a:cubicBezTo>
                  <a:cubicBezTo>
                    <a:pt x="1" y="11"/>
                    <a:pt x="1" y="11"/>
                    <a:pt x="1" y="11"/>
                  </a:cubicBezTo>
                  <a:cubicBezTo>
                    <a:pt x="1" y="10"/>
                    <a:pt x="1" y="10"/>
                    <a:pt x="1" y="10"/>
                  </a:cubicBezTo>
                  <a:cubicBezTo>
                    <a:pt x="1" y="0"/>
                    <a:pt x="1" y="0"/>
                    <a:pt x="1" y="0"/>
                  </a:cubicBezTo>
                </a:path>
              </a:pathLst>
            </a:custGeom>
            <a:solidFill>
              <a:srgbClr val="B0C2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312"/>
            <p:cNvSpPr>
              <a:spLocks/>
            </p:cNvSpPr>
            <p:nvPr/>
          </p:nvSpPr>
          <p:spPr bwMode="auto">
            <a:xfrm>
              <a:off x="5557838" y="1627188"/>
              <a:ext cx="288925" cy="20638"/>
            </a:xfrm>
            <a:custGeom>
              <a:avLst/>
              <a:gdLst>
                <a:gd name="T0" fmla="*/ 59 w 59"/>
                <a:gd name="T1" fmla="*/ 0 h 4"/>
                <a:gd name="T2" fmla="*/ 53 w 59"/>
                <a:gd name="T3" fmla="*/ 0 h 4"/>
                <a:gd name="T4" fmla="*/ 52 w 59"/>
                <a:gd name="T5" fmla="*/ 0 h 4"/>
                <a:gd name="T6" fmla="*/ 33 w 59"/>
                <a:gd name="T7" fmla="*/ 1 h 4"/>
                <a:gd name="T8" fmla="*/ 32 w 59"/>
                <a:gd name="T9" fmla="*/ 1 h 4"/>
                <a:gd name="T10" fmla="*/ 13 w 59"/>
                <a:gd name="T11" fmla="*/ 2 h 4"/>
                <a:gd name="T12" fmla="*/ 12 w 59"/>
                <a:gd name="T13" fmla="*/ 2 h 4"/>
                <a:gd name="T14" fmla="*/ 0 w 59"/>
                <a:gd name="T15" fmla="*/ 3 h 4"/>
                <a:gd name="T16" fmla="*/ 0 w 59"/>
                <a:gd name="T17" fmla="*/ 4 h 4"/>
                <a:gd name="T18" fmla="*/ 12 w 59"/>
                <a:gd name="T19" fmla="*/ 3 h 4"/>
                <a:gd name="T20" fmla="*/ 13 w 59"/>
                <a:gd name="T21" fmla="*/ 3 h 4"/>
                <a:gd name="T22" fmla="*/ 32 w 59"/>
                <a:gd name="T23" fmla="*/ 2 h 4"/>
                <a:gd name="T24" fmla="*/ 33 w 59"/>
                <a:gd name="T25" fmla="*/ 2 h 4"/>
                <a:gd name="T26" fmla="*/ 52 w 59"/>
                <a:gd name="T27" fmla="*/ 1 h 4"/>
                <a:gd name="T28" fmla="*/ 53 w 59"/>
                <a:gd name="T29" fmla="*/ 1 h 4"/>
                <a:gd name="T30" fmla="*/ 59 w 59"/>
                <a:gd name="T31" fmla="*/ 0 h 4"/>
                <a:gd name="T32" fmla="*/ 59 w 59"/>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4">
                  <a:moveTo>
                    <a:pt x="59" y="0"/>
                  </a:moveTo>
                  <a:cubicBezTo>
                    <a:pt x="53" y="0"/>
                    <a:pt x="53" y="0"/>
                    <a:pt x="53" y="0"/>
                  </a:cubicBezTo>
                  <a:cubicBezTo>
                    <a:pt x="52" y="0"/>
                    <a:pt x="52" y="0"/>
                    <a:pt x="52" y="0"/>
                  </a:cubicBezTo>
                  <a:cubicBezTo>
                    <a:pt x="33" y="1"/>
                    <a:pt x="33" y="1"/>
                    <a:pt x="33" y="1"/>
                  </a:cubicBezTo>
                  <a:cubicBezTo>
                    <a:pt x="32" y="1"/>
                    <a:pt x="32" y="1"/>
                    <a:pt x="32" y="1"/>
                  </a:cubicBezTo>
                  <a:cubicBezTo>
                    <a:pt x="13" y="2"/>
                    <a:pt x="13" y="2"/>
                    <a:pt x="13" y="2"/>
                  </a:cubicBezTo>
                  <a:cubicBezTo>
                    <a:pt x="12" y="2"/>
                    <a:pt x="12" y="2"/>
                    <a:pt x="12" y="2"/>
                  </a:cubicBezTo>
                  <a:cubicBezTo>
                    <a:pt x="0" y="3"/>
                    <a:pt x="0" y="3"/>
                    <a:pt x="0" y="3"/>
                  </a:cubicBezTo>
                  <a:cubicBezTo>
                    <a:pt x="0" y="4"/>
                    <a:pt x="0" y="4"/>
                    <a:pt x="0" y="4"/>
                  </a:cubicBezTo>
                  <a:cubicBezTo>
                    <a:pt x="12" y="3"/>
                    <a:pt x="12" y="3"/>
                    <a:pt x="12" y="3"/>
                  </a:cubicBezTo>
                  <a:cubicBezTo>
                    <a:pt x="13" y="3"/>
                    <a:pt x="13" y="3"/>
                    <a:pt x="13" y="3"/>
                  </a:cubicBezTo>
                  <a:cubicBezTo>
                    <a:pt x="32" y="2"/>
                    <a:pt x="32" y="2"/>
                    <a:pt x="32" y="2"/>
                  </a:cubicBezTo>
                  <a:cubicBezTo>
                    <a:pt x="33" y="2"/>
                    <a:pt x="33" y="2"/>
                    <a:pt x="33" y="2"/>
                  </a:cubicBezTo>
                  <a:cubicBezTo>
                    <a:pt x="52" y="1"/>
                    <a:pt x="52" y="1"/>
                    <a:pt x="52" y="1"/>
                  </a:cubicBezTo>
                  <a:cubicBezTo>
                    <a:pt x="53" y="1"/>
                    <a:pt x="53" y="1"/>
                    <a:pt x="53" y="1"/>
                  </a:cubicBezTo>
                  <a:cubicBezTo>
                    <a:pt x="59" y="0"/>
                    <a:pt x="59" y="0"/>
                    <a:pt x="59" y="0"/>
                  </a:cubicBezTo>
                  <a:cubicBezTo>
                    <a:pt x="59" y="0"/>
                    <a:pt x="59" y="0"/>
                    <a:pt x="59" y="0"/>
                  </a:cubicBezTo>
                </a:path>
              </a:pathLst>
            </a:custGeom>
            <a:solidFill>
              <a:srgbClr val="B0C2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313"/>
            <p:cNvSpPr>
              <a:spLocks/>
            </p:cNvSpPr>
            <p:nvPr/>
          </p:nvSpPr>
          <p:spPr bwMode="auto">
            <a:xfrm>
              <a:off x="5562601" y="1725613"/>
              <a:ext cx="265113" cy="19050"/>
            </a:xfrm>
            <a:custGeom>
              <a:avLst/>
              <a:gdLst>
                <a:gd name="T0" fmla="*/ 54 w 54"/>
                <a:gd name="T1" fmla="*/ 0 h 4"/>
                <a:gd name="T2" fmla="*/ 53 w 54"/>
                <a:gd name="T3" fmla="*/ 0 h 4"/>
                <a:gd name="T4" fmla="*/ 52 w 54"/>
                <a:gd name="T5" fmla="*/ 0 h 4"/>
                <a:gd name="T6" fmla="*/ 33 w 54"/>
                <a:gd name="T7" fmla="*/ 1 h 4"/>
                <a:gd name="T8" fmla="*/ 32 w 54"/>
                <a:gd name="T9" fmla="*/ 1 h 4"/>
                <a:gd name="T10" fmla="*/ 13 w 54"/>
                <a:gd name="T11" fmla="*/ 2 h 4"/>
                <a:gd name="T12" fmla="*/ 12 w 54"/>
                <a:gd name="T13" fmla="*/ 2 h 4"/>
                <a:gd name="T14" fmla="*/ 0 w 54"/>
                <a:gd name="T15" fmla="*/ 3 h 4"/>
                <a:gd name="T16" fmla="*/ 0 w 54"/>
                <a:gd name="T17" fmla="*/ 4 h 4"/>
                <a:gd name="T18" fmla="*/ 12 w 54"/>
                <a:gd name="T19" fmla="*/ 3 h 4"/>
                <a:gd name="T20" fmla="*/ 13 w 54"/>
                <a:gd name="T21" fmla="*/ 3 h 4"/>
                <a:gd name="T22" fmla="*/ 32 w 54"/>
                <a:gd name="T23" fmla="*/ 2 h 4"/>
                <a:gd name="T24" fmla="*/ 33 w 54"/>
                <a:gd name="T25" fmla="*/ 2 h 4"/>
                <a:gd name="T26" fmla="*/ 52 w 54"/>
                <a:gd name="T27" fmla="*/ 1 h 4"/>
                <a:gd name="T28" fmla="*/ 53 w 54"/>
                <a:gd name="T29" fmla="*/ 1 h 4"/>
                <a:gd name="T30" fmla="*/ 54 w 54"/>
                <a:gd name="T31" fmla="*/ 1 h 4"/>
                <a:gd name="T32" fmla="*/ 54 w 5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
                  <a:moveTo>
                    <a:pt x="54" y="0"/>
                  </a:moveTo>
                  <a:cubicBezTo>
                    <a:pt x="53" y="0"/>
                    <a:pt x="53" y="0"/>
                    <a:pt x="53" y="0"/>
                  </a:cubicBezTo>
                  <a:cubicBezTo>
                    <a:pt x="52" y="0"/>
                    <a:pt x="52" y="0"/>
                    <a:pt x="52" y="0"/>
                  </a:cubicBezTo>
                  <a:cubicBezTo>
                    <a:pt x="33" y="1"/>
                    <a:pt x="33" y="1"/>
                    <a:pt x="33" y="1"/>
                  </a:cubicBezTo>
                  <a:cubicBezTo>
                    <a:pt x="32" y="1"/>
                    <a:pt x="32" y="1"/>
                    <a:pt x="32" y="1"/>
                  </a:cubicBezTo>
                  <a:cubicBezTo>
                    <a:pt x="13" y="2"/>
                    <a:pt x="13" y="2"/>
                    <a:pt x="13" y="2"/>
                  </a:cubicBezTo>
                  <a:cubicBezTo>
                    <a:pt x="12" y="2"/>
                    <a:pt x="12" y="2"/>
                    <a:pt x="12" y="2"/>
                  </a:cubicBezTo>
                  <a:cubicBezTo>
                    <a:pt x="0" y="3"/>
                    <a:pt x="0" y="3"/>
                    <a:pt x="0" y="3"/>
                  </a:cubicBezTo>
                  <a:cubicBezTo>
                    <a:pt x="0" y="4"/>
                    <a:pt x="0" y="4"/>
                    <a:pt x="0" y="4"/>
                  </a:cubicBezTo>
                  <a:cubicBezTo>
                    <a:pt x="12" y="3"/>
                    <a:pt x="12" y="3"/>
                    <a:pt x="12" y="3"/>
                  </a:cubicBezTo>
                  <a:cubicBezTo>
                    <a:pt x="13" y="3"/>
                    <a:pt x="13" y="3"/>
                    <a:pt x="13" y="3"/>
                  </a:cubicBezTo>
                  <a:cubicBezTo>
                    <a:pt x="32" y="2"/>
                    <a:pt x="32" y="2"/>
                    <a:pt x="32" y="2"/>
                  </a:cubicBezTo>
                  <a:cubicBezTo>
                    <a:pt x="33" y="2"/>
                    <a:pt x="33" y="2"/>
                    <a:pt x="33" y="2"/>
                  </a:cubicBezTo>
                  <a:cubicBezTo>
                    <a:pt x="52" y="1"/>
                    <a:pt x="52" y="1"/>
                    <a:pt x="52" y="1"/>
                  </a:cubicBezTo>
                  <a:cubicBezTo>
                    <a:pt x="53" y="1"/>
                    <a:pt x="53" y="1"/>
                    <a:pt x="53" y="1"/>
                  </a:cubicBezTo>
                  <a:cubicBezTo>
                    <a:pt x="54" y="1"/>
                    <a:pt x="54" y="1"/>
                    <a:pt x="54" y="1"/>
                  </a:cubicBezTo>
                  <a:cubicBezTo>
                    <a:pt x="54" y="0"/>
                    <a:pt x="54" y="0"/>
                    <a:pt x="54" y="0"/>
                  </a:cubicBezTo>
                </a:path>
              </a:pathLst>
            </a:custGeom>
            <a:solidFill>
              <a:srgbClr val="B0C2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314"/>
            <p:cNvSpPr>
              <a:spLocks noEditPoints="1"/>
            </p:cNvSpPr>
            <p:nvPr/>
          </p:nvSpPr>
          <p:spPr bwMode="auto">
            <a:xfrm>
              <a:off x="5568951" y="1817688"/>
              <a:ext cx="301625" cy="25400"/>
            </a:xfrm>
            <a:custGeom>
              <a:avLst/>
              <a:gdLst>
                <a:gd name="T0" fmla="*/ 41 w 62"/>
                <a:gd name="T1" fmla="*/ 1 h 5"/>
                <a:gd name="T2" fmla="*/ 33 w 62"/>
                <a:gd name="T3" fmla="*/ 2 h 5"/>
                <a:gd name="T4" fmla="*/ 32 w 62"/>
                <a:gd name="T5" fmla="*/ 2 h 5"/>
                <a:gd name="T6" fmla="*/ 13 w 62"/>
                <a:gd name="T7" fmla="*/ 3 h 5"/>
                <a:gd name="T8" fmla="*/ 12 w 62"/>
                <a:gd name="T9" fmla="*/ 3 h 5"/>
                <a:gd name="T10" fmla="*/ 0 w 62"/>
                <a:gd name="T11" fmla="*/ 4 h 5"/>
                <a:gd name="T12" fmla="*/ 1 w 62"/>
                <a:gd name="T13" fmla="*/ 5 h 5"/>
                <a:gd name="T14" fmla="*/ 12 w 62"/>
                <a:gd name="T15" fmla="*/ 4 h 5"/>
                <a:gd name="T16" fmla="*/ 13 w 62"/>
                <a:gd name="T17" fmla="*/ 4 h 5"/>
                <a:gd name="T18" fmla="*/ 32 w 62"/>
                <a:gd name="T19" fmla="*/ 3 h 5"/>
                <a:gd name="T20" fmla="*/ 33 w 62"/>
                <a:gd name="T21" fmla="*/ 3 h 5"/>
                <a:gd name="T22" fmla="*/ 40 w 62"/>
                <a:gd name="T23" fmla="*/ 2 h 5"/>
                <a:gd name="T24" fmla="*/ 41 w 62"/>
                <a:gd name="T25" fmla="*/ 1 h 5"/>
                <a:gd name="T26" fmla="*/ 62 w 62"/>
                <a:gd name="T27" fmla="*/ 0 h 5"/>
                <a:gd name="T28" fmla="*/ 53 w 62"/>
                <a:gd name="T29" fmla="*/ 1 h 5"/>
                <a:gd name="T30" fmla="*/ 52 w 62"/>
                <a:gd name="T31" fmla="*/ 1 h 5"/>
                <a:gd name="T32" fmla="*/ 45 w 62"/>
                <a:gd name="T33" fmla="*/ 1 h 5"/>
                <a:gd name="T34" fmla="*/ 45 w 62"/>
                <a:gd name="T35" fmla="*/ 2 h 5"/>
                <a:gd name="T36" fmla="*/ 52 w 62"/>
                <a:gd name="T37" fmla="*/ 1 h 5"/>
                <a:gd name="T38" fmla="*/ 53 w 62"/>
                <a:gd name="T39" fmla="*/ 1 h 5"/>
                <a:gd name="T40" fmla="*/ 62 w 62"/>
                <a:gd name="T41" fmla="*/ 1 h 5"/>
                <a:gd name="T42" fmla="*/ 62 w 62"/>
                <a:gd name="T4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 h="5">
                  <a:moveTo>
                    <a:pt x="41" y="1"/>
                  </a:moveTo>
                  <a:cubicBezTo>
                    <a:pt x="33" y="2"/>
                    <a:pt x="33" y="2"/>
                    <a:pt x="33" y="2"/>
                  </a:cubicBezTo>
                  <a:cubicBezTo>
                    <a:pt x="32" y="2"/>
                    <a:pt x="32" y="2"/>
                    <a:pt x="32" y="2"/>
                  </a:cubicBezTo>
                  <a:cubicBezTo>
                    <a:pt x="13" y="3"/>
                    <a:pt x="13" y="3"/>
                    <a:pt x="13" y="3"/>
                  </a:cubicBezTo>
                  <a:cubicBezTo>
                    <a:pt x="12" y="3"/>
                    <a:pt x="12" y="3"/>
                    <a:pt x="12" y="3"/>
                  </a:cubicBezTo>
                  <a:cubicBezTo>
                    <a:pt x="0" y="4"/>
                    <a:pt x="0" y="4"/>
                    <a:pt x="0" y="4"/>
                  </a:cubicBezTo>
                  <a:cubicBezTo>
                    <a:pt x="1" y="5"/>
                    <a:pt x="1" y="5"/>
                    <a:pt x="1" y="5"/>
                  </a:cubicBezTo>
                  <a:cubicBezTo>
                    <a:pt x="12" y="4"/>
                    <a:pt x="12" y="4"/>
                    <a:pt x="12" y="4"/>
                  </a:cubicBezTo>
                  <a:cubicBezTo>
                    <a:pt x="13" y="4"/>
                    <a:pt x="13" y="4"/>
                    <a:pt x="13" y="4"/>
                  </a:cubicBezTo>
                  <a:cubicBezTo>
                    <a:pt x="32" y="3"/>
                    <a:pt x="32" y="3"/>
                    <a:pt x="32" y="3"/>
                  </a:cubicBezTo>
                  <a:cubicBezTo>
                    <a:pt x="33" y="3"/>
                    <a:pt x="33" y="3"/>
                    <a:pt x="33" y="3"/>
                  </a:cubicBezTo>
                  <a:cubicBezTo>
                    <a:pt x="40" y="2"/>
                    <a:pt x="40" y="2"/>
                    <a:pt x="40" y="2"/>
                  </a:cubicBezTo>
                  <a:cubicBezTo>
                    <a:pt x="41" y="1"/>
                    <a:pt x="41" y="1"/>
                    <a:pt x="41" y="1"/>
                  </a:cubicBezTo>
                  <a:moveTo>
                    <a:pt x="62" y="0"/>
                  </a:moveTo>
                  <a:cubicBezTo>
                    <a:pt x="53" y="1"/>
                    <a:pt x="53" y="1"/>
                    <a:pt x="53" y="1"/>
                  </a:cubicBezTo>
                  <a:cubicBezTo>
                    <a:pt x="52" y="1"/>
                    <a:pt x="52" y="1"/>
                    <a:pt x="52" y="1"/>
                  </a:cubicBezTo>
                  <a:cubicBezTo>
                    <a:pt x="45" y="1"/>
                    <a:pt x="45" y="1"/>
                    <a:pt x="45" y="1"/>
                  </a:cubicBezTo>
                  <a:cubicBezTo>
                    <a:pt x="45" y="2"/>
                    <a:pt x="45" y="2"/>
                    <a:pt x="45" y="2"/>
                  </a:cubicBezTo>
                  <a:cubicBezTo>
                    <a:pt x="52" y="1"/>
                    <a:pt x="52" y="1"/>
                    <a:pt x="52" y="1"/>
                  </a:cubicBezTo>
                  <a:cubicBezTo>
                    <a:pt x="53" y="1"/>
                    <a:pt x="53" y="1"/>
                    <a:pt x="53" y="1"/>
                  </a:cubicBezTo>
                  <a:cubicBezTo>
                    <a:pt x="62" y="1"/>
                    <a:pt x="62" y="1"/>
                    <a:pt x="62" y="1"/>
                  </a:cubicBezTo>
                  <a:cubicBezTo>
                    <a:pt x="62" y="1"/>
                    <a:pt x="62" y="0"/>
                    <a:pt x="62" y="0"/>
                  </a:cubicBezTo>
                </a:path>
              </a:pathLst>
            </a:custGeom>
            <a:solidFill>
              <a:srgbClr val="B0C2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315"/>
            <p:cNvSpPr>
              <a:spLocks noEditPoints="1"/>
            </p:cNvSpPr>
            <p:nvPr/>
          </p:nvSpPr>
          <p:spPr bwMode="auto">
            <a:xfrm>
              <a:off x="5578476" y="1916113"/>
              <a:ext cx="268288" cy="19050"/>
            </a:xfrm>
            <a:custGeom>
              <a:avLst/>
              <a:gdLst>
                <a:gd name="T0" fmla="*/ 16 w 55"/>
                <a:gd name="T1" fmla="*/ 3 h 4"/>
                <a:gd name="T2" fmla="*/ 12 w 55"/>
                <a:gd name="T3" fmla="*/ 3 h 4"/>
                <a:gd name="T4" fmla="*/ 12 w 55"/>
                <a:gd name="T5" fmla="*/ 3 h 4"/>
                <a:gd name="T6" fmla="*/ 0 w 55"/>
                <a:gd name="T7" fmla="*/ 4 h 4"/>
                <a:gd name="T8" fmla="*/ 0 w 55"/>
                <a:gd name="T9" fmla="*/ 4 h 4"/>
                <a:gd name="T10" fmla="*/ 12 w 55"/>
                <a:gd name="T11" fmla="*/ 4 h 4"/>
                <a:gd name="T12" fmla="*/ 12 w 55"/>
                <a:gd name="T13" fmla="*/ 4 h 4"/>
                <a:gd name="T14" fmla="*/ 16 w 55"/>
                <a:gd name="T15" fmla="*/ 3 h 4"/>
                <a:gd name="T16" fmla="*/ 16 w 55"/>
                <a:gd name="T17" fmla="*/ 3 h 4"/>
                <a:gd name="T18" fmla="*/ 55 w 55"/>
                <a:gd name="T19" fmla="*/ 0 h 4"/>
                <a:gd name="T20" fmla="*/ 52 w 55"/>
                <a:gd name="T21" fmla="*/ 1 h 4"/>
                <a:gd name="T22" fmla="*/ 51 w 55"/>
                <a:gd name="T23" fmla="*/ 1 h 4"/>
                <a:gd name="T24" fmla="*/ 32 w 55"/>
                <a:gd name="T25" fmla="*/ 2 h 4"/>
                <a:gd name="T26" fmla="*/ 31 w 55"/>
                <a:gd name="T27" fmla="*/ 2 h 4"/>
                <a:gd name="T28" fmla="*/ 30 w 55"/>
                <a:gd name="T29" fmla="*/ 2 h 4"/>
                <a:gd name="T30" fmla="*/ 30 w 55"/>
                <a:gd name="T31" fmla="*/ 3 h 4"/>
                <a:gd name="T32" fmla="*/ 31 w 55"/>
                <a:gd name="T33" fmla="*/ 3 h 4"/>
                <a:gd name="T34" fmla="*/ 32 w 55"/>
                <a:gd name="T35" fmla="*/ 2 h 4"/>
                <a:gd name="T36" fmla="*/ 51 w 55"/>
                <a:gd name="T37" fmla="*/ 1 h 4"/>
                <a:gd name="T38" fmla="*/ 52 w 55"/>
                <a:gd name="T39" fmla="*/ 1 h 4"/>
                <a:gd name="T40" fmla="*/ 54 w 55"/>
                <a:gd name="T41" fmla="*/ 1 h 4"/>
                <a:gd name="T42" fmla="*/ 55 w 55"/>
                <a:gd name="T4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4">
                  <a:moveTo>
                    <a:pt x="16" y="3"/>
                  </a:moveTo>
                  <a:cubicBezTo>
                    <a:pt x="12" y="3"/>
                    <a:pt x="12" y="3"/>
                    <a:pt x="12" y="3"/>
                  </a:cubicBezTo>
                  <a:cubicBezTo>
                    <a:pt x="12" y="3"/>
                    <a:pt x="12" y="3"/>
                    <a:pt x="12" y="3"/>
                  </a:cubicBezTo>
                  <a:cubicBezTo>
                    <a:pt x="0" y="4"/>
                    <a:pt x="0" y="4"/>
                    <a:pt x="0" y="4"/>
                  </a:cubicBezTo>
                  <a:cubicBezTo>
                    <a:pt x="0" y="4"/>
                    <a:pt x="0" y="4"/>
                    <a:pt x="0" y="4"/>
                  </a:cubicBezTo>
                  <a:cubicBezTo>
                    <a:pt x="12" y="4"/>
                    <a:pt x="12" y="4"/>
                    <a:pt x="12" y="4"/>
                  </a:cubicBezTo>
                  <a:cubicBezTo>
                    <a:pt x="12" y="4"/>
                    <a:pt x="12" y="4"/>
                    <a:pt x="12" y="4"/>
                  </a:cubicBezTo>
                  <a:cubicBezTo>
                    <a:pt x="16" y="3"/>
                    <a:pt x="16" y="3"/>
                    <a:pt x="16" y="3"/>
                  </a:cubicBezTo>
                  <a:cubicBezTo>
                    <a:pt x="16" y="3"/>
                    <a:pt x="16" y="3"/>
                    <a:pt x="16" y="3"/>
                  </a:cubicBezTo>
                  <a:moveTo>
                    <a:pt x="55" y="0"/>
                  </a:moveTo>
                  <a:cubicBezTo>
                    <a:pt x="52" y="1"/>
                    <a:pt x="52" y="1"/>
                    <a:pt x="52" y="1"/>
                  </a:cubicBezTo>
                  <a:cubicBezTo>
                    <a:pt x="51" y="1"/>
                    <a:pt x="51" y="1"/>
                    <a:pt x="51" y="1"/>
                  </a:cubicBezTo>
                  <a:cubicBezTo>
                    <a:pt x="32" y="2"/>
                    <a:pt x="32" y="2"/>
                    <a:pt x="32" y="2"/>
                  </a:cubicBezTo>
                  <a:cubicBezTo>
                    <a:pt x="31" y="2"/>
                    <a:pt x="31" y="2"/>
                    <a:pt x="31" y="2"/>
                  </a:cubicBezTo>
                  <a:cubicBezTo>
                    <a:pt x="30" y="2"/>
                    <a:pt x="30" y="2"/>
                    <a:pt x="30" y="2"/>
                  </a:cubicBezTo>
                  <a:cubicBezTo>
                    <a:pt x="30" y="2"/>
                    <a:pt x="30" y="2"/>
                    <a:pt x="30" y="3"/>
                  </a:cubicBezTo>
                  <a:cubicBezTo>
                    <a:pt x="31" y="3"/>
                    <a:pt x="31" y="3"/>
                    <a:pt x="31" y="3"/>
                  </a:cubicBezTo>
                  <a:cubicBezTo>
                    <a:pt x="32" y="2"/>
                    <a:pt x="32" y="2"/>
                    <a:pt x="32" y="2"/>
                  </a:cubicBezTo>
                  <a:cubicBezTo>
                    <a:pt x="51" y="1"/>
                    <a:pt x="51" y="1"/>
                    <a:pt x="51" y="1"/>
                  </a:cubicBezTo>
                  <a:cubicBezTo>
                    <a:pt x="52" y="1"/>
                    <a:pt x="52" y="1"/>
                    <a:pt x="52" y="1"/>
                  </a:cubicBezTo>
                  <a:cubicBezTo>
                    <a:pt x="54" y="1"/>
                    <a:pt x="54" y="1"/>
                    <a:pt x="54" y="1"/>
                  </a:cubicBezTo>
                  <a:cubicBezTo>
                    <a:pt x="54" y="1"/>
                    <a:pt x="54" y="1"/>
                    <a:pt x="55" y="0"/>
                  </a:cubicBezTo>
                </a:path>
              </a:pathLst>
            </a:custGeom>
            <a:solidFill>
              <a:srgbClr val="B0C2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316"/>
            <p:cNvSpPr>
              <a:spLocks noEditPoints="1"/>
            </p:cNvSpPr>
            <p:nvPr/>
          </p:nvSpPr>
          <p:spPr bwMode="auto">
            <a:xfrm>
              <a:off x="5583238" y="2017713"/>
              <a:ext cx="223838" cy="15875"/>
            </a:xfrm>
            <a:custGeom>
              <a:avLst/>
              <a:gdLst>
                <a:gd name="T0" fmla="*/ 32 w 46"/>
                <a:gd name="T1" fmla="*/ 1 h 3"/>
                <a:gd name="T2" fmla="*/ 32 w 46"/>
                <a:gd name="T3" fmla="*/ 1 h 3"/>
                <a:gd name="T4" fmla="*/ 32 w 46"/>
                <a:gd name="T5" fmla="*/ 1 h 3"/>
                <a:gd name="T6" fmla="*/ 12 w 46"/>
                <a:gd name="T7" fmla="*/ 2 h 3"/>
                <a:gd name="T8" fmla="*/ 12 w 46"/>
                <a:gd name="T9" fmla="*/ 2 h 3"/>
                <a:gd name="T10" fmla="*/ 0 w 46"/>
                <a:gd name="T11" fmla="*/ 3 h 3"/>
                <a:gd name="T12" fmla="*/ 0 w 46"/>
                <a:gd name="T13" fmla="*/ 3 h 3"/>
                <a:gd name="T14" fmla="*/ 12 w 46"/>
                <a:gd name="T15" fmla="*/ 3 h 3"/>
                <a:gd name="T16" fmla="*/ 13 w 46"/>
                <a:gd name="T17" fmla="*/ 3 h 3"/>
                <a:gd name="T18" fmla="*/ 31 w 46"/>
                <a:gd name="T19" fmla="*/ 1 h 3"/>
                <a:gd name="T20" fmla="*/ 32 w 46"/>
                <a:gd name="T21" fmla="*/ 1 h 3"/>
                <a:gd name="T22" fmla="*/ 46 w 46"/>
                <a:gd name="T23" fmla="*/ 0 h 3"/>
                <a:gd name="T24" fmla="*/ 39 w 46"/>
                <a:gd name="T25" fmla="*/ 0 h 3"/>
                <a:gd name="T26" fmla="*/ 38 w 46"/>
                <a:gd name="T27" fmla="*/ 1 h 3"/>
                <a:gd name="T28" fmla="*/ 46 w 46"/>
                <a:gd name="T29" fmla="*/ 1 h 3"/>
                <a:gd name="T30" fmla="*/ 46 w 46"/>
                <a:gd name="T3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3">
                  <a:moveTo>
                    <a:pt x="32" y="1"/>
                  </a:moveTo>
                  <a:cubicBezTo>
                    <a:pt x="32" y="1"/>
                    <a:pt x="32" y="1"/>
                    <a:pt x="32" y="1"/>
                  </a:cubicBezTo>
                  <a:cubicBezTo>
                    <a:pt x="32" y="1"/>
                    <a:pt x="32" y="1"/>
                    <a:pt x="32" y="1"/>
                  </a:cubicBezTo>
                  <a:cubicBezTo>
                    <a:pt x="12" y="2"/>
                    <a:pt x="12" y="2"/>
                    <a:pt x="12" y="2"/>
                  </a:cubicBezTo>
                  <a:cubicBezTo>
                    <a:pt x="12" y="2"/>
                    <a:pt x="12" y="2"/>
                    <a:pt x="12" y="2"/>
                  </a:cubicBezTo>
                  <a:cubicBezTo>
                    <a:pt x="0" y="3"/>
                    <a:pt x="0" y="3"/>
                    <a:pt x="0" y="3"/>
                  </a:cubicBezTo>
                  <a:cubicBezTo>
                    <a:pt x="0" y="3"/>
                    <a:pt x="0" y="3"/>
                    <a:pt x="0" y="3"/>
                  </a:cubicBezTo>
                  <a:cubicBezTo>
                    <a:pt x="12" y="3"/>
                    <a:pt x="12" y="3"/>
                    <a:pt x="12" y="3"/>
                  </a:cubicBezTo>
                  <a:cubicBezTo>
                    <a:pt x="13" y="3"/>
                    <a:pt x="13" y="3"/>
                    <a:pt x="13" y="3"/>
                  </a:cubicBezTo>
                  <a:cubicBezTo>
                    <a:pt x="31" y="1"/>
                    <a:pt x="31" y="1"/>
                    <a:pt x="31" y="1"/>
                  </a:cubicBezTo>
                  <a:cubicBezTo>
                    <a:pt x="32" y="1"/>
                    <a:pt x="32" y="1"/>
                    <a:pt x="32" y="1"/>
                  </a:cubicBezTo>
                  <a:moveTo>
                    <a:pt x="46" y="0"/>
                  </a:moveTo>
                  <a:cubicBezTo>
                    <a:pt x="39" y="0"/>
                    <a:pt x="39" y="0"/>
                    <a:pt x="39" y="0"/>
                  </a:cubicBezTo>
                  <a:cubicBezTo>
                    <a:pt x="38" y="1"/>
                    <a:pt x="38" y="1"/>
                    <a:pt x="38" y="1"/>
                  </a:cubicBezTo>
                  <a:cubicBezTo>
                    <a:pt x="46" y="1"/>
                    <a:pt x="46" y="1"/>
                    <a:pt x="46" y="1"/>
                  </a:cubicBezTo>
                  <a:cubicBezTo>
                    <a:pt x="46" y="0"/>
                    <a:pt x="46" y="0"/>
                    <a:pt x="46" y="0"/>
                  </a:cubicBezTo>
                </a:path>
              </a:pathLst>
            </a:custGeom>
            <a:solidFill>
              <a:srgbClr val="B0C2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317"/>
            <p:cNvSpPr>
              <a:spLocks/>
            </p:cNvSpPr>
            <p:nvPr/>
          </p:nvSpPr>
          <p:spPr bwMode="auto">
            <a:xfrm>
              <a:off x="5588001" y="2120901"/>
              <a:ext cx="136525" cy="9525"/>
            </a:xfrm>
            <a:custGeom>
              <a:avLst/>
              <a:gdLst>
                <a:gd name="T0" fmla="*/ 28 w 28"/>
                <a:gd name="T1" fmla="*/ 0 h 2"/>
                <a:gd name="T2" fmla="*/ 13 w 28"/>
                <a:gd name="T3" fmla="*/ 1 h 2"/>
                <a:gd name="T4" fmla="*/ 12 w 28"/>
                <a:gd name="T5" fmla="*/ 1 h 2"/>
                <a:gd name="T6" fmla="*/ 0 w 28"/>
                <a:gd name="T7" fmla="*/ 1 h 2"/>
                <a:gd name="T8" fmla="*/ 0 w 28"/>
                <a:gd name="T9" fmla="*/ 2 h 2"/>
                <a:gd name="T10" fmla="*/ 12 w 28"/>
                <a:gd name="T11" fmla="*/ 1 h 2"/>
                <a:gd name="T12" fmla="*/ 13 w 28"/>
                <a:gd name="T13" fmla="*/ 1 h 2"/>
                <a:gd name="T14" fmla="*/ 27 w 28"/>
                <a:gd name="T15" fmla="*/ 1 h 2"/>
                <a:gd name="T16" fmla="*/ 28 w 28"/>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
                  <a:moveTo>
                    <a:pt x="28" y="0"/>
                  </a:moveTo>
                  <a:cubicBezTo>
                    <a:pt x="13" y="1"/>
                    <a:pt x="13" y="1"/>
                    <a:pt x="13" y="1"/>
                  </a:cubicBezTo>
                  <a:cubicBezTo>
                    <a:pt x="12" y="1"/>
                    <a:pt x="12" y="1"/>
                    <a:pt x="12" y="1"/>
                  </a:cubicBezTo>
                  <a:cubicBezTo>
                    <a:pt x="0" y="1"/>
                    <a:pt x="0" y="1"/>
                    <a:pt x="0" y="1"/>
                  </a:cubicBezTo>
                  <a:cubicBezTo>
                    <a:pt x="0" y="2"/>
                    <a:pt x="0" y="2"/>
                    <a:pt x="0" y="2"/>
                  </a:cubicBezTo>
                  <a:cubicBezTo>
                    <a:pt x="12" y="1"/>
                    <a:pt x="12" y="1"/>
                    <a:pt x="12" y="1"/>
                  </a:cubicBezTo>
                  <a:cubicBezTo>
                    <a:pt x="13" y="1"/>
                    <a:pt x="13" y="1"/>
                    <a:pt x="13" y="1"/>
                  </a:cubicBezTo>
                  <a:cubicBezTo>
                    <a:pt x="27" y="1"/>
                    <a:pt x="27" y="1"/>
                    <a:pt x="27" y="1"/>
                  </a:cubicBezTo>
                  <a:cubicBezTo>
                    <a:pt x="28" y="0"/>
                    <a:pt x="28" y="0"/>
                    <a:pt x="28" y="0"/>
                  </a:cubicBezTo>
                </a:path>
              </a:pathLst>
            </a:custGeom>
            <a:solidFill>
              <a:srgbClr val="B0C2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318"/>
            <p:cNvSpPr>
              <a:spLocks/>
            </p:cNvSpPr>
            <p:nvPr/>
          </p:nvSpPr>
          <p:spPr bwMode="auto">
            <a:xfrm>
              <a:off x="5524501" y="1490663"/>
              <a:ext cx="107950" cy="728663"/>
            </a:xfrm>
            <a:custGeom>
              <a:avLst/>
              <a:gdLst>
                <a:gd name="T0" fmla="*/ 5 w 22"/>
                <a:gd name="T1" fmla="*/ 0 h 149"/>
                <a:gd name="T2" fmla="*/ 0 w 22"/>
                <a:gd name="T3" fmla="*/ 0 h 149"/>
                <a:gd name="T4" fmla="*/ 9 w 22"/>
                <a:gd name="T5" fmla="*/ 149 h 149"/>
                <a:gd name="T6" fmla="*/ 9 w 22"/>
                <a:gd name="T7" fmla="*/ 148 h 149"/>
                <a:gd name="T8" fmla="*/ 22 w 22"/>
                <a:gd name="T9" fmla="*/ 143 h 149"/>
                <a:gd name="T10" fmla="*/ 14 w 22"/>
                <a:gd name="T11" fmla="*/ 143 h 149"/>
                <a:gd name="T12" fmla="*/ 13 w 22"/>
                <a:gd name="T13" fmla="*/ 131 h 149"/>
                <a:gd name="T14" fmla="*/ 13 w 22"/>
                <a:gd name="T15" fmla="*/ 130 h 149"/>
                <a:gd name="T16" fmla="*/ 12 w 22"/>
                <a:gd name="T17" fmla="*/ 111 h 149"/>
                <a:gd name="T18" fmla="*/ 12 w 22"/>
                <a:gd name="T19" fmla="*/ 111 h 149"/>
                <a:gd name="T20" fmla="*/ 11 w 22"/>
                <a:gd name="T21" fmla="*/ 91 h 149"/>
                <a:gd name="T22" fmla="*/ 11 w 22"/>
                <a:gd name="T23" fmla="*/ 91 h 149"/>
                <a:gd name="T24" fmla="*/ 10 w 22"/>
                <a:gd name="T25" fmla="*/ 72 h 149"/>
                <a:gd name="T26" fmla="*/ 9 w 22"/>
                <a:gd name="T27" fmla="*/ 71 h 149"/>
                <a:gd name="T28" fmla="*/ 8 w 22"/>
                <a:gd name="T29" fmla="*/ 52 h 149"/>
                <a:gd name="T30" fmla="*/ 8 w 22"/>
                <a:gd name="T31" fmla="*/ 51 h 149"/>
                <a:gd name="T32" fmla="*/ 7 w 22"/>
                <a:gd name="T33" fmla="*/ 32 h 149"/>
                <a:gd name="T34" fmla="*/ 7 w 22"/>
                <a:gd name="T35" fmla="*/ 31 h 149"/>
                <a:gd name="T36" fmla="*/ 6 w 22"/>
                <a:gd name="T37" fmla="*/ 12 h 149"/>
                <a:gd name="T38" fmla="*/ 6 w 22"/>
                <a:gd name="T39" fmla="*/ 11 h 149"/>
                <a:gd name="T40" fmla="*/ 5 w 22"/>
                <a:gd name="T41"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149">
                  <a:moveTo>
                    <a:pt x="5" y="0"/>
                  </a:moveTo>
                  <a:cubicBezTo>
                    <a:pt x="0" y="0"/>
                    <a:pt x="0" y="0"/>
                    <a:pt x="0" y="0"/>
                  </a:cubicBezTo>
                  <a:cubicBezTo>
                    <a:pt x="9" y="149"/>
                    <a:pt x="9" y="149"/>
                    <a:pt x="9" y="149"/>
                  </a:cubicBezTo>
                  <a:cubicBezTo>
                    <a:pt x="9" y="148"/>
                    <a:pt x="9" y="148"/>
                    <a:pt x="9" y="148"/>
                  </a:cubicBezTo>
                  <a:cubicBezTo>
                    <a:pt x="14" y="147"/>
                    <a:pt x="18" y="145"/>
                    <a:pt x="22" y="143"/>
                  </a:cubicBezTo>
                  <a:cubicBezTo>
                    <a:pt x="14" y="143"/>
                    <a:pt x="14" y="143"/>
                    <a:pt x="14" y="143"/>
                  </a:cubicBezTo>
                  <a:cubicBezTo>
                    <a:pt x="13" y="131"/>
                    <a:pt x="13" y="131"/>
                    <a:pt x="13" y="131"/>
                  </a:cubicBezTo>
                  <a:cubicBezTo>
                    <a:pt x="13" y="130"/>
                    <a:pt x="13" y="130"/>
                    <a:pt x="13" y="130"/>
                  </a:cubicBezTo>
                  <a:cubicBezTo>
                    <a:pt x="12" y="111"/>
                    <a:pt x="12" y="111"/>
                    <a:pt x="12" y="111"/>
                  </a:cubicBezTo>
                  <a:cubicBezTo>
                    <a:pt x="12" y="111"/>
                    <a:pt x="12" y="111"/>
                    <a:pt x="12" y="111"/>
                  </a:cubicBezTo>
                  <a:cubicBezTo>
                    <a:pt x="11" y="91"/>
                    <a:pt x="11" y="91"/>
                    <a:pt x="11" y="91"/>
                  </a:cubicBezTo>
                  <a:cubicBezTo>
                    <a:pt x="11" y="91"/>
                    <a:pt x="11" y="91"/>
                    <a:pt x="11" y="91"/>
                  </a:cubicBezTo>
                  <a:cubicBezTo>
                    <a:pt x="10" y="72"/>
                    <a:pt x="10" y="72"/>
                    <a:pt x="10" y="72"/>
                  </a:cubicBezTo>
                  <a:cubicBezTo>
                    <a:pt x="9" y="71"/>
                    <a:pt x="9" y="71"/>
                    <a:pt x="9" y="71"/>
                  </a:cubicBezTo>
                  <a:cubicBezTo>
                    <a:pt x="8" y="52"/>
                    <a:pt x="8" y="52"/>
                    <a:pt x="8" y="52"/>
                  </a:cubicBezTo>
                  <a:cubicBezTo>
                    <a:pt x="8" y="51"/>
                    <a:pt x="8" y="51"/>
                    <a:pt x="8" y="51"/>
                  </a:cubicBezTo>
                  <a:cubicBezTo>
                    <a:pt x="7" y="32"/>
                    <a:pt x="7" y="32"/>
                    <a:pt x="7" y="32"/>
                  </a:cubicBezTo>
                  <a:cubicBezTo>
                    <a:pt x="7" y="31"/>
                    <a:pt x="7" y="31"/>
                    <a:pt x="7" y="31"/>
                  </a:cubicBezTo>
                  <a:cubicBezTo>
                    <a:pt x="6" y="12"/>
                    <a:pt x="6" y="12"/>
                    <a:pt x="6" y="12"/>
                  </a:cubicBezTo>
                  <a:cubicBezTo>
                    <a:pt x="6" y="11"/>
                    <a:pt x="6" y="11"/>
                    <a:pt x="6" y="11"/>
                  </a:cubicBezTo>
                  <a:cubicBezTo>
                    <a:pt x="5" y="0"/>
                    <a:pt x="5" y="0"/>
                    <a:pt x="5" y="0"/>
                  </a:cubicBezTo>
                </a:path>
              </a:pathLst>
            </a:custGeom>
            <a:solidFill>
              <a:srgbClr val="4F798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319"/>
            <p:cNvSpPr>
              <a:spLocks/>
            </p:cNvSpPr>
            <p:nvPr/>
          </p:nvSpPr>
          <p:spPr bwMode="auto">
            <a:xfrm>
              <a:off x="5470526" y="1377951"/>
              <a:ext cx="131763" cy="117475"/>
            </a:xfrm>
            <a:custGeom>
              <a:avLst/>
              <a:gdLst>
                <a:gd name="T0" fmla="*/ 37 w 83"/>
                <a:gd name="T1" fmla="*/ 0 h 74"/>
                <a:gd name="T2" fmla="*/ 0 w 83"/>
                <a:gd name="T3" fmla="*/ 74 h 74"/>
                <a:gd name="T4" fmla="*/ 34 w 83"/>
                <a:gd name="T5" fmla="*/ 71 h 74"/>
                <a:gd name="T6" fmla="*/ 49 w 83"/>
                <a:gd name="T7" fmla="*/ 71 h 74"/>
                <a:gd name="T8" fmla="*/ 83 w 83"/>
                <a:gd name="T9" fmla="*/ 68 h 74"/>
                <a:gd name="T10" fmla="*/ 37 w 83"/>
                <a:gd name="T11" fmla="*/ 0 h 74"/>
              </a:gdLst>
              <a:ahLst/>
              <a:cxnLst>
                <a:cxn ang="0">
                  <a:pos x="T0" y="T1"/>
                </a:cxn>
                <a:cxn ang="0">
                  <a:pos x="T2" y="T3"/>
                </a:cxn>
                <a:cxn ang="0">
                  <a:pos x="T4" y="T5"/>
                </a:cxn>
                <a:cxn ang="0">
                  <a:pos x="T6" y="T7"/>
                </a:cxn>
                <a:cxn ang="0">
                  <a:pos x="T8" y="T9"/>
                </a:cxn>
                <a:cxn ang="0">
                  <a:pos x="T10" y="T11"/>
                </a:cxn>
              </a:cxnLst>
              <a:rect l="0" t="0" r="r" b="b"/>
              <a:pathLst>
                <a:path w="83" h="74">
                  <a:moveTo>
                    <a:pt x="37" y="0"/>
                  </a:moveTo>
                  <a:lnTo>
                    <a:pt x="0" y="74"/>
                  </a:lnTo>
                  <a:lnTo>
                    <a:pt x="34" y="71"/>
                  </a:lnTo>
                  <a:lnTo>
                    <a:pt x="49" y="71"/>
                  </a:lnTo>
                  <a:lnTo>
                    <a:pt x="83" y="68"/>
                  </a:lnTo>
                  <a:lnTo>
                    <a:pt x="37" y="0"/>
                  </a:lnTo>
                  <a:close/>
                </a:path>
              </a:pathLst>
            </a:custGeom>
            <a:solidFill>
              <a:srgbClr val="4F798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320"/>
            <p:cNvSpPr>
              <a:spLocks/>
            </p:cNvSpPr>
            <p:nvPr/>
          </p:nvSpPr>
          <p:spPr bwMode="auto">
            <a:xfrm>
              <a:off x="5470526" y="1377951"/>
              <a:ext cx="131763" cy="117475"/>
            </a:xfrm>
            <a:custGeom>
              <a:avLst/>
              <a:gdLst>
                <a:gd name="T0" fmla="*/ 37 w 83"/>
                <a:gd name="T1" fmla="*/ 0 h 74"/>
                <a:gd name="T2" fmla="*/ 0 w 83"/>
                <a:gd name="T3" fmla="*/ 74 h 74"/>
                <a:gd name="T4" fmla="*/ 34 w 83"/>
                <a:gd name="T5" fmla="*/ 71 h 74"/>
                <a:gd name="T6" fmla="*/ 49 w 83"/>
                <a:gd name="T7" fmla="*/ 71 h 74"/>
                <a:gd name="T8" fmla="*/ 83 w 83"/>
                <a:gd name="T9" fmla="*/ 68 h 74"/>
                <a:gd name="T10" fmla="*/ 37 w 83"/>
                <a:gd name="T11" fmla="*/ 0 h 74"/>
              </a:gdLst>
              <a:ahLst/>
              <a:cxnLst>
                <a:cxn ang="0">
                  <a:pos x="T0" y="T1"/>
                </a:cxn>
                <a:cxn ang="0">
                  <a:pos x="T2" y="T3"/>
                </a:cxn>
                <a:cxn ang="0">
                  <a:pos x="T4" y="T5"/>
                </a:cxn>
                <a:cxn ang="0">
                  <a:pos x="T6" y="T7"/>
                </a:cxn>
                <a:cxn ang="0">
                  <a:pos x="T8" y="T9"/>
                </a:cxn>
                <a:cxn ang="0">
                  <a:pos x="T10" y="T11"/>
                </a:cxn>
              </a:cxnLst>
              <a:rect l="0" t="0" r="r" b="b"/>
              <a:pathLst>
                <a:path w="83" h="74">
                  <a:moveTo>
                    <a:pt x="37" y="0"/>
                  </a:moveTo>
                  <a:lnTo>
                    <a:pt x="0" y="74"/>
                  </a:lnTo>
                  <a:lnTo>
                    <a:pt x="34" y="71"/>
                  </a:lnTo>
                  <a:lnTo>
                    <a:pt x="49" y="71"/>
                  </a:lnTo>
                  <a:lnTo>
                    <a:pt x="83" y="68"/>
                  </a:lnTo>
                  <a:lnTo>
                    <a:pt x="37"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321"/>
            <p:cNvSpPr>
              <a:spLocks noEditPoints="1"/>
            </p:cNvSpPr>
            <p:nvPr/>
          </p:nvSpPr>
          <p:spPr bwMode="auto">
            <a:xfrm>
              <a:off x="5705476" y="1749426"/>
              <a:ext cx="169863" cy="157163"/>
            </a:xfrm>
            <a:custGeom>
              <a:avLst/>
              <a:gdLst>
                <a:gd name="T0" fmla="*/ 35 w 35"/>
                <a:gd name="T1" fmla="*/ 2 h 32"/>
                <a:gd name="T2" fmla="*/ 33 w 35"/>
                <a:gd name="T3" fmla="*/ 3 h 32"/>
                <a:gd name="T4" fmla="*/ 35 w 35"/>
                <a:gd name="T5" fmla="*/ 5 h 32"/>
                <a:gd name="T6" fmla="*/ 35 w 35"/>
                <a:gd name="T7" fmla="*/ 2 h 32"/>
                <a:gd name="T8" fmla="*/ 26 w 35"/>
                <a:gd name="T9" fmla="*/ 0 h 32"/>
                <a:gd name="T10" fmla="*/ 24 w 35"/>
                <a:gd name="T11" fmla="*/ 2 h 32"/>
                <a:gd name="T12" fmla="*/ 23 w 35"/>
                <a:gd name="T13" fmla="*/ 3 h 32"/>
                <a:gd name="T14" fmla="*/ 13 w 35"/>
                <a:gd name="T15" fmla="*/ 15 h 32"/>
                <a:gd name="T16" fmla="*/ 12 w 35"/>
                <a:gd name="T17" fmla="*/ 16 h 32"/>
                <a:gd name="T18" fmla="*/ 5 w 35"/>
                <a:gd name="T19" fmla="*/ 24 h 32"/>
                <a:gd name="T20" fmla="*/ 5 w 35"/>
                <a:gd name="T21" fmla="*/ 24 h 32"/>
                <a:gd name="T22" fmla="*/ 0 w 35"/>
                <a:gd name="T23" fmla="*/ 30 h 32"/>
                <a:gd name="T24" fmla="*/ 2 w 35"/>
                <a:gd name="T25" fmla="*/ 32 h 32"/>
                <a:gd name="T26" fmla="*/ 5 w 35"/>
                <a:gd name="T27" fmla="*/ 29 h 32"/>
                <a:gd name="T28" fmla="*/ 6 w 35"/>
                <a:gd name="T29" fmla="*/ 29 h 32"/>
                <a:gd name="T30" fmla="*/ 17 w 35"/>
                <a:gd name="T31" fmla="*/ 16 h 32"/>
                <a:gd name="T32" fmla="*/ 17 w 35"/>
                <a:gd name="T33" fmla="*/ 15 h 32"/>
                <a:gd name="T34" fmla="*/ 24 w 35"/>
                <a:gd name="T35" fmla="*/ 8 h 32"/>
                <a:gd name="T36" fmla="*/ 24 w 35"/>
                <a:gd name="T37" fmla="*/ 7 h 32"/>
                <a:gd name="T38" fmla="*/ 29 w 35"/>
                <a:gd name="T39" fmla="*/ 2 h 32"/>
                <a:gd name="T40" fmla="*/ 26 w 35"/>
                <a:gd name="T4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2">
                  <a:moveTo>
                    <a:pt x="35" y="2"/>
                  </a:moveTo>
                  <a:cubicBezTo>
                    <a:pt x="34" y="2"/>
                    <a:pt x="34" y="3"/>
                    <a:pt x="33" y="3"/>
                  </a:cubicBezTo>
                  <a:cubicBezTo>
                    <a:pt x="35" y="5"/>
                    <a:pt x="35" y="5"/>
                    <a:pt x="35" y="5"/>
                  </a:cubicBezTo>
                  <a:cubicBezTo>
                    <a:pt x="35" y="4"/>
                    <a:pt x="35" y="3"/>
                    <a:pt x="35" y="2"/>
                  </a:cubicBezTo>
                  <a:moveTo>
                    <a:pt x="26" y="0"/>
                  </a:moveTo>
                  <a:cubicBezTo>
                    <a:pt x="24" y="2"/>
                    <a:pt x="24" y="2"/>
                    <a:pt x="24" y="2"/>
                  </a:cubicBezTo>
                  <a:cubicBezTo>
                    <a:pt x="23" y="3"/>
                    <a:pt x="23" y="3"/>
                    <a:pt x="23" y="3"/>
                  </a:cubicBezTo>
                  <a:cubicBezTo>
                    <a:pt x="13" y="15"/>
                    <a:pt x="13" y="15"/>
                    <a:pt x="13" y="15"/>
                  </a:cubicBezTo>
                  <a:cubicBezTo>
                    <a:pt x="12" y="16"/>
                    <a:pt x="12" y="16"/>
                    <a:pt x="12" y="16"/>
                  </a:cubicBezTo>
                  <a:cubicBezTo>
                    <a:pt x="5" y="24"/>
                    <a:pt x="5" y="24"/>
                    <a:pt x="5" y="24"/>
                  </a:cubicBezTo>
                  <a:cubicBezTo>
                    <a:pt x="5" y="24"/>
                    <a:pt x="5" y="24"/>
                    <a:pt x="5" y="24"/>
                  </a:cubicBezTo>
                  <a:cubicBezTo>
                    <a:pt x="0" y="30"/>
                    <a:pt x="0" y="30"/>
                    <a:pt x="0" y="30"/>
                  </a:cubicBezTo>
                  <a:cubicBezTo>
                    <a:pt x="1" y="31"/>
                    <a:pt x="2" y="31"/>
                    <a:pt x="2" y="32"/>
                  </a:cubicBezTo>
                  <a:cubicBezTo>
                    <a:pt x="5" y="29"/>
                    <a:pt x="5" y="29"/>
                    <a:pt x="5" y="29"/>
                  </a:cubicBezTo>
                  <a:cubicBezTo>
                    <a:pt x="6" y="29"/>
                    <a:pt x="6" y="29"/>
                    <a:pt x="6" y="29"/>
                  </a:cubicBezTo>
                  <a:cubicBezTo>
                    <a:pt x="17" y="16"/>
                    <a:pt x="17" y="16"/>
                    <a:pt x="17" y="16"/>
                  </a:cubicBezTo>
                  <a:cubicBezTo>
                    <a:pt x="17" y="15"/>
                    <a:pt x="17" y="15"/>
                    <a:pt x="17" y="15"/>
                  </a:cubicBezTo>
                  <a:cubicBezTo>
                    <a:pt x="24" y="8"/>
                    <a:pt x="24" y="8"/>
                    <a:pt x="24" y="8"/>
                  </a:cubicBezTo>
                  <a:cubicBezTo>
                    <a:pt x="24" y="7"/>
                    <a:pt x="24" y="7"/>
                    <a:pt x="24" y="7"/>
                  </a:cubicBezTo>
                  <a:cubicBezTo>
                    <a:pt x="29" y="2"/>
                    <a:pt x="29" y="2"/>
                    <a:pt x="29" y="2"/>
                  </a:cubicBezTo>
                  <a:cubicBezTo>
                    <a:pt x="28" y="2"/>
                    <a:pt x="27" y="1"/>
                    <a:pt x="26" y="0"/>
                  </a:cubicBezTo>
                </a:path>
              </a:pathLst>
            </a:custGeom>
            <a:solidFill>
              <a:srgbClr val="B9655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322"/>
            <p:cNvSpPr>
              <a:spLocks/>
            </p:cNvSpPr>
            <p:nvPr/>
          </p:nvSpPr>
          <p:spPr bwMode="auto">
            <a:xfrm>
              <a:off x="5719763" y="1949451"/>
              <a:ext cx="122238" cy="103188"/>
            </a:xfrm>
            <a:custGeom>
              <a:avLst/>
              <a:gdLst>
                <a:gd name="T0" fmla="*/ 25 w 25"/>
                <a:gd name="T1" fmla="*/ 0 h 21"/>
                <a:gd name="T2" fmla="*/ 23 w 25"/>
                <a:gd name="T3" fmla="*/ 1 h 21"/>
                <a:gd name="T4" fmla="*/ 23 w 25"/>
                <a:gd name="T5" fmla="*/ 1 h 21"/>
                <a:gd name="T6" fmla="*/ 4 w 25"/>
                <a:gd name="T7" fmla="*/ 15 h 21"/>
                <a:gd name="T8" fmla="*/ 3 w 25"/>
                <a:gd name="T9" fmla="*/ 15 h 21"/>
                <a:gd name="T10" fmla="*/ 0 w 25"/>
                <a:gd name="T11" fmla="*/ 18 h 21"/>
                <a:gd name="T12" fmla="*/ 2 w 25"/>
                <a:gd name="T13" fmla="*/ 21 h 21"/>
                <a:gd name="T14" fmla="*/ 4 w 25"/>
                <a:gd name="T15" fmla="*/ 19 h 21"/>
                <a:gd name="T16" fmla="*/ 5 w 25"/>
                <a:gd name="T17" fmla="*/ 19 h 21"/>
                <a:gd name="T18" fmla="*/ 10 w 25"/>
                <a:gd name="T19" fmla="*/ 15 h 21"/>
                <a:gd name="T20" fmla="*/ 11 w 25"/>
                <a:gd name="T21" fmla="*/ 14 h 21"/>
                <a:gd name="T22" fmla="*/ 23 w 25"/>
                <a:gd name="T23" fmla="*/ 5 h 21"/>
                <a:gd name="T24" fmla="*/ 25 w 25"/>
                <a:gd name="T25" fmla="*/ 0 h 21"/>
                <a:gd name="T26" fmla="*/ 25 w 25"/>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21">
                  <a:moveTo>
                    <a:pt x="25" y="0"/>
                  </a:moveTo>
                  <a:cubicBezTo>
                    <a:pt x="23" y="1"/>
                    <a:pt x="23" y="1"/>
                    <a:pt x="23" y="1"/>
                  </a:cubicBezTo>
                  <a:cubicBezTo>
                    <a:pt x="23" y="1"/>
                    <a:pt x="23" y="1"/>
                    <a:pt x="23" y="1"/>
                  </a:cubicBezTo>
                  <a:cubicBezTo>
                    <a:pt x="4" y="15"/>
                    <a:pt x="4" y="15"/>
                    <a:pt x="4" y="15"/>
                  </a:cubicBezTo>
                  <a:cubicBezTo>
                    <a:pt x="3" y="15"/>
                    <a:pt x="3" y="15"/>
                    <a:pt x="3" y="15"/>
                  </a:cubicBezTo>
                  <a:cubicBezTo>
                    <a:pt x="0" y="18"/>
                    <a:pt x="0" y="18"/>
                    <a:pt x="0" y="18"/>
                  </a:cubicBezTo>
                  <a:cubicBezTo>
                    <a:pt x="1" y="19"/>
                    <a:pt x="1" y="20"/>
                    <a:pt x="2" y="21"/>
                  </a:cubicBezTo>
                  <a:cubicBezTo>
                    <a:pt x="4" y="19"/>
                    <a:pt x="4" y="19"/>
                    <a:pt x="4" y="19"/>
                  </a:cubicBezTo>
                  <a:cubicBezTo>
                    <a:pt x="5" y="19"/>
                    <a:pt x="5" y="19"/>
                    <a:pt x="5" y="19"/>
                  </a:cubicBezTo>
                  <a:cubicBezTo>
                    <a:pt x="10" y="15"/>
                    <a:pt x="10" y="15"/>
                    <a:pt x="10" y="15"/>
                  </a:cubicBezTo>
                  <a:cubicBezTo>
                    <a:pt x="11" y="14"/>
                    <a:pt x="11" y="14"/>
                    <a:pt x="11" y="14"/>
                  </a:cubicBezTo>
                  <a:cubicBezTo>
                    <a:pt x="23" y="5"/>
                    <a:pt x="23" y="5"/>
                    <a:pt x="23" y="5"/>
                  </a:cubicBezTo>
                  <a:cubicBezTo>
                    <a:pt x="23" y="4"/>
                    <a:pt x="24" y="2"/>
                    <a:pt x="25" y="0"/>
                  </a:cubicBezTo>
                  <a:cubicBezTo>
                    <a:pt x="25" y="0"/>
                    <a:pt x="25" y="0"/>
                    <a:pt x="25" y="0"/>
                  </a:cubicBezTo>
                </a:path>
              </a:pathLst>
            </a:custGeom>
            <a:solidFill>
              <a:srgbClr val="E0B04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323"/>
            <p:cNvSpPr>
              <a:spLocks/>
            </p:cNvSpPr>
            <p:nvPr/>
          </p:nvSpPr>
          <p:spPr bwMode="auto">
            <a:xfrm>
              <a:off x="5665788" y="2033588"/>
              <a:ext cx="63500" cy="63500"/>
            </a:xfrm>
            <a:custGeom>
              <a:avLst/>
              <a:gdLst>
                <a:gd name="T0" fmla="*/ 7 w 13"/>
                <a:gd name="T1" fmla="*/ 0 h 13"/>
                <a:gd name="T2" fmla="*/ 6 w 13"/>
                <a:gd name="T3" fmla="*/ 0 h 13"/>
                <a:gd name="T4" fmla="*/ 0 w 13"/>
                <a:gd name="T5" fmla="*/ 7 h 13"/>
                <a:gd name="T6" fmla="*/ 6 w 13"/>
                <a:gd name="T7" fmla="*/ 13 h 13"/>
                <a:gd name="T8" fmla="*/ 7 w 13"/>
                <a:gd name="T9" fmla="*/ 13 h 13"/>
                <a:gd name="T10" fmla="*/ 13 w 13"/>
                <a:gd name="T11" fmla="*/ 6 h 13"/>
                <a:gd name="T12" fmla="*/ 13 w 13"/>
                <a:gd name="T13" fmla="*/ 4 h 13"/>
                <a:gd name="T14" fmla="*/ 11 w 13"/>
                <a:gd name="T15" fmla="*/ 1 h 13"/>
                <a:gd name="T16" fmla="*/ 7 w 13"/>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7" y="0"/>
                  </a:moveTo>
                  <a:cubicBezTo>
                    <a:pt x="6" y="0"/>
                    <a:pt x="6" y="0"/>
                    <a:pt x="6" y="0"/>
                  </a:cubicBezTo>
                  <a:cubicBezTo>
                    <a:pt x="2" y="0"/>
                    <a:pt x="0" y="3"/>
                    <a:pt x="0" y="7"/>
                  </a:cubicBezTo>
                  <a:cubicBezTo>
                    <a:pt x="0" y="10"/>
                    <a:pt x="3" y="13"/>
                    <a:pt x="6" y="13"/>
                  </a:cubicBezTo>
                  <a:cubicBezTo>
                    <a:pt x="7" y="13"/>
                    <a:pt x="7" y="13"/>
                    <a:pt x="7" y="13"/>
                  </a:cubicBezTo>
                  <a:cubicBezTo>
                    <a:pt x="11" y="13"/>
                    <a:pt x="13" y="10"/>
                    <a:pt x="13" y="6"/>
                  </a:cubicBezTo>
                  <a:cubicBezTo>
                    <a:pt x="13" y="5"/>
                    <a:pt x="13" y="4"/>
                    <a:pt x="13" y="4"/>
                  </a:cubicBezTo>
                  <a:cubicBezTo>
                    <a:pt x="12" y="3"/>
                    <a:pt x="12" y="2"/>
                    <a:pt x="11" y="1"/>
                  </a:cubicBezTo>
                  <a:cubicBezTo>
                    <a:pt x="10" y="0"/>
                    <a:pt x="8" y="0"/>
                    <a:pt x="7" y="0"/>
                  </a:cubicBezTo>
                </a:path>
              </a:pathLst>
            </a:custGeom>
            <a:solidFill>
              <a:srgbClr val="81C2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324"/>
            <p:cNvSpPr>
              <a:spLocks/>
            </p:cNvSpPr>
            <p:nvPr/>
          </p:nvSpPr>
          <p:spPr bwMode="auto">
            <a:xfrm>
              <a:off x="5837238" y="1906588"/>
              <a:ext cx="19050" cy="42863"/>
            </a:xfrm>
            <a:custGeom>
              <a:avLst/>
              <a:gdLst>
                <a:gd name="T0" fmla="*/ 4 w 4"/>
                <a:gd name="T1" fmla="*/ 0 h 9"/>
                <a:gd name="T2" fmla="*/ 2 w 4"/>
                <a:gd name="T3" fmla="*/ 2 h 9"/>
                <a:gd name="T4" fmla="*/ 1 w 4"/>
                <a:gd name="T5" fmla="*/ 3 h 9"/>
                <a:gd name="T6" fmla="*/ 0 w 4"/>
                <a:gd name="T7" fmla="*/ 7 h 9"/>
                <a:gd name="T8" fmla="*/ 1 w 4"/>
                <a:gd name="T9" fmla="*/ 9 h 9"/>
                <a:gd name="T10" fmla="*/ 1 w 4"/>
                <a:gd name="T11" fmla="*/ 9 h 9"/>
                <a:gd name="T12" fmla="*/ 4 w 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4" h="9">
                  <a:moveTo>
                    <a:pt x="4" y="0"/>
                  </a:moveTo>
                  <a:cubicBezTo>
                    <a:pt x="3" y="1"/>
                    <a:pt x="2" y="2"/>
                    <a:pt x="2" y="2"/>
                  </a:cubicBezTo>
                  <a:cubicBezTo>
                    <a:pt x="1" y="3"/>
                    <a:pt x="1" y="3"/>
                    <a:pt x="1" y="3"/>
                  </a:cubicBezTo>
                  <a:cubicBezTo>
                    <a:pt x="1" y="4"/>
                    <a:pt x="0" y="5"/>
                    <a:pt x="0" y="7"/>
                  </a:cubicBezTo>
                  <a:cubicBezTo>
                    <a:pt x="0" y="7"/>
                    <a:pt x="1" y="8"/>
                    <a:pt x="1" y="9"/>
                  </a:cubicBezTo>
                  <a:cubicBezTo>
                    <a:pt x="1" y="9"/>
                    <a:pt x="1" y="9"/>
                    <a:pt x="1" y="9"/>
                  </a:cubicBezTo>
                  <a:cubicBezTo>
                    <a:pt x="2" y="6"/>
                    <a:pt x="3" y="3"/>
                    <a:pt x="4" y="0"/>
                  </a:cubicBezTo>
                </a:path>
              </a:pathLst>
            </a:custGeom>
            <a:solidFill>
              <a:srgbClr val="51AD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Freeform 325"/>
            <p:cNvSpPr>
              <a:spLocks/>
            </p:cNvSpPr>
            <p:nvPr/>
          </p:nvSpPr>
          <p:spPr bwMode="auto">
            <a:xfrm>
              <a:off x="5656263" y="1890713"/>
              <a:ext cx="68263" cy="69850"/>
            </a:xfrm>
            <a:custGeom>
              <a:avLst/>
              <a:gdLst>
                <a:gd name="T0" fmla="*/ 7 w 14"/>
                <a:gd name="T1" fmla="*/ 0 h 14"/>
                <a:gd name="T2" fmla="*/ 6 w 14"/>
                <a:gd name="T3" fmla="*/ 0 h 14"/>
                <a:gd name="T4" fmla="*/ 0 w 14"/>
                <a:gd name="T5" fmla="*/ 8 h 14"/>
                <a:gd name="T6" fmla="*/ 0 w 14"/>
                <a:gd name="T7" fmla="*/ 8 h 14"/>
                <a:gd name="T8" fmla="*/ 0 w 14"/>
                <a:gd name="T9" fmla="*/ 8 h 14"/>
                <a:gd name="T10" fmla="*/ 7 w 14"/>
                <a:gd name="T11" fmla="*/ 14 h 14"/>
                <a:gd name="T12" fmla="*/ 7 w 14"/>
                <a:gd name="T13" fmla="*/ 14 h 14"/>
                <a:gd name="T14" fmla="*/ 14 w 14"/>
                <a:gd name="T15" fmla="*/ 8 h 14"/>
                <a:gd name="T16" fmla="*/ 14 w 14"/>
                <a:gd name="T17" fmla="*/ 7 h 14"/>
                <a:gd name="T18" fmla="*/ 14 w 14"/>
                <a:gd name="T19" fmla="*/ 7 h 14"/>
                <a:gd name="T20" fmla="*/ 12 w 14"/>
                <a:gd name="T21" fmla="*/ 3 h 14"/>
                <a:gd name="T22" fmla="*/ 10 w 14"/>
                <a:gd name="T23" fmla="*/ 1 h 14"/>
                <a:gd name="T24" fmla="*/ 7 w 14"/>
                <a:gd name="T2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4">
                  <a:moveTo>
                    <a:pt x="7" y="0"/>
                  </a:moveTo>
                  <a:cubicBezTo>
                    <a:pt x="7" y="0"/>
                    <a:pt x="7" y="0"/>
                    <a:pt x="6" y="0"/>
                  </a:cubicBezTo>
                  <a:cubicBezTo>
                    <a:pt x="3" y="1"/>
                    <a:pt x="0" y="4"/>
                    <a:pt x="0" y="8"/>
                  </a:cubicBezTo>
                  <a:cubicBezTo>
                    <a:pt x="0" y="8"/>
                    <a:pt x="0" y="8"/>
                    <a:pt x="0" y="8"/>
                  </a:cubicBezTo>
                  <a:cubicBezTo>
                    <a:pt x="0" y="8"/>
                    <a:pt x="0" y="8"/>
                    <a:pt x="0" y="8"/>
                  </a:cubicBezTo>
                  <a:cubicBezTo>
                    <a:pt x="1" y="12"/>
                    <a:pt x="4" y="14"/>
                    <a:pt x="7" y="14"/>
                  </a:cubicBezTo>
                  <a:cubicBezTo>
                    <a:pt x="7" y="14"/>
                    <a:pt x="7" y="14"/>
                    <a:pt x="7" y="14"/>
                  </a:cubicBezTo>
                  <a:cubicBezTo>
                    <a:pt x="11" y="14"/>
                    <a:pt x="13" y="11"/>
                    <a:pt x="14" y="8"/>
                  </a:cubicBezTo>
                  <a:cubicBezTo>
                    <a:pt x="14" y="7"/>
                    <a:pt x="14" y="7"/>
                    <a:pt x="14" y="7"/>
                  </a:cubicBezTo>
                  <a:cubicBezTo>
                    <a:pt x="14" y="7"/>
                    <a:pt x="14" y="7"/>
                    <a:pt x="14" y="7"/>
                  </a:cubicBezTo>
                  <a:cubicBezTo>
                    <a:pt x="13" y="5"/>
                    <a:pt x="13" y="4"/>
                    <a:pt x="12" y="3"/>
                  </a:cubicBezTo>
                  <a:cubicBezTo>
                    <a:pt x="12" y="2"/>
                    <a:pt x="11" y="2"/>
                    <a:pt x="10" y="1"/>
                  </a:cubicBezTo>
                  <a:cubicBezTo>
                    <a:pt x="9" y="1"/>
                    <a:pt x="8" y="0"/>
                    <a:pt x="7" y="0"/>
                  </a:cubicBezTo>
                </a:path>
              </a:pathLst>
            </a:custGeom>
            <a:solidFill>
              <a:srgbClr val="81C2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 name="Freeform 326"/>
            <p:cNvSpPr>
              <a:spLocks/>
            </p:cNvSpPr>
            <p:nvPr/>
          </p:nvSpPr>
          <p:spPr bwMode="auto">
            <a:xfrm>
              <a:off x="5827713" y="1695451"/>
              <a:ext cx="47625" cy="68263"/>
            </a:xfrm>
            <a:custGeom>
              <a:avLst/>
              <a:gdLst>
                <a:gd name="T0" fmla="*/ 7 w 10"/>
                <a:gd name="T1" fmla="*/ 0 h 14"/>
                <a:gd name="T2" fmla="*/ 6 w 10"/>
                <a:gd name="T3" fmla="*/ 0 h 14"/>
                <a:gd name="T4" fmla="*/ 0 w 10"/>
                <a:gd name="T5" fmla="*/ 6 h 14"/>
                <a:gd name="T6" fmla="*/ 0 w 10"/>
                <a:gd name="T7" fmla="*/ 7 h 14"/>
                <a:gd name="T8" fmla="*/ 0 w 10"/>
                <a:gd name="T9" fmla="*/ 8 h 14"/>
                <a:gd name="T10" fmla="*/ 1 w 10"/>
                <a:gd name="T11" fmla="*/ 11 h 14"/>
                <a:gd name="T12" fmla="*/ 4 w 10"/>
                <a:gd name="T13" fmla="*/ 13 h 14"/>
                <a:gd name="T14" fmla="*/ 7 w 10"/>
                <a:gd name="T15" fmla="*/ 14 h 14"/>
                <a:gd name="T16" fmla="*/ 7 w 10"/>
                <a:gd name="T17" fmla="*/ 14 h 14"/>
                <a:gd name="T18" fmla="*/ 8 w 10"/>
                <a:gd name="T19" fmla="*/ 14 h 14"/>
                <a:gd name="T20" fmla="*/ 10 w 10"/>
                <a:gd name="T21" fmla="*/ 13 h 14"/>
                <a:gd name="T22" fmla="*/ 8 w 10"/>
                <a:gd name="T23" fmla="*/ 1 h 14"/>
                <a:gd name="T24" fmla="*/ 7 w 10"/>
                <a:gd name="T2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4">
                  <a:moveTo>
                    <a:pt x="7" y="0"/>
                  </a:moveTo>
                  <a:cubicBezTo>
                    <a:pt x="6" y="0"/>
                    <a:pt x="6" y="0"/>
                    <a:pt x="6" y="0"/>
                  </a:cubicBezTo>
                  <a:cubicBezTo>
                    <a:pt x="3" y="1"/>
                    <a:pt x="1" y="3"/>
                    <a:pt x="0" y="6"/>
                  </a:cubicBezTo>
                  <a:cubicBezTo>
                    <a:pt x="0" y="6"/>
                    <a:pt x="0" y="6"/>
                    <a:pt x="0" y="7"/>
                  </a:cubicBezTo>
                  <a:cubicBezTo>
                    <a:pt x="0" y="7"/>
                    <a:pt x="0" y="7"/>
                    <a:pt x="0" y="8"/>
                  </a:cubicBezTo>
                  <a:cubicBezTo>
                    <a:pt x="0" y="9"/>
                    <a:pt x="0" y="10"/>
                    <a:pt x="1" y="11"/>
                  </a:cubicBezTo>
                  <a:cubicBezTo>
                    <a:pt x="2" y="12"/>
                    <a:pt x="3" y="13"/>
                    <a:pt x="4" y="13"/>
                  </a:cubicBezTo>
                  <a:cubicBezTo>
                    <a:pt x="5" y="14"/>
                    <a:pt x="6" y="14"/>
                    <a:pt x="7" y="14"/>
                  </a:cubicBezTo>
                  <a:cubicBezTo>
                    <a:pt x="7" y="14"/>
                    <a:pt x="7" y="14"/>
                    <a:pt x="7" y="14"/>
                  </a:cubicBezTo>
                  <a:cubicBezTo>
                    <a:pt x="7" y="14"/>
                    <a:pt x="8" y="14"/>
                    <a:pt x="8" y="14"/>
                  </a:cubicBezTo>
                  <a:cubicBezTo>
                    <a:pt x="9" y="14"/>
                    <a:pt x="9" y="13"/>
                    <a:pt x="10" y="13"/>
                  </a:cubicBezTo>
                  <a:cubicBezTo>
                    <a:pt x="9" y="9"/>
                    <a:pt x="9" y="5"/>
                    <a:pt x="8" y="1"/>
                  </a:cubicBezTo>
                  <a:cubicBezTo>
                    <a:pt x="8" y="1"/>
                    <a:pt x="7" y="0"/>
                    <a:pt x="7" y="0"/>
                  </a:cubicBezTo>
                </a:path>
              </a:pathLst>
            </a:custGeom>
            <a:solidFill>
              <a:srgbClr val="51AD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 name="Freeform 327"/>
            <p:cNvSpPr>
              <a:spLocks/>
            </p:cNvSpPr>
            <p:nvPr/>
          </p:nvSpPr>
          <p:spPr bwMode="auto">
            <a:xfrm>
              <a:off x="4913313" y="1358901"/>
              <a:ext cx="366713" cy="781050"/>
            </a:xfrm>
            <a:custGeom>
              <a:avLst/>
              <a:gdLst>
                <a:gd name="T0" fmla="*/ 74 w 75"/>
                <a:gd name="T1" fmla="*/ 0 h 160"/>
                <a:gd name="T2" fmla="*/ 29 w 75"/>
                <a:gd name="T3" fmla="*/ 33 h 160"/>
                <a:gd name="T4" fmla="*/ 49 w 75"/>
                <a:gd name="T5" fmla="*/ 157 h 160"/>
                <a:gd name="T6" fmla="*/ 49 w 75"/>
                <a:gd name="T7" fmla="*/ 157 h 160"/>
                <a:gd name="T8" fmla="*/ 53 w 75"/>
                <a:gd name="T9" fmla="*/ 160 h 160"/>
                <a:gd name="T10" fmla="*/ 37 w 75"/>
                <a:gd name="T11" fmla="*/ 39 h 160"/>
                <a:gd name="T12" fmla="*/ 75 w 75"/>
                <a:gd name="T13" fmla="*/ 9 h 160"/>
                <a:gd name="T14" fmla="*/ 74 w 75"/>
                <a:gd name="T15" fmla="*/ 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60">
                  <a:moveTo>
                    <a:pt x="74" y="0"/>
                  </a:moveTo>
                  <a:cubicBezTo>
                    <a:pt x="56" y="6"/>
                    <a:pt x="40" y="17"/>
                    <a:pt x="29" y="33"/>
                  </a:cubicBezTo>
                  <a:cubicBezTo>
                    <a:pt x="0" y="73"/>
                    <a:pt x="9" y="129"/>
                    <a:pt x="49" y="157"/>
                  </a:cubicBezTo>
                  <a:cubicBezTo>
                    <a:pt x="49" y="157"/>
                    <a:pt x="49" y="157"/>
                    <a:pt x="49" y="157"/>
                  </a:cubicBezTo>
                  <a:cubicBezTo>
                    <a:pt x="50" y="158"/>
                    <a:pt x="52" y="159"/>
                    <a:pt x="53" y="160"/>
                  </a:cubicBezTo>
                  <a:cubicBezTo>
                    <a:pt x="17" y="131"/>
                    <a:pt x="9" y="78"/>
                    <a:pt x="37" y="39"/>
                  </a:cubicBezTo>
                  <a:cubicBezTo>
                    <a:pt x="47" y="25"/>
                    <a:pt x="60" y="15"/>
                    <a:pt x="75" y="9"/>
                  </a:cubicBezTo>
                  <a:cubicBezTo>
                    <a:pt x="74" y="0"/>
                    <a:pt x="74" y="0"/>
                    <a:pt x="74" y="0"/>
                  </a:cubicBezTo>
                </a:path>
              </a:pathLst>
            </a:custGeom>
            <a:solidFill>
              <a:srgbClr val="99A5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 name="Freeform 328"/>
            <p:cNvSpPr>
              <a:spLocks/>
            </p:cNvSpPr>
            <p:nvPr/>
          </p:nvSpPr>
          <p:spPr bwMode="auto">
            <a:xfrm>
              <a:off x="5275263" y="1339851"/>
              <a:ext cx="404813" cy="96838"/>
            </a:xfrm>
            <a:custGeom>
              <a:avLst/>
              <a:gdLst>
                <a:gd name="T0" fmla="*/ 27 w 83"/>
                <a:gd name="T1" fmla="*/ 0 h 20"/>
                <a:gd name="T2" fmla="*/ 0 w 83"/>
                <a:gd name="T3" fmla="*/ 4 h 20"/>
                <a:gd name="T4" fmla="*/ 1 w 83"/>
                <a:gd name="T5" fmla="*/ 13 h 20"/>
                <a:gd name="T6" fmla="*/ 35 w 83"/>
                <a:gd name="T7" fmla="*/ 6 h 20"/>
                <a:gd name="T8" fmla="*/ 83 w 83"/>
                <a:gd name="T9" fmla="*/ 20 h 20"/>
                <a:gd name="T10" fmla="*/ 79 w 83"/>
                <a:gd name="T11" fmla="*/ 17 h 20"/>
                <a:gd name="T12" fmla="*/ 79 w 83"/>
                <a:gd name="T13" fmla="*/ 17 h 20"/>
                <a:gd name="T14" fmla="*/ 27 w 83"/>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20">
                  <a:moveTo>
                    <a:pt x="27" y="0"/>
                  </a:moveTo>
                  <a:cubicBezTo>
                    <a:pt x="18" y="0"/>
                    <a:pt x="9" y="1"/>
                    <a:pt x="0" y="4"/>
                  </a:cubicBezTo>
                  <a:cubicBezTo>
                    <a:pt x="1" y="13"/>
                    <a:pt x="1" y="13"/>
                    <a:pt x="1" y="13"/>
                  </a:cubicBezTo>
                  <a:cubicBezTo>
                    <a:pt x="12" y="8"/>
                    <a:pt x="24" y="6"/>
                    <a:pt x="35" y="6"/>
                  </a:cubicBezTo>
                  <a:cubicBezTo>
                    <a:pt x="52" y="6"/>
                    <a:pt x="68" y="10"/>
                    <a:pt x="83" y="20"/>
                  </a:cubicBezTo>
                  <a:cubicBezTo>
                    <a:pt x="82" y="19"/>
                    <a:pt x="81" y="18"/>
                    <a:pt x="79" y="17"/>
                  </a:cubicBezTo>
                  <a:cubicBezTo>
                    <a:pt x="79" y="17"/>
                    <a:pt x="79" y="17"/>
                    <a:pt x="79" y="17"/>
                  </a:cubicBezTo>
                  <a:cubicBezTo>
                    <a:pt x="63" y="5"/>
                    <a:pt x="45" y="0"/>
                    <a:pt x="27" y="0"/>
                  </a:cubicBezTo>
                </a:path>
              </a:pathLst>
            </a:custGeom>
            <a:solidFill>
              <a:srgbClr val="9AA5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 name="Freeform 329"/>
            <p:cNvSpPr>
              <a:spLocks/>
            </p:cNvSpPr>
            <p:nvPr/>
          </p:nvSpPr>
          <p:spPr bwMode="auto">
            <a:xfrm>
              <a:off x="5080001" y="1408113"/>
              <a:ext cx="434975" cy="444500"/>
            </a:xfrm>
            <a:custGeom>
              <a:avLst/>
              <a:gdLst>
                <a:gd name="T0" fmla="*/ 5 w 89"/>
                <a:gd name="T1" fmla="*/ 57 h 91"/>
                <a:gd name="T2" fmla="*/ 1 w 89"/>
                <a:gd name="T3" fmla="*/ 91 h 91"/>
                <a:gd name="T4" fmla="*/ 5 w 89"/>
                <a:gd name="T5" fmla="*/ 74 h 91"/>
                <a:gd name="T6" fmla="*/ 89 w 89"/>
                <a:gd name="T7" fmla="*/ 4 h 91"/>
                <a:gd name="T8" fmla="*/ 5 w 89"/>
                <a:gd name="T9" fmla="*/ 57 h 91"/>
              </a:gdLst>
              <a:ahLst/>
              <a:cxnLst>
                <a:cxn ang="0">
                  <a:pos x="T0" y="T1"/>
                </a:cxn>
                <a:cxn ang="0">
                  <a:pos x="T2" y="T3"/>
                </a:cxn>
                <a:cxn ang="0">
                  <a:pos x="T4" y="T5"/>
                </a:cxn>
                <a:cxn ang="0">
                  <a:pos x="T6" y="T7"/>
                </a:cxn>
                <a:cxn ang="0">
                  <a:pos x="T8" y="T9"/>
                </a:cxn>
              </a:cxnLst>
              <a:rect l="0" t="0" r="r" b="b"/>
              <a:pathLst>
                <a:path w="89" h="91">
                  <a:moveTo>
                    <a:pt x="5" y="57"/>
                  </a:moveTo>
                  <a:cubicBezTo>
                    <a:pt x="1" y="68"/>
                    <a:pt x="0" y="80"/>
                    <a:pt x="1" y="91"/>
                  </a:cubicBezTo>
                  <a:cubicBezTo>
                    <a:pt x="2" y="86"/>
                    <a:pt x="3" y="80"/>
                    <a:pt x="5" y="74"/>
                  </a:cubicBezTo>
                  <a:cubicBezTo>
                    <a:pt x="18" y="36"/>
                    <a:pt x="51" y="10"/>
                    <a:pt x="89" y="4"/>
                  </a:cubicBezTo>
                  <a:cubicBezTo>
                    <a:pt x="53" y="0"/>
                    <a:pt x="17" y="21"/>
                    <a:pt x="5" y="5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0" name="Freeform 330"/>
            <p:cNvSpPr>
              <a:spLocks noEditPoints="1"/>
            </p:cNvSpPr>
            <p:nvPr/>
          </p:nvSpPr>
          <p:spPr bwMode="auto">
            <a:xfrm>
              <a:off x="4835526" y="1173163"/>
              <a:ext cx="1182688" cy="1173163"/>
            </a:xfrm>
            <a:custGeom>
              <a:avLst/>
              <a:gdLst>
                <a:gd name="T0" fmla="*/ 55 w 242"/>
                <a:gd name="T1" fmla="*/ 212 h 240"/>
                <a:gd name="T2" fmla="*/ 183 w 242"/>
                <a:gd name="T3" fmla="*/ 211 h 240"/>
                <a:gd name="T4" fmla="*/ 206 w 242"/>
                <a:gd name="T5" fmla="*/ 59 h 240"/>
                <a:gd name="T6" fmla="*/ 206 w 242"/>
                <a:gd name="T7" fmla="*/ 58 h 240"/>
                <a:gd name="T8" fmla="*/ 53 w 242"/>
                <a:gd name="T9" fmla="*/ 36 h 240"/>
                <a:gd name="T10" fmla="*/ 15 w 242"/>
                <a:gd name="T11" fmla="*/ 159 h 240"/>
                <a:gd name="T12" fmla="*/ 14 w 242"/>
                <a:gd name="T13" fmla="*/ 159 h 240"/>
                <a:gd name="T14" fmla="*/ 11 w 242"/>
                <a:gd name="T15" fmla="*/ 179 h 240"/>
                <a:gd name="T16" fmla="*/ 35 w 242"/>
                <a:gd name="T17" fmla="*/ 210 h 240"/>
                <a:gd name="T18" fmla="*/ 54 w 242"/>
                <a:gd name="T19" fmla="*/ 213 h 240"/>
                <a:gd name="T20" fmla="*/ 55 w 242"/>
                <a:gd name="T21" fmla="*/ 212 h 240"/>
                <a:gd name="T22" fmla="*/ 47 w 242"/>
                <a:gd name="T23" fmla="*/ 177 h 240"/>
                <a:gd name="T24" fmla="*/ 47 w 242"/>
                <a:gd name="T25" fmla="*/ 177 h 240"/>
                <a:gd name="T26" fmla="*/ 65 w 242"/>
                <a:gd name="T27" fmla="*/ 52 h 240"/>
                <a:gd name="T28" fmla="*/ 190 w 242"/>
                <a:gd name="T29" fmla="*/ 70 h 240"/>
                <a:gd name="T30" fmla="*/ 190 w 242"/>
                <a:gd name="T31" fmla="*/ 70 h 240"/>
                <a:gd name="T32" fmla="*/ 171 w 242"/>
                <a:gd name="T33" fmla="*/ 195 h 240"/>
                <a:gd name="T34" fmla="*/ 47 w 242"/>
                <a:gd name="T35" fmla="*/ 177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2" h="240">
                  <a:moveTo>
                    <a:pt x="55" y="212"/>
                  </a:moveTo>
                  <a:cubicBezTo>
                    <a:pt x="92" y="239"/>
                    <a:pt x="144" y="240"/>
                    <a:pt x="183" y="211"/>
                  </a:cubicBezTo>
                  <a:cubicBezTo>
                    <a:pt x="232" y="175"/>
                    <a:pt x="242" y="107"/>
                    <a:pt x="206" y="59"/>
                  </a:cubicBezTo>
                  <a:cubicBezTo>
                    <a:pt x="206" y="58"/>
                    <a:pt x="206" y="58"/>
                    <a:pt x="206" y="58"/>
                  </a:cubicBezTo>
                  <a:cubicBezTo>
                    <a:pt x="170" y="10"/>
                    <a:pt x="101" y="0"/>
                    <a:pt x="53" y="36"/>
                  </a:cubicBezTo>
                  <a:cubicBezTo>
                    <a:pt x="14" y="65"/>
                    <a:pt x="0" y="115"/>
                    <a:pt x="15" y="159"/>
                  </a:cubicBezTo>
                  <a:cubicBezTo>
                    <a:pt x="15" y="159"/>
                    <a:pt x="15" y="159"/>
                    <a:pt x="14" y="159"/>
                  </a:cubicBezTo>
                  <a:cubicBezTo>
                    <a:pt x="8" y="164"/>
                    <a:pt x="7" y="172"/>
                    <a:pt x="11" y="179"/>
                  </a:cubicBezTo>
                  <a:cubicBezTo>
                    <a:pt x="35" y="210"/>
                    <a:pt x="35" y="210"/>
                    <a:pt x="35" y="210"/>
                  </a:cubicBezTo>
                  <a:cubicBezTo>
                    <a:pt x="39" y="216"/>
                    <a:pt x="48" y="217"/>
                    <a:pt x="54" y="213"/>
                  </a:cubicBezTo>
                  <a:cubicBezTo>
                    <a:pt x="55" y="213"/>
                    <a:pt x="55" y="212"/>
                    <a:pt x="55" y="212"/>
                  </a:cubicBezTo>
                  <a:close/>
                  <a:moveTo>
                    <a:pt x="47" y="177"/>
                  </a:moveTo>
                  <a:cubicBezTo>
                    <a:pt x="47" y="177"/>
                    <a:pt x="47" y="177"/>
                    <a:pt x="47" y="177"/>
                  </a:cubicBezTo>
                  <a:cubicBezTo>
                    <a:pt x="17" y="137"/>
                    <a:pt x="25" y="81"/>
                    <a:pt x="65" y="52"/>
                  </a:cubicBezTo>
                  <a:cubicBezTo>
                    <a:pt x="104" y="23"/>
                    <a:pt x="160" y="31"/>
                    <a:pt x="190" y="70"/>
                  </a:cubicBezTo>
                  <a:cubicBezTo>
                    <a:pt x="190" y="70"/>
                    <a:pt x="190" y="70"/>
                    <a:pt x="190" y="70"/>
                  </a:cubicBezTo>
                  <a:cubicBezTo>
                    <a:pt x="219" y="110"/>
                    <a:pt x="211" y="166"/>
                    <a:pt x="171" y="195"/>
                  </a:cubicBezTo>
                  <a:cubicBezTo>
                    <a:pt x="132" y="224"/>
                    <a:pt x="76" y="216"/>
                    <a:pt x="47" y="177"/>
                  </a:cubicBezTo>
                  <a:close/>
                </a:path>
              </a:pathLst>
            </a:custGeom>
            <a:solidFill>
              <a:srgbClr val="1E3E5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 name="Freeform 331"/>
            <p:cNvSpPr>
              <a:spLocks/>
            </p:cNvSpPr>
            <p:nvPr/>
          </p:nvSpPr>
          <p:spPr bwMode="auto">
            <a:xfrm>
              <a:off x="4767263" y="2047876"/>
              <a:ext cx="239713" cy="244475"/>
            </a:xfrm>
            <a:custGeom>
              <a:avLst/>
              <a:gdLst>
                <a:gd name="T0" fmla="*/ 25 w 49"/>
                <a:gd name="T1" fmla="*/ 50 h 50"/>
                <a:gd name="T2" fmla="*/ 0 w 49"/>
                <a:gd name="T3" fmla="*/ 17 h 50"/>
                <a:gd name="T4" fmla="*/ 20 w 49"/>
                <a:gd name="T5" fmla="*/ 2 h 50"/>
                <a:gd name="T6" fmla="*/ 25 w 49"/>
                <a:gd name="T7" fmla="*/ 0 h 50"/>
                <a:gd name="T8" fmla="*/ 49 w 49"/>
                <a:gd name="T9" fmla="*/ 31 h 50"/>
                <a:gd name="T10" fmla="*/ 45 w 49"/>
                <a:gd name="T11" fmla="*/ 35 h 50"/>
                <a:gd name="T12" fmla="*/ 25 w 49"/>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49" h="50">
                  <a:moveTo>
                    <a:pt x="25" y="50"/>
                  </a:moveTo>
                  <a:cubicBezTo>
                    <a:pt x="0" y="17"/>
                    <a:pt x="0" y="17"/>
                    <a:pt x="0" y="17"/>
                  </a:cubicBezTo>
                  <a:cubicBezTo>
                    <a:pt x="20" y="2"/>
                    <a:pt x="20" y="2"/>
                    <a:pt x="20" y="2"/>
                  </a:cubicBezTo>
                  <a:cubicBezTo>
                    <a:pt x="22" y="1"/>
                    <a:pt x="23" y="0"/>
                    <a:pt x="25" y="0"/>
                  </a:cubicBezTo>
                  <a:cubicBezTo>
                    <a:pt x="49" y="31"/>
                    <a:pt x="49" y="31"/>
                    <a:pt x="49" y="31"/>
                  </a:cubicBezTo>
                  <a:cubicBezTo>
                    <a:pt x="47" y="33"/>
                    <a:pt x="46" y="34"/>
                    <a:pt x="45" y="35"/>
                  </a:cubicBezTo>
                  <a:lnTo>
                    <a:pt x="25" y="50"/>
                  </a:lnTo>
                  <a:close/>
                </a:path>
              </a:pathLst>
            </a:custGeom>
            <a:solidFill>
              <a:srgbClr val="162F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2" name="Freeform 332"/>
            <p:cNvSpPr>
              <a:spLocks/>
            </p:cNvSpPr>
            <p:nvPr/>
          </p:nvSpPr>
          <p:spPr bwMode="auto">
            <a:xfrm>
              <a:off x="4430713" y="2238376"/>
              <a:ext cx="296863" cy="322263"/>
            </a:xfrm>
            <a:custGeom>
              <a:avLst/>
              <a:gdLst>
                <a:gd name="T0" fmla="*/ 0 w 187"/>
                <a:gd name="T1" fmla="*/ 58 h 203"/>
                <a:gd name="T2" fmla="*/ 104 w 187"/>
                <a:gd name="T3" fmla="*/ 203 h 203"/>
                <a:gd name="T4" fmla="*/ 187 w 187"/>
                <a:gd name="T5" fmla="*/ 141 h 203"/>
                <a:gd name="T6" fmla="*/ 80 w 187"/>
                <a:gd name="T7" fmla="*/ 0 h 203"/>
                <a:gd name="T8" fmla="*/ 0 w 187"/>
                <a:gd name="T9" fmla="*/ 58 h 203"/>
              </a:gdLst>
              <a:ahLst/>
              <a:cxnLst>
                <a:cxn ang="0">
                  <a:pos x="T0" y="T1"/>
                </a:cxn>
                <a:cxn ang="0">
                  <a:pos x="T2" y="T3"/>
                </a:cxn>
                <a:cxn ang="0">
                  <a:pos x="T4" y="T5"/>
                </a:cxn>
                <a:cxn ang="0">
                  <a:pos x="T6" y="T7"/>
                </a:cxn>
                <a:cxn ang="0">
                  <a:pos x="T8" y="T9"/>
                </a:cxn>
              </a:cxnLst>
              <a:rect l="0" t="0" r="r" b="b"/>
              <a:pathLst>
                <a:path w="187" h="203">
                  <a:moveTo>
                    <a:pt x="0" y="58"/>
                  </a:moveTo>
                  <a:lnTo>
                    <a:pt x="104" y="203"/>
                  </a:lnTo>
                  <a:lnTo>
                    <a:pt x="187" y="141"/>
                  </a:lnTo>
                  <a:lnTo>
                    <a:pt x="80" y="0"/>
                  </a:lnTo>
                  <a:lnTo>
                    <a:pt x="0" y="58"/>
                  </a:lnTo>
                  <a:close/>
                </a:path>
              </a:pathLst>
            </a:custGeom>
            <a:solidFill>
              <a:srgbClr val="F16D6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xmlns="" val="197515774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5400" dirty="0" smtClean="0"/>
              <a:t>Single lease accounting model</a:t>
            </a:r>
            <a:endParaRPr lang="en-GB" sz="5400" dirty="0"/>
          </a:p>
        </p:txBody>
      </p:sp>
      <p:sp>
        <p:nvSpPr>
          <p:cNvPr id="21" name="Text Placeholder 4"/>
          <p:cNvSpPr txBox="1">
            <a:spLocks/>
          </p:cNvSpPr>
          <p:nvPr/>
        </p:nvSpPr>
        <p:spPr>
          <a:xfrm>
            <a:off x="746125" y="1915176"/>
            <a:ext cx="6506308" cy="225895"/>
          </a:xfrm>
          <a:prstGeom prst="rect">
            <a:avLst/>
          </a:prstGeom>
        </p:spPr>
        <p:txBody>
          <a:bodyPr lIns="0" tIns="0" rIns="0" bIns="0"/>
          <a:lstStyle>
            <a:lvl1pPr eaLnBrk="1" hangingPunct="1">
              <a:spcAft>
                <a:spcPts val="600"/>
              </a:spcAft>
              <a:defRPr sz="1500" b="1" i="0">
                <a:solidFill>
                  <a:schemeClr val="tx2"/>
                </a:solidFill>
                <a:latin typeface="Univers for KPMG" panose="020B0603020202020204" pitchFamily="34" charset="0"/>
                <a:cs typeface="Univers for KPMG" panose="020B0603020202020204" pitchFamily="34" charset="0"/>
              </a:defRPr>
            </a:lvl1pPr>
            <a:lvl2pPr marL="0" indent="0" algn="l" eaLnBrk="1" hangingPunct="1">
              <a:spcAft>
                <a:spcPts val="600"/>
              </a:spcAft>
              <a:buFontTx/>
              <a:buNone/>
              <a:defRPr sz="1500" b="0" i="0">
                <a:solidFill>
                  <a:schemeClr val="tx2"/>
                </a:solidFill>
                <a:latin typeface="Univers for KPMG Light" panose="020B0403020202020204" pitchFamily="34" charset="0"/>
                <a:cs typeface="Univers for KPMG Light" panose="020B0403020202020204" pitchFamily="34" charset="0"/>
              </a:defRPr>
            </a:lvl2pPr>
            <a:lvl3pPr marL="285750" indent="-283464" algn="l" eaLnBrk="1" hangingPunct="1">
              <a:spcAft>
                <a:spcPts val="600"/>
              </a:spcAft>
              <a:buClrTx/>
              <a:buFont typeface="Univers for KPMG Light" panose="020B0403020202020204" pitchFamily="34" charset="0"/>
              <a:buChar char="—"/>
              <a:defRPr sz="1500" b="0" i="0">
                <a:solidFill>
                  <a:schemeClr val="tx2"/>
                </a:solidFill>
                <a:latin typeface="Univers for KPMG Light" panose="020B0403020202020204" pitchFamily="34" charset="0"/>
                <a:cs typeface="Univers for KPMG Light" panose="020B0403020202020204" pitchFamily="34" charset="0"/>
              </a:defRPr>
            </a:lvl3pPr>
            <a:lvl4pPr marL="571500" indent="-228600" algn="l" eaLnBrk="1" hangingPunct="1">
              <a:spcAft>
                <a:spcPts val="600"/>
              </a:spcAft>
              <a:buFont typeface="Univers for KPMG Light" panose="020B0403020202020204" pitchFamily="34" charset="0"/>
              <a:buChar char="-"/>
              <a:defRPr sz="1500" b="0" i="0" baseline="0">
                <a:solidFill>
                  <a:schemeClr val="tx2"/>
                </a:solidFill>
                <a:latin typeface="Univers for KPMG Light" panose="020B0403020202020204" pitchFamily="34" charset="0"/>
                <a:cs typeface="Univers for KPMG Light" panose="020B0403020202020204" pitchFamily="34" charset="0"/>
              </a:defRPr>
            </a:lvl4pPr>
            <a:lvl5pPr marL="896938" indent="-283464" algn="l" eaLnBrk="1" hangingPunct="1">
              <a:spcAft>
                <a:spcPts val="600"/>
              </a:spcAft>
              <a:buFont typeface="Univers for KPMG Light" panose="020B0403020202020204" pitchFamily="34" charset="0"/>
              <a:buChar char="—"/>
              <a:defRPr lang="en-US" sz="1500" b="0" i="0" dirty="0" smtClean="0">
                <a:solidFill>
                  <a:schemeClr val="tx2"/>
                </a:solidFill>
                <a:latin typeface="Univers for KPMG Light" panose="020B0403020202020204" pitchFamily="34" charset="0"/>
                <a:cs typeface="Univers for KPMG Light" panose="020B0403020202020204" pitchFamily="34" charset="0"/>
              </a:defRPr>
            </a:lvl5pPr>
            <a:lvl6pPr marL="1166813" indent="-228600" algn="l" eaLnBrk="1" hangingPunct="1">
              <a:spcAft>
                <a:spcPts val="600"/>
              </a:spcAft>
              <a:buFont typeface="Univers for KPMG Light" panose="020B0403020202020204" pitchFamily="34" charset="0"/>
              <a:buChar char="-"/>
              <a:defRPr lang="en-US" sz="1500" b="0" i="0" baseline="0" dirty="0" smtClean="0">
                <a:solidFill>
                  <a:schemeClr val="tx2"/>
                </a:solidFill>
                <a:latin typeface="Univers for KPMG Light" panose="020B0403020202020204" pitchFamily="34" charset="0"/>
              </a:defRPr>
            </a:lvl6pPr>
            <a:lvl7pPr marL="1524000" indent="-283464" algn="l" eaLnBrk="1" hangingPunct="1">
              <a:spcAft>
                <a:spcPts val="600"/>
              </a:spcAft>
              <a:buFont typeface="Univers for KPMG Light" panose="020B0403020202020204" pitchFamily="34" charset="0"/>
              <a:buChar char="—"/>
              <a:defRPr lang="en-US" sz="1500" b="0" i="0" dirty="0" smtClean="0">
                <a:solidFill>
                  <a:schemeClr val="tx2"/>
                </a:solidFill>
                <a:latin typeface="Univers for KPMG Light" panose="020B0403020202020204" pitchFamily="34" charset="0"/>
              </a:defRPr>
            </a:lvl7pPr>
            <a:lvl8pPr marL="1793875" indent="-228600" algn="l" eaLnBrk="1" hangingPunct="1">
              <a:spcAft>
                <a:spcPts val="600"/>
              </a:spcAft>
              <a:buFont typeface="Univers for KPMG Light" panose="020B0403020202020204" pitchFamily="34" charset="0"/>
              <a:buChar char="-"/>
              <a:tabLst>
                <a:tab pos="1793875" algn="l"/>
              </a:tabLst>
              <a:defRPr lang="en-US" sz="1500" b="0" i="0" baseline="0" dirty="0" smtClean="0">
                <a:solidFill>
                  <a:schemeClr val="tx2"/>
                </a:solidFill>
                <a:latin typeface="Univers for KPMG Light" panose="020B0403020202020204" pitchFamily="34" charset="0"/>
              </a:defRPr>
            </a:lvl8pPr>
          </a:lstStyle>
          <a:p>
            <a:pPr defTabSz="779173"/>
            <a:r>
              <a:rPr lang="en-IN" sz="2000" kern="0" dirty="0">
                <a:latin typeface="+mn-lt"/>
              </a:rPr>
              <a:t>Leases on balance sheet</a:t>
            </a:r>
          </a:p>
        </p:txBody>
      </p:sp>
      <p:grpSp>
        <p:nvGrpSpPr>
          <p:cNvPr id="6" name="Group 5"/>
          <p:cNvGrpSpPr/>
          <p:nvPr/>
        </p:nvGrpSpPr>
        <p:grpSpPr>
          <a:xfrm>
            <a:off x="746125" y="2546170"/>
            <a:ext cx="7715388" cy="2814333"/>
            <a:chOff x="746125" y="2546171"/>
            <a:chExt cx="7368929" cy="2469498"/>
          </a:xfrm>
        </p:grpSpPr>
        <p:grpSp>
          <p:nvGrpSpPr>
            <p:cNvPr id="35" name="Group 34"/>
            <p:cNvGrpSpPr/>
            <p:nvPr/>
          </p:nvGrpSpPr>
          <p:grpSpPr>
            <a:xfrm>
              <a:off x="746125" y="2546171"/>
              <a:ext cx="7287175" cy="2469498"/>
              <a:chOff x="825355" y="2499217"/>
              <a:chExt cx="9062485" cy="2635176"/>
            </a:xfrm>
            <a:solidFill>
              <a:schemeClr val="bg1">
                <a:lumMod val="95000"/>
              </a:schemeClr>
            </a:solidFill>
          </p:grpSpPr>
          <p:sp>
            <p:nvSpPr>
              <p:cNvPr id="8" name="Flowchart: Document 7"/>
              <p:cNvSpPr/>
              <p:nvPr>
                <p:custDataLst>
                  <p:tags r:id="rId17"/>
                </p:custDataLst>
              </p:nvPr>
            </p:nvSpPr>
            <p:spPr>
              <a:xfrm>
                <a:off x="825355" y="2499217"/>
                <a:ext cx="2924327" cy="2635176"/>
              </a:xfrm>
              <a:prstGeom prst="flowChartDocument">
                <a:avLst/>
              </a:prstGeom>
              <a:grpFill/>
              <a:ln w="1905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cs typeface="Arial" panose="020B0604020202020204" pitchFamily="34" charset="0"/>
                </a:endParaRPr>
              </a:p>
            </p:txBody>
          </p:sp>
          <p:sp>
            <p:nvSpPr>
              <p:cNvPr id="9" name="Flowchart: Document 8"/>
              <p:cNvSpPr/>
              <p:nvPr>
                <p:custDataLst>
                  <p:tags r:id="rId18"/>
                </p:custDataLst>
              </p:nvPr>
            </p:nvSpPr>
            <p:spPr>
              <a:xfrm>
                <a:off x="3888084" y="2499217"/>
                <a:ext cx="2822324" cy="2635176"/>
              </a:xfrm>
              <a:prstGeom prst="flowChartDocument">
                <a:avLst/>
              </a:prstGeom>
              <a:grpFill/>
              <a:ln w="1905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cs typeface="Arial" panose="020B0604020202020204" pitchFamily="34" charset="0"/>
                </a:endParaRPr>
              </a:p>
            </p:txBody>
          </p:sp>
          <p:sp>
            <p:nvSpPr>
              <p:cNvPr id="25" name="Flowchart: Document 24"/>
              <p:cNvSpPr/>
              <p:nvPr>
                <p:custDataLst>
                  <p:tags r:id="rId19"/>
                </p:custDataLst>
              </p:nvPr>
            </p:nvSpPr>
            <p:spPr>
              <a:xfrm>
                <a:off x="6835747" y="2499217"/>
                <a:ext cx="3052093" cy="2635176"/>
              </a:xfrm>
              <a:prstGeom prst="flowChartDocument">
                <a:avLst/>
              </a:prstGeom>
              <a:grpFill/>
              <a:ln w="1905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cs typeface="Arial" panose="020B0604020202020204" pitchFamily="34" charset="0"/>
                </a:endParaRPr>
              </a:p>
            </p:txBody>
          </p:sp>
        </p:grpSp>
        <p:grpSp>
          <p:nvGrpSpPr>
            <p:cNvPr id="4" name="Group 3"/>
            <p:cNvGrpSpPr/>
            <p:nvPr/>
          </p:nvGrpSpPr>
          <p:grpSpPr>
            <a:xfrm>
              <a:off x="824793" y="2633552"/>
              <a:ext cx="2376196" cy="1890748"/>
              <a:chOff x="923191" y="2607887"/>
              <a:chExt cx="2955086" cy="2351375"/>
            </a:xfrm>
          </p:grpSpPr>
          <p:sp>
            <p:nvSpPr>
              <p:cNvPr id="3" name="TextBox 2"/>
              <p:cNvSpPr txBox="1"/>
              <p:nvPr>
                <p:custDataLst>
                  <p:tags r:id="rId12"/>
                </p:custDataLst>
              </p:nvPr>
            </p:nvSpPr>
            <p:spPr>
              <a:xfrm>
                <a:off x="930176" y="2607887"/>
                <a:ext cx="1929735" cy="344482"/>
              </a:xfrm>
              <a:prstGeom prst="rect">
                <a:avLst/>
              </a:prstGeom>
              <a:noFill/>
              <a:ln/>
            </p:spPr>
            <p:txBody>
              <a:bodyPr wrap="none" lIns="0" tIns="0" rIns="0" bIns="0" rtlCol="0">
                <a:spAutoFit/>
              </a:bodyPr>
              <a:lstStyle/>
              <a:p>
                <a:r>
                  <a:rPr lang="en-GB" b="1" dirty="0">
                    <a:solidFill>
                      <a:schemeClr val="tx2"/>
                    </a:solidFill>
                    <a:cs typeface="Arial" panose="020B0604020202020204" pitchFamily="34" charset="0"/>
                  </a:rPr>
                  <a:t>Balance sheet</a:t>
                </a:r>
              </a:p>
            </p:txBody>
          </p:sp>
          <p:sp>
            <p:nvSpPr>
              <p:cNvPr id="10" name="TextBox 9"/>
              <p:cNvSpPr txBox="1"/>
              <p:nvPr>
                <p:custDataLst>
                  <p:tags r:id="rId13"/>
                </p:custDataLst>
              </p:nvPr>
            </p:nvSpPr>
            <p:spPr>
              <a:xfrm>
                <a:off x="930176" y="3098272"/>
                <a:ext cx="781463" cy="344482"/>
              </a:xfrm>
              <a:prstGeom prst="rect">
                <a:avLst/>
              </a:prstGeom>
              <a:noFill/>
              <a:ln/>
            </p:spPr>
            <p:txBody>
              <a:bodyPr wrap="none" lIns="0" tIns="0" rIns="0" bIns="0" rtlCol="0">
                <a:spAutoFit/>
              </a:bodyPr>
              <a:lstStyle/>
              <a:p>
                <a:r>
                  <a:rPr lang="en-GB" b="1" dirty="0">
                    <a:solidFill>
                      <a:schemeClr val="accent2"/>
                    </a:solidFill>
                    <a:cs typeface="Arial" panose="020B0604020202020204" pitchFamily="34" charset="0"/>
                  </a:rPr>
                  <a:t>Asset</a:t>
                </a:r>
              </a:p>
            </p:txBody>
          </p:sp>
          <p:sp>
            <p:nvSpPr>
              <p:cNvPr id="11" name="TextBox 10"/>
              <p:cNvSpPr txBox="1"/>
              <p:nvPr>
                <p:custDataLst>
                  <p:tags r:id="rId14"/>
                </p:custDataLst>
              </p:nvPr>
            </p:nvSpPr>
            <p:spPr>
              <a:xfrm>
                <a:off x="923191" y="4065111"/>
                <a:ext cx="1084481" cy="344482"/>
              </a:xfrm>
              <a:prstGeom prst="rect">
                <a:avLst/>
              </a:prstGeom>
              <a:noFill/>
              <a:ln/>
            </p:spPr>
            <p:txBody>
              <a:bodyPr wrap="none" lIns="0" tIns="0" rIns="0" bIns="0" rtlCol="0">
                <a:spAutoFit/>
              </a:bodyPr>
              <a:lstStyle/>
              <a:p>
                <a:r>
                  <a:rPr lang="en-GB" b="1" dirty="0">
                    <a:solidFill>
                      <a:schemeClr val="accent2"/>
                    </a:solidFill>
                    <a:cs typeface="Arial" panose="020B0604020202020204" pitchFamily="34" charset="0"/>
                  </a:rPr>
                  <a:t>Liability</a:t>
                </a:r>
              </a:p>
            </p:txBody>
          </p:sp>
          <p:sp>
            <p:nvSpPr>
              <p:cNvPr id="23" name="TextBox 22"/>
              <p:cNvSpPr txBox="1"/>
              <p:nvPr>
                <p:custDataLst>
                  <p:tags r:id="rId15"/>
                </p:custDataLst>
              </p:nvPr>
            </p:nvSpPr>
            <p:spPr>
              <a:xfrm>
                <a:off x="930176" y="3451040"/>
                <a:ext cx="2948101" cy="470202"/>
              </a:xfrm>
              <a:prstGeom prst="rect">
                <a:avLst/>
              </a:prstGeom>
              <a:noFill/>
              <a:ln/>
            </p:spPr>
            <p:txBody>
              <a:bodyPr wrap="square" lIns="0" tIns="0" rIns="0" bIns="0" rtlCol="0">
                <a:spAutoFit/>
              </a:bodyPr>
              <a:lstStyle/>
              <a:p>
                <a:r>
                  <a:rPr lang="en-GB" sz="1400" b="1" dirty="0">
                    <a:solidFill>
                      <a:schemeClr val="accent3"/>
                    </a:solidFill>
                    <a:cs typeface="Arial" panose="020B0604020202020204" pitchFamily="34" charset="0"/>
                  </a:rPr>
                  <a:t>= ‘Right-of-use’ </a:t>
                </a:r>
                <a:r>
                  <a:rPr lang="en-GB" sz="1400" b="1" dirty="0" smtClean="0">
                    <a:solidFill>
                      <a:schemeClr val="accent3"/>
                    </a:solidFill>
                    <a:cs typeface="Arial" panose="020B0604020202020204" pitchFamily="34" charset="0"/>
                  </a:rPr>
                  <a:t>of </a:t>
                </a:r>
                <a:br>
                  <a:rPr lang="en-GB" sz="1400" b="1" dirty="0" smtClean="0">
                    <a:solidFill>
                      <a:schemeClr val="accent3"/>
                    </a:solidFill>
                    <a:cs typeface="Arial" panose="020B0604020202020204" pitchFamily="34" charset="0"/>
                  </a:rPr>
                </a:br>
                <a:r>
                  <a:rPr lang="en-GB" sz="1400" b="1" dirty="0" smtClean="0">
                    <a:solidFill>
                      <a:schemeClr val="accent3"/>
                    </a:solidFill>
                    <a:cs typeface="Arial" panose="020B0604020202020204" pitchFamily="34" charset="0"/>
                  </a:rPr>
                  <a:t>underlying </a:t>
                </a:r>
                <a:r>
                  <a:rPr lang="en-GB" sz="1400" b="1" dirty="0">
                    <a:solidFill>
                      <a:schemeClr val="accent3"/>
                    </a:solidFill>
                    <a:cs typeface="Arial" panose="020B0604020202020204" pitchFamily="34" charset="0"/>
                  </a:rPr>
                  <a:t>asset</a:t>
                </a:r>
              </a:p>
            </p:txBody>
          </p:sp>
          <p:sp>
            <p:nvSpPr>
              <p:cNvPr id="24" name="TextBox 23"/>
              <p:cNvSpPr txBox="1"/>
              <p:nvPr>
                <p:custDataLst>
                  <p:tags r:id="rId16"/>
                </p:custDataLst>
              </p:nvPr>
            </p:nvSpPr>
            <p:spPr>
              <a:xfrm>
                <a:off x="930176" y="4423402"/>
                <a:ext cx="2913371" cy="535860"/>
              </a:xfrm>
              <a:prstGeom prst="rect">
                <a:avLst/>
              </a:prstGeom>
              <a:noFill/>
              <a:ln/>
            </p:spPr>
            <p:txBody>
              <a:bodyPr wrap="square" lIns="0" tIns="0" rIns="0" bIns="0" rtlCol="0">
                <a:spAutoFit/>
              </a:bodyPr>
              <a:lstStyle/>
              <a:p>
                <a:r>
                  <a:rPr lang="en-GB" sz="1400" b="1" dirty="0">
                    <a:solidFill>
                      <a:schemeClr val="accent3"/>
                    </a:solidFill>
                    <a:cs typeface="Arial" panose="020B0604020202020204" pitchFamily="34" charset="0"/>
                  </a:rPr>
                  <a:t>= Obligation to make lease payments</a:t>
                </a:r>
              </a:p>
            </p:txBody>
          </p:sp>
        </p:grpSp>
        <p:grpSp>
          <p:nvGrpSpPr>
            <p:cNvPr id="16" name="Group 15"/>
            <p:cNvGrpSpPr/>
            <p:nvPr/>
          </p:nvGrpSpPr>
          <p:grpSpPr>
            <a:xfrm>
              <a:off x="3312279" y="2633554"/>
              <a:ext cx="2171653" cy="1630308"/>
              <a:chOff x="4016680" y="2607888"/>
              <a:chExt cx="2700713" cy="2027485"/>
            </a:xfrm>
          </p:grpSpPr>
          <p:sp>
            <p:nvSpPr>
              <p:cNvPr id="7" name="TextBox 6"/>
              <p:cNvSpPr txBox="1"/>
              <p:nvPr>
                <p:custDataLst>
                  <p:tags r:id="rId7"/>
                </p:custDataLst>
              </p:nvPr>
            </p:nvSpPr>
            <p:spPr>
              <a:xfrm>
                <a:off x="4016680" y="2607888"/>
                <a:ext cx="574136" cy="344482"/>
              </a:xfrm>
              <a:prstGeom prst="rect">
                <a:avLst/>
              </a:prstGeom>
              <a:noFill/>
              <a:ln/>
            </p:spPr>
            <p:txBody>
              <a:bodyPr wrap="none" lIns="0" tIns="0" rIns="0" bIns="0" rtlCol="0">
                <a:spAutoFit/>
              </a:bodyPr>
              <a:lstStyle/>
              <a:p>
                <a:r>
                  <a:rPr lang="en-GB" b="1" dirty="0">
                    <a:solidFill>
                      <a:schemeClr val="tx2"/>
                    </a:solidFill>
                    <a:cs typeface="Arial" panose="020B0604020202020204" pitchFamily="34" charset="0"/>
                  </a:rPr>
                  <a:t>P&amp;L</a:t>
                </a:r>
              </a:p>
            </p:txBody>
          </p:sp>
          <p:sp>
            <p:nvSpPr>
              <p:cNvPr id="13" name="TextBox 12"/>
              <p:cNvSpPr txBox="1"/>
              <p:nvPr>
                <p:custDataLst>
                  <p:tags r:id="rId8"/>
                </p:custDataLst>
              </p:nvPr>
            </p:nvSpPr>
            <p:spPr>
              <a:xfrm>
                <a:off x="4016680" y="3417592"/>
                <a:ext cx="1347625" cy="267931"/>
              </a:xfrm>
              <a:prstGeom prst="rect">
                <a:avLst/>
              </a:prstGeom>
              <a:noFill/>
              <a:ln/>
            </p:spPr>
            <p:txBody>
              <a:bodyPr wrap="none" lIns="0" tIns="0" rIns="0" bIns="0" rtlCol="0">
                <a:spAutoFit/>
              </a:bodyPr>
              <a:lstStyle/>
              <a:p>
                <a:r>
                  <a:rPr lang="en-GB" sz="1400" b="1" dirty="0" smtClean="0">
                    <a:solidFill>
                      <a:schemeClr val="accent3"/>
                    </a:solidFill>
                    <a:cs typeface="Arial" panose="020B0604020202020204" pitchFamily="34" charset="0"/>
                  </a:rPr>
                  <a:t>Depreciation</a:t>
                </a:r>
                <a:endParaRPr lang="en-GB" sz="1400" b="1" dirty="0">
                  <a:solidFill>
                    <a:schemeClr val="accent3"/>
                  </a:solidFill>
                  <a:cs typeface="Arial" panose="020B0604020202020204" pitchFamily="34" charset="0"/>
                </a:endParaRPr>
              </a:p>
            </p:txBody>
          </p:sp>
          <p:sp>
            <p:nvSpPr>
              <p:cNvPr id="14" name="TextBox 13"/>
              <p:cNvSpPr txBox="1"/>
              <p:nvPr>
                <p:custDataLst>
                  <p:tags r:id="rId9"/>
                </p:custDataLst>
              </p:nvPr>
            </p:nvSpPr>
            <p:spPr>
              <a:xfrm>
                <a:off x="4016680" y="3758555"/>
                <a:ext cx="994771" cy="267931"/>
              </a:xfrm>
              <a:prstGeom prst="rect">
                <a:avLst/>
              </a:prstGeom>
              <a:noFill/>
              <a:ln/>
            </p:spPr>
            <p:txBody>
              <a:bodyPr wrap="none" lIns="0" tIns="0" rIns="0" bIns="0" rtlCol="0">
                <a:spAutoFit/>
              </a:bodyPr>
              <a:lstStyle/>
              <a:p>
                <a:r>
                  <a:rPr lang="en-GB" sz="1400" b="1" dirty="0">
                    <a:solidFill>
                      <a:schemeClr val="accent3"/>
                    </a:solidFill>
                    <a:cs typeface="Arial" panose="020B0604020202020204" pitchFamily="34" charset="0"/>
                  </a:rPr>
                  <a:t>+ Interest</a:t>
                </a:r>
              </a:p>
            </p:txBody>
          </p:sp>
          <p:sp>
            <p:nvSpPr>
              <p:cNvPr id="15" name="TextBox 14"/>
              <p:cNvSpPr txBox="1"/>
              <p:nvPr>
                <p:custDataLst>
                  <p:tags r:id="rId10"/>
                </p:custDataLst>
              </p:nvPr>
            </p:nvSpPr>
            <p:spPr>
              <a:xfrm>
                <a:off x="4016680" y="4099513"/>
                <a:ext cx="2700713" cy="535860"/>
              </a:xfrm>
              <a:prstGeom prst="rect">
                <a:avLst/>
              </a:prstGeom>
              <a:noFill/>
              <a:ln/>
            </p:spPr>
            <p:txBody>
              <a:bodyPr wrap="square" lIns="0" tIns="0" rIns="0" bIns="0" rtlCol="0">
                <a:spAutoFit/>
              </a:bodyPr>
              <a:lstStyle/>
              <a:p>
                <a:pPr indent="-152859"/>
                <a:r>
                  <a:rPr lang="en-GB" sz="1400" b="1" dirty="0">
                    <a:solidFill>
                      <a:schemeClr val="accent3"/>
                    </a:solidFill>
                    <a:cs typeface="Arial" panose="020B0604020202020204" pitchFamily="34" charset="0"/>
                  </a:rPr>
                  <a:t>= Front-loaded total lease expense</a:t>
                </a:r>
              </a:p>
            </p:txBody>
          </p:sp>
          <p:sp>
            <p:nvSpPr>
              <p:cNvPr id="18" name="TextBox 17"/>
              <p:cNvSpPr txBox="1"/>
              <p:nvPr>
                <p:custDataLst>
                  <p:tags r:id="rId11"/>
                </p:custDataLst>
              </p:nvPr>
            </p:nvSpPr>
            <p:spPr>
              <a:xfrm>
                <a:off x="4016680" y="3098271"/>
                <a:ext cx="2041373" cy="344482"/>
              </a:xfrm>
              <a:prstGeom prst="rect">
                <a:avLst/>
              </a:prstGeom>
              <a:noFill/>
              <a:ln/>
            </p:spPr>
            <p:txBody>
              <a:bodyPr wrap="none" lIns="0" tIns="0" rIns="0" bIns="0" rtlCol="0">
                <a:spAutoFit/>
              </a:bodyPr>
              <a:lstStyle/>
              <a:p>
                <a:r>
                  <a:rPr lang="en-GB" b="1" dirty="0">
                    <a:solidFill>
                      <a:schemeClr val="accent2"/>
                    </a:solidFill>
                    <a:cs typeface="Arial" panose="020B0604020202020204" pitchFamily="34" charset="0"/>
                  </a:rPr>
                  <a:t>Lease expense</a:t>
                </a:r>
              </a:p>
            </p:txBody>
          </p:sp>
        </p:grpSp>
        <p:grpSp>
          <p:nvGrpSpPr>
            <p:cNvPr id="34" name="Group 33"/>
            <p:cNvGrpSpPr/>
            <p:nvPr/>
          </p:nvGrpSpPr>
          <p:grpSpPr>
            <a:xfrm>
              <a:off x="827811" y="2929414"/>
              <a:ext cx="6893586" cy="17997"/>
              <a:chOff x="926941" y="2975824"/>
              <a:chExt cx="8573009" cy="22382"/>
            </a:xfrm>
          </p:grpSpPr>
          <p:cxnSp>
            <p:nvCxnSpPr>
              <p:cNvPr id="5" name="Straight Connector 4"/>
              <p:cNvCxnSpPr/>
              <p:nvPr/>
            </p:nvCxnSpPr>
            <p:spPr>
              <a:xfrm>
                <a:off x="926941" y="2975824"/>
                <a:ext cx="264512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016680" y="2975824"/>
                <a:ext cx="25528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934281" y="2998206"/>
                <a:ext cx="256566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5647409" y="2624659"/>
              <a:ext cx="2467645" cy="2054474"/>
              <a:chOff x="6920696" y="2596823"/>
              <a:chExt cx="3068817" cy="2554988"/>
            </a:xfrm>
          </p:grpSpPr>
          <p:sp>
            <p:nvSpPr>
              <p:cNvPr id="26" name="TextBox 25"/>
              <p:cNvSpPr txBox="1"/>
              <p:nvPr>
                <p:custDataLst>
                  <p:tags r:id="rId1"/>
                </p:custDataLst>
              </p:nvPr>
            </p:nvSpPr>
            <p:spPr>
              <a:xfrm>
                <a:off x="6920696" y="2596823"/>
                <a:ext cx="2950423" cy="344482"/>
              </a:xfrm>
              <a:prstGeom prst="rect">
                <a:avLst/>
              </a:prstGeom>
              <a:noFill/>
              <a:ln/>
            </p:spPr>
            <p:txBody>
              <a:bodyPr wrap="none" lIns="0" tIns="0" rIns="0" bIns="0" rtlCol="0">
                <a:spAutoFit/>
              </a:bodyPr>
              <a:lstStyle/>
              <a:p>
                <a:r>
                  <a:rPr lang="en-GB" b="1" dirty="0">
                    <a:solidFill>
                      <a:schemeClr val="tx2"/>
                    </a:solidFill>
                    <a:cs typeface="Arial" panose="020B0604020202020204" pitchFamily="34" charset="0"/>
                  </a:rPr>
                  <a:t>Cash flows statement</a:t>
                </a:r>
              </a:p>
            </p:txBody>
          </p:sp>
          <p:sp>
            <p:nvSpPr>
              <p:cNvPr id="27" name="TextBox 26"/>
              <p:cNvSpPr txBox="1"/>
              <p:nvPr>
                <p:custDataLst>
                  <p:tags r:id="rId2"/>
                </p:custDataLst>
              </p:nvPr>
            </p:nvSpPr>
            <p:spPr>
              <a:xfrm>
                <a:off x="6937419" y="3120654"/>
                <a:ext cx="1355600" cy="344482"/>
              </a:xfrm>
              <a:prstGeom prst="rect">
                <a:avLst/>
              </a:prstGeom>
              <a:noFill/>
              <a:ln/>
            </p:spPr>
            <p:txBody>
              <a:bodyPr wrap="none" lIns="0" tIns="0" rIns="0" bIns="0" rtlCol="0">
                <a:spAutoFit/>
              </a:bodyPr>
              <a:lstStyle/>
              <a:p>
                <a:r>
                  <a:rPr lang="en-GB" b="1" dirty="0">
                    <a:solidFill>
                      <a:schemeClr val="accent2"/>
                    </a:solidFill>
                    <a:cs typeface="Arial" panose="020B0604020202020204" pitchFamily="34" charset="0"/>
                  </a:rPr>
                  <a:t>Operating</a:t>
                </a:r>
              </a:p>
            </p:txBody>
          </p:sp>
          <p:sp>
            <p:nvSpPr>
              <p:cNvPr id="28" name="TextBox 27"/>
              <p:cNvSpPr txBox="1"/>
              <p:nvPr>
                <p:custDataLst>
                  <p:tags r:id="rId3"/>
                </p:custDataLst>
              </p:nvPr>
            </p:nvSpPr>
            <p:spPr>
              <a:xfrm>
                <a:off x="6937419" y="4023140"/>
                <a:ext cx="1355600" cy="344482"/>
              </a:xfrm>
              <a:prstGeom prst="rect">
                <a:avLst/>
              </a:prstGeom>
              <a:noFill/>
              <a:ln/>
            </p:spPr>
            <p:txBody>
              <a:bodyPr wrap="none" lIns="0" tIns="0" rIns="0" bIns="0" rtlCol="0">
                <a:spAutoFit/>
              </a:bodyPr>
              <a:lstStyle/>
              <a:p>
                <a:r>
                  <a:rPr lang="en-GB" b="1" dirty="0">
                    <a:solidFill>
                      <a:schemeClr val="accent2"/>
                    </a:solidFill>
                    <a:cs typeface="Arial" panose="020B0604020202020204" pitchFamily="34" charset="0"/>
                  </a:rPr>
                  <a:t>Financing</a:t>
                </a:r>
              </a:p>
            </p:txBody>
          </p:sp>
          <p:sp>
            <p:nvSpPr>
              <p:cNvPr id="29" name="TextBox 28"/>
              <p:cNvSpPr txBox="1"/>
              <p:nvPr>
                <p:custDataLst>
                  <p:tags r:id="rId4"/>
                </p:custDataLst>
              </p:nvPr>
            </p:nvSpPr>
            <p:spPr>
              <a:xfrm>
                <a:off x="6937419" y="3439976"/>
                <a:ext cx="2599771" cy="267931"/>
              </a:xfrm>
              <a:prstGeom prst="rect">
                <a:avLst/>
              </a:prstGeom>
              <a:noFill/>
              <a:ln/>
            </p:spPr>
            <p:txBody>
              <a:bodyPr wrap="square" lIns="0" tIns="0" rIns="0" bIns="0" rtlCol="0">
                <a:spAutoFit/>
              </a:bodyPr>
              <a:lstStyle/>
              <a:p>
                <a:r>
                  <a:rPr lang="en-GB" sz="1400" b="1" i="1" dirty="0">
                    <a:solidFill>
                      <a:schemeClr val="accent3"/>
                    </a:solidFill>
                    <a:cs typeface="Arial" panose="020B0604020202020204" pitchFamily="34" charset="0"/>
                  </a:rPr>
                  <a:t>= Interest*</a:t>
                </a:r>
              </a:p>
            </p:txBody>
          </p:sp>
          <p:sp>
            <p:nvSpPr>
              <p:cNvPr id="30" name="TextBox 29"/>
              <p:cNvSpPr txBox="1"/>
              <p:nvPr>
                <p:custDataLst>
                  <p:tags r:id="rId5"/>
                </p:custDataLst>
              </p:nvPr>
            </p:nvSpPr>
            <p:spPr>
              <a:xfrm>
                <a:off x="6937419" y="4348020"/>
                <a:ext cx="2825858" cy="803791"/>
              </a:xfrm>
              <a:prstGeom prst="rect">
                <a:avLst/>
              </a:prstGeom>
              <a:noFill/>
              <a:ln/>
            </p:spPr>
            <p:txBody>
              <a:bodyPr wrap="square" lIns="0" tIns="0" rIns="0" bIns="0" rtlCol="0">
                <a:spAutoFit/>
              </a:bodyPr>
              <a:lstStyle/>
              <a:p>
                <a:r>
                  <a:rPr lang="en-GB" sz="1400" b="1" dirty="0">
                    <a:solidFill>
                      <a:schemeClr val="accent3"/>
                    </a:solidFill>
                    <a:cs typeface="Arial" panose="020B0604020202020204" pitchFamily="34" charset="0"/>
                  </a:rPr>
                  <a:t>= </a:t>
                </a:r>
                <a:r>
                  <a:rPr lang="en-GB" sz="1400" b="1" i="1" dirty="0" smtClean="0">
                    <a:solidFill>
                      <a:schemeClr val="accent3"/>
                    </a:solidFill>
                    <a:cs typeface="Arial" panose="020B0604020202020204" pitchFamily="34" charset="0"/>
                  </a:rPr>
                  <a:t>Interest*</a:t>
                </a:r>
              </a:p>
              <a:p>
                <a:r>
                  <a:rPr lang="en-GB" sz="1400" b="1" dirty="0">
                    <a:solidFill>
                      <a:schemeClr val="accent3"/>
                    </a:solidFill>
                    <a:cs typeface="Arial" panose="020B0604020202020204" pitchFamily="34" charset="0"/>
                  </a:rPr>
                  <a:t>= </a:t>
                </a:r>
                <a:r>
                  <a:rPr lang="en-GB" sz="1400" b="1" dirty="0" smtClean="0">
                    <a:solidFill>
                      <a:schemeClr val="accent3"/>
                    </a:solidFill>
                    <a:cs typeface="Arial" panose="020B0604020202020204" pitchFamily="34" charset="0"/>
                  </a:rPr>
                  <a:t>Principal </a:t>
                </a:r>
                <a:r>
                  <a:rPr lang="en-GB" sz="1400" b="1" dirty="0">
                    <a:solidFill>
                      <a:schemeClr val="accent3"/>
                    </a:solidFill>
                    <a:cs typeface="Arial" panose="020B0604020202020204" pitchFamily="34" charset="0"/>
                  </a:rPr>
                  <a:t>repayments</a:t>
                </a:r>
              </a:p>
              <a:p>
                <a:endParaRPr lang="en-GB" sz="1400" b="1" dirty="0">
                  <a:solidFill>
                    <a:schemeClr val="accent3"/>
                  </a:solidFill>
                  <a:cs typeface="Arial" panose="020B0604020202020204" pitchFamily="34" charset="0"/>
                </a:endParaRPr>
              </a:p>
            </p:txBody>
          </p:sp>
          <p:sp>
            <p:nvSpPr>
              <p:cNvPr id="32" name="TextBox 31"/>
              <p:cNvSpPr txBox="1"/>
              <p:nvPr>
                <p:custDataLst>
                  <p:tags r:id="rId6"/>
                </p:custDataLst>
              </p:nvPr>
            </p:nvSpPr>
            <p:spPr>
              <a:xfrm>
                <a:off x="8037497" y="3683193"/>
                <a:ext cx="1952016" cy="267931"/>
              </a:xfrm>
              <a:prstGeom prst="rect">
                <a:avLst/>
              </a:prstGeom>
              <a:noFill/>
              <a:ln/>
            </p:spPr>
            <p:txBody>
              <a:bodyPr wrap="square" lIns="0" tIns="0" rIns="0" bIns="0" rtlCol="0">
                <a:spAutoFit/>
              </a:bodyPr>
              <a:lstStyle/>
              <a:p>
                <a:r>
                  <a:rPr lang="en-GB" sz="1400" b="1" dirty="0">
                    <a:solidFill>
                      <a:schemeClr val="accent3"/>
                    </a:solidFill>
                    <a:cs typeface="Arial" panose="020B0604020202020204" pitchFamily="34" charset="0"/>
                  </a:rPr>
                  <a:t>* </a:t>
                </a:r>
                <a:r>
                  <a:rPr lang="en-GB" sz="1400" i="1" dirty="0">
                    <a:solidFill>
                      <a:schemeClr val="accent3"/>
                    </a:solidFill>
                    <a:cs typeface="Arial" panose="020B0604020202020204" pitchFamily="34" charset="0"/>
                  </a:rPr>
                  <a:t>Choice by entity</a:t>
                </a:r>
              </a:p>
            </p:txBody>
          </p:sp>
        </p:grpSp>
      </p:grpSp>
      <p:grpSp>
        <p:nvGrpSpPr>
          <p:cNvPr id="37" name="Group 36"/>
          <p:cNvGrpSpPr/>
          <p:nvPr/>
        </p:nvGrpSpPr>
        <p:grpSpPr>
          <a:xfrm>
            <a:off x="746125" y="1216733"/>
            <a:ext cx="444033" cy="563237"/>
            <a:chOff x="3019529" y="3706058"/>
            <a:chExt cx="446471" cy="566329"/>
          </a:xfrm>
        </p:grpSpPr>
        <p:sp>
          <p:nvSpPr>
            <p:cNvPr id="38" name="Freeform 8"/>
            <p:cNvSpPr>
              <a:spLocks noEditPoints="1"/>
            </p:cNvSpPr>
            <p:nvPr/>
          </p:nvSpPr>
          <p:spPr bwMode="auto">
            <a:xfrm>
              <a:off x="3019529" y="3706058"/>
              <a:ext cx="446471" cy="566329"/>
            </a:xfrm>
            <a:custGeom>
              <a:avLst/>
              <a:gdLst>
                <a:gd name="T0" fmla="*/ 760 w 808"/>
                <a:gd name="T1" fmla="*/ 80 h 1024"/>
                <a:gd name="T2" fmla="*/ 784 w 808"/>
                <a:gd name="T3" fmla="*/ 80 h 1024"/>
                <a:gd name="T4" fmla="*/ 808 w 808"/>
                <a:gd name="T5" fmla="*/ 104 h 1024"/>
                <a:gd name="T6" fmla="*/ 808 w 808"/>
                <a:gd name="T7" fmla="*/ 936 h 1024"/>
                <a:gd name="T8" fmla="*/ 720 w 808"/>
                <a:gd name="T9" fmla="*/ 1024 h 1024"/>
                <a:gd name="T10" fmla="*/ 104 w 808"/>
                <a:gd name="T11" fmla="*/ 1024 h 1024"/>
                <a:gd name="T12" fmla="*/ 80 w 808"/>
                <a:gd name="T13" fmla="*/ 1000 h 1024"/>
                <a:gd name="T14" fmla="*/ 80 w 808"/>
                <a:gd name="T15" fmla="*/ 976 h 1024"/>
                <a:gd name="T16" fmla="*/ 128 w 808"/>
                <a:gd name="T17" fmla="*/ 976 h 1024"/>
                <a:gd name="T18" fmla="*/ 128 w 808"/>
                <a:gd name="T19" fmla="*/ 976 h 1024"/>
                <a:gd name="T20" fmla="*/ 720 w 808"/>
                <a:gd name="T21" fmla="*/ 976 h 1024"/>
                <a:gd name="T22" fmla="*/ 760 w 808"/>
                <a:gd name="T23" fmla="*/ 936 h 1024"/>
                <a:gd name="T24" fmla="*/ 760 w 808"/>
                <a:gd name="T25" fmla="*/ 104 h 1024"/>
                <a:gd name="T26" fmla="*/ 760 w 808"/>
                <a:gd name="T27" fmla="*/ 104 h 1024"/>
                <a:gd name="T28" fmla="*/ 760 w 808"/>
                <a:gd name="T29" fmla="*/ 80 h 1024"/>
                <a:gd name="T30" fmla="*/ 600 w 808"/>
                <a:gd name="T31" fmla="*/ 783 h 1024"/>
                <a:gd name="T32" fmla="*/ 384 w 808"/>
                <a:gd name="T33" fmla="*/ 783 h 1024"/>
                <a:gd name="T34" fmla="*/ 384 w 808"/>
                <a:gd name="T35" fmla="*/ 735 h 1024"/>
                <a:gd name="T36" fmla="*/ 600 w 808"/>
                <a:gd name="T37" fmla="*/ 735 h 1024"/>
                <a:gd name="T38" fmla="*/ 600 w 808"/>
                <a:gd name="T39" fmla="*/ 783 h 1024"/>
                <a:gd name="T40" fmla="*/ 600 w 808"/>
                <a:gd name="T41" fmla="*/ 687 h 1024"/>
                <a:gd name="T42" fmla="*/ 384 w 808"/>
                <a:gd name="T43" fmla="*/ 687 h 1024"/>
                <a:gd name="T44" fmla="*/ 384 w 808"/>
                <a:gd name="T45" fmla="*/ 639 h 1024"/>
                <a:gd name="T46" fmla="*/ 600 w 808"/>
                <a:gd name="T47" fmla="*/ 639 h 1024"/>
                <a:gd name="T48" fmla="*/ 600 w 808"/>
                <a:gd name="T49" fmla="*/ 687 h 1024"/>
                <a:gd name="T50" fmla="*/ 600 w 808"/>
                <a:gd name="T51" fmla="*/ 592 h 1024"/>
                <a:gd name="T52" fmla="*/ 384 w 808"/>
                <a:gd name="T53" fmla="*/ 592 h 1024"/>
                <a:gd name="T54" fmla="*/ 384 w 808"/>
                <a:gd name="T55" fmla="*/ 544 h 1024"/>
                <a:gd name="T56" fmla="*/ 600 w 808"/>
                <a:gd name="T57" fmla="*/ 544 h 1024"/>
                <a:gd name="T58" fmla="*/ 600 w 808"/>
                <a:gd name="T59" fmla="*/ 592 h 1024"/>
                <a:gd name="T60" fmla="*/ 600 w 808"/>
                <a:gd name="T61" fmla="*/ 496 h 1024"/>
                <a:gd name="T62" fmla="*/ 384 w 808"/>
                <a:gd name="T63" fmla="*/ 496 h 1024"/>
                <a:gd name="T64" fmla="*/ 384 w 808"/>
                <a:gd name="T65" fmla="*/ 448 h 1024"/>
                <a:gd name="T66" fmla="*/ 600 w 808"/>
                <a:gd name="T67" fmla="*/ 448 h 1024"/>
                <a:gd name="T68" fmla="*/ 600 w 808"/>
                <a:gd name="T69" fmla="*/ 496 h 1024"/>
                <a:gd name="T70" fmla="*/ 304 w 808"/>
                <a:gd name="T71" fmla="*/ 48 h 1024"/>
                <a:gd name="T72" fmla="*/ 304 w 808"/>
                <a:gd name="T73" fmla="*/ 280 h 1024"/>
                <a:gd name="T74" fmla="*/ 280 w 808"/>
                <a:gd name="T75" fmla="*/ 304 h 1024"/>
                <a:gd name="T76" fmla="*/ 48 w 808"/>
                <a:gd name="T77" fmla="*/ 304 h 1024"/>
                <a:gd name="T78" fmla="*/ 48 w 808"/>
                <a:gd name="T79" fmla="*/ 896 h 1024"/>
                <a:gd name="T80" fmla="*/ 680 w 808"/>
                <a:gd name="T81" fmla="*/ 896 h 1024"/>
                <a:gd name="T82" fmla="*/ 680 w 808"/>
                <a:gd name="T83" fmla="*/ 48 h 1024"/>
                <a:gd name="T84" fmla="*/ 304 w 808"/>
                <a:gd name="T85" fmla="*/ 48 h 1024"/>
                <a:gd name="T86" fmla="*/ 256 w 808"/>
                <a:gd name="T87" fmla="*/ 256 h 1024"/>
                <a:gd name="T88" fmla="*/ 256 w 808"/>
                <a:gd name="T89" fmla="*/ 82 h 1024"/>
                <a:gd name="T90" fmla="*/ 82 w 808"/>
                <a:gd name="T91" fmla="*/ 256 h 1024"/>
                <a:gd name="T92" fmla="*/ 256 w 808"/>
                <a:gd name="T93" fmla="*/ 256 h 1024"/>
                <a:gd name="T94" fmla="*/ 704 w 808"/>
                <a:gd name="T95" fmla="*/ 944 h 1024"/>
                <a:gd name="T96" fmla="*/ 24 w 808"/>
                <a:gd name="T97" fmla="*/ 944 h 1024"/>
                <a:gd name="T98" fmla="*/ 0 w 808"/>
                <a:gd name="T99" fmla="*/ 920 h 1024"/>
                <a:gd name="T100" fmla="*/ 0 w 808"/>
                <a:gd name="T101" fmla="*/ 280 h 1024"/>
                <a:gd name="T102" fmla="*/ 7 w 808"/>
                <a:gd name="T103" fmla="*/ 263 h 1024"/>
                <a:gd name="T104" fmla="*/ 263 w 808"/>
                <a:gd name="T105" fmla="*/ 7 h 1024"/>
                <a:gd name="T106" fmla="*/ 280 w 808"/>
                <a:gd name="T107" fmla="*/ 0 h 1024"/>
                <a:gd name="T108" fmla="*/ 280 w 808"/>
                <a:gd name="T109" fmla="*/ 0 h 1024"/>
                <a:gd name="T110" fmla="*/ 704 w 808"/>
                <a:gd name="T111" fmla="*/ 0 h 1024"/>
                <a:gd name="T112" fmla="*/ 728 w 808"/>
                <a:gd name="T113" fmla="*/ 24 h 1024"/>
                <a:gd name="T114" fmla="*/ 728 w 808"/>
                <a:gd name="T115" fmla="*/ 920 h 1024"/>
                <a:gd name="T116" fmla="*/ 704 w 808"/>
                <a:gd name="T117" fmla="*/ 944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8" h="1024">
                  <a:moveTo>
                    <a:pt x="760" y="80"/>
                  </a:moveTo>
                  <a:cubicBezTo>
                    <a:pt x="784" y="80"/>
                    <a:pt x="784" y="80"/>
                    <a:pt x="784" y="80"/>
                  </a:cubicBezTo>
                  <a:cubicBezTo>
                    <a:pt x="797" y="80"/>
                    <a:pt x="808" y="90"/>
                    <a:pt x="808" y="104"/>
                  </a:cubicBezTo>
                  <a:cubicBezTo>
                    <a:pt x="808" y="936"/>
                    <a:pt x="808" y="936"/>
                    <a:pt x="808" y="936"/>
                  </a:cubicBezTo>
                  <a:cubicBezTo>
                    <a:pt x="808" y="984"/>
                    <a:pt x="769" y="1024"/>
                    <a:pt x="720" y="1024"/>
                  </a:cubicBezTo>
                  <a:cubicBezTo>
                    <a:pt x="104" y="1024"/>
                    <a:pt x="104" y="1024"/>
                    <a:pt x="104" y="1024"/>
                  </a:cubicBezTo>
                  <a:cubicBezTo>
                    <a:pt x="91" y="1024"/>
                    <a:pt x="80" y="1013"/>
                    <a:pt x="80" y="1000"/>
                  </a:cubicBezTo>
                  <a:cubicBezTo>
                    <a:pt x="80" y="976"/>
                    <a:pt x="80" y="976"/>
                    <a:pt x="80" y="976"/>
                  </a:cubicBezTo>
                  <a:cubicBezTo>
                    <a:pt x="128" y="976"/>
                    <a:pt x="128" y="976"/>
                    <a:pt x="128" y="976"/>
                  </a:cubicBezTo>
                  <a:cubicBezTo>
                    <a:pt x="128" y="976"/>
                    <a:pt x="128" y="976"/>
                    <a:pt x="128" y="976"/>
                  </a:cubicBezTo>
                  <a:cubicBezTo>
                    <a:pt x="720" y="976"/>
                    <a:pt x="720" y="976"/>
                    <a:pt x="720" y="976"/>
                  </a:cubicBezTo>
                  <a:cubicBezTo>
                    <a:pt x="742" y="976"/>
                    <a:pt x="760" y="958"/>
                    <a:pt x="760" y="936"/>
                  </a:cubicBezTo>
                  <a:cubicBezTo>
                    <a:pt x="760" y="104"/>
                    <a:pt x="760" y="104"/>
                    <a:pt x="760" y="104"/>
                  </a:cubicBezTo>
                  <a:cubicBezTo>
                    <a:pt x="760" y="104"/>
                    <a:pt x="760" y="104"/>
                    <a:pt x="760" y="104"/>
                  </a:cubicBezTo>
                  <a:cubicBezTo>
                    <a:pt x="760" y="80"/>
                    <a:pt x="760" y="80"/>
                    <a:pt x="760" y="80"/>
                  </a:cubicBezTo>
                  <a:close/>
                  <a:moveTo>
                    <a:pt x="600" y="783"/>
                  </a:moveTo>
                  <a:cubicBezTo>
                    <a:pt x="384" y="783"/>
                    <a:pt x="384" y="783"/>
                    <a:pt x="384" y="783"/>
                  </a:cubicBezTo>
                  <a:cubicBezTo>
                    <a:pt x="384" y="735"/>
                    <a:pt x="384" y="735"/>
                    <a:pt x="384" y="735"/>
                  </a:cubicBezTo>
                  <a:cubicBezTo>
                    <a:pt x="600" y="735"/>
                    <a:pt x="600" y="735"/>
                    <a:pt x="600" y="735"/>
                  </a:cubicBezTo>
                  <a:cubicBezTo>
                    <a:pt x="600" y="783"/>
                    <a:pt x="600" y="783"/>
                    <a:pt x="600" y="783"/>
                  </a:cubicBezTo>
                  <a:close/>
                  <a:moveTo>
                    <a:pt x="600" y="687"/>
                  </a:moveTo>
                  <a:cubicBezTo>
                    <a:pt x="384" y="687"/>
                    <a:pt x="384" y="687"/>
                    <a:pt x="384" y="687"/>
                  </a:cubicBezTo>
                  <a:cubicBezTo>
                    <a:pt x="384" y="639"/>
                    <a:pt x="384" y="639"/>
                    <a:pt x="384" y="639"/>
                  </a:cubicBezTo>
                  <a:cubicBezTo>
                    <a:pt x="600" y="639"/>
                    <a:pt x="600" y="639"/>
                    <a:pt x="600" y="639"/>
                  </a:cubicBezTo>
                  <a:cubicBezTo>
                    <a:pt x="600" y="687"/>
                    <a:pt x="600" y="687"/>
                    <a:pt x="600" y="687"/>
                  </a:cubicBezTo>
                  <a:close/>
                  <a:moveTo>
                    <a:pt x="600" y="592"/>
                  </a:moveTo>
                  <a:cubicBezTo>
                    <a:pt x="384" y="592"/>
                    <a:pt x="384" y="592"/>
                    <a:pt x="384" y="592"/>
                  </a:cubicBezTo>
                  <a:cubicBezTo>
                    <a:pt x="384" y="544"/>
                    <a:pt x="384" y="544"/>
                    <a:pt x="384" y="544"/>
                  </a:cubicBezTo>
                  <a:cubicBezTo>
                    <a:pt x="600" y="544"/>
                    <a:pt x="600" y="544"/>
                    <a:pt x="600" y="544"/>
                  </a:cubicBezTo>
                  <a:cubicBezTo>
                    <a:pt x="600" y="592"/>
                    <a:pt x="600" y="592"/>
                    <a:pt x="600" y="592"/>
                  </a:cubicBezTo>
                  <a:close/>
                  <a:moveTo>
                    <a:pt x="600" y="496"/>
                  </a:moveTo>
                  <a:cubicBezTo>
                    <a:pt x="384" y="496"/>
                    <a:pt x="384" y="496"/>
                    <a:pt x="384" y="496"/>
                  </a:cubicBezTo>
                  <a:cubicBezTo>
                    <a:pt x="384" y="448"/>
                    <a:pt x="384" y="448"/>
                    <a:pt x="384" y="448"/>
                  </a:cubicBezTo>
                  <a:cubicBezTo>
                    <a:pt x="600" y="448"/>
                    <a:pt x="600" y="448"/>
                    <a:pt x="600" y="448"/>
                  </a:cubicBezTo>
                  <a:cubicBezTo>
                    <a:pt x="600" y="496"/>
                    <a:pt x="600" y="496"/>
                    <a:pt x="600" y="496"/>
                  </a:cubicBezTo>
                  <a:close/>
                  <a:moveTo>
                    <a:pt x="304" y="48"/>
                  </a:moveTo>
                  <a:cubicBezTo>
                    <a:pt x="304" y="280"/>
                    <a:pt x="304" y="280"/>
                    <a:pt x="304" y="280"/>
                  </a:cubicBezTo>
                  <a:cubicBezTo>
                    <a:pt x="304" y="293"/>
                    <a:pt x="293" y="304"/>
                    <a:pt x="280" y="304"/>
                  </a:cubicBezTo>
                  <a:cubicBezTo>
                    <a:pt x="48" y="304"/>
                    <a:pt x="48" y="304"/>
                    <a:pt x="48" y="304"/>
                  </a:cubicBezTo>
                  <a:cubicBezTo>
                    <a:pt x="48" y="896"/>
                    <a:pt x="48" y="896"/>
                    <a:pt x="48" y="896"/>
                  </a:cubicBezTo>
                  <a:cubicBezTo>
                    <a:pt x="680" y="896"/>
                    <a:pt x="680" y="896"/>
                    <a:pt x="680" y="896"/>
                  </a:cubicBezTo>
                  <a:cubicBezTo>
                    <a:pt x="680" y="48"/>
                    <a:pt x="680" y="48"/>
                    <a:pt x="680" y="48"/>
                  </a:cubicBezTo>
                  <a:cubicBezTo>
                    <a:pt x="304" y="48"/>
                    <a:pt x="304" y="48"/>
                    <a:pt x="304" y="48"/>
                  </a:cubicBezTo>
                  <a:close/>
                  <a:moveTo>
                    <a:pt x="256" y="256"/>
                  </a:moveTo>
                  <a:cubicBezTo>
                    <a:pt x="256" y="82"/>
                    <a:pt x="256" y="82"/>
                    <a:pt x="256" y="82"/>
                  </a:cubicBezTo>
                  <a:cubicBezTo>
                    <a:pt x="82" y="256"/>
                    <a:pt x="82" y="256"/>
                    <a:pt x="82" y="256"/>
                  </a:cubicBezTo>
                  <a:cubicBezTo>
                    <a:pt x="256" y="256"/>
                    <a:pt x="256" y="256"/>
                    <a:pt x="256" y="256"/>
                  </a:cubicBezTo>
                  <a:close/>
                  <a:moveTo>
                    <a:pt x="704" y="944"/>
                  </a:moveTo>
                  <a:cubicBezTo>
                    <a:pt x="24" y="944"/>
                    <a:pt x="24" y="944"/>
                    <a:pt x="24" y="944"/>
                  </a:cubicBezTo>
                  <a:cubicBezTo>
                    <a:pt x="11" y="944"/>
                    <a:pt x="0" y="933"/>
                    <a:pt x="0" y="920"/>
                  </a:cubicBezTo>
                  <a:cubicBezTo>
                    <a:pt x="0" y="280"/>
                    <a:pt x="0" y="280"/>
                    <a:pt x="0" y="280"/>
                  </a:cubicBezTo>
                  <a:cubicBezTo>
                    <a:pt x="0" y="273"/>
                    <a:pt x="3" y="267"/>
                    <a:pt x="7" y="263"/>
                  </a:cubicBezTo>
                  <a:cubicBezTo>
                    <a:pt x="263" y="7"/>
                    <a:pt x="263" y="7"/>
                    <a:pt x="263" y="7"/>
                  </a:cubicBezTo>
                  <a:cubicBezTo>
                    <a:pt x="268" y="2"/>
                    <a:pt x="274" y="0"/>
                    <a:pt x="280" y="0"/>
                  </a:cubicBezTo>
                  <a:cubicBezTo>
                    <a:pt x="280" y="0"/>
                    <a:pt x="280" y="0"/>
                    <a:pt x="280" y="0"/>
                  </a:cubicBezTo>
                  <a:cubicBezTo>
                    <a:pt x="704" y="0"/>
                    <a:pt x="704" y="0"/>
                    <a:pt x="704" y="0"/>
                  </a:cubicBezTo>
                  <a:cubicBezTo>
                    <a:pt x="717" y="0"/>
                    <a:pt x="728" y="10"/>
                    <a:pt x="728" y="24"/>
                  </a:cubicBezTo>
                  <a:cubicBezTo>
                    <a:pt x="728" y="920"/>
                    <a:pt x="728" y="920"/>
                    <a:pt x="728" y="920"/>
                  </a:cubicBezTo>
                  <a:cubicBezTo>
                    <a:pt x="728" y="933"/>
                    <a:pt x="717" y="944"/>
                    <a:pt x="704" y="944"/>
                  </a:cubicBezTo>
                  <a:close/>
                </a:path>
              </a:pathLst>
            </a:custGeom>
            <a:solidFill>
              <a:srgbClr val="3B46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endParaRPr lang="en-SG" dirty="0"/>
            </a:p>
          </p:txBody>
        </p:sp>
        <p:sp>
          <p:nvSpPr>
            <p:cNvPr id="39" name="Freeform 9"/>
            <p:cNvSpPr>
              <a:spLocks/>
            </p:cNvSpPr>
            <p:nvPr/>
          </p:nvSpPr>
          <p:spPr bwMode="auto">
            <a:xfrm>
              <a:off x="3090446" y="3953765"/>
              <a:ext cx="100881" cy="185780"/>
            </a:xfrm>
            <a:custGeom>
              <a:avLst/>
              <a:gdLst>
                <a:gd name="T0" fmla="*/ 109 w 182"/>
                <a:gd name="T1" fmla="*/ 325 h 336"/>
                <a:gd name="T2" fmla="*/ 109 w 182"/>
                <a:gd name="T3" fmla="*/ 302 h 336"/>
                <a:gd name="T4" fmla="*/ 117 w 182"/>
                <a:gd name="T5" fmla="*/ 292 h 336"/>
                <a:gd name="T6" fmla="*/ 182 w 182"/>
                <a:gd name="T7" fmla="*/ 218 h 336"/>
                <a:gd name="T8" fmla="*/ 114 w 182"/>
                <a:gd name="T9" fmla="*/ 140 h 336"/>
                <a:gd name="T10" fmla="*/ 64 w 182"/>
                <a:gd name="T11" fmla="*/ 105 h 336"/>
                <a:gd name="T12" fmla="*/ 99 w 182"/>
                <a:gd name="T13" fmla="*/ 82 h 336"/>
                <a:gd name="T14" fmla="*/ 148 w 182"/>
                <a:gd name="T15" fmla="*/ 91 h 336"/>
                <a:gd name="T16" fmla="*/ 156 w 182"/>
                <a:gd name="T17" fmla="*/ 91 h 336"/>
                <a:gd name="T18" fmla="*/ 162 w 182"/>
                <a:gd name="T19" fmla="*/ 84 h 336"/>
                <a:gd name="T20" fmla="*/ 169 w 182"/>
                <a:gd name="T21" fmla="*/ 58 h 336"/>
                <a:gd name="T22" fmla="*/ 163 w 182"/>
                <a:gd name="T23" fmla="*/ 46 h 336"/>
                <a:gd name="T24" fmla="*/ 121 w 182"/>
                <a:gd name="T25" fmla="*/ 37 h 336"/>
                <a:gd name="T26" fmla="*/ 111 w 182"/>
                <a:gd name="T27" fmla="*/ 26 h 336"/>
                <a:gd name="T28" fmla="*/ 111 w 182"/>
                <a:gd name="T29" fmla="*/ 10 h 336"/>
                <a:gd name="T30" fmla="*/ 101 w 182"/>
                <a:gd name="T31" fmla="*/ 0 h 336"/>
                <a:gd name="T32" fmla="*/ 81 w 182"/>
                <a:gd name="T33" fmla="*/ 0 h 336"/>
                <a:gd name="T34" fmla="*/ 71 w 182"/>
                <a:gd name="T35" fmla="*/ 10 h 336"/>
                <a:gd name="T36" fmla="*/ 71 w 182"/>
                <a:gd name="T37" fmla="*/ 31 h 336"/>
                <a:gd name="T38" fmla="*/ 63 w 182"/>
                <a:gd name="T39" fmla="*/ 41 h 336"/>
                <a:gd name="T40" fmla="*/ 1 w 182"/>
                <a:gd name="T41" fmla="*/ 112 h 336"/>
                <a:gd name="T42" fmla="*/ 75 w 182"/>
                <a:gd name="T43" fmla="*/ 188 h 336"/>
                <a:gd name="T44" fmla="*/ 119 w 182"/>
                <a:gd name="T45" fmla="*/ 223 h 336"/>
                <a:gd name="T46" fmla="*/ 79 w 182"/>
                <a:gd name="T47" fmla="*/ 249 h 336"/>
                <a:gd name="T48" fmla="*/ 22 w 182"/>
                <a:gd name="T49" fmla="*/ 236 h 336"/>
                <a:gd name="T50" fmla="*/ 13 w 182"/>
                <a:gd name="T51" fmla="*/ 236 h 336"/>
                <a:gd name="T52" fmla="*/ 8 w 182"/>
                <a:gd name="T53" fmla="*/ 243 h 336"/>
                <a:gd name="T54" fmla="*/ 1 w 182"/>
                <a:gd name="T55" fmla="*/ 271 h 336"/>
                <a:gd name="T56" fmla="*/ 7 w 182"/>
                <a:gd name="T57" fmla="*/ 283 h 336"/>
                <a:gd name="T58" fmla="*/ 59 w 182"/>
                <a:gd name="T59" fmla="*/ 296 h 336"/>
                <a:gd name="T60" fmla="*/ 69 w 182"/>
                <a:gd name="T61" fmla="*/ 306 h 336"/>
                <a:gd name="T62" fmla="*/ 69 w 182"/>
                <a:gd name="T63" fmla="*/ 325 h 336"/>
                <a:gd name="T64" fmla="*/ 79 w 182"/>
                <a:gd name="T65" fmla="*/ 336 h 336"/>
                <a:gd name="T66" fmla="*/ 99 w 182"/>
                <a:gd name="T67" fmla="*/ 336 h 336"/>
                <a:gd name="T68" fmla="*/ 109 w 182"/>
                <a:gd name="T69" fmla="*/ 32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336">
                  <a:moveTo>
                    <a:pt x="109" y="325"/>
                  </a:moveTo>
                  <a:cubicBezTo>
                    <a:pt x="109" y="302"/>
                    <a:pt x="109" y="302"/>
                    <a:pt x="109" y="302"/>
                  </a:cubicBezTo>
                  <a:cubicBezTo>
                    <a:pt x="109" y="297"/>
                    <a:pt x="113" y="293"/>
                    <a:pt x="117" y="292"/>
                  </a:cubicBezTo>
                  <a:cubicBezTo>
                    <a:pt x="160" y="282"/>
                    <a:pt x="182" y="252"/>
                    <a:pt x="182" y="218"/>
                  </a:cubicBezTo>
                  <a:cubicBezTo>
                    <a:pt x="182" y="180"/>
                    <a:pt x="163" y="158"/>
                    <a:pt x="114" y="140"/>
                  </a:cubicBezTo>
                  <a:cubicBezTo>
                    <a:pt x="79" y="128"/>
                    <a:pt x="64" y="119"/>
                    <a:pt x="64" y="105"/>
                  </a:cubicBezTo>
                  <a:cubicBezTo>
                    <a:pt x="64" y="94"/>
                    <a:pt x="73" y="82"/>
                    <a:pt x="99" y="82"/>
                  </a:cubicBezTo>
                  <a:cubicBezTo>
                    <a:pt x="121" y="82"/>
                    <a:pt x="137" y="87"/>
                    <a:pt x="148" y="91"/>
                  </a:cubicBezTo>
                  <a:cubicBezTo>
                    <a:pt x="151" y="93"/>
                    <a:pt x="154" y="92"/>
                    <a:pt x="156" y="91"/>
                  </a:cubicBezTo>
                  <a:cubicBezTo>
                    <a:pt x="159" y="90"/>
                    <a:pt x="161" y="87"/>
                    <a:pt x="162" y="84"/>
                  </a:cubicBezTo>
                  <a:cubicBezTo>
                    <a:pt x="169" y="58"/>
                    <a:pt x="169" y="58"/>
                    <a:pt x="169" y="58"/>
                  </a:cubicBezTo>
                  <a:cubicBezTo>
                    <a:pt x="170" y="53"/>
                    <a:pt x="167" y="48"/>
                    <a:pt x="163" y="46"/>
                  </a:cubicBezTo>
                  <a:cubicBezTo>
                    <a:pt x="151" y="42"/>
                    <a:pt x="138" y="38"/>
                    <a:pt x="121" y="37"/>
                  </a:cubicBezTo>
                  <a:cubicBezTo>
                    <a:pt x="115" y="36"/>
                    <a:pt x="111" y="32"/>
                    <a:pt x="111" y="26"/>
                  </a:cubicBezTo>
                  <a:cubicBezTo>
                    <a:pt x="111" y="10"/>
                    <a:pt x="111" y="10"/>
                    <a:pt x="111" y="10"/>
                  </a:cubicBezTo>
                  <a:cubicBezTo>
                    <a:pt x="111" y="5"/>
                    <a:pt x="106" y="0"/>
                    <a:pt x="101" y="0"/>
                  </a:cubicBezTo>
                  <a:cubicBezTo>
                    <a:pt x="81" y="0"/>
                    <a:pt x="81" y="0"/>
                    <a:pt x="81" y="0"/>
                  </a:cubicBezTo>
                  <a:cubicBezTo>
                    <a:pt x="75" y="0"/>
                    <a:pt x="71" y="5"/>
                    <a:pt x="71" y="10"/>
                  </a:cubicBezTo>
                  <a:cubicBezTo>
                    <a:pt x="71" y="31"/>
                    <a:pt x="71" y="31"/>
                    <a:pt x="71" y="31"/>
                  </a:cubicBezTo>
                  <a:cubicBezTo>
                    <a:pt x="71" y="36"/>
                    <a:pt x="68" y="40"/>
                    <a:pt x="63" y="41"/>
                  </a:cubicBezTo>
                  <a:cubicBezTo>
                    <a:pt x="24" y="51"/>
                    <a:pt x="1" y="78"/>
                    <a:pt x="1" y="112"/>
                  </a:cubicBezTo>
                  <a:cubicBezTo>
                    <a:pt x="1" y="152"/>
                    <a:pt x="31" y="173"/>
                    <a:pt x="75" y="188"/>
                  </a:cubicBezTo>
                  <a:cubicBezTo>
                    <a:pt x="106" y="198"/>
                    <a:pt x="119" y="208"/>
                    <a:pt x="119" y="223"/>
                  </a:cubicBezTo>
                  <a:cubicBezTo>
                    <a:pt x="119" y="239"/>
                    <a:pt x="103" y="249"/>
                    <a:pt x="79" y="249"/>
                  </a:cubicBezTo>
                  <a:cubicBezTo>
                    <a:pt x="58" y="249"/>
                    <a:pt x="38" y="243"/>
                    <a:pt x="22" y="236"/>
                  </a:cubicBezTo>
                  <a:cubicBezTo>
                    <a:pt x="19" y="235"/>
                    <a:pt x="16" y="235"/>
                    <a:pt x="13" y="236"/>
                  </a:cubicBezTo>
                  <a:cubicBezTo>
                    <a:pt x="11" y="238"/>
                    <a:pt x="9" y="240"/>
                    <a:pt x="8" y="243"/>
                  </a:cubicBezTo>
                  <a:cubicBezTo>
                    <a:pt x="1" y="271"/>
                    <a:pt x="1" y="271"/>
                    <a:pt x="1" y="271"/>
                  </a:cubicBezTo>
                  <a:cubicBezTo>
                    <a:pt x="0" y="276"/>
                    <a:pt x="2" y="281"/>
                    <a:pt x="7" y="283"/>
                  </a:cubicBezTo>
                  <a:cubicBezTo>
                    <a:pt x="20" y="289"/>
                    <a:pt x="39" y="294"/>
                    <a:pt x="59" y="296"/>
                  </a:cubicBezTo>
                  <a:cubicBezTo>
                    <a:pt x="65" y="296"/>
                    <a:pt x="69" y="301"/>
                    <a:pt x="69" y="306"/>
                  </a:cubicBezTo>
                  <a:cubicBezTo>
                    <a:pt x="69" y="325"/>
                    <a:pt x="69" y="325"/>
                    <a:pt x="69" y="325"/>
                  </a:cubicBezTo>
                  <a:cubicBezTo>
                    <a:pt x="69" y="331"/>
                    <a:pt x="73" y="336"/>
                    <a:pt x="79" y="336"/>
                  </a:cubicBezTo>
                  <a:cubicBezTo>
                    <a:pt x="99" y="336"/>
                    <a:pt x="99" y="336"/>
                    <a:pt x="99" y="336"/>
                  </a:cubicBezTo>
                  <a:cubicBezTo>
                    <a:pt x="105" y="336"/>
                    <a:pt x="109" y="331"/>
                    <a:pt x="109" y="325"/>
                  </a:cubicBezTo>
                  <a:close/>
                </a:path>
              </a:pathLst>
            </a:custGeom>
            <a:solidFill>
              <a:srgbClr val="2B79C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endParaRPr lang="en-SG" dirty="0"/>
            </a:p>
          </p:txBody>
        </p:sp>
      </p:grpSp>
    </p:spTree>
    <p:extLst>
      <p:ext uri="{BB962C8B-B14F-4D97-AF65-F5344CB8AC3E}">
        <p14:creationId xmlns:p14="http://schemas.microsoft.com/office/powerpoint/2010/main" xmlns="" val="36777097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46125" y="2260980"/>
            <a:ext cx="1041157" cy="1043157"/>
          </a:xfrm>
          <a:prstGeom prst="ellipse">
            <a:avLst/>
          </a:prstGeom>
          <a:solidFill>
            <a:srgbClr val="00A3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61822"/>
            <a:endParaRPr lang="en-US" sz="2400" dirty="0">
              <a:solidFill>
                <a:prstClr val="white"/>
              </a:solidFill>
            </a:endParaRPr>
          </a:p>
        </p:txBody>
      </p:sp>
      <p:sp>
        <p:nvSpPr>
          <p:cNvPr id="21" name="Oval 20"/>
          <p:cNvSpPr/>
          <p:nvPr/>
        </p:nvSpPr>
        <p:spPr>
          <a:xfrm>
            <a:off x="4317207" y="2282918"/>
            <a:ext cx="1042416" cy="1042416"/>
          </a:xfrm>
          <a:prstGeom prst="ellipse">
            <a:avLst/>
          </a:prstGeom>
          <a:solidFill>
            <a:srgbClr val="00A3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61822"/>
            <a:endParaRPr lang="en-US" sz="2400" dirty="0">
              <a:solidFill>
                <a:prstClr val="white"/>
              </a:solidFill>
            </a:endParaRPr>
          </a:p>
        </p:txBody>
      </p:sp>
      <p:sp>
        <p:nvSpPr>
          <p:cNvPr id="4" name="Title 3"/>
          <p:cNvSpPr>
            <a:spLocks noGrp="1"/>
          </p:cNvSpPr>
          <p:nvPr>
            <p:ph type="title"/>
            <p:custDataLst>
              <p:tags r:id="rId1"/>
            </p:custDataLst>
          </p:nvPr>
        </p:nvSpPr>
        <p:spPr/>
        <p:txBody>
          <a:bodyPr/>
          <a:lstStyle/>
          <a:p>
            <a:r>
              <a:rPr lang="en-US" sz="5400" b="0" dirty="0" smtClean="0"/>
              <a:t>Exemptions for lessee</a:t>
            </a:r>
            <a:endParaRPr lang="en-US" sz="5400" b="0" dirty="0"/>
          </a:p>
        </p:txBody>
      </p:sp>
      <p:sp>
        <p:nvSpPr>
          <p:cNvPr id="6" name="Text Placeholder 2"/>
          <p:cNvSpPr>
            <a:spLocks noGrp="1"/>
          </p:cNvSpPr>
          <p:nvPr>
            <p:ph type="body" sz="quarter" idx="4294967295"/>
            <p:custDataLst>
              <p:tags r:id="rId2"/>
            </p:custDataLst>
          </p:nvPr>
        </p:nvSpPr>
        <p:spPr>
          <a:xfrm>
            <a:off x="736750" y="1150878"/>
            <a:ext cx="7648575" cy="365125"/>
          </a:xfrm>
        </p:spPr>
        <p:txBody>
          <a:bodyPr/>
          <a:lstStyle/>
          <a:p>
            <a:r>
              <a:rPr lang="en-GB" sz="2000" dirty="0">
                <a:latin typeface="+mn-lt"/>
                <a:cs typeface="Arial" panose="020B0604020202020204" pitchFamily="34" charset="0"/>
              </a:rPr>
              <a:t>Two major optional exemptions make the standard easier to apply</a:t>
            </a:r>
            <a:endParaRPr lang="en-GB" sz="2000" dirty="0">
              <a:solidFill>
                <a:schemeClr val="accent2"/>
              </a:solidFill>
              <a:latin typeface="+mn-lt"/>
              <a:cs typeface="Arial" panose="020B0604020202020204" pitchFamily="34" charset="0"/>
            </a:endParaRPr>
          </a:p>
        </p:txBody>
      </p:sp>
      <p:sp>
        <p:nvSpPr>
          <p:cNvPr id="7" name="Freeform 20"/>
          <p:cNvSpPr>
            <a:spLocks noEditPoints="1"/>
          </p:cNvSpPr>
          <p:nvPr>
            <p:custDataLst>
              <p:tags r:id="rId3"/>
            </p:custDataLst>
          </p:nvPr>
        </p:nvSpPr>
        <p:spPr bwMode="auto">
          <a:xfrm>
            <a:off x="1046071" y="2472095"/>
            <a:ext cx="457223" cy="516475"/>
          </a:xfrm>
          <a:custGeom>
            <a:avLst/>
            <a:gdLst/>
            <a:ahLst/>
            <a:cxnLst>
              <a:cxn ang="0">
                <a:pos x="237" y="206"/>
              </a:cxn>
              <a:cxn ang="0">
                <a:pos x="196" y="248"/>
              </a:cxn>
              <a:cxn ang="0">
                <a:pos x="253" y="149"/>
              </a:cxn>
              <a:cxn ang="0">
                <a:pos x="295" y="191"/>
              </a:cxn>
              <a:cxn ang="0">
                <a:pos x="253" y="149"/>
              </a:cxn>
              <a:cxn ang="0">
                <a:pos x="180" y="149"/>
              </a:cxn>
              <a:cxn ang="0">
                <a:pos x="138" y="191"/>
              </a:cxn>
              <a:cxn ang="0">
                <a:pos x="196" y="149"/>
              </a:cxn>
              <a:cxn ang="0">
                <a:pos x="237" y="191"/>
              </a:cxn>
              <a:cxn ang="0">
                <a:pos x="196" y="149"/>
              </a:cxn>
              <a:cxn ang="0">
                <a:pos x="122" y="206"/>
              </a:cxn>
              <a:cxn ang="0">
                <a:pos x="80" y="248"/>
              </a:cxn>
              <a:cxn ang="0">
                <a:pos x="138" y="206"/>
              </a:cxn>
              <a:cxn ang="0">
                <a:pos x="180" y="248"/>
              </a:cxn>
              <a:cxn ang="0">
                <a:pos x="138" y="206"/>
              </a:cxn>
              <a:cxn ang="0">
                <a:pos x="122" y="263"/>
              </a:cxn>
              <a:cxn ang="0">
                <a:pos x="80" y="305"/>
              </a:cxn>
              <a:cxn ang="0">
                <a:pos x="138" y="263"/>
              </a:cxn>
              <a:cxn ang="0">
                <a:pos x="180" y="305"/>
              </a:cxn>
              <a:cxn ang="0">
                <a:pos x="138" y="263"/>
              </a:cxn>
              <a:cxn ang="0">
                <a:pos x="237" y="263"/>
              </a:cxn>
              <a:cxn ang="0">
                <a:pos x="196" y="305"/>
              </a:cxn>
              <a:cxn ang="0">
                <a:pos x="253" y="206"/>
              </a:cxn>
              <a:cxn ang="0">
                <a:pos x="295" y="248"/>
              </a:cxn>
              <a:cxn ang="0">
                <a:pos x="253" y="206"/>
              </a:cxn>
              <a:cxn ang="0">
                <a:pos x="295" y="263"/>
              </a:cxn>
              <a:cxn ang="0">
                <a:pos x="253" y="305"/>
              </a:cxn>
              <a:cxn ang="0">
                <a:pos x="7" y="42"/>
              </a:cxn>
              <a:cxn ang="0">
                <a:pos x="72" y="80"/>
              </a:cxn>
              <a:cxn ang="0">
                <a:pos x="134" y="80"/>
              </a:cxn>
              <a:cxn ang="0">
                <a:pos x="242" y="42"/>
              </a:cxn>
              <a:cxn ang="0">
                <a:pos x="272" y="111"/>
              </a:cxn>
              <a:cxn ang="0">
                <a:pos x="303" y="42"/>
              </a:cxn>
              <a:cxn ang="0">
                <a:pos x="375" y="49"/>
              </a:cxn>
              <a:cxn ang="0">
                <a:pos x="368" y="345"/>
              </a:cxn>
              <a:cxn ang="0">
                <a:pos x="0" y="338"/>
              </a:cxn>
              <a:cxn ang="0">
                <a:pos x="7" y="42"/>
              </a:cxn>
              <a:cxn ang="0">
                <a:pos x="349" y="129"/>
              </a:cxn>
              <a:cxn ang="0">
                <a:pos x="353" y="319"/>
              </a:cxn>
              <a:cxn ang="0">
                <a:pos x="26" y="323"/>
              </a:cxn>
              <a:cxn ang="0">
                <a:pos x="22" y="133"/>
              </a:cxn>
              <a:cxn ang="0">
                <a:pos x="253" y="20"/>
              </a:cxn>
              <a:cxn ang="0">
                <a:pos x="292" y="20"/>
              </a:cxn>
              <a:cxn ang="0">
                <a:pos x="272" y="100"/>
              </a:cxn>
              <a:cxn ang="0">
                <a:pos x="253" y="20"/>
              </a:cxn>
              <a:cxn ang="0">
                <a:pos x="103" y="0"/>
              </a:cxn>
              <a:cxn ang="0">
                <a:pos x="123" y="80"/>
              </a:cxn>
              <a:cxn ang="0">
                <a:pos x="83" y="80"/>
              </a:cxn>
            </a:cxnLst>
            <a:rect l="0" t="0" r="r" b="b"/>
            <a:pathLst>
              <a:path w="375" h="345">
                <a:moveTo>
                  <a:pt x="196" y="206"/>
                </a:moveTo>
                <a:cubicBezTo>
                  <a:pt x="237" y="206"/>
                  <a:pt x="237" y="206"/>
                  <a:pt x="237" y="206"/>
                </a:cubicBezTo>
                <a:cubicBezTo>
                  <a:pt x="237" y="248"/>
                  <a:pt x="237" y="248"/>
                  <a:pt x="237" y="248"/>
                </a:cubicBezTo>
                <a:cubicBezTo>
                  <a:pt x="196" y="248"/>
                  <a:pt x="196" y="248"/>
                  <a:pt x="196" y="248"/>
                </a:cubicBezTo>
                <a:cubicBezTo>
                  <a:pt x="196" y="206"/>
                  <a:pt x="196" y="206"/>
                  <a:pt x="196" y="206"/>
                </a:cubicBezTo>
                <a:close/>
                <a:moveTo>
                  <a:pt x="253" y="149"/>
                </a:moveTo>
                <a:cubicBezTo>
                  <a:pt x="295" y="149"/>
                  <a:pt x="295" y="149"/>
                  <a:pt x="295" y="149"/>
                </a:cubicBezTo>
                <a:cubicBezTo>
                  <a:pt x="295" y="191"/>
                  <a:pt x="295" y="191"/>
                  <a:pt x="295" y="191"/>
                </a:cubicBezTo>
                <a:cubicBezTo>
                  <a:pt x="253" y="191"/>
                  <a:pt x="253" y="191"/>
                  <a:pt x="253" y="191"/>
                </a:cubicBezTo>
                <a:cubicBezTo>
                  <a:pt x="253" y="149"/>
                  <a:pt x="253" y="149"/>
                  <a:pt x="253" y="149"/>
                </a:cubicBezTo>
                <a:close/>
                <a:moveTo>
                  <a:pt x="138" y="149"/>
                </a:moveTo>
                <a:cubicBezTo>
                  <a:pt x="180" y="149"/>
                  <a:pt x="180" y="149"/>
                  <a:pt x="180" y="149"/>
                </a:cubicBezTo>
                <a:cubicBezTo>
                  <a:pt x="180" y="191"/>
                  <a:pt x="180" y="191"/>
                  <a:pt x="180" y="191"/>
                </a:cubicBezTo>
                <a:cubicBezTo>
                  <a:pt x="138" y="191"/>
                  <a:pt x="138" y="191"/>
                  <a:pt x="138" y="191"/>
                </a:cubicBezTo>
                <a:cubicBezTo>
                  <a:pt x="138" y="149"/>
                  <a:pt x="138" y="149"/>
                  <a:pt x="138" y="149"/>
                </a:cubicBezTo>
                <a:close/>
                <a:moveTo>
                  <a:pt x="196" y="149"/>
                </a:moveTo>
                <a:cubicBezTo>
                  <a:pt x="237" y="149"/>
                  <a:pt x="237" y="149"/>
                  <a:pt x="237" y="149"/>
                </a:cubicBezTo>
                <a:cubicBezTo>
                  <a:pt x="237" y="191"/>
                  <a:pt x="237" y="191"/>
                  <a:pt x="237" y="191"/>
                </a:cubicBezTo>
                <a:cubicBezTo>
                  <a:pt x="196" y="191"/>
                  <a:pt x="196" y="191"/>
                  <a:pt x="196" y="191"/>
                </a:cubicBezTo>
                <a:cubicBezTo>
                  <a:pt x="196" y="149"/>
                  <a:pt x="196" y="149"/>
                  <a:pt x="196" y="149"/>
                </a:cubicBezTo>
                <a:close/>
                <a:moveTo>
                  <a:pt x="80" y="206"/>
                </a:moveTo>
                <a:cubicBezTo>
                  <a:pt x="122" y="206"/>
                  <a:pt x="122" y="206"/>
                  <a:pt x="122" y="206"/>
                </a:cubicBezTo>
                <a:cubicBezTo>
                  <a:pt x="122" y="248"/>
                  <a:pt x="122" y="248"/>
                  <a:pt x="122" y="248"/>
                </a:cubicBezTo>
                <a:cubicBezTo>
                  <a:pt x="80" y="248"/>
                  <a:pt x="80" y="248"/>
                  <a:pt x="80" y="248"/>
                </a:cubicBezTo>
                <a:cubicBezTo>
                  <a:pt x="80" y="206"/>
                  <a:pt x="80" y="206"/>
                  <a:pt x="80" y="206"/>
                </a:cubicBezTo>
                <a:close/>
                <a:moveTo>
                  <a:pt x="138" y="206"/>
                </a:moveTo>
                <a:cubicBezTo>
                  <a:pt x="180" y="206"/>
                  <a:pt x="180" y="206"/>
                  <a:pt x="180" y="206"/>
                </a:cubicBezTo>
                <a:cubicBezTo>
                  <a:pt x="180" y="248"/>
                  <a:pt x="180" y="248"/>
                  <a:pt x="180" y="248"/>
                </a:cubicBezTo>
                <a:cubicBezTo>
                  <a:pt x="138" y="248"/>
                  <a:pt x="138" y="248"/>
                  <a:pt x="138" y="248"/>
                </a:cubicBezTo>
                <a:cubicBezTo>
                  <a:pt x="138" y="206"/>
                  <a:pt x="138" y="206"/>
                  <a:pt x="138" y="206"/>
                </a:cubicBezTo>
                <a:close/>
                <a:moveTo>
                  <a:pt x="80" y="263"/>
                </a:moveTo>
                <a:cubicBezTo>
                  <a:pt x="122" y="263"/>
                  <a:pt x="122" y="263"/>
                  <a:pt x="122" y="263"/>
                </a:cubicBezTo>
                <a:cubicBezTo>
                  <a:pt x="122" y="305"/>
                  <a:pt x="122" y="305"/>
                  <a:pt x="122" y="305"/>
                </a:cubicBezTo>
                <a:cubicBezTo>
                  <a:pt x="80" y="305"/>
                  <a:pt x="80" y="305"/>
                  <a:pt x="80" y="305"/>
                </a:cubicBezTo>
                <a:cubicBezTo>
                  <a:pt x="80" y="263"/>
                  <a:pt x="80" y="263"/>
                  <a:pt x="80" y="263"/>
                </a:cubicBezTo>
                <a:close/>
                <a:moveTo>
                  <a:pt x="138" y="263"/>
                </a:moveTo>
                <a:cubicBezTo>
                  <a:pt x="180" y="263"/>
                  <a:pt x="180" y="263"/>
                  <a:pt x="180" y="263"/>
                </a:cubicBezTo>
                <a:cubicBezTo>
                  <a:pt x="180" y="305"/>
                  <a:pt x="180" y="305"/>
                  <a:pt x="180" y="305"/>
                </a:cubicBezTo>
                <a:cubicBezTo>
                  <a:pt x="138" y="305"/>
                  <a:pt x="138" y="305"/>
                  <a:pt x="138" y="305"/>
                </a:cubicBezTo>
                <a:cubicBezTo>
                  <a:pt x="138" y="263"/>
                  <a:pt x="138" y="263"/>
                  <a:pt x="138" y="263"/>
                </a:cubicBezTo>
                <a:close/>
                <a:moveTo>
                  <a:pt x="196" y="263"/>
                </a:moveTo>
                <a:cubicBezTo>
                  <a:pt x="237" y="263"/>
                  <a:pt x="237" y="263"/>
                  <a:pt x="237" y="263"/>
                </a:cubicBezTo>
                <a:cubicBezTo>
                  <a:pt x="237" y="305"/>
                  <a:pt x="237" y="305"/>
                  <a:pt x="237" y="305"/>
                </a:cubicBezTo>
                <a:cubicBezTo>
                  <a:pt x="196" y="305"/>
                  <a:pt x="196" y="305"/>
                  <a:pt x="196" y="305"/>
                </a:cubicBezTo>
                <a:cubicBezTo>
                  <a:pt x="196" y="263"/>
                  <a:pt x="196" y="263"/>
                  <a:pt x="196" y="263"/>
                </a:cubicBezTo>
                <a:close/>
                <a:moveTo>
                  <a:pt x="253" y="206"/>
                </a:moveTo>
                <a:cubicBezTo>
                  <a:pt x="295" y="206"/>
                  <a:pt x="295" y="206"/>
                  <a:pt x="295" y="206"/>
                </a:cubicBezTo>
                <a:cubicBezTo>
                  <a:pt x="295" y="248"/>
                  <a:pt x="295" y="248"/>
                  <a:pt x="295" y="248"/>
                </a:cubicBezTo>
                <a:cubicBezTo>
                  <a:pt x="253" y="248"/>
                  <a:pt x="253" y="248"/>
                  <a:pt x="253" y="248"/>
                </a:cubicBezTo>
                <a:cubicBezTo>
                  <a:pt x="253" y="206"/>
                  <a:pt x="253" y="206"/>
                  <a:pt x="253" y="206"/>
                </a:cubicBezTo>
                <a:close/>
                <a:moveTo>
                  <a:pt x="253" y="263"/>
                </a:moveTo>
                <a:cubicBezTo>
                  <a:pt x="295" y="263"/>
                  <a:pt x="295" y="263"/>
                  <a:pt x="295" y="263"/>
                </a:cubicBezTo>
                <a:cubicBezTo>
                  <a:pt x="295" y="305"/>
                  <a:pt x="295" y="305"/>
                  <a:pt x="295" y="305"/>
                </a:cubicBezTo>
                <a:cubicBezTo>
                  <a:pt x="253" y="305"/>
                  <a:pt x="253" y="305"/>
                  <a:pt x="253" y="305"/>
                </a:cubicBezTo>
                <a:cubicBezTo>
                  <a:pt x="253" y="263"/>
                  <a:pt x="253" y="263"/>
                  <a:pt x="253" y="263"/>
                </a:cubicBezTo>
                <a:close/>
                <a:moveTo>
                  <a:pt x="7" y="42"/>
                </a:moveTo>
                <a:cubicBezTo>
                  <a:pt x="72" y="42"/>
                  <a:pt x="72" y="42"/>
                  <a:pt x="72" y="42"/>
                </a:cubicBezTo>
                <a:cubicBezTo>
                  <a:pt x="72" y="80"/>
                  <a:pt x="72" y="80"/>
                  <a:pt x="72" y="80"/>
                </a:cubicBezTo>
                <a:cubicBezTo>
                  <a:pt x="72" y="97"/>
                  <a:pt x="86" y="111"/>
                  <a:pt x="103" y="111"/>
                </a:cubicBezTo>
                <a:cubicBezTo>
                  <a:pt x="120" y="111"/>
                  <a:pt x="134" y="97"/>
                  <a:pt x="134" y="80"/>
                </a:cubicBezTo>
                <a:cubicBezTo>
                  <a:pt x="134" y="42"/>
                  <a:pt x="134" y="42"/>
                  <a:pt x="134" y="42"/>
                </a:cubicBezTo>
                <a:cubicBezTo>
                  <a:pt x="242" y="42"/>
                  <a:pt x="242" y="42"/>
                  <a:pt x="242" y="42"/>
                </a:cubicBezTo>
                <a:cubicBezTo>
                  <a:pt x="242" y="80"/>
                  <a:pt x="242" y="80"/>
                  <a:pt x="242" y="80"/>
                </a:cubicBezTo>
                <a:cubicBezTo>
                  <a:pt x="242" y="97"/>
                  <a:pt x="255" y="111"/>
                  <a:pt x="272" y="111"/>
                </a:cubicBezTo>
                <a:cubicBezTo>
                  <a:pt x="290" y="111"/>
                  <a:pt x="303" y="97"/>
                  <a:pt x="303" y="80"/>
                </a:cubicBezTo>
                <a:cubicBezTo>
                  <a:pt x="303" y="42"/>
                  <a:pt x="303" y="42"/>
                  <a:pt x="303" y="42"/>
                </a:cubicBezTo>
                <a:cubicBezTo>
                  <a:pt x="368" y="42"/>
                  <a:pt x="368" y="42"/>
                  <a:pt x="368" y="42"/>
                </a:cubicBezTo>
                <a:cubicBezTo>
                  <a:pt x="372" y="42"/>
                  <a:pt x="375" y="46"/>
                  <a:pt x="375" y="49"/>
                </a:cubicBezTo>
                <a:cubicBezTo>
                  <a:pt x="375" y="338"/>
                  <a:pt x="375" y="338"/>
                  <a:pt x="375" y="338"/>
                </a:cubicBezTo>
                <a:cubicBezTo>
                  <a:pt x="375" y="342"/>
                  <a:pt x="372" y="345"/>
                  <a:pt x="368" y="345"/>
                </a:cubicBezTo>
                <a:cubicBezTo>
                  <a:pt x="7" y="345"/>
                  <a:pt x="7" y="345"/>
                  <a:pt x="7" y="345"/>
                </a:cubicBezTo>
                <a:cubicBezTo>
                  <a:pt x="4" y="345"/>
                  <a:pt x="0" y="342"/>
                  <a:pt x="0" y="338"/>
                </a:cubicBezTo>
                <a:cubicBezTo>
                  <a:pt x="0" y="49"/>
                  <a:pt x="0" y="49"/>
                  <a:pt x="0" y="49"/>
                </a:cubicBezTo>
                <a:cubicBezTo>
                  <a:pt x="0" y="46"/>
                  <a:pt x="4" y="42"/>
                  <a:pt x="7" y="42"/>
                </a:cubicBezTo>
                <a:close/>
                <a:moveTo>
                  <a:pt x="26" y="129"/>
                </a:moveTo>
                <a:cubicBezTo>
                  <a:pt x="349" y="129"/>
                  <a:pt x="349" y="129"/>
                  <a:pt x="349" y="129"/>
                </a:cubicBezTo>
                <a:cubicBezTo>
                  <a:pt x="351" y="129"/>
                  <a:pt x="353" y="131"/>
                  <a:pt x="353" y="133"/>
                </a:cubicBezTo>
                <a:cubicBezTo>
                  <a:pt x="353" y="319"/>
                  <a:pt x="353" y="319"/>
                  <a:pt x="353" y="319"/>
                </a:cubicBezTo>
                <a:cubicBezTo>
                  <a:pt x="353" y="321"/>
                  <a:pt x="351" y="323"/>
                  <a:pt x="349" y="323"/>
                </a:cubicBezTo>
                <a:cubicBezTo>
                  <a:pt x="26" y="323"/>
                  <a:pt x="26" y="323"/>
                  <a:pt x="26" y="323"/>
                </a:cubicBezTo>
                <a:cubicBezTo>
                  <a:pt x="24" y="323"/>
                  <a:pt x="22" y="321"/>
                  <a:pt x="22" y="319"/>
                </a:cubicBezTo>
                <a:cubicBezTo>
                  <a:pt x="22" y="133"/>
                  <a:pt x="22" y="133"/>
                  <a:pt x="22" y="133"/>
                </a:cubicBezTo>
                <a:cubicBezTo>
                  <a:pt x="22" y="131"/>
                  <a:pt x="24" y="129"/>
                  <a:pt x="26" y="129"/>
                </a:cubicBezTo>
                <a:close/>
                <a:moveTo>
                  <a:pt x="253" y="20"/>
                </a:moveTo>
                <a:cubicBezTo>
                  <a:pt x="253" y="9"/>
                  <a:pt x="261" y="0"/>
                  <a:pt x="272" y="0"/>
                </a:cubicBezTo>
                <a:cubicBezTo>
                  <a:pt x="283" y="0"/>
                  <a:pt x="292" y="9"/>
                  <a:pt x="292" y="20"/>
                </a:cubicBezTo>
                <a:cubicBezTo>
                  <a:pt x="292" y="80"/>
                  <a:pt x="292" y="80"/>
                  <a:pt x="292" y="80"/>
                </a:cubicBezTo>
                <a:cubicBezTo>
                  <a:pt x="292" y="91"/>
                  <a:pt x="283" y="100"/>
                  <a:pt x="272" y="100"/>
                </a:cubicBezTo>
                <a:cubicBezTo>
                  <a:pt x="261" y="100"/>
                  <a:pt x="253" y="91"/>
                  <a:pt x="253" y="80"/>
                </a:cubicBezTo>
                <a:cubicBezTo>
                  <a:pt x="253" y="20"/>
                  <a:pt x="253" y="20"/>
                  <a:pt x="253" y="20"/>
                </a:cubicBezTo>
                <a:close/>
                <a:moveTo>
                  <a:pt x="83" y="20"/>
                </a:moveTo>
                <a:cubicBezTo>
                  <a:pt x="83" y="9"/>
                  <a:pt x="92" y="0"/>
                  <a:pt x="103" y="0"/>
                </a:cubicBezTo>
                <a:cubicBezTo>
                  <a:pt x="114" y="0"/>
                  <a:pt x="123" y="9"/>
                  <a:pt x="123" y="20"/>
                </a:cubicBezTo>
                <a:cubicBezTo>
                  <a:pt x="123" y="80"/>
                  <a:pt x="123" y="80"/>
                  <a:pt x="123" y="80"/>
                </a:cubicBezTo>
                <a:cubicBezTo>
                  <a:pt x="123" y="91"/>
                  <a:pt x="114" y="100"/>
                  <a:pt x="103" y="100"/>
                </a:cubicBezTo>
                <a:cubicBezTo>
                  <a:pt x="92" y="100"/>
                  <a:pt x="83" y="91"/>
                  <a:pt x="83" y="80"/>
                </a:cubicBezTo>
                <a:cubicBezTo>
                  <a:pt x="83" y="20"/>
                  <a:pt x="83" y="20"/>
                  <a:pt x="83" y="20"/>
                </a:cubicBezTo>
                <a:close/>
              </a:path>
            </a:pathLst>
          </a:custGeom>
          <a:solidFill>
            <a:schemeClr val="bg1"/>
          </a:solidFill>
          <a:ln w="9525">
            <a:noFill/>
            <a:round/>
            <a:headEnd/>
            <a:tailEnd/>
          </a:ln>
        </p:spPr>
        <p:txBody>
          <a:bodyPr vert="horz" wrap="square" lIns="84406" tIns="42203" rIns="84406" bIns="42203" numCol="1" anchor="t" anchorCtr="0" compatLnSpc="1">
            <a:prstTxWarp prst="textNoShape">
              <a:avLst/>
            </a:prstTxWarp>
          </a:bodyPr>
          <a:lstStyle/>
          <a:p>
            <a:pPr defTabSz="561822"/>
            <a:endParaRPr lang="en-GB" sz="2400" dirty="0">
              <a:solidFill>
                <a:srgbClr val="00338D"/>
              </a:solidFill>
            </a:endParaRPr>
          </a:p>
        </p:txBody>
      </p:sp>
      <p:grpSp>
        <p:nvGrpSpPr>
          <p:cNvPr id="2" name="Group 7"/>
          <p:cNvGrpSpPr/>
          <p:nvPr>
            <p:custDataLst>
              <p:tags r:id="rId4"/>
            </p:custDataLst>
          </p:nvPr>
        </p:nvGrpSpPr>
        <p:grpSpPr>
          <a:xfrm>
            <a:off x="4620942" y="2490987"/>
            <a:ext cx="446901" cy="488917"/>
            <a:chOff x="1869059" y="3534568"/>
            <a:chExt cx="828675" cy="735808"/>
          </a:xfrm>
          <a:solidFill>
            <a:schemeClr val="bg1"/>
          </a:solidFill>
        </p:grpSpPr>
        <p:grpSp>
          <p:nvGrpSpPr>
            <p:cNvPr id="5" name="Group 8"/>
            <p:cNvGrpSpPr/>
            <p:nvPr/>
          </p:nvGrpSpPr>
          <p:grpSpPr>
            <a:xfrm>
              <a:off x="1869059" y="3535363"/>
              <a:ext cx="828675" cy="735013"/>
              <a:chOff x="625475" y="3535363"/>
              <a:chExt cx="828675" cy="735013"/>
            </a:xfrm>
            <a:grpFill/>
          </p:grpSpPr>
          <p:sp>
            <p:nvSpPr>
              <p:cNvPr id="11" name="Freeform 41"/>
              <p:cNvSpPr>
                <a:spLocks/>
              </p:cNvSpPr>
              <p:nvPr>
                <p:custDataLst>
                  <p:tags r:id="rId13"/>
                </p:custDataLst>
              </p:nvPr>
            </p:nvSpPr>
            <p:spPr bwMode="auto">
              <a:xfrm>
                <a:off x="671513" y="3535363"/>
                <a:ext cx="735013" cy="484188"/>
              </a:xfrm>
              <a:custGeom>
                <a:avLst/>
                <a:gdLst/>
                <a:ahLst/>
                <a:cxnLst>
                  <a:cxn ang="0">
                    <a:pos x="231" y="21"/>
                  </a:cxn>
                  <a:cxn ang="0">
                    <a:pos x="230" y="34"/>
                  </a:cxn>
                  <a:cxn ang="0">
                    <a:pos x="491" y="34"/>
                  </a:cxn>
                  <a:cxn ang="0">
                    <a:pos x="491" y="311"/>
                  </a:cxn>
                  <a:cxn ang="0">
                    <a:pos x="65" y="311"/>
                  </a:cxn>
                  <a:cxn ang="0">
                    <a:pos x="34" y="311"/>
                  </a:cxn>
                  <a:cxn ang="0">
                    <a:pos x="34" y="158"/>
                  </a:cxn>
                  <a:cxn ang="0">
                    <a:pos x="34" y="34"/>
                  </a:cxn>
                  <a:cxn ang="0">
                    <a:pos x="62" y="34"/>
                  </a:cxn>
                  <a:cxn ang="0">
                    <a:pos x="65" y="34"/>
                  </a:cxn>
                  <a:cxn ang="0">
                    <a:pos x="152" y="34"/>
                  </a:cxn>
                  <a:cxn ang="0">
                    <a:pos x="148" y="21"/>
                  </a:cxn>
                  <a:cxn ang="0">
                    <a:pos x="139" y="0"/>
                  </a:cxn>
                  <a:cxn ang="0">
                    <a:pos x="65" y="0"/>
                  </a:cxn>
                  <a:cxn ang="0">
                    <a:pos x="0" y="0"/>
                  </a:cxn>
                  <a:cxn ang="0">
                    <a:pos x="0" y="4"/>
                  </a:cxn>
                  <a:cxn ang="0">
                    <a:pos x="0" y="158"/>
                  </a:cxn>
                  <a:cxn ang="0">
                    <a:pos x="0" y="345"/>
                  </a:cxn>
                  <a:cxn ang="0">
                    <a:pos x="65" y="345"/>
                  </a:cxn>
                  <a:cxn ang="0">
                    <a:pos x="524" y="345"/>
                  </a:cxn>
                  <a:cxn ang="0">
                    <a:pos x="524" y="0"/>
                  </a:cxn>
                  <a:cxn ang="0">
                    <a:pos x="225" y="0"/>
                  </a:cxn>
                  <a:cxn ang="0">
                    <a:pos x="229" y="10"/>
                  </a:cxn>
                  <a:cxn ang="0">
                    <a:pos x="231" y="21"/>
                  </a:cxn>
                </a:cxnLst>
                <a:rect l="0" t="0" r="r" b="b"/>
                <a:pathLst>
                  <a:path w="524" h="345">
                    <a:moveTo>
                      <a:pt x="231" y="21"/>
                    </a:moveTo>
                    <a:cubicBezTo>
                      <a:pt x="231" y="26"/>
                      <a:pt x="231" y="30"/>
                      <a:pt x="230" y="34"/>
                    </a:cubicBezTo>
                    <a:cubicBezTo>
                      <a:pt x="491" y="34"/>
                      <a:pt x="491" y="34"/>
                      <a:pt x="491" y="34"/>
                    </a:cubicBezTo>
                    <a:cubicBezTo>
                      <a:pt x="491" y="311"/>
                      <a:pt x="491" y="311"/>
                      <a:pt x="491" y="311"/>
                    </a:cubicBezTo>
                    <a:cubicBezTo>
                      <a:pt x="65" y="311"/>
                      <a:pt x="65" y="311"/>
                      <a:pt x="65" y="311"/>
                    </a:cubicBezTo>
                    <a:cubicBezTo>
                      <a:pt x="34" y="311"/>
                      <a:pt x="34" y="311"/>
                      <a:pt x="34" y="311"/>
                    </a:cubicBezTo>
                    <a:cubicBezTo>
                      <a:pt x="34" y="158"/>
                      <a:pt x="34" y="158"/>
                      <a:pt x="34" y="158"/>
                    </a:cubicBezTo>
                    <a:cubicBezTo>
                      <a:pt x="34" y="34"/>
                      <a:pt x="34" y="34"/>
                      <a:pt x="34" y="34"/>
                    </a:cubicBezTo>
                    <a:cubicBezTo>
                      <a:pt x="62" y="34"/>
                      <a:pt x="62" y="34"/>
                      <a:pt x="62" y="34"/>
                    </a:cubicBezTo>
                    <a:cubicBezTo>
                      <a:pt x="65" y="34"/>
                      <a:pt x="65" y="34"/>
                      <a:pt x="65" y="34"/>
                    </a:cubicBezTo>
                    <a:cubicBezTo>
                      <a:pt x="152" y="34"/>
                      <a:pt x="152" y="34"/>
                      <a:pt x="152" y="34"/>
                    </a:cubicBezTo>
                    <a:cubicBezTo>
                      <a:pt x="151" y="30"/>
                      <a:pt x="149" y="26"/>
                      <a:pt x="148" y="21"/>
                    </a:cubicBezTo>
                    <a:cubicBezTo>
                      <a:pt x="145" y="14"/>
                      <a:pt x="142" y="7"/>
                      <a:pt x="139" y="0"/>
                    </a:cubicBezTo>
                    <a:cubicBezTo>
                      <a:pt x="65" y="0"/>
                      <a:pt x="65" y="0"/>
                      <a:pt x="65" y="0"/>
                    </a:cubicBezTo>
                    <a:cubicBezTo>
                      <a:pt x="0" y="0"/>
                      <a:pt x="0" y="0"/>
                      <a:pt x="0" y="0"/>
                    </a:cubicBezTo>
                    <a:cubicBezTo>
                      <a:pt x="0" y="4"/>
                      <a:pt x="0" y="4"/>
                      <a:pt x="0" y="4"/>
                    </a:cubicBezTo>
                    <a:cubicBezTo>
                      <a:pt x="0" y="158"/>
                      <a:pt x="0" y="158"/>
                      <a:pt x="0" y="158"/>
                    </a:cubicBezTo>
                    <a:cubicBezTo>
                      <a:pt x="0" y="345"/>
                      <a:pt x="0" y="345"/>
                      <a:pt x="0" y="345"/>
                    </a:cubicBezTo>
                    <a:cubicBezTo>
                      <a:pt x="65" y="345"/>
                      <a:pt x="65" y="345"/>
                      <a:pt x="65" y="345"/>
                    </a:cubicBezTo>
                    <a:cubicBezTo>
                      <a:pt x="524" y="345"/>
                      <a:pt x="524" y="345"/>
                      <a:pt x="524" y="345"/>
                    </a:cubicBezTo>
                    <a:cubicBezTo>
                      <a:pt x="524" y="0"/>
                      <a:pt x="524" y="0"/>
                      <a:pt x="524" y="0"/>
                    </a:cubicBezTo>
                    <a:cubicBezTo>
                      <a:pt x="225" y="0"/>
                      <a:pt x="225" y="0"/>
                      <a:pt x="225" y="0"/>
                    </a:cubicBezTo>
                    <a:cubicBezTo>
                      <a:pt x="226" y="3"/>
                      <a:pt x="228" y="7"/>
                      <a:pt x="229" y="10"/>
                    </a:cubicBezTo>
                    <a:cubicBezTo>
                      <a:pt x="230" y="14"/>
                      <a:pt x="231" y="18"/>
                      <a:pt x="231" y="21"/>
                    </a:cubicBezTo>
                    <a:close/>
                  </a:path>
                </a:pathLst>
              </a:custGeom>
              <a:grpFill/>
              <a:ln w="9525">
                <a:noFill/>
                <a:round/>
                <a:headEnd/>
                <a:tailEnd/>
              </a:ln>
            </p:spPr>
            <p:txBody>
              <a:bodyPr vert="horz" wrap="square" lIns="84406" tIns="42203" rIns="84406" bIns="42203" numCol="1" anchor="t" anchorCtr="0" compatLnSpc="1">
                <a:prstTxWarp prst="textNoShape">
                  <a:avLst/>
                </a:prstTxWarp>
              </a:bodyPr>
              <a:lstStyle/>
              <a:p>
                <a:pPr defTabSz="561822"/>
                <a:endParaRPr lang="en-GB" sz="2400" dirty="0">
                  <a:solidFill>
                    <a:srgbClr val="00338D"/>
                  </a:solidFill>
                </a:endParaRPr>
              </a:p>
            </p:txBody>
          </p:sp>
          <p:sp>
            <p:nvSpPr>
              <p:cNvPr id="12" name="Freeform 42"/>
              <p:cNvSpPr>
                <a:spLocks noEditPoints="1"/>
              </p:cNvSpPr>
              <p:nvPr>
                <p:custDataLst>
                  <p:tags r:id="rId14"/>
                </p:custDataLst>
              </p:nvPr>
            </p:nvSpPr>
            <p:spPr bwMode="auto">
              <a:xfrm>
                <a:off x="625475" y="4040188"/>
                <a:ext cx="828675" cy="230188"/>
              </a:xfrm>
              <a:custGeom>
                <a:avLst/>
                <a:gdLst/>
                <a:ahLst/>
                <a:cxnLst>
                  <a:cxn ang="0">
                    <a:pos x="86" y="0"/>
                  </a:cxn>
                  <a:cxn ang="0">
                    <a:pos x="27" y="0"/>
                  </a:cxn>
                  <a:cxn ang="0">
                    <a:pos x="3" y="127"/>
                  </a:cxn>
                  <a:cxn ang="0">
                    <a:pos x="0" y="145"/>
                  </a:cxn>
                  <a:cxn ang="0">
                    <a:pos x="19" y="145"/>
                  </a:cxn>
                  <a:cxn ang="0">
                    <a:pos x="67" y="145"/>
                  </a:cxn>
                  <a:cxn ang="0">
                    <a:pos x="522" y="145"/>
                  </a:cxn>
                  <a:cxn ang="0">
                    <a:pos x="495" y="0"/>
                  </a:cxn>
                  <a:cxn ang="0">
                    <a:pos x="86" y="0"/>
                  </a:cxn>
                  <a:cxn ang="0">
                    <a:pos x="220" y="130"/>
                  </a:cxn>
                  <a:cxn ang="0">
                    <a:pos x="222" y="97"/>
                  </a:cxn>
                  <a:cxn ang="0">
                    <a:pos x="300" y="97"/>
                  </a:cxn>
                  <a:cxn ang="0">
                    <a:pos x="301" y="130"/>
                  </a:cxn>
                  <a:cxn ang="0">
                    <a:pos x="220" y="130"/>
                  </a:cxn>
                  <a:cxn ang="0">
                    <a:pos x="86" y="83"/>
                  </a:cxn>
                  <a:cxn ang="0">
                    <a:pos x="47" y="83"/>
                  </a:cxn>
                  <a:cxn ang="0">
                    <a:pos x="57" y="19"/>
                  </a:cxn>
                  <a:cxn ang="0">
                    <a:pos x="86" y="19"/>
                  </a:cxn>
                  <a:cxn ang="0">
                    <a:pos x="465" y="19"/>
                  </a:cxn>
                  <a:cxn ang="0">
                    <a:pos x="475" y="83"/>
                  </a:cxn>
                  <a:cxn ang="0">
                    <a:pos x="86" y="83"/>
                  </a:cxn>
                </a:cxnLst>
                <a:rect l="0" t="0" r="r" b="b"/>
                <a:pathLst>
                  <a:path w="522" h="145">
                    <a:moveTo>
                      <a:pt x="86" y="0"/>
                    </a:moveTo>
                    <a:lnTo>
                      <a:pt x="27" y="0"/>
                    </a:lnTo>
                    <a:lnTo>
                      <a:pt x="3" y="127"/>
                    </a:lnTo>
                    <a:lnTo>
                      <a:pt x="0" y="145"/>
                    </a:lnTo>
                    <a:lnTo>
                      <a:pt x="19" y="145"/>
                    </a:lnTo>
                    <a:lnTo>
                      <a:pt x="67" y="145"/>
                    </a:lnTo>
                    <a:lnTo>
                      <a:pt x="522" y="145"/>
                    </a:lnTo>
                    <a:lnTo>
                      <a:pt x="495" y="0"/>
                    </a:lnTo>
                    <a:lnTo>
                      <a:pt x="86" y="0"/>
                    </a:lnTo>
                    <a:close/>
                    <a:moveTo>
                      <a:pt x="220" y="130"/>
                    </a:moveTo>
                    <a:lnTo>
                      <a:pt x="222" y="97"/>
                    </a:lnTo>
                    <a:lnTo>
                      <a:pt x="300" y="97"/>
                    </a:lnTo>
                    <a:lnTo>
                      <a:pt x="301" y="130"/>
                    </a:lnTo>
                    <a:lnTo>
                      <a:pt x="220" y="130"/>
                    </a:lnTo>
                    <a:close/>
                    <a:moveTo>
                      <a:pt x="86" y="83"/>
                    </a:moveTo>
                    <a:lnTo>
                      <a:pt x="47" y="83"/>
                    </a:lnTo>
                    <a:lnTo>
                      <a:pt x="57" y="19"/>
                    </a:lnTo>
                    <a:lnTo>
                      <a:pt x="86" y="19"/>
                    </a:lnTo>
                    <a:lnTo>
                      <a:pt x="465" y="19"/>
                    </a:lnTo>
                    <a:lnTo>
                      <a:pt x="475" y="83"/>
                    </a:lnTo>
                    <a:lnTo>
                      <a:pt x="86" y="83"/>
                    </a:lnTo>
                    <a:close/>
                  </a:path>
                </a:pathLst>
              </a:custGeom>
              <a:grpFill/>
              <a:ln w="9525">
                <a:noFill/>
                <a:round/>
                <a:headEnd/>
                <a:tailEnd/>
              </a:ln>
            </p:spPr>
            <p:txBody>
              <a:bodyPr vert="horz" wrap="square" lIns="84406" tIns="42203" rIns="84406" bIns="42203" numCol="1" anchor="t" anchorCtr="0" compatLnSpc="1">
                <a:prstTxWarp prst="textNoShape">
                  <a:avLst/>
                </a:prstTxWarp>
              </a:bodyPr>
              <a:lstStyle/>
              <a:p>
                <a:pPr defTabSz="561822"/>
                <a:endParaRPr lang="en-GB" sz="2400" dirty="0">
                  <a:solidFill>
                    <a:srgbClr val="00338D"/>
                  </a:solidFill>
                </a:endParaRPr>
              </a:p>
            </p:txBody>
          </p:sp>
        </p:grpSp>
        <p:sp>
          <p:nvSpPr>
            <p:cNvPr id="10" name="Rectangle 9"/>
            <p:cNvSpPr/>
            <p:nvPr>
              <p:custDataLst>
                <p:tags r:id="rId12"/>
              </p:custDataLst>
            </p:nvPr>
          </p:nvSpPr>
          <p:spPr>
            <a:xfrm>
              <a:off x="1914525" y="3534568"/>
              <a:ext cx="733425" cy="577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1822"/>
              <a:endParaRPr lang="en-GB" sz="2400" dirty="0">
                <a:solidFill>
                  <a:prstClr val="white"/>
                </a:solidFill>
              </a:endParaRPr>
            </a:p>
          </p:txBody>
        </p:sp>
      </p:grpSp>
      <p:sp>
        <p:nvSpPr>
          <p:cNvPr id="13" name="Text Placeholder 1"/>
          <p:cNvSpPr txBox="1">
            <a:spLocks/>
          </p:cNvSpPr>
          <p:nvPr>
            <p:custDataLst>
              <p:tags r:id="rId5"/>
            </p:custDataLst>
          </p:nvPr>
        </p:nvSpPr>
        <p:spPr>
          <a:xfrm>
            <a:off x="5440310" y="2288506"/>
            <a:ext cx="1879158" cy="416138"/>
          </a:xfrm>
          <a:prstGeom prst="rect">
            <a:avLst/>
          </a:prstGeom>
        </p:spPr>
        <p:txBody>
          <a:bodyPr lIns="0" tIns="0" rIns="0" bIns="0"/>
          <a:lstStyle>
            <a:lvl1pPr marL="0" indent="0" algn="l" defTabSz="457200" rtl="0" eaLnBrk="1" latinLnBrk="0" hangingPunct="1">
              <a:spcBef>
                <a:spcPts val="0"/>
              </a:spcBef>
              <a:spcAft>
                <a:spcPts val="300"/>
              </a:spcAft>
              <a:buFont typeface="Lucida Grande"/>
              <a:buNone/>
              <a:defRPr sz="2000" b="1" i="0" kern="1200">
                <a:solidFill>
                  <a:schemeClr val="tx1"/>
                </a:solidFill>
                <a:latin typeface="Univers for KPMG"/>
                <a:ea typeface="+mn-ea"/>
                <a:cs typeface="Univers for KPMG"/>
              </a:defRPr>
            </a:lvl1pPr>
            <a:lvl2pPr marL="0" indent="0" algn="l" defTabSz="457200" rtl="0" eaLnBrk="1" latinLnBrk="0" hangingPunct="1">
              <a:lnSpc>
                <a:spcPct val="90000"/>
              </a:lnSpc>
              <a:spcBef>
                <a:spcPts val="0"/>
              </a:spcBef>
              <a:spcAft>
                <a:spcPts val="900"/>
              </a:spcAft>
              <a:buFont typeface="Arial"/>
              <a:buNone/>
              <a:defRPr sz="2000" b="0" i="0" kern="1200">
                <a:solidFill>
                  <a:schemeClr val="tx1"/>
                </a:solidFill>
                <a:latin typeface="Univers for KPMG Light"/>
                <a:ea typeface="+mn-ea"/>
                <a:cs typeface="Univers for KPMG Light"/>
              </a:defRPr>
            </a:lvl2pPr>
            <a:lvl3pPr marL="228600" indent="-228600" algn="l" defTabSz="457200" rtl="0" eaLnBrk="1" latinLnBrk="0" hangingPunct="1">
              <a:spcBef>
                <a:spcPts val="0"/>
              </a:spcBef>
              <a:spcAft>
                <a:spcPts val="300"/>
              </a:spcAft>
              <a:buFont typeface="Lucida Grande"/>
              <a:buChar char="—"/>
              <a:defRPr sz="2000" b="0" i="0" kern="1200">
                <a:solidFill>
                  <a:schemeClr val="tx1"/>
                </a:solidFill>
                <a:latin typeface="Univers for KPMG Light"/>
                <a:ea typeface="+mn-ea"/>
                <a:cs typeface="Univers for KPMG Light"/>
              </a:defRPr>
            </a:lvl3pPr>
            <a:lvl4pPr marL="342900" indent="-114300" algn="l" defTabSz="457200" rtl="0" eaLnBrk="1" latinLnBrk="0" hangingPunct="1">
              <a:spcBef>
                <a:spcPts val="0"/>
              </a:spcBef>
              <a:spcAft>
                <a:spcPts val="300"/>
              </a:spcAft>
              <a:buFont typeface="Arial"/>
              <a:buChar char="–"/>
              <a:defRPr sz="2000" b="0" i="0" kern="1200">
                <a:solidFill>
                  <a:schemeClr val="tx1"/>
                </a:solidFill>
                <a:latin typeface="Univers for KPMG Light"/>
                <a:ea typeface="+mn-ea"/>
                <a:cs typeface="Univers for KPMG Light"/>
              </a:defRPr>
            </a:lvl4pPr>
            <a:lvl5pPr marL="0" indent="0" algn="l" defTabSz="457200" rtl="0" eaLnBrk="1" latinLnBrk="0" hangingPunct="1">
              <a:spcBef>
                <a:spcPts val="0"/>
              </a:spcBef>
              <a:spcAft>
                <a:spcPts val="300"/>
              </a:spcAft>
              <a:buFont typeface="Arial"/>
              <a:buNone/>
              <a:defRPr sz="2000" b="0" i="0" kern="1200">
                <a:solidFill>
                  <a:schemeClr val="accent6"/>
                </a:solidFill>
                <a:latin typeface="Univers for KPMG Light"/>
                <a:ea typeface="+mn-ea"/>
                <a:cs typeface="Univers for KPMG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rgbClr val="00338D"/>
                </a:solidFill>
                <a:latin typeface="+mn-lt"/>
                <a:cs typeface="Arial" panose="020B0604020202020204" pitchFamily="34" charset="0"/>
              </a:rPr>
              <a:t>Leases of low value items</a:t>
            </a:r>
          </a:p>
        </p:txBody>
      </p:sp>
      <p:sp>
        <p:nvSpPr>
          <p:cNvPr id="14" name="Text Placeholder 1"/>
          <p:cNvSpPr txBox="1">
            <a:spLocks/>
          </p:cNvSpPr>
          <p:nvPr>
            <p:custDataLst>
              <p:tags r:id="rId6"/>
            </p:custDataLst>
          </p:nvPr>
        </p:nvSpPr>
        <p:spPr>
          <a:xfrm>
            <a:off x="1895597" y="2277293"/>
            <a:ext cx="1384889" cy="416138"/>
          </a:xfrm>
          <a:prstGeom prst="rect">
            <a:avLst/>
          </a:prstGeom>
        </p:spPr>
        <p:txBody>
          <a:bodyPr lIns="0" tIns="0" rIns="0" bIns="0"/>
          <a:lstStyle>
            <a:lvl1pPr marL="0" indent="0" algn="l" defTabSz="457200" rtl="0" eaLnBrk="1" latinLnBrk="0" hangingPunct="1">
              <a:spcBef>
                <a:spcPts val="0"/>
              </a:spcBef>
              <a:spcAft>
                <a:spcPts val="300"/>
              </a:spcAft>
              <a:buFont typeface="Lucida Grande"/>
              <a:buNone/>
              <a:defRPr sz="2000" b="1" i="0" kern="1200">
                <a:solidFill>
                  <a:schemeClr val="tx1"/>
                </a:solidFill>
                <a:latin typeface="Univers for KPMG"/>
                <a:ea typeface="+mn-ea"/>
                <a:cs typeface="Univers for KPMG"/>
              </a:defRPr>
            </a:lvl1pPr>
            <a:lvl2pPr marL="0" indent="0" algn="l" defTabSz="457200" rtl="0" eaLnBrk="1" latinLnBrk="0" hangingPunct="1">
              <a:lnSpc>
                <a:spcPct val="90000"/>
              </a:lnSpc>
              <a:spcBef>
                <a:spcPts val="0"/>
              </a:spcBef>
              <a:spcAft>
                <a:spcPts val="900"/>
              </a:spcAft>
              <a:buFont typeface="Arial"/>
              <a:buNone/>
              <a:defRPr sz="2000" b="0" i="0" kern="1200">
                <a:solidFill>
                  <a:schemeClr val="tx1"/>
                </a:solidFill>
                <a:latin typeface="Univers for KPMG Light"/>
                <a:ea typeface="+mn-ea"/>
                <a:cs typeface="Univers for KPMG Light"/>
              </a:defRPr>
            </a:lvl2pPr>
            <a:lvl3pPr marL="228600" indent="-228600" algn="l" defTabSz="457200" rtl="0" eaLnBrk="1" latinLnBrk="0" hangingPunct="1">
              <a:spcBef>
                <a:spcPts val="0"/>
              </a:spcBef>
              <a:spcAft>
                <a:spcPts val="300"/>
              </a:spcAft>
              <a:buFont typeface="Lucida Grande"/>
              <a:buChar char="—"/>
              <a:defRPr sz="2000" b="0" i="0" kern="1200">
                <a:solidFill>
                  <a:schemeClr val="tx1"/>
                </a:solidFill>
                <a:latin typeface="Univers for KPMG Light"/>
                <a:ea typeface="+mn-ea"/>
                <a:cs typeface="Univers for KPMG Light"/>
              </a:defRPr>
            </a:lvl3pPr>
            <a:lvl4pPr marL="342900" indent="-114300" algn="l" defTabSz="457200" rtl="0" eaLnBrk="1" latinLnBrk="0" hangingPunct="1">
              <a:spcBef>
                <a:spcPts val="0"/>
              </a:spcBef>
              <a:spcAft>
                <a:spcPts val="300"/>
              </a:spcAft>
              <a:buFont typeface="Arial"/>
              <a:buChar char="–"/>
              <a:defRPr sz="2000" b="0" i="0" kern="1200">
                <a:solidFill>
                  <a:schemeClr val="tx1"/>
                </a:solidFill>
                <a:latin typeface="Univers for KPMG Light"/>
                <a:ea typeface="+mn-ea"/>
                <a:cs typeface="Univers for KPMG Light"/>
              </a:defRPr>
            </a:lvl4pPr>
            <a:lvl5pPr marL="0" indent="0" algn="l" defTabSz="457200" rtl="0" eaLnBrk="1" latinLnBrk="0" hangingPunct="1">
              <a:spcBef>
                <a:spcPts val="0"/>
              </a:spcBef>
              <a:spcAft>
                <a:spcPts val="300"/>
              </a:spcAft>
              <a:buFont typeface="Arial"/>
              <a:buNone/>
              <a:defRPr sz="2000" b="0" i="0" kern="1200">
                <a:solidFill>
                  <a:schemeClr val="accent6"/>
                </a:solidFill>
                <a:latin typeface="Univers for KPMG Light"/>
                <a:ea typeface="+mn-ea"/>
                <a:cs typeface="Univers for KPMG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rgbClr val="00338D"/>
                </a:solidFill>
                <a:latin typeface="+mn-lt"/>
                <a:cs typeface="Arial" panose="020B0604020202020204" pitchFamily="34" charset="0"/>
              </a:rPr>
              <a:t>Short term leases</a:t>
            </a:r>
          </a:p>
        </p:txBody>
      </p:sp>
      <p:sp>
        <p:nvSpPr>
          <p:cNvPr id="15" name="Text Placeholder 1"/>
          <p:cNvSpPr txBox="1">
            <a:spLocks/>
          </p:cNvSpPr>
          <p:nvPr>
            <p:custDataLst>
              <p:tags r:id="rId7"/>
            </p:custDataLst>
          </p:nvPr>
        </p:nvSpPr>
        <p:spPr>
          <a:xfrm>
            <a:off x="1895597" y="2860194"/>
            <a:ext cx="1560647" cy="450536"/>
          </a:xfrm>
          <a:prstGeom prst="rect">
            <a:avLst/>
          </a:prstGeom>
        </p:spPr>
        <p:txBody>
          <a:bodyPr lIns="0" tIns="0" rIns="0" bIns="0"/>
          <a:lstStyle>
            <a:lvl1pPr marL="0" indent="0" algn="l" defTabSz="457200" rtl="0" eaLnBrk="1" latinLnBrk="0" hangingPunct="1">
              <a:spcBef>
                <a:spcPts val="0"/>
              </a:spcBef>
              <a:spcAft>
                <a:spcPts val="300"/>
              </a:spcAft>
              <a:buFont typeface="Lucida Grande"/>
              <a:buNone/>
              <a:defRPr sz="2000" b="1" i="0" kern="1200">
                <a:solidFill>
                  <a:schemeClr val="tx1"/>
                </a:solidFill>
                <a:latin typeface="Univers for KPMG"/>
                <a:ea typeface="+mn-ea"/>
                <a:cs typeface="Univers for KPMG"/>
              </a:defRPr>
            </a:lvl1pPr>
            <a:lvl2pPr marL="0" indent="0" algn="l" defTabSz="457200" rtl="0" eaLnBrk="1" latinLnBrk="0" hangingPunct="1">
              <a:lnSpc>
                <a:spcPct val="90000"/>
              </a:lnSpc>
              <a:spcBef>
                <a:spcPts val="0"/>
              </a:spcBef>
              <a:spcAft>
                <a:spcPts val="900"/>
              </a:spcAft>
              <a:buFont typeface="Arial"/>
              <a:buNone/>
              <a:defRPr sz="2000" b="0" i="0" kern="1200">
                <a:solidFill>
                  <a:schemeClr val="tx1"/>
                </a:solidFill>
                <a:latin typeface="Univers for KPMG Light"/>
                <a:ea typeface="+mn-ea"/>
                <a:cs typeface="Univers for KPMG Light"/>
              </a:defRPr>
            </a:lvl2pPr>
            <a:lvl3pPr marL="228600" indent="-228600" algn="l" defTabSz="457200" rtl="0" eaLnBrk="1" latinLnBrk="0" hangingPunct="1">
              <a:spcBef>
                <a:spcPts val="0"/>
              </a:spcBef>
              <a:spcAft>
                <a:spcPts val="300"/>
              </a:spcAft>
              <a:buFont typeface="Lucida Grande"/>
              <a:buChar char="—"/>
              <a:defRPr sz="2000" b="0" i="0" kern="1200">
                <a:solidFill>
                  <a:schemeClr val="tx1"/>
                </a:solidFill>
                <a:latin typeface="Univers for KPMG Light"/>
                <a:ea typeface="+mn-ea"/>
                <a:cs typeface="Univers for KPMG Light"/>
              </a:defRPr>
            </a:lvl3pPr>
            <a:lvl4pPr marL="342900" indent="-114300" algn="l" defTabSz="457200" rtl="0" eaLnBrk="1" latinLnBrk="0" hangingPunct="1">
              <a:spcBef>
                <a:spcPts val="0"/>
              </a:spcBef>
              <a:spcAft>
                <a:spcPts val="300"/>
              </a:spcAft>
              <a:buFont typeface="Arial"/>
              <a:buChar char="–"/>
              <a:defRPr sz="2000" b="0" i="0" kern="1200">
                <a:solidFill>
                  <a:schemeClr val="tx1"/>
                </a:solidFill>
                <a:latin typeface="Univers for KPMG Light"/>
                <a:ea typeface="+mn-ea"/>
                <a:cs typeface="Univers for KPMG Light"/>
              </a:defRPr>
            </a:lvl4pPr>
            <a:lvl5pPr marL="0" indent="0" algn="l" defTabSz="457200" rtl="0" eaLnBrk="1" latinLnBrk="0" hangingPunct="1">
              <a:spcBef>
                <a:spcPts val="0"/>
              </a:spcBef>
              <a:spcAft>
                <a:spcPts val="300"/>
              </a:spcAft>
              <a:buFont typeface="Arial"/>
              <a:buNone/>
              <a:defRPr sz="2000" b="0" i="0" kern="1200">
                <a:solidFill>
                  <a:schemeClr val="accent6"/>
                </a:solidFill>
                <a:latin typeface="Univers for KPMG Light"/>
                <a:ea typeface="+mn-ea"/>
                <a:cs typeface="Univers for KPMG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rgbClr val="000000"/>
                </a:solidFill>
                <a:latin typeface="+mn-lt"/>
                <a:cs typeface="Arial" panose="020B0604020202020204" pitchFamily="34" charset="0"/>
              </a:rPr>
              <a:t>≤ 12 months</a:t>
            </a:r>
          </a:p>
        </p:txBody>
      </p:sp>
      <p:sp>
        <p:nvSpPr>
          <p:cNvPr id="16" name="Text Placeholder 1"/>
          <p:cNvSpPr txBox="1">
            <a:spLocks/>
          </p:cNvSpPr>
          <p:nvPr>
            <p:custDataLst>
              <p:tags r:id="rId8"/>
            </p:custDataLst>
          </p:nvPr>
        </p:nvSpPr>
        <p:spPr>
          <a:xfrm>
            <a:off x="5440308" y="2875925"/>
            <a:ext cx="3121491" cy="413536"/>
          </a:xfrm>
          <a:prstGeom prst="rect">
            <a:avLst/>
          </a:prstGeom>
        </p:spPr>
        <p:txBody>
          <a:bodyPr lIns="0" tIns="0" rIns="0" bIns="0"/>
          <a:lstStyle>
            <a:lvl1pPr marL="0" indent="0" algn="l" defTabSz="457200" rtl="0" eaLnBrk="1" latinLnBrk="0" hangingPunct="1">
              <a:spcBef>
                <a:spcPts val="0"/>
              </a:spcBef>
              <a:spcAft>
                <a:spcPts val="300"/>
              </a:spcAft>
              <a:buFont typeface="Lucida Grande"/>
              <a:buNone/>
              <a:defRPr sz="2000" b="1" i="0" kern="1200">
                <a:solidFill>
                  <a:schemeClr val="tx1"/>
                </a:solidFill>
                <a:latin typeface="Univers for KPMG"/>
                <a:ea typeface="+mn-ea"/>
                <a:cs typeface="Univers for KPMG"/>
              </a:defRPr>
            </a:lvl1pPr>
            <a:lvl2pPr marL="0" indent="0" algn="l" defTabSz="457200" rtl="0" eaLnBrk="1" latinLnBrk="0" hangingPunct="1">
              <a:lnSpc>
                <a:spcPct val="90000"/>
              </a:lnSpc>
              <a:spcBef>
                <a:spcPts val="0"/>
              </a:spcBef>
              <a:spcAft>
                <a:spcPts val="900"/>
              </a:spcAft>
              <a:buFont typeface="Arial"/>
              <a:buNone/>
              <a:defRPr sz="2000" b="0" i="0" kern="1200">
                <a:solidFill>
                  <a:schemeClr val="tx1"/>
                </a:solidFill>
                <a:latin typeface="Univers for KPMG Light"/>
                <a:ea typeface="+mn-ea"/>
                <a:cs typeface="Univers for KPMG Light"/>
              </a:defRPr>
            </a:lvl2pPr>
            <a:lvl3pPr marL="228600" indent="-228600" algn="l" defTabSz="457200" rtl="0" eaLnBrk="1" latinLnBrk="0" hangingPunct="1">
              <a:spcBef>
                <a:spcPts val="0"/>
              </a:spcBef>
              <a:spcAft>
                <a:spcPts val="300"/>
              </a:spcAft>
              <a:buFont typeface="Lucida Grande"/>
              <a:buChar char="—"/>
              <a:defRPr sz="2000" b="0" i="0" kern="1200">
                <a:solidFill>
                  <a:schemeClr val="tx1"/>
                </a:solidFill>
                <a:latin typeface="Univers for KPMG Light"/>
                <a:ea typeface="+mn-ea"/>
                <a:cs typeface="Univers for KPMG Light"/>
              </a:defRPr>
            </a:lvl3pPr>
            <a:lvl4pPr marL="342900" indent="-114300" algn="l" defTabSz="457200" rtl="0" eaLnBrk="1" latinLnBrk="0" hangingPunct="1">
              <a:spcBef>
                <a:spcPts val="0"/>
              </a:spcBef>
              <a:spcAft>
                <a:spcPts val="300"/>
              </a:spcAft>
              <a:buFont typeface="Arial"/>
              <a:buChar char="–"/>
              <a:defRPr sz="2000" b="0" i="0" kern="1200">
                <a:solidFill>
                  <a:schemeClr val="tx1"/>
                </a:solidFill>
                <a:latin typeface="Univers for KPMG Light"/>
                <a:ea typeface="+mn-ea"/>
                <a:cs typeface="Univers for KPMG Light"/>
              </a:defRPr>
            </a:lvl4pPr>
            <a:lvl5pPr marL="0" indent="0" algn="l" defTabSz="457200" rtl="0" eaLnBrk="1" latinLnBrk="0" hangingPunct="1">
              <a:spcBef>
                <a:spcPts val="0"/>
              </a:spcBef>
              <a:spcAft>
                <a:spcPts val="300"/>
              </a:spcAft>
              <a:buFont typeface="Arial"/>
              <a:buNone/>
              <a:defRPr sz="2000" b="0" i="0" kern="1200">
                <a:solidFill>
                  <a:schemeClr val="accent6"/>
                </a:solidFill>
                <a:latin typeface="Univers for KPMG Light"/>
                <a:ea typeface="+mn-ea"/>
                <a:cs typeface="Univers for KPMG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GB" dirty="0">
                <a:solidFill>
                  <a:srgbClr val="000000"/>
                </a:solidFill>
                <a:latin typeface="+mn-lt"/>
                <a:cs typeface="Arial" panose="020B0604020202020204" pitchFamily="34" charset="0"/>
              </a:rPr>
              <a:t>≤ USD 5,000 (suggested)</a:t>
            </a:r>
          </a:p>
        </p:txBody>
      </p:sp>
      <p:sp>
        <p:nvSpPr>
          <p:cNvPr id="17" name="Text Placeholder 1"/>
          <p:cNvSpPr txBox="1">
            <a:spLocks/>
          </p:cNvSpPr>
          <p:nvPr>
            <p:custDataLst>
              <p:tags r:id="rId9"/>
            </p:custDataLst>
          </p:nvPr>
        </p:nvSpPr>
        <p:spPr>
          <a:xfrm>
            <a:off x="1895597" y="3222848"/>
            <a:ext cx="2313295" cy="416138"/>
          </a:xfrm>
          <a:prstGeom prst="rect">
            <a:avLst/>
          </a:prstGeom>
        </p:spPr>
        <p:txBody>
          <a:bodyPr lIns="0" tIns="0" rIns="0" bIns="0"/>
          <a:lstStyle>
            <a:lvl1pPr marL="0" indent="0" algn="l" defTabSz="457200" rtl="0" eaLnBrk="1" latinLnBrk="0" hangingPunct="1">
              <a:spcBef>
                <a:spcPts val="0"/>
              </a:spcBef>
              <a:spcAft>
                <a:spcPts val="300"/>
              </a:spcAft>
              <a:buFont typeface="Lucida Grande"/>
              <a:buNone/>
              <a:defRPr sz="2000" b="1" i="0" kern="1200">
                <a:solidFill>
                  <a:schemeClr val="tx1"/>
                </a:solidFill>
                <a:latin typeface="Univers for KPMG"/>
                <a:ea typeface="+mn-ea"/>
                <a:cs typeface="Univers for KPMG"/>
              </a:defRPr>
            </a:lvl1pPr>
            <a:lvl2pPr marL="0" indent="0" algn="l" defTabSz="457200" rtl="0" eaLnBrk="1" latinLnBrk="0" hangingPunct="1">
              <a:lnSpc>
                <a:spcPct val="90000"/>
              </a:lnSpc>
              <a:spcBef>
                <a:spcPts val="0"/>
              </a:spcBef>
              <a:spcAft>
                <a:spcPts val="900"/>
              </a:spcAft>
              <a:buFont typeface="Arial"/>
              <a:buNone/>
              <a:defRPr sz="2000" b="0" i="0" kern="1200">
                <a:solidFill>
                  <a:schemeClr val="tx1"/>
                </a:solidFill>
                <a:latin typeface="Univers for KPMG Light"/>
                <a:ea typeface="+mn-ea"/>
                <a:cs typeface="Univers for KPMG Light"/>
              </a:defRPr>
            </a:lvl2pPr>
            <a:lvl3pPr marL="228600" indent="-228600" algn="l" defTabSz="457200" rtl="0" eaLnBrk="1" latinLnBrk="0" hangingPunct="1">
              <a:spcBef>
                <a:spcPts val="0"/>
              </a:spcBef>
              <a:spcAft>
                <a:spcPts val="300"/>
              </a:spcAft>
              <a:buFont typeface="Lucida Grande"/>
              <a:buChar char="—"/>
              <a:defRPr sz="2000" b="0" i="0" kern="1200">
                <a:solidFill>
                  <a:schemeClr val="tx1"/>
                </a:solidFill>
                <a:latin typeface="Univers for KPMG Light"/>
                <a:ea typeface="+mn-ea"/>
                <a:cs typeface="Univers for KPMG Light"/>
              </a:defRPr>
            </a:lvl3pPr>
            <a:lvl4pPr marL="342900" indent="-114300" algn="l" defTabSz="457200" rtl="0" eaLnBrk="1" latinLnBrk="0" hangingPunct="1">
              <a:spcBef>
                <a:spcPts val="0"/>
              </a:spcBef>
              <a:spcAft>
                <a:spcPts val="300"/>
              </a:spcAft>
              <a:buFont typeface="Arial"/>
              <a:buChar char="–"/>
              <a:defRPr sz="2000" b="0" i="0" kern="1200">
                <a:solidFill>
                  <a:schemeClr val="tx1"/>
                </a:solidFill>
                <a:latin typeface="Univers for KPMG Light"/>
                <a:ea typeface="+mn-ea"/>
                <a:cs typeface="Univers for KPMG Light"/>
              </a:defRPr>
            </a:lvl4pPr>
            <a:lvl5pPr marL="0" indent="0" algn="l" defTabSz="457200" rtl="0" eaLnBrk="1" latinLnBrk="0" hangingPunct="1">
              <a:spcBef>
                <a:spcPts val="0"/>
              </a:spcBef>
              <a:spcAft>
                <a:spcPts val="300"/>
              </a:spcAft>
              <a:buFont typeface="Arial"/>
              <a:buNone/>
              <a:defRPr sz="2000" b="0" i="0" kern="1200">
                <a:solidFill>
                  <a:schemeClr val="accent6"/>
                </a:solidFill>
                <a:latin typeface="Univers for KPMG Light"/>
                <a:ea typeface="+mn-ea"/>
                <a:cs typeface="Univers for KPMG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rgbClr val="000000"/>
                </a:solidFill>
                <a:latin typeface="+mn-lt"/>
                <a:cs typeface="Arial" panose="020B0604020202020204" pitchFamily="34" charset="0"/>
              </a:rPr>
              <a:t>Election by class of assets</a:t>
            </a:r>
          </a:p>
        </p:txBody>
      </p:sp>
      <p:sp>
        <p:nvSpPr>
          <p:cNvPr id="19" name="Text Placeholder 1"/>
          <p:cNvSpPr txBox="1">
            <a:spLocks/>
          </p:cNvSpPr>
          <p:nvPr>
            <p:custDataLst>
              <p:tags r:id="rId10"/>
            </p:custDataLst>
          </p:nvPr>
        </p:nvSpPr>
        <p:spPr>
          <a:xfrm>
            <a:off x="5440308" y="3216660"/>
            <a:ext cx="2688004" cy="416138"/>
          </a:xfrm>
          <a:prstGeom prst="rect">
            <a:avLst/>
          </a:prstGeom>
        </p:spPr>
        <p:txBody>
          <a:bodyPr lIns="0" tIns="0" rIns="0" bIns="0"/>
          <a:lstStyle>
            <a:lvl1pPr marL="0" indent="0" algn="l" defTabSz="457200" rtl="0" eaLnBrk="1" latinLnBrk="0" hangingPunct="1">
              <a:spcBef>
                <a:spcPts val="0"/>
              </a:spcBef>
              <a:spcAft>
                <a:spcPts val="300"/>
              </a:spcAft>
              <a:buFont typeface="Lucida Grande"/>
              <a:buNone/>
              <a:defRPr sz="2000" b="1" i="0" kern="1200">
                <a:solidFill>
                  <a:schemeClr val="tx1"/>
                </a:solidFill>
                <a:latin typeface="Univers for KPMG"/>
                <a:ea typeface="+mn-ea"/>
                <a:cs typeface="Univers for KPMG"/>
              </a:defRPr>
            </a:lvl1pPr>
            <a:lvl2pPr marL="0" indent="0" algn="l" defTabSz="457200" rtl="0" eaLnBrk="1" latinLnBrk="0" hangingPunct="1">
              <a:lnSpc>
                <a:spcPct val="90000"/>
              </a:lnSpc>
              <a:spcBef>
                <a:spcPts val="0"/>
              </a:spcBef>
              <a:spcAft>
                <a:spcPts val="900"/>
              </a:spcAft>
              <a:buFont typeface="Arial"/>
              <a:buNone/>
              <a:defRPr sz="2000" b="0" i="0" kern="1200">
                <a:solidFill>
                  <a:schemeClr val="tx1"/>
                </a:solidFill>
                <a:latin typeface="Univers for KPMG Light"/>
                <a:ea typeface="+mn-ea"/>
                <a:cs typeface="Univers for KPMG Light"/>
              </a:defRPr>
            </a:lvl2pPr>
            <a:lvl3pPr marL="228600" indent="-228600" algn="l" defTabSz="457200" rtl="0" eaLnBrk="1" latinLnBrk="0" hangingPunct="1">
              <a:spcBef>
                <a:spcPts val="0"/>
              </a:spcBef>
              <a:spcAft>
                <a:spcPts val="300"/>
              </a:spcAft>
              <a:buFont typeface="Lucida Grande"/>
              <a:buChar char="—"/>
              <a:defRPr sz="2000" b="0" i="0" kern="1200">
                <a:solidFill>
                  <a:schemeClr val="tx1"/>
                </a:solidFill>
                <a:latin typeface="Univers for KPMG Light"/>
                <a:ea typeface="+mn-ea"/>
                <a:cs typeface="Univers for KPMG Light"/>
              </a:defRPr>
            </a:lvl3pPr>
            <a:lvl4pPr marL="342900" indent="-114300" algn="l" defTabSz="457200" rtl="0" eaLnBrk="1" latinLnBrk="0" hangingPunct="1">
              <a:spcBef>
                <a:spcPts val="0"/>
              </a:spcBef>
              <a:spcAft>
                <a:spcPts val="300"/>
              </a:spcAft>
              <a:buFont typeface="Arial"/>
              <a:buChar char="–"/>
              <a:defRPr sz="2000" b="0" i="0" kern="1200">
                <a:solidFill>
                  <a:schemeClr val="tx1"/>
                </a:solidFill>
                <a:latin typeface="Univers for KPMG Light"/>
                <a:ea typeface="+mn-ea"/>
                <a:cs typeface="Univers for KPMG Light"/>
              </a:defRPr>
            </a:lvl4pPr>
            <a:lvl5pPr marL="0" indent="0" algn="l" defTabSz="457200" rtl="0" eaLnBrk="1" latinLnBrk="0" hangingPunct="1">
              <a:spcBef>
                <a:spcPts val="0"/>
              </a:spcBef>
              <a:spcAft>
                <a:spcPts val="300"/>
              </a:spcAft>
              <a:buFont typeface="Arial"/>
              <a:buNone/>
              <a:defRPr sz="2000" b="0" i="0" kern="1200">
                <a:solidFill>
                  <a:schemeClr val="accent6"/>
                </a:solidFill>
                <a:latin typeface="Univers for KPMG Light"/>
                <a:ea typeface="+mn-ea"/>
                <a:cs typeface="Univers for KPMG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rgbClr val="000000"/>
                </a:solidFill>
                <a:latin typeface="+mn-lt"/>
                <a:cs typeface="Arial" panose="020B0604020202020204" pitchFamily="34" charset="0"/>
              </a:rPr>
              <a:t>Election on lease by lease basis</a:t>
            </a:r>
          </a:p>
        </p:txBody>
      </p:sp>
      <p:sp>
        <p:nvSpPr>
          <p:cNvPr id="20" name="Text Placeholder 5"/>
          <p:cNvSpPr txBox="1">
            <a:spLocks/>
          </p:cNvSpPr>
          <p:nvPr>
            <p:custDataLst>
              <p:tags r:id="rId11"/>
            </p:custDataLst>
          </p:nvPr>
        </p:nvSpPr>
        <p:spPr>
          <a:xfrm>
            <a:off x="746125" y="4402573"/>
            <a:ext cx="7649178" cy="893822"/>
          </a:xfrm>
          <a:prstGeom prst="rect">
            <a:avLst/>
          </a:prstGeom>
          <a:solidFill>
            <a:srgbClr val="BC204B"/>
          </a:solidFill>
        </p:spPr>
        <p:txBody>
          <a:bodyPr anchor="ctr" anchorCtr="0"/>
          <a:lstStyle>
            <a:lvl1pPr marL="0" indent="0" algn="l" defTabSz="457200" rtl="0" eaLnBrk="1" latinLnBrk="0" hangingPunct="1">
              <a:spcBef>
                <a:spcPts val="0"/>
              </a:spcBef>
              <a:spcAft>
                <a:spcPts val="300"/>
              </a:spcAft>
              <a:buFont typeface="Lucida Grande"/>
              <a:buNone/>
              <a:defRPr sz="2000" b="1" i="0" kern="1200">
                <a:solidFill>
                  <a:schemeClr val="tx1"/>
                </a:solidFill>
                <a:latin typeface="Univers for KPMG"/>
                <a:ea typeface="+mn-ea"/>
                <a:cs typeface="Univers for KPMG"/>
              </a:defRPr>
            </a:lvl1pPr>
            <a:lvl2pPr marL="0" indent="0" algn="l" defTabSz="457200" rtl="0" eaLnBrk="1" latinLnBrk="0" hangingPunct="1">
              <a:spcBef>
                <a:spcPts val="0"/>
              </a:spcBef>
              <a:spcAft>
                <a:spcPts val="300"/>
              </a:spcAft>
              <a:buFont typeface="Arial"/>
              <a:buNone/>
              <a:defRPr sz="2000" b="0" i="0" kern="1200">
                <a:solidFill>
                  <a:schemeClr val="tx1"/>
                </a:solidFill>
                <a:latin typeface="Univers for KPMG"/>
                <a:ea typeface="+mn-ea"/>
                <a:cs typeface="Univers for KPMG"/>
              </a:defRPr>
            </a:lvl2pPr>
            <a:lvl3pPr marL="228600" indent="-228600" algn="l" defTabSz="457200" rtl="0" eaLnBrk="1" latinLnBrk="0" hangingPunct="1">
              <a:spcBef>
                <a:spcPts val="0"/>
              </a:spcBef>
              <a:spcAft>
                <a:spcPts val="300"/>
              </a:spcAft>
              <a:buFont typeface="Lucida Grande"/>
              <a:buChar char="—"/>
              <a:defRPr sz="2000" b="0" i="0" kern="1200">
                <a:solidFill>
                  <a:schemeClr val="tx1"/>
                </a:solidFill>
                <a:latin typeface="Univers for KPMG Light"/>
                <a:ea typeface="+mn-ea"/>
                <a:cs typeface="Univers for KPMG Light"/>
              </a:defRPr>
            </a:lvl3pPr>
            <a:lvl4pPr marL="342900" indent="-114300" algn="l" defTabSz="457200" rtl="0" eaLnBrk="1" latinLnBrk="0" hangingPunct="1">
              <a:spcBef>
                <a:spcPts val="0"/>
              </a:spcBef>
              <a:spcAft>
                <a:spcPts val="300"/>
              </a:spcAft>
              <a:buFont typeface="Arial"/>
              <a:buChar char="–"/>
              <a:defRPr sz="2000" b="0" i="0" kern="1200">
                <a:solidFill>
                  <a:schemeClr val="tx1"/>
                </a:solidFill>
                <a:latin typeface="Univers for KPMG Light"/>
                <a:ea typeface="+mn-ea"/>
                <a:cs typeface="Univers for KPMG Light"/>
              </a:defRPr>
            </a:lvl4pPr>
            <a:lvl5pPr marL="0" indent="0" algn="l" defTabSz="457200" rtl="0" eaLnBrk="1" latinLnBrk="0" hangingPunct="1">
              <a:spcBef>
                <a:spcPts val="0"/>
              </a:spcBef>
              <a:spcAft>
                <a:spcPts val="300"/>
              </a:spcAft>
              <a:buFont typeface="Arial"/>
              <a:buNone/>
              <a:defRPr sz="2000" b="0" i="0" kern="1200">
                <a:solidFill>
                  <a:schemeClr val="accent6"/>
                </a:solidFill>
                <a:latin typeface="Univers for KPMG Light"/>
                <a:ea typeface="+mn-ea"/>
                <a:cs typeface="Univers for KPMG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Aft>
                <a:spcPts val="415"/>
              </a:spcAft>
              <a:buNone/>
            </a:pPr>
            <a:r>
              <a:rPr lang="en-US" sz="1800" b="1" dirty="0">
                <a:solidFill>
                  <a:prstClr val="white"/>
                </a:solidFill>
                <a:latin typeface="+mn-lt"/>
                <a:ea typeface="Tahoma" panose="020B0604030504040204" pitchFamily="34" charset="0"/>
                <a:cs typeface="Arial" panose="020B0604020202020204" pitchFamily="34" charset="0"/>
              </a:rPr>
              <a:t>When exemption is applied, </a:t>
            </a:r>
            <a:r>
              <a:rPr lang="en-US" sz="1800" b="1" dirty="0" smtClean="0">
                <a:solidFill>
                  <a:prstClr val="white"/>
                </a:solidFill>
                <a:latin typeface="+mn-lt"/>
                <a:ea typeface="Tahoma" panose="020B0604030504040204" pitchFamily="34" charset="0"/>
                <a:cs typeface="Arial" panose="020B0604020202020204" pitchFamily="34" charset="0"/>
              </a:rPr>
              <a:t>recognize </a:t>
            </a:r>
            <a:r>
              <a:rPr lang="en-US" sz="1800" b="1" dirty="0">
                <a:solidFill>
                  <a:prstClr val="white"/>
                </a:solidFill>
                <a:latin typeface="+mn-lt"/>
                <a:ea typeface="Tahoma" panose="020B0604030504040204" pitchFamily="34" charset="0"/>
                <a:cs typeface="Arial" panose="020B0604020202020204" pitchFamily="34" charset="0"/>
              </a:rPr>
              <a:t>the expense on a straight line basis over the lease term.</a:t>
            </a:r>
          </a:p>
        </p:txBody>
      </p:sp>
    </p:spTree>
    <p:extLst>
      <p:ext uri="{BB962C8B-B14F-4D97-AF65-F5344CB8AC3E}">
        <p14:creationId xmlns:p14="http://schemas.microsoft.com/office/powerpoint/2010/main" xmlns="" val="355382412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77590" y="1514104"/>
            <a:ext cx="5121873" cy="18584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smtClean="0">
              <a:solidFill>
                <a:schemeClr val="bg1"/>
              </a:solidFill>
            </a:endParaRPr>
          </a:p>
        </p:txBody>
      </p:sp>
      <p:sp>
        <p:nvSpPr>
          <p:cNvPr id="9" name="Rectangle 8"/>
          <p:cNvSpPr/>
          <p:nvPr/>
        </p:nvSpPr>
        <p:spPr>
          <a:xfrm>
            <a:off x="3277590" y="3615559"/>
            <a:ext cx="5121873" cy="18584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smtClean="0">
              <a:solidFill>
                <a:schemeClr val="bg1"/>
              </a:solidFill>
            </a:endParaRPr>
          </a:p>
        </p:txBody>
      </p:sp>
      <p:sp>
        <p:nvSpPr>
          <p:cNvPr id="2" name="Title 1"/>
          <p:cNvSpPr>
            <a:spLocks noGrp="1"/>
          </p:cNvSpPr>
          <p:nvPr>
            <p:ph type="title"/>
            <p:custDataLst>
              <p:tags r:id="rId1"/>
            </p:custDataLst>
          </p:nvPr>
        </p:nvSpPr>
        <p:spPr/>
        <p:txBody>
          <a:bodyPr/>
          <a:lstStyle/>
          <a:p>
            <a:r>
              <a:rPr lang="en-US" dirty="0" smtClean="0"/>
              <a:t>Leases of low-value assets</a:t>
            </a:r>
            <a:endParaRPr lang="en-US" sz="5400" dirty="0"/>
          </a:p>
        </p:txBody>
      </p:sp>
      <p:sp>
        <p:nvSpPr>
          <p:cNvPr id="4" name="Text Placeholder 5"/>
          <p:cNvSpPr>
            <a:spLocks noGrp="1"/>
          </p:cNvSpPr>
          <p:nvPr>
            <p:ph type="body" sz="quarter" idx="4294967295"/>
            <p:custDataLst>
              <p:tags r:id="rId2"/>
            </p:custDataLst>
          </p:nvPr>
        </p:nvSpPr>
        <p:spPr>
          <a:xfrm>
            <a:off x="3584920" y="1938338"/>
            <a:ext cx="3624262" cy="585787"/>
          </a:xfrm>
        </p:spPr>
        <p:txBody>
          <a:bodyPr/>
          <a:lstStyle/>
          <a:p>
            <a:pPr marL="0" lvl="2" indent="0">
              <a:spcBef>
                <a:spcPts val="600"/>
              </a:spcBef>
              <a:buNone/>
            </a:pPr>
            <a:r>
              <a:rPr lang="en-US" sz="2000" b="1" dirty="0" smtClean="0">
                <a:latin typeface="Arial" panose="020B0604020202020204" pitchFamily="34" charset="0"/>
                <a:ea typeface="Tahoma" panose="020B0604030504040204" pitchFamily="34" charset="0"/>
                <a:cs typeface="Arial" panose="020B0604020202020204" pitchFamily="34" charset="0"/>
              </a:rPr>
              <a:t>B4: </a:t>
            </a:r>
            <a:r>
              <a:rPr lang="en-US" sz="2000" dirty="0" smtClean="0">
                <a:latin typeface="Arial" panose="020B0604020202020204" pitchFamily="34" charset="0"/>
                <a:ea typeface="Tahoma" panose="020B0604030504040204" pitchFamily="34" charset="0"/>
                <a:cs typeface="Arial" panose="020B0604020202020204" pitchFamily="34" charset="0"/>
              </a:rPr>
              <a:t>Different leases are expected to reach the </a:t>
            </a:r>
            <a:r>
              <a:rPr lang="en-US" sz="2000" b="1" dirty="0" smtClean="0">
                <a:latin typeface="Arial" panose="020B0604020202020204" pitchFamily="34" charset="0"/>
                <a:ea typeface="Tahoma" panose="020B0604030504040204" pitchFamily="34" charset="0"/>
                <a:cs typeface="Arial" panose="020B0604020202020204" pitchFamily="34" charset="0"/>
              </a:rPr>
              <a:t>same conclusions</a:t>
            </a:r>
          </a:p>
        </p:txBody>
      </p:sp>
      <p:sp>
        <p:nvSpPr>
          <p:cNvPr id="5" name="Text Placeholder 5"/>
          <p:cNvSpPr>
            <a:spLocks noGrp="1"/>
          </p:cNvSpPr>
          <p:nvPr>
            <p:ph type="body" sz="quarter" idx="4294967295"/>
            <p:custDataLst>
              <p:tags r:id="rId3"/>
            </p:custDataLst>
          </p:nvPr>
        </p:nvSpPr>
        <p:spPr>
          <a:xfrm>
            <a:off x="3584920" y="4011613"/>
            <a:ext cx="3624262" cy="1066800"/>
          </a:xfrm>
        </p:spPr>
        <p:txBody>
          <a:bodyPr/>
          <a:lstStyle/>
          <a:p>
            <a:pPr marL="0" lvl="2" indent="0">
              <a:spcBef>
                <a:spcPts val="600"/>
              </a:spcBef>
              <a:buNone/>
            </a:pPr>
            <a:r>
              <a:rPr lang="en-US" sz="2000" b="1" dirty="0" smtClean="0">
                <a:latin typeface="Arial" panose="020B0604020202020204" pitchFamily="34" charset="0"/>
                <a:ea typeface="Tahoma" panose="020B0604030504040204" pitchFamily="34" charset="0"/>
                <a:cs typeface="Arial" panose="020B0604020202020204" pitchFamily="34" charset="0"/>
              </a:rPr>
              <a:t>B3: </a:t>
            </a:r>
            <a:r>
              <a:rPr lang="en-US" sz="2000" dirty="0" smtClean="0">
                <a:latin typeface="Arial" panose="020B0604020202020204" pitchFamily="34" charset="0"/>
                <a:ea typeface="Tahoma" panose="020B0604030504040204" pitchFamily="34" charset="0"/>
                <a:cs typeface="Arial" panose="020B0604020202020204" pitchFamily="34" charset="0"/>
              </a:rPr>
              <a:t>Not </a:t>
            </a:r>
            <a:r>
              <a:rPr lang="en-US" sz="2000" b="1" dirty="0" smtClean="0">
                <a:latin typeface="Arial" panose="020B0604020202020204" pitchFamily="34" charset="0"/>
                <a:ea typeface="Tahoma" panose="020B0604030504040204" pitchFamily="34" charset="0"/>
                <a:cs typeface="Arial" panose="020B0604020202020204" pitchFamily="34" charset="0"/>
              </a:rPr>
              <a:t>highly dependent on, or highly interrelated with</a:t>
            </a:r>
            <a:r>
              <a:rPr lang="en-US" sz="2000" dirty="0" smtClean="0">
                <a:latin typeface="Arial" panose="020B0604020202020204" pitchFamily="34" charset="0"/>
                <a:ea typeface="Tahoma" panose="020B0604030504040204" pitchFamily="34" charset="0"/>
                <a:cs typeface="Arial" panose="020B0604020202020204" pitchFamily="34" charset="0"/>
              </a:rPr>
              <a:t>, other assets</a:t>
            </a:r>
            <a:endParaRPr lang="en-US" sz="2000" b="1" dirty="0" smtClean="0">
              <a:latin typeface="Arial" panose="020B0604020202020204" pitchFamily="34" charset="0"/>
              <a:ea typeface="Tahoma" panose="020B0604030504040204" pitchFamily="34" charset="0"/>
              <a:cs typeface="Arial" panose="020B0604020202020204" pitchFamily="34" charset="0"/>
            </a:endParaRPr>
          </a:p>
        </p:txBody>
      </p:sp>
      <p:sp>
        <p:nvSpPr>
          <p:cNvPr id="7" name="Rectangle 6"/>
          <p:cNvSpPr/>
          <p:nvPr/>
        </p:nvSpPr>
        <p:spPr>
          <a:xfrm>
            <a:off x="746125" y="1524000"/>
            <a:ext cx="2404661" cy="1843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2200" b="1" dirty="0" smtClean="0">
                <a:solidFill>
                  <a:schemeClr val="bg1"/>
                </a:solidFill>
              </a:rPr>
              <a:t>Absolute basis of assessment</a:t>
            </a:r>
          </a:p>
        </p:txBody>
      </p:sp>
      <p:sp>
        <p:nvSpPr>
          <p:cNvPr id="8" name="Rectangle 7"/>
          <p:cNvSpPr/>
          <p:nvPr/>
        </p:nvSpPr>
        <p:spPr>
          <a:xfrm>
            <a:off x="746125" y="3630733"/>
            <a:ext cx="2404661" cy="1843314"/>
          </a:xfrm>
          <a:prstGeom prst="rect">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2200" b="1" dirty="0" smtClean="0">
                <a:solidFill>
                  <a:schemeClr val="bg1"/>
                </a:solidFill>
              </a:rPr>
              <a:t>Components</a:t>
            </a:r>
          </a:p>
        </p:txBody>
      </p:sp>
    </p:spTree>
    <p:extLst>
      <p:ext uri="{BB962C8B-B14F-4D97-AF65-F5344CB8AC3E}">
        <p14:creationId xmlns:p14="http://schemas.microsoft.com/office/powerpoint/2010/main" xmlns="" val="21971919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Short-term leases</a:t>
            </a:r>
            <a:endParaRPr lang="en-US" sz="5400" dirty="0"/>
          </a:p>
        </p:txBody>
      </p:sp>
      <p:sp>
        <p:nvSpPr>
          <p:cNvPr id="6" name="Text Placeholder 5"/>
          <p:cNvSpPr>
            <a:spLocks noGrp="1"/>
          </p:cNvSpPr>
          <p:nvPr>
            <p:ph type="body" sz="quarter" idx="4294967295"/>
            <p:custDataLst>
              <p:tags r:id="rId2"/>
            </p:custDataLst>
          </p:nvPr>
        </p:nvSpPr>
        <p:spPr>
          <a:xfrm>
            <a:off x="746125" y="1176822"/>
            <a:ext cx="7634288" cy="3530600"/>
          </a:xfrm>
        </p:spPr>
        <p:txBody>
          <a:bodyPr/>
          <a:lstStyle/>
          <a:p>
            <a:pPr marL="0" lvl="2" indent="0">
              <a:spcAft>
                <a:spcPts val="1800"/>
              </a:spcAft>
              <a:buNone/>
            </a:pPr>
            <a:r>
              <a:rPr lang="en-US" sz="2000" b="1" dirty="0" smtClean="0">
                <a:latin typeface="Arial" panose="020B0604020202020204" pitchFamily="34" charset="0"/>
                <a:ea typeface="Tahoma" panose="020B0604030504040204" pitchFamily="34" charset="0"/>
                <a:cs typeface="Arial" panose="020B0604020202020204" pitchFamily="34" charset="0"/>
              </a:rPr>
              <a:t>Example fact pattern:</a:t>
            </a:r>
          </a:p>
          <a:p>
            <a:pPr lvl="2">
              <a:spcAft>
                <a:spcPts val="1800"/>
              </a:spcAft>
              <a:buFont typeface="Univers 45 Light" pitchFamily="2" charset="0"/>
              <a:buChar char="—"/>
            </a:pPr>
            <a:r>
              <a:rPr lang="en-US" sz="1600" dirty="0" smtClean="0">
                <a:latin typeface="Arial" panose="020B0604020202020204" pitchFamily="34" charset="0"/>
                <a:ea typeface="Tahoma" panose="020B0604030504040204" pitchFamily="34" charset="0"/>
                <a:cs typeface="Arial" panose="020B0604020202020204" pitchFamily="34" charset="0"/>
              </a:rPr>
              <a:t>1 year lease commencing 1 January 2019</a:t>
            </a:r>
          </a:p>
          <a:p>
            <a:pPr lvl="2">
              <a:spcAft>
                <a:spcPts val="1800"/>
              </a:spcAft>
              <a:buFont typeface="Univers 45 Light" pitchFamily="2" charset="0"/>
              <a:buChar char="—"/>
            </a:pPr>
            <a:r>
              <a:rPr lang="en-US" sz="1600" dirty="0" smtClean="0">
                <a:latin typeface="Arial" panose="020B0604020202020204" pitchFamily="34" charset="0"/>
                <a:ea typeface="Tahoma" panose="020B0604030504040204" pitchFamily="34" charset="0"/>
                <a:cs typeface="Arial" panose="020B0604020202020204" pitchFamily="34" charset="0"/>
              </a:rPr>
              <a:t>Contract contains 9 extension options for a further year; exercisable at 31 December each year</a:t>
            </a:r>
          </a:p>
          <a:p>
            <a:pPr lvl="2">
              <a:spcAft>
                <a:spcPts val="1800"/>
              </a:spcAft>
              <a:buFont typeface="Univers 45 Light" pitchFamily="2" charset="0"/>
              <a:buChar char="—"/>
            </a:pPr>
            <a:r>
              <a:rPr lang="en-US" sz="1600" dirty="0" smtClean="0">
                <a:latin typeface="Arial" panose="020B0604020202020204" pitchFamily="34" charset="0"/>
                <a:ea typeface="Tahoma" panose="020B0604030504040204" pitchFamily="34" charset="0"/>
                <a:cs typeface="Arial" panose="020B0604020202020204" pitchFamily="34" charset="0"/>
              </a:rPr>
              <a:t>At 1 January 2019, the lessee concludes that it is not reasonably certain to exercise any extension options, and uses the short-term lease exemption</a:t>
            </a:r>
            <a:endParaRPr lang="en-US" sz="2000" dirty="0">
              <a:latin typeface="Arial" panose="020B0604020202020204" pitchFamily="34" charset="0"/>
              <a:ea typeface="Tahoma" panose="020B0604030504040204" pitchFamily="34" charset="0"/>
              <a:cs typeface="Arial" panose="020B0604020202020204" pitchFamily="34" charset="0"/>
            </a:endParaRPr>
          </a:p>
          <a:p>
            <a:pPr marL="0" lvl="2" indent="0">
              <a:spcAft>
                <a:spcPts val="1800"/>
              </a:spcAft>
              <a:buNone/>
            </a:pPr>
            <a:r>
              <a:rPr lang="en-US" sz="2000" b="1" dirty="0">
                <a:latin typeface="Arial" panose="020B0604020202020204" pitchFamily="34" charset="0"/>
                <a:ea typeface="Tahoma" panose="020B0604030504040204" pitchFamily="34" charset="0"/>
                <a:cs typeface="Arial" panose="020B0604020202020204" pitchFamily="34" charset="0"/>
              </a:rPr>
              <a:t>What happens in subsequent years if the extension options are exercised?</a:t>
            </a:r>
            <a:endParaRPr lang="en-SG" sz="2000" b="1" dirty="0">
              <a:latin typeface="Arial" panose="020B0604020202020204" pitchFamily="34" charset="0"/>
              <a:ea typeface="Tahoma" panose="020B0604030504040204" pitchFamily="34" charset="0"/>
              <a:cs typeface="Arial" panose="020B0604020202020204" pitchFamily="34" charset="0"/>
            </a:endParaRPr>
          </a:p>
          <a:p>
            <a:pPr marL="256498" lvl="2" indent="-256498">
              <a:spcAft>
                <a:spcPts val="1800"/>
              </a:spcAft>
              <a:buFont typeface="Wingdings" pitchFamily="2" charset="2"/>
              <a:buChar char="§"/>
            </a:pPr>
            <a:endParaRPr lang="en-SG" sz="2000" dirty="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1108622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z="5400" dirty="0" smtClean="0"/>
              <a:t>Why is it important to understand IFRS 16?</a:t>
            </a:r>
            <a:endParaRPr lang="en-US" sz="5400" dirty="0"/>
          </a:p>
        </p:txBody>
      </p:sp>
      <p:sp>
        <p:nvSpPr>
          <p:cNvPr id="6" name="Text Placeholder 5"/>
          <p:cNvSpPr>
            <a:spLocks noGrp="1"/>
          </p:cNvSpPr>
          <p:nvPr>
            <p:ph type="body" sz="quarter" idx="4294967295"/>
            <p:custDataLst>
              <p:tags r:id="rId2"/>
            </p:custDataLst>
          </p:nvPr>
        </p:nvSpPr>
        <p:spPr>
          <a:xfrm>
            <a:off x="746125" y="1485813"/>
            <a:ext cx="5143500" cy="3530600"/>
          </a:xfrm>
        </p:spPr>
        <p:txBody>
          <a:bodyPr/>
          <a:lstStyle/>
          <a:p>
            <a:pPr lvl="2">
              <a:spcAft>
                <a:spcPts val="1200"/>
              </a:spcAft>
              <a:buClr>
                <a:schemeClr val="tx1">
                  <a:lumMod val="85000"/>
                  <a:lumOff val="15000"/>
                </a:schemeClr>
              </a:buClr>
              <a:buSzPct val="80000"/>
            </a:pPr>
            <a:r>
              <a:rPr lang="en-GB" sz="2000" b="1" dirty="0">
                <a:latin typeface="Arial" panose="020B0604020202020204" pitchFamily="34" charset="0"/>
                <a:ea typeface="Tahoma" panose="020B0604030504040204" pitchFamily="34" charset="0"/>
                <a:cs typeface="Arial" panose="020B0604020202020204" pitchFamily="34" charset="0"/>
              </a:rPr>
              <a:t>Most companies lease assets and will be affected by the standard</a:t>
            </a:r>
          </a:p>
          <a:p>
            <a:pPr lvl="2">
              <a:spcAft>
                <a:spcPts val="1200"/>
              </a:spcAft>
              <a:buClr>
                <a:schemeClr val="tx1">
                  <a:lumMod val="85000"/>
                  <a:lumOff val="15000"/>
                </a:schemeClr>
              </a:buClr>
              <a:buSzPct val="80000"/>
            </a:pPr>
            <a:r>
              <a:rPr lang="en-GB" sz="2000" b="1" dirty="0">
                <a:solidFill>
                  <a:srgbClr val="0091DA"/>
                </a:solidFill>
                <a:latin typeface="Arial" panose="020B0604020202020204" pitchFamily="34" charset="0"/>
                <a:ea typeface="Tahoma" panose="020B0604030504040204" pitchFamily="34" charset="0"/>
                <a:cs typeface="Arial" panose="020B0604020202020204" pitchFamily="34" charset="0"/>
              </a:rPr>
              <a:t>Under </a:t>
            </a:r>
            <a:r>
              <a:rPr lang="en-GB" sz="2000" b="1" dirty="0" smtClean="0">
                <a:solidFill>
                  <a:srgbClr val="0091DA"/>
                </a:solidFill>
                <a:latin typeface="Arial" panose="020B0604020202020204" pitchFamily="34" charset="0"/>
                <a:ea typeface="Tahoma" panose="020B0604030504040204" pitchFamily="34" charset="0"/>
                <a:cs typeface="Arial" panose="020B0604020202020204" pitchFamily="34" charset="0"/>
              </a:rPr>
              <a:t>IFRS 16</a:t>
            </a:r>
            <a:r>
              <a:rPr lang="en-GB" sz="2000" b="1" dirty="0">
                <a:solidFill>
                  <a:srgbClr val="0091DA"/>
                </a:solidFill>
                <a:latin typeface="Arial" panose="020B0604020202020204" pitchFamily="34" charset="0"/>
                <a:ea typeface="Tahoma" panose="020B0604030504040204" pitchFamily="34" charset="0"/>
                <a:cs typeface="Arial" panose="020B0604020202020204" pitchFamily="34" charset="0"/>
              </a:rPr>
              <a:t>, lessees will bring leases on balance sheet</a:t>
            </a:r>
          </a:p>
          <a:p>
            <a:pPr lvl="2">
              <a:spcAft>
                <a:spcPts val="1200"/>
              </a:spcAft>
              <a:buClr>
                <a:schemeClr val="tx1">
                  <a:lumMod val="85000"/>
                  <a:lumOff val="15000"/>
                </a:schemeClr>
              </a:buClr>
              <a:buSzPct val="80000"/>
            </a:pPr>
            <a:r>
              <a:rPr lang="en-SG" sz="2000" b="1" dirty="0" smtClean="0">
                <a:latin typeface="Arial" panose="020B0604020202020204" pitchFamily="34" charset="0"/>
                <a:ea typeface="Tahoma" panose="020B0604030504040204" pitchFamily="34" charset="0"/>
                <a:cs typeface="Arial" panose="020B0604020202020204" pitchFamily="34" charset="0"/>
              </a:rPr>
              <a:t>Significant </a:t>
            </a:r>
            <a:r>
              <a:rPr lang="en-SG" sz="2000" b="1" dirty="0">
                <a:latin typeface="Arial" panose="020B0604020202020204" pitchFamily="34" charset="0"/>
                <a:ea typeface="Tahoma" panose="020B0604030504040204" pitchFamily="34" charset="0"/>
                <a:cs typeface="Arial" panose="020B0604020202020204" pitchFamily="34" charset="0"/>
              </a:rPr>
              <a:t>changes in key reporting metrics due to an increase in reported assets and liabilities.</a:t>
            </a:r>
          </a:p>
          <a:p>
            <a:pPr lvl="2">
              <a:spcAft>
                <a:spcPts val="1200"/>
              </a:spcAft>
              <a:buClr>
                <a:schemeClr val="tx1">
                  <a:lumMod val="85000"/>
                  <a:lumOff val="15000"/>
                </a:schemeClr>
              </a:buClr>
              <a:buSzPct val="80000"/>
            </a:pPr>
            <a:r>
              <a:rPr lang="en-GB" sz="2000" b="1" dirty="0">
                <a:solidFill>
                  <a:srgbClr val="0091DA"/>
                </a:solidFill>
                <a:latin typeface="Arial" panose="020B0604020202020204" pitchFamily="34" charset="0"/>
                <a:ea typeface="Tahoma" panose="020B0604030504040204" pitchFamily="34" charset="0"/>
                <a:cs typeface="Arial" panose="020B0604020202020204" pitchFamily="34" charset="0"/>
              </a:rPr>
              <a:t>Many judgemental issues.</a:t>
            </a:r>
          </a:p>
          <a:p>
            <a:pPr lvl="2">
              <a:spcAft>
                <a:spcPts val="1200"/>
              </a:spcAft>
              <a:buClr>
                <a:schemeClr val="tx1">
                  <a:lumMod val="85000"/>
                  <a:lumOff val="15000"/>
                </a:schemeClr>
              </a:buClr>
              <a:buSzPct val="80000"/>
            </a:pPr>
            <a:r>
              <a:rPr lang="en-SG" sz="2000" b="1" dirty="0" smtClean="0">
                <a:latin typeface="Arial" panose="020B0604020202020204" pitchFamily="34" charset="0"/>
                <a:ea typeface="Tahoma" panose="020B0604030504040204" pitchFamily="34" charset="0"/>
                <a:cs typeface="Arial" panose="020B0604020202020204" pitchFamily="34" charset="0"/>
              </a:rPr>
              <a:t>Controversial </a:t>
            </a:r>
            <a:r>
              <a:rPr lang="en-SG" sz="2000" b="1" dirty="0">
                <a:latin typeface="Arial" panose="020B0604020202020204" pitchFamily="34" charset="0"/>
                <a:ea typeface="Tahoma" panose="020B0604030504040204" pitchFamily="34" charset="0"/>
                <a:cs typeface="Arial" panose="020B0604020202020204" pitchFamily="34" charset="0"/>
              </a:rPr>
              <a:t>standard that your stakeholders/investors will want to understand the impact on your business.</a:t>
            </a:r>
          </a:p>
        </p:txBody>
      </p:sp>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988487" y="2754620"/>
            <a:ext cx="2410976" cy="3214635"/>
          </a:xfrm>
          <a:prstGeom prst="rect">
            <a:avLst/>
          </a:prstGeom>
          <a:ln>
            <a:noFill/>
          </a:ln>
          <a:effectLst/>
        </p:spPr>
      </p:pic>
    </p:spTree>
    <p:extLst>
      <p:ext uri="{BB962C8B-B14F-4D97-AF65-F5344CB8AC3E}">
        <p14:creationId xmlns:p14="http://schemas.microsoft.com/office/powerpoint/2010/main" xmlns="" val="2348142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46125" y="3193774"/>
            <a:ext cx="7653338" cy="2650435"/>
            <a:chOff x="746125" y="3193774"/>
            <a:chExt cx="8217590" cy="2650435"/>
          </a:xfrm>
        </p:grpSpPr>
        <p:sp>
          <p:nvSpPr>
            <p:cNvPr id="3" name="Rectangle 2"/>
            <p:cNvSpPr/>
            <p:nvPr/>
          </p:nvSpPr>
          <p:spPr>
            <a:xfrm>
              <a:off x="746125" y="3193774"/>
              <a:ext cx="4057788" cy="2650435"/>
            </a:xfrm>
            <a:prstGeom prst="rect">
              <a:avLst/>
            </a:prstGeom>
            <a:solidFill>
              <a:schemeClr val="bg1">
                <a:lumMod val="95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smtClean="0">
                <a:solidFill>
                  <a:schemeClr val="bg1"/>
                </a:solidFill>
              </a:endParaRPr>
            </a:p>
          </p:txBody>
        </p:sp>
        <p:sp>
          <p:nvSpPr>
            <p:cNvPr id="7" name="Rectangle 6"/>
            <p:cNvSpPr/>
            <p:nvPr/>
          </p:nvSpPr>
          <p:spPr>
            <a:xfrm>
              <a:off x="4905927" y="3193774"/>
              <a:ext cx="4057788" cy="2650435"/>
            </a:xfrm>
            <a:prstGeom prst="rect">
              <a:avLst/>
            </a:prstGeom>
            <a:solidFill>
              <a:schemeClr val="bg1">
                <a:lumMod val="95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smtClean="0">
                <a:solidFill>
                  <a:schemeClr val="bg1"/>
                </a:solidFill>
              </a:endParaRPr>
            </a:p>
          </p:txBody>
        </p:sp>
      </p:grpSp>
      <p:sp>
        <p:nvSpPr>
          <p:cNvPr id="2" name="Title 1"/>
          <p:cNvSpPr>
            <a:spLocks noGrp="1"/>
          </p:cNvSpPr>
          <p:nvPr>
            <p:ph type="title"/>
            <p:custDataLst>
              <p:tags r:id="rId1"/>
            </p:custDataLst>
          </p:nvPr>
        </p:nvSpPr>
        <p:spPr/>
        <p:txBody>
          <a:bodyPr/>
          <a:lstStyle/>
          <a:p>
            <a:r>
              <a:rPr lang="en-US" dirty="0" smtClean="0"/>
              <a:t>Leases of low-value assets</a:t>
            </a:r>
            <a:endParaRPr lang="en-US" sz="5400" dirty="0"/>
          </a:p>
        </p:txBody>
      </p:sp>
      <p:sp>
        <p:nvSpPr>
          <p:cNvPr id="6" name="Text Placeholder 5"/>
          <p:cNvSpPr>
            <a:spLocks noGrp="1"/>
          </p:cNvSpPr>
          <p:nvPr>
            <p:ph type="body" sz="quarter" idx="4294967295"/>
            <p:custDataLst>
              <p:tags r:id="rId2"/>
            </p:custDataLst>
          </p:nvPr>
        </p:nvSpPr>
        <p:spPr>
          <a:xfrm>
            <a:off x="746125" y="1061416"/>
            <a:ext cx="7634288" cy="1911350"/>
          </a:xfrm>
        </p:spPr>
        <p:txBody>
          <a:bodyPr/>
          <a:lstStyle/>
          <a:p>
            <a:pPr marL="0" lvl="2" indent="0">
              <a:lnSpc>
                <a:spcPct val="150000"/>
              </a:lnSpc>
              <a:spcBef>
                <a:spcPts val="600"/>
              </a:spcBef>
              <a:buNone/>
            </a:pPr>
            <a:r>
              <a:rPr lang="en-US" sz="2000" b="1" dirty="0" smtClean="0">
                <a:latin typeface="Arial" panose="020B0604020202020204" pitchFamily="34" charset="0"/>
                <a:ea typeface="Tahoma" panose="020B0604030504040204" pitchFamily="34" charset="0"/>
                <a:cs typeface="Arial" panose="020B0604020202020204" pitchFamily="34" charset="0"/>
              </a:rPr>
              <a:t>Example fact pattern:</a:t>
            </a:r>
          </a:p>
          <a:p>
            <a:pPr marL="0" lvl="2" indent="0">
              <a:lnSpc>
                <a:spcPct val="150000"/>
              </a:lnSpc>
              <a:spcBef>
                <a:spcPts val="600"/>
              </a:spcBef>
              <a:buNone/>
            </a:pPr>
            <a:r>
              <a:rPr lang="en-US" sz="1600" dirty="0" smtClean="0">
                <a:latin typeface="Arial" panose="020B0604020202020204" pitchFamily="34" charset="0"/>
                <a:ea typeface="Tahoma" panose="020B0604030504040204" pitchFamily="34" charset="0"/>
                <a:cs typeface="Arial" panose="020B0604020202020204" pitchFamily="34" charset="0"/>
              </a:rPr>
              <a:t>Big Company and Small Company both have a very high volume of leased office desks, all of which meet the definition of a low-value asset when assessed individually.</a:t>
            </a:r>
          </a:p>
        </p:txBody>
      </p:sp>
      <p:sp>
        <p:nvSpPr>
          <p:cNvPr id="4" name="Text Placeholder 5"/>
          <p:cNvSpPr>
            <a:spLocks noGrp="1"/>
          </p:cNvSpPr>
          <p:nvPr>
            <p:ph type="body" sz="quarter" idx="4294967295"/>
            <p:custDataLst>
              <p:tags r:id="rId3"/>
            </p:custDataLst>
          </p:nvPr>
        </p:nvSpPr>
        <p:spPr>
          <a:xfrm>
            <a:off x="848139" y="3262313"/>
            <a:ext cx="3624263" cy="1911350"/>
          </a:xfrm>
        </p:spPr>
        <p:txBody>
          <a:bodyPr/>
          <a:lstStyle/>
          <a:p>
            <a:pPr marL="0" lvl="2" indent="0">
              <a:spcBef>
                <a:spcPts val="600"/>
              </a:spcBef>
              <a:buNone/>
            </a:pPr>
            <a:r>
              <a:rPr lang="en-US" sz="1600" b="1" i="1" dirty="0" smtClean="0">
                <a:solidFill>
                  <a:srgbClr val="483698"/>
                </a:solidFill>
                <a:latin typeface="Arial" panose="020B0604020202020204" pitchFamily="34" charset="0"/>
                <a:ea typeface="Tahoma" panose="020B0604030504040204" pitchFamily="34" charset="0"/>
                <a:cs typeface="Arial" panose="020B0604020202020204" pitchFamily="34" charset="0"/>
              </a:rPr>
              <a:t>Big Company:</a:t>
            </a:r>
          </a:p>
          <a:p>
            <a:pPr lvl="2">
              <a:spcBef>
                <a:spcPts val="600"/>
              </a:spcBef>
            </a:pPr>
            <a:r>
              <a:rPr lang="en-US" sz="1600" dirty="0" smtClean="0">
                <a:latin typeface="Arial" panose="020B0604020202020204" pitchFamily="34" charset="0"/>
                <a:ea typeface="Tahoma" panose="020B0604030504040204" pitchFamily="34" charset="0"/>
                <a:cs typeface="Arial" panose="020B0604020202020204" pitchFamily="34" charset="0"/>
              </a:rPr>
              <a:t>Has a lot of property on its balance sheet</a:t>
            </a:r>
          </a:p>
          <a:p>
            <a:pPr lvl="2">
              <a:spcBef>
                <a:spcPts val="600"/>
              </a:spcBef>
            </a:pPr>
            <a:r>
              <a:rPr lang="en-US" sz="1600" dirty="0" smtClean="0">
                <a:latin typeface="Arial" panose="020B0604020202020204" pitchFamily="34" charset="0"/>
                <a:ea typeface="Tahoma" panose="020B0604030504040204" pitchFamily="34" charset="0"/>
                <a:cs typeface="Arial" panose="020B0604020202020204" pitchFamily="34" charset="0"/>
              </a:rPr>
              <a:t>Having assessed materiality, Big Company doesn’t capitalised any PPE with a cost of less than US$15,000</a:t>
            </a:r>
          </a:p>
        </p:txBody>
      </p:sp>
      <p:sp>
        <p:nvSpPr>
          <p:cNvPr id="5" name="Text Placeholder 5"/>
          <p:cNvSpPr>
            <a:spLocks noGrp="1"/>
          </p:cNvSpPr>
          <p:nvPr>
            <p:ph type="body" sz="quarter" idx="4294967295"/>
            <p:custDataLst>
              <p:tags r:id="rId4"/>
            </p:custDataLst>
          </p:nvPr>
        </p:nvSpPr>
        <p:spPr>
          <a:xfrm>
            <a:off x="4776788" y="3262313"/>
            <a:ext cx="3622675" cy="1911350"/>
          </a:xfrm>
        </p:spPr>
        <p:txBody>
          <a:bodyPr/>
          <a:lstStyle/>
          <a:p>
            <a:pPr marL="0" lvl="2" indent="0">
              <a:spcBef>
                <a:spcPts val="600"/>
              </a:spcBef>
              <a:buNone/>
            </a:pPr>
            <a:r>
              <a:rPr lang="en-US" sz="1600" b="1" i="1" dirty="0">
                <a:solidFill>
                  <a:srgbClr val="470A68"/>
                </a:solidFill>
                <a:latin typeface="Arial" panose="020B0604020202020204" pitchFamily="34" charset="0"/>
                <a:ea typeface="Tahoma" panose="020B0604030504040204" pitchFamily="34" charset="0"/>
                <a:cs typeface="Arial" panose="020B0604020202020204" pitchFamily="34" charset="0"/>
              </a:rPr>
              <a:t>Small Company:</a:t>
            </a:r>
          </a:p>
          <a:p>
            <a:pPr lvl="2">
              <a:spcBef>
                <a:spcPts val="600"/>
              </a:spcBef>
            </a:pPr>
            <a:r>
              <a:rPr lang="en-US" sz="1600" dirty="0" smtClean="0">
                <a:latin typeface="Arial" panose="020B0604020202020204" pitchFamily="34" charset="0"/>
                <a:ea typeface="Tahoma" panose="020B0604030504040204" pitchFamily="34" charset="0"/>
                <a:cs typeface="Arial" panose="020B0604020202020204" pitchFamily="34" charset="0"/>
              </a:rPr>
              <a:t>Is in the service industry and has relatively few assets</a:t>
            </a:r>
          </a:p>
          <a:p>
            <a:pPr lvl="2">
              <a:spcBef>
                <a:spcPts val="600"/>
              </a:spcBef>
            </a:pPr>
            <a:r>
              <a:rPr lang="en-US" sz="1600" dirty="0" smtClean="0">
                <a:latin typeface="Arial" panose="020B0604020202020204" pitchFamily="34" charset="0"/>
                <a:ea typeface="Tahoma" panose="020B0604030504040204" pitchFamily="34" charset="0"/>
                <a:cs typeface="Arial" panose="020B0604020202020204" pitchFamily="34" charset="0"/>
              </a:rPr>
              <a:t>Having assessed materiality, Small Company capitalizes PPE with a cost of more than US$100</a:t>
            </a:r>
          </a:p>
        </p:txBody>
      </p:sp>
    </p:spTree>
    <p:extLst>
      <p:ext uri="{BB962C8B-B14F-4D97-AF65-F5344CB8AC3E}">
        <p14:creationId xmlns:p14="http://schemas.microsoft.com/office/powerpoint/2010/main" xmlns="" val="4396589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5400" dirty="0" smtClean="0"/>
              <a:t>Measuring the lease liability</a:t>
            </a:r>
            <a:endParaRPr lang="en-GB" sz="5400" dirty="0"/>
          </a:p>
        </p:txBody>
      </p:sp>
      <p:sp>
        <p:nvSpPr>
          <p:cNvPr id="19" name="Text Placeholder 18"/>
          <p:cNvSpPr>
            <a:spLocks noGrp="1"/>
          </p:cNvSpPr>
          <p:nvPr>
            <p:ph type="body" sz="quarter" idx="4294967295"/>
          </p:nvPr>
        </p:nvSpPr>
        <p:spPr>
          <a:xfrm>
            <a:off x="905151" y="3335821"/>
            <a:ext cx="1344613" cy="381000"/>
          </a:xfrm>
          <a:prstGeom prst="rect">
            <a:avLst/>
          </a:prstGeom>
        </p:spPr>
        <p:txBody>
          <a:bodyPr/>
          <a:lstStyle/>
          <a:p>
            <a:r>
              <a:rPr lang="en-GB" sz="1800" dirty="0">
                <a:latin typeface="+mn-lt"/>
              </a:rPr>
              <a:t>Key inputs</a:t>
            </a:r>
          </a:p>
        </p:txBody>
      </p:sp>
      <p:grpSp>
        <p:nvGrpSpPr>
          <p:cNvPr id="12" name="Group 11"/>
          <p:cNvGrpSpPr/>
          <p:nvPr/>
        </p:nvGrpSpPr>
        <p:grpSpPr>
          <a:xfrm>
            <a:off x="1092351" y="1722202"/>
            <a:ext cx="6789186" cy="1136123"/>
            <a:chOff x="1061174" y="2861057"/>
            <a:chExt cx="10558168" cy="1861739"/>
          </a:xfrm>
        </p:grpSpPr>
        <p:sp>
          <p:nvSpPr>
            <p:cNvPr id="13" name="Rounded Rectangle 12"/>
            <p:cNvSpPr/>
            <p:nvPr>
              <p:custDataLst>
                <p:tags r:id="rId1"/>
              </p:custDataLst>
            </p:nvPr>
          </p:nvSpPr>
          <p:spPr>
            <a:xfrm>
              <a:off x="8777518" y="2861057"/>
              <a:ext cx="2841824" cy="1861739"/>
            </a:xfrm>
            <a:prstGeom prst="roundRect">
              <a:avLst>
                <a:gd name="adj" fmla="val 20850"/>
              </a:avLst>
            </a:prstGeom>
            <a:solidFill>
              <a:srgbClr val="6D2077"/>
            </a:solidFill>
            <a:ln w="9525" cap="flat" cmpd="sng" algn="ctr">
              <a:noFill/>
              <a:prstDash val="solid"/>
            </a:ln>
            <a:effectLst/>
          </p:spPr>
          <p:txBody>
            <a:bodyPr rtlCol="0" anchor="ctr"/>
            <a:lstStyle/>
            <a:p>
              <a:pPr algn="ctr" defTabSz="633062">
                <a:defRPr/>
              </a:pPr>
              <a:r>
                <a:rPr lang="en-GB" b="1" kern="0" dirty="0">
                  <a:solidFill>
                    <a:prstClr val="white"/>
                  </a:solidFill>
                  <a:cs typeface="Arial" panose="020B0604020202020204" pitchFamily="34" charset="0"/>
                </a:rPr>
                <a:t>Present value of expected payments at end of lease</a:t>
              </a:r>
            </a:p>
          </p:txBody>
        </p:sp>
        <p:sp>
          <p:nvSpPr>
            <p:cNvPr id="14" name="Rounded Rectangle 13"/>
            <p:cNvSpPr/>
            <p:nvPr>
              <p:custDataLst>
                <p:tags r:id="rId2"/>
              </p:custDataLst>
            </p:nvPr>
          </p:nvSpPr>
          <p:spPr>
            <a:xfrm>
              <a:off x="4985005" y="2861057"/>
              <a:ext cx="2841673" cy="1861739"/>
            </a:xfrm>
            <a:prstGeom prst="roundRect">
              <a:avLst>
                <a:gd name="adj" fmla="val 20849"/>
              </a:avLst>
            </a:prstGeom>
            <a:solidFill>
              <a:srgbClr val="6D2077"/>
            </a:solidFill>
            <a:ln w="9525" cap="flat" cmpd="sng" algn="ctr">
              <a:noFill/>
              <a:prstDash val="solid"/>
            </a:ln>
            <a:effectLst/>
          </p:spPr>
          <p:txBody>
            <a:bodyPr rtlCol="0" anchor="ctr"/>
            <a:lstStyle/>
            <a:p>
              <a:pPr algn="ctr" defTabSz="633062">
                <a:defRPr/>
              </a:pPr>
              <a:r>
                <a:rPr lang="en-GB" b="1" kern="0" dirty="0">
                  <a:solidFill>
                    <a:prstClr val="white"/>
                  </a:solidFill>
                  <a:cs typeface="Arial" panose="020B0604020202020204" pitchFamily="34" charset="0"/>
                </a:rPr>
                <a:t>Present value of lease rentals</a:t>
              </a:r>
            </a:p>
          </p:txBody>
        </p:sp>
        <p:sp>
          <p:nvSpPr>
            <p:cNvPr id="15" name="Text Placeholder 1"/>
            <p:cNvSpPr txBox="1">
              <a:spLocks/>
            </p:cNvSpPr>
            <p:nvPr>
              <p:custDataLst>
                <p:tags r:id="rId3"/>
              </p:custDataLst>
            </p:nvPr>
          </p:nvSpPr>
          <p:spPr>
            <a:xfrm>
              <a:off x="7921442" y="3375033"/>
              <a:ext cx="761313" cy="833787"/>
            </a:xfrm>
            <a:prstGeom prst="rect">
              <a:avLst/>
            </a:prstGeom>
          </p:spPr>
          <p:txBody>
            <a:bodyPr lIns="0" tIns="0" rIns="0" bIns="0"/>
            <a:lstStyle>
              <a:lvl1pPr marL="0" indent="0" algn="l" defTabSz="457200" rtl="0" eaLnBrk="1" latinLnBrk="0" hangingPunct="1">
                <a:spcBef>
                  <a:spcPts val="0"/>
                </a:spcBef>
                <a:spcAft>
                  <a:spcPts val="300"/>
                </a:spcAft>
                <a:buFont typeface="Lucida Grande"/>
                <a:buNone/>
                <a:defRPr sz="2000" b="1" i="0" kern="1200">
                  <a:solidFill>
                    <a:schemeClr val="tx1"/>
                  </a:solidFill>
                  <a:latin typeface="Univers for KPMG"/>
                  <a:ea typeface="+mn-ea"/>
                  <a:cs typeface="Univers for KPMG"/>
                </a:defRPr>
              </a:lvl1pPr>
              <a:lvl2pPr marL="0" indent="0" algn="l" defTabSz="457200" rtl="0" eaLnBrk="1" latinLnBrk="0" hangingPunct="1">
                <a:lnSpc>
                  <a:spcPct val="90000"/>
                </a:lnSpc>
                <a:spcBef>
                  <a:spcPts val="0"/>
                </a:spcBef>
                <a:spcAft>
                  <a:spcPts val="900"/>
                </a:spcAft>
                <a:buFont typeface="Arial"/>
                <a:buNone/>
                <a:defRPr sz="2000" b="0" i="0" kern="1200">
                  <a:solidFill>
                    <a:schemeClr val="tx1"/>
                  </a:solidFill>
                  <a:latin typeface="Univers for KPMG Light"/>
                  <a:ea typeface="+mn-ea"/>
                  <a:cs typeface="Univers for KPMG Light"/>
                </a:defRPr>
              </a:lvl2pPr>
              <a:lvl3pPr marL="228600" indent="-228600" algn="l" defTabSz="457200" rtl="0" eaLnBrk="1" latinLnBrk="0" hangingPunct="1">
                <a:spcBef>
                  <a:spcPts val="0"/>
                </a:spcBef>
                <a:spcAft>
                  <a:spcPts val="300"/>
                </a:spcAft>
                <a:buFont typeface="Lucida Grande"/>
                <a:buChar char="—"/>
                <a:defRPr sz="2000" b="0" i="0" kern="1200">
                  <a:solidFill>
                    <a:schemeClr val="tx1"/>
                  </a:solidFill>
                  <a:latin typeface="Univers for KPMG Light"/>
                  <a:ea typeface="+mn-ea"/>
                  <a:cs typeface="Univers for KPMG Light"/>
                </a:defRPr>
              </a:lvl3pPr>
              <a:lvl4pPr marL="342900" indent="-114300" algn="l" defTabSz="457200" rtl="0" eaLnBrk="1" latinLnBrk="0" hangingPunct="1">
                <a:spcBef>
                  <a:spcPts val="0"/>
                </a:spcBef>
                <a:spcAft>
                  <a:spcPts val="300"/>
                </a:spcAft>
                <a:buFont typeface="Arial"/>
                <a:buChar char="–"/>
                <a:defRPr sz="2000" b="0" i="0" kern="1200">
                  <a:solidFill>
                    <a:schemeClr val="tx1"/>
                  </a:solidFill>
                  <a:latin typeface="Univers for KPMG Light"/>
                  <a:ea typeface="+mn-ea"/>
                  <a:cs typeface="Univers for KPMG Light"/>
                </a:defRPr>
              </a:lvl4pPr>
              <a:lvl5pPr marL="0" indent="0" algn="l" defTabSz="457200" rtl="0" eaLnBrk="1" latinLnBrk="0" hangingPunct="1">
                <a:spcBef>
                  <a:spcPts val="0"/>
                </a:spcBef>
                <a:spcAft>
                  <a:spcPts val="300"/>
                </a:spcAft>
                <a:buFont typeface="Arial"/>
                <a:buNone/>
                <a:defRPr sz="2000" b="0" i="0" kern="1200">
                  <a:solidFill>
                    <a:schemeClr val="accent6"/>
                  </a:solidFill>
                  <a:latin typeface="Univers for KPMG Light"/>
                  <a:ea typeface="+mn-ea"/>
                  <a:cs typeface="Univers for KPMG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316531">
                <a:spcAft>
                  <a:spcPts val="208"/>
                </a:spcAft>
                <a:defRPr/>
              </a:pPr>
              <a:r>
                <a:rPr lang="en-GB" sz="1800" dirty="0">
                  <a:solidFill>
                    <a:srgbClr val="00338D"/>
                  </a:solidFill>
                  <a:latin typeface="+mn-lt"/>
                  <a:cs typeface="Arial" panose="020B0604020202020204" pitchFamily="34" charset="0"/>
                </a:rPr>
                <a:t>+</a:t>
              </a:r>
            </a:p>
          </p:txBody>
        </p:sp>
        <p:sp>
          <p:nvSpPr>
            <p:cNvPr id="16" name="Text Placeholder 1"/>
            <p:cNvSpPr txBox="1">
              <a:spLocks/>
            </p:cNvSpPr>
            <p:nvPr>
              <p:custDataLst>
                <p:tags r:id="rId4"/>
              </p:custDataLst>
            </p:nvPr>
          </p:nvSpPr>
          <p:spPr>
            <a:xfrm>
              <a:off x="4095354" y="3363563"/>
              <a:ext cx="761313" cy="833787"/>
            </a:xfrm>
            <a:prstGeom prst="rect">
              <a:avLst/>
            </a:prstGeom>
          </p:spPr>
          <p:txBody>
            <a:bodyPr lIns="0" tIns="0" rIns="0" bIns="0"/>
            <a:lstStyle>
              <a:lvl1pPr marL="0" indent="0" algn="l" defTabSz="457200" rtl="0" eaLnBrk="1" latinLnBrk="0" hangingPunct="1">
                <a:spcBef>
                  <a:spcPts val="0"/>
                </a:spcBef>
                <a:spcAft>
                  <a:spcPts val="300"/>
                </a:spcAft>
                <a:buFont typeface="Lucida Grande"/>
                <a:buNone/>
                <a:defRPr sz="2000" b="1" i="0" kern="1200">
                  <a:solidFill>
                    <a:schemeClr val="tx1"/>
                  </a:solidFill>
                  <a:latin typeface="Univers for KPMG"/>
                  <a:ea typeface="+mn-ea"/>
                  <a:cs typeface="Univers for KPMG"/>
                </a:defRPr>
              </a:lvl1pPr>
              <a:lvl2pPr marL="0" indent="0" algn="l" defTabSz="457200" rtl="0" eaLnBrk="1" latinLnBrk="0" hangingPunct="1">
                <a:lnSpc>
                  <a:spcPct val="90000"/>
                </a:lnSpc>
                <a:spcBef>
                  <a:spcPts val="0"/>
                </a:spcBef>
                <a:spcAft>
                  <a:spcPts val="900"/>
                </a:spcAft>
                <a:buFont typeface="Arial"/>
                <a:buNone/>
                <a:defRPr sz="2000" b="0" i="0" kern="1200">
                  <a:solidFill>
                    <a:schemeClr val="tx1"/>
                  </a:solidFill>
                  <a:latin typeface="Univers for KPMG Light"/>
                  <a:ea typeface="+mn-ea"/>
                  <a:cs typeface="Univers for KPMG Light"/>
                </a:defRPr>
              </a:lvl2pPr>
              <a:lvl3pPr marL="228600" indent="-228600" algn="l" defTabSz="457200" rtl="0" eaLnBrk="1" latinLnBrk="0" hangingPunct="1">
                <a:spcBef>
                  <a:spcPts val="0"/>
                </a:spcBef>
                <a:spcAft>
                  <a:spcPts val="300"/>
                </a:spcAft>
                <a:buFont typeface="Lucida Grande"/>
                <a:buChar char="—"/>
                <a:defRPr sz="2000" b="0" i="0" kern="1200">
                  <a:solidFill>
                    <a:schemeClr val="tx1"/>
                  </a:solidFill>
                  <a:latin typeface="Univers for KPMG Light"/>
                  <a:ea typeface="+mn-ea"/>
                  <a:cs typeface="Univers for KPMG Light"/>
                </a:defRPr>
              </a:lvl3pPr>
              <a:lvl4pPr marL="342900" indent="-114300" algn="l" defTabSz="457200" rtl="0" eaLnBrk="1" latinLnBrk="0" hangingPunct="1">
                <a:spcBef>
                  <a:spcPts val="0"/>
                </a:spcBef>
                <a:spcAft>
                  <a:spcPts val="300"/>
                </a:spcAft>
                <a:buFont typeface="Arial"/>
                <a:buChar char="–"/>
                <a:defRPr sz="2000" b="0" i="0" kern="1200">
                  <a:solidFill>
                    <a:schemeClr val="tx1"/>
                  </a:solidFill>
                  <a:latin typeface="Univers for KPMG Light"/>
                  <a:ea typeface="+mn-ea"/>
                  <a:cs typeface="Univers for KPMG Light"/>
                </a:defRPr>
              </a:lvl4pPr>
              <a:lvl5pPr marL="0" indent="0" algn="l" defTabSz="457200" rtl="0" eaLnBrk="1" latinLnBrk="0" hangingPunct="1">
                <a:spcBef>
                  <a:spcPts val="0"/>
                </a:spcBef>
                <a:spcAft>
                  <a:spcPts val="300"/>
                </a:spcAft>
                <a:buFont typeface="Arial"/>
                <a:buNone/>
                <a:defRPr sz="2000" b="0" i="0" kern="1200">
                  <a:solidFill>
                    <a:schemeClr val="accent6"/>
                  </a:solidFill>
                  <a:latin typeface="Univers for KPMG Light"/>
                  <a:ea typeface="+mn-ea"/>
                  <a:cs typeface="Univers for KPMG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316531">
                <a:spcAft>
                  <a:spcPts val="208"/>
                </a:spcAft>
                <a:defRPr/>
              </a:pPr>
              <a:r>
                <a:rPr lang="en-GB" sz="1800" dirty="0">
                  <a:solidFill>
                    <a:srgbClr val="00338D"/>
                  </a:solidFill>
                  <a:latin typeface="+mn-lt"/>
                  <a:cs typeface="Arial" panose="020B0604020202020204" pitchFamily="34" charset="0"/>
                </a:rPr>
                <a:t>=</a:t>
              </a:r>
            </a:p>
          </p:txBody>
        </p:sp>
        <p:sp>
          <p:nvSpPr>
            <p:cNvPr id="17" name="Rounded Rectangle 16"/>
            <p:cNvSpPr/>
            <p:nvPr>
              <p:custDataLst>
                <p:tags r:id="rId5"/>
              </p:custDataLst>
            </p:nvPr>
          </p:nvSpPr>
          <p:spPr>
            <a:xfrm>
              <a:off x="1061174" y="2861057"/>
              <a:ext cx="2841673" cy="1861739"/>
            </a:xfrm>
            <a:prstGeom prst="roundRect">
              <a:avLst>
                <a:gd name="adj" fmla="val 20849"/>
              </a:avLst>
            </a:prstGeom>
            <a:solidFill>
              <a:srgbClr val="00338D"/>
            </a:solidFill>
            <a:ln w="9525" cap="flat" cmpd="sng" algn="ctr">
              <a:noFill/>
              <a:prstDash val="solid"/>
            </a:ln>
            <a:effectLst/>
          </p:spPr>
          <p:txBody>
            <a:bodyPr rtlCol="0" anchor="ctr"/>
            <a:lstStyle/>
            <a:p>
              <a:pPr algn="ctr" defTabSz="633062">
                <a:defRPr/>
              </a:pPr>
              <a:r>
                <a:rPr lang="en-GB" b="1" kern="0" dirty="0">
                  <a:solidFill>
                    <a:prstClr val="white"/>
                  </a:solidFill>
                  <a:cs typeface="Arial" panose="020B0604020202020204" pitchFamily="34" charset="0"/>
                </a:rPr>
                <a:t>Lease liability</a:t>
              </a:r>
            </a:p>
          </p:txBody>
        </p:sp>
      </p:grpSp>
      <p:sp>
        <p:nvSpPr>
          <p:cNvPr id="20" name="Right Bracket 19"/>
          <p:cNvSpPr/>
          <p:nvPr/>
        </p:nvSpPr>
        <p:spPr>
          <a:xfrm rot="5400000">
            <a:off x="4538914" y="429602"/>
            <a:ext cx="199455" cy="5480390"/>
          </a:xfrm>
          <a:prstGeom prst="rightBracket">
            <a:avLst/>
          </a:prstGeom>
          <a:ln w="38100">
            <a:solidFill>
              <a:srgbClr val="005EB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dirty="0"/>
          </a:p>
        </p:txBody>
      </p:sp>
      <p:sp>
        <p:nvSpPr>
          <p:cNvPr id="21" name="Oval 20"/>
          <p:cNvSpPr/>
          <p:nvPr/>
        </p:nvSpPr>
        <p:spPr>
          <a:xfrm>
            <a:off x="1204468" y="3782420"/>
            <a:ext cx="1828800" cy="18288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Lease term</a:t>
            </a:r>
          </a:p>
        </p:txBody>
      </p:sp>
      <p:sp>
        <p:nvSpPr>
          <p:cNvPr id="22" name="Oval 21"/>
          <p:cNvSpPr/>
          <p:nvPr/>
        </p:nvSpPr>
        <p:spPr>
          <a:xfrm>
            <a:off x="3679241" y="3782420"/>
            <a:ext cx="1828800" cy="1828800"/>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Lease payments</a:t>
            </a:r>
          </a:p>
        </p:txBody>
      </p:sp>
      <p:sp>
        <p:nvSpPr>
          <p:cNvPr id="23" name="Oval 22"/>
          <p:cNvSpPr/>
          <p:nvPr/>
        </p:nvSpPr>
        <p:spPr>
          <a:xfrm>
            <a:off x="6054167" y="3782420"/>
            <a:ext cx="1828800" cy="1828800"/>
          </a:xfrm>
          <a:prstGeom prst="ellipse">
            <a:avLst/>
          </a:prstGeom>
          <a:solidFill>
            <a:srgbClr val="EAAA00"/>
          </a:solidFill>
          <a:ln>
            <a:solidFill>
              <a:srgbClr val="EAA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Discount rate</a:t>
            </a:r>
          </a:p>
        </p:txBody>
      </p:sp>
    </p:spTree>
    <p:extLst>
      <p:ext uri="{BB962C8B-B14F-4D97-AF65-F5344CB8AC3E}">
        <p14:creationId xmlns:p14="http://schemas.microsoft.com/office/powerpoint/2010/main" xmlns="" val="260118687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5400" dirty="0" smtClean="0"/>
              <a:t>Lease term</a:t>
            </a:r>
            <a:endParaRPr lang="en-GB" sz="5400" dirty="0"/>
          </a:p>
        </p:txBody>
      </p:sp>
      <p:sp>
        <p:nvSpPr>
          <p:cNvPr id="32" name="Oval 31"/>
          <p:cNvSpPr/>
          <p:nvPr/>
        </p:nvSpPr>
        <p:spPr>
          <a:xfrm>
            <a:off x="823304" y="2030026"/>
            <a:ext cx="1828800" cy="18288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b="1" dirty="0" smtClean="0"/>
          </a:p>
          <a:p>
            <a:pPr algn="ctr"/>
            <a:endParaRPr lang="en-GB" b="1" dirty="0"/>
          </a:p>
          <a:p>
            <a:pPr algn="ctr"/>
            <a:endParaRPr lang="en-GB" b="1" dirty="0" smtClean="0"/>
          </a:p>
          <a:p>
            <a:pPr algn="ctr"/>
            <a:endParaRPr lang="en-GB" b="1" dirty="0"/>
          </a:p>
          <a:p>
            <a:pPr algn="ctr"/>
            <a:endParaRPr lang="en-GB" b="1" dirty="0" smtClean="0"/>
          </a:p>
          <a:p>
            <a:pPr algn="ctr"/>
            <a:endParaRPr lang="en-GB" b="1" dirty="0"/>
          </a:p>
          <a:p>
            <a:pPr algn="ctr"/>
            <a:endParaRPr lang="en-GB" b="1" dirty="0" smtClean="0"/>
          </a:p>
          <a:p>
            <a:pPr algn="ctr"/>
            <a:endParaRPr lang="en-GB" b="1" dirty="0"/>
          </a:p>
          <a:p>
            <a:pPr algn="ctr"/>
            <a:r>
              <a:rPr lang="en-GB" b="1" dirty="0" smtClean="0"/>
              <a:t>Lease term</a:t>
            </a:r>
            <a:endParaRPr lang="en-GB" b="1" dirty="0"/>
          </a:p>
        </p:txBody>
      </p:sp>
      <p:sp>
        <p:nvSpPr>
          <p:cNvPr id="34" name="Text Placeholder 1"/>
          <p:cNvSpPr txBox="1">
            <a:spLocks/>
          </p:cNvSpPr>
          <p:nvPr>
            <p:custDataLst>
              <p:tags r:id="rId1"/>
            </p:custDataLst>
          </p:nvPr>
        </p:nvSpPr>
        <p:spPr>
          <a:xfrm>
            <a:off x="2832164" y="2579083"/>
            <a:ext cx="451888" cy="469678"/>
          </a:xfrm>
          <a:prstGeom prst="rect">
            <a:avLst/>
          </a:prstGeom>
        </p:spPr>
        <p:txBody>
          <a:bodyPr lIns="0" tIns="0" rIns="0" bIns="0"/>
          <a:lstStyle>
            <a:lvl1pPr marL="0" indent="0" algn="l" defTabSz="457200" rtl="0" eaLnBrk="1" latinLnBrk="0" hangingPunct="1">
              <a:spcBef>
                <a:spcPts val="0"/>
              </a:spcBef>
              <a:spcAft>
                <a:spcPts val="300"/>
              </a:spcAft>
              <a:buFont typeface="Lucida Grande"/>
              <a:buNone/>
              <a:defRPr sz="2000" b="1" i="0" kern="1200">
                <a:solidFill>
                  <a:schemeClr val="tx1"/>
                </a:solidFill>
                <a:latin typeface="Univers for KPMG"/>
                <a:ea typeface="+mn-ea"/>
                <a:cs typeface="Univers for KPMG"/>
              </a:defRPr>
            </a:lvl1pPr>
            <a:lvl2pPr marL="0" indent="0" algn="l" defTabSz="457200" rtl="0" eaLnBrk="1" latinLnBrk="0" hangingPunct="1">
              <a:lnSpc>
                <a:spcPct val="90000"/>
              </a:lnSpc>
              <a:spcBef>
                <a:spcPts val="0"/>
              </a:spcBef>
              <a:spcAft>
                <a:spcPts val="900"/>
              </a:spcAft>
              <a:buFont typeface="Arial"/>
              <a:buNone/>
              <a:defRPr sz="2000" b="0" i="0" kern="1200">
                <a:solidFill>
                  <a:schemeClr val="tx1"/>
                </a:solidFill>
                <a:latin typeface="Univers for KPMG Light"/>
                <a:ea typeface="+mn-ea"/>
                <a:cs typeface="Univers for KPMG Light"/>
              </a:defRPr>
            </a:lvl2pPr>
            <a:lvl3pPr marL="228600" indent="-228600" algn="l" defTabSz="457200" rtl="0" eaLnBrk="1" latinLnBrk="0" hangingPunct="1">
              <a:spcBef>
                <a:spcPts val="0"/>
              </a:spcBef>
              <a:spcAft>
                <a:spcPts val="300"/>
              </a:spcAft>
              <a:buFont typeface="Lucida Grande"/>
              <a:buChar char="—"/>
              <a:defRPr sz="2000" b="0" i="0" kern="1200">
                <a:solidFill>
                  <a:schemeClr val="tx1"/>
                </a:solidFill>
                <a:latin typeface="Univers for KPMG Light"/>
                <a:ea typeface="+mn-ea"/>
                <a:cs typeface="Univers for KPMG Light"/>
              </a:defRPr>
            </a:lvl3pPr>
            <a:lvl4pPr marL="342900" indent="-114300" algn="l" defTabSz="457200" rtl="0" eaLnBrk="1" latinLnBrk="0" hangingPunct="1">
              <a:spcBef>
                <a:spcPts val="0"/>
              </a:spcBef>
              <a:spcAft>
                <a:spcPts val="300"/>
              </a:spcAft>
              <a:buFont typeface="Arial"/>
              <a:buChar char="–"/>
              <a:defRPr sz="2000" b="0" i="0" kern="1200">
                <a:solidFill>
                  <a:schemeClr val="tx1"/>
                </a:solidFill>
                <a:latin typeface="Univers for KPMG Light"/>
                <a:ea typeface="+mn-ea"/>
                <a:cs typeface="Univers for KPMG Light"/>
              </a:defRPr>
            </a:lvl4pPr>
            <a:lvl5pPr marL="0" indent="0" algn="l" defTabSz="457200" rtl="0" eaLnBrk="1" latinLnBrk="0" hangingPunct="1">
              <a:spcBef>
                <a:spcPts val="0"/>
              </a:spcBef>
              <a:spcAft>
                <a:spcPts val="300"/>
              </a:spcAft>
              <a:buFont typeface="Arial"/>
              <a:buNone/>
              <a:defRPr sz="2000" b="0" i="0" kern="1200">
                <a:solidFill>
                  <a:schemeClr val="accent6"/>
                </a:solidFill>
                <a:latin typeface="Univers for KPMG Light"/>
                <a:ea typeface="+mn-ea"/>
                <a:cs typeface="Univers for KPMG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292190">
              <a:spcAft>
                <a:spcPts val="192"/>
              </a:spcAft>
              <a:defRPr/>
            </a:pPr>
            <a:r>
              <a:rPr lang="en-GB" sz="4800" dirty="0">
                <a:solidFill>
                  <a:srgbClr val="00338D"/>
                </a:solidFill>
                <a:latin typeface="+mn-lt"/>
                <a:cs typeface="Arial" panose="020B0604020202020204" pitchFamily="34" charset="0"/>
              </a:rPr>
              <a:t>=</a:t>
            </a:r>
          </a:p>
        </p:txBody>
      </p:sp>
      <p:sp>
        <p:nvSpPr>
          <p:cNvPr id="33" name="Rounded Rectangle 32"/>
          <p:cNvSpPr/>
          <p:nvPr/>
        </p:nvSpPr>
        <p:spPr>
          <a:xfrm>
            <a:off x="3555580" y="1381637"/>
            <a:ext cx="3348118" cy="648389"/>
          </a:xfrm>
          <a:prstGeom prst="roundRect">
            <a:avLst/>
          </a:prstGeom>
          <a:solidFill>
            <a:srgbClr val="483698"/>
          </a:solidFill>
          <a:ln>
            <a:solidFill>
              <a:srgbClr val="48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solidFill>
                  <a:schemeClr val="bg1"/>
                </a:solidFill>
              </a:rPr>
              <a:t>Non-cancellable</a:t>
            </a:r>
            <a:r>
              <a:rPr lang="en-GB" b="1" dirty="0">
                <a:solidFill>
                  <a:schemeClr val="bg1"/>
                </a:solidFill>
              </a:rPr>
              <a:t> </a:t>
            </a:r>
            <a:r>
              <a:rPr lang="en-GB" dirty="0">
                <a:solidFill>
                  <a:schemeClr val="bg1"/>
                </a:solidFill>
              </a:rPr>
              <a:t>period</a:t>
            </a:r>
          </a:p>
        </p:txBody>
      </p:sp>
      <p:sp>
        <p:nvSpPr>
          <p:cNvPr id="35" name="Text Placeholder 1"/>
          <p:cNvSpPr txBox="1">
            <a:spLocks/>
          </p:cNvSpPr>
          <p:nvPr>
            <p:custDataLst>
              <p:tags r:id="rId2"/>
            </p:custDataLst>
          </p:nvPr>
        </p:nvSpPr>
        <p:spPr>
          <a:xfrm>
            <a:off x="4965217" y="1878175"/>
            <a:ext cx="451888" cy="657638"/>
          </a:xfrm>
          <a:prstGeom prst="rect">
            <a:avLst/>
          </a:prstGeom>
        </p:spPr>
        <p:txBody>
          <a:bodyPr lIns="0" tIns="0" rIns="0" bIns="0"/>
          <a:lstStyle>
            <a:lvl1pPr marL="0" indent="0" algn="l" defTabSz="457200" rtl="0" eaLnBrk="1" latinLnBrk="0" hangingPunct="1">
              <a:spcBef>
                <a:spcPts val="0"/>
              </a:spcBef>
              <a:spcAft>
                <a:spcPts val="300"/>
              </a:spcAft>
              <a:buFont typeface="Lucida Grande"/>
              <a:buNone/>
              <a:defRPr sz="2000" b="1" i="0" kern="1200">
                <a:solidFill>
                  <a:schemeClr val="tx1"/>
                </a:solidFill>
                <a:latin typeface="Univers for KPMG"/>
                <a:ea typeface="+mn-ea"/>
                <a:cs typeface="Univers for KPMG"/>
              </a:defRPr>
            </a:lvl1pPr>
            <a:lvl2pPr marL="0" indent="0" algn="l" defTabSz="457200" rtl="0" eaLnBrk="1" latinLnBrk="0" hangingPunct="1">
              <a:lnSpc>
                <a:spcPct val="90000"/>
              </a:lnSpc>
              <a:spcBef>
                <a:spcPts val="0"/>
              </a:spcBef>
              <a:spcAft>
                <a:spcPts val="900"/>
              </a:spcAft>
              <a:buFont typeface="Arial"/>
              <a:buNone/>
              <a:defRPr sz="2000" b="0" i="0" kern="1200">
                <a:solidFill>
                  <a:schemeClr val="tx1"/>
                </a:solidFill>
                <a:latin typeface="Univers for KPMG Light"/>
                <a:ea typeface="+mn-ea"/>
                <a:cs typeface="Univers for KPMG Light"/>
              </a:defRPr>
            </a:lvl2pPr>
            <a:lvl3pPr marL="228600" indent="-228600" algn="l" defTabSz="457200" rtl="0" eaLnBrk="1" latinLnBrk="0" hangingPunct="1">
              <a:spcBef>
                <a:spcPts val="0"/>
              </a:spcBef>
              <a:spcAft>
                <a:spcPts val="300"/>
              </a:spcAft>
              <a:buFont typeface="Lucida Grande"/>
              <a:buChar char="—"/>
              <a:defRPr sz="2000" b="0" i="0" kern="1200">
                <a:solidFill>
                  <a:schemeClr val="tx1"/>
                </a:solidFill>
                <a:latin typeface="Univers for KPMG Light"/>
                <a:ea typeface="+mn-ea"/>
                <a:cs typeface="Univers for KPMG Light"/>
              </a:defRPr>
            </a:lvl3pPr>
            <a:lvl4pPr marL="342900" indent="-114300" algn="l" defTabSz="457200" rtl="0" eaLnBrk="1" latinLnBrk="0" hangingPunct="1">
              <a:spcBef>
                <a:spcPts val="0"/>
              </a:spcBef>
              <a:spcAft>
                <a:spcPts val="300"/>
              </a:spcAft>
              <a:buFont typeface="Arial"/>
              <a:buChar char="–"/>
              <a:defRPr sz="2000" b="0" i="0" kern="1200">
                <a:solidFill>
                  <a:schemeClr val="tx1"/>
                </a:solidFill>
                <a:latin typeface="Univers for KPMG Light"/>
                <a:ea typeface="+mn-ea"/>
                <a:cs typeface="Univers for KPMG Light"/>
              </a:defRPr>
            </a:lvl4pPr>
            <a:lvl5pPr marL="0" indent="0" algn="l" defTabSz="457200" rtl="0" eaLnBrk="1" latinLnBrk="0" hangingPunct="1">
              <a:spcBef>
                <a:spcPts val="0"/>
              </a:spcBef>
              <a:spcAft>
                <a:spcPts val="300"/>
              </a:spcAft>
              <a:buFont typeface="Arial"/>
              <a:buNone/>
              <a:defRPr sz="2000" b="0" i="0" kern="1200">
                <a:solidFill>
                  <a:schemeClr val="accent6"/>
                </a:solidFill>
                <a:latin typeface="Univers for KPMG Light"/>
                <a:ea typeface="+mn-ea"/>
                <a:cs typeface="Univers for KPMG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292190">
              <a:spcAft>
                <a:spcPts val="192"/>
              </a:spcAft>
              <a:defRPr/>
            </a:pPr>
            <a:r>
              <a:rPr lang="en-GB" sz="4800" dirty="0">
                <a:solidFill>
                  <a:srgbClr val="00338D"/>
                </a:solidFill>
                <a:latin typeface="+mn-lt"/>
                <a:cs typeface="Arial" panose="020B0604020202020204" pitchFamily="34" charset="0"/>
              </a:rPr>
              <a:t>+</a:t>
            </a:r>
          </a:p>
        </p:txBody>
      </p:sp>
      <p:sp>
        <p:nvSpPr>
          <p:cNvPr id="36" name="Text Placeholder 1"/>
          <p:cNvSpPr txBox="1">
            <a:spLocks/>
          </p:cNvSpPr>
          <p:nvPr>
            <p:custDataLst>
              <p:tags r:id="rId3"/>
            </p:custDataLst>
          </p:nvPr>
        </p:nvSpPr>
        <p:spPr>
          <a:xfrm>
            <a:off x="4982002" y="3220381"/>
            <a:ext cx="451888" cy="469678"/>
          </a:xfrm>
          <a:prstGeom prst="rect">
            <a:avLst/>
          </a:prstGeom>
        </p:spPr>
        <p:txBody>
          <a:bodyPr lIns="0" tIns="0" rIns="0" bIns="0"/>
          <a:lstStyle>
            <a:lvl1pPr marL="0" indent="0" algn="l" defTabSz="457200" rtl="0" eaLnBrk="1" latinLnBrk="0" hangingPunct="1">
              <a:spcBef>
                <a:spcPts val="0"/>
              </a:spcBef>
              <a:spcAft>
                <a:spcPts val="300"/>
              </a:spcAft>
              <a:buFont typeface="Lucida Grande"/>
              <a:buNone/>
              <a:defRPr sz="2000" b="1" i="0" kern="1200">
                <a:solidFill>
                  <a:schemeClr val="tx1"/>
                </a:solidFill>
                <a:latin typeface="Univers for KPMG"/>
                <a:ea typeface="+mn-ea"/>
                <a:cs typeface="Univers for KPMG"/>
              </a:defRPr>
            </a:lvl1pPr>
            <a:lvl2pPr marL="0" indent="0" algn="l" defTabSz="457200" rtl="0" eaLnBrk="1" latinLnBrk="0" hangingPunct="1">
              <a:lnSpc>
                <a:spcPct val="90000"/>
              </a:lnSpc>
              <a:spcBef>
                <a:spcPts val="0"/>
              </a:spcBef>
              <a:spcAft>
                <a:spcPts val="900"/>
              </a:spcAft>
              <a:buFont typeface="Arial"/>
              <a:buNone/>
              <a:defRPr sz="2000" b="0" i="0" kern="1200">
                <a:solidFill>
                  <a:schemeClr val="tx1"/>
                </a:solidFill>
                <a:latin typeface="Univers for KPMG Light"/>
                <a:ea typeface="+mn-ea"/>
                <a:cs typeface="Univers for KPMG Light"/>
              </a:defRPr>
            </a:lvl2pPr>
            <a:lvl3pPr marL="228600" indent="-228600" algn="l" defTabSz="457200" rtl="0" eaLnBrk="1" latinLnBrk="0" hangingPunct="1">
              <a:spcBef>
                <a:spcPts val="0"/>
              </a:spcBef>
              <a:spcAft>
                <a:spcPts val="300"/>
              </a:spcAft>
              <a:buFont typeface="Lucida Grande"/>
              <a:buChar char="—"/>
              <a:defRPr sz="2000" b="0" i="0" kern="1200">
                <a:solidFill>
                  <a:schemeClr val="tx1"/>
                </a:solidFill>
                <a:latin typeface="Univers for KPMG Light"/>
                <a:ea typeface="+mn-ea"/>
                <a:cs typeface="Univers for KPMG Light"/>
              </a:defRPr>
            </a:lvl3pPr>
            <a:lvl4pPr marL="342900" indent="-114300" algn="l" defTabSz="457200" rtl="0" eaLnBrk="1" latinLnBrk="0" hangingPunct="1">
              <a:spcBef>
                <a:spcPts val="0"/>
              </a:spcBef>
              <a:spcAft>
                <a:spcPts val="300"/>
              </a:spcAft>
              <a:buFont typeface="Arial"/>
              <a:buChar char="–"/>
              <a:defRPr sz="2000" b="0" i="0" kern="1200">
                <a:solidFill>
                  <a:schemeClr val="tx1"/>
                </a:solidFill>
                <a:latin typeface="Univers for KPMG Light"/>
                <a:ea typeface="+mn-ea"/>
                <a:cs typeface="Univers for KPMG Light"/>
              </a:defRPr>
            </a:lvl4pPr>
            <a:lvl5pPr marL="0" indent="0" algn="l" defTabSz="457200" rtl="0" eaLnBrk="1" latinLnBrk="0" hangingPunct="1">
              <a:spcBef>
                <a:spcPts val="0"/>
              </a:spcBef>
              <a:spcAft>
                <a:spcPts val="300"/>
              </a:spcAft>
              <a:buFont typeface="Arial"/>
              <a:buNone/>
              <a:defRPr sz="2000" b="0" i="0" kern="1200">
                <a:solidFill>
                  <a:schemeClr val="accent6"/>
                </a:solidFill>
                <a:latin typeface="Univers for KPMG Light"/>
                <a:ea typeface="+mn-ea"/>
                <a:cs typeface="Univers for KPMG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292190">
              <a:spcAft>
                <a:spcPts val="192"/>
              </a:spcAft>
              <a:defRPr/>
            </a:pPr>
            <a:r>
              <a:rPr lang="en-GB" sz="4800" dirty="0">
                <a:solidFill>
                  <a:srgbClr val="00338D"/>
                </a:solidFill>
                <a:latin typeface="+mn-lt"/>
                <a:cs typeface="Arial" panose="020B0604020202020204" pitchFamily="34" charset="0"/>
              </a:rPr>
              <a:t>+</a:t>
            </a:r>
          </a:p>
        </p:txBody>
      </p:sp>
      <p:sp>
        <p:nvSpPr>
          <p:cNvPr id="37" name="Rounded Rectangle 36"/>
          <p:cNvSpPr/>
          <p:nvPr/>
        </p:nvSpPr>
        <p:spPr>
          <a:xfrm>
            <a:off x="3555580" y="2513955"/>
            <a:ext cx="3348118" cy="86673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8147">
              <a:lnSpc>
                <a:spcPct val="90000"/>
              </a:lnSpc>
              <a:spcBef>
                <a:spcPct val="0"/>
              </a:spcBef>
              <a:spcAft>
                <a:spcPct val="35000"/>
              </a:spcAft>
            </a:pPr>
            <a:r>
              <a:rPr lang="en-US" dirty="0">
                <a:solidFill>
                  <a:schemeClr val="bg1"/>
                </a:solidFill>
              </a:rPr>
              <a:t>Optional renewal periods if lessee </a:t>
            </a:r>
            <a:r>
              <a:rPr lang="en-US" b="1" i="1" dirty="0">
                <a:solidFill>
                  <a:schemeClr val="bg1"/>
                </a:solidFill>
              </a:rPr>
              <a:t>reasonably certain</a:t>
            </a:r>
            <a:r>
              <a:rPr lang="en-US" b="1" dirty="0">
                <a:solidFill>
                  <a:schemeClr val="bg1"/>
                </a:solidFill>
              </a:rPr>
              <a:t> </a:t>
            </a:r>
            <a:r>
              <a:rPr lang="en-US" dirty="0">
                <a:solidFill>
                  <a:schemeClr val="bg1"/>
                </a:solidFill>
              </a:rPr>
              <a:t>to exercise</a:t>
            </a:r>
          </a:p>
        </p:txBody>
      </p:sp>
      <p:sp>
        <p:nvSpPr>
          <p:cNvPr id="38" name="Rounded Rectangle 37"/>
          <p:cNvSpPr/>
          <p:nvPr/>
        </p:nvSpPr>
        <p:spPr>
          <a:xfrm>
            <a:off x="3555578" y="3816048"/>
            <a:ext cx="3348119" cy="111063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8147">
              <a:lnSpc>
                <a:spcPct val="90000"/>
              </a:lnSpc>
              <a:spcBef>
                <a:spcPct val="0"/>
              </a:spcBef>
              <a:spcAft>
                <a:spcPct val="35000"/>
              </a:spcAft>
            </a:pPr>
            <a:r>
              <a:rPr lang="en-US" dirty="0">
                <a:solidFill>
                  <a:schemeClr val="bg1"/>
                </a:solidFill>
              </a:rPr>
              <a:t>Periods after optional termination date if lessee </a:t>
            </a:r>
            <a:r>
              <a:rPr lang="en-US" b="1" i="1" dirty="0">
                <a:solidFill>
                  <a:schemeClr val="bg1"/>
                </a:solidFill>
              </a:rPr>
              <a:t>reasonably certain not</a:t>
            </a:r>
            <a:r>
              <a:rPr lang="en-US" b="1" dirty="0">
                <a:solidFill>
                  <a:schemeClr val="bg1"/>
                </a:solidFill>
              </a:rPr>
              <a:t> </a:t>
            </a:r>
            <a:r>
              <a:rPr lang="en-US" dirty="0">
                <a:solidFill>
                  <a:schemeClr val="bg1"/>
                </a:solidFill>
              </a:rPr>
              <a:t>to exercise</a:t>
            </a:r>
          </a:p>
        </p:txBody>
      </p:sp>
      <p:sp>
        <p:nvSpPr>
          <p:cNvPr id="13" name="Text Placeholder 5"/>
          <p:cNvSpPr txBox="1">
            <a:spLocks/>
          </p:cNvSpPr>
          <p:nvPr>
            <p:custDataLst>
              <p:tags r:id="rId4"/>
            </p:custDataLst>
          </p:nvPr>
        </p:nvSpPr>
        <p:spPr>
          <a:xfrm>
            <a:off x="741831" y="5064735"/>
            <a:ext cx="7657632" cy="1045120"/>
          </a:xfrm>
          <a:prstGeom prst="rect">
            <a:avLst/>
          </a:prstGeom>
          <a:solidFill>
            <a:schemeClr val="bg1">
              <a:lumMod val="95000"/>
            </a:schemeClr>
          </a:solidFill>
          <a:ln>
            <a:noFill/>
          </a:ln>
          <a:effectLst/>
        </p:spPr>
        <p:txBody>
          <a:bodyPr lIns="153373" tIns="0" rIns="0" bIns="0" anchor="ctr" anchorCtr="0"/>
          <a:lstStyle>
            <a:defPPr>
              <a:defRPr lang="en-US"/>
            </a:defPPr>
            <a:lvl1pPr indent="0">
              <a:spcBef>
                <a:spcPts val="0"/>
              </a:spcBef>
              <a:spcAft>
                <a:spcPts val="300"/>
              </a:spcAft>
              <a:buFont typeface="Lucida Grande"/>
              <a:buNone/>
              <a:defRPr sz="2000" b="1" i="0">
                <a:latin typeface="Univers for KPMG"/>
                <a:cs typeface="Univers for KPMG"/>
              </a:defRPr>
            </a:lvl1pPr>
            <a:lvl2pPr marL="0" indent="0">
              <a:spcBef>
                <a:spcPts val="0"/>
              </a:spcBef>
              <a:spcAft>
                <a:spcPts val="300"/>
              </a:spcAft>
              <a:buFont typeface="Arial"/>
              <a:buNone/>
              <a:defRPr sz="2000" b="0" i="0">
                <a:latin typeface="Univers for KPMG"/>
                <a:cs typeface="Univers for KPMG"/>
              </a:defRPr>
            </a:lvl2pPr>
            <a:lvl3pPr marL="0" lvl="2" indent="0">
              <a:spcBef>
                <a:spcPts val="0"/>
              </a:spcBef>
              <a:spcAft>
                <a:spcPts val="450"/>
              </a:spcAft>
              <a:buFont typeface="Lucida Grande"/>
              <a:buNone/>
              <a:defRPr sz="1500" b="1" i="0">
                <a:solidFill>
                  <a:schemeClr val="bg1"/>
                </a:solidFill>
                <a:latin typeface="Univers 45 Light" pitchFamily="2" charset="0"/>
                <a:ea typeface="Tahoma" panose="020B0604030504040204" pitchFamily="34" charset="0"/>
                <a:cs typeface="Arial" panose="020B0604020202020204" pitchFamily="34" charset="0"/>
              </a:defRPr>
            </a:lvl3pPr>
            <a:lvl4pPr marL="342900" indent="-114300">
              <a:spcBef>
                <a:spcPts val="0"/>
              </a:spcBef>
              <a:spcAft>
                <a:spcPts val="300"/>
              </a:spcAft>
              <a:buFont typeface="Arial"/>
              <a:buChar char="–"/>
              <a:defRPr sz="2000" b="0" i="0">
                <a:latin typeface="Univers for KPMG Light"/>
                <a:cs typeface="Univers for KPMG Light"/>
              </a:defRPr>
            </a:lvl4pPr>
            <a:lvl5pPr marL="0" indent="0">
              <a:spcBef>
                <a:spcPts val="0"/>
              </a:spcBef>
              <a:spcAft>
                <a:spcPts val="300"/>
              </a:spcAft>
              <a:buFont typeface="Arial"/>
              <a:buNone/>
              <a:defRPr sz="2000" b="0" i="0">
                <a:solidFill>
                  <a:schemeClr val="accent6"/>
                </a:solidFill>
                <a:latin typeface="Univers for KPMG Light"/>
                <a:cs typeface="Univers for KPMG Ligh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2" algn="ctr"/>
            <a:r>
              <a:rPr lang="en-US" sz="1800" b="0" dirty="0">
                <a:solidFill>
                  <a:schemeClr val="tx2"/>
                </a:solidFill>
                <a:latin typeface="+mn-lt"/>
              </a:rPr>
              <a:t>Similar concept as </a:t>
            </a:r>
            <a:r>
              <a:rPr lang="en-US" sz="1800" b="0" dirty="0" smtClean="0">
                <a:solidFill>
                  <a:schemeClr val="tx2"/>
                </a:solidFill>
                <a:latin typeface="+mn-lt"/>
              </a:rPr>
              <a:t>IAS </a:t>
            </a:r>
            <a:r>
              <a:rPr lang="en-US" sz="1800" b="0" dirty="0">
                <a:solidFill>
                  <a:schemeClr val="tx2"/>
                </a:solidFill>
                <a:latin typeface="+mn-lt"/>
              </a:rPr>
              <a:t>17, lease term should include optional periods to the extent it is reasonably certain that the lessee will exercise the option to extend (or not to terminate) the lease.  </a:t>
            </a:r>
          </a:p>
        </p:txBody>
      </p:sp>
      <p:grpSp>
        <p:nvGrpSpPr>
          <p:cNvPr id="14" name="Group 13"/>
          <p:cNvGrpSpPr/>
          <p:nvPr/>
        </p:nvGrpSpPr>
        <p:grpSpPr>
          <a:xfrm>
            <a:off x="1264863" y="2217674"/>
            <a:ext cx="612450" cy="500459"/>
            <a:chOff x="-2349500" y="4904847"/>
            <a:chExt cx="555625" cy="454025"/>
          </a:xfrm>
          <a:solidFill>
            <a:schemeClr val="bg1"/>
          </a:solidFill>
        </p:grpSpPr>
        <p:sp>
          <p:nvSpPr>
            <p:cNvPr id="15" name="Freeform 108"/>
            <p:cNvSpPr>
              <a:spLocks/>
            </p:cNvSpPr>
            <p:nvPr/>
          </p:nvSpPr>
          <p:spPr bwMode="auto">
            <a:xfrm>
              <a:off x="-2260600" y="4952472"/>
              <a:ext cx="377825" cy="406400"/>
            </a:xfrm>
            <a:custGeom>
              <a:avLst/>
              <a:gdLst>
                <a:gd name="T0" fmla="*/ 0 w 520"/>
                <a:gd name="T1" fmla="*/ 561 h 561"/>
                <a:gd name="T2" fmla="*/ 520 w 520"/>
                <a:gd name="T3" fmla="*/ 561 h 561"/>
                <a:gd name="T4" fmla="*/ 520 w 520"/>
                <a:gd name="T5" fmla="*/ 261 h 561"/>
                <a:gd name="T6" fmla="*/ 520 w 520"/>
                <a:gd name="T7" fmla="*/ 260 h 561"/>
                <a:gd name="T8" fmla="*/ 260 w 520"/>
                <a:gd name="T9" fmla="*/ 0 h 561"/>
                <a:gd name="T10" fmla="*/ 0 w 520"/>
                <a:gd name="T11" fmla="*/ 260 h 561"/>
                <a:gd name="T12" fmla="*/ 0 w 520"/>
                <a:gd name="T13" fmla="*/ 261 h 561"/>
                <a:gd name="T14" fmla="*/ 0 w 520"/>
                <a:gd name="T15" fmla="*/ 561 h 5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0" h="561">
                  <a:moveTo>
                    <a:pt x="0" y="561"/>
                  </a:moveTo>
                  <a:cubicBezTo>
                    <a:pt x="520" y="561"/>
                    <a:pt x="520" y="561"/>
                    <a:pt x="520" y="561"/>
                  </a:cubicBezTo>
                  <a:cubicBezTo>
                    <a:pt x="520" y="261"/>
                    <a:pt x="520" y="261"/>
                    <a:pt x="520" y="261"/>
                  </a:cubicBezTo>
                  <a:cubicBezTo>
                    <a:pt x="520" y="261"/>
                    <a:pt x="520" y="260"/>
                    <a:pt x="520" y="260"/>
                  </a:cubicBezTo>
                  <a:cubicBezTo>
                    <a:pt x="260" y="0"/>
                    <a:pt x="260" y="0"/>
                    <a:pt x="260" y="0"/>
                  </a:cubicBezTo>
                  <a:cubicBezTo>
                    <a:pt x="0" y="260"/>
                    <a:pt x="0" y="260"/>
                    <a:pt x="0" y="260"/>
                  </a:cubicBezTo>
                  <a:cubicBezTo>
                    <a:pt x="0" y="260"/>
                    <a:pt x="0" y="261"/>
                    <a:pt x="0" y="261"/>
                  </a:cubicBezTo>
                  <a:lnTo>
                    <a:pt x="0" y="561"/>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endParaRPr lang="en-SG" dirty="0"/>
            </a:p>
          </p:txBody>
        </p:sp>
        <p:sp>
          <p:nvSpPr>
            <p:cNvPr id="16" name="Freeform 109"/>
            <p:cNvSpPr>
              <a:spLocks/>
            </p:cNvSpPr>
            <p:nvPr/>
          </p:nvSpPr>
          <p:spPr bwMode="auto">
            <a:xfrm>
              <a:off x="-2349500" y="4904847"/>
              <a:ext cx="555625" cy="454025"/>
            </a:xfrm>
            <a:custGeom>
              <a:avLst/>
              <a:gdLst>
                <a:gd name="T0" fmla="*/ 766 w 767"/>
                <a:gd name="T1" fmla="*/ 381 h 627"/>
                <a:gd name="T2" fmla="*/ 674 w 767"/>
                <a:gd name="T3" fmla="*/ 288 h 627"/>
                <a:gd name="T4" fmla="*/ 674 w 767"/>
                <a:gd name="T5" fmla="*/ 114 h 627"/>
                <a:gd name="T6" fmla="*/ 671 w 767"/>
                <a:gd name="T7" fmla="*/ 111 h 627"/>
                <a:gd name="T8" fmla="*/ 541 w 767"/>
                <a:gd name="T9" fmla="*/ 111 h 627"/>
                <a:gd name="T10" fmla="*/ 538 w 767"/>
                <a:gd name="T11" fmla="*/ 114 h 627"/>
                <a:gd name="T12" fmla="*/ 538 w 767"/>
                <a:gd name="T13" fmla="*/ 153 h 627"/>
                <a:gd name="T14" fmla="*/ 436 w 767"/>
                <a:gd name="T15" fmla="*/ 51 h 627"/>
                <a:gd name="T16" fmla="*/ 386 w 767"/>
                <a:gd name="T17" fmla="*/ 0 h 627"/>
                <a:gd name="T18" fmla="*/ 384 w 767"/>
                <a:gd name="T19" fmla="*/ 0 h 627"/>
                <a:gd name="T20" fmla="*/ 382 w 767"/>
                <a:gd name="T21" fmla="*/ 0 h 627"/>
                <a:gd name="T22" fmla="*/ 331 w 767"/>
                <a:gd name="T23" fmla="*/ 51 h 627"/>
                <a:gd name="T24" fmla="*/ 1 w 767"/>
                <a:gd name="T25" fmla="*/ 381 h 627"/>
                <a:gd name="T26" fmla="*/ 1 w 767"/>
                <a:gd name="T27" fmla="*/ 385 h 627"/>
                <a:gd name="T28" fmla="*/ 52 w 767"/>
                <a:gd name="T29" fmla="*/ 435 h 627"/>
                <a:gd name="T30" fmla="*/ 54 w 767"/>
                <a:gd name="T31" fmla="*/ 436 h 627"/>
                <a:gd name="T32" fmla="*/ 56 w 767"/>
                <a:gd name="T33" fmla="*/ 435 h 627"/>
                <a:gd name="T34" fmla="*/ 82 w 767"/>
                <a:gd name="T35" fmla="*/ 409 h 627"/>
                <a:gd name="T36" fmla="*/ 82 w 767"/>
                <a:gd name="T37" fmla="*/ 624 h 627"/>
                <a:gd name="T38" fmla="*/ 85 w 767"/>
                <a:gd name="T39" fmla="*/ 627 h 627"/>
                <a:gd name="T40" fmla="*/ 157 w 767"/>
                <a:gd name="T41" fmla="*/ 627 h 627"/>
                <a:gd name="T42" fmla="*/ 159 w 767"/>
                <a:gd name="T43" fmla="*/ 624 h 627"/>
                <a:gd name="T44" fmla="*/ 159 w 767"/>
                <a:gd name="T45" fmla="*/ 332 h 627"/>
                <a:gd name="T46" fmla="*/ 159 w 767"/>
                <a:gd name="T47" fmla="*/ 332 h 627"/>
                <a:gd name="T48" fmla="*/ 384 w 767"/>
                <a:gd name="T49" fmla="*/ 107 h 627"/>
                <a:gd name="T50" fmla="*/ 608 w 767"/>
                <a:gd name="T51" fmla="*/ 332 h 627"/>
                <a:gd name="T52" fmla="*/ 608 w 767"/>
                <a:gd name="T53" fmla="*/ 332 h 627"/>
                <a:gd name="T54" fmla="*/ 608 w 767"/>
                <a:gd name="T55" fmla="*/ 624 h 627"/>
                <a:gd name="T56" fmla="*/ 611 w 767"/>
                <a:gd name="T57" fmla="*/ 627 h 627"/>
                <a:gd name="T58" fmla="*/ 682 w 767"/>
                <a:gd name="T59" fmla="*/ 627 h 627"/>
                <a:gd name="T60" fmla="*/ 685 w 767"/>
                <a:gd name="T61" fmla="*/ 624 h 627"/>
                <a:gd name="T62" fmla="*/ 685 w 767"/>
                <a:gd name="T63" fmla="*/ 409 h 627"/>
                <a:gd name="T64" fmla="*/ 712 w 767"/>
                <a:gd name="T65" fmla="*/ 435 h 627"/>
                <a:gd name="T66" fmla="*/ 714 w 767"/>
                <a:gd name="T67" fmla="*/ 436 h 627"/>
                <a:gd name="T68" fmla="*/ 716 w 767"/>
                <a:gd name="T69" fmla="*/ 435 h 627"/>
                <a:gd name="T70" fmla="*/ 766 w 767"/>
                <a:gd name="T71" fmla="*/ 385 h 627"/>
                <a:gd name="T72" fmla="*/ 767 w 767"/>
                <a:gd name="T73" fmla="*/ 383 h 627"/>
                <a:gd name="T74" fmla="*/ 766 w 767"/>
                <a:gd name="T75" fmla="*/ 38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7" h="627">
                  <a:moveTo>
                    <a:pt x="766" y="381"/>
                  </a:moveTo>
                  <a:cubicBezTo>
                    <a:pt x="674" y="288"/>
                    <a:pt x="674" y="288"/>
                    <a:pt x="674" y="288"/>
                  </a:cubicBezTo>
                  <a:cubicBezTo>
                    <a:pt x="674" y="114"/>
                    <a:pt x="674" y="114"/>
                    <a:pt x="674" y="114"/>
                  </a:cubicBezTo>
                  <a:cubicBezTo>
                    <a:pt x="674" y="113"/>
                    <a:pt x="672" y="111"/>
                    <a:pt x="671" y="111"/>
                  </a:cubicBezTo>
                  <a:cubicBezTo>
                    <a:pt x="541" y="111"/>
                    <a:pt x="541" y="111"/>
                    <a:pt x="541" y="111"/>
                  </a:cubicBezTo>
                  <a:cubicBezTo>
                    <a:pt x="540" y="111"/>
                    <a:pt x="538" y="113"/>
                    <a:pt x="538" y="114"/>
                  </a:cubicBezTo>
                  <a:cubicBezTo>
                    <a:pt x="538" y="153"/>
                    <a:pt x="538" y="153"/>
                    <a:pt x="538" y="153"/>
                  </a:cubicBezTo>
                  <a:cubicBezTo>
                    <a:pt x="436" y="51"/>
                    <a:pt x="436" y="51"/>
                    <a:pt x="436" y="51"/>
                  </a:cubicBezTo>
                  <a:cubicBezTo>
                    <a:pt x="386" y="0"/>
                    <a:pt x="386" y="0"/>
                    <a:pt x="386" y="0"/>
                  </a:cubicBezTo>
                  <a:cubicBezTo>
                    <a:pt x="385" y="0"/>
                    <a:pt x="384" y="0"/>
                    <a:pt x="384" y="0"/>
                  </a:cubicBezTo>
                  <a:cubicBezTo>
                    <a:pt x="383" y="0"/>
                    <a:pt x="382" y="0"/>
                    <a:pt x="382" y="0"/>
                  </a:cubicBezTo>
                  <a:cubicBezTo>
                    <a:pt x="331" y="51"/>
                    <a:pt x="331" y="51"/>
                    <a:pt x="331" y="51"/>
                  </a:cubicBezTo>
                  <a:cubicBezTo>
                    <a:pt x="1" y="381"/>
                    <a:pt x="1" y="381"/>
                    <a:pt x="1" y="381"/>
                  </a:cubicBezTo>
                  <a:cubicBezTo>
                    <a:pt x="0" y="382"/>
                    <a:pt x="0" y="384"/>
                    <a:pt x="1" y="385"/>
                  </a:cubicBezTo>
                  <a:cubicBezTo>
                    <a:pt x="52" y="435"/>
                    <a:pt x="52" y="435"/>
                    <a:pt x="52" y="435"/>
                  </a:cubicBezTo>
                  <a:cubicBezTo>
                    <a:pt x="52" y="436"/>
                    <a:pt x="53" y="436"/>
                    <a:pt x="54" y="436"/>
                  </a:cubicBezTo>
                  <a:cubicBezTo>
                    <a:pt x="54" y="436"/>
                    <a:pt x="55" y="436"/>
                    <a:pt x="56" y="435"/>
                  </a:cubicBezTo>
                  <a:cubicBezTo>
                    <a:pt x="82" y="409"/>
                    <a:pt x="82" y="409"/>
                    <a:pt x="82" y="409"/>
                  </a:cubicBezTo>
                  <a:cubicBezTo>
                    <a:pt x="82" y="624"/>
                    <a:pt x="82" y="624"/>
                    <a:pt x="82" y="624"/>
                  </a:cubicBezTo>
                  <a:cubicBezTo>
                    <a:pt x="82" y="625"/>
                    <a:pt x="83" y="627"/>
                    <a:pt x="85" y="627"/>
                  </a:cubicBezTo>
                  <a:cubicBezTo>
                    <a:pt x="157" y="627"/>
                    <a:pt x="157" y="627"/>
                    <a:pt x="157" y="627"/>
                  </a:cubicBezTo>
                  <a:cubicBezTo>
                    <a:pt x="158" y="627"/>
                    <a:pt x="159" y="625"/>
                    <a:pt x="159" y="624"/>
                  </a:cubicBezTo>
                  <a:cubicBezTo>
                    <a:pt x="159" y="332"/>
                    <a:pt x="159" y="332"/>
                    <a:pt x="159" y="332"/>
                  </a:cubicBezTo>
                  <a:cubicBezTo>
                    <a:pt x="159" y="332"/>
                    <a:pt x="159" y="332"/>
                    <a:pt x="159" y="332"/>
                  </a:cubicBezTo>
                  <a:cubicBezTo>
                    <a:pt x="384" y="107"/>
                    <a:pt x="384" y="107"/>
                    <a:pt x="384" y="107"/>
                  </a:cubicBezTo>
                  <a:cubicBezTo>
                    <a:pt x="608" y="332"/>
                    <a:pt x="608" y="332"/>
                    <a:pt x="608" y="332"/>
                  </a:cubicBezTo>
                  <a:cubicBezTo>
                    <a:pt x="608" y="332"/>
                    <a:pt x="608" y="332"/>
                    <a:pt x="608" y="332"/>
                  </a:cubicBezTo>
                  <a:cubicBezTo>
                    <a:pt x="608" y="624"/>
                    <a:pt x="608" y="624"/>
                    <a:pt x="608" y="624"/>
                  </a:cubicBezTo>
                  <a:cubicBezTo>
                    <a:pt x="608" y="625"/>
                    <a:pt x="609" y="627"/>
                    <a:pt x="611" y="627"/>
                  </a:cubicBezTo>
                  <a:cubicBezTo>
                    <a:pt x="682" y="627"/>
                    <a:pt x="682" y="627"/>
                    <a:pt x="682" y="627"/>
                  </a:cubicBezTo>
                  <a:cubicBezTo>
                    <a:pt x="684" y="627"/>
                    <a:pt x="685" y="625"/>
                    <a:pt x="685" y="624"/>
                  </a:cubicBezTo>
                  <a:cubicBezTo>
                    <a:pt x="685" y="409"/>
                    <a:pt x="685" y="409"/>
                    <a:pt x="685" y="409"/>
                  </a:cubicBezTo>
                  <a:cubicBezTo>
                    <a:pt x="712" y="435"/>
                    <a:pt x="712" y="435"/>
                    <a:pt x="712" y="435"/>
                  </a:cubicBezTo>
                  <a:cubicBezTo>
                    <a:pt x="712" y="436"/>
                    <a:pt x="713" y="436"/>
                    <a:pt x="714" y="436"/>
                  </a:cubicBezTo>
                  <a:cubicBezTo>
                    <a:pt x="714" y="436"/>
                    <a:pt x="715" y="436"/>
                    <a:pt x="716" y="435"/>
                  </a:cubicBezTo>
                  <a:cubicBezTo>
                    <a:pt x="766" y="385"/>
                    <a:pt x="766" y="385"/>
                    <a:pt x="766" y="385"/>
                  </a:cubicBezTo>
                  <a:cubicBezTo>
                    <a:pt x="767" y="384"/>
                    <a:pt x="767" y="384"/>
                    <a:pt x="767" y="383"/>
                  </a:cubicBezTo>
                  <a:cubicBezTo>
                    <a:pt x="767" y="382"/>
                    <a:pt x="767" y="381"/>
                    <a:pt x="766" y="38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endParaRPr lang="en-SG" dirty="0"/>
            </a:p>
          </p:txBody>
        </p:sp>
        <p:sp>
          <p:nvSpPr>
            <p:cNvPr id="17" name="Freeform 110"/>
            <p:cNvSpPr>
              <a:spLocks/>
            </p:cNvSpPr>
            <p:nvPr/>
          </p:nvSpPr>
          <p:spPr bwMode="auto">
            <a:xfrm>
              <a:off x="-2139950" y="5123922"/>
              <a:ext cx="133350" cy="209550"/>
            </a:xfrm>
            <a:custGeom>
              <a:avLst/>
              <a:gdLst>
                <a:gd name="T0" fmla="*/ 173 w 183"/>
                <a:gd name="T1" fmla="*/ 159 h 289"/>
                <a:gd name="T2" fmla="*/ 143 w 183"/>
                <a:gd name="T3" fmla="*/ 136 h 289"/>
                <a:gd name="T4" fmla="*/ 93 w 183"/>
                <a:gd name="T5" fmla="*/ 121 h 289"/>
                <a:gd name="T6" fmla="*/ 49 w 183"/>
                <a:gd name="T7" fmla="*/ 106 h 289"/>
                <a:gd name="T8" fmla="*/ 41 w 183"/>
                <a:gd name="T9" fmla="*/ 87 h 289"/>
                <a:gd name="T10" fmla="*/ 53 w 183"/>
                <a:gd name="T11" fmla="*/ 65 h 289"/>
                <a:gd name="T12" fmla="*/ 91 w 183"/>
                <a:gd name="T13" fmla="*/ 55 h 289"/>
                <a:gd name="T14" fmla="*/ 129 w 183"/>
                <a:gd name="T15" fmla="*/ 66 h 289"/>
                <a:gd name="T16" fmla="*/ 144 w 183"/>
                <a:gd name="T17" fmla="*/ 97 h 289"/>
                <a:gd name="T18" fmla="*/ 144 w 183"/>
                <a:gd name="T19" fmla="*/ 99 h 289"/>
                <a:gd name="T20" fmla="*/ 176 w 183"/>
                <a:gd name="T21" fmla="*/ 96 h 289"/>
                <a:gd name="T22" fmla="*/ 176 w 183"/>
                <a:gd name="T23" fmla="*/ 94 h 289"/>
                <a:gd name="T24" fmla="*/ 165 w 183"/>
                <a:gd name="T25" fmla="*/ 58 h 289"/>
                <a:gd name="T26" fmla="*/ 135 w 183"/>
                <a:gd name="T27" fmla="*/ 34 h 289"/>
                <a:gd name="T28" fmla="*/ 118 w 183"/>
                <a:gd name="T29" fmla="*/ 28 h 289"/>
                <a:gd name="T30" fmla="*/ 118 w 183"/>
                <a:gd name="T31" fmla="*/ 0 h 289"/>
                <a:gd name="T32" fmla="*/ 72 w 183"/>
                <a:gd name="T33" fmla="*/ 0 h 289"/>
                <a:gd name="T34" fmla="*/ 72 w 183"/>
                <a:gd name="T35" fmla="*/ 27 h 289"/>
                <a:gd name="T36" fmla="*/ 48 w 183"/>
                <a:gd name="T37" fmla="*/ 33 h 289"/>
                <a:gd name="T38" fmla="*/ 19 w 183"/>
                <a:gd name="T39" fmla="*/ 56 h 289"/>
                <a:gd name="T40" fmla="*/ 9 w 183"/>
                <a:gd name="T41" fmla="*/ 89 h 289"/>
                <a:gd name="T42" fmla="*/ 17 w 183"/>
                <a:gd name="T43" fmla="*/ 118 h 289"/>
                <a:gd name="T44" fmla="*/ 42 w 183"/>
                <a:gd name="T45" fmla="*/ 140 h 289"/>
                <a:gd name="T46" fmla="*/ 85 w 183"/>
                <a:gd name="T47" fmla="*/ 154 h 289"/>
                <a:gd name="T48" fmla="*/ 125 w 183"/>
                <a:gd name="T49" fmla="*/ 165 h 289"/>
                <a:gd name="T50" fmla="*/ 145 w 183"/>
                <a:gd name="T51" fmla="*/ 178 h 289"/>
                <a:gd name="T52" fmla="*/ 150 w 183"/>
                <a:gd name="T53" fmla="*/ 195 h 289"/>
                <a:gd name="T54" fmla="*/ 144 w 183"/>
                <a:gd name="T55" fmla="*/ 213 h 289"/>
                <a:gd name="T56" fmla="*/ 126 w 183"/>
                <a:gd name="T57" fmla="*/ 226 h 289"/>
                <a:gd name="T58" fmla="*/ 96 w 183"/>
                <a:gd name="T59" fmla="*/ 231 h 289"/>
                <a:gd name="T60" fmla="*/ 63 w 183"/>
                <a:gd name="T61" fmla="*/ 225 h 289"/>
                <a:gd name="T62" fmla="*/ 41 w 183"/>
                <a:gd name="T63" fmla="*/ 208 h 289"/>
                <a:gd name="T64" fmla="*/ 32 w 183"/>
                <a:gd name="T65" fmla="*/ 181 h 289"/>
                <a:gd name="T66" fmla="*/ 32 w 183"/>
                <a:gd name="T67" fmla="*/ 179 h 289"/>
                <a:gd name="T68" fmla="*/ 0 w 183"/>
                <a:gd name="T69" fmla="*/ 182 h 289"/>
                <a:gd name="T70" fmla="*/ 0 w 183"/>
                <a:gd name="T71" fmla="*/ 184 h 289"/>
                <a:gd name="T72" fmla="*/ 13 w 183"/>
                <a:gd name="T73" fmla="*/ 225 h 289"/>
                <a:gd name="T74" fmla="*/ 46 w 183"/>
                <a:gd name="T75" fmla="*/ 253 h 289"/>
                <a:gd name="T76" fmla="*/ 72 w 183"/>
                <a:gd name="T77" fmla="*/ 260 h 289"/>
                <a:gd name="T78" fmla="*/ 72 w 183"/>
                <a:gd name="T79" fmla="*/ 289 h 289"/>
                <a:gd name="T80" fmla="*/ 118 w 183"/>
                <a:gd name="T81" fmla="*/ 289 h 289"/>
                <a:gd name="T82" fmla="*/ 118 w 183"/>
                <a:gd name="T83" fmla="*/ 260 h 289"/>
                <a:gd name="T84" fmla="*/ 142 w 183"/>
                <a:gd name="T85" fmla="*/ 253 h 289"/>
                <a:gd name="T86" fmla="*/ 172 w 183"/>
                <a:gd name="T87" fmla="*/ 227 h 289"/>
                <a:gd name="T88" fmla="*/ 183 w 183"/>
                <a:gd name="T89" fmla="*/ 192 h 289"/>
                <a:gd name="T90" fmla="*/ 173 w 183"/>
                <a:gd name="T91" fmla="*/ 15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3" h="289">
                  <a:moveTo>
                    <a:pt x="173" y="159"/>
                  </a:moveTo>
                  <a:cubicBezTo>
                    <a:pt x="167" y="150"/>
                    <a:pt x="157" y="142"/>
                    <a:pt x="143" y="136"/>
                  </a:cubicBezTo>
                  <a:cubicBezTo>
                    <a:pt x="134" y="132"/>
                    <a:pt x="117" y="127"/>
                    <a:pt x="93" y="121"/>
                  </a:cubicBezTo>
                  <a:cubicBezTo>
                    <a:pt x="70" y="116"/>
                    <a:pt x="55" y="111"/>
                    <a:pt x="49" y="106"/>
                  </a:cubicBezTo>
                  <a:cubicBezTo>
                    <a:pt x="44" y="101"/>
                    <a:pt x="41" y="95"/>
                    <a:pt x="41" y="87"/>
                  </a:cubicBezTo>
                  <a:cubicBezTo>
                    <a:pt x="41" y="78"/>
                    <a:pt x="45" y="71"/>
                    <a:pt x="53" y="65"/>
                  </a:cubicBezTo>
                  <a:cubicBezTo>
                    <a:pt x="61" y="59"/>
                    <a:pt x="73" y="55"/>
                    <a:pt x="91" y="55"/>
                  </a:cubicBezTo>
                  <a:cubicBezTo>
                    <a:pt x="108" y="55"/>
                    <a:pt x="120" y="59"/>
                    <a:pt x="129" y="66"/>
                  </a:cubicBezTo>
                  <a:cubicBezTo>
                    <a:pt x="137" y="73"/>
                    <a:pt x="142" y="83"/>
                    <a:pt x="144" y="97"/>
                  </a:cubicBezTo>
                  <a:cubicBezTo>
                    <a:pt x="144" y="99"/>
                    <a:pt x="144" y="99"/>
                    <a:pt x="144" y="99"/>
                  </a:cubicBezTo>
                  <a:cubicBezTo>
                    <a:pt x="176" y="96"/>
                    <a:pt x="176" y="96"/>
                    <a:pt x="176" y="96"/>
                  </a:cubicBezTo>
                  <a:cubicBezTo>
                    <a:pt x="176" y="94"/>
                    <a:pt x="176" y="94"/>
                    <a:pt x="176" y="94"/>
                  </a:cubicBezTo>
                  <a:cubicBezTo>
                    <a:pt x="176" y="81"/>
                    <a:pt x="172" y="69"/>
                    <a:pt x="165" y="58"/>
                  </a:cubicBezTo>
                  <a:cubicBezTo>
                    <a:pt x="158" y="47"/>
                    <a:pt x="148" y="39"/>
                    <a:pt x="135" y="34"/>
                  </a:cubicBezTo>
                  <a:cubicBezTo>
                    <a:pt x="129" y="31"/>
                    <a:pt x="124" y="30"/>
                    <a:pt x="118" y="28"/>
                  </a:cubicBezTo>
                  <a:cubicBezTo>
                    <a:pt x="118" y="0"/>
                    <a:pt x="118" y="0"/>
                    <a:pt x="118" y="0"/>
                  </a:cubicBezTo>
                  <a:cubicBezTo>
                    <a:pt x="72" y="0"/>
                    <a:pt x="72" y="0"/>
                    <a:pt x="72" y="0"/>
                  </a:cubicBezTo>
                  <a:cubicBezTo>
                    <a:pt x="72" y="27"/>
                    <a:pt x="72" y="27"/>
                    <a:pt x="72" y="27"/>
                  </a:cubicBezTo>
                  <a:cubicBezTo>
                    <a:pt x="63" y="28"/>
                    <a:pt x="55" y="30"/>
                    <a:pt x="48" y="33"/>
                  </a:cubicBezTo>
                  <a:cubicBezTo>
                    <a:pt x="35" y="38"/>
                    <a:pt x="25" y="46"/>
                    <a:pt x="19" y="56"/>
                  </a:cubicBezTo>
                  <a:cubicBezTo>
                    <a:pt x="12" y="66"/>
                    <a:pt x="9" y="77"/>
                    <a:pt x="9" y="89"/>
                  </a:cubicBezTo>
                  <a:cubicBezTo>
                    <a:pt x="9" y="100"/>
                    <a:pt x="11" y="110"/>
                    <a:pt x="17" y="118"/>
                  </a:cubicBezTo>
                  <a:cubicBezTo>
                    <a:pt x="22" y="127"/>
                    <a:pt x="31" y="134"/>
                    <a:pt x="42" y="140"/>
                  </a:cubicBezTo>
                  <a:cubicBezTo>
                    <a:pt x="50" y="144"/>
                    <a:pt x="65" y="149"/>
                    <a:pt x="85" y="154"/>
                  </a:cubicBezTo>
                  <a:cubicBezTo>
                    <a:pt x="106" y="159"/>
                    <a:pt x="119" y="163"/>
                    <a:pt x="125" y="165"/>
                  </a:cubicBezTo>
                  <a:cubicBezTo>
                    <a:pt x="134" y="168"/>
                    <a:pt x="141" y="173"/>
                    <a:pt x="145" y="178"/>
                  </a:cubicBezTo>
                  <a:cubicBezTo>
                    <a:pt x="148" y="182"/>
                    <a:pt x="150" y="188"/>
                    <a:pt x="150" y="195"/>
                  </a:cubicBezTo>
                  <a:cubicBezTo>
                    <a:pt x="150" y="201"/>
                    <a:pt x="148" y="207"/>
                    <a:pt x="144" y="213"/>
                  </a:cubicBezTo>
                  <a:cubicBezTo>
                    <a:pt x="140" y="219"/>
                    <a:pt x="134" y="223"/>
                    <a:pt x="126" y="226"/>
                  </a:cubicBezTo>
                  <a:cubicBezTo>
                    <a:pt x="117" y="229"/>
                    <a:pt x="108" y="231"/>
                    <a:pt x="96" y="231"/>
                  </a:cubicBezTo>
                  <a:cubicBezTo>
                    <a:pt x="84" y="231"/>
                    <a:pt x="73" y="229"/>
                    <a:pt x="63" y="225"/>
                  </a:cubicBezTo>
                  <a:cubicBezTo>
                    <a:pt x="53" y="220"/>
                    <a:pt x="46" y="215"/>
                    <a:pt x="41" y="208"/>
                  </a:cubicBezTo>
                  <a:cubicBezTo>
                    <a:pt x="36" y="201"/>
                    <a:pt x="33" y="192"/>
                    <a:pt x="32" y="181"/>
                  </a:cubicBezTo>
                  <a:cubicBezTo>
                    <a:pt x="32" y="179"/>
                    <a:pt x="32" y="179"/>
                    <a:pt x="32" y="179"/>
                  </a:cubicBezTo>
                  <a:cubicBezTo>
                    <a:pt x="0" y="182"/>
                    <a:pt x="0" y="182"/>
                    <a:pt x="0" y="182"/>
                  </a:cubicBezTo>
                  <a:cubicBezTo>
                    <a:pt x="0" y="184"/>
                    <a:pt x="0" y="184"/>
                    <a:pt x="0" y="184"/>
                  </a:cubicBezTo>
                  <a:cubicBezTo>
                    <a:pt x="1" y="199"/>
                    <a:pt x="5" y="213"/>
                    <a:pt x="13" y="225"/>
                  </a:cubicBezTo>
                  <a:cubicBezTo>
                    <a:pt x="21" y="237"/>
                    <a:pt x="32" y="247"/>
                    <a:pt x="46" y="253"/>
                  </a:cubicBezTo>
                  <a:cubicBezTo>
                    <a:pt x="54" y="256"/>
                    <a:pt x="62" y="258"/>
                    <a:pt x="72" y="260"/>
                  </a:cubicBezTo>
                  <a:cubicBezTo>
                    <a:pt x="72" y="289"/>
                    <a:pt x="72" y="289"/>
                    <a:pt x="72" y="289"/>
                  </a:cubicBezTo>
                  <a:cubicBezTo>
                    <a:pt x="118" y="289"/>
                    <a:pt x="118" y="289"/>
                    <a:pt x="118" y="289"/>
                  </a:cubicBezTo>
                  <a:cubicBezTo>
                    <a:pt x="118" y="260"/>
                    <a:pt x="118" y="260"/>
                    <a:pt x="118" y="260"/>
                  </a:cubicBezTo>
                  <a:cubicBezTo>
                    <a:pt x="127" y="258"/>
                    <a:pt x="135" y="256"/>
                    <a:pt x="142" y="253"/>
                  </a:cubicBezTo>
                  <a:cubicBezTo>
                    <a:pt x="155" y="247"/>
                    <a:pt x="165" y="238"/>
                    <a:pt x="172" y="227"/>
                  </a:cubicBezTo>
                  <a:cubicBezTo>
                    <a:pt x="179" y="216"/>
                    <a:pt x="183" y="205"/>
                    <a:pt x="183" y="192"/>
                  </a:cubicBezTo>
                  <a:cubicBezTo>
                    <a:pt x="183" y="180"/>
                    <a:pt x="180" y="169"/>
                    <a:pt x="173" y="15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endParaRPr lang="en-SG" dirty="0"/>
            </a:p>
          </p:txBody>
        </p:sp>
      </p:grpSp>
      <p:sp>
        <p:nvSpPr>
          <p:cNvPr id="12" name="Freeform 676"/>
          <p:cNvSpPr>
            <a:spLocks noEditPoints="1"/>
          </p:cNvSpPr>
          <p:nvPr/>
        </p:nvSpPr>
        <p:spPr bwMode="auto">
          <a:xfrm>
            <a:off x="1667677" y="2539923"/>
            <a:ext cx="620274" cy="461286"/>
          </a:xfrm>
          <a:custGeom>
            <a:avLst/>
            <a:gdLst>
              <a:gd name="T0" fmla="*/ 225 w 1024"/>
              <a:gd name="T1" fmla="*/ 0 h 762"/>
              <a:gd name="T2" fmla="*/ 323 w 1024"/>
              <a:gd name="T3" fmla="*/ 100 h 762"/>
              <a:gd name="T4" fmla="*/ 415 w 1024"/>
              <a:gd name="T5" fmla="*/ 83 h 762"/>
              <a:gd name="T6" fmla="*/ 482 w 1024"/>
              <a:gd name="T7" fmla="*/ 81 h 762"/>
              <a:gd name="T8" fmla="*/ 546 w 1024"/>
              <a:gd name="T9" fmla="*/ 83 h 762"/>
              <a:gd name="T10" fmla="*/ 682 w 1024"/>
              <a:gd name="T11" fmla="*/ 68 h 762"/>
              <a:gd name="T12" fmla="*/ 1024 w 1024"/>
              <a:gd name="T13" fmla="*/ 382 h 762"/>
              <a:gd name="T14" fmla="*/ 883 w 1024"/>
              <a:gd name="T15" fmla="*/ 410 h 762"/>
              <a:gd name="T16" fmla="*/ 793 w 1024"/>
              <a:gd name="T17" fmla="*/ 565 h 762"/>
              <a:gd name="T18" fmla="*/ 649 w 1024"/>
              <a:gd name="T19" fmla="*/ 703 h 762"/>
              <a:gd name="T20" fmla="*/ 503 w 1024"/>
              <a:gd name="T21" fmla="*/ 725 h 762"/>
              <a:gd name="T22" fmla="*/ 307 w 1024"/>
              <a:gd name="T23" fmla="*/ 638 h 762"/>
              <a:gd name="T24" fmla="*/ 150 w 1024"/>
              <a:gd name="T25" fmla="*/ 517 h 762"/>
              <a:gd name="T26" fmla="*/ 161 w 1024"/>
              <a:gd name="T27" fmla="*/ 454 h 762"/>
              <a:gd name="T28" fmla="*/ 118 w 1024"/>
              <a:gd name="T29" fmla="*/ 451 h 762"/>
              <a:gd name="T30" fmla="*/ 283 w 1024"/>
              <a:gd name="T31" fmla="*/ 170 h 762"/>
              <a:gd name="T32" fmla="*/ 192 w 1024"/>
              <a:gd name="T33" fmla="*/ 427 h 762"/>
              <a:gd name="T34" fmla="*/ 372 w 1024"/>
              <a:gd name="T35" fmla="*/ 553 h 762"/>
              <a:gd name="T36" fmla="*/ 554 w 1024"/>
              <a:gd name="T37" fmla="*/ 706 h 762"/>
              <a:gd name="T38" fmla="*/ 550 w 1024"/>
              <a:gd name="T39" fmla="*/ 657 h 762"/>
              <a:gd name="T40" fmla="*/ 637 w 1024"/>
              <a:gd name="T41" fmla="*/ 662 h 762"/>
              <a:gd name="T42" fmla="*/ 689 w 1024"/>
              <a:gd name="T43" fmla="*/ 627 h 762"/>
              <a:gd name="T44" fmla="*/ 662 w 1024"/>
              <a:gd name="T45" fmla="*/ 614 h 762"/>
              <a:gd name="T46" fmla="*/ 683 w 1024"/>
              <a:gd name="T47" fmla="*/ 578 h 762"/>
              <a:gd name="T48" fmla="*/ 713 w 1024"/>
              <a:gd name="T49" fmla="*/ 591 h 762"/>
              <a:gd name="T50" fmla="*/ 725 w 1024"/>
              <a:gd name="T51" fmla="*/ 547 h 762"/>
              <a:gd name="T52" fmla="*/ 775 w 1024"/>
              <a:gd name="T53" fmla="*/ 525 h 762"/>
              <a:gd name="T54" fmla="*/ 685 w 1024"/>
              <a:gd name="T55" fmla="*/ 365 h 762"/>
              <a:gd name="T56" fmla="*/ 552 w 1024"/>
              <a:gd name="T57" fmla="*/ 258 h 762"/>
              <a:gd name="T58" fmla="*/ 321 w 1024"/>
              <a:gd name="T59" fmla="*/ 259 h 762"/>
              <a:gd name="T60" fmla="*/ 404 w 1024"/>
              <a:gd name="T61" fmla="*/ 172 h 762"/>
              <a:gd name="T62" fmla="*/ 469 w 1024"/>
              <a:gd name="T63" fmla="*/ 121 h 762"/>
              <a:gd name="T64" fmla="*/ 421 w 1024"/>
              <a:gd name="T65" fmla="*/ 124 h 762"/>
              <a:gd name="T66" fmla="*/ 740 w 1024"/>
              <a:gd name="T67" fmla="*/ 167 h 762"/>
              <a:gd name="T68" fmla="*/ 824 w 1024"/>
              <a:gd name="T69" fmla="*/ 437 h 762"/>
              <a:gd name="T70" fmla="*/ 689 w 1024"/>
              <a:gd name="T71" fmla="*/ 254 h 762"/>
              <a:gd name="T72" fmla="*/ 542 w 1024"/>
              <a:gd name="T73" fmla="*/ 217 h 762"/>
              <a:gd name="T74" fmla="*/ 353 w 1024"/>
              <a:gd name="T75" fmla="*/ 285 h 762"/>
              <a:gd name="T76" fmla="*/ 431 w 1024"/>
              <a:gd name="T77" fmla="*/ 203 h 762"/>
              <a:gd name="T78" fmla="*/ 554 w 1024"/>
              <a:gd name="T79" fmla="*/ 124 h 762"/>
              <a:gd name="T80" fmla="*/ 740 w 1024"/>
              <a:gd name="T81" fmla="*/ 167 h 762"/>
              <a:gd name="T82" fmla="*/ 190 w 1024"/>
              <a:gd name="T83" fmla="*/ 507 h 762"/>
              <a:gd name="T84" fmla="*/ 249 w 1024"/>
              <a:gd name="T85" fmla="*/ 472 h 762"/>
              <a:gd name="T86" fmla="*/ 280 w 1024"/>
              <a:gd name="T87" fmla="*/ 544 h 762"/>
              <a:gd name="T88" fmla="*/ 280 w 1024"/>
              <a:gd name="T89" fmla="*/ 544 h 762"/>
              <a:gd name="T90" fmla="*/ 369 w 1024"/>
              <a:gd name="T91" fmla="*/ 652 h 762"/>
              <a:gd name="T92" fmla="*/ 386 w 1024"/>
              <a:gd name="T93" fmla="*/ 595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4" h="762">
                <a:moveTo>
                  <a:pt x="0" y="382"/>
                </a:moveTo>
                <a:cubicBezTo>
                  <a:pt x="225" y="0"/>
                  <a:pt x="225" y="0"/>
                  <a:pt x="225" y="0"/>
                </a:cubicBezTo>
                <a:cubicBezTo>
                  <a:pt x="342" y="68"/>
                  <a:pt x="342" y="68"/>
                  <a:pt x="342" y="68"/>
                </a:cubicBezTo>
                <a:cubicBezTo>
                  <a:pt x="323" y="100"/>
                  <a:pt x="323" y="100"/>
                  <a:pt x="323" y="100"/>
                </a:cubicBezTo>
                <a:cubicBezTo>
                  <a:pt x="351" y="92"/>
                  <a:pt x="382" y="88"/>
                  <a:pt x="415" y="83"/>
                </a:cubicBezTo>
                <a:cubicBezTo>
                  <a:pt x="415" y="83"/>
                  <a:pt x="415" y="83"/>
                  <a:pt x="415" y="83"/>
                </a:cubicBezTo>
                <a:cubicBezTo>
                  <a:pt x="438" y="80"/>
                  <a:pt x="466" y="78"/>
                  <a:pt x="482" y="81"/>
                </a:cubicBezTo>
                <a:cubicBezTo>
                  <a:pt x="482" y="81"/>
                  <a:pt x="482" y="81"/>
                  <a:pt x="482" y="81"/>
                </a:cubicBezTo>
                <a:cubicBezTo>
                  <a:pt x="494" y="84"/>
                  <a:pt x="504" y="88"/>
                  <a:pt x="513" y="95"/>
                </a:cubicBezTo>
                <a:cubicBezTo>
                  <a:pt x="523" y="90"/>
                  <a:pt x="534" y="86"/>
                  <a:pt x="546" y="83"/>
                </a:cubicBezTo>
                <a:cubicBezTo>
                  <a:pt x="580" y="77"/>
                  <a:pt x="669" y="92"/>
                  <a:pt x="702" y="101"/>
                </a:cubicBezTo>
                <a:cubicBezTo>
                  <a:pt x="682" y="68"/>
                  <a:pt x="682" y="68"/>
                  <a:pt x="682" y="68"/>
                </a:cubicBezTo>
                <a:cubicBezTo>
                  <a:pt x="800" y="0"/>
                  <a:pt x="800" y="0"/>
                  <a:pt x="800" y="0"/>
                </a:cubicBezTo>
                <a:cubicBezTo>
                  <a:pt x="1024" y="382"/>
                  <a:pt x="1024" y="382"/>
                  <a:pt x="1024" y="382"/>
                </a:cubicBezTo>
                <a:cubicBezTo>
                  <a:pt x="906" y="451"/>
                  <a:pt x="906" y="451"/>
                  <a:pt x="906" y="451"/>
                </a:cubicBezTo>
                <a:cubicBezTo>
                  <a:pt x="883" y="410"/>
                  <a:pt x="883" y="410"/>
                  <a:pt x="883" y="410"/>
                </a:cubicBezTo>
                <a:cubicBezTo>
                  <a:pt x="877" y="432"/>
                  <a:pt x="866" y="454"/>
                  <a:pt x="852" y="469"/>
                </a:cubicBezTo>
                <a:cubicBezTo>
                  <a:pt x="868" y="512"/>
                  <a:pt x="838" y="557"/>
                  <a:pt x="793" y="565"/>
                </a:cubicBezTo>
                <a:cubicBezTo>
                  <a:pt x="790" y="602"/>
                  <a:pt x="768" y="625"/>
                  <a:pt x="730" y="631"/>
                </a:cubicBezTo>
                <a:cubicBezTo>
                  <a:pt x="723" y="675"/>
                  <a:pt x="693" y="698"/>
                  <a:pt x="649" y="703"/>
                </a:cubicBezTo>
                <a:cubicBezTo>
                  <a:pt x="641" y="723"/>
                  <a:pt x="625" y="737"/>
                  <a:pt x="606" y="745"/>
                </a:cubicBezTo>
                <a:cubicBezTo>
                  <a:pt x="566" y="762"/>
                  <a:pt x="537" y="745"/>
                  <a:pt x="503" y="725"/>
                </a:cubicBezTo>
                <a:cubicBezTo>
                  <a:pt x="466" y="745"/>
                  <a:pt x="414" y="731"/>
                  <a:pt x="400" y="689"/>
                </a:cubicBezTo>
                <a:cubicBezTo>
                  <a:pt x="360" y="704"/>
                  <a:pt x="314" y="681"/>
                  <a:pt x="307" y="638"/>
                </a:cubicBezTo>
                <a:cubicBezTo>
                  <a:pt x="262" y="651"/>
                  <a:pt x="215" y="619"/>
                  <a:pt x="220" y="570"/>
                </a:cubicBezTo>
                <a:cubicBezTo>
                  <a:pt x="187" y="572"/>
                  <a:pt x="159" y="549"/>
                  <a:pt x="150" y="517"/>
                </a:cubicBezTo>
                <a:cubicBezTo>
                  <a:pt x="150" y="517"/>
                  <a:pt x="150" y="517"/>
                  <a:pt x="150" y="517"/>
                </a:cubicBezTo>
                <a:cubicBezTo>
                  <a:pt x="145" y="497"/>
                  <a:pt x="148" y="474"/>
                  <a:pt x="161" y="454"/>
                </a:cubicBezTo>
                <a:cubicBezTo>
                  <a:pt x="152" y="443"/>
                  <a:pt x="145" y="428"/>
                  <a:pt x="140" y="413"/>
                </a:cubicBezTo>
                <a:cubicBezTo>
                  <a:pt x="118" y="451"/>
                  <a:pt x="118" y="451"/>
                  <a:pt x="118" y="451"/>
                </a:cubicBezTo>
                <a:cubicBezTo>
                  <a:pt x="0" y="382"/>
                  <a:pt x="0" y="382"/>
                  <a:pt x="0" y="382"/>
                </a:cubicBezTo>
                <a:close/>
                <a:moveTo>
                  <a:pt x="283" y="170"/>
                </a:moveTo>
                <a:cubicBezTo>
                  <a:pt x="174" y="355"/>
                  <a:pt x="174" y="355"/>
                  <a:pt x="174" y="355"/>
                </a:cubicBezTo>
                <a:cubicBezTo>
                  <a:pt x="173" y="373"/>
                  <a:pt x="171" y="398"/>
                  <a:pt x="192" y="427"/>
                </a:cubicBezTo>
                <a:cubicBezTo>
                  <a:pt x="240" y="404"/>
                  <a:pt x="297" y="439"/>
                  <a:pt x="300" y="491"/>
                </a:cubicBezTo>
                <a:cubicBezTo>
                  <a:pt x="336" y="489"/>
                  <a:pt x="369" y="517"/>
                  <a:pt x="372" y="553"/>
                </a:cubicBezTo>
                <a:cubicBezTo>
                  <a:pt x="419" y="548"/>
                  <a:pt x="463" y="596"/>
                  <a:pt x="447" y="643"/>
                </a:cubicBezTo>
                <a:cubicBezTo>
                  <a:pt x="554" y="706"/>
                  <a:pt x="554" y="706"/>
                  <a:pt x="554" y="706"/>
                </a:cubicBezTo>
                <a:cubicBezTo>
                  <a:pt x="571" y="714"/>
                  <a:pt x="594" y="710"/>
                  <a:pt x="606" y="695"/>
                </a:cubicBezTo>
                <a:cubicBezTo>
                  <a:pt x="550" y="657"/>
                  <a:pt x="550" y="657"/>
                  <a:pt x="550" y="657"/>
                </a:cubicBezTo>
                <a:cubicBezTo>
                  <a:pt x="529" y="640"/>
                  <a:pt x="556" y="608"/>
                  <a:pt x="577" y="626"/>
                </a:cubicBezTo>
                <a:cubicBezTo>
                  <a:pt x="589" y="636"/>
                  <a:pt x="621" y="660"/>
                  <a:pt x="637" y="662"/>
                </a:cubicBezTo>
                <a:cubicBezTo>
                  <a:pt x="655" y="661"/>
                  <a:pt x="668" y="657"/>
                  <a:pt x="677" y="650"/>
                </a:cubicBezTo>
                <a:cubicBezTo>
                  <a:pt x="683" y="644"/>
                  <a:pt x="687" y="637"/>
                  <a:pt x="689" y="627"/>
                </a:cubicBezTo>
                <a:cubicBezTo>
                  <a:pt x="662" y="614"/>
                  <a:pt x="662" y="614"/>
                  <a:pt x="662" y="614"/>
                </a:cubicBezTo>
                <a:cubicBezTo>
                  <a:pt x="662" y="614"/>
                  <a:pt x="662" y="614"/>
                  <a:pt x="662" y="614"/>
                </a:cubicBezTo>
                <a:cubicBezTo>
                  <a:pt x="644" y="604"/>
                  <a:pt x="602" y="581"/>
                  <a:pt x="620" y="558"/>
                </a:cubicBezTo>
                <a:cubicBezTo>
                  <a:pt x="637" y="536"/>
                  <a:pt x="664" y="567"/>
                  <a:pt x="683" y="578"/>
                </a:cubicBezTo>
                <a:cubicBezTo>
                  <a:pt x="683" y="578"/>
                  <a:pt x="683" y="578"/>
                  <a:pt x="683" y="578"/>
                </a:cubicBezTo>
                <a:cubicBezTo>
                  <a:pt x="693" y="584"/>
                  <a:pt x="703" y="588"/>
                  <a:pt x="713" y="591"/>
                </a:cubicBezTo>
                <a:cubicBezTo>
                  <a:pt x="736" y="593"/>
                  <a:pt x="750" y="580"/>
                  <a:pt x="752" y="561"/>
                </a:cubicBezTo>
                <a:cubicBezTo>
                  <a:pt x="743" y="557"/>
                  <a:pt x="733" y="553"/>
                  <a:pt x="725" y="547"/>
                </a:cubicBezTo>
                <a:cubicBezTo>
                  <a:pt x="709" y="538"/>
                  <a:pt x="665" y="515"/>
                  <a:pt x="684" y="491"/>
                </a:cubicBezTo>
                <a:cubicBezTo>
                  <a:pt x="706" y="464"/>
                  <a:pt x="740" y="520"/>
                  <a:pt x="775" y="525"/>
                </a:cubicBezTo>
                <a:cubicBezTo>
                  <a:pt x="803" y="529"/>
                  <a:pt x="826" y="495"/>
                  <a:pt x="810" y="479"/>
                </a:cubicBezTo>
                <a:cubicBezTo>
                  <a:pt x="763" y="440"/>
                  <a:pt x="722" y="402"/>
                  <a:pt x="685" y="365"/>
                </a:cubicBezTo>
                <a:cubicBezTo>
                  <a:pt x="648" y="329"/>
                  <a:pt x="614" y="292"/>
                  <a:pt x="580" y="256"/>
                </a:cubicBezTo>
                <a:cubicBezTo>
                  <a:pt x="571" y="256"/>
                  <a:pt x="562" y="257"/>
                  <a:pt x="552" y="258"/>
                </a:cubicBezTo>
                <a:cubicBezTo>
                  <a:pt x="537" y="263"/>
                  <a:pt x="431" y="338"/>
                  <a:pt x="404" y="355"/>
                </a:cubicBezTo>
                <a:cubicBezTo>
                  <a:pt x="346" y="394"/>
                  <a:pt x="277" y="312"/>
                  <a:pt x="321" y="259"/>
                </a:cubicBezTo>
                <a:cubicBezTo>
                  <a:pt x="321" y="259"/>
                  <a:pt x="321" y="259"/>
                  <a:pt x="321" y="259"/>
                </a:cubicBezTo>
                <a:cubicBezTo>
                  <a:pt x="346" y="228"/>
                  <a:pt x="373" y="199"/>
                  <a:pt x="404" y="172"/>
                </a:cubicBezTo>
                <a:cubicBezTo>
                  <a:pt x="404" y="172"/>
                  <a:pt x="404" y="172"/>
                  <a:pt x="404" y="172"/>
                </a:cubicBezTo>
                <a:cubicBezTo>
                  <a:pt x="424" y="154"/>
                  <a:pt x="446" y="137"/>
                  <a:pt x="469" y="121"/>
                </a:cubicBezTo>
                <a:cubicBezTo>
                  <a:pt x="421" y="124"/>
                  <a:pt x="421" y="124"/>
                  <a:pt x="421" y="124"/>
                </a:cubicBezTo>
                <a:cubicBezTo>
                  <a:pt x="421" y="124"/>
                  <a:pt x="421" y="124"/>
                  <a:pt x="421" y="124"/>
                </a:cubicBezTo>
                <a:cubicBezTo>
                  <a:pt x="364" y="133"/>
                  <a:pt x="316" y="138"/>
                  <a:pt x="283" y="170"/>
                </a:cubicBezTo>
                <a:close/>
                <a:moveTo>
                  <a:pt x="740" y="167"/>
                </a:moveTo>
                <a:cubicBezTo>
                  <a:pt x="847" y="349"/>
                  <a:pt x="847" y="349"/>
                  <a:pt x="847" y="349"/>
                </a:cubicBezTo>
                <a:cubicBezTo>
                  <a:pt x="855" y="370"/>
                  <a:pt x="840" y="418"/>
                  <a:pt x="824" y="437"/>
                </a:cubicBezTo>
                <a:cubicBezTo>
                  <a:pt x="758" y="381"/>
                  <a:pt x="701" y="324"/>
                  <a:pt x="644" y="263"/>
                </a:cubicBezTo>
                <a:cubicBezTo>
                  <a:pt x="659" y="266"/>
                  <a:pt x="682" y="276"/>
                  <a:pt x="689" y="254"/>
                </a:cubicBezTo>
                <a:cubicBezTo>
                  <a:pt x="692" y="243"/>
                  <a:pt x="685" y="231"/>
                  <a:pt x="674" y="228"/>
                </a:cubicBezTo>
                <a:cubicBezTo>
                  <a:pt x="625" y="214"/>
                  <a:pt x="590" y="211"/>
                  <a:pt x="542" y="217"/>
                </a:cubicBezTo>
                <a:cubicBezTo>
                  <a:pt x="524" y="220"/>
                  <a:pt x="412" y="301"/>
                  <a:pt x="382" y="320"/>
                </a:cubicBezTo>
                <a:cubicBezTo>
                  <a:pt x="362" y="333"/>
                  <a:pt x="339" y="303"/>
                  <a:pt x="353" y="285"/>
                </a:cubicBezTo>
                <a:cubicBezTo>
                  <a:pt x="353" y="285"/>
                  <a:pt x="353" y="285"/>
                  <a:pt x="353" y="285"/>
                </a:cubicBezTo>
                <a:cubicBezTo>
                  <a:pt x="431" y="203"/>
                  <a:pt x="431" y="203"/>
                  <a:pt x="431" y="203"/>
                </a:cubicBezTo>
                <a:cubicBezTo>
                  <a:pt x="431" y="203"/>
                  <a:pt x="431" y="203"/>
                  <a:pt x="431" y="203"/>
                </a:cubicBezTo>
                <a:cubicBezTo>
                  <a:pt x="457" y="180"/>
                  <a:pt x="517" y="132"/>
                  <a:pt x="554" y="124"/>
                </a:cubicBezTo>
                <a:cubicBezTo>
                  <a:pt x="573" y="121"/>
                  <a:pt x="599" y="126"/>
                  <a:pt x="619" y="128"/>
                </a:cubicBezTo>
                <a:cubicBezTo>
                  <a:pt x="666" y="135"/>
                  <a:pt x="716" y="141"/>
                  <a:pt x="740" y="167"/>
                </a:cubicBezTo>
                <a:close/>
                <a:moveTo>
                  <a:pt x="236" y="463"/>
                </a:moveTo>
                <a:cubicBezTo>
                  <a:pt x="210" y="453"/>
                  <a:pt x="184" y="482"/>
                  <a:pt x="190" y="507"/>
                </a:cubicBezTo>
                <a:cubicBezTo>
                  <a:pt x="190" y="507"/>
                  <a:pt x="190" y="507"/>
                  <a:pt x="190" y="507"/>
                </a:cubicBezTo>
                <a:cubicBezTo>
                  <a:pt x="203" y="555"/>
                  <a:pt x="286" y="512"/>
                  <a:pt x="249" y="472"/>
                </a:cubicBezTo>
                <a:cubicBezTo>
                  <a:pt x="245" y="468"/>
                  <a:pt x="241" y="465"/>
                  <a:pt x="236" y="463"/>
                </a:cubicBezTo>
                <a:close/>
                <a:moveTo>
                  <a:pt x="280" y="544"/>
                </a:moveTo>
                <a:cubicBezTo>
                  <a:pt x="234" y="593"/>
                  <a:pt x="290" y="621"/>
                  <a:pt x="323" y="580"/>
                </a:cubicBezTo>
                <a:cubicBezTo>
                  <a:pt x="348" y="549"/>
                  <a:pt x="309" y="515"/>
                  <a:pt x="280" y="544"/>
                </a:cubicBezTo>
                <a:close/>
                <a:moveTo>
                  <a:pt x="386" y="595"/>
                </a:moveTo>
                <a:cubicBezTo>
                  <a:pt x="352" y="587"/>
                  <a:pt x="331" y="645"/>
                  <a:pt x="369" y="652"/>
                </a:cubicBezTo>
                <a:cubicBezTo>
                  <a:pt x="397" y="657"/>
                  <a:pt x="425" y="623"/>
                  <a:pt x="398" y="601"/>
                </a:cubicBezTo>
                <a:cubicBezTo>
                  <a:pt x="394" y="598"/>
                  <a:pt x="390" y="596"/>
                  <a:pt x="386" y="595"/>
                </a:cubicBezTo>
                <a:close/>
              </a:path>
            </a:pathLst>
          </a:custGeom>
          <a:solidFill>
            <a:schemeClr val="bg1"/>
          </a:solidFill>
          <a:ln>
            <a:noFill/>
          </a:ln>
          <a:extLst/>
        </p:spPr>
        <p:txBody>
          <a:bodyPr vert="horz" wrap="square" lIns="77913" tIns="38957" rIns="77913" bIns="38957" numCol="1" anchor="t" anchorCtr="0" compatLnSpc="1">
            <a:prstTxWarp prst="textNoShape">
              <a:avLst/>
            </a:prstTxWarp>
          </a:bodyPr>
          <a:lstStyle/>
          <a:p>
            <a:endParaRPr lang="en-SG" dirty="0"/>
          </a:p>
        </p:txBody>
      </p:sp>
    </p:spTree>
    <p:extLst>
      <p:ext uri="{BB962C8B-B14F-4D97-AF65-F5344CB8AC3E}">
        <p14:creationId xmlns:p14="http://schemas.microsoft.com/office/powerpoint/2010/main" xmlns="" val="3115245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Lease term: Key considerations</a:t>
            </a:r>
            <a:endParaRPr lang="en-US" sz="5400" dirty="0"/>
          </a:p>
        </p:txBody>
      </p:sp>
      <p:sp>
        <p:nvSpPr>
          <p:cNvPr id="6" name="Text Placeholder 5"/>
          <p:cNvSpPr>
            <a:spLocks noGrp="1"/>
          </p:cNvSpPr>
          <p:nvPr>
            <p:ph type="body" sz="quarter" idx="4294967295"/>
            <p:custDataLst>
              <p:tags r:id="rId2"/>
            </p:custDataLst>
          </p:nvPr>
        </p:nvSpPr>
        <p:spPr>
          <a:xfrm>
            <a:off x="746125" y="1069423"/>
            <a:ext cx="7781925" cy="503238"/>
          </a:xfrm>
        </p:spPr>
        <p:txBody>
          <a:bodyPr/>
          <a:lstStyle/>
          <a:p>
            <a:pPr marL="0" lvl="2" indent="0">
              <a:lnSpc>
                <a:spcPct val="150000"/>
              </a:lnSpc>
              <a:spcBef>
                <a:spcPts val="600"/>
              </a:spcBef>
              <a:buNone/>
            </a:pPr>
            <a:r>
              <a:rPr lang="en-US" sz="2000" b="1" dirty="0" smtClean="0">
                <a:latin typeface="Arial" panose="020B0604020202020204" pitchFamily="34" charset="0"/>
                <a:ea typeface="Tahoma" panose="020B0604030504040204" pitchFamily="34" charset="0"/>
                <a:cs typeface="Arial" panose="020B0604020202020204" pitchFamily="34" charset="0"/>
              </a:rPr>
              <a:t>Two key questions for implementation:</a:t>
            </a:r>
          </a:p>
        </p:txBody>
      </p:sp>
      <p:sp>
        <p:nvSpPr>
          <p:cNvPr id="3" name="Oval 2"/>
          <p:cNvSpPr/>
          <p:nvPr/>
        </p:nvSpPr>
        <p:spPr>
          <a:xfrm>
            <a:off x="1072696" y="2036617"/>
            <a:ext cx="3089157" cy="308915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2400" b="1" dirty="0" smtClean="0">
                <a:solidFill>
                  <a:schemeClr val="bg1"/>
                </a:solidFill>
              </a:rPr>
              <a:t>Has very much changed compared to today?</a:t>
            </a:r>
          </a:p>
        </p:txBody>
      </p:sp>
      <p:sp>
        <p:nvSpPr>
          <p:cNvPr id="5" name="Oval 4"/>
          <p:cNvSpPr/>
          <p:nvPr/>
        </p:nvSpPr>
        <p:spPr>
          <a:xfrm>
            <a:off x="5050336" y="2036617"/>
            <a:ext cx="3089157" cy="3089157"/>
          </a:xfrm>
          <a:prstGeom prst="ellipse">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2400" b="1" dirty="0" smtClean="0">
                <a:solidFill>
                  <a:schemeClr val="bg1"/>
                </a:solidFill>
              </a:rPr>
              <a:t>What does “reasonably certain” mean?</a:t>
            </a:r>
          </a:p>
        </p:txBody>
      </p:sp>
    </p:spTree>
    <p:extLst>
      <p:ext uri="{BB962C8B-B14F-4D97-AF65-F5344CB8AC3E}">
        <p14:creationId xmlns:p14="http://schemas.microsoft.com/office/powerpoint/2010/main" xmlns="" val="13402563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5400" dirty="0" smtClean="0"/>
              <a:t>Lease term – economic factors</a:t>
            </a:r>
            <a:endParaRPr lang="en-GB" sz="5400" dirty="0"/>
          </a:p>
        </p:txBody>
      </p:sp>
      <p:sp>
        <p:nvSpPr>
          <p:cNvPr id="6" name="Rounded Rectangle 5"/>
          <p:cNvSpPr/>
          <p:nvPr/>
        </p:nvSpPr>
        <p:spPr>
          <a:xfrm>
            <a:off x="752400" y="1211264"/>
            <a:ext cx="3657600" cy="861892"/>
          </a:xfrm>
          <a:prstGeom prst="roundRect">
            <a:avLst>
              <a:gd name="adj" fmla="val 0"/>
            </a:avLst>
          </a:prstGeom>
          <a:solidFill>
            <a:srgbClr val="0091DA"/>
          </a:solidFill>
          <a:ln>
            <a:solidFill>
              <a:srgbClr val="0091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50" b="1" dirty="0"/>
              <a:t>Contractual/market</a:t>
            </a:r>
          </a:p>
        </p:txBody>
      </p:sp>
      <p:sp>
        <p:nvSpPr>
          <p:cNvPr id="7" name="Rounded Rectangle 6"/>
          <p:cNvSpPr/>
          <p:nvPr/>
        </p:nvSpPr>
        <p:spPr>
          <a:xfrm>
            <a:off x="4716704" y="1211264"/>
            <a:ext cx="3657600" cy="861892"/>
          </a:xfrm>
          <a:prstGeom prst="roundRect">
            <a:avLst>
              <a:gd name="adj" fmla="val 0"/>
            </a:avLst>
          </a:prstGeom>
          <a:solidFill>
            <a:srgbClr val="6D2077"/>
          </a:solidFill>
          <a:ln>
            <a:solidFill>
              <a:srgbClr val="6D2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50" b="1" dirty="0"/>
              <a:t>Asset</a:t>
            </a:r>
          </a:p>
        </p:txBody>
      </p:sp>
      <p:sp>
        <p:nvSpPr>
          <p:cNvPr id="3" name="Rectangle 2"/>
          <p:cNvSpPr/>
          <p:nvPr/>
        </p:nvSpPr>
        <p:spPr>
          <a:xfrm>
            <a:off x="752400" y="2185890"/>
            <a:ext cx="3657600" cy="3657600"/>
          </a:xfrm>
          <a:prstGeom prst="rect">
            <a:avLst/>
          </a:prstGeom>
          <a:solidFill>
            <a:schemeClr val="bg1">
              <a:lumMod val="95000"/>
            </a:schemeClr>
          </a:solidFill>
          <a:ln w="9525">
            <a:solidFill>
              <a:srgbClr val="0091DA"/>
            </a:solid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lstStyle/>
          <a:p>
            <a:pPr marL="285750" indent="-285750">
              <a:spcAft>
                <a:spcPts val="1200"/>
              </a:spcAft>
              <a:buClr>
                <a:schemeClr val="tx1">
                  <a:lumMod val="95000"/>
                  <a:lumOff val="5000"/>
                </a:schemeClr>
              </a:buClr>
              <a:buFont typeface="Arial" panose="020B0604020202020204" pitchFamily="34" charset="0"/>
              <a:buChar char="—"/>
            </a:pPr>
            <a:r>
              <a:rPr lang="en-CA" sz="1600" kern="0" dirty="0">
                <a:solidFill>
                  <a:srgbClr val="000000"/>
                </a:solidFill>
                <a:cs typeface="Arial" panose="020B0604020202020204" pitchFamily="34" charset="0"/>
              </a:rPr>
              <a:t>Level of rentals in secondary period compared to market rates.</a:t>
            </a:r>
          </a:p>
          <a:p>
            <a:pPr marL="285750" indent="-285750">
              <a:spcAft>
                <a:spcPts val="1200"/>
              </a:spcAft>
              <a:buClr>
                <a:schemeClr val="tx1">
                  <a:lumMod val="95000"/>
                  <a:lumOff val="5000"/>
                </a:schemeClr>
              </a:buClr>
              <a:buFont typeface="Arial" panose="020B0604020202020204" pitchFamily="34" charset="0"/>
              <a:buChar char="—"/>
            </a:pPr>
            <a:r>
              <a:rPr lang="en-CA" sz="1600" kern="0" dirty="0">
                <a:solidFill>
                  <a:srgbClr val="000000"/>
                </a:solidFill>
                <a:cs typeface="Arial" panose="020B0604020202020204" pitchFamily="34" charset="0"/>
              </a:rPr>
              <a:t>Contingent payments.</a:t>
            </a:r>
          </a:p>
          <a:p>
            <a:pPr marL="285750" indent="-285750">
              <a:spcAft>
                <a:spcPts val="1200"/>
              </a:spcAft>
              <a:buClr>
                <a:schemeClr val="tx1">
                  <a:lumMod val="95000"/>
                  <a:lumOff val="5000"/>
                </a:schemeClr>
              </a:buClr>
              <a:buFont typeface="Arial" panose="020B0604020202020204" pitchFamily="34" charset="0"/>
              <a:buChar char="—"/>
            </a:pPr>
            <a:r>
              <a:rPr lang="en-CA" sz="1600" kern="0" dirty="0">
                <a:solidFill>
                  <a:srgbClr val="000000"/>
                </a:solidFill>
                <a:cs typeface="Arial" panose="020B0604020202020204" pitchFamily="34" charset="0"/>
              </a:rPr>
              <a:t>Renewal and purchase options.</a:t>
            </a:r>
          </a:p>
          <a:p>
            <a:pPr marL="285750" indent="-285750">
              <a:spcAft>
                <a:spcPts val="1200"/>
              </a:spcAft>
              <a:buClr>
                <a:schemeClr val="tx1">
                  <a:lumMod val="95000"/>
                  <a:lumOff val="5000"/>
                </a:schemeClr>
              </a:buClr>
              <a:buFont typeface="Arial" panose="020B0604020202020204" pitchFamily="34" charset="0"/>
              <a:buChar char="—"/>
            </a:pPr>
            <a:r>
              <a:rPr lang="en-CA" sz="1600" kern="0" dirty="0">
                <a:solidFill>
                  <a:srgbClr val="000000"/>
                </a:solidFill>
                <a:cs typeface="Arial" panose="020B0604020202020204" pitchFamily="34" charset="0"/>
              </a:rPr>
              <a:t>Costs relating to the termination of the lease and the signing of a new replacement lease.</a:t>
            </a:r>
          </a:p>
          <a:p>
            <a:pPr marL="285750" indent="-285750">
              <a:spcAft>
                <a:spcPts val="1200"/>
              </a:spcAft>
              <a:buClr>
                <a:schemeClr val="tx1">
                  <a:lumMod val="95000"/>
                  <a:lumOff val="5000"/>
                </a:schemeClr>
              </a:buClr>
              <a:buFont typeface="Arial" panose="020B0604020202020204" pitchFamily="34" charset="0"/>
              <a:buChar char="—"/>
            </a:pPr>
            <a:r>
              <a:rPr lang="en-CA" sz="1600" kern="0" dirty="0">
                <a:solidFill>
                  <a:srgbClr val="000000"/>
                </a:solidFill>
                <a:cs typeface="Arial" panose="020B0604020202020204" pitchFamily="34" charset="0"/>
              </a:rPr>
              <a:t>Returning costs of the underlying asset.</a:t>
            </a:r>
            <a:endParaRPr lang="en-GB" sz="1600" dirty="0">
              <a:solidFill>
                <a:schemeClr val="tx1"/>
              </a:solidFill>
            </a:endParaRPr>
          </a:p>
        </p:txBody>
      </p:sp>
      <p:sp>
        <p:nvSpPr>
          <p:cNvPr id="8" name="Rectangle 7"/>
          <p:cNvSpPr/>
          <p:nvPr/>
        </p:nvSpPr>
        <p:spPr>
          <a:xfrm>
            <a:off x="4716704" y="2185890"/>
            <a:ext cx="3657600" cy="3657600"/>
          </a:xfrm>
          <a:prstGeom prst="rect">
            <a:avLst/>
          </a:prstGeom>
          <a:solidFill>
            <a:schemeClr val="bg1">
              <a:lumMod val="95000"/>
            </a:schemeClr>
          </a:solidFill>
          <a:ln w="9525">
            <a:solidFill>
              <a:srgbClr val="6D2077"/>
            </a:solid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lstStyle/>
          <a:p>
            <a:pPr marL="285750" indent="-285750">
              <a:spcAft>
                <a:spcPts val="1200"/>
              </a:spcAft>
              <a:buClr>
                <a:schemeClr val="tx1">
                  <a:lumMod val="95000"/>
                  <a:lumOff val="5000"/>
                </a:schemeClr>
              </a:buClr>
              <a:buFont typeface="Arial" panose="020B0604020202020204" pitchFamily="34" charset="0"/>
              <a:buChar char="—"/>
            </a:pPr>
            <a:r>
              <a:rPr lang="en-GB" sz="1600" kern="0" dirty="0">
                <a:solidFill>
                  <a:srgbClr val="000000"/>
                </a:solidFill>
                <a:cs typeface="Arial" panose="020B0604020202020204" pitchFamily="34" charset="0"/>
              </a:rPr>
              <a:t>Nature of item (specialised).</a:t>
            </a:r>
          </a:p>
          <a:p>
            <a:pPr marL="285750" indent="-285750">
              <a:spcAft>
                <a:spcPts val="1200"/>
              </a:spcAft>
              <a:buClr>
                <a:schemeClr val="tx1">
                  <a:lumMod val="95000"/>
                  <a:lumOff val="5000"/>
                </a:schemeClr>
              </a:buClr>
              <a:buFont typeface="Arial" panose="020B0604020202020204" pitchFamily="34" charset="0"/>
              <a:buChar char="—"/>
            </a:pPr>
            <a:r>
              <a:rPr lang="en-GB" sz="1600" kern="0" dirty="0">
                <a:solidFill>
                  <a:srgbClr val="000000"/>
                </a:solidFill>
                <a:cs typeface="Arial" panose="020B0604020202020204" pitchFamily="34" charset="0"/>
              </a:rPr>
              <a:t>Location.</a:t>
            </a:r>
          </a:p>
          <a:p>
            <a:pPr marL="285750" indent="-285750">
              <a:spcAft>
                <a:spcPts val="1200"/>
              </a:spcAft>
              <a:buClr>
                <a:schemeClr val="tx1">
                  <a:lumMod val="95000"/>
                  <a:lumOff val="5000"/>
                </a:schemeClr>
              </a:buClr>
              <a:buFont typeface="Arial" panose="020B0604020202020204" pitchFamily="34" charset="0"/>
              <a:buChar char="—"/>
            </a:pPr>
            <a:r>
              <a:rPr lang="en-GB" sz="1600" kern="0" dirty="0">
                <a:solidFill>
                  <a:srgbClr val="000000"/>
                </a:solidFill>
                <a:cs typeface="Arial" panose="020B0604020202020204" pitchFamily="34" charset="0"/>
              </a:rPr>
              <a:t>Availability of suitable alternatives.</a:t>
            </a:r>
          </a:p>
          <a:p>
            <a:pPr marL="285750" indent="-285750">
              <a:spcAft>
                <a:spcPts val="1200"/>
              </a:spcAft>
              <a:buClr>
                <a:schemeClr val="tx1">
                  <a:lumMod val="95000"/>
                  <a:lumOff val="5000"/>
                </a:schemeClr>
              </a:buClr>
              <a:buFont typeface="Arial" panose="020B0604020202020204" pitchFamily="34" charset="0"/>
              <a:buChar char="—"/>
            </a:pPr>
            <a:r>
              <a:rPr lang="en-GB" sz="1600" kern="0" dirty="0">
                <a:solidFill>
                  <a:srgbClr val="000000"/>
                </a:solidFill>
                <a:cs typeface="Arial" panose="020B0604020202020204" pitchFamily="34" charset="0"/>
              </a:rPr>
              <a:t>Existence of significant leasehold improvements.</a:t>
            </a:r>
          </a:p>
          <a:p>
            <a:pPr marL="285750" indent="-285750">
              <a:spcAft>
                <a:spcPts val="1200"/>
              </a:spcAft>
              <a:buClr>
                <a:schemeClr val="tx1">
                  <a:lumMod val="95000"/>
                  <a:lumOff val="5000"/>
                </a:schemeClr>
              </a:buClr>
              <a:buFont typeface="Arial" panose="020B0604020202020204" pitchFamily="34" charset="0"/>
              <a:buChar char="—"/>
            </a:pPr>
            <a:endParaRPr lang="en-GB" sz="1600" kern="0" dirty="0">
              <a:solidFill>
                <a:srgbClr val="000000"/>
              </a:solidFill>
              <a:cs typeface="Arial" panose="020B0604020202020204" pitchFamily="34" charset="0"/>
            </a:endParaRPr>
          </a:p>
        </p:txBody>
      </p:sp>
    </p:spTree>
    <p:extLst>
      <p:ext uri="{BB962C8B-B14F-4D97-AF65-F5344CB8AC3E}">
        <p14:creationId xmlns:p14="http://schemas.microsoft.com/office/powerpoint/2010/main" xmlns="" val="680265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058192" y="2465289"/>
            <a:ext cx="1539557" cy="1488425"/>
          </a:xfrm>
          <a:prstGeom prst="ellipse">
            <a:avLst/>
          </a:prstGeom>
          <a:solidFill>
            <a:srgbClr val="00A3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61822"/>
            <a:endParaRPr lang="en-US" sz="2400" dirty="0">
              <a:solidFill>
                <a:prstClr val="white"/>
              </a:solidFill>
            </a:endParaRPr>
          </a:p>
        </p:txBody>
      </p:sp>
      <p:sp>
        <p:nvSpPr>
          <p:cNvPr id="15" name="Oval 14"/>
          <p:cNvSpPr/>
          <p:nvPr/>
        </p:nvSpPr>
        <p:spPr>
          <a:xfrm>
            <a:off x="5036422" y="2460614"/>
            <a:ext cx="1539557" cy="1488425"/>
          </a:xfrm>
          <a:prstGeom prst="ellipse">
            <a:avLst/>
          </a:prstGeom>
          <a:solidFill>
            <a:srgbClr val="6D2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61822"/>
            <a:endParaRPr lang="en-US" sz="2400" dirty="0">
              <a:solidFill>
                <a:prstClr val="white"/>
              </a:solidFill>
            </a:endParaRPr>
          </a:p>
        </p:txBody>
      </p:sp>
      <p:sp>
        <p:nvSpPr>
          <p:cNvPr id="4" name="Title 3"/>
          <p:cNvSpPr>
            <a:spLocks noGrp="1"/>
          </p:cNvSpPr>
          <p:nvPr>
            <p:ph type="title"/>
            <p:custDataLst>
              <p:tags r:id="rId1"/>
            </p:custDataLst>
          </p:nvPr>
        </p:nvSpPr>
        <p:spPr/>
        <p:txBody>
          <a:bodyPr/>
          <a:lstStyle/>
          <a:p>
            <a:r>
              <a:rPr lang="en-US" sz="5400" dirty="0"/>
              <a:t>Variable lease payments</a:t>
            </a:r>
          </a:p>
        </p:txBody>
      </p:sp>
      <p:sp>
        <p:nvSpPr>
          <p:cNvPr id="22" name="Text Placeholder 1"/>
          <p:cNvSpPr txBox="1">
            <a:spLocks/>
          </p:cNvSpPr>
          <p:nvPr>
            <p:custDataLst>
              <p:tags r:id="rId2"/>
            </p:custDataLst>
          </p:nvPr>
        </p:nvSpPr>
        <p:spPr>
          <a:xfrm>
            <a:off x="1729148" y="4232584"/>
            <a:ext cx="2197643" cy="416138"/>
          </a:xfrm>
          <a:prstGeom prst="rect">
            <a:avLst/>
          </a:prstGeom>
        </p:spPr>
        <p:txBody>
          <a:bodyPr lIns="0" tIns="0" rIns="0" bIns="0"/>
          <a:lstStyle>
            <a:lvl1pPr marL="0" indent="0" algn="l" defTabSz="457200" rtl="0" eaLnBrk="1" latinLnBrk="0" hangingPunct="1">
              <a:spcBef>
                <a:spcPts val="0"/>
              </a:spcBef>
              <a:spcAft>
                <a:spcPts val="300"/>
              </a:spcAft>
              <a:buFont typeface="Lucida Grande"/>
              <a:buNone/>
              <a:defRPr sz="2000" b="1" i="0" kern="1200">
                <a:solidFill>
                  <a:schemeClr val="tx1"/>
                </a:solidFill>
                <a:latin typeface="Univers for KPMG"/>
                <a:ea typeface="+mn-ea"/>
                <a:cs typeface="Univers for KPMG"/>
              </a:defRPr>
            </a:lvl1pPr>
            <a:lvl2pPr marL="0" indent="0" algn="l" defTabSz="457200" rtl="0" eaLnBrk="1" latinLnBrk="0" hangingPunct="1">
              <a:lnSpc>
                <a:spcPct val="90000"/>
              </a:lnSpc>
              <a:spcBef>
                <a:spcPts val="0"/>
              </a:spcBef>
              <a:spcAft>
                <a:spcPts val="900"/>
              </a:spcAft>
              <a:buFont typeface="Arial"/>
              <a:buNone/>
              <a:defRPr sz="2000" b="0" i="0" kern="1200">
                <a:solidFill>
                  <a:schemeClr val="tx1"/>
                </a:solidFill>
                <a:latin typeface="Univers for KPMG Light"/>
                <a:ea typeface="+mn-ea"/>
                <a:cs typeface="Univers for KPMG Light"/>
              </a:defRPr>
            </a:lvl2pPr>
            <a:lvl3pPr marL="228600" indent="-228600" algn="l" defTabSz="457200" rtl="0" eaLnBrk="1" latinLnBrk="0" hangingPunct="1">
              <a:spcBef>
                <a:spcPts val="0"/>
              </a:spcBef>
              <a:spcAft>
                <a:spcPts val="300"/>
              </a:spcAft>
              <a:buFont typeface="Lucida Grande"/>
              <a:buChar char="—"/>
              <a:defRPr sz="2000" b="0" i="0" kern="1200">
                <a:solidFill>
                  <a:schemeClr val="tx1"/>
                </a:solidFill>
                <a:latin typeface="Univers for KPMG Light"/>
                <a:ea typeface="+mn-ea"/>
                <a:cs typeface="Univers for KPMG Light"/>
              </a:defRPr>
            </a:lvl3pPr>
            <a:lvl4pPr marL="342900" indent="-114300" algn="l" defTabSz="457200" rtl="0" eaLnBrk="1" latinLnBrk="0" hangingPunct="1">
              <a:spcBef>
                <a:spcPts val="0"/>
              </a:spcBef>
              <a:spcAft>
                <a:spcPts val="300"/>
              </a:spcAft>
              <a:buFont typeface="Arial"/>
              <a:buChar char="–"/>
              <a:defRPr sz="2000" b="0" i="0" kern="1200">
                <a:solidFill>
                  <a:schemeClr val="tx1"/>
                </a:solidFill>
                <a:latin typeface="Univers for KPMG Light"/>
                <a:ea typeface="+mn-ea"/>
                <a:cs typeface="Univers for KPMG Light"/>
              </a:defRPr>
            </a:lvl4pPr>
            <a:lvl5pPr marL="0" indent="0" algn="l" defTabSz="457200" rtl="0" eaLnBrk="1" latinLnBrk="0" hangingPunct="1">
              <a:spcBef>
                <a:spcPts val="0"/>
              </a:spcBef>
              <a:spcAft>
                <a:spcPts val="300"/>
              </a:spcAft>
              <a:buFont typeface="Arial"/>
              <a:buNone/>
              <a:defRPr sz="2000" b="0" i="0" kern="1200">
                <a:solidFill>
                  <a:schemeClr val="accent6"/>
                </a:solidFill>
                <a:latin typeface="Univers for KPMG Light"/>
                <a:ea typeface="+mn-ea"/>
                <a:cs typeface="Univers for KPMG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sz="1800" dirty="0">
                <a:solidFill>
                  <a:srgbClr val="00338D"/>
                </a:solidFill>
                <a:latin typeface="+mn-lt"/>
                <a:cs typeface="Arial" panose="020B0604020202020204" pitchFamily="34" charset="0"/>
              </a:rPr>
              <a:t>Payments based on an index or rate</a:t>
            </a:r>
          </a:p>
        </p:txBody>
      </p:sp>
      <p:sp>
        <p:nvSpPr>
          <p:cNvPr id="11" name="Text Placeholder 1"/>
          <p:cNvSpPr txBox="1">
            <a:spLocks/>
          </p:cNvSpPr>
          <p:nvPr>
            <p:custDataLst>
              <p:tags r:id="rId3"/>
            </p:custDataLst>
          </p:nvPr>
        </p:nvSpPr>
        <p:spPr>
          <a:xfrm>
            <a:off x="4707378" y="4232584"/>
            <a:ext cx="2197643" cy="416138"/>
          </a:xfrm>
          <a:prstGeom prst="rect">
            <a:avLst/>
          </a:prstGeom>
        </p:spPr>
        <p:txBody>
          <a:bodyPr lIns="0" tIns="0" rIns="0" bIns="0"/>
          <a:lstStyle>
            <a:lvl1pPr marL="0" indent="0" algn="l" defTabSz="457200" rtl="0" eaLnBrk="1" latinLnBrk="0" hangingPunct="1">
              <a:spcBef>
                <a:spcPts val="0"/>
              </a:spcBef>
              <a:spcAft>
                <a:spcPts val="300"/>
              </a:spcAft>
              <a:buFont typeface="Lucida Grande"/>
              <a:buNone/>
              <a:defRPr sz="2000" b="1" i="0" kern="1200">
                <a:solidFill>
                  <a:schemeClr val="tx1"/>
                </a:solidFill>
                <a:latin typeface="Univers for KPMG"/>
                <a:ea typeface="+mn-ea"/>
                <a:cs typeface="Univers for KPMG"/>
              </a:defRPr>
            </a:lvl1pPr>
            <a:lvl2pPr marL="0" indent="0" algn="l" defTabSz="457200" rtl="0" eaLnBrk="1" latinLnBrk="0" hangingPunct="1">
              <a:lnSpc>
                <a:spcPct val="90000"/>
              </a:lnSpc>
              <a:spcBef>
                <a:spcPts val="0"/>
              </a:spcBef>
              <a:spcAft>
                <a:spcPts val="900"/>
              </a:spcAft>
              <a:buFont typeface="Arial"/>
              <a:buNone/>
              <a:defRPr sz="2000" b="0" i="0" kern="1200">
                <a:solidFill>
                  <a:schemeClr val="tx1"/>
                </a:solidFill>
                <a:latin typeface="Univers for KPMG Light"/>
                <a:ea typeface="+mn-ea"/>
                <a:cs typeface="Univers for KPMG Light"/>
              </a:defRPr>
            </a:lvl2pPr>
            <a:lvl3pPr marL="228600" indent="-228600" algn="l" defTabSz="457200" rtl="0" eaLnBrk="1" latinLnBrk="0" hangingPunct="1">
              <a:spcBef>
                <a:spcPts val="0"/>
              </a:spcBef>
              <a:spcAft>
                <a:spcPts val="300"/>
              </a:spcAft>
              <a:buFont typeface="Lucida Grande"/>
              <a:buChar char="—"/>
              <a:defRPr sz="2000" b="0" i="0" kern="1200">
                <a:solidFill>
                  <a:schemeClr val="tx1"/>
                </a:solidFill>
                <a:latin typeface="Univers for KPMG Light"/>
                <a:ea typeface="+mn-ea"/>
                <a:cs typeface="Univers for KPMG Light"/>
              </a:defRPr>
            </a:lvl3pPr>
            <a:lvl4pPr marL="342900" indent="-114300" algn="l" defTabSz="457200" rtl="0" eaLnBrk="1" latinLnBrk="0" hangingPunct="1">
              <a:spcBef>
                <a:spcPts val="0"/>
              </a:spcBef>
              <a:spcAft>
                <a:spcPts val="300"/>
              </a:spcAft>
              <a:buFont typeface="Arial"/>
              <a:buChar char="–"/>
              <a:defRPr sz="2000" b="0" i="0" kern="1200">
                <a:solidFill>
                  <a:schemeClr val="tx1"/>
                </a:solidFill>
                <a:latin typeface="Univers for KPMG Light"/>
                <a:ea typeface="+mn-ea"/>
                <a:cs typeface="Univers for KPMG Light"/>
              </a:defRPr>
            </a:lvl4pPr>
            <a:lvl5pPr marL="0" indent="0" algn="l" defTabSz="457200" rtl="0" eaLnBrk="1" latinLnBrk="0" hangingPunct="1">
              <a:spcBef>
                <a:spcPts val="0"/>
              </a:spcBef>
              <a:spcAft>
                <a:spcPts val="300"/>
              </a:spcAft>
              <a:buFont typeface="Arial"/>
              <a:buNone/>
              <a:defRPr sz="2000" b="0" i="0" kern="1200">
                <a:solidFill>
                  <a:schemeClr val="accent6"/>
                </a:solidFill>
                <a:latin typeface="Univers for KPMG Light"/>
                <a:ea typeface="+mn-ea"/>
                <a:cs typeface="Univers for KPMG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sz="1800" dirty="0">
                <a:solidFill>
                  <a:srgbClr val="00338D"/>
                </a:solidFill>
                <a:latin typeface="+mn-lt"/>
                <a:cs typeface="Arial" panose="020B0604020202020204" pitchFamily="34" charset="0"/>
              </a:rPr>
              <a:t>Payments based on turnover or usage</a:t>
            </a:r>
          </a:p>
        </p:txBody>
      </p:sp>
      <p:sp>
        <p:nvSpPr>
          <p:cNvPr id="13" name="Text Placeholder 1"/>
          <p:cNvSpPr txBox="1">
            <a:spLocks/>
          </p:cNvSpPr>
          <p:nvPr>
            <p:custDataLst>
              <p:tags r:id="rId4"/>
            </p:custDataLst>
          </p:nvPr>
        </p:nvSpPr>
        <p:spPr>
          <a:xfrm>
            <a:off x="746125" y="1181463"/>
            <a:ext cx="7653338" cy="416138"/>
          </a:xfrm>
          <a:prstGeom prst="rect">
            <a:avLst/>
          </a:prstGeom>
        </p:spPr>
        <p:txBody>
          <a:bodyPr lIns="0" tIns="0" rIns="0" bIns="0"/>
          <a:lstStyle>
            <a:lvl1pPr marL="0" indent="0" algn="l" defTabSz="457200" rtl="0" eaLnBrk="1" latinLnBrk="0" hangingPunct="1">
              <a:spcBef>
                <a:spcPts val="0"/>
              </a:spcBef>
              <a:spcAft>
                <a:spcPts val="300"/>
              </a:spcAft>
              <a:buFont typeface="Lucida Grande"/>
              <a:buNone/>
              <a:defRPr sz="2000" b="1" i="0" kern="1200">
                <a:solidFill>
                  <a:schemeClr val="tx1"/>
                </a:solidFill>
                <a:latin typeface="Univers for KPMG"/>
                <a:ea typeface="+mn-ea"/>
                <a:cs typeface="Univers for KPMG"/>
              </a:defRPr>
            </a:lvl1pPr>
            <a:lvl2pPr marL="0" indent="0" algn="l" defTabSz="457200" rtl="0" eaLnBrk="1" latinLnBrk="0" hangingPunct="1">
              <a:lnSpc>
                <a:spcPct val="90000"/>
              </a:lnSpc>
              <a:spcBef>
                <a:spcPts val="0"/>
              </a:spcBef>
              <a:spcAft>
                <a:spcPts val="900"/>
              </a:spcAft>
              <a:buFont typeface="Arial"/>
              <a:buNone/>
              <a:defRPr sz="2000" b="0" i="0" kern="1200">
                <a:solidFill>
                  <a:schemeClr val="tx1"/>
                </a:solidFill>
                <a:latin typeface="Univers for KPMG Light"/>
                <a:ea typeface="+mn-ea"/>
                <a:cs typeface="Univers for KPMG Light"/>
              </a:defRPr>
            </a:lvl2pPr>
            <a:lvl3pPr marL="228600" indent="-228600" algn="l" defTabSz="457200" rtl="0" eaLnBrk="1" latinLnBrk="0" hangingPunct="1">
              <a:spcBef>
                <a:spcPts val="0"/>
              </a:spcBef>
              <a:spcAft>
                <a:spcPts val="300"/>
              </a:spcAft>
              <a:buFont typeface="Lucida Grande"/>
              <a:buChar char="—"/>
              <a:defRPr sz="2000" b="0" i="0" kern="1200">
                <a:solidFill>
                  <a:schemeClr val="tx1"/>
                </a:solidFill>
                <a:latin typeface="Univers for KPMG Light"/>
                <a:ea typeface="+mn-ea"/>
                <a:cs typeface="Univers for KPMG Light"/>
              </a:defRPr>
            </a:lvl3pPr>
            <a:lvl4pPr marL="342900" indent="-114300" algn="l" defTabSz="457200" rtl="0" eaLnBrk="1" latinLnBrk="0" hangingPunct="1">
              <a:spcBef>
                <a:spcPts val="0"/>
              </a:spcBef>
              <a:spcAft>
                <a:spcPts val="300"/>
              </a:spcAft>
              <a:buFont typeface="Arial"/>
              <a:buChar char="–"/>
              <a:defRPr sz="2000" b="0" i="0" kern="1200">
                <a:solidFill>
                  <a:schemeClr val="tx1"/>
                </a:solidFill>
                <a:latin typeface="Univers for KPMG Light"/>
                <a:ea typeface="+mn-ea"/>
                <a:cs typeface="Univers for KPMG Light"/>
              </a:defRPr>
            </a:lvl4pPr>
            <a:lvl5pPr marL="0" indent="0" algn="l" defTabSz="457200" rtl="0" eaLnBrk="1" latinLnBrk="0" hangingPunct="1">
              <a:spcBef>
                <a:spcPts val="0"/>
              </a:spcBef>
              <a:spcAft>
                <a:spcPts val="300"/>
              </a:spcAft>
              <a:buFont typeface="Arial"/>
              <a:buNone/>
              <a:defRPr sz="2000" b="0" i="0" kern="1200">
                <a:solidFill>
                  <a:schemeClr val="accent6"/>
                </a:solidFill>
                <a:latin typeface="Univers for KPMG Light"/>
                <a:ea typeface="+mn-ea"/>
                <a:cs typeface="Univers for KPMG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rgbClr val="00338D"/>
                </a:solidFill>
                <a:latin typeface="+mn-lt"/>
                <a:cs typeface="Arial" panose="020B0604020202020204" pitchFamily="34" charset="0"/>
              </a:rPr>
              <a:t>Which variable lease payments are included in the lease liability?</a:t>
            </a:r>
          </a:p>
        </p:txBody>
      </p:sp>
      <p:grpSp>
        <p:nvGrpSpPr>
          <p:cNvPr id="2" name="Group 5"/>
          <p:cNvGrpSpPr/>
          <p:nvPr/>
        </p:nvGrpSpPr>
        <p:grpSpPr>
          <a:xfrm>
            <a:off x="2572275" y="2864722"/>
            <a:ext cx="3513882" cy="708523"/>
            <a:chOff x="3165870" y="2196864"/>
            <a:chExt cx="6880013" cy="1043022"/>
          </a:xfrm>
        </p:grpSpPr>
        <p:sp>
          <p:nvSpPr>
            <p:cNvPr id="16" name="Freeform 15"/>
            <p:cNvSpPr/>
            <p:nvPr>
              <p:custDataLst>
                <p:tags r:id="rId5"/>
              </p:custDataLst>
            </p:nvPr>
          </p:nvSpPr>
          <p:spPr>
            <a:xfrm rot="8100000">
              <a:off x="3165870" y="2396817"/>
              <a:ext cx="1043210" cy="567257"/>
            </a:xfrm>
            <a:custGeom>
              <a:avLst/>
              <a:gdLst>
                <a:gd name="connsiteX0" fmla="*/ 0 w 1043210"/>
                <a:gd name="connsiteY0" fmla="*/ 214313 h 567256"/>
                <a:gd name="connsiteX1" fmla="*/ 0 w 1043210"/>
                <a:gd name="connsiteY1" fmla="*/ 0 h 567256"/>
                <a:gd name="connsiteX2" fmla="*/ 1043022 w 1043210"/>
                <a:gd name="connsiteY2" fmla="*/ 0 h 567256"/>
                <a:gd name="connsiteX3" fmla="*/ 1043022 w 1043210"/>
                <a:gd name="connsiteY3" fmla="*/ 186 h 567256"/>
                <a:gd name="connsiteX4" fmla="*/ 1043210 w 1043210"/>
                <a:gd name="connsiteY4" fmla="*/ 186 h 567256"/>
                <a:gd name="connsiteX5" fmla="*/ 1043210 w 1043210"/>
                <a:gd name="connsiteY5" fmla="*/ 567256 h 567256"/>
                <a:gd name="connsiteX6" fmla="*/ 828897 w 1043210"/>
                <a:gd name="connsiteY6" fmla="*/ 567256 h 567256"/>
                <a:gd name="connsiteX7" fmla="*/ 828897 w 1043210"/>
                <a:gd name="connsiteY7" fmla="*/ 214313 h 56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3210" h="567256">
                  <a:moveTo>
                    <a:pt x="0" y="214313"/>
                  </a:moveTo>
                  <a:lnTo>
                    <a:pt x="0" y="0"/>
                  </a:lnTo>
                  <a:lnTo>
                    <a:pt x="1043022" y="0"/>
                  </a:lnTo>
                  <a:lnTo>
                    <a:pt x="1043022" y="186"/>
                  </a:lnTo>
                  <a:lnTo>
                    <a:pt x="1043210" y="186"/>
                  </a:lnTo>
                  <a:lnTo>
                    <a:pt x="1043210" y="567256"/>
                  </a:lnTo>
                  <a:lnTo>
                    <a:pt x="828897" y="567256"/>
                  </a:lnTo>
                  <a:lnTo>
                    <a:pt x="828897" y="214313"/>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61822"/>
              <a:endParaRPr lang="en-GB" sz="2400" dirty="0">
                <a:solidFill>
                  <a:prstClr val="white"/>
                </a:solidFill>
              </a:endParaRPr>
            </a:p>
          </p:txBody>
        </p:sp>
        <p:sp>
          <p:nvSpPr>
            <p:cNvPr id="17" name="Freeform 16"/>
            <p:cNvSpPr/>
            <p:nvPr>
              <p:custDataLst>
                <p:tags r:id="rId6"/>
              </p:custDataLst>
            </p:nvPr>
          </p:nvSpPr>
          <p:spPr>
            <a:xfrm rot="2700000">
              <a:off x="9002861" y="2196864"/>
              <a:ext cx="1043022" cy="1043022"/>
            </a:xfrm>
            <a:custGeom>
              <a:avLst/>
              <a:gdLst>
                <a:gd name="connsiteX0" fmla="*/ 0 w 1043022"/>
                <a:gd name="connsiteY0" fmla="*/ 414353 h 1043022"/>
                <a:gd name="connsiteX1" fmla="*/ 414353 w 1043022"/>
                <a:gd name="connsiteY1" fmla="*/ 414353 h 1043022"/>
                <a:gd name="connsiteX2" fmla="*/ 414353 w 1043022"/>
                <a:gd name="connsiteY2" fmla="*/ 0 h 1043022"/>
                <a:gd name="connsiteX3" fmla="*/ 628666 w 1043022"/>
                <a:gd name="connsiteY3" fmla="*/ 0 h 1043022"/>
                <a:gd name="connsiteX4" fmla="*/ 628666 w 1043022"/>
                <a:gd name="connsiteY4" fmla="*/ 414353 h 1043022"/>
                <a:gd name="connsiteX5" fmla="*/ 1043022 w 1043022"/>
                <a:gd name="connsiteY5" fmla="*/ 414353 h 1043022"/>
                <a:gd name="connsiteX6" fmla="*/ 1043022 w 1043022"/>
                <a:gd name="connsiteY6" fmla="*/ 628666 h 1043022"/>
                <a:gd name="connsiteX7" fmla="*/ 628666 w 1043022"/>
                <a:gd name="connsiteY7" fmla="*/ 628666 h 1043022"/>
                <a:gd name="connsiteX8" fmla="*/ 628666 w 1043022"/>
                <a:gd name="connsiteY8" fmla="*/ 1043022 h 1043022"/>
                <a:gd name="connsiteX9" fmla="*/ 414353 w 1043022"/>
                <a:gd name="connsiteY9" fmla="*/ 1043022 h 1043022"/>
                <a:gd name="connsiteX10" fmla="*/ 414353 w 1043022"/>
                <a:gd name="connsiteY10" fmla="*/ 628666 h 1043022"/>
                <a:gd name="connsiteX11" fmla="*/ 0 w 1043022"/>
                <a:gd name="connsiteY11" fmla="*/ 628666 h 1043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3022" h="1043022">
                  <a:moveTo>
                    <a:pt x="0" y="414353"/>
                  </a:moveTo>
                  <a:lnTo>
                    <a:pt x="414353" y="414353"/>
                  </a:lnTo>
                  <a:lnTo>
                    <a:pt x="414353" y="0"/>
                  </a:lnTo>
                  <a:lnTo>
                    <a:pt x="628666" y="0"/>
                  </a:lnTo>
                  <a:lnTo>
                    <a:pt x="628666" y="414353"/>
                  </a:lnTo>
                  <a:lnTo>
                    <a:pt x="1043022" y="414353"/>
                  </a:lnTo>
                  <a:lnTo>
                    <a:pt x="1043022" y="628666"/>
                  </a:lnTo>
                  <a:lnTo>
                    <a:pt x="628666" y="628666"/>
                  </a:lnTo>
                  <a:lnTo>
                    <a:pt x="628666" y="1043022"/>
                  </a:lnTo>
                  <a:lnTo>
                    <a:pt x="414353" y="1043022"/>
                  </a:lnTo>
                  <a:lnTo>
                    <a:pt x="414353" y="628666"/>
                  </a:lnTo>
                  <a:lnTo>
                    <a:pt x="0" y="628666"/>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61822"/>
              <a:endParaRPr lang="en-GB" sz="2400" dirty="0">
                <a:solidFill>
                  <a:prstClr val="white"/>
                </a:solidFill>
              </a:endParaRPr>
            </a:p>
          </p:txBody>
        </p:sp>
      </p:grpSp>
      <p:cxnSp>
        <p:nvCxnSpPr>
          <p:cNvPr id="12" name="Straight Connector 11"/>
          <p:cNvCxnSpPr/>
          <p:nvPr/>
        </p:nvCxnSpPr>
        <p:spPr>
          <a:xfrm>
            <a:off x="4285180" y="2488033"/>
            <a:ext cx="0" cy="2276063"/>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1431651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Variable lease payments: Based on an index or a rate</a:t>
            </a:r>
            <a:endParaRPr lang="en-US" sz="5400" dirty="0"/>
          </a:p>
        </p:txBody>
      </p:sp>
      <p:sp>
        <p:nvSpPr>
          <p:cNvPr id="12" name="Text Placeholder 5"/>
          <p:cNvSpPr>
            <a:spLocks noGrp="1"/>
          </p:cNvSpPr>
          <p:nvPr>
            <p:ph type="body" sz="quarter" idx="4294967295"/>
            <p:custDataLst>
              <p:tags r:id="rId2"/>
            </p:custDataLst>
          </p:nvPr>
        </p:nvSpPr>
        <p:spPr>
          <a:xfrm>
            <a:off x="720134" y="1701800"/>
            <a:ext cx="7635875" cy="3532188"/>
          </a:xfrm>
        </p:spPr>
        <p:txBody>
          <a:bodyPr/>
          <a:lstStyle/>
          <a:p>
            <a:pPr marL="0" lvl="2" indent="0">
              <a:lnSpc>
                <a:spcPct val="150000"/>
              </a:lnSpc>
              <a:spcBef>
                <a:spcPts val="600"/>
              </a:spcBef>
              <a:buNone/>
            </a:pPr>
            <a:r>
              <a:rPr lang="en-US" sz="2000" b="1" dirty="0" smtClean="0">
                <a:latin typeface="Arial" panose="020B0604020202020204" pitchFamily="34" charset="0"/>
                <a:ea typeface="Tahoma" panose="020B0604030504040204" pitchFamily="34" charset="0"/>
                <a:cs typeface="Arial" panose="020B0604020202020204" pitchFamily="34" charset="0"/>
              </a:rPr>
              <a:t>Recap:</a:t>
            </a:r>
          </a:p>
          <a:p>
            <a:pPr marL="0" lvl="2" indent="0">
              <a:lnSpc>
                <a:spcPct val="150000"/>
              </a:lnSpc>
              <a:spcBef>
                <a:spcPts val="600"/>
              </a:spcBef>
              <a:buNone/>
            </a:pPr>
            <a:endParaRPr lang="en-US" sz="2000" dirty="0">
              <a:latin typeface="Arial" panose="020B0604020202020204" pitchFamily="34" charset="0"/>
              <a:ea typeface="Tahoma" panose="020B0604030504040204" pitchFamily="34" charset="0"/>
              <a:cs typeface="Arial" panose="020B0604020202020204" pitchFamily="34" charset="0"/>
            </a:endParaRPr>
          </a:p>
          <a:p>
            <a:pPr marL="0" lvl="2" indent="0">
              <a:lnSpc>
                <a:spcPct val="150000"/>
              </a:lnSpc>
              <a:spcBef>
                <a:spcPts val="600"/>
              </a:spcBef>
              <a:buNone/>
            </a:pPr>
            <a:endParaRPr lang="en-US" sz="2000" dirty="0" smtClean="0">
              <a:latin typeface="Arial" panose="020B0604020202020204" pitchFamily="34" charset="0"/>
              <a:ea typeface="Tahoma" panose="020B0604030504040204" pitchFamily="34" charset="0"/>
              <a:cs typeface="Arial" panose="020B0604020202020204" pitchFamily="34" charset="0"/>
            </a:endParaRPr>
          </a:p>
          <a:p>
            <a:pPr marL="0" lvl="2" indent="0">
              <a:lnSpc>
                <a:spcPct val="150000"/>
              </a:lnSpc>
              <a:spcBef>
                <a:spcPts val="600"/>
              </a:spcBef>
              <a:buNone/>
            </a:pPr>
            <a:endParaRPr lang="en-US" sz="2000" dirty="0">
              <a:latin typeface="Arial" panose="020B0604020202020204" pitchFamily="34" charset="0"/>
              <a:ea typeface="Tahoma" panose="020B0604030504040204" pitchFamily="34" charset="0"/>
              <a:cs typeface="Arial" panose="020B0604020202020204" pitchFamily="34" charset="0"/>
            </a:endParaRPr>
          </a:p>
          <a:p>
            <a:pPr marL="0" lvl="2" indent="0">
              <a:lnSpc>
                <a:spcPct val="150000"/>
              </a:lnSpc>
              <a:spcBef>
                <a:spcPts val="600"/>
              </a:spcBef>
              <a:buNone/>
            </a:pPr>
            <a:endParaRPr lang="en-US" sz="2000" dirty="0" smtClean="0">
              <a:latin typeface="Arial" panose="020B0604020202020204" pitchFamily="34" charset="0"/>
              <a:ea typeface="Tahoma" panose="020B0604030504040204" pitchFamily="34" charset="0"/>
              <a:cs typeface="Arial" panose="020B0604020202020204" pitchFamily="34" charset="0"/>
            </a:endParaRPr>
          </a:p>
          <a:p>
            <a:pPr marL="0" lvl="2" indent="0">
              <a:lnSpc>
                <a:spcPct val="150000"/>
              </a:lnSpc>
              <a:spcBef>
                <a:spcPts val="600"/>
              </a:spcBef>
              <a:buNone/>
            </a:pPr>
            <a:r>
              <a:rPr lang="en-US" sz="2000" dirty="0" smtClean="0">
                <a:latin typeface="Arial" panose="020B0604020202020204" pitchFamily="34" charset="0"/>
                <a:ea typeface="Tahoma" panose="020B0604030504040204" pitchFamily="34" charset="0"/>
                <a:cs typeface="Arial" panose="020B0604020202020204" pitchFamily="34" charset="0"/>
              </a:rPr>
              <a:t>Re-measure only when there is a </a:t>
            </a:r>
            <a:r>
              <a:rPr lang="en-US" sz="2000" b="1" dirty="0" smtClean="0">
                <a:latin typeface="Arial" panose="020B0604020202020204" pitchFamily="34" charset="0"/>
                <a:ea typeface="Tahoma" panose="020B0604030504040204" pitchFamily="34" charset="0"/>
                <a:cs typeface="Arial" panose="020B0604020202020204" pitchFamily="34" charset="0"/>
              </a:rPr>
              <a:t>change in cash flows</a:t>
            </a:r>
            <a:endParaRPr lang="en-US" sz="2000" b="1" dirty="0">
              <a:latin typeface="Arial" panose="020B0604020202020204" pitchFamily="34" charset="0"/>
              <a:ea typeface="Tahoma" panose="020B0604030504040204" pitchFamily="34" charset="0"/>
              <a:cs typeface="Arial" panose="020B0604020202020204" pitchFamily="34" charset="0"/>
            </a:endParaRPr>
          </a:p>
        </p:txBody>
      </p:sp>
      <p:sp>
        <p:nvSpPr>
          <p:cNvPr id="7" name="Rectangle 6"/>
          <p:cNvSpPr/>
          <p:nvPr/>
        </p:nvSpPr>
        <p:spPr>
          <a:xfrm>
            <a:off x="753927" y="2600219"/>
            <a:ext cx="3217454" cy="1843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2000" dirty="0" smtClean="0">
                <a:solidFill>
                  <a:schemeClr val="bg1"/>
                </a:solidFill>
              </a:rPr>
              <a:t>Initially measure based on index or rate at the commencement date</a:t>
            </a:r>
          </a:p>
        </p:txBody>
      </p:sp>
      <p:sp>
        <p:nvSpPr>
          <p:cNvPr id="8" name="Rectangle 7"/>
          <p:cNvSpPr/>
          <p:nvPr/>
        </p:nvSpPr>
        <p:spPr>
          <a:xfrm>
            <a:off x="5163911" y="2600219"/>
            <a:ext cx="3217454" cy="18433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2000" dirty="0" smtClean="0">
                <a:solidFill>
                  <a:srgbClr val="005EB8"/>
                </a:solidFill>
              </a:rPr>
              <a:t>Do not forecast future changes in the index or rate</a:t>
            </a:r>
          </a:p>
        </p:txBody>
      </p:sp>
      <p:sp>
        <p:nvSpPr>
          <p:cNvPr id="3" name="Right Arrow 2"/>
          <p:cNvSpPr/>
          <p:nvPr/>
        </p:nvSpPr>
        <p:spPr>
          <a:xfrm>
            <a:off x="4138929" y="3267876"/>
            <a:ext cx="798286" cy="508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smtClean="0">
              <a:solidFill>
                <a:schemeClr val="bg1"/>
              </a:solidFill>
            </a:endParaRPr>
          </a:p>
        </p:txBody>
      </p:sp>
    </p:spTree>
    <p:extLst>
      <p:ext uri="{BB962C8B-B14F-4D97-AF65-F5344CB8AC3E}">
        <p14:creationId xmlns:p14="http://schemas.microsoft.com/office/powerpoint/2010/main" xmlns="" val="18804540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Variable lease payments: Based on sales or usage</a:t>
            </a:r>
            <a:endParaRPr lang="en-US" sz="5400" dirty="0"/>
          </a:p>
        </p:txBody>
      </p:sp>
      <p:sp>
        <p:nvSpPr>
          <p:cNvPr id="12" name="Text Placeholder 5"/>
          <p:cNvSpPr>
            <a:spLocks noGrp="1"/>
          </p:cNvSpPr>
          <p:nvPr>
            <p:ph type="body" sz="quarter" idx="4294967295"/>
            <p:custDataLst>
              <p:tags r:id="rId2"/>
            </p:custDataLst>
          </p:nvPr>
        </p:nvSpPr>
        <p:spPr>
          <a:xfrm>
            <a:off x="746125" y="1693863"/>
            <a:ext cx="7635875" cy="3532187"/>
          </a:xfrm>
        </p:spPr>
        <p:txBody>
          <a:bodyPr/>
          <a:lstStyle/>
          <a:p>
            <a:pPr marL="0" lvl="2" indent="0">
              <a:lnSpc>
                <a:spcPct val="150000"/>
              </a:lnSpc>
              <a:spcBef>
                <a:spcPts val="600"/>
              </a:spcBef>
              <a:buNone/>
            </a:pPr>
            <a:r>
              <a:rPr lang="en-US" sz="2000" b="1" dirty="0" smtClean="0">
                <a:latin typeface="Arial" panose="020B0604020202020204" pitchFamily="34" charset="0"/>
                <a:ea typeface="Tahoma" panose="020B0604030504040204" pitchFamily="34" charset="0"/>
                <a:cs typeface="Arial" panose="020B0604020202020204" pitchFamily="34" charset="0"/>
              </a:rPr>
              <a:t>Recap:</a:t>
            </a:r>
          </a:p>
          <a:p>
            <a:pPr marL="0" lvl="2" indent="0">
              <a:lnSpc>
                <a:spcPct val="150000"/>
              </a:lnSpc>
              <a:spcBef>
                <a:spcPts val="600"/>
              </a:spcBef>
              <a:buNone/>
            </a:pPr>
            <a:endParaRPr lang="en-US" sz="2000" b="1" dirty="0">
              <a:latin typeface="Arial" panose="020B0604020202020204" pitchFamily="34" charset="0"/>
              <a:ea typeface="Tahoma" panose="020B0604030504040204" pitchFamily="34" charset="0"/>
              <a:cs typeface="Arial" panose="020B0604020202020204" pitchFamily="34" charset="0"/>
            </a:endParaRPr>
          </a:p>
          <a:p>
            <a:pPr marL="0" lvl="2" indent="0">
              <a:lnSpc>
                <a:spcPct val="150000"/>
              </a:lnSpc>
              <a:spcBef>
                <a:spcPts val="600"/>
              </a:spcBef>
              <a:buNone/>
            </a:pPr>
            <a:endParaRPr lang="en-US" sz="2000" b="1" dirty="0" smtClean="0">
              <a:latin typeface="Arial" panose="020B0604020202020204" pitchFamily="34" charset="0"/>
              <a:ea typeface="Tahoma" panose="020B0604030504040204" pitchFamily="34" charset="0"/>
              <a:cs typeface="Arial" panose="020B0604020202020204" pitchFamily="34" charset="0"/>
            </a:endParaRPr>
          </a:p>
          <a:p>
            <a:pPr marL="0" lvl="2" indent="0">
              <a:lnSpc>
                <a:spcPct val="150000"/>
              </a:lnSpc>
              <a:spcBef>
                <a:spcPts val="600"/>
              </a:spcBef>
              <a:buNone/>
            </a:pPr>
            <a:endParaRPr lang="en-US" sz="2000" b="1" dirty="0">
              <a:latin typeface="Arial" panose="020B0604020202020204" pitchFamily="34" charset="0"/>
              <a:ea typeface="Tahoma" panose="020B0604030504040204" pitchFamily="34" charset="0"/>
              <a:cs typeface="Arial" panose="020B0604020202020204" pitchFamily="34" charset="0"/>
            </a:endParaRPr>
          </a:p>
        </p:txBody>
      </p:sp>
      <p:sp>
        <p:nvSpPr>
          <p:cNvPr id="7" name="Rectangle 6"/>
          <p:cNvSpPr/>
          <p:nvPr/>
        </p:nvSpPr>
        <p:spPr>
          <a:xfrm>
            <a:off x="746125" y="2284206"/>
            <a:ext cx="3217454" cy="1843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2000" dirty="0" smtClean="0">
                <a:solidFill>
                  <a:schemeClr val="bg1"/>
                </a:solidFill>
              </a:rPr>
              <a:t>Are the lease payments genuinely variable?</a:t>
            </a:r>
          </a:p>
        </p:txBody>
      </p:sp>
      <p:sp>
        <p:nvSpPr>
          <p:cNvPr id="8" name="Rectangle 7"/>
          <p:cNvSpPr/>
          <p:nvPr/>
        </p:nvSpPr>
        <p:spPr>
          <a:xfrm>
            <a:off x="5193627" y="2284206"/>
            <a:ext cx="3217454" cy="18433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2000" dirty="0" smtClean="0">
                <a:solidFill>
                  <a:srgbClr val="005EB8"/>
                </a:solidFill>
              </a:rPr>
              <a:t>Don not include in the lease liability; Recognise in P&amp;L when incurred</a:t>
            </a:r>
          </a:p>
        </p:txBody>
      </p:sp>
      <p:sp>
        <p:nvSpPr>
          <p:cNvPr id="3" name="Right Arrow 2"/>
          <p:cNvSpPr/>
          <p:nvPr/>
        </p:nvSpPr>
        <p:spPr>
          <a:xfrm>
            <a:off x="4233131" y="2951863"/>
            <a:ext cx="798286" cy="508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smtClean="0">
              <a:solidFill>
                <a:schemeClr val="bg1"/>
              </a:solidFill>
            </a:endParaRPr>
          </a:p>
        </p:txBody>
      </p:sp>
      <p:sp>
        <p:nvSpPr>
          <p:cNvPr id="9" name="Rectangle 8"/>
          <p:cNvSpPr/>
          <p:nvPr/>
        </p:nvSpPr>
        <p:spPr>
          <a:xfrm>
            <a:off x="746125" y="4211675"/>
            <a:ext cx="3217454" cy="1843314"/>
          </a:xfrm>
          <a:prstGeom prst="rect">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2000" dirty="0" smtClean="0">
                <a:solidFill>
                  <a:schemeClr val="bg1"/>
                </a:solidFill>
              </a:rPr>
              <a:t>Is there an amount which is unavoidable for the lessee?</a:t>
            </a:r>
          </a:p>
        </p:txBody>
      </p:sp>
      <p:sp>
        <p:nvSpPr>
          <p:cNvPr id="10" name="Rectangle 9"/>
          <p:cNvSpPr/>
          <p:nvPr/>
        </p:nvSpPr>
        <p:spPr>
          <a:xfrm>
            <a:off x="5193627" y="4211675"/>
            <a:ext cx="3217454" cy="1843314"/>
          </a:xfrm>
          <a:prstGeom prst="rect">
            <a:avLst/>
          </a:prstGeom>
          <a:solidFill>
            <a:schemeClr val="bg1"/>
          </a:solidFill>
          <a:ln>
            <a:solidFill>
              <a:srgbClr val="483698"/>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2000" dirty="0" smtClean="0">
                <a:solidFill>
                  <a:srgbClr val="483698"/>
                </a:solidFill>
              </a:rPr>
              <a:t>Not genuinely variable</a:t>
            </a:r>
          </a:p>
          <a:p>
            <a:pPr algn="ctr"/>
            <a:endParaRPr lang="en-US" sz="2000" dirty="0">
              <a:solidFill>
                <a:srgbClr val="483698"/>
              </a:solidFill>
            </a:endParaRPr>
          </a:p>
          <a:p>
            <a:pPr algn="ctr"/>
            <a:r>
              <a:rPr lang="en-US" sz="2000" dirty="0" smtClean="0">
                <a:solidFill>
                  <a:srgbClr val="483698"/>
                </a:solidFill>
              </a:rPr>
              <a:t>Include in lease liability</a:t>
            </a:r>
          </a:p>
        </p:txBody>
      </p:sp>
      <p:sp>
        <p:nvSpPr>
          <p:cNvPr id="11" name="Right Arrow 10"/>
          <p:cNvSpPr/>
          <p:nvPr/>
        </p:nvSpPr>
        <p:spPr>
          <a:xfrm>
            <a:off x="4233131" y="4879332"/>
            <a:ext cx="798286" cy="508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smtClean="0">
              <a:solidFill>
                <a:schemeClr val="bg1"/>
              </a:solidFill>
            </a:endParaRPr>
          </a:p>
        </p:txBody>
      </p:sp>
    </p:spTree>
    <p:extLst>
      <p:ext uri="{BB962C8B-B14F-4D97-AF65-F5344CB8AC3E}">
        <p14:creationId xmlns:p14="http://schemas.microsoft.com/office/powerpoint/2010/main" xmlns="" val="24049657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Variable lease payments: Based on sales or usage</a:t>
            </a:r>
            <a:endParaRPr lang="en-US" sz="5400" dirty="0"/>
          </a:p>
        </p:txBody>
      </p:sp>
      <p:sp>
        <p:nvSpPr>
          <p:cNvPr id="6" name="Text Placeholder 5"/>
          <p:cNvSpPr>
            <a:spLocks noGrp="1"/>
          </p:cNvSpPr>
          <p:nvPr>
            <p:ph type="body" sz="quarter" idx="4294967295"/>
            <p:custDataLst>
              <p:tags r:id="rId2"/>
            </p:custDataLst>
          </p:nvPr>
        </p:nvSpPr>
        <p:spPr>
          <a:xfrm>
            <a:off x="765175" y="1862138"/>
            <a:ext cx="7634288" cy="3530600"/>
          </a:xfrm>
        </p:spPr>
        <p:txBody>
          <a:bodyPr/>
          <a:lstStyle/>
          <a:p>
            <a:pPr marL="0" lvl="2" indent="0">
              <a:buNone/>
            </a:pPr>
            <a:r>
              <a:rPr lang="en-US" sz="2000" b="1" dirty="0" smtClean="0">
                <a:latin typeface="Arial" panose="020B0604020202020204" pitchFamily="34" charset="0"/>
                <a:ea typeface="Tahoma" panose="020B0604030504040204" pitchFamily="34" charset="0"/>
                <a:cs typeface="Arial" panose="020B0604020202020204" pitchFamily="34" charset="0"/>
              </a:rPr>
              <a:t>Example 3:</a:t>
            </a:r>
          </a:p>
          <a:p>
            <a:pPr lvl="2">
              <a:buFont typeface="Univers 45 Light" pitchFamily="2" charset="0"/>
              <a:buChar char="—"/>
            </a:pPr>
            <a:r>
              <a:rPr lang="en-US" sz="1600" dirty="0" smtClean="0">
                <a:latin typeface="Arial" panose="020B0604020202020204" pitchFamily="34" charset="0"/>
                <a:ea typeface="Tahoma" panose="020B0604030504040204" pitchFamily="34" charset="0"/>
                <a:cs typeface="Arial" panose="020B0604020202020204" pitchFamily="34" charset="0"/>
              </a:rPr>
              <a:t>10 year lease of a retail store</a:t>
            </a:r>
          </a:p>
          <a:p>
            <a:pPr lvl="2">
              <a:buFont typeface="Univers 45 Light" pitchFamily="2" charset="0"/>
              <a:buChar char="—"/>
            </a:pPr>
            <a:r>
              <a:rPr lang="en-US" sz="1600" dirty="0" smtClean="0">
                <a:latin typeface="Arial" panose="020B0604020202020204" pitchFamily="34" charset="0"/>
                <a:ea typeface="Tahoma" panose="020B0604030504040204" pitchFamily="34" charset="0"/>
                <a:cs typeface="Arial" panose="020B0604020202020204" pitchFamily="34" charset="0"/>
              </a:rPr>
              <a:t>Lease payments are 10,000 per year, plus 5% of sales</a:t>
            </a:r>
          </a:p>
          <a:p>
            <a:pPr lvl="2">
              <a:buFont typeface="Univers 45 Light" pitchFamily="2" charset="0"/>
              <a:buChar char="—"/>
            </a:pPr>
            <a:r>
              <a:rPr lang="en-US" sz="1600" dirty="0" smtClean="0">
                <a:latin typeface="Arial" panose="020B0604020202020204" pitchFamily="34" charset="0"/>
                <a:ea typeface="Tahoma" panose="020B0604030504040204" pitchFamily="34" charset="0"/>
                <a:cs typeface="Arial" panose="020B0604020202020204" pitchFamily="34" charset="0"/>
              </a:rPr>
              <a:t>Forecast sales are 500,000 per year</a:t>
            </a:r>
          </a:p>
          <a:p>
            <a:pPr marL="0" lvl="2" indent="0">
              <a:buNone/>
            </a:pPr>
            <a:endParaRPr lang="en-US" sz="2000" dirty="0" smtClean="0">
              <a:latin typeface="Arial" panose="020B0604020202020204" pitchFamily="34" charset="0"/>
              <a:ea typeface="Tahoma" panose="020B0604030504040204" pitchFamily="34" charset="0"/>
              <a:cs typeface="Arial" panose="020B0604020202020204" pitchFamily="34" charset="0"/>
            </a:endParaRPr>
          </a:p>
          <a:p>
            <a:pPr marL="0" lvl="2" indent="0">
              <a:buNone/>
            </a:pPr>
            <a:r>
              <a:rPr lang="en-US" sz="2000" b="1" dirty="0">
                <a:latin typeface="Arial" panose="020B0604020202020204" pitchFamily="34" charset="0"/>
                <a:ea typeface="Tahoma" panose="020B0604030504040204" pitchFamily="34" charset="0"/>
                <a:cs typeface="Arial" panose="020B0604020202020204" pitchFamily="34" charset="0"/>
              </a:rPr>
              <a:t>Ignoring discounting, what is the lease liability on initial measurement?</a:t>
            </a:r>
            <a:endParaRPr lang="en-SG" sz="2000" b="1" dirty="0">
              <a:latin typeface="Arial" panose="020B0604020202020204" pitchFamily="34" charset="0"/>
              <a:ea typeface="Tahoma" panose="020B0604030504040204" pitchFamily="34" charset="0"/>
              <a:cs typeface="Arial" panose="020B0604020202020204" pitchFamily="34" charset="0"/>
            </a:endParaRPr>
          </a:p>
          <a:p>
            <a:pPr marL="342900" lvl="2" indent="-342900">
              <a:buFont typeface="+mj-lt"/>
              <a:buAutoNum type="alphaLcParenR"/>
            </a:pPr>
            <a:r>
              <a:rPr lang="en-SG" sz="1600" dirty="0" smtClean="0">
                <a:latin typeface="Arial" panose="020B0604020202020204" pitchFamily="34" charset="0"/>
                <a:ea typeface="Tahoma" panose="020B0604030504040204" pitchFamily="34" charset="0"/>
                <a:cs typeface="Arial" panose="020B0604020202020204" pitchFamily="34" charset="0"/>
              </a:rPr>
              <a:t>zero</a:t>
            </a:r>
          </a:p>
          <a:p>
            <a:pPr marL="342900" lvl="2" indent="-342900">
              <a:buFont typeface="+mj-lt"/>
              <a:buAutoNum type="alphaLcParenR"/>
            </a:pPr>
            <a:r>
              <a:rPr lang="en-SG" sz="1600" dirty="0" smtClean="0">
                <a:latin typeface="Arial" panose="020B0604020202020204" pitchFamily="34" charset="0"/>
                <a:ea typeface="Tahoma" panose="020B0604030504040204" pitchFamily="34" charset="0"/>
                <a:cs typeface="Arial" panose="020B0604020202020204" pitchFamily="34" charset="0"/>
              </a:rPr>
              <a:t>100,000</a:t>
            </a:r>
          </a:p>
          <a:p>
            <a:pPr marL="342900" lvl="2" indent="-342900">
              <a:buFont typeface="+mj-lt"/>
              <a:buAutoNum type="alphaLcParenR"/>
            </a:pPr>
            <a:r>
              <a:rPr lang="en-SG" sz="1600" dirty="0" smtClean="0">
                <a:latin typeface="Arial" panose="020B0604020202020204" pitchFamily="34" charset="0"/>
                <a:ea typeface="Tahoma" panose="020B0604030504040204" pitchFamily="34" charset="0"/>
                <a:cs typeface="Arial" panose="020B0604020202020204" pitchFamily="34" charset="0"/>
              </a:rPr>
              <a:t>350,000</a:t>
            </a:r>
            <a:endParaRPr lang="en-SG" sz="1600" dirty="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9464335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Variable lease payments: Based on sales or usage</a:t>
            </a:r>
            <a:endParaRPr lang="en-US" sz="5400" dirty="0"/>
          </a:p>
        </p:txBody>
      </p:sp>
      <p:sp>
        <p:nvSpPr>
          <p:cNvPr id="6" name="Text Placeholder 5"/>
          <p:cNvSpPr>
            <a:spLocks noGrp="1"/>
          </p:cNvSpPr>
          <p:nvPr>
            <p:ph type="body" sz="quarter" idx="4294967295"/>
            <p:custDataLst>
              <p:tags r:id="rId2"/>
            </p:custDataLst>
          </p:nvPr>
        </p:nvSpPr>
        <p:spPr>
          <a:xfrm>
            <a:off x="746125" y="1862138"/>
            <a:ext cx="7634288" cy="3530600"/>
          </a:xfrm>
        </p:spPr>
        <p:txBody>
          <a:bodyPr/>
          <a:lstStyle/>
          <a:p>
            <a:pPr marL="0" lvl="2" indent="0">
              <a:buNone/>
            </a:pPr>
            <a:r>
              <a:rPr lang="en-US" sz="2000" b="1" dirty="0" smtClean="0">
                <a:latin typeface="Arial" panose="020B0604020202020204" pitchFamily="34" charset="0"/>
                <a:ea typeface="Tahoma" panose="020B0604030504040204" pitchFamily="34" charset="0"/>
                <a:cs typeface="Arial" panose="020B0604020202020204" pitchFamily="34" charset="0"/>
              </a:rPr>
              <a:t>Example 3:</a:t>
            </a:r>
          </a:p>
          <a:p>
            <a:pPr lvl="2">
              <a:buFont typeface="Univers 45 Light" pitchFamily="2" charset="0"/>
              <a:buChar char="—"/>
            </a:pPr>
            <a:r>
              <a:rPr lang="en-US" sz="1600" dirty="0">
                <a:latin typeface="Arial" panose="020B0604020202020204" pitchFamily="34" charset="0"/>
                <a:ea typeface="Tahoma" panose="020B0604030504040204" pitchFamily="34" charset="0"/>
                <a:cs typeface="Arial" panose="020B0604020202020204" pitchFamily="34" charset="0"/>
              </a:rPr>
              <a:t>10 year lease of a retail store</a:t>
            </a:r>
          </a:p>
          <a:p>
            <a:pPr lvl="2">
              <a:buFont typeface="Univers 45 Light" pitchFamily="2" charset="0"/>
              <a:buChar char="—"/>
            </a:pPr>
            <a:r>
              <a:rPr lang="en-US" sz="1600" dirty="0">
                <a:latin typeface="Arial" panose="020B0604020202020204" pitchFamily="34" charset="0"/>
                <a:ea typeface="Tahoma" panose="020B0604030504040204" pitchFamily="34" charset="0"/>
                <a:cs typeface="Arial" panose="020B0604020202020204" pitchFamily="34" charset="0"/>
              </a:rPr>
              <a:t>Lease payments are 10% of sales</a:t>
            </a:r>
          </a:p>
          <a:p>
            <a:pPr lvl="2">
              <a:buFont typeface="Univers 45 Light" pitchFamily="2" charset="0"/>
              <a:buChar char="—"/>
            </a:pPr>
            <a:r>
              <a:rPr lang="en-US" sz="1600" dirty="0">
                <a:latin typeface="Arial" panose="020B0604020202020204" pitchFamily="34" charset="0"/>
                <a:ea typeface="Tahoma" panose="020B0604030504040204" pitchFamily="34" charset="0"/>
                <a:cs typeface="Arial" panose="020B0604020202020204" pitchFamily="34" charset="0"/>
              </a:rPr>
              <a:t>Forecast sales are 500,000 per year</a:t>
            </a:r>
          </a:p>
          <a:p>
            <a:pPr marL="0" lvl="2" indent="0">
              <a:buNone/>
            </a:pPr>
            <a:endParaRPr lang="en-US" sz="2000" dirty="0" smtClean="0">
              <a:latin typeface="Arial" panose="020B0604020202020204" pitchFamily="34" charset="0"/>
              <a:ea typeface="Tahoma" panose="020B0604030504040204" pitchFamily="34" charset="0"/>
              <a:cs typeface="Arial" panose="020B0604020202020204" pitchFamily="34" charset="0"/>
            </a:endParaRPr>
          </a:p>
          <a:p>
            <a:pPr marL="0" lvl="2" indent="0">
              <a:buNone/>
            </a:pPr>
            <a:r>
              <a:rPr lang="en-US" sz="2000" b="1" dirty="0">
                <a:latin typeface="Arial" panose="020B0604020202020204" pitchFamily="34" charset="0"/>
                <a:ea typeface="Tahoma" panose="020B0604030504040204" pitchFamily="34" charset="0"/>
                <a:cs typeface="Arial" panose="020B0604020202020204" pitchFamily="34" charset="0"/>
              </a:rPr>
              <a:t>Ignoring discounting, what is the lease liability on initial measurement?</a:t>
            </a:r>
            <a:endParaRPr lang="en-SG" sz="2000" b="1" dirty="0">
              <a:latin typeface="Arial" panose="020B0604020202020204" pitchFamily="34" charset="0"/>
              <a:ea typeface="Tahoma" panose="020B0604030504040204" pitchFamily="34" charset="0"/>
              <a:cs typeface="Arial" panose="020B0604020202020204" pitchFamily="34" charset="0"/>
            </a:endParaRPr>
          </a:p>
          <a:p>
            <a:pPr marL="342900" lvl="2" indent="-342900">
              <a:buFont typeface="+mj-lt"/>
              <a:buAutoNum type="alphaLcParenR"/>
            </a:pPr>
            <a:r>
              <a:rPr lang="en-SG" sz="1600" dirty="0" smtClean="0">
                <a:latin typeface="Arial" panose="020B0604020202020204" pitchFamily="34" charset="0"/>
                <a:ea typeface="Tahoma" panose="020B0604030504040204" pitchFamily="34" charset="0"/>
                <a:cs typeface="Arial" panose="020B0604020202020204" pitchFamily="34" charset="0"/>
              </a:rPr>
              <a:t>zero</a:t>
            </a:r>
          </a:p>
          <a:p>
            <a:pPr marL="342900" lvl="2" indent="-342900">
              <a:buFont typeface="+mj-lt"/>
              <a:buAutoNum type="alphaLcParenR"/>
            </a:pPr>
            <a:r>
              <a:rPr lang="en-SG" sz="1600" dirty="0" smtClean="0">
                <a:latin typeface="Arial" panose="020B0604020202020204" pitchFamily="34" charset="0"/>
                <a:ea typeface="Tahoma" panose="020B0604030504040204" pitchFamily="34" charset="0"/>
                <a:cs typeface="Arial" panose="020B0604020202020204" pitchFamily="34" charset="0"/>
              </a:rPr>
              <a:t>50,000</a:t>
            </a:r>
          </a:p>
          <a:p>
            <a:pPr marL="342900" lvl="2" indent="-342900">
              <a:buFont typeface="+mj-lt"/>
              <a:buAutoNum type="alphaLcParenR"/>
            </a:pPr>
            <a:r>
              <a:rPr lang="en-SG" sz="1600" dirty="0" smtClean="0">
                <a:latin typeface="Arial" panose="020B0604020202020204" pitchFamily="34" charset="0"/>
                <a:ea typeface="Tahoma" panose="020B0604030504040204" pitchFamily="34" charset="0"/>
                <a:cs typeface="Arial" panose="020B0604020202020204" pitchFamily="34" charset="0"/>
              </a:rPr>
              <a:t>500,000</a:t>
            </a:r>
            <a:endParaRPr lang="en-SG" sz="1600" dirty="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4245917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a:xfrm>
            <a:off x="114019" y="968880"/>
            <a:ext cx="3641435" cy="598220"/>
          </a:xfrm>
          <a:prstGeom prst="rect">
            <a:avLst/>
          </a:prstGeom>
          <a:noFill/>
          <a:ln w="12700" cap="rnd" cmpd="sng" algn="ctr">
            <a:noFill/>
            <a:prstDash val="solid"/>
          </a:ln>
          <a:effectLst/>
        </p:spPr>
        <p:txBody>
          <a:bodyPr rtlCol="0" anchor="ctr"/>
          <a:lstStyle/>
          <a:p>
            <a:pPr algn="ctr">
              <a:defRPr/>
            </a:pPr>
            <a:r>
              <a:rPr lang="en-US" sz="1600" b="1" kern="0" dirty="0">
                <a:solidFill>
                  <a:schemeClr val="tx2"/>
                </a:solidFill>
              </a:rPr>
              <a:t>“Risks and rewards” model</a:t>
            </a:r>
            <a:endParaRPr lang="en-SG" sz="1600" b="1" kern="0" dirty="0">
              <a:solidFill>
                <a:schemeClr val="tx2"/>
              </a:solidFill>
            </a:endParaRPr>
          </a:p>
        </p:txBody>
      </p:sp>
      <p:sp>
        <p:nvSpPr>
          <p:cNvPr id="78" name="Rectangle 77"/>
          <p:cNvSpPr/>
          <p:nvPr/>
        </p:nvSpPr>
        <p:spPr>
          <a:xfrm>
            <a:off x="5217770" y="1035349"/>
            <a:ext cx="3641435" cy="598220"/>
          </a:xfrm>
          <a:prstGeom prst="rect">
            <a:avLst/>
          </a:prstGeom>
          <a:noFill/>
          <a:ln w="12700" cap="rnd" cmpd="sng" algn="ctr">
            <a:noFill/>
            <a:prstDash val="solid"/>
          </a:ln>
          <a:effectLst/>
        </p:spPr>
        <p:txBody>
          <a:bodyPr rtlCol="0" anchor="ctr"/>
          <a:lstStyle/>
          <a:p>
            <a:pPr algn="ctr">
              <a:defRPr/>
            </a:pPr>
            <a:r>
              <a:rPr lang="en-US" sz="1600" b="1" kern="0" dirty="0">
                <a:solidFill>
                  <a:schemeClr val="tx2"/>
                </a:solidFill>
              </a:rPr>
              <a:t>“Right-of-use” model</a:t>
            </a:r>
            <a:endParaRPr lang="en-SG" sz="1600" b="1" kern="0" dirty="0">
              <a:solidFill>
                <a:schemeClr val="tx2"/>
              </a:solidFill>
            </a:endParaRPr>
          </a:p>
        </p:txBody>
      </p:sp>
      <p:sp>
        <p:nvSpPr>
          <p:cNvPr id="80" name="Rectangle 3"/>
          <p:cNvSpPr>
            <a:spLocks noChangeArrowheads="1"/>
          </p:cNvSpPr>
          <p:nvPr/>
        </p:nvSpPr>
        <p:spPr bwMode="auto">
          <a:xfrm>
            <a:off x="646707" y="1567100"/>
            <a:ext cx="2447925" cy="1169825"/>
          </a:xfrm>
          <a:prstGeom prst="rect">
            <a:avLst/>
          </a:prstGeom>
          <a:solidFill>
            <a:srgbClr val="00338D"/>
          </a:solidFill>
          <a:ln w="9525">
            <a:solidFill>
              <a:srgbClr val="00338D"/>
            </a:solidFill>
            <a:miter lim="800000"/>
            <a:headEnd/>
            <a:tailEnd/>
          </a:ln>
          <a:effectLst/>
        </p:spPr>
        <p:txBody>
          <a:bodyPr lIns="66462" tIns="66462" rIns="66462" bIns="66462" anchor="ctr"/>
          <a:lstStyle/>
          <a:p>
            <a:pPr marL="265242" lvl="1" indent="-263776" algn="ctr">
              <a:lnSpc>
                <a:spcPct val="90000"/>
              </a:lnSpc>
              <a:buClr>
                <a:srgbClr val="007C92"/>
              </a:buClr>
              <a:buSzPct val="85000"/>
              <a:defRPr/>
            </a:pPr>
            <a:endParaRPr lang="en-US" sz="1662" kern="0" dirty="0">
              <a:solidFill>
                <a:srgbClr val="000000"/>
              </a:solidFill>
              <a:latin typeface="Univers for KPMG" panose="020B0603020202020204" pitchFamily="34" charset="0"/>
            </a:endParaRPr>
          </a:p>
        </p:txBody>
      </p:sp>
      <p:sp>
        <p:nvSpPr>
          <p:cNvPr id="81" name="Rectangle 4"/>
          <p:cNvSpPr>
            <a:spLocks noChangeArrowheads="1"/>
          </p:cNvSpPr>
          <p:nvPr/>
        </p:nvSpPr>
        <p:spPr bwMode="auto">
          <a:xfrm>
            <a:off x="1149944" y="1607113"/>
            <a:ext cx="1439863" cy="266700"/>
          </a:xfrm>
          <a:prstGeom prst="rect">
            <a:avLst/>
          </a:prstGeom>
          <a:noFill/>
          <a:ln w="9525">
            <a:noFill/>
            <a:miter lim="800000"/>
            <a:headEnd/>
            <a:tailEnd/>
          </a:ln>
        </p:spPr>
        <p:txBody>
          <a:bodyPr lIns="49846" tIns="49846" rIns="49846" bIns="49846" anchor="ctr" anchorCtr="1"/>
          <a:lstStyle/>
          <a:p>
            <a:pPr algn="ctr" defTabSz="703402" eaLnBrk="0" hangingPunct="0">
              <a:lnSpc>
                <a:spcPct val="90000"/>
              </a:lnSpc>
              <a:defRPr/>
            </a:pPr>
            <a:r>
              <a:rPr lang="en-GB" sz="1662" b="1" kern="0" dirty="0">
                <a:solidFill>
                  <a:srgbClr val="FFFFFF"/>
                </a:solidFill>
              </a:rPr>
              <a:t>Lessor</a:t>
            </a:r>
          </a:p>
        </p:txBody>
      </p:sp>
      <p:sp>
        <p:nvSpPr>
          <p:cNvPr id="82" name="Rectangle 5"/>
          <p:cNvSpPr>
            <a:spLocks noChangeArrowheads="1"/>
          </p:cNvSpPr>
          <p:nvPr/>
        </p:nvSpPr>
        <p:spPr bwMode="auto">
          <a:xfrm>
            <a:off x="5709474" y="1565581"/>
            <a:ext cx="2447925" cy="1171345"/>
          </a:xfrm>
          <a:prstGeom prst="rect">
            <a:avLst/>
          </a:prstGeom>
          <a:solidFill>
            <a:srgbClr val="00338D"/>
          </a:solidFill>
          <a:ln w="9525">
            <a:noFill/>
            <a:miter lim="800000"/>
            <a:headEnd/>
            <a:tailEnd/>
          </a:ln>
          <a:effectLst/>
        </p:spPr>
        <p:txBody>
          <a:bodyPr lIns="66462" tIns="66462" rIns="66462" bIns="66462" anchor="ctr"/>
          <a:lstStyle/>
          <a:p>
            <a:pPr marL="265242" lvl="1" indent="-263776" algn="ctr">
              <a:lnSpc>
                <a:spcPct val="90000"/>
              </a:lnSpc>
              <a:buClr>
                <a:srgbClr val="007C92"/>
              </a:buClr>
              <a:buSzPct val="85000"/>
              <a:defRPr/>
            </a:pPr>
            <a:endParaRPr lang="en-US" sz="1662" kern="0" dirty="0">
              <a:solidFill>
                <a:srgbClr val="000000"/>
              </a:solidFill>
              <a:latin typeface="Univers for KPMG" panose="020B0603020202020204" pitchFamily="34" charset="0"/>
            </a:endParaRPr>
          </a:p>
        </p:txBody>
      </p:sp>
      <p:sp>
        <p:nvSpPr>
          <p:cNvPr id="83" name="Rectangle 6"/>
          <p:cNvSpPr>
            <a:spLocks noChangeArrowheads="1"/>
          </p:cNvSpPr>
          <p:nvPr/>
        </p:nvSpPr>
        <p:spPr bwMode="auto">
          <a:xfrm>
            <a:off x="6212711" y="1607113"/>
            <a:ext cx="1439862" cy="266700"/>
          </a:xfrm>
          <a:prstGeom prst="rect">
            <a:avLst/>
          </a:prstGeom>
          <a:noFill/>
          <a:ln w="9525">
            <a:noFill/>
            <a:miter lim="800000"/>
            <a:headEnd/>
            <a:tailEnd/>
          </a:ln>
        </p:spPr>
        <p:txBody>
          <a:bodyPr lIns="49846" tIns="49846" rIns="49846" bIns="49846" anchor="ctr" anchorCtr="1"/>
          <a:lstStyle/>
          <a:p>
            <a:pPr algn="ctr" defTabSz="703402" eaLnBrk="0" hangingPunct="0">
              <a:lnSpc>
                <a:spcPct val="90000"/>
              </a:lnSpc>
              <a:defRPr/>
            </a:pPr>
            <a:r>
              <a:rPr lang="en-GB" sz="1662" b="1" kern="0" dirty="0">
                <a:solidFill>
                  <a:srgbClr val="FFFFFF"/>
                </a:solidFill>
                <a:latin typeface="Univers for KPMG" panose="020B0603020202020204" pitchFamily="34" charset="0"/>
              </a:rPr>
              <a:t>Lessee</a:t>
            </a:r>
          </a:p>
        </p:txBody>
      </p:sp>
      <p:sp>
        <p:nvSpPr>
          <p:cNvPr id="84" name="Text Box 7"/>
          <p:cNvSpPr txBox="1">
            <a:spLocks noChangeArrowheads="1"/>
          </p:cNvSpPr>
          <p:nvPr/>
        </p:nvSpPr>
        <p:spPr bwMode="blackWhite">
          <a:xfrm>
            <a:off x="5354575" y="3432754"/>
            <a:ext cx="1439863" cy="864577"/>
          </a:xfrm>
          <a:prstGeom prst="rect">
            <a:avLst/>
          </a:prstGeom>
          <a:solidFill>
            <a:srgbClr val="00338D"/>
          </a:solidFill>
          <a:ln w="12700" algn="ctr">
            <a:noFill/>
            <a:miter lim="800000"/>
            <a:headEnd/>
            <a:tailEnd/>
          </a:ln>
          <a:effectLst/>
          <a:scene3d>
            <a:camera prst="orthographicFront">
              <a:rot lat="0" lon="0" rev="0"/>
            </a:camera>
            <a:lightRig rig="balanced" dir="t">
              <a:rot lat="0" lon="0" rev="8700000"/>
            </a:lightRig>
          </a:scene3d>
          <a:sp3d/>
        </p:spPr>
        <p:txBody>
          <a:bodyPr lIns="66462" tIns="66462" rIns="66462" bIns="66462" anchor="ctr"/>
          <a:lstStyle/>
          <a:p>
            <a:pPr algn="ctr">
              <a:defRPr/>
            </a:pPr>
            <a:r>
              <a:rPr lang="en-GB" sz="1600" kern="0" dirty="0">
                <a:solidFill>
                  <a:srgbClr val="FFFFFF"/>
                </a:solidFill>
              </a:rPr>
              <a:t>Recognise “right-of-use” asset</a:t>
            </a:r>
          </a:p>
        </p:txBody>
      </p:sp>
      <p:sp>
        <p:nvSpPr>
          <p:cNvPr id="85" name="Text Box 8"/>
          <p:cNvSpPr txBox="1">
            <a:spLocks noChangeArrowheads="1"/>
          </p:cNvSpPr>
          <p:nvPr/>
        </p:nvSpPr>
        <p:spPr bwMode="blackWhite">
          <a:xfrm>
            <a:off x="7282174" y="3499222"/>
            <a:ext cx="1395847" cy="828583"/>
          </a:xfrm>
          <a:prstGeom prst="rect">
            <a:avLst/>
          </a:prstGeom>
          <a:solidFill>
            <a:srgbClr val="00338D"/>
          </a:solidFill>
          <a:ln w="12700" algn="ctr">
            <a:noFill/>
            <a:miter lim="800000"/>
            <a:headEnd/>
            <a:tailEnd/>
          </a:ln>
          <a:effectLst/>
          <a:scene3d>
            <a:camera prst="orthographicFront">
              <a:rot lat="0" lon="0" rev="0"/>
            </a:camera>
            <a:lightRig rig="balanced" dir="t">
              <a:rot lat="0" lon="0" rev="8700000"/>
            </a:lightRig>
          </a:scene3d>
          <a:sp3d/>
        </p:spPr>
        <p:txBody>
          <a:bodyPr lIns="66462" tIns="66462" rIns="66462" bIns="66462" anchor="ctr"/>
          <a:lstStyle/>
          <a:p>
            <a:pPr algn="ctr">
              <a:defRPr/>
            </a:pPr>
            <a:r>
              <a:rPr lang="en-GB" sz="1600" kern="0" dirty="0">
                <a:solidFill>
                  <a:srgbClr val="FFFFFF"/>
                </a:solidFill>
              </a:rPr>
              <a:t>Recognise liability to pay rentals</a:t>
            </a:r>
          </a:p>
        </p:txBody>
      </p:sp>
      <p:cxnSp>
        <p:nvCxnSpPr>
          <p:cNvPr id="86" name="AutoShape 9"/>
          <p:cNvCxnSpPr>
            <a:cxnSpLocks noChangeShapeType="1"/>
            <a:stCxn id="80" idx="0"/>
            <a:endCxn id="82" idx="0"/>
          </p:cNvCxnSpPr>
          <p:nvPr/>
        </p:nvCxnSpPr>
        <p:spPr bwMode="blackWhite">
          <a:xfrm rot="5400000" flipH="1" flipV="1">
            <a:off x="4401294" y="-965042"/>
            <a:ext cx="1519" cy="5062767"/>
          </a:xfrm>
          <a:prstGeom prst="curvedConnector3">
            <a:avLst>
              <a:gd name="adj1" fmla="val 15149375"/>
            </a:avLst>
          </a:prstGeom>
          <a:noFill/>
          <a:ln w="15875">
            <a:solidFill>
              <a:srgbClr val="007C92"/>
            </a:solidFill>
            <a:prstDash val="dash"/>
            <a:round/>
            <a:headEnd/>
            <a:tailEnd type="triangle" w="lg" len="lg"/>
          </a:ln>
        </p:spPr>
      </p:cxnSp>
      <p:cxnSp>
        <p:nvCxnSpPr>
          <p:cNvPr id="87" name="AutoShape 10"/>
          <p:cNvCxnSpPr>
            <a:cxnSpLocks noChangeShapeType="1"/>
            <a:stCxn id="82" idx="2"/>
            <a:endCxn id="80" idx="2"/>
          </p:cNvCxnSpPr>
          <p:nvPr/>
        </p:nvCxnSpPr>
        <p:spPr bwMode="blackWhite">
          <a:xfrm rot="5400000" flipH="1">
            <a:off x="4402053" y="205543"/>
            <a:ext cx="1" cy="5062767"/>
          </a:xfrm>
          <a:prstGeom prst="curvedConnector3">
            <a:avLst>
              <a:gd name="adj1" fmla="val -22860000000"/>
            </a:avLst>
          </a:prstGeom>
          <a:noFill/>
          <a:ln w="15875">
            <a:solidFill>
              <a:srgbClr val="007C92"/>
            </a:solidFill>
            <a:prstDash val="dash"/>
            <a:round/>
            <a:headEnd/>
            <a:tailEnd type="triangle" w="lg" len="lg"/>
          </a:ln>
        </p:spPr>
      </p:cxnSp>
      <p:cxnSp>
        <p:nvCxnSpPr>
          <p:cNvPr id="88" name="AutoShape 11"/>
          <p:cNvCxnSpPr>
            <a:cxnSpLocks noChangeShapeType="1"/>
          </p:cNvCxnSpPr>
          <p:nvPr/>
        </p:nvCxnSpPr>
        <p:spPr bwMode="blackWhite">
          <a:xfrm rot="16200000" flipH="1">
            <a:off x="7117476" y="2552887"/>
            <a:ext cx="731340" cy="1099419"/>
          </a:xfrm>
          <a:prstGeom prst="bentConnector3">
            <a:avLst>
              <a:gd name="adj1" fmla="val 48076"/>
            </a:avLst>
          </a:prstGeom>
          <a:noFill/>
          <a:ln w="12700">
            <a:solidFill>
              <a:srgbClr val="747678">
                <a:lumMod val="50000"/>
              </a:srgbClr>
            </a:solidFill>
            <a:miter lim="800000"/>
            <a:headEnd/>
            <a:tailEnd type="triangle" w="med" len="med"/>
          </a:ln>
        </p:spPr>
      </p:cxnSp>
      <p:sp>
        <p:nvSpPr>
          <p:cNvPr id="89" name="Rectangle 12"/>
          <p:cNvSpPr>
            <a:spLocks noChangeArrowheads="1"/>
          </p:cNvSpPr>
          <p:nvPr/>
        </p:nvSpPr>
        <p:spPr bwMode="auto">
          <a:xfrm>
            <a:off x="3601405" y="1541171"/>
            <a:ext cx="1657350" cy="334108"/>
          </a:xfrm>
          <a:prstGeom prst="rect">
            <a:avLst/>
          </a:prstGeom>
          <a:noFill/>
          <a:ln w="9525">
            <a:noFill/>
            <a:miter lim="800000"/>
            <a:headEnd/>
            <a:tailEnd/>
          </a:ln>
        </p:spPr>
        <p:txBody>
          <a:bodyPr lIns="49846" tIns="49846" rIns="49846" bIns="49846" anchor="ctr" anchorCtr="1"/>
          <a:lstStyle/>
          <a:p>
            <a:pPr algn="ctr" defTabSz="703402" eaLnBrk="0" hangingPunct="0">
              <a:lnSpc>
                <a:spcPct val="90000"/>
              </a:lnSpc>
              <a:defRPr/>
            </a:pPr>
            <a:r>
              <a:rPr lang="en-GB" sz="1600" kern="0" dirty="0">
                <a:solidFill>
                  <a:schemeClr val="tx2"/>
                </a:solidFill>
              </a:rPr>
              <a:t>Right to use leased asset</a:t>
            </a:r>
          </a:p>
        </p:txBody>
      </p:sp>
      <p:sp>
        <p:nvSpPr>
          <p:cNvPr id="90" name="Rectangle 13"/>
          <p:cNvSpPr>
            <a:spLocks noChangeArrowheads="1"/>
          </p:cNvSpPr>
          <p:nvPr/>
        </p:nvSpPr>
        <p:spPr bwMode="auto">
          <a:xfrm>
            <a:off x="3458530" y="2405106"/>
            <a:ext cx="2016125" cy="597877"/>
          </a:xfrm>
          <a:prstGeom prst="rect">
            <a:avLst/>
          </a:prstGeom>
          <a:noFill/>
          <a:ln w="9525">
            <a:noFill/>
            <a:miter lim="800000"/>
            <a:headEnd/>
            <a:tailEnd/>
          </a:ln>
        </p:spPr>
        <p:txBody>
          <a:bodyPr lIns="49846" tIns="49846" rIns="49846" bIns="49846" anchor="ctr" anchorCtr="1"/>
          <a:lstStyle/>
          <a:p>
            <a:pPr algn="ctr" defTabSz="703402" eaLnBrk="0" hangingPunct="0">
              <a:lnSpc>
                <a:spcPct val="90000"/>
              </a:lnSpc>
              <a:defRPr/>
            </a:pPr>
            <a:r>
              <a:rPr lang="en-GB" sz="1600" kern="0" dirty="0">
                <a:solidFill>
                  <a:schemeClr val="tx2"/>
                </a:solidFill>
              </a:rPr>
              <a:t>Consideration</a:t>
            </a:r>
          </a:p>
          <a:p>
            <a:pPr algn="ctr" defTabSz="703402" eaLnBrk="0" hangingPunct="0">
              <a:lnSpc>
                <a:spcPct val="90000"/>
              </a:lnSpc>
              <a:defRPr/>
            </a:pPr>
            <a:r>
              <a:rPr lang="en-GB" sz="1600" kern="0" dirty="0">
                <a:solidFill>
                  <a:schemeClr val="tx2"/>
                </a:solidFill>
              </a:rPr>
              <a:t>(lease rentals)</a:t>
            </a:r>
          </a:p>
        </p:txBody>
      </p:sp>
      <p:cxnSp>
        <p:nvCxnSpPr>
          <p:cNvPr id="91" name="AutoShape 14"/>
          <p:cNvCxnSpPr>
            <a:cxnSpLocks noChangeShapeType="1"/>
          </p:cNvCxnSpPr>
          <p:nvPr/>
        </p:nvCxnSpPr>
        <p:spPr bwMode="blackWhite">
          <a:xfrm rot="5400000">
            <a:off x="6150250" y="2626351"/>
            <a:ext cx="672611" cy="893763"/>
          </a:xfrm>
          <a:prstGeom prst="bentConnector3">
            <a:avLst>
              <a:gd name="adj1" fmla="val 52092"/>
            </a:avLst>
          </a:prstGeom>
          <a:noFill/>
          <a:ln w="12700">
            <a:solidFill>
              <a:srgbClr val="747678">
                <a:lumMod val="50000"/>
              </a:srgbClr>
            </a:solidFill>
            <a:miter lim="800000"/>
            <a:headEnd/>
            <a:tailEnd type="triangle" w="med" len="med"/>
          </a:ln>
        </p:spPr>
      </p:cxnSp>
      <p:sp>
        <p:nvSpPr>
          <p:cNvPr id="92" name="Oval 15"/>
          <p:cNvSpPr>
            <a:spLocks noChangeArrowheads="1"/>
          </p:cNvSpPr>
          <p:nvPr/>
        </p:nvSpPr>
        <p:spPr bwMode="blackWhite">
          <a:xfrm>
            <a:off x="809717" y="1819064"/>
            <a:ext cx="2208427" cy="881209"/>
          </a:xfrm>
          <a:prstGeom prst="ellipse">
            <a:avLst/>
          </a:prstGeom>
          <a:solidFill>
            <a:schemeClr val="accent4"/>
          </a:solidFill>
          <a:ln w="9525" algn="ctr">
            <a:noFill/>
            <a:round/>
            <a:headEnd/>
            <a:tailEnd/>
          </a:ln>
          <a:effectLst/>
          <a:scene3d>
            <a:camera prst="orthographicFront">
              <a:rot lat="0" lon="0" rev="0"/>
            </a:camera>
            <a:lightRig rig="balanced" dir="t">
              <a:rot lat="0" lon="0" rev="8700000"/>
            </a:lightRig>
          </a:scene3d>
          <a:sp3d/>
        </p:spPr>
        <p:txBody>
          <a:bodyPr wrap="square" lIns="66462" tIns="66462" rIns="66462" bIns="66462" anchor="ctr">
            <a:spAutoFit/>
          </a:bodyPr>
          <a:lstStyle/>
          <a:p>
            <a:pPr algn="ctr"/>
            <a:r>
              <a:rPr lang="en-GB" sz="1600" kern="0" dirty="0">
                <a:solidFill>
                  <a:srgbClr val="FFFFFF"/>
                </a:solidFill>
              </a:rPr>
              <a:t>Underlying asset</a:t>
            </a:r>
          </a:p>
        </p:txBody>
      </p:sp>
      <p:sp>
        <p:nvSpPr>
          <p:cNvPr id="93" name="Oval 16"/>
          <p:cNvSpPr>
            <a:spLocks noChangeArrowheads="1"/>
          </p:cNvSpPr>
          <p:nvPr/>
        </p:nvSpPr>
        <p:spPr bwMode="blackWhite">
          <a:xfrm>
            <a:off x="5780910" y="1809262"/>
            <a:ext cx="2327505" cy="881209"/>
          </a:xfrm>
          <a:prstGeom prst="ellipse">
            <a:avLst/>
          </a:prstGeom>
          <a:solidFill>
            <a:schemeClr val="accent4"/>
          </a:solidFill>
          <a:ln w="9525" algn="ctr">
            <a:noFill/>
            <a:round/>
            <a:headEnd/>
            <a:tailEnd/>
          </a:ln>
          <a:effectLst/>
          <a:scene3d>
            <a:camera prst="orthographicFront">
              <a:rot lat="0" lon="0" rev="0"/>
            </a:camera>
            <a:lightRig rig="balanced" dir="t">
              <a:rot lat="0" lon="0" rev="8700000"/>
            </a:lightRig>
          </a:scene3d>
          <a:sp3d/>
        </p:spPr>
        <p:txBody>
          <a:bodyPr wrap="square" lIns="66462" tIns="66462" rIns="66462" bIns="66462" anchor="ctr">
            <a:spAutoFit/>
          </a:bodyPr>
          <a:lstStyle/>
          <a:p>
            <a:pPr algn="ctr"/>
            <a:r>
              <a:rPr lang="en-GB" sz="1600" kern="0" dirty="0">
                <a:solidFill>
                  <a:srgbClr val="FFFFFF"/>
                </a:solidFill>
              </a:rPr>
              <a:t>Right-of-use asset</a:t>
            </a:r>
          </a:p>
        </p:txBody>
      </p:sp>
      <p:sp>
        <p:nvSpPr>
          <p:cNvPr id="94" name="Text Box 10"/>
          <p:cNvSpPr txBox="1">
            <a:spLocks noChangeArrowheads="1"/>
          </p:cNvSpPr>
          <p:nvPr/>
        </p:nvSpPr>
        <p:spPr bwMode="blackWhite">
          <a:xfrm>
            <a:off x="288758" y="4731176"/>
            <a:ext cx="1492555" cy="542192"/>
          </a:xfrm>
          <a:prstGeom prst="rect">
            <a:avLst/>
          </a:prstGeom>
          <a:solidFill>
            <a:srgbClr val="00338D"/>
          </a:solidFill>
          <a:ln w="12700" algn="ctr">
            <a:noFill/>
            <a:miter lim="800000"/>
            <a:headEnd/>
            <a:tailEnd/>
          </a:ln>
          <a:effectLst/>
          <a:scene3d>
            <a:camera prst="orthographicFront">
              <a:rot lat="0" lon="0" rev="0"/>
            </a:camera>
            <a:lightRig rig="balanced" dir="t">
              <a:rot lat="0" lon="0" rev="8700000"/>
            </a:lightRig>
          </a:scene3d>
          <a:sp3d/>
        </p:spPr>
        <p:txBody>
          <a:bodyPr lIns="66462" tIns="66462" rIns="66462" bIns="66462" anchor="ctr"/>
          <a:lstStyle/>
          <a:p>
            <a:pPr algn="ctr">
              <a:defRPr/>
            </a:pPr>
            <a:r>
              <a:rPr lang="en-GB" sz="1600" kern="0" dirty="0" smtClean="0">
                <a:solidFill>
                  <a:srgbClr val="FFFFFF"/>
                </a:solidFill>
              </a:rPr>
              <a:t>Finance </a:t>
            </a:r>
            <a:r>
              <a:rPr lang="en-GB" sz="1600" kern="0" dirty="0">
                <a:solidFill>
                  <a:srgbClr val="FFFFFF"/>
                </a:solidFill>
              </a:rPr>
              <a:t>lease</a:t>
            </a:r>
          </a:p>
        </p:txBody>
      </p:sp>
      <p:sp>
        <p:nvSpPr>
          <p:cNvPr id="95" name="Text Box 10"/>
          <p:cNvSpPr txBox="1">
            <a:spLocks noChangeArrowheads="1"/>
          </p:cNvSpPr>
          <p:nvPr/>
        </p:nvSpPr>
        <p:spPr bwMode="blackWhite">
          <a:xfrm>
            <a:off x="2164067" y="4731175"/>
            <a:ext cx="1676400" cy="562708"/>
          </a:xfrm>
          <a:prstGeom prst="rect">
            <a:avLst/>
          </a:prstGeom>
          <a:solidFill>
            <a:srgbClr val="00338D"/>
          </a:solidFill>
          <a:ln w="12700" algn="ctr">
            <a:noFill/>
            <a:miter lim="800000"/>
            <a:headEnd/>
            <a:tailEnd/>
          </a:ln>
          <a:effectLst/>
          <a:scene3d>
            <a:camera prst="orthographicFront">
              <a:rot lat="0" lon="0" rev="0"/>
            </a:camera>
            <a:lightRig rig="balanced" dir="t">
              <a:rot lat="0" lon="0" rev="8700000"/>
            </a:lightRig>
          </a:scene3d>
          <a:sp3d/>
        </p:spPr>
        <p:txBody>
          <a:bodyPr lIns="66462" tIns="66462" rIns="66462" bIns="66462" anchor="ctr"/>
          <a:lstStyle/>
          <a:p>
            <a:pPr algn="ctr">
              <a:defRPr/>
            </a:pPr>
            <a:r>
              <a:rPr lang="en-GB" sz="1600" kern="0" dirty="0" smtClean="0">
                <a:solidFill>
                  <a:srgbClr val="FFFFFF"/>
                </a:solidFill>
              </a:rPr>
              <a:t>Operating </a:t>
            </a:r>
            <a:r>
              <a:rPr lang="en-GB" sz="1600" kern="0" dirty="0">
                <a:solidFill>
                  <a:srgbClr val="FFFFFF"/>
                </a:solidFill>
              </a:rPr>
              <a:t>lease</a:t>
            </a:r>
          </a:p>
        </p:txBody>
      </p:sp>
      <p:cxnSp>
        <p:nvCxnSpPr>
          <p:cNvPr id="96" name="Elbow Connector 95"/>
          <p:cNvCxnSpPr>
            <a:stCxn id="98" idx="2"/>
            <a:endCxn id="94" idx="0"/>
          </p:cNvCxnSpPr>
          <p:nvPr/>
        </p:nvCxnSpPr>
        <p:spPr bwMode="auto">
          <a:xfrm rot="5400000">
            <a:off x="1184121" y="4050340"/>
            <a:ext cx="531752" cy="829921"/>
          </a:xfrm>
          <a:prstGeom prst="bentConnector3">
            <a:avLst>
              <a:gd name="adj1" fmla="val 50000"/>
            </a:avLst>
          </a:prstGeom>
          <a:gradFill rotWithShape="1">
            <a:gsLst>
              <a:gs pos="0">
                <a:srgbClr val="8E258D">
                  <a:gamma/>
                  <a:shade val="76078"/>
                  <a:invGamma/>
                </a:srgbClr>
              </a:gs>
              <a:gs pos="50000">
                <a:srgbClr val="8E258D"/>
              </a:gs>
              <a:gs pos="100000">
                <a:srgbClr val="8E258D">
                  <a:gamma/>
                  <a:shade val="76078"/>
                  <a:invGamma/>
                </a:srgbClr>
              </a:gs>
            </a:gsLst>
            <a:lin ang="18900000" scaled="1"/>
          </a:gradFill>
          <a:ln w="9525" cap="flat" cmpd="sng" algn="ctr">
            <a:solidFill>
              <a:srgbClr val="747678">
                <a:lumMod val="50000"/>
              </a:srgbClr>
            </a:solidFill>
            <a:prstDash val="solid"/>
            <a:round/>
            <a:headEnd type="none" w="med" len="med"/>
            <a:tailEnd type="triangle" w="med" len="med"/>
          </a:ln>
          <a:effectLst/>
        </p:spPr>
      </p:cxnSp>
      <p:cxnSp>
        <p:nvCxnSpPr>
          <p:cNvPr id="97" name="Elbow Connector 96"/>
          <p:cNvCxnSpPr>
            <a:stCxn id="98" idx="2"/>
            <a:endCxn id="95" idx="0"/>
          </p:cNvCxnSpPr>
          <p:nvPr/>
        </p:nvCxnSpPr>
        <p:spPr bwMode="auto">
          <a:xfrm rot="16200000" flipH="1">
            <a:off x="2167736" y="3896645"/>
            <a:ext cx="531751" cy="1137310"/>
          </a:xfrm>
          <a:prstGeom prst="bentConnector3">
            <a:avLst>
              <a:gd name="adj1" fmla="val 50000"/>
            </a:avLst>
          </a:prstGeom>
          <a:gradFill rotWithShape="1">
            <a:gsLst>
              <a:gs pos="0">
                <a:srgbClr val="8E258D">
                  <a:gamma/>
                  <a:shade val="76078"/>
                  <a:invGamma/>
                </a:srgbClr>
              </a:gs>
              <a:gs pos="50000">
                <a:srgbClr val="8E258D"/>
              </a:gs>
              <a:gs pos="100000">
                <a:srgbClr val="8E258D">
                  <a:gamma/>
                  <a:shade val="76078"/>
                  <a:invGamma/>
                </a:srgbClr>
              </a:gs>
            </a:gsLst>
            <a:lin ang="18900000" scaled="1"/>
          </a:gradFill>
          <a:ln w="9525" cap="flat" cmpd="sng" algn="ctr">
            <a:solidFill>
              <a:srgbClr val="747678">
                <a:lumMod val="50000"/>
              </a:srgbClr>
            </a:solidFill>
            <a:prstDash val="solid"/>
            <a:round/>
            <a:headEnd type="none" w="med" len="med"/>
            <a:tailEnd type="triangle" w="med" len="med"/>
          </a:ln>
          <a:effectLst/>
        </p:spPr>
      </p:cxnSp>
      <p:sp>
        <p:nvSpPr>
          <p:cNvPr id="98" name="Flowchart: Decision 97"/>
          <p:cNvSpPr/>
          <p:nvPr/>
        </p:nvSpPr>
        <p:spPr>
          <a:xfrm>
            <a:off x="502344" y="3069452"/>
            <a:ext cx="2725226" cy="1129972"/>
          </a:xfrm>
          <a:prstGeom prst="flowChartDecision">
            <a:avLst/>
          </a:prstGeom>
          <a:solidFill>
            <a:schemeClr val="accent3"/>
          </a:solidFill>
          <a:ln w="12700" cap="rnd" cmpd="sng" algn="ctr">
            <a:noFill/>
            <a:prstDash val="solid"/>
          </a:ln>
          <a:effectLst/>
          <a:scene3d>
            <a:camera prst="orthographicFront">
              <a:rot lat="0" lon="0" rev="0"/>
            </a:camera>
            <a:lightRig rig="balanced" dir="t">
              <a:rot lat="0" lon="0" rev="8700000"/>
            </a:lightRig>
          </a:scene3d>
          <a:sp3d/>
        </p:spPr>
        <p:txBody>
          <a:bodyPr rtlCol="0" anchor="ctr"/>
          <a:lstStyle/>
          <a:p>
            <a:pPr algn="ctr">
              <a:defRPr/>
            </a:pPr>
            <a:r>
              <a:rPr lang="en-US" sz="1100" kern="0" dirty="0">
                <a:solidFill>
                  <a:prstClr val="white"/>
                </a:solidFill>
              </a:rPr>
              <a:t>Substantially all risks and rewards of ownership transferred? </a:t>
            </a:r>
            <a:endParaRPr lang="en-SG" sz="1100" kern="0" dirty="0">
              <a:solidFill>
                <a:prstClr val="white"/>
              </a:solidFill>
            </a:endParaRPr>
          </a:p>
        </p:txBody>
      </p:sp>
      <p:cxnSp>
        <p:nvCxnSpPr>
          <p:cNvPr id="99" name="Straight Connector 98"/>
          <p:cNvCxnSpPr>
            <a:stCxn id="80" idx="2"/>
            <a:endCxn id="98" idx="0"/>
          </p:cNvCxnSpPr>
          <p:nvPr/>
        </p:nvCxnSpPr>
        <p:spPr>
          <a:xfrm flipH="1">
            <a:off x="1864957" y="2736925"/>
            <a:ext cx="5713" cy="332527"/>
          </a:xfrm>
          <a:prstGeom prst="line">
            <a:avLst/>
          </a:prstGeom>
          <a:noFill/>
          <a:ln w="6350" cap="rnd" cmpd="sng" algn="ctr">
            <a:solidFill>
              <a:srgbClr val="747678">
                <a:lumMod val="50000"/>
              </a:srgbClr>
            </a:solidFill>
            <a:prstDash val="solid"/>
          </a:ln>
          <a:effectLst/>
        </p:spPr>
      </p:cxnSp>
      <p:sp>
        <p:nvSpPr>
          <p:cNvPr id="100" name="Rounded Rectangle 99"/>
          <p:cNvSpPr/>
          <p:nvPr/>
        </p:nvSpPr>
        <p:spPr bwMode="gray">
          <a:xfrm>
            <a:off x="746124" y="5504368"/>
            <a:ext cx="7653339" cy="720080"/>
          </a:xfrm>
          <a:prstGeom prst="roundRect">
            <a:avLst>
              <a:gd name="adj" fmla="val 50000"/>
            </a:avLst>
          </a:prstGeom>
          <a:solidFill>
            <a:schemeClr val="accent2"/>
          </a:solidFill>
          <a:ln w="6350" algn="ctr">
            <a:solidFill>
              <a:srgbClr val="483698"/>
            </a:solidFill>
            <a:miter lim="800000"/>
            <a:headEnd/>
            <a:tailEnd/>
          </a:ln>
          <a:effectLst/>
        </p:spPr>
        <p:txBody>
          <a:bodyPr lIns="108000" tIns="0" rIns="108000" bIns="0" rtlCol="0" anchor="ctr"/>
          <a:lstStyle/>
          <a:p>
            <a:pPr>
              <a:spcBef>
                <a:spcPct val="0"/>
              </a:spcBef>
              <a:defRPr/>
            </a:pPr>
            <a:r>
              <a:rPr lang="en-GB" sz="1600" b="1" kern="0" noProof="1" smtClean="0">
                <a:solidFill>
                  <a:prstClr val="white"/>
                </a:solidFill>
              </a:rPr>
              <a:t>All significant leases on-balance sheet for lessees with expense recognition generally front-loaded, similar to current finance leases</a:t>
            </a:r>
          </a:p>
        </p:txBody>
      </p:sp>
      <p:sp>
        <p:nvSpPr>
          <p:cNvPr id="2" name="Title 1"/>
          <p:cNvSpPr>
            <a:spLocks noGrp="1"/>
          </p:cNvSpPr>
          <p:nvPr>
            <p:ph type="title"/>
          </p:nvPr>
        </p:nvSpPr>
        <p:spPr>
          <a:xfrm>
            <a:off x="746125" y="486714"/>
            <a:ext cx="7286731" cy="518400"/>
          </a:xfrm>
        </p:spPr>
        <p:txBody>
          <a:bodyPr/>
          <a:lstStyle/>
          <a:p>
            <a:r>
              <a:rPr lang="en-US" dirty="0">
                <a:solidFill>
                  <a:srgbClr val="00338D"/>
                </a:solidFill>
              </a:rPr>
              <a:t>Overview of the model: Lessor vs lessee</a:t>
            </a:r>
          </a:p>
        </p:txBody>
      </p:sp>
    </p:spTree>
    <p:extLst>
      <p:ext uri="{BB962C8B-B14F-4D97-AF65-F5344CB8AC3E}">
        <p14:creationId xmlns:p14="http://schemas.microsoft.com/office/powerpoint/2010/main" xmlns="" val="36583599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z="5400" dirty="0" smtClean="0"/>
              <a:t>Discount rate</a:t>
            </a:r>
            <a:endParaRPr lang="en-US" sz="5400" dirty="0"/>
          </a:p>
        </p:txBody>
      </p:sp>
      <p:sp>
        <p:nvSpPr>
          <p:cNvPr id="3" name="Rounded Rectangle 2"/>
          <p:cNvSpPr/>
          <p:nvPr/>
        </p:nvSpPr>
        <p:spPr>
          <a:xfrm>
            <a:off x="746125" y="1211263"/>
            <a:ext cx="7653338" cy="609600"/>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2000" b="1" dirty="0" smtClean="0">
                <a:solidFill>
                  <a:schemeClr val="bg1"/>
                </a:solidFill>
              </a:rPr>
              <a:t>Interest rate implicit in the lease</a:t>
            </a:r>
          </a:p>
        </p:txBody>
      </p:sp>
      <p:sp>
        <p:nvSpPr>
          <p:cNvPr id="14" name="Rounded Rectangle 13"/>
          <p:cNvSpPr/>
          <p:nvPr/>
        </p:nvSpPr>
        <p:spPr>
          <a:xfrm>
            <a:off x="1355724" y="2249714"/>
            <a:ext cx="2830286" cy="769257"/>
          </a:xfrm>
          <a:prstGeom prst="round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dirty="0" smtClean="0">
                <a:solidFill>
                  <a:schemeClr val="bg1"/>
                </a:solidFill>
              </a:rPr>
              <a:t>Lease payments</a:t>
            </a:r>
          </a:p>
        </p:txBody>
      </p:sp>
      <p:sp>
        <p:nvSpPr>
          <p:cNvPr id="15" name="Rounded Rectangle 14"/>
          <p:cNvSpPr/>
          <p:nvPr/>
        </p:nvSpPr>
        <p:spPr>
          <a:xfrm>
            <a:off x="1355724" y="3091542"/>
            <a:ext cx="2830286" cy="769257"/>
          </a:xfrm>
          <a:prstGeom prst="round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dirty="0" smtClean="0">
                <a:solidFill>
                  <a:schemeClr val="bg1"/>
                </a:solidFill>
              </a:rPr>
              <a:t>Residual value at end of lease</a:t>
            </a:r>
          </a:p>
        </p:txBody>
      </p:sp>
      <p:sp>
        <p:nvSpPr>
          <p:cNvPr id="16" name="Rounded Rectangle 15"/>
          <p:cNvSpPr/>
          <p:nvPr/>
        </p:nvSpPr>
        <p:spPr>
          <a:xfrm>
            <a:off x="4904467" y="2249714"/>
            <a:ext cx="2830286" cy="769257"/>
          </a:xfrm>
          <a:prstGeom prst="round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dirty="0" smtClean="0">
                <a:solidFill>
                  <a:schemeClr val="bg1"/>
                </a:solidFill>
              </a:rPr>
              <a:t>Fair value of underlying asset</a:t>
            </a:r>
          </a:p>
        </p:txBody>
      </p:sp>
      <p:sp>
        <p:nvSpPr>
          <p:cNvPr id="17" name="Rounded Rectangle 16"/>
          <p:cNvSpPr/>
          <p:nvPr/>
        </p:nvSpPr>
        <p:spPr>
          <a:xfrm>
            <a:off x="4904467" y="3091542"/>
            <a:ext cx="2830286" cy="769257"/>
          </a:xfrm>
          <a:prstGeom prst="round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500" dirty="0" smtClean="0">
                <a:solidFill>
                  <a:schemeClr val="bg1"/>
                </a:solidFill>
              </a:rPr>
              <a:t>Lessor’s initial direct costs</a:t>
            </a:r>
          </a:p>
        </p:txBody>
      </p:sp>
      <p:sp>
        <p:nvSpPr>
          <p:cNvPr id="18" name="Rectangle 17"/>
          <p:cNvSpPr/>
          <p:nvPr/>
        </p:nvSpPr>
        <p:spPr>
          <a:xfrm>
            <a:off x="1355724" y="3947883"/>
            <a:ext cx="6379029" cy="203201"/>
          </a:xfrm>
          <a:prstGeom prst="rect">
            <a:avLst/>
          </a:prstGeom>
          <a:solidFill>
            <a:srgbClr val="470A68"/>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smtClean="0">
              <a:solidFill>
                <a:schemeClr val="bg1"/>
              </a:solidFill>
            </a:endParaRPr>
          </a:p>
        </p:txBody>
      </p:sp>
      <p:sp>
        <p:nvSpPr>
          <p:cNvPr id="19" name="Isosceles Triangle 18"/>
          <p:cNvSpPr/>
          <p:nvPr/>
        </p:nvSpPr>
        <p:spPr>
          <a:xfrm>
            <a:off x="4362358" y="4151084"/>
            <a:ext cx="365760" cy="365760"/>
          </a:xfrm>
          <a:prstGeom prst="triangle">
            <a:avLst/>
          </a:prstGeom>
          <a:solidFill>
            <a:srgbClr val="470A68"/>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smtClean="0">
              <a:solidFill>
                <a:schemeClr val="bg1"/>
              </a:solidFill>
            </a:endParaRPr>
          </a:p>
        </p:txBody>
      </p:sp>
      <p:sp>
        <p:nvSpPr>
          <p:cNvPr id="20" name="Rectangle 19"/>
          <p:cNvSpPr/>
          <p:nvPr/>
        </p:nvSpPr>
        <p:spPr>
          <a:xfrm>
            <a:off x="750435" y="4792612"/>
            <a:ext cx="7649028" cy="66765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2000" dirty="0" smtClean="0">
                <a:solidFill>
                  <a:srgbClr val="005EB8"/>
                </a:solidFill>
              </a:rPr>
              <a:t>Use of this rate can be </a:t>
            </a:r>
            <a:r>
              <a:rPr lang="en-US" sz="2000" b="1" dirty="0" smtClean="0">
                <a:solidFill>
                  <a:srgbClr val="005EB8"/>
                </a:solidFill>
              </a:rPr>
              <a:t>readily determined</a:t>
            </a:r>
            <a:r>
              <a:rPr lang="en-US" sz="2000" dirty="0" smtClean="0">
                <a:solidFill>
                  <a:srgbClr val="005EB8"/>
                </a:solidFill>
              </a:rPr>
              <a:t> by the lessee</a:t>
            </a:r>
          </a:p>
        </p:txBody>
      </p:sp>
    </p:spTree>
    <p:extLst>
      <p:ext uri="{BB962C8B-B14F-4D97-AF65-F5344CB8AC3E}">
        <p14:creationId xmlns:p14="http://schemas.microsoft.com/office/powerpoint/2010/main" xmlns="" val="15218640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z="5400" dirty="0" smtClean="0"/>
              <a:t>Discount rate</a:t>
            </a:r>
            <a:endParaRPr lang="en-US" sz="5400" dirty="0"/>
          </a:p>
        </p:txBody>
      </p:sp>
      <p:sp>
        <p:nvSpPr>
          <p:cNvPr id="13" name="Text Placeholder 5"/>
          <p:cNvSpPr>
            <a:spLocks noGrp="1"/>
          </p:cNvSpPr>
          <p:nvPr>
            <p:ph type="body" sz="quarter" idx="4294967295"/>
            <p:custDataLst>
              <p:tags r:id="rId2"/>
            </p:custDataLst>
          </p:nvPr>
        </p:nvSpPr>
        <p:spPr>
          <a:xfrm>
            <a:off x="789062" y="4897438"/>
            <a:ext cx="7553325" cy="830262"/>
          </a:xfrm>
        </p:spPr>
        <p:txBody>
          <a:bodyPr/>
          <a:lstStyle/>
          <a:p>
            <a:pPr marL="0" lvl="2" indent="0" algn="ctr">
              <a:spcBef>
                <a:spcPts val="600"/>
              </a:spcBef>
              <a:buNone/>
            </a:pPr>
            <a:r>
              <a:rPr lang="en-US" sz="1600" dirty="0" smtClean="0">
                <a:latin typeface="Arial" panose="020B0604020202020204" pitchFamily="34" charset="0"/>
                <a:ea typeface="Tahoma" panose="020B0604030504040204" pitchFamily="34" charset="0"/>
                <a:cs typeface="Arial" panose="020B0604020202020204" pitchFamily="34" charset="0"/>
              </a:rPr>
              <a:t>Rate of interest that a lessee would have to pay to borrow over a </a:t>
            </a:r>
            <a:r>
              <a:rPr lang="en-US" sz="1600" b="1" dirty="0" smtClean="0">
                <a:latin typeface="Arial" panose="020B0604020202020204" pitchFamily="34" charset="0"/>
                <a:ea typeface="Tahoma" panose="020B0604030504040204" pitchFamily="34" charset="0"/>
                <a:cs typeface="Arial" panose="020B0604020202020204" pitchFamily="34" charset="0"/>
              </a:rPr>
              <a:t>similar term</a:t>
            </a:r>
            <a:r>
              <a:rPr lang="en-US" sz="1600" dirty="0" smtClean="0">
                <a:latin typeface="Arial" panose="020B0604020202020204" pitchFamily="34" charset="0"/>
                <a:ea typeface="Tahoma" panose="020B0604030504040204" pitchFamily="34" charset="0"/>
                <a:cs typeface="Arial" panose="020B0604020202020204" pitchFamily="34" charset="0"/>
              </a:rPr>
              <a:t>, and with a </a:t>
            </a:r>
            <a:r>
              <a:rPr lang="en-US" sz="1600" b="1" dirty="0" smtClean="0">
                <a:latin typeface="Arial" panose="020B0604020202020204" pitchFamily="34" charset="0"/>
                <a:ea typeface="Tahoma" panose="020B0604030504040204" pitchFamily="34" charset="0"/>
                <a:cs typeface="Arial" panose="020B0604020202020204" pitchFamily="34" charset="0"/>
              </a:rPr>
              <a:t>similar security</a:t>
            </a:r>
            <a:r>
              <a:rPr lang="en-US" sz="1600" dirty="0" smtClean="0">
                <a:latin typeface="Arial" panose="020B0604020202020204" pitchFamily="34" charset="0"/>
                <a:ea typeface="Tahoma" panose="020B0604030504040204" pitchFamily="34" charset="0"/>
                <a:cs typeface="Arial" panose="020B0604020202020204" pitchFamily="34" charset="0"/>
              </a:rPr>
              <a:t>, the </a:t>
            </a:r>
            <a:r>
              <a:rPr lang="en-US" sz="1600" b="1" dirty="0" smtClean="0">
                <a:latin typeface="Arial" panose="020B0604020202020204" pitchFamily="34" charset="0"/>
                <a:ea typeface="Tahoma" panose="020B0604030504040204" pitchFamily="34" charset="0"/>
                <a:cs typeface="Arial" panose="020B0604020202020204" pitchFamily="34" charset="0"/>
              </a:rPr>
              <a:t>funds necessary</a:t>
            </a:r>
            <a:r>
              <a:rPr lang="en-US" sz="1600" dirty="0" smtClean="0">
                <a:latin typeface="Arial" panose="020B0604020202020204" pitchFamily="34" charset="0"/>
                <a:ea typeface="Tahoma" panose="020B0604030504040204" pitchFamily="34" charset="0"/>
                <a:cs typeface="Arial" panose="020B0604020202020204" pitchFamily="34" charset="0"/>
              </a:rPr>
              <a:t> to obtain an asset of a </a:t>
            </a:r>
            <a:r>
              <a:rPr lang="en-US" sz="1600" b="1" dirty="0" smtClean="0">
                <a:latin typeface="Arial" panose="020B0604020202020204" pitchFamily="34" charset="0"/>
                <a:ea typeface="Tahoma" panose="020B0604030504040204" pitchFamily="34" charset="0"/>
                <a:cs typeface="Arial" panose="020B0604020202020204" pitchFamily="34" charset="0"/>
              </a:rPr>
              <a:t>similar value </a:t>
            </a:r>
            <a:r>
              <a:rPr lang="en-US" sz="1600" dirty="0" smtClean="0">
                <a:latin typeface="Arial" panose="020B0604020202020204" pitchFamily="34" charset="0"/>
                <a:ea typeface="Tahoma" panose="020B0604030504040204" pitchFamily="34" charset="0"/>
                <a:cs typeface="Arial" panose="020B0604020202020204" pitchFamily="34" charset="0"/>
              </a:rPr>
              <a:t>to the right-of-use asset in </a:t>
            </a:r>
            <a:r>
              <a:rPr lang="en-US" sz="1600" b="1" dirty="0" smtClean="0">
                <a:latin typeface="Arial" panose="020B0604020202020204" pitchFamily="34" charset="0"/>
                <a:ea typeface="Tahoma" panose="020B0604030504040204" pitchFamily="34" charset="0"/>
                <a:cs typeface="Arial" panose="020B0604020202020204" pitchFamily="34" charset="0"/>
              </a:rPr>
              <a:t>similar economic environment</a:t>
            </a:r>
            <a:r>
              <a:rPr lang="en-US" sz="1600" dirty="0" smtClean="0">
                <a:latin typeface="Arial" panose="020B0604020202020204" pitchFamily="34" charset="0"/>
                <a:ea typeface="Tahoma" panose="020B0604030504040204" pitchFamily="34" charset="0"/>
                <a:cs typeface="Arial" panose="020B0604020202020204" pitchFamily="34" charset="0"/>
              </a:rPr>
              <a:t>.</a:t>
            </a:r>
          </a:p>
        </p:txBody>
      </p:sp>
      <p:sp>
        <p:nvSpPr>
          <p:cNvPr id="22" name="Text Placeholder 5"/>
          <p:cNvSpPr>
            <a:spLocks noGrp="1"/>
          </p:cNvSpPr>
          <p:nvPr>
            <p:ph type="body" sz="quarter" idx="4294967295"/>
            <p:custDataLst>
              <p:tags r:id="rId3"/>
            </p:custDataLst>
          </p:nvPr>
        </p:nvSpPr>
        <p:spPr>
          <a:xfrm>
            <a:off x="4648683" y="2384425"/>
            <a:ext cx="658812" cy="649288"/>
          </a:xfrm>
        </p:spPr>
        <p:txBody>
          <a:bodyPr anchor="ctr"/>
          <a:lstStyle/>
          <a:p>
            <a:pPr marL="0" lvl="2" indent="0" algn="ctr">
              <a:spcBef>
                <a:spcPts val="600"/>
              </a:spcBef>
              <a:buNone/>
            </a:pPr>
            <a:r>
              <a:rPr lang="en-US" sz="1600" dirty="0" smtClean="0">
                <a:latin typeface="Arial" panose="020B0604020202020204" pitchFamily="34" charset="0"/>
                <a:ea typeface="Tahoma" panose="020B0604030504040204" pitchFamily="34" charset="0"/>
                <a:cs typeface="Arial" panose="020B0604020202020204" pitchFamily="34" charset="0"/>
              </a:rPr>
              <a:t>USE</a:t>
            </a:r>
          </a:p>
        </p:txBody>
      </p:sp>
      <p:sp>
        <p:nvSpPr>
          <p:cNvPr id="11" name="Rectangle 10"/>
          <p:cNvSpPr/>
          <p:nvPr/>
        </p:nvSpPr>
        <p:spPr>
          <a:xfrm>
            <a:off x="746124" y="1211263"/>
            <a:ext cx="7653339" cy="121988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b="1" dirty="0" smtClean="0">
                <a:solidFill>
                  <a:srgbClr val="00338D"/>
                </a:solidFill>
              </a:rPr>
              <a:t>If the rate implicit in the lease cannot be readily determined by the lessee</a:t>
            </a:r>
          </a:p>
        </p:txBody>
      </p:sp>
      <p:cxnSp>
        <p:nvCxnSpPr>
          <p:cNvPr id="5" name="Straight Arrow Connector 4"/>
          <p:cNvCxnSpPr>
            <a:stCxn id="11" idx="2"/>
          </p:cNvCxnSpPr>
          <p:nvPr/>
        </p:nvCxnSpPr>
        <p:spPr>
          <a:xfrm>
            <a:off x="4572794" y="2431143"/>
            <a:ext cx="0" cy="54362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72000" y="3823980"/>
            <a:ext cx="0" cy="95847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46124" y="3043959"/>
            <a:ext cx="7653339" cy="1219880"/>
          </a:xfrm>
          <a:prstGeom prst="rect">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dirty="0" smtClean="0">
                <a:solidFill>
                  <a:schemeClr val="bg1"/>
                </a:solidFill>
              </a:rPr>
              <a:t>Lessee’s incremental borrowing rate</a:t>
            </a:r>
          </a:p>
        </p:txBody>
      </p:sp>
    </p:spTree>
    <p:extLst>
      <p:ext uri="{BB962C8B-B14F-4D97-AF65-F5344CB8AC3E}">
        <p14:creationId xmlns:p14="http://schemas.microsoft.com/office/powerpoint/2010/main" xmlns="" val="4445400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z="5400" dirty="0" smtClean="0"/>
              <a:t>Discount rate</a:t>
            </a:r>
            <a:endParaRPr lang="en-US" sz="5400" dirty="0"/>
          </a:p>
        </p:txBody>
      </p:sp>
      <p:sp>
        <p:nvSpPr>
          <p:cNvPr id="12" name="Rectangle 11"/>
          <p:cNvSpPr/>
          <p:nvPr/>
        </p:nvSpPr>
        <p:spPr>
          <a:xfrm>
            <a:off x="730426" y="1211263"/>
            <a:ext cx="7669037" cy="914400"/>
          </a:xfrm>
          <a:prstGeom prst="rect">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2000" b="1" dirty="0" smtClean="0">
                <a:solidFill>
                  <a:schemeClr val="bg1"/>
                </a:solidFill>
              </a:rPr>
              <a:t>What about long term leases of property?</a:t>
            </a:r>
          </a:p>
        </p:txBody>
      </p:sp>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95004" y="2148112"/>
            <a:ext cx="2823853" cy="3654398"/>
          </a:xfrm>
          <a:prstGeom prst="rect">
            <a:avLst/>
          </a:prstGeom>
        </p:spPr>
      </p:pic>
      <p:sp>
        <p:nvSpPr>
          <p:cNvPr id="3" name="Oval 2"/>
          <p:cNvSpPr/>
          <p:nvPr/>
        </p:nvSpPr>
        <p:spPr>
          <a:xfrm>
            <a:off x="5465462" y="2481552"/>
            <a:ext cx="2600539" cy="2600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smtClean="0">
              <a:solidFill>
                <a:schemeClr val="bg1"/>
              </a:solidFill>
            </a:endParaRPr>
          </a:p>
        </p:txBody>
      </p:sp>
      <p:sp>
        <p:nvSpPr>
          <p:cNvPr id="4" name="TextBox 3"/>
          <p:cNvSpPr txBox="1"/>
          <p:nvPr/>
        </p:nvSpPr>
        <p:spPr>
          <a:xfrm>
            <a:off x="5724999" y="3298421"/>
            <a:ext cx="2081463" cy="574680"/>
          </a:xfrm>
          <a:prstGeom prst="rect">
            <a:avLst/>
          </a:prstGeom>
          <a:noFill/>
        </p:spPr>
        <p:txBody>
          <a:bodyPr wrap="square" lIns="54610" tIns="54610" rIns="54610" bIns="54610" rtlCol="0">
            <a:noAutofit/>
          </a:bodyPr>
          <a:lstStyle/>
          <a:p>
            <a:pPr algn="ctr">
              <a:spcAft>
                <a:spcPts val="600"/>
              </a:spcAft>
            </a:pPr>
            <a:r>
              <a:rPr lang="en-US" b="1" dirty="0">
                <a:solidFill>
                  <a:schemeClr val="bg1"/>
                </a:solidFill>
              </a:rPr>
              <a:t>What is “similar” when I could never get a 20 year loan</a:t>
            </a:r>
            <a:r>
              <a:rPr lang="en-US" b="1" dirty="0" smtClean="0">
                <a:solidFill>
                  <a:schemeClr val="bg1"/>
                </a:solidFill>
              </a:rPr>
              <a:t>??</a:t>
            </a:r>
            <a:endParaRPr lang="en-US" b="1" dirty="0">
              <a:solidFill>
                <a:schemeClr val="bg1"/>
              </a:solidFill>
            </a:endParaRPr>
          </a:p>
        </p:txBody>
      </p:sp>
      <p:sp>
        <p:nvSpPr>
          <p:cNvPr id="8" name="Oval 7"/>
          <p:cNvSpPr/>
          <p:nvPr/>
        </p:nvSpPr>
        <p:spPr>
          <a:xfrm>
            <a:off x="5261602" y="4405745"/>
            <a:ext cx="733743" cy="733743"/>
          </a:xfrm>
          <a:prstGeom prst="ellipse">
            <a:avLst/>
          </a:prstGeom>
          <a:solidFill>
            <a:srgbClr val="005EB8">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smtClean="0">
              <a:solidFill>
                <a:schemeClr val="bg1"/>
              </a:solidFill>
            </a:endParaRPr>
          </a:p>
        </p:txBody>
      </p:sp>
    </p:spTree>
    <p:extLst>
      <p:ext uri="{BB962C8B-B14F-4D97-AF65-F5344CB8AC3E}">
        <p14:creationId xmlns:p14="http://schemas.microsoft.com/office/powerpoint/2010/main" xmlns="" val="11602915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Impact of discount rate on lease liability</a:t>
            </a:r>
            <a:endParaRPr lang="en-US" dirty="0"/>
          </a:p>
        </p:txBody>
      </p:sp>
      <p:pic>
        <p:nvPicPr>
          <p:cNvPr id="4" name="Picture 3"/>
          <p:cNvPicPr>
            <a:picLocks noChangeAspect="1"/>
          </p:cNvPicPr>
          <p:nvPr/>
        </p:nvPicPr>
        <p:blipFill>
          <a:blip r:embed="rId3"/>
          <a:stretch>
            <a:fillRect/>
          </a:stretch>
        </p:blipFill>
        <p:spPr>
          <a:xfrm>
            <a:off x="752399" y="1211263"/>
            <a:ext cx="7632925" cy="4998720"/>
          </a:xfrm>
          <a:prstGeom prst="rect">
            <a:avLst/>
          </a:prstGeom>
        </p:spPr>
      </p:pic>
    </p:spTree>
    <p:extLst>
      <p:ext uri="{BB962C8B-B14F-4D97-AF65-F5344CB8AC3E}">
        <p14:creationId xmlns:p14="http://schemas.microsoft.com/office/powerpoint/2010/main" xmlns="" val="22028023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z="5400" dirty="0" smtClean="0"/>
              <a:t>Factors relevant while determinin</a:t>
            </a:r>
            <a:r>
              <a:rPr lang="en-US" dirty="0" smtClean="0"/>
              <a:t>g the </a:t>
            </a:r>
            <a:r>
              <a:rPr lang="en-US" sz="5400" dirty="0" smtClean="0"/>
              <a:t>Incremental borrowing rate</a:t>
            </a:r>
            <a:endParaRPr lang="en-US" sz="5400" dirty="0"/>
          </a:p>
        </p:txBody>
      </p:sp>
      <p:pic>
        <p:nvPicPr>
          <p:cNvPr id="4" name="Picture 3"/>
          <p:cNvPicPr>
            <a:picLocks noChangeAspect="1"/>
          </p:cNvPicPr>
          <p:nvPr/>
        </p:nvPicPr>
        <p:blipFill>
          <a:blip r:embed="rId4"/>
          <a:stretch>
            <a:fillRect/>
          </a:stretch>
        </p:blipFill>
        <p:spPr>
          <a:xfrm>
            <a:off x="773113" y="1921565"/>
            <a:ext cx="6848475" cy="3087757"/>
          </a:xfrm>
          <a:prstGeom prst="rect">
            <a:avLst/>
          </a:prstGeom>
        </p:spPr>
      </p:pic>
      <p:pic>
        <p:nvPicPr>
          <p:cNvPr id="5" name="Picture 4"/>
          <p:cNvPicPr>
            <a:picLocks noChangeAspect="1"/>
          </p:cNvPicPr>
          <p:nvPr/>
        </p:nvPicPr>
        <p:blipFill rotWithShape="1">
          <a:blip r:embed="rId5"/>
          <a:srcRect t="-1" b="4747"/>
          <a:stretch/>
        </p:blipFill>
        <p:spPr>
          <a:xfrm>
            <a:off x="764223" y="4956312"/>
            <a:ext cx="6867525" cy="1330187"/>
          </a:xfrm>
          <a:prstGeom prst="rect">
            <a:avLst/>
          </a:prstGeom>
        </p:spPr>
      </p:pic>
    </p:spTree>
    <p:extLst>
      <p:ext uri="{BB962C8B-B14F-4D97-AF65-F5344CB8AC3E}">
        <p14:creationId xmlns:p14="http://schemas.microsoft.com/office/powerpoint/2010/main" xmlns="" val="374043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6125" y="1886530"/>
            <a:ext cx="6581775" cy="3752850"/>
          </a:xfrm>
          <a:prstGeom prst="rect">
            <a:avLst/>
          </a:prstGeom>
        </p:spPr>
      </p:pic>
      <p:sp>
        <p:nvSpPr>
          <p:cNvPr id="3" name="Title 2"/>
          <p:cNvSpPr>
            <a:spLocks noGrp="1"/>
          </p:cNvSpPr>
          <p:nvPr>
            <p:ph type="title"/>
          </p:nvPr>
        </p:nvSpPr>
        <p:spPr/>
        <p:txBody>
          <a:bodyPr/>
          <a:lstStyle/>
          <a:p>
            <a:r>
              <a:rPr lang="en-US" dirty="0">
                <a:solidFill>
                  <a:srgbClr val="00338D"/>
                </a:solidFill>
              </a:rPr>
              <a:t>Impact of the factors on the incremental borrowing rate</a:t>
            </a:r>
          </a:p>
        </p:txBody>
      </p:sp>
    </p:spTree>
    <p:extLst>
      <p:ext uri="{BB962C8B-B14F-4D97-AF65-F5344CB8AC3E}">
        <p14:creationId xmlns:p14="http://schemas.microsoft.com/office/powerpoint/2010/main" xmlns="" val="3143828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59986" y="1123173"/>
            <a:ext cx="6456431" cy="4058427"/>
          </a:xfrm>
          <a:prstGeom prst="rect">
            <a:avLst/>
          </a:prstGeom>
        </p:spPr>
      </p:pic>
      <p:pic>
        <p:nvPicPr>
          <p:cNvPr id="4" name="Picture 3"/>
          <p:cNvPicPr>
            <a:picLocks noChangeAspect="1"/>
          </p:cNvPicPr>
          <p:nvPr/>
        </p:nvPicPr>
        <p:blipFill>
          <a:blip r:embed="rId3"/>
          <a:stretch>
            <a:fillRect/>
          </a:stretch>
        </p:blipFill>
        <p:spPr>
          <a:xfrm>
            <a:off x="746125" y="5423097"/>
            <a:ext cx="7503795" cy="860604"/>
          </a:xfrm>
          <a:prstGeom prst="rect">
            <a:avLst/>
          </a:prstGeom>
        </p:spPr>
      </p:pic>
      <p:sp>
        <p:nvSpPr>
          <p:cNvPr id="5" name="TextBox 4"/>
          <p:cNvSpPr txBox="1"/>
          <p:nvPr/>
        </p:nvSpPr>
        <p:spPr>
          <a:xfrm>
            <a:off x="5852160" y="5335499"/>
            <a:ext cx="1605280" cy="161061"/>
          </a:xfrm>
          <a:prstGeom prst="rect">
            <a:avLst/>
          </a:prstGeom>
          <a:solidFill>
            <a:schemeClr val="bg1"/>
          </a:solidFill>
        </p:spPr>
        <p:txBody>
          <a:bodyPr wrap="square" lIns="54610" tIns="54610" rIns="54610" bIns="54610" rtlCol="0">
            <a:noAutofit/>
          </a:bodyPr>
          <a:lstStyle/>
          <a:p>
            <a:pPr>
              <a:spcAft>
                <a:spcPts val="600"/>
              </a:spcAft>
            </a:pPr>
            <a:endParaRPr lang="en-US" sz="1500" dirty="0" smtClean="0">
              <a:solidFill>
                <a:schemeClr val="tx2"/>
              </a:solidFill>
            </a:endParaRPr>
          </a:p>
        </p:txBody>
      </p:sp>
      <p:sp>
        <p:nvSpPr>
          <p:cNvPr id="2" name="Title 1"/>
          <p:cNvSpPr>
            <a:spLocks noGrp="1"/>
          </p:cNvSpPr>
          <p:nvPr>
            <p:ph type="title"/>
          </p:nvPr>
        </p:nvSpPr>
        <p:spPr/>
        <p:txBody>
          <a:bodyPr/>
          <a:lstStyle/>
          <a:p>
            <a:r>
              <a:rPr lang="en-US" dirty="0">
                <a:solidFill>
                  <a:srgbClr val="00338D"/>
                </a:solidFill>
              </a:rPr>
              <a:t>Example - incremental borrowing rate</a:t>
            </a:r>
          </a:p>
        </p:txBody>
      </p:sp>
    </p:spTree>
    <p:extLst>
      <p:ext uri="{BB962C8B-B14F-4D97-AF65-F5344CB8AC3E}">
        <p14:creationId xmlns:p14="http://schemas.microsoft.com/office/powerpoint/2010/main" xmlns="" val="20489799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18931" y="1580544"/>
            <a:ext cx="7946390" cy="1564640"/>
            <a:chOff x="638810" y="1229361"/>
            <a:chExt cx="7946390" cy="1564640"/>
          </a:xfrm>
        </p:grpSpPr>
        <p:pic>
          <p:nvPicPr>
            <p:cNvPr id="2" name="Picture 1"/>
            <p:cNvPicPr>
              <a:picLocks noChangeAspect="1"/>
            </p:cNvPicPr>
            <p:nvPr/>
          </p:nvPicPr>
          <p:blipFill>
            <a:blip r:embed="rId2"/>
            <a:stretch>
              <a:fillRect/>
            </a:stretch>
          </p:blipFill>
          <p:spPr>
            <a:xfrm>
              <a:off x="638810" y="1229361"/>
              <a:ext cx="7946390" cy="1564640"/>
            </a:xfrm>
            <a:prstGeom prst="rect">
              <a:avLst/>
            </a:prstGeom>
          </p:spPr>
        </p:pic>
        <p:sp>
          <p:nvSpPr>
            <p:cNvPr id="6" name="TextBox 5"/>
            <p:cNvSpPr txBox="1"/>
            <p:nvPr/>
          </p:nvSpPr>
          <p:spPr>
            <a:xfrm>
              <a:off x="746123" y="2255519"/>
              <a:ext cx="7635242" cy="467360"/>
            </a:xfrm>
            <a:prstGeom prst="rect">
              <a:avLst/>
            </a:prstGeom>
            <a:solidFill>
              <a:schemeClr val="bg1"/>
            </a:solidFill>
          </p:spPr>
          <p:txBody>
            <a:bodyPr wrap="square" lIns="54610" tIns="54610" rIns="54610" bIns="54610" rtlCol="0">
              <a:noAutofit/>
            </a:bodyPr>
            <a:lstStyle/>
            <a:p>
              <a:pPr>
                <a:spcAft>
                  <a:spcPts val="600"/>
                </a:spcAft>
              </a:pPr>
              <a:endParaRPr lang="en-US" sz="1500" dirty="0" smtClean="0">
                <a:solidFill>
                  <a:schemeClr val="tx2"/>
                </a:solidFill>
              </a:endParaRPr>
            </a:p>
          </p:txBody>
        </p:sp>
        <p:sp>
          <p:nvSpPr>
            <p:cNvPr id="7" name="TextBox 6"/>
            <p:cNvSpPr txBox="1"/>
            <p:nvPr/>
          </p:nvSpPr>
          <p:spPr>
            <a:xfrm>
              <a:off x="7219313" y="2016991"/>
              <a:ext cx="1081407" cy="238527"/>
            </a:xfrm>
            <a:prstGeom prst="rect">
              <a:avLst/>
            </a:prstGeom>
            <a:solidFill>
              <a:schemeClr val="bg1"/>
            </a:solidFill>
          </p:spPr>
          <p:txBody>
            <a:bodyPr wrap="square" lIns="54610" tIns="54610" rIns="54610" bIns="54610" rtlCol="0">
              <a:noAutofit/>
            </a:bodyPr>
            <a:lstStyle/>
            <a:p>
              <a:pPr>
                <a:spcAft>
                  <a:spcPts val="600"/>
                </a:spcAft>
              </a:pPr>
              <a:endParaRPr lang="en-US" sz="1500" dirty="0" smtClean="0">
                <a:solidFill>
                  <a:schemeClr val="tx2"/>
                </a:solidFill>
              </a:endParaRPr>
            </a:p>
          </p:txBody>
        </p:sp>
      </p:grpSp>
      <p:sp>
        <p:nvSpPr>
          <p:cNvPr id="3" name="Title 2"/>
          <p:cNvSpPr>
            <a:spLocks noGrp="1"/>
          </p:cNvSpPr>
          <p:nvPr>
            <p:ph type="title"/>
          </p:nvPr>
        </p:nvSpPr>
        <p:spPr/>
        <p:txBody>
          <a:bodyPr/>
          <a:lstStyle/>
          <a:p>
            <a:r>
              <a:rPr lang="en-US" dirty="0">
                <a:solidFill>
                  <a:srgbClr val="00338D"/>
                </a:solidFill>
              </a:rPr>
              <a:t>Discount rate -Adjustments to observable rates</a:t>
            </a:r>
          </a:p>
        </p:txBody>
      </p:sp>
      <p:pic>
        <p:nvPicPr>
          <p:cNvPr id="9" name="Picture 8"/>
          <p:cNvPicPr>
            <a:picLocks noChangeAspect="1"/>
          </p:cNvPicPr>
          <p:nvPr/>
        </p:nvPicPr>
        <p:blipFill>
          <a:blip r:embed="rId3"/>
          <a:stretch>
            <a:fillRect/>
          </a:stretch>
        </p:blipFill>
        <p:spPr>
          <a:xfrm>
            <a:off x="1822421" y="2712720"/>
            <a:ext cx="5539409" cy="3681454"/>
          </a:xfrm>
          <a:prstGeom prst="rect">
            <a:avLst/>
          </a:prstGeom>
        </p:spPr>
      </p:pic>
    </p:spTree>
    <p:extLst>
      <p:ext uri="{BB962C8B-B14F-4D97-AF65-F5344CB8AC3E}">
        <p14:creationId xmlns:p14="http://schemas.microsoft.com/office/powerpoint/2010/main" xmlns="" val="896673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40631" y="1130534"/>
            <a:ext cx="7416691" cy="5114840"/>
          </a:xfrm>
          <a:prstGeom prst="rect">
            <a:avLst/>
          </a:prstGeom>
        </p:spPr>
      </p:pic>
      <p:sp>
        <p:nvSpPr>
          <p:cNvPr id="2" name="Title 1"/>
          <p:cNvSpPr>
            <a:spLocks noGrp="1"/>
          </p:cNvSpPr>
          <p:nvPr>
            <p:ph type="title"/>
          </p:nvPr>
        </p:nvSpPr>
        <p:spPr/>
        <p:txBody>
          <a:bodyPr/>
          <a:lstStyle/>
          <a:p>
            <a:r>
              <a:rPr lang="en-US" dirty="0">
                <a:solidFill>
                  <a:srgbClr val="00338D"/>
                </a:solidFill>
              </a:rPr>
              <a:t>Transition options</a:t>
            </a:r>
          </a:p>
        </p:txBody>
      </p:sp>
    </p:spTree>
    <p:extLst>
      <p:ext uri="{BB962C8B-B14F-4D97-AF65-F5344CB8AC3E}">
        <p14:creationId xmlns:p14="http://schemas.microsoft.com/office/powerpoint/2010/main" xmlns="" val="8953069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5400" dirty="0" smtClean="0"/>
              <a:t>Subsequent measurement</a:t>
            </a:r>
            <a:endParaRPr lang="en-GB" sz="5400" dirty="0"/>
          </a:p>
        </p:txBody>
      </p:sp>
      <p:sp>
        <p:nvSpPr>
          <p:cNvPr id="6" name="Rounded Rectangle 5"/>
          <p:cNvSpPr/>
          <p:nvPr/>
        </p:nvSpPr>
        <p:spPr>
          <a:xfrm>
            <a:off x="746126" y="1211262"/>
            <a:ext cx="2182529" cy="1227400"/>
          </a:xfrm>
          <a:prstGeom prst="roundRect">
            <a:avLst>
              <a:gd name="adj" fmla="val 0"/>
            </a:avLst>
          </a:prstGeom>
          <a:solidFill>
            <a:srgbClr val="00338D"/>
          </a:solid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50" b="1" dirty="0"/>
              <a:t>Lease liability</a:t>
            </a:r>
          </a:p>
        </p:txBody>
      </p:sp>
      <p:sp>
        <p:nvSpPr>
          <p:cNvPr id="7" name="Rounded Rectangle 6"/>
          <p:cNvSpPr/>
          <p:nvPr/>
        </p:nvSpPr>
        <p:spPr>
          <a:xfrm>
            <a:off x="3190049" y="1211262"/>
            <a:ext cx="5209414" cy="1227400"/>
          </a:xfrm>
          <a:prstGeom prst="roundRect">
            <a:avLst>
              <a:gd name="adj" fmla="val 0"/>
            </a:avLst>
          </a:prstGeom>
          <a:solidFill>
            <a:schemeClr val="bg1">
              <a:lumMod val="95000"/>
            </a:schemeClr>
          </a:solid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85750" indent="-285750">
              <a:spcAft>
                <a:spcPts val="450"/>
              </a:spcAft>
              <a:buSzPct val="80000"/>
              <a:buFont typeface="Arial" panose="020B0604020202020204" pitchFamily="34" charset="0"/>
              <a:buChar char="—"/>
            </a:pPr>
            <a:r>
              <a:rPr lang="en-GB" sz="1500" dirty="0">
                <a:solidFill>
                  <a:srgbClr val="00338D"/>
                </a:solidFill>
              </a:rPr>
              <a:t>Amortised cost using the effective interest method.</a:t>
            </a:r>
          </a:p>
        </p:txBody>
      </p:sp>
      <p:sp>
        <p:nvSpPr>
          <p:cNvPr id="8" name="Rounded Rectangle 7"/>
          <p:cNvSpPr/>
          <p:nvPr/>
        </p:nvSpPr>
        <p:spPr>
          <a:xfrm>
            <a:off x="746126" y="2540639"/>
            <a:ext cx="2182529" cy="1924059"/>
          </a:xfrm>
          <a:prstGeom prst="roundRect">
            <a:avLst>
              <a:gd name="adj" fmla="val 0"/>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50" b="1" dirty="0"/>
              <a:t>ROU asset</a:t>
            </a:r>
          </a:p>
          <a:p>
            <a:pPr algn="ctr"/>
            <a:r>
              <a:rPr lang="en-GB" sz="1650" b="1" dirty="0"/>
              <a:t>(cost model)</a:t>
            </a:r>
          </a:p>
        </p:txBody>
      </p:sp>
      <p:sp>
        <p:nvSpPr>
          <p:cNvPr id="9" name="Rounded Rectangle 8"/>
          <p:cNvSpPr/>
          <p:nvPr/>
        </p:nvSpPr>
        <p:spPr>
          <a:xfrm>
            <a:off x="3190049" y="2540639"/>
            <a:ext cx="5209415" cy="1924059"/>
          </a:xfrm>
          <a:prstGeom prst="roundRect">
            <a:avLst>
              <a:gd name="adj" fmla="val 0"/>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85750" indent="-285750">
              <a:spcAft>
                <a:spcPts val="450"/>
              </a:spcAft>
              <a:buSzPct val="80000"/>
              <a:buFont typeface="Arial" panose="020B0604020202020204" pitchFamily="34" charset="0"/>
              <a:buChar char="—"/>
            </a:pPr>
            <a:r>
              <a:rPr lang="en-GB" sz="1500" dirty="0">
                <a:solidFill>
                  <a:srgbClr val="00338D"/>
                </a:solidFill>
              </a:rPr>
              <a:t>Depreciated in accordance with </a:t>
            </a:r>
            <a:r>
              <a:rPr lang="en-GB" sz="1500" dirty="0" smtClean="0">
                <a:solidFill>
                  <a:srgbClr val="00338D"/>
                </a:solidFill>
              </a:rPr>
              <a:t>IAS </a:t>
            </a:r>
            <a:r>
              <a:rPr lang="en-GB" sz="1500" dirty="0">
                <a:solidFill>
                  <a:srgbClr val="00338D"/>
                </a:solidFill>
              </a:rPr>
              <a:t>16 </a:t>
            </a:r>
            <a:r>
              <a:rPr lang="en-GB" sz="1500" i="1" dirty="0">
                <a:solidFill>
                  <a:srgbClr val="00338D"/>
                </a:solidFill>
              </a:rPr>
              <a:t>Property, Plant &amp; Equipment</a:t>
            </a:r>
            <a:r>
              <a:rPr lang="en-GB" sz="1500" dirty="0">
                <a:solidFill>
                  <a:srgbClr val="00338D"/>
                </a:solidFill>
              </a:rPr>
              <a:t>.</a:t>
            </a:r>
          </a:p>
          <a:p>
            <a:pPr marL="285750" indent="-285750">
              <a:spcAft>
                <a:spcPts val="450"/>
              </a:spcAft>
              <a:buSzPct val="80000"/>
              <a:buFont typeface="Arial" panose="020B0604020202020204" pitchFamily="34" charset="0"/>
              <a:buChar char="—"/>
            </a:pPr>
            <a:r>
              <a:rPr lang="en-GB" sz="1500" dirty="0">
                <a:solidFill>
                  <a:srgbClr val="00338D"/>
                </a:solidFill>
              </a:rPr>
              <a:t>Depreciation period is the shorter of lease term/useful life.</a:t>
            </a:r>
          </a:p>
          <a:p>
            <a:pPr marL="285750" indent="-285750">
              <a:spcAft>
                <a:spcPts val="450"/>
              </a:spcAft>
              <a:buSzPct val="80000"/>
              <a:buFont typeface="Arial" panose="020B0604020202020204" pitchFamily="34" charset="0"/>
              <a:buChar char="—"/>
            </a:pPr>
            <a:r>
              <a:rPr lang="en-GB" sz="1500" dirty="0">
                <a:solidFill>
                  <a:srgbClr val="00338D"/>
                </a:solidFill>
              </a:rPr>
              <a:t>Impairment testing under </a:t>
            </a:r>
            <a:r>
              <a:rPr lang="en-GB" sz="1500" dirty="0" smtClean="0">
                <a:solidFill>
                  <a:srgbClr val="00338D"/>
                </a:solidFill>
              </a:rPr>
              <a:t>IAS </a:t>
            </a:r>
            <a:r>
              <a:rPr lang="en-GB" sz="1500" dirty="0">
                <a:solidFill>
                  <a:srgbClr val="00338D"/>
                </a:solidFill>
              </a:rPr>
              <a:t>36 </a:t>
            </a:r>
            <a:r>
              <a:rPr lang="en-GB" sz="1500" i="1" dirty="0">
                <a:solidFill>
                  <a:srgbClr val="00338D"/>
                </a:solidFill>
              </a:rPr>
              <a:t>Impairment.</a:t>
            </a:r>
          </a:p>
        </p:txBody>
      </p:sp>
      <p:sp>
        <p:nvSpPr>
          <p:cNvPr id="10" name="Rounded Rectangle 9"/>
          <p:cNvSpPr/>
          <p:nvPr/>
        </p:nvSpPr>
        <p:spPr>
          <a:xfrm>
            <a:off x="746126" y="4578087"/>
            <a:ext cx="2182529" cy="1227400"/>
          </a:xfrm>
          <a:prstGeom prst="roundRect">
            <a:avLst>
              <a:gd name="adj" fmla="val 0"/>
            </a:avLst>
          </a:prstGeom>
          <a:solidFill>
            <a:srgbClr val="470A68"/>
          </a:solidFill>
          <a:ln>
            <a:solidFill>
              <a:srgbClr val="470A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50" b="1" dirty="0"/>
              <a:t>ROU asset</a:t>
            </a:r>
          </a:p>
          <a:p>
            <a:pPr algn="ctr"/>
            <a:r>
              <a:rPr lang="en-GB" sz="1650" b="1" dirty="0"/>
              <a:t>(alternative models)</a:t>
            </a:r>
          </a:p>
        </p:txBody>
      </p:sp>
      <p:sp>
        <p:nvSpPr>
          <p:cNvPr id="11" name="Rounded Rectangle 10"/>
          <p:cNvSpPr/>
          <p:nvPr/>
        </p:nvSpPr>
        <p:spPr>
          <a:xfrm>
            <a:off x="3190049" y="4578087"/>
            <a:ext cx="5209414" cy="1227400"/>
          </a:xfrm>
          <a:prstGeom prst="roundRect">
            <a:avLst>
              <a:gd name="adj" fmla="val 0"/>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85750" indent="-285750">
              <a:spcAft>
                <a:spcPts val="450"/>
              </a:spcAft>
              <a:buSzPct val="80000"/>
              <a:buFont typeface="Arial" panose="020B0604020202020204" pitchFamily="34" charset="0"/>
              <a:buChar char="—"/>
            </a:pPr>
            <a:r>
              <a:rPr lang="en-GB" sz="1500" dirty="0">
                <a:solidFill>
                  <a:srgbClr val="00338D"/>
                </a:solidFill>
              </a:rPr>
              <a:t>Revaluation model under </a:t>
            </a:r>
            <a:r>
              <a:rPr lang="en-GB" sz="1500" dirty="0" smtClean="0">
                <a:solidFill>
                  <a:srgbClr val="00338D"/>
                </a:solidFill>
              </a:rPr>
              <a:t>IAS 16. </a:t>
            </a:r>
            <a:endParaRPr lang="en-GB" sz="1500" dirty="0">
              <a:solidFill>
                <a:srgbClr val="00338D"/>
              </a:solidFill>
            </a:endParaRPr>
          </a:p>
          <a:p>
            <a:pPr marL="285750" indent="-285750">
              <a:spcAft>
                <a:spcPts val="450"/>
              </a:spcAft>
              <a:buSzPct val="80000"/>
              <a:buFont typeface="Arial" panose="020B0604020202020204" pitchFamily="34" charset="0"/>
              <a:buChar char="—"/>
            </a:pPr>
            <a:r>
              <a:rPr lang="en-GB" sz="1500" dirty="0">
                <a:solidFill>
                  <a:srgbClr val="00338D"/>
                </a:solidFill>
              </a:rPr>
              <a:t>Fair value model under </a:t>
            </a:r>
            <a:r>
              <a:rPr lang="en-GB" sz="1500" dirty="0" smtClean="0">
                <a:solidFill>
                  <a:srgbClr val="00338D"/>
                </a:solidFill>
              </a:rPr>
              <a:t>IAS </a:t>
            </a:r>
            <a:r>
              <a:rPr lang="en-GB" sz="1500" dirty="0">
                <a:solidFill>
                  <a:srgbClr val="00338D"/>
                </a:solidFill>
              </a:rPr>
              <a:t>40 </a:t>
            </a:r>
            <a:r>
              <a:rPr lang="en-GB" sz="1500" i="1" dirty="0">
                <a:solidFill>
                  <a:srgbClr val="00338D"/>
                </a:solidFill>
              </a:rPr>
              <a:t>Investment Property.</a:t>
            </a:r>
          </a:p>
        </p:txBody>
      </p:sp>
    </p:spTree>
    <p:extLst>
      <p:ext uri="{BB962C8B-B14F-4D97-AF65-F5344CB8AC3E}">
        <p14:creationId xmlns:p14="http://schemas.microsoft.com/office/powerpoint/2010/main" xmlns="" val="15912229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z="5400" dirty="0" smtClean="0"/>
              <a:t>What has changed for lessees?</a:t>
            </a:r>
            <a:endParaRPr lang="en-US" sz="5400" dirty="0"/>
          </a:p>
        </p:txBody>
      </p:sp>
      <p:sp>
        <p:nvSpPr>
          <p:cNvPr id="6" name="Text Placeholder 5"/>
          <p:cNvSpPr>
            <a:spLocks noGrp="1"/>
          </p:cNvSpPr>
          <p:nvPr>
            <p:ph type="body" sz="quarter" idx="4294967295"/>
            <p:custDataLst>
              <p:tags r:id="rId2"/>
            </p:custDataLst>
          </p:nvPr>
        </p:nvSpPr>
        <p:spPr>
          <a:xfrm>
            <a:off x="755798" y="1806269"/>
            <a:ext cx="7948612" cy="2613025"/>
          </a:xfrm>
        </p:spPr>
        <p:txBody>
          <a:bodyPr/>
          <a:lstStyle/>
          <a:p>
            <a:pPr lvl="2">
              <a:spcBef>
                <a:spcPts val="300"/>
              </a:spcBef>
              <a:spcAft>
                <a:spcPts val="0"/>
              </a:spcAft>
              <a:buClr>
                <a:schemeClr val="tx1">
                  <a:lumMod val="85000"/>
                  <a:lumOff val="15000"/>
                </a:schemeClr>
              </a:buClr>
              <a:buSzPct val="80000"/>
            </a:pPr>
            <a:r>
              <a:rPr lang="en-US" sz="2000" dirty="0" smtClean="0">
                <a:latin typeface="Arial" panose="020B0604020202020204" pitchFamily="34" charset="0"/>
                <a:ea typeface="Tahoma" panose="020B0604030504040204" pitchFamily="34" charset="0"/>
                <a:cs typeface="Arial" panose="020B0604020202020204" pitchFamily="34" charset="0"/>
              </a:rPr>
              <a:t>Former operating leases capitalised</a:t>
            </a:r>
          </a:p>
          <a:p>
            <a:pPr lvl="2">
              <a:spcBef>
                <a:spcPts val="300"/>
              </a:spcBef>
              <a:spcAft>
                <a:spcPts val="0"/>
              </a:spcAft>
              <a:buClr>
                <a:schemeClr val="tx1">
                  <a:lumMod val="85000"/>
                  <a:lumOff val="15000"/>
                </a:schemeClr>
              </a:buClr>
              <a:buSzPct val="80000"/>
            </a:pPr>
            <a:r>
              <a:rPr lang="en-US" sz="2000" dirty="0" smtClean="0">
                <a:latin typeface="Arial" panose="020B0604020202020204" pitchFamily="34" charset="0"/>
                <a:ea typeface="Tahoma" panose="020B0604030504040204" pitchFamily="34" charset="0"/>
                <a:cs typeface="Arial" panose="020B0604020202020204" pitchFamily="34" charset="0"/>
              </a:rPr>
              <a:t>All</a:t>
            </a:r>
            <a:r>
              <a:rPr lang="en-US" sz="2000" baseline="30000" dirty="0" smtClean="0">
                <a:latin typeface="Arial" panose="020B0604020202020204" pitchFamily="34" charset="0"/>
                <a:ea typeface="Tahoma" panose="020B0604030504040204" pitchFamily="34" charset="0"/>
                <a:cs typeface="Arial" panose="020B0604020202020204" pitchFamily="34" charset="0"/>
              </a:rPr>
              <a:t>1</a:t>
            </a:r>
            <a:r>
              <a:rPr lang="en-US" sz="2000" dirty="0" smtClean="0">
                <a:latin typeface="Arial" panose="020B0604020202020204" pitchFamily="34" charset="0"/>
                <a:ea typeface="Tahoma" panose="020B0604030504040204" pitchFamily="34" charset="0"/>
                <a:cs typeface="Arial" panose="020B0604020202020204" pitchFamily="34" charset="0"/>
              </a:rPr>
              <a:t> leases accounted for similarly to today’s finance leases</a:t>
            </a:r>
          </a:p>
          <a:p>
            <a:pPr marL="634500" lvl="3" indent="-342900">
              <a:spcBef>
                <a:spcPts val="300"/>
              </a:spcBef>
              <a:spcAft>
                <a:spcPts val="0"/>
              </a:spcAft>
              <a:buClr>
                <a:schemeClr val="tx1">
                  <a:lumMod val="85000"/>
                  <a:lumOff val="15000"/>
                </a:schemeClr>
              </a:buClr>
              <a:buSzPct val="80000"/>
              <a:buFont typeface="Univers 45 Light" pitchFamily="2" charset="0"/>
              <a:buChar char="–"/>
            </a:pPr>
            <a:r>
              <a:rPr lang="en-SG" sz="2000" dirty="0" smtClean="0">
                <a:latin typeface="Arial" panose="020B0604020202020204" pitchFamily="34" charset="0"/>
                <a:ea typeface="Tahoma" panose="020B0604030504040204" pitchFamily="34" charset="0"/>
                <a:cs typeface="Arial" panose="020B0604020202020204" pitchFamily="34" charset="0"/>
              </a:rPr>
              <a:t>ROU asset and lease liability recognised</a:t>
            </a:r>
          </a:p>
          <a:p>
            <a:pPr marL="634500" lvl="3" indent="-342900">
              <a:spcBef>
                <a:spcPts val="300"/>
              </a:spcBef>
              <a:spcAft>
                <a:spcPts val="0"/>
              </a:spcAft>
              <a:buClr>
                <a:schemeClr val="tx1">
                  <a:lumMod val="85000"/>
                  <a:lumOff val="15000"/>
                </a:schemeClr>
              </a:buClr>
              <a:buSzPct val="80000"/>
              <a:buFont typeface="Univers 45 Light" pitchFamily="2" charset="0"/>
              <a:buChar char="–"/>
            </a:pPr>
            <a:r>
              <a:rPr lang="en-SG" sz="2000" dirty="0" smtClean="0">
                <a:latin typeface="Arial" panose="020B0604020202020204" pitchFamily="34" charset="0"/>
                <a:ea typeface="Tahoma" panose="020B0604030504040204" pitchFamily="34" charset="0"/>
                <a:cs typeface="Arial" panose="020B0604020202020204" pitchFamily="34" charset="0"/>
              </a:rPr>
              <a:t>Depreciation of all ROU assets</a:t>
            </a:r>
          </a:p>
          <a:p>
            <a:pPr marL="634500" lvl="3" indent="-342900">
              <a:spcBef>
                <a:spcPts val="300"/>
              </a:spcBef>
              <a:spcAft>
                <a:spcPts val="0"/>
              </a:spcAft>
              <a:buClr>
                <a:schemeClr val="tx1">
                  <a:lumMod val="85000"/>
                  <a:lumOff val="15000"/>
                </a:schemeClr>
              </a:buClr>
              <a:buSzPct val="80000"/>
              <a:buFont typeface="Univers 45 Light" pitchFamily="2" charset="0"/>
              <a:buChar char="–"/>
            </a:pPr>
            <a:r>
              <a:rPr lang="en-SG" sz="2000" dirty="0" smtClean="0">
                <a:latin typeface="Arial" panose="020B0604020202020204" pitchFamily="34" charset="0"/>
                <a:ea typeface="Tahoma" panose="020B0604030504040204" pitchFamily="34" charset="0"/>
                <a:cs typeface="Arial" panose="020B0604020202020204" pitchFamily="34" charset="0"/>
              </a:rPr>
              <a:t>Interest expense for all lease liabilities</a:t>
            </a:r>
          </a:p>
        </p:txBody>
      </p:sp>
      <p:sp>
        <p:nvSpPr>
          <p:cNvPr id="3" name="Rounded Rectangle 2"/>
          <p:cNvSpPr/>
          <p:nvPr/>
        </p:nvSpPr>
        <p:spPr>
          <a:xfrm>
            <a:off x="746125" y="1219201"/>
            <a:ext cx="7653338" cy="510177"/>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b="1" dirty="0" smtClean="0">
                <a:solidFill>
                  <a:schemeClr val="bg1"/>
                </a:solidFill>
              </a:rPr>
              <a:t>Changes to lessee accounting</a:t>
            </a:r>
          </a:p>
        </p:txBody>
      </p:sp>
      <p:sp>
        <p:nvSpPr>
          <p:cNvPr id="14" name="Freeform 13"/>
          <p:cNvSpPr/>
          <p:nvPr/>
        </p:nvSpPr>
        <p:spPr>
          <a:xfrm>
            <a:off x="746125" y="4451883"/>
            <a:ext cx="2421996" cy="576000"/>
          </a:xfrm>
          <a:custGeom>
            <a:avLst/>
            <a:gdLst>
              <a:gd name="connsiteX0" fmla="*/ 0 w 2421996"/>
              <a:gd name="connsiteY0" fmla="*/ 0 h 576000"/>
              <a:gd name="connsiteX1" fmla="*/ 2421996 w 2421996"/>
              <a:gd name="connsiteY1" fmla="*/ 0 h 576000"/>
              <a:gd name="connsiteX2" fmla="*/ 2421996 w 2421996"/>
              <a:gd name="connsiteY2" fmla="*/ 576000 h 576000"/>
              <a:gd name="connsiteX3" fmla="*/ 0 w 2421996"/>
              <a:gd name="connsiteY3" fmla="*/ 576000 h 576000"/>
              <a:gd name="connsiteX4" fmla="*/ 0 w 2421996"/>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1996" h="576000">
                <a:moveTo>
                  <a:pt x="0" y="0"/>
                </a:moveTo>
                <a:lnTo>
                  <a:pt x="2421996" y="0"/>
                </a:lnTo>
                <a:lnTo>
                  <a:pt x="2421996" y="576000"/>
                </a:lnTo>
                <a:lnTo>
                  <a:pt x="0" y="576000"/>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Balance sheet</a:t>
            </a:r>
            <a:endParaRPr lang="en-US" sz="1800" kern="1200" dirty="0"/>
          </a:p>
        </p:txBody>
      </p:sp>
      <p:sp>
        <p:nvSpPr>
          <p:cNvPr id="15" name="Freeform 14"/>
          <p:cNvSpPr/>
          <p:nvPr/>
        </p:nvSpPr>
        <p:spPr>
          <a:xfrm>
            <a:off x="746125" y="5027883"/>
            <a:ext cx="2421996" cy="1043099"/>
          </a:xfrm>
          <a:custGeom>
            <a:avLst/>
            <a:gdLst>
              <a:gd name="connsiteX0" fmla="*/ 0 w 2421996"/>
              <a:gd name="connsiteY0" fmla="*/ 0 h 1043099"/>
              <a:gd name="connsiteX1" fmla="*/ 2421996 w 2421996"/>
              <a:gd name="connsiteY1" fmla="*/ 0 h 1043099"/>
              <a:gd name="connsiteX2" fmla="*/ 2421996 w 2421996"/>
              <a:gd name="connsiteY2" fmla="*/ 1043099 h 1043099"/>
              <a:gd name="connsiteX3" fmla="*/ 0 w 2421996"/>
              <a:gd name="connsiteY3" fmla="*/ 1043099 h 1043099"/>
              <a:gd name="connsiteX4" fmla="*/ 0 w 2421996"/>
              <a:gd name="connsiteY4" fmla="*/ 0 h 1043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1996" h="1043099">
                <a:moveTo>
                  <a:pt x="0" y="0"/>
                </a:moveTo>
                <a:lnTo>
                  <a:pt x="2421996" y="0"/>
                </a:lnTo>
                <a:lnTo>
                  <a:pt x="2421996" y="1043099"/>
                </a:lnTo>
                <a:lnTo>
                  <a:pt x="0" y="1043099"/>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65760" tIns="96012" rIns="91440" bIns="144018" numCol="1" spcCol="1270" anchor="t" anchorCtr="0">
            <a:noAutofit/>
          </a:bodyPr>
          <a:lstStyle/>
          <a:p>
            <a:pPr marL="0" lvl="1" algn="l" defTabSz="800100">
              <a:lnSpc>
                <a:spcPct val="90000"/>
              </a:lnSpc>
              <a:spcBef>
                <a:spcPct val="0"/>
              </a:spcBef>
              <a:spcAft>
                <a:spcPct val="15000"/>
              </a:spcAft>
            </a:pPr>
            <a:r>
              <a:rPr lang="en-US" sz="1800" kern="1200" dirty="0" smtClean="0"/>
              <a:t>Leased assets</a:t>
            </a:r>
            <a:endParaRPr lang="en-US" sz="1800" kern="1200" dirty="0"/>
          </a:p>
          <a:p>
            <a:pPr marL="0" lvl="1" algn="l" defTabSz="800100">
              <a:lnSpc>
                <a:spcPct val="90000"/>
              </a:lnSpc>
              <a:spcBef>
                <a:spcPct val="0"/>
              </a:spcBef>
              <a:spcAft>
                <a:spcPct val="15000"/>
              </a:spcAft>
            </a:pPr>
            <a:r>
              <a:rPr lang="en-US" sz="1800" kern="1200" dirty="0" smtClean="0"/>
              <a:t>Financial liabilities</a:t>
            </a:r>
            <a:endParaRPr lang="en-US" sz="1800" kern="1200" dirty="0"/>
          </a:p>
          <a:p>
            <a:pPr marL="0" lvl="1" algn="l" defTabSz="800100">
              <a:lnSpc>
                <a:spcPct val="90000"/>
              </a:lnSpc>
              <a:spcBef>
                <a:spcPct val="0"/>
              </a:spcBef>
              <a:spcAft>
                <a:spcPct val="15000"/>
              </a:spcAft>
            </a:pPr>
            <a:r>
              <a:rPr lang="en-US" sz="1800" kern="1200" dirty="0" smtClean="0"/>
              <a:t>Equity</a:t>
            </a:r>
            <a:endParaRPr lang="en-US" sz="1800" kern="1200" dirty="0"/>
          </a:p>
        </p:txBody>
      </p:sp>
      <p:sp>
        <p:nvSpPr>
          <p:cNvPr id="16" name="Freeform 15"/>
          <p:cNvSpPr/>
          <p:nvPr/>
        </p:nvSpPr>
        <p:spPr>
          <a:xfrm>
            <a:off x="3352747" y="4451883"/>
            <a:ext cx="2421996" cy="576000"/>
          </a:xfrm>
          <a:custGeom>
            <a:avLst/>
            <a:gdLst>
              <a:gd name="connsiteX0" fmla="*/ 0 w 2421996"/>
              <a:gd name="connsiteY0" fmla="*/ 0 h 576000"/>
              <a:gd name="connsiteX1" fmla="*/ 2421996 w 2421996"/>
              <a:gd name="connsiteY1" fmla="*/ 0 h 576000"/>
              <a:gd name="connsiteX2" fmla="*/ 2421996 w 2421996"/>
              <a:gd name="connsiteY2" fmla="*/ 576000 h 576000"/>
              <a:gd name="connsiteX3" fmla="*/ 0 w 2421996"/>
              <a:gd name="connsiteY3" fmla="*/ 576000 h 576000"/>
              <a:gd name="connsiteX4" fmla="*/ 0 w 2421996"/>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1996" h="576000">
                <a:moveTo>
                  <a:pt x="0" y="0"/>
                </a:moveTo>
                <a:lnTo>
                  <a:pt x="2421996" y="0"/>
                </a:lnTo>
                <a:lnTo>
                  <a:pt x="2421996" y="576000"/>
                </a:lnTo>
                <a:lnTo>
                  <a:pt x="0" y="576000"/>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Income statement</a:t>
            </a:r>
            <a:endParaRPr lang="en-US" sz="1800" kern="1200" dirty="0"/>
          </a:p>
        </p:txBody>
      </p:sp>
      <p:sp>
        <p:nvSpPr>
          <p:cNvPr id="17" name="Freeform 16"/>
          <p:cNvSpPr/>
          <p:nvPr/>
        </p:nvSpPr>
        <p:spPr>
          <a:xfrm>
            <a:off x="3352747" y="5027883"/>
            <a:ext cx="2421996" cy="1043099"/>
          </a:xfrm>
          <a:custGeom>
            <a:avLst/>
            <a:gdLst>
              <a:gd name="connsiteX0" fmla="*/ 0 w 2421996"/>
              <a:gd name="connsiteY0" fmla="*/ 0 h 1043099"/>
              <a:gd name="connsiteX1" fmla="*/ 2421996 w 2421996"/>
              <a:gd name="connsiteY1" fmla="*/ 0 h 1043099"/>
              <a:gd name="connsiteX2" fmla="*/ 2421996 w 2421996"/>
              <a:gd name="connsiteY2" fmla="*/ 1043099 h 1043099"/>
              <a:gd name="connsiteX3" fmla="*/ 0 w 2421996"/>
              <a:gd name="connsiteY3" fmla="*/ 1043099 h 1043099"/>
              <a:gd name="connsiteX4" fmla="*/ 0 w 2421996"/>
              <a:gd name="connsiteY4" fmla="*/ 0 h 1043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1996" h="1043099">
                <a:moveTo>
                  <a:pt x="0" y="0"/>
                </a:moveTo>
                <a:lnTo>
                  <a:pt x="2421996" y="0"/>
                </a:lnTo>
                <a:lnTo>
                  <a:pt x="2421996" y="1043099"/>
                </a:lnTo>
                <a:lnTo>
                  <a:pt x="0" y="1043099"/>
                </a:lnTo>
                <a:lnTo>
                  <a:pt x="0" y="0"/>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65760" tIns="96012" rIns="91440" bIns="144018" numCol="1" spcCol="1270" anchor="t" anchorCtr="0">
            <a:noAutofit/>
          </a:bodyPr>
          <a:lstStyle/>
          <a:p>
            <a:pPr marL="0" lvl="1" algn="l" defTabSz="800100">
              <a:lnSpc>
                <a:spcPct val="90000"/>
              </a:lnSpc>
              <a:spcBef>
                <a:spcPct val="0"/>
              </a:spcBef>
              <a:spcAft>
                <a:spcPct val="15000"/>
              </a:spcAft>
            </a:pPr>
            <a:r>
              <a:rPr lang="en-US" sz="1800" kern="1200" dirty="0" smtClean="0"/>
              <a:t>Operating expense</a:t>
            </a:r>
            <a:endParaRPr lang="en-US" sz="1800" kern="1200" dirty="0"/>
          </a:p>
          <a:p>
            <a:pPr marL="0" lvl="1" algn="l" defTabSz="800100">
              <a:lnSpc>
                <a:spcPct val="90000"/>
              </a:lnSpc>
              <a:spcBef>
                <a:spcPct val="0"/>
              </a:spcBef>
              <a:spcAft>
                <a:spcPct val="15000"/>
              </a:spcAft>
            </a:pPr>
            <a:r>
              <a:rPr lang="en-US" sz="1800" kern="1200" dirty="0" smtClean="0"/>
              <a:t>Finance cost</a:t>
            </a:r>
          </a:p>
          <a:p>
            <a:pPr marL="0" lvl="1" defTabSz="800100">
              <a:lnSpc>
                <a:spcPct val="90000"/>
              </a:lnSpc>
              <a:spcBef>
                <a:spcPct val="0"/>
              </a:spcBef>
              <a:spcAft>
                <a:spcPct val="15000"/>
              </a:spcAft>
            </a:pPr>
            <a:r>
              <a:rPr lang="en-US" dirty="0" smtClean="0"/>
              <a:t>Depreciation</a:t>
            </a:r>
            <a:endParaRPr lang="en-US" dirty="0"/>
          </a:p>
          <a:p>
            <a:pPr marL="0" lvl="1" algn="l" defTabSz="800100">
              <a:lnSpc>
                <a:spcPct val="90000"/>
              </a:lnSpc>
              <a:spcBef>
                <a:spcPct val="0"/>
              </a:spcBef>
              <a:spcAft>
                <a:spcPct val="15000"/>
              </a:spcAft>
            </a:pPr>
            <a:endParaRPr lang="en-US" sz="1800" kern="1200" dirty="0"/>
          </a:p>
        </p:txBody>
      </p:sp>
      <p:sp>
        <p:nvSpPr>
          <p:cNvPr id="18" name="Freeform 17"/>
          <p:cNvSpPr/>
          <p:nvPr/>
        </p:nvSpPr>
        <p:spPr>
          <a:xfrm>
            <a:off x="5967624" y="4451883"/>
            <a:ext cx="2421996" cy="576000"/>
          </a:xfrm>
          <a:custGeom>
            <a:avLst/>
            <a:gdLst>
              <a:gd name="connsiteX0" fmla="*/ 0 w 2421996"/>
              <a:gd name="connsiteY0" fmla="*/ 0 h 576000"/>
              <a:gd name="connsiteX1" fmla="*/ 2421996 w 2421996"/>
              <a:gd name="connsiteY1" fmla="*/ 0 h 576000"/>
              <a:gd name="connsiteX2" fmla="*/ 2421996 w 2421996"/>
              <a:gd name="connsiteY2" fmla="*/ 576000 h 576000"/>
              <a:gd name="connsiteX3" fmla="*/ 0 w 2421996"/>
              <a:gd name="connsiteY3" fmla="*/ 576000 h 576000"/>
              <a:gd name="connsiteX4" fmla="*/ 0 w 2421996"/>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1996" h="576000">
                <a:moveTo>
                  <a:pt x="0" y="0"/>
                </a:moveTo>
                <a:lnTo>
                  <a:pt x="2421996" y="0"/>
                </a:lnTo>
                <a:lnTo>
                  <a:pt x="2421996" y="576000"/>
                </a:lnTo>
                <a:lnTo>
                  <a:pt x="0" y="576000"/>
                </a:lnTo>
                <a:lnTo>
                  <a:pt x="0"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Cash flow statement</a:t>
            </a:r>
            <a:endParaRPr lang="en-US" sz="1800" kern="1200" dirty="0"/>
          </a:p>
        </p:txBody>
      </p:sp>
      <p:sp>
        <p:nvSpPr>
          <p:cNvPr id="19" name="Freeform 18"/>
          <p:cNvSpPr/>
          <p:nvPr/>
        </p:nvSpPr>
        <p:spPr>
          <a:xfrm>
            <a:off x="5967624" y="5027883"/>
            <a:ext cx="2421996" cy="1043099"/>
          </a:xfrm>
          <a:custGeom>
            <a:avLst/>
            <a:gdLst>
              <a:gd name="connsiteX0" fmla="*/ 0 w 2421996"/>
              <a:gd name="connsiteY0" fmla="*/ 0 h 1043099"/>
              <a:gd name="connsiteX1" fmla="*/ 2421996 w 2421996"/>
              <a:gd name="connsiteY1" fmla="*/ 0 h 1043099"/>
              <a:gd name="connsiteX2" fmla="*/ 2421996 w 2421996"/>
              <a:gd name="connsiteY2" fmla="*/ 1043099 h 1043099"/>
              <a:gd name="connsiteX3" fmla="*/ 0 w 2421996"/>
              <a:gd name="connsiteY3" fmla="*/ 1043099 h 1043099"/>
              <a:gd name="connsiteX4" fmla="*/ 0 w 2421996"/>
              <a:gd name="connsiteY4" fmla="*/ 0 h 1043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1996" h="1043099">
                <a:moveTo>
                  <a:pt x="0" y="0"/>
                </a:moveTo>
                <a:lnTo>
                  <a:pt x="2421996" y="0"/>
                </a:lnTo>
                <a:lnTo>
                  <a:pt x="2421996" y="1043099"/>
                </a:lnTo>
                <a:lnTo>
                  <a:pt x="0" y="1043099"/>
                </a:lnTo>
                <a:lnTo>
                  <a:pt x="0" y="0"/>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65760" tIns="96012" rIns="91440" bIns="144018" numCol="1" spcCol="1270" anchor="t" anchorCtr="0">
            <a:noAutofit/>
          </a:bodyPr>
          <a:lstStyle/>
          <a:p>
            <a:pPr marL="0" lvl="1" algn="l" defTabSz="800100">
              <a:lnSpc>
                <a:spcPct val="90000"/>
              </a:lnSpc>
              <a:spcBef>
                <a:spcPct val="0"/>
              </a:spcBef>
              <a:spcAft>
                <a:spcPct val="15000"/>
              </a:spcAft>
            </a:pPr>
            <a:r>
              <a:rPr lang="en-US" sz="1800" kern="1200" dirty="0" smtClean="0"/>
              <a:t>Operating outflows</a:t>
            </a:r>
            <a:endParaRPr lang="en-US" sz="1800" kern="1200" dirty="0"/>
          </a:p>
          <a:p>
            <a:pPr marL="0" lvl="1" algn="l" defTabSz="800100">
              <a:lnSpc>
                <a:spcPct val="90000"/>
              </a:lnSpc>
              <a:spcBef>
                <a:spcPct val="0"/>
              </a:spcBef>
              <a:spcAft>
                <a:spcPct val="15000"/>
              </a:spcAft>
            </a:pPr>
            <a:r>
              <a:rPr lang="en-US" sz="1800" kern="1200" dirty="0" smtClean="0"/>
              <a:t>Financing outflows</a:t>
            </a:r>
            <a:endParaRPr lang="en-US" sz="1800" kern="1200" dirty="0"/>
          </a:p>
        </p:txBody>
      </p:sp>
      <p:sp>
        <p:nvSpPr>
          <p:cNvPr id="5" name="Up Arrow 4"/>
          <p:cNvSpPr/>
          <p:nvPr/>
        </p:nvSpPr>
        <p:spPr>
          <a:xfrm>
            <a:off x="755798" y="5056049"/>
            <a:ext cx="274320" cy="274320"/>
          </a:xfrm>
          <a:prstGeom prst="upArrow">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smtClean="0">
              <a:solidFill>
                <a:schemeClr val="bg1"/>
              </a:solidFill>
            </a:endParaRPr>
          </a:p>
        </p:txBody>
      </p:sp>
      <p:sp>
        <p:nvSpPr>
          <p:cNvPr id="7" name="Down Arrow 6"/>
          <p:cNvSpPr/>
          <p:nvPr/>
        </p:nvSpPr>
        <p:spPr>
          <a:xfrm>
            <a:off x="755798" y="5707745"/>
            <a:ext cx="274320" cy="274320"/>
          </a:xfrm>
          <a:prstGeom prst="downArrow">
            <a:avLst/>
          </a:prstGeom>
          <a:solidFill>
            <a:srgbClr val="BC204B"/>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smtClean="0">
              <a:solidFill>
                <a:schemeClr val="bg1"/>
              </a:solidFill>
            </a:endParaRPr>
          </a:p>
        </p:txBody>
      </p:sp>
      <p:sp>
        <p:nvSpPr>
          <p:cNvPr id="8" name="Up Arrow 7"/>
          <p:cNvSpPr/>
          <p:nvPr/>
        </p:nvSpPr>
        <p:spPr>
          <a:xfrm>
            <a:off x="755798" y="5381897"/>
            <a:ext cx="274320" cy="274320"/>
          </a:xfrm>
          <a:prstGeom prst="upArrow">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smtClean="0">
              <a:solidFill>
                <a:schemeClr val="bg1"/>
              </a:solidFill>
            </a:endParaRPr>
          </a:p>
        </p:txBody>
      </p:sp>
      <p:sp>
        <p:nvSpPr>
          <p:cNvPr id="9" name="Up Arrow 8"/>
          <p:cNvSpPr/>
          <p:nvPr/>
        </p:nvSpPr>
        <p:spPr>
          <a:xfrm>
            <a:off x="3366315" y="5381897"/>
            <a:ext cx="274320" cy="274320"/>
          </a:xfrm>
          <a:prstGeom prst="upArrow">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smtClean="0">
              <a:solidFill>
                <a:schemeClr val="bg1"/>
              </a:solidFill>
            </a:endParaRPr>
          </a:p>
        </p:txBody>
      </p:sp>
      <p:sp>
        <p:nvSpPr>
          <p:cNvPr id="10" name="Down Arrow 9"/>
          <p:cNvSpPr/>
          <p:nvPr/>
        </p:nvSpPr>
        <p:spPr>
          <a:xfrm>
            <a:off x="3366315" y="5093060"/>
            <a:ext cx="274320" cy="274320"/>
          </a:xfrm>
          <a:prstGeom prst="downArrow">
            <a:avLst/>
          </a:prstGeom>
          <a:solidFill>
            <a:srgbClr val="BC204B"/>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smtClean="0">
              <a:solidFill>
                <a:schemeClr val="bg1"/>
              </a:solidFill>
            </a:endParaRPr>
          </a:p>
        </p:txBody>
      </p:sp>
      <p:sp>
        <p:nvSpPr>
          <p:cNvPr id="11" name="Down Arrow 10"/>
          <p:cNvSpPr/>
          <p:nvPr/>
        </p:nvSpPr>
        <p:spPr>
          <a:xfrm>
            <a:off x="5985086" y="5093060"/>
            <a:ext cx="274320" cy="274320"/>
          </a:xfrm>
          <a:prstGeom prst="downArrow">
            <a:avLst/>
          </a:prstGeom>
          <a:solidFill>
            <a:srgbClr val="BC204B"/>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smtClean="0">
              <a:solidFill>
                <a:schemeClr val="bg1"/>
              </a:solidFill>
            </a:endParaRPr>
          </a:p>
        </p:txBody>
      </p:sp>
      <p:sp>
        <p:nvSpPr>
          <p:cNvPr id="12" name="Up Arrow 11"/>
          <p:cNvSpPr/>
          <p:nvPr/>
        </p:nvSpPr>
        <p:spPr>
          <a:xfrm>
            <a:off x="5985086" y="5385528"/>
            <a:ext cx="274320" cy="274320"/>
          </a:xfrm>
          <a:prstGeom prst="upArrow">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smtClean="0">
              <a:solidFill>
                <a:schemeClr val="bg1"/>
              </a:solidFill>
            </a:endParaRPr>
          </a:p>
        </p:txBody>
      </p:sp>
      <p:sp>
        <p:nvSpPr>
          <p:cNvPr id="20" name="Up Arrow 19"/>
          <p:cNvSpPr/>
          <p:nvPr/>
        </p:nvSpPr>
        <p:spPr>
          <a:xfrm>
            <a:off x="3363917" y="5657671"/>
            <a:ext cx="274320" cy="274320"/>
          </a:xfrm>
          <a:prstGeom prst="upArrow">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smtClean="0">
              <a:solidFill>
                <a:schemeClr val="bg1"/>
              </a:solidFill>
            </a:endParaRPr>
          </a:p>
        </p:txBody>
      </p:sp>
    </p:spTree>
    <p:extLst>
      <p:ext uri="{BB962C8B-B14F-4D97-AF65-F5344CB8AC3E}">
        <p14:creationId xmlns:p14="http://schemas.microsoft.com/office/powerpoint/2010/main" xmlns="" val="1762880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lstStyle/>
          <a:p>
            <a:r>
              <a:rPr lang="en-US" sz="5400" dirty="0"/>
              <a:t>Subsequent measurement - lease liability</a:t>
            </a:r>
          </a:p>
        </p:txBody>
      </p:sp>
      <p:sp>
        <p:nvSpPr>
          <p:cNvPr id="39" name="Text Placeholder 1"/>
          <p:cNvSpPr txBox="1">
            <a:spLocks/>
          </p:cNvSpPr>
          <p:nvPr>
            <p:custDataLst>
              <p:tags r:id="rId2"/>
            </p:custDataLst>
          </p:nvPr>
        </p:nvSpPr>
        <p:spPr>
          <a:xfrm>
            <a:off x="1036691" y="5626924"/>
            <a:ext cx="7294736" cy="477706"/>
          </a:xfrm>
          <a:prstGeom prst="rect">
            <a:avLst/>
          </a:prstGeom>
        </p:spPr>
        <p:txBody>
          <a:bodyPr lIns="0" tIns="0" rIns="0" bIns="0"/>
          <a:lstStyle>
            <a:lvl1pPr marL="0" indent="0" algn="l" defTabSz="457200" rtl="0" eaLnBrk="1" latinLnBrk="0" hangingPunct="1">
              <a:spcBef>
                <a:spcPts val="0"/>
              </a:spcBef>
              <a:spcAft>
                <a:spcPts val="300"/>
              </a:spcAft>
              <a:buFont typeface="Lucida Grande"/>
              <a:buNone/>
              <a:defRPr sz="2000" b="1" i="0" kern="1200">
                <a:solidFill>
                  <a:schemeClr val="tx1"/>
                </a:solidFill>
                <a:latin typeface="Univers for KPMG"/>
                <a:ea typeface="+mn-ea"/>
                <a:cs typeface="Univers for KPMG"/>
              </a:defRPr>
            </a:lvl1pPr>
            <a:lvl2pPr marL="0" indent="0" algn="l" defTabSz="457200" rtl="0" eaLnBrk="1" latinLnBrk="0" hangingPunct="1">
              <a:lnSpc>
                <a:spcPct val="90000"/>
              </a:lnSpc>
              <a:spcBef>
                <a:spcPts val="0"/>
              </a:spcBef>
              <a:spcAft>
                <a:spcPts val="900"/>
              </a:spcAft>
              <a:buFont typeface="Arial"/>
              <a:buNone/>
              <a:defRPr sz="2000" b="0" i="0" kern="1200">
                <a:solidFill>
                  <a:schemeClr val="tx1"/>
                </a:solidFill>
                <a:latin typeface="Univers for KPMG Light"/>
                <a:ea typeface="+mn-ea"/>
                <a:cs typeface="Univers for KPMG Light"/>
              </a:defRPr>
            </a:lvl2pPr>
            <a:lvl3pPr marL="228600" indent="-228600" algn="l" defTabSz="457200" rtl="0" eaLnBrk="1" latinLnBrk="0" hangingPunct="1">
              <a:spcBef>
                <a:spcPts val="0"/>
              </a:spcBef>
              <a:spcAft>
                <a:spcPts val="300"/>
              </a:spcAft>
              <a:buFont typeface="Lucida Grande"/>
              <a:buChar char="—"/>
              <a:defRPr sz="2000" b="0" i="0" kern="1200">
                <a:solidFill>
                  <a:schemeClr val="tx1"/>
                </a:solidFill>
                <a:latin typeface="Univers for KPMG Light"/>
                <a:ea typeface="+mn-ea"/>
                <a:cs typeface="Univers for KPMG Light"/>
              </a:defRPr>
            </a:lvl3pPr>
            <a:lvl4pPr marL="342900" indent="-114300" algn="l" defTabSz="457200" rtl="0" eaLnBrk="1" latinLnBrk="0" hangingPunct="1">
              <a:spcBef>
                <a:spcPts val="0"/>
              </a:spcBef>
              <a:spcAft>
                <a:spcPts val="300"/>
              </a:spcAft>
              <a:buFont typeface="Arial"/>
              <a:buChar char="–"/>
              <a:defRPr sz="2000" b="0" i="0" kern="1200">
                <a:solidFill>
                  <a:schemeClr val="tx1"/>
                </a:solidFill>
                <a:latin typeface="Univers for KPMG Light"/>
                <a:ea typeface="+mn-ea"/>
                <a:cs typeface="Univers for KPMG Light"/>
              </a:defRPr>
            </a:lvl4pPr>
            <a:lvl5pPr marL="0" indent="0" algn="l" defTabSz="457200" rtl="0" eaLnBrk="1" latinLnBrk="0" hangingPunct="1">
              <a:spcBef>
                <a:spcPts val="0"/>
              </a:spcBef>
              <a:spcAft>
                <a:spcPts val="300"/>
              </a:spcAft>
              <a:buFont typeface="Arial"/>
              <a:buNone/>
              <a:defRPr sz="2000" b="0" i="0" kern="1200">
                <a:solidFill>
                  <a:schemeClr val="accent6"/>
                </a:solidFill>
                <a:latin typeface="Univers for KPMG Light"/>
                <a:ea typeface="+mn-ea"/>
                <a:cs typeface="Univers for KPMG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400" i="1" dirty="0">
                <a:solidFill>
                  <a:schemeClr val="tx2"/>
                </a:solidFill>
                <a:latin typeface="+mn-lt"/>
                <a:cs typeface="Arial" panose="020B0604020202020204" pitchFamily="34" charset="0"/>
              </a:rPr>
              <a:t>*If the carrying amount of the right-of-use asset is reduced to nil, then any further reductions are recognised in profit or loss</a:t>
            </a:r>
          </a:p>
        </p:txBody>
      </p:sp>
      <p:sp>
        <p:nvSpPr>
          <p:cNvPr id="18" name="Rounded Rectangle 17"/>
          <p:cNvSpPr/>
          <p:nvPr>
            <p:custDataLst>
              <p:tags r:id="rId3"/>
            </p:custDataLst>
          </p:nvPr>
        </p:nvSpPr>
        <p:spPr>
          <a:xfrm>
            <a:off x="735077" y="1722398"/>
            <a:ext cx="7663915" cy="511936"/>
          </a:xfrm>
          <a:prstGeom prst="roundRect">
            <a:avLst>
              <a:gd name="adj" fmla="val 50000"/>
            </a:avLst>
          </a:prstGeom>
          <a:solidFill>
            <a:srgbClr val="0033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cs typeface="Arial" panose="020B0604020202020204" pitchFamily="34" charset="0"/>
              </a:rPr>
              <a:t>Changes in carrying amount of lease liability due to:</a:t>
            </a:r>
            <a:endParaRPr lang="en-GB" sz="1600" b="1" dirty="0">
              <a:cs typeface="Arial" panose="020B0604020202020204" pitchFamily="34" charset="0"/>
            </a:endParaRPr>
          </a:p>
        </p:txBody>
      </p:sp>
      <p:sp>
        <p:nvSpPr>
          <p:cNvPr id="19" name="Rounded Rectangle 18"/>
          <p:cNvSpPr/>
          <p:nvPr>
            <p:custDataLst>
              <p:tags r:id="rId4"/>
            </p:custDataLst>
          </p:nvPr>
        </p:nvSpPr>
        <p:spPr>
          <a:xfrm>
            <a:off x="717409" y="2339213"/>
            <a:ext cx="1656875" cy="1712929"/>
          </a:xfrm>
          <a:prstGeom prst="roundRect">
            <a:avLst>
              <a:gd name="adj" fmla="val 12543"/>
            </a:avLst>
          </a:prstGeom>
          <a:solidFill>
            <a:srgbClr val="00A3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bg1"/>
                </a:solidFill>
                <a:cs typeface="Arial" panose="020B0604020202020204" pitchFamily="34" charset="0"/>
              </a:rPr>
              <a:t>Reassessment of lease term, purchase option and residual value guarantee</a:t>
            </a:r>
          </a:p>
        </p:txBody>
      </p:sp>
      <p:sp>
        <p:nvSpPr>
          <p:cNvPr id="20" name="Rounded Rectangle 19"/>
          <p:cNvSpPr/>
          <p:nvPr>
            <p:custDataLst>
              <p:tags r:id="rId5"/>
            </p:custDataLst>
          </p:nvPr>
        </p:nvSpPr>
        <p:spPr>
          <a:xfrm>
            <a:off x="5045953" y="2339213"/>
            <a:ext cx="1555916" cy="1691762"/>
          </a:xfrm>
          <a:prstGeom prst="roundRect">
            <a:avLst>
              <a:gd name="adj" fmla="val 12543"/>
            </a:avLst>
          </a:prstGeom>
          <a:solidFill>
            <a:srgbClr val="00A3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bg1"/>
                </a:solidFill>
                <a:cs typeface="Arial" panose="020B0604020202020204" pitchFamily="34" charset="0"/>
              </a:rPr>
              <a:t>Variable lease payments </a:t>
            </a:r>
            <a:r>
              <a:rPr lang="en-GB" sz="1600" b="1" i="1" dirty="0">
                <a:solidFill>
                  <a:schemeClr val="bg1"/>
                </a:solidFill>
                <a:cs typeface="Arial" panose="020B0604020202020204" pitchFamily="34" charset="0"/>
              </a:rPr>
              <a:t>not</a:t>
            </a:r>
            <a:r>
              <a:rPr lang="en-GB" sz="1600" dirty="0">
                <a:solidFill>
                  <a:schemeClr val="bg1"/>
                </a:solidFill>
                <a:cs typeface="Arial" panose="020B0604020202020204" pitchFamily="34" charset="0"/>
              </a:rPr>
              <a:t> depending on an index or rate</a:t>
            </a:r>
          </a:p>
        </p:txBody>
      </p:sp>
      <p:sp>
        <p:nvSpPr>
          <p:cNvPr id="21" name="Rounded Rectangle 20"/>
          <p:cNvSpPr/>
          <p:nvPr>
            <p:custDataLst>
              <p:tags r:id="rId6"/>
            </p:custDataLst>
          </p:nvPr>
        </p:nvSpPr>
        <p:spPr>
          <a:xfrm>
            <a:off x="2417044" y="2339213"/>
            <a:ext cx="2503393" cy="942428"/>
          </a:xfrm>
          <a:prstGeom prst="roundRect">
            <a:avLst>
              <a:gd name="adj" fmla="val 12543"/>
            </a:avLst>
          </a:prstGeom>
          <a:solidFill>
            <a:srgbClr val="00A3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bg1"/>
                </a:solidFill>
                <a:cs typeface="Arial" panose="020B0604020202020204" pitchFamily="34" charset="0"/>
              </a:rPr>
              <a:t>Reassessment of variable lease payments depending on an index or rate</a:t>
            </a:r>
          </a:p>
        </p:txBody>
      </p:sp>
      <p:sp>
        <p:nvSpPr>
          <p:cNvPr id="23" name="Rounded Rectangle 22"/>
          <p:cNvSpPr/>
          <p:nvPr>
            <p:custDataLst>
              <p:tags r:id="rId7"/>
            </p:custDataLst>
          </p:nvPr>
        </p:nvSpPr>
        <p:spPr>
          <a:xfrm>
            <a:off x="2417044" y="3338115"/>
            <a:ext cx="1194496" cy="714027"/>
          </a:xfrm>
          <a:prstGeom prst="roundRect">
            <a:avLst>
              <a:gd name="adj" fmla="val 26769"/>
            </a:avLst>
          </a:prstGeom>
          <a:solidFill>
            <a:srgbClr val="6D2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bg1"/>
                </a:solidFill>
                <a:cs typeface="Arial" panose="020B0604020202020204" pitchFamily="34" charset="0"/>
              </a:rPr>
              <a:t>Relates to future periods</a:t>
            </a:r>
          </a:p>
        </p:txBody>
      </p:sp>
      <p:sp>
        <p:nvSpPr>
          <p:cNvPr id="25" name="Rounded Rectangle 24"/>
          <p:cNvSpPr/>
          <p:nvPr>
            <p:custDataLst>
              <p:tags r:id="rId8"/>
            </p:custDataLst>
          </p:nvPr>
        </p:nvSpPr>
        <p:spPr>
          <a:xfrm>
            <a:off x="3654298" y="3338115"/>
            <a:ext cx="1266138" cy="692860"/>
          </a:xfrm>
          <a:prstGeom prst="roundRect">
            <a:avLst>
              <a:gd name="adj" fmla="val 26769"/>
            </a:avLst>
          </a:prstGeom>
          <a:solidFill>
            <a:srgbClr val="6D2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bg1"/>
                </a:solidFill>
                <a:cs typeface="Arial" panose="020B0604020202020204" pitchFamily="34" charset="0"/>
              </a:rPr>
              <a:t>Relates to current periods</a:t>
            </a:r>
          </a:p>
        </p:txBody>
      </p:sp>
      <p:sp>
        <p:nvSpPr>
          <p:cNvPr id="26" name="Rounded Rectangle 25"/>
          <p:cNvSpPr/>
          <p:nvPr>
            <p:custDataLst>
              <p:tags r:id="rId9"/>
            </p:custDataLst>
          </p:nvPr>
        </p:nvSpPr>
        <p:spPr>
          <a:xfrm>
            <a:off x="749663" y="4647790"/>
            <a:ext cx="2793563" cy="840026"/>
          </a:xfrm>
          <a:prstGeom prst="roundRect">
            <a:avLst>
              <a:gd name="adj" fmla="val 0"/>
            </a:avLst>
          </a:prstGeom>
          <a:solidFill>
            <a:srgbClr val="0091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bg1"/>
                </a:solidFill>
                <a:cs typeface="Arial" panose="020B0604020202020204" pitchFamily="34" charset="0"/>
              </a:rPr>
              <a:t>Adjust right-of-use asset*</a:t>
            </a:r>
          </a:p>
        </p:txBody>
      </p:sp>
      <p:sp>
        <p:nvSpPr>
          <p:cNvPr id="29" name="Rounded Rectangle 28"/>
          <p:cNvSpPr/>
          <p:nvPr>
            <p:custDataLst>
              <p:tags r:id="rId10"/>
            </p:custDataLst>
          </p:nvPr>
        </p:nvSpPr>
        <p:spPr>
          <a:xfrm>
            <a:off x="3682650" y="4647790"/>
            <a:ext cx="2684188" cy="840026"/>
          </a:xfrm>
          <a:prstGeom prst="roundRect">
            <a:avLst>
              <a:gd name="adj" fmla="val 0"/>
            </a:avLst>
          </a:prstGeom>
          <a:solidFill>
            <a:srgbClr val="0091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bg1"/>
                </a:solidFill>
                <a:cs typeface="Arial" panose="020B0604020202020204" pitchFamily="34" charset="0"/>
              </a:rPr>
              <a:t>Recognise in profit or loss</a:t>
            </a:r>
          </a:p>
        </p:txBody>
      </p:sp>
      <p:cxnSp>
        <p:nvCxnSpPr>
          <p:cNvPr id="30" name="Straight Arrow Connector 29"/>
          <p:cNvCxnSpPr/>
          <p:nvPr/>
        </p:nvCxnSpPr>
        <p:spPr>
          <a:xfrm>
            <a:off x="1513038" y="4113612"/>
            <a:ext cx="0" cy="53418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H="1">
            <a:off x="3032604" y="4113612"/>
            <a:ext cx="3066" cy="534176"/>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H="1">
            <a:off x="4281510" y="4113612"/>
            <a:ext cx="5858" cy="534176"/>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5823910" y="4113612"/>
            <a:ext cx="0" cy="53418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22" name="Rounded Rectangle 21"/>
          <p:cNvSpPr/>
          <p:nvPr>
            <p:custDataLst>
              <p:tags r:id="rId11"/>
            </p:custDataLst>
          </p:nvPr>
        </p:nvSpPr>
        <p:spPr>
          <a:xfrm>
            <a:off x="717409" y="1208746"/>
            <a:ext cx="7682054" cy="431109"/>
          </a:xfrm>
          <a:prstGeom prst="roundRect">
            <a:avLst>
              <a:gd name="adj" fmla="val 50000"/>
            </a:avLst>
          </a:prstGeom>
          <a:solidFill>
            <a:srgbClr val="F68D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54211" indent="-154211" algn="ctr" fontAlgn="base">
              <a:spcBef>
                <a:spcPct val="50000"/>
              </a:spcBef>
              <a:spcAft>
                <a:spcPct val="0"/>
              </a:spcAft>
            </a:pPr>
            <a:r>
              <a:rPr lang="en-GB" sz="1600" dirty="0">
                <a:solidFill>
                  <a:srgbClr val="FFFFFF"/>
                </a:solidFill>
              </a:rPr>
              <a:t>Amortised cost using the effective interest method; no fair value option</a:t>
            </a:r>
          </a:p>
        </p:txBody>
      </p:sp>
      <p:sp>
        <p:nvSpPr>
          <p:cNvPr id="24" name="Rounded Rectangle 23"/>
          <p:cNvSpPr/>
          <p:nvPr>
            <p:custDataLst>
              <p:tags r:id="rId12"/>
            </p:custDataLst>
          </p:nvPr>
        </p:nvSpPr>
        <p:spPr>
          <a:xfrm>
            <a:off x="6644627" y="2339213"/>
            <a:ext cx="1754835" cy="1691762"/>
          </a:xfrm>
          <a:prstGeom prst="roundRect">
            <a:avLst>
              <a:gd name="adj" fmla="val 12543"/>
            </a:avLst>
          </a:prstGeom>
          <a:solidFill>
            <a:srgbClr val="00A3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bg1"/>
                </a:solidFill>
                <a:cs typeface="Arial" panose="020B0604020202020204" pitchFamily="34" charset="0"/>
              </a:rPr>
              <a:t>Lease modifications that are not separate leases</a:t>
            </a:r>
          </a:p>
        </p:txBody>
      </p:sp>
      <p:sp>
        <p:nvSpPr>
          <p:cNvPr id="27" name="Rounded Rectangle 26"/>
          <p:cNvSpPr/>
          <p:nvPr>
            <p:custDataLst>
              <p:tags r:id="rId13"/>
            </p:custDataLst>
          </p:nvPr>
        </p:nvSpPr>
        <p:spPr>
          <a:xfrm>
            <a:off x="6465491" y="4647789"/>
            <a:ext cx="1933971" cy="840027"/>
          </a:xfrm>
          <a:prstGeom prst="roundRect">
            <a:avLst>
              <a:gd name="adj" fmla="val 0"/>
            </a:avLst>
          </a:prstGeom>
          <a:solidFill>
            <a:srgbClr val="0091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SzPct val="80000"/>
              <a:buFont typeface="Arial" panose="020B0604020202020204" pitchFamily="34" charset="0"/>
              <a:buChar char="—"/>
            </a:pPr>
            <a:r>
              <a:rPr lang="en-GB" sz="1400" dirty="0">
                <a:solidFill>
                  <a:schemeClr val="bg1"/>
                </a:solidFill>
                <a:cs typeface="Arial" panose="020B0604020202020204" pitchFamily="34" charset="0"/>
              </a:rPr>
              <a:t>Discount rate</a:t>
            </a:r>
          </a:p>
          <a:p>
            <a:pPr marL="285750" indent="-285750">
              <a:buSzPct val="80000"/>
              <a:buFont typeface="Arial" panose="020B0604020202020204" pitchFamily="34" charset="0"/>
              <a:buChar char="—"/>
            </a:pPr>
            <a:r>
              <a:rPr lang="en-GB" sz="1400" dirty="0">
                <a:solidFill>
                  <a:schemeClr val="bg1"/>
                </a:solidFill>
                <a:cs typeface="Arial" panose="020B0604020202020204" pitchFamily="34" charset="0"/>
              </a:rPr>
              <a:t>Lease term</a:t>
            </a:r>
          </a:p>
          <a:p>
            <a:pPr marL="285750" indent="-285750">
              <a:buSzPct val="80000"/>
              <a:buFont typeface="Arial" panose="020B0604020202020204" pitchFamily="34" charset="0"/>
              <a:buChar char="—"/>
            </a:pPr>
            <a:r>
              <a:rPr lang="en-GB" sz="1400" dirty="0">
                <a:solidFill>
                  <a:schemeClr val="bg1"/>
                </a:solidFill>
                <a:cs typeface="Arial" panose="020B0604020202020204" pitchFamily="34" charset="0"/>
              </a:rPr>
              <a:t>Purchase option</a:t>
            </a:r>
          </a:p>
        </p:txBody>
      </p:sp>
      <p:cxnSp>
        <p:nvCxnSpPr>
          <p:cNvPr id="28" name="Straight Arrow Connector 27"/>
          <p:cNvCxnSpPr/>
          <p:nvPr/>
        </p:nvCxnSpPr>
        <p:spPr>
          <a:xfrm>
            <a:off x="7547333" y="4113610"/>
            <a:ext cx="0" cy="53417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80526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3"/>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grpId="0" nodeType="afterEffect">
                                  <p:stCondLst>
                                    <p:cond delay="250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18" grpId="0" animBg="1"/>
      <p:bldP spid="19" grpId="0" animBg="1"/>
      <p:bldP spid="20" grpId="0" animBg="1"/>
      <p:bldP spid="21" grpId="0" animBg="1"/>
      <p:bldP spid="23" grpId="0" animBg="1"/>
      <p:bldP spid="25" grpId="0" animBg="1"/>
      <p:bldP spid="26" grpId="0" animBg="1"/>
      <p:bldP spid="29" grpId="0" animBg="1"/>
      <p:bldP spid="24" grpId="0" animBg="1"/>
      <p:bldP spid="2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5400" dirty="0" smtClean="0"/>
              <a:t>Measuring the right-of-use (ROU) asset</a:t>
            </a:r>
            <a:endParaRPr lang="en-GB" sz="5400" dirty="0"/>
          </a:p>
        </p:txBody>
      </p:sp>
      <p:sp>
        <p:nvSpPr>
          <p:cNvPr id="16" name="Text Placeholder 3"/>
          <p:cNvSpPr txBox="1">
            <a:spLocks/>
          </p:cNvSpPr>
          <p:nvPr/>
        </p:nvSpPr>
        <p:spPr bwMode="gray">
          <a:xfrm flipH="1">
            <a:off x="3707903" y="2099072"/>
            <a:ext cx="1599454" cy="1030090"/>
          </a:xfrm>
          <a:prstGeom prst="roundRect">
            <a:avLst/>
          </a:prstGeom>
          <a:solidFill>
            <a:srgbClr val="00338D"/>
          </a:solidFill>
          <a:ln>
            <a:solidFill>
              <a:srgbClr val="00338D"/>
            </a:solidFill>
          </a:ln>
          <a:effectLst/>
        </p:spPr>
        <p:txBody>
          <a:bodyPr vert="horz" lIns="0" tIns="0" rIns="0" bIns="0" rtlCol="0" anchor="ctr">
            <a:normAutofit/>
          </a:bodyPr>
          <a:lstStyle/>
          <a:p>
            <a:pPr lvl="0" algn="ctr"/>
            <a:r>
              <a:rPr lang="en-CA" sz="2000" b="1" dirty="0">
                <a:solidFill>
                  <a:schemeClr val="bg1"/>
                </a:solidFill>
              </a:rPr>
              <a:t>ROU </a:t>
            </a:r>
            <a:endParaRPr lang="en-CA" sz="2000" b="1" dirty="0" smtClean="0">
              <a:solidFill>
                <a:schemeClr val="bg1"/>
              </a:solidFill>
            </a:endParaRPr>
          </a:p>
          <a:p>
            <a:pPr lvl="0" algn="ctr"/>
            <a:r>
              <a:rPr lang="en-CA" sz="2000" b="1" dirty="0" smtClean="0">
                <a:solidFill>
                  <a:schemeClr val="bg1"/>
                </a:solidFill>
              </a:rPr>
              <a:t>asset</a:t>
            </a:r>
            <a:endParaRPr lang="en-CA" sz="2000" b="1" dirty="0">
              <a:solidFill>
                <a:schemeClr val="bg1"/>
              </a:solidFill>
            </a:endParaRPr>
          </a:p>
        </p:txBody>
      </p:sp>
      <p:sp>
        <p:nvSpPr>
          <p:cNvPr id="6" name="Oval 22"/>
          <p:cNvSpPr>
            <a:spLocks noChangeArrowheads="1"/>
          </p:cNvSpPr>
          <p:nvPr/>
        </p:nvSpPr>
        <p:spPr bwMode="auto">
          <a:xfrm>
            <a:off x="746124" y="3739584"/>
            <a:ext cx="7653339" cy="1482889"/>
          </a:xfrm>
          <a:prstGeom prst="rect">
            <a:avLst/>
          </a:prstGeom>
          <a:noFill/>
          <a:ln w="6350">
            <a:solidFill>
              <a:schemeClr val="accent2"/>
            </a:solidFill>
          </a:ln>
          <a:effectLst/>
        </p:spPr>
        <p:txBody>
          <a:bodyPr vert="horz" lIns="0" tIns="0" rIns="0" bIns="0" rtlCol="0">
            <a:normAutofit/>
          </a:bodyPr>
          <a:lstStyle/>
          <a:p>
            <a:pPr algn="ctr">
              <a:spcBef>
                <a:spcPts val="831"/>
              </a:spcBef>
            </a:pPr>
            <a:endParaRPr lang="en-GB" sz="1400" b="1" dirty="0">
              <a:solidFill>
                <a:srgbClr val="00338D"/>
              </a:solidFill>
              <a:cs typeface="Arial" pitchFamily="34" charset="0"/>
            </a:endParaRPr>
          </a:p>
          <a:p>
            <a:pPr>
              <a:spcBef>
                <a:spcPts val="831"/>
              </a:spcBef>
            </a:pPr>
            <a:endParaRPr lang="en-GB" sz="1400" b="1" dirty="0">
              <a:solidFill>
                <a:srgbClr val="00338D"/>
              </a:solidFill>
              <a:cs typeface="Arial" pitchFamily="34" charset="0"/>
            </a:endParaRPr>
          </a:p>
          <a:p>
            <a:pPr>
              <a:spcBef>
                <a:spcPts val="831"/>
              </a:spcBef>
            </a:pPr>
            <a:endParaRPr lang="en-GB" sz="1400" b="1" dirty="0">
              <a:solidFill>
                <a:srgbClr val="00338D"/>
              </a:solidFill>
              <a:cs typeface="Arial" pitchFamily="34" charset="0"/>
            </a:endParaRPr>
          </a:p>
          <a:p>
            <a:pPr algn="ctr">
              <a:spcBef>
                <a:spcPts val="831"/>
              </a:spcBef>
            </a:pPr>
            <a:endParaRPr lang="en-GB" sz="1400" b="1" dirty="0">
              <a:solidFill>
                <a:srgbClr val="00338D"/>
              </a:solidFill>
              <a:cs typeface="Arial" pitchFamily="34" charset="0"/>
            </a:endParaRPr>
          </a:p>
        </p:txBody>
      </p:sp>
      <p:sp>
        <p:nvSpPr>
          <p:cNvPr id="10" name="Rounded Rectangle 7"/>
          <p:cNvSpPr/>
          <p:nvPr/>
        </p:nvSpPr>
        <p:spPr>
          <a:xfrm>
            <a:off x="2389648" y="3961108"/>
            <a:ext cx="1251773" cy="1039841"/>
          </a:xfrm>
          <a:prstGeom prst="round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Initial direct costs</a:t>
            </a:r>
          </a:p>
        </p:txBody>
      </p:sp>
      <p:sp>
        <p:nvSpPr>
          <p:cNvPr id="13" name="Freeform 625"/>
          <p:cNvSpPr>
            <a:spLocks/>
          </p:cNvSpPr>
          <p:nvPr/>
        </p:nvSpPr>
        <p:spPr bwMode="auto">
          <a:xfrm>
            <a:off x="5199389" y="4354089"/>
            <a:ext cx="240575" cy="253878"/>
          </a:xfrm>
          <a:custGeom>
            <a:avLst/>
            <a:gdLst/>
            <a:ahLst/>
            <a:cxnLst>
              <a:cxn ang="0">
                <a:pos x="111" y="44"/>
              </a:cxn>
              <a:cxn ang="0">
                <a:pos x="77" y="44"/>
              </a:cxn>
              <a:cxn ang="0">
                <a:pos x="77" y="11"/>
              </a:cxn>
              <a:cxn ang="0">
                <a:pos x="65" y="0"/>
              </a:cxn>
              <a:cxn ang="0">
                <a:pos x="57" y="0"/>
              </a:cxn>
              <a:cxn ang="0">
                <a:pos x="46" y="11"/>
              </a:cxn>
              <a:cxn ang="0">
                <a:pos x="46" y="44"/>
              </a:cxn>
              <a:cxn ang="0">
                <a:pos x="11" y="44"/>
              </a:cxn>
              <a:cxn ang="0">
                <a:pos x="0" y="56"/>
              </a:cxn>
              <a:cxn ang="0">
                <a:pos x="0" y="64"/>
              </a:cxn>
              <a:cxn ang="0">
                <a:pos x="11" y="75"/>
              </a:cxn>
              <a:cxn ang="0">
                <a:pos x="46" y="75"/>
              </a:cxn>
              <a:cxn ang="0">
                <a:pos x="46" y="111"/>
              </a:cxn>
              <a:cxn ang="0">
                <a:pos x="57" y="122"/>
              </a:cxn>
              <a:cxn ang="0">
                <a:pos x="65" y="122"/>
              </a:cxn>
              <a:cxn ang="0">
                <a:pos x="77" y="111"/>
              </a:cxn>
              <a:cxn ang="0">
                <a:pos x="77" y="75"/>
              </a:cxn>
              <a:cxn ang="0">
                <a:pos x="111" y="75"/>
              </a:cxn>
              <a:cxn ang="0">
                <a:pos x="123" y="64"/>
              </a:cxn>
              <a:cxn ang="0">
                <a:pos x="123" y="56"/>
              </a:cxn>
              <a:cxn ang="0">
                <a:pos x="111" y="44"/>
              </a:cxn>
            </a:cxnLst>
            <a:rect l="0" t="0" r="r" b="b"/>
            <a:pathLst>
              <a:path w="123" h="122">
                <a:moveTo>
                  <a:pt x="111" y="44"/>
                </a:moveTo>
                <a:cubicBezTo>
                  <a:pt x="77" y="44"/>
                  <a:pt x="77" y="44"/>
                  <a:pt x="77" y="44"/>
                </a:cubicBezTo>
                <a:cubicBezTo>
                  <a:pt x="77" y="11"/>
                  <a:pt x="77" y="11"/>
                  <a:pt x="77" y="11"/>
                </a:cubicBezTo>
                <a:cubicBezTo>
                  <a:pt x="77" y="5"/>
                  <a:pt x="72" y="0"/>
                  <a:pt x="65" y="0"/>
                </a:cubicBezTo>
                <a:cubicBezTo>
                  <a:pt x="57" y="0"/>
                  <a:pt x="57" y="0"/>
                  <a:pt x="57" y="0"/>
                </a:cubicBezTo>
                <a:cubicBezTo>
                  <a:pt x="51" y="0"/>
                  <a:pt x="46" y="5"/>
                  <a:pt x="46" y="11"/>
                </a:cubicBezTo>
                <a:cubicBezTo>
                  <a:pt x="46" y="44"/>
                  <a:pt x="46" y="44"/>
                  <a:pt x="46" y="44"/>
                </a:cubicBezTo>
                <a:cubicBezTo>
                  <a:pt x="11" y="44"/>
                  <a:pt x="11" y="44"/>
                  <a:pt x="11" y="44"/>
                </a:cubicBezTo>
                <a:cubicBezTo>
                  <a:pt x="5" y="44"/>
                  <a:pt x="0" y="49"/>
                  <a:pt x="0" y="56"/>
                </a:cubicBezTo>
                <a:cubicBezTo>
                  <a:pt x="0" y="64"/>
                  <a:pt x="0" y="64"/>
                  <a:pt x="0" y="64"/>
                </a:cubicBezTo>
                <a:cubicBezTo>
                  <a:pt x="0" y="70"/>
                  <a:pt x="5" y="75"/>
                  <a:pt x="11" y="75"/>
                </a:cubicBezTo>
                <a:cubicBezTo>
                  <a:pt x="46" y="75"/>
                  <a:pt x="46" y="75"/>
                  <a:pt x="46" y="75"/>
                </a:cubicBezTo>
                <a:cubicBezTo>
                  <a:pt x="46" y="111"/>
                  <a:pt x="46" y="111"/>
                  <a:pt x="46" y="111"/>
                </a:cubicBezTo>
                <a:cubicBezTo>
                  <a:pt x="46" y="117"/>
                  <a:pt x="51" y="122"/>
                  <a:pt x="57" y="122"/>
                </a:cubicBezTo>
                <a:cubicBezTo>
                  <a:pt x="65" y="122"/>
                  <a:pt x="65" y="122"/>
                  <a:pt x="65" y="122"/>
                </a:cubicBezTo>
                <a:cubicBezTo>
                  <a:pt x="72" y="122"/>
                  <a:pt x="77" y="117"/>
                  <a:pt x="77" y="111"/>
                </a:cubicBezTo>
                <a:cubicBezTo>
                  <a:pt x="77" y="75"/>
                  <a:pt x="77" y="75"/>
                  <a:pt x="77" y="75"/>
                </a:cubicBezTo>
                <a:cubicBezTo>
                  <a:pt x="111" y="75"/>
                  <a:pt x="111" y="75"/>
                  <a:pt x="111" y="75"/>
                </a:cubicBezTo>
                <a:cubicBezTo>
                  <a:pt x="118" y="75"/>
                  <a:pt x="123" y="70"/>
                  <a:pt x="123" y="64"/>
                </a:cubicBezTo>
                <a:cubicBezTo>
                  <a:pt x="123" y="56"/>
                  <a:pt x="123" y="56"/>
                  <a:pt x="123" y="56"/>
                </a:cubicBezTo>
                <a:cubicBezTo>
                  <a:pt x="123" y="49"/>
                  <a:pt x="118" y="44"/>
                  <a:pt x="111" y="44"/>
                </a:cubicBezTo>
                <a:close/>
              </a:path>
            </a:pathLst>
          </a:custGeom>
          <a:solidFill>
            <a:srgbClr val="00338D"/>
          </a:solidFill>
          <a:ln w="9525">
            <a:noFill/>
            <a:round/>
            <a:headEnd/>
            <a:tailEnd/>
          </a:ln>
        </p:spPr>
        <p:txBody>
          <a:bodyPr vert="horz" wrap="square" lIns="63305" tIns="31652" rIns="63305" bIns="31652" numCol="1" anchor="t" anchorCtr="0" compatLnSpc="1">
            <a:prstTxWarp prst="textNoShape">
              <a:avLst/>
            </a:prstTxWarp>
          </a:bodyPr>
          <a:lstStyle/>
          <a:p>
            <a:endParaRPr lang="en-GB" sz="1400" dirty="0"/>
          </a:p>
        </p:txBody>
      </p:sp>
      <p:sp>
        <p:nvSpPr>
          <p:cNvPr id="14" name="Freeform 625"/>
          <p:cNvSpPr>
            <a:spLocks/>
          </p:cNvSpPr>
          <p:nvPr/>
        </p:nvSpPr>
        <p:spPr bwMode="auto">
          <a:xfrm>
            <a:off x="2127200" y="4354089"/>
            <a:ext cx="240575" cy="253878"/>
          </a:xfrm>
          <a:custGeom>
            <a:avLst/>
            <a:gdLst/>
            <a:ahLst/>
            <a:cxnLst>
              <a:cxn ang="0">
                <a:pos x="111" y="44"/>
              </a:cxn>
              <a:cxn ang="0">
                <a:pos x="77" y="44"/>
              </a:cxn>
              <a:cxn ang="0">
                <a:pos x="77" y="11"/>
              </a:cxn>
              <a:cxn ang="0">
                <a:pos x="65" y="0"/>
              </a:cxn>
              <a:cxn ang="0">
                <a:pos x="57" y="0"/>
              </a:cxn>
              <a:cxn ang="0">
                <a:pos x="46" y="11"/>
              </a:cxn>
              <a:cxn ang="0">
                <a:pos x="46" y="44"/>
              </a:cxn>
              <a:cxn ang="0">
                <a:pos x="11" y="44"/>
              </a:cxn>
              <a:cxn ang="0">
                <a:pos x="0" y="56"/>
              </a:cxn>
              <a:cxn ang="0">
                <a:pos x="0" y="64"/>
              </a:cxn>
              <a:cxn ang="0">
                <a:pos x="11" y="75"/>
              </a:cxn>
              <a:cxn ang="0">
                <a:pos x="46" y="75"/>
              </a:cxn>
              <a:cxn ang="0">
                <a:pos x="46" y="111"/>
              </a:cxn>
              <a:cxn ang="0">
                <a:pos x="57" y="122"/>
              </a:cxn>
              <a:cxn ang="0">
                <a:pos x="65" y="122"/>
              </a:cxn>
              <a:cxn ang="0">
                <a:pos x="77" y="111"/>
              </a:cxn>
              <a:cxn ang="0">
                <a:pos x="77" y="75"/>
              </a:cxn>
              <a:cxn ang="0">
                <a:pos x="111" y="75"/>
              </a:cxn>
              <a:cxn ang="0">
                <a:pos x="123" y="64"/>
              </a:cxn>
              <a:cxn ang="0">
                <a:pos x="123" y="56"/>
              </a:cxn>
              <a:cxn ang="0">
                <a:pos x="111" y="44"/>
              </a:cxn>
            </a:cxnLst>
            <a:rect l="0" t="0" r="r" b="b"/>
            <a:pathLst>
              <a:path w="123" h="122">
                <a:moveTo>
                  <a:pt x="111" y="44"/>
                </a:moveTo>
                <a:cubicBezTo>
                  <a:pt x="77" y="44"/>
                  <a:pt x="77" y="44"/>
                  <a:pt x="77" y="44"/>
                </a:cubicBezTo>
                <a:cubicBezTo>
                  <a:pt x="77" y="11"/>
                  <a:pt x="77" y="11"/>
                  <a:pt x="77" y="11"/>
                </a:cubicBezTo>
                <a:cubicBezTo>
                  <a:pt x="77" y="5"/>
                  <a:pt x="72" y="0"/>
                  <a:pt x="65" y="0"/>
                </a:cubicBezTo>
                <a:cubicBezTo>
                  <a:pt x="57" y="0"/>
                  <a:pt x="57" y="0"/>
                  <a:pt x="57" y="0"/>
                </a:cubicBezTo>
                <a:cubicBezTo>
                  <a:pt x="51" y="0"/>
                  <a:pt x="46" y="5"/>
                  <a:pt x="46" y="11"/>
                </a:cubicBezTo>
                <a:cubicBezTo>
                  <a:pt x="46" y="44"/>
                  <a:pt x="46" y="44"/>
                  <a:pt x="46" y="44"/>
                </a:cubicBezTo>
                <a:cubicBezTo>
                  <a:pt x="11" y="44"/>
                  <a:pt x="11" y="44"/>
                  <a:pt x="11" y="44"/>
                </a:cubicBezTo>
                <a:cubicBezTo>
                  <a:pt x="5" y="44"/>
                  <a:pt x="0" y="49"/>
                  <a:pt x="0" y="56"/>
                </a:cubicBezTo>
                <a:cubicBezTo>
                  <a:pt x="0" y="64"/>
                  <a:pt x="0" y="64"/>
                  <a:pt x="0" y="64"/>
                </a:cubicBezTo>
                <a:cubicBezTo>
                  <a:pt x="0" y="70"/>
                  <a:pt x="5" y="75"/>
                  <a:pt x="11" y="75"/>
                </a:cubicBezTo>
                <a:cubicBezTo>
                  <a:pt x="46" y="75"/>
                  <a:pt x="46" y="75"/>
                  <a:pt x="46" y="75"/>
                </a:cubicBezTo>
                <a:cubicBezTo>
                  <a:pt x="46" y="111"/>
                  <a:pt x="46" y="111"/>
                  <a:pt x="46" y="111"/>
                </a:cubicBezTo>
                <a:cubicBezTo>
                  <a:pt x="46" y="117"/>
                  <a:pt x="51" y="122"/>
                  <a:pt x="57" y="122"/>
                </a:cubicBezTo>
                <a:cubicBezTo>
                  <a:pt x="65" y="122"/>
                  <a:pt x="65" y="122"/>
                  <a:pt x="65" y="122"/>
                </a:cubicBezTo>
                <a:cubicBezTo>
                  <a:pt x="72" y="122"/>
                  <a:pt x="77" y="117"/>
                  <a:pt x="77" y="111"/>
                </a:cubicBezTo>
                <a:cubicBezTo>
                  <a:pt x="77" y="75"/>
                  <a:pt x="77" y="75"/>
                  <a:pt x="77" y="75"/>
                </a:cubicBezTo>
                <a:cubicBezTo>
                  <a:pt x="111" y="75"/>
                  <a:pt x="111" y="75"/>
                  <a:pt x="111" y="75"/>
                </a:cubicBezTo>
                <a:cubicBezTo>
                  <a:pt x="118" y="75"/>
                  <a:pt x="123" y="70"/>
                  <a:pt x="123" y="64"/>
                </a:cubicBezTo>
                <a:cubicBezTo>
                  <a:pt x="123" y="56"/>
                  <a:pt x="123" y="56"/>
                  <a:pt x="123" y="56"/>
                </a:cubicBezTo>
                <a:cubicBezTo>
                  <a:pt x="123" y="49"/>
                  <a:pt x="118" y="44"/>
                  <a:pt x="111" y="44"/>
                </a:cubicBezTo>
                <a:close/>
              </a:path>
            </a:pathLst>
          </a:custGeom>
          <a:solidFill>
            <a:srgbClr val="00338D"/>
          </a:solidFill>
          <a:ln w="9525">
            <a:noFill/>
            <a:round/>
            <a:headEnd/>
            <a:tailEnd/>
          </a:ln>
        </p:spPr>
        <p:txBody>
          <a:bodyPr vert="horz" wrap="square" lIns="63305" tIns="31652" rIns="63305" bIns="31652" numCol="1" anchor="t" anchorCtr="0" compatLnSpc="1">
            <a:prstTxWarp prst="textNoShape">
              <a:avLst/>
            </a:prstTxWarp>
          </a:bodyPr>
          <a:lstStyle/>
          <a:p>
            <a:endParaRPr lang="en-GB" sz="1400" dirty="0"/>
          </a:p>
        </p:txBody>
      </p:sp>
      <p:sp>
        <p:nvSpPr>
          <p:cNvPr id="15" name="Freeform 625"/>
          <p:cNvSpPr>
            <a:spLocks/>
          </p:cNvSpPr>
          <p:nvPr/>
        </p:nvSpPr>
        <p:spPr bwMode="auto">
          <a:xfrm>
            <a:off x="3663295" y="4354089"/>
            <a:ext cx="240575" cy="253878"/>
          </a:xfrm>
          <a:custGeom>
            <a:avLst/>
            <a:gdLst/>
            <a:ahLst/>
            <a:cxnLst>
              <a:cxn ang="0">
                <a:pos x="111" y="44"/>
              </a:cxn>
              <a:cxn ang="0">
                <a:pos x="77" y="44"/>
              </a:cxn>
              <a:cxn ang="0">
                <a:pos x="77" y="11"/>
              </a:cxn>
              <a:cxn ang="0">
                <a:pos x="65" y="0"/>
              </a:cxn>
              <a:cxn ang="0">
                <a:pos x="57" y="0"/>
              </a:cxn>
              <a:cxn ang="0">
                <a:pos x="46" y="11"/>
              </a:cxn>
              <a:cxn ang="0">
                <a:pos x="46" y="44"/>
              </a:cxn>
              <a:cxn ang="0">
                <a:pos x="11" y="44"/>
              </a:cxn>
              <a:cxn ang="0">
                <a:pos x="0" y="56"/>
              </a:cxn>
              <a:cxn ang="0">
                <a:pos x="0" y="64"/>
              </a:cxn>
              <a:cxn ang="0">
                <a:pos x="11" y="75"/>
              </a:cxn>
              <a:cxn ang="0">
                <a:pos x="46" y="75"/>
              </a:cxn>
              <a:cxn ang="0">
                <a:pos x="46" y="111"/>
              </a:cxn>
              <a:cxn ang="0">
                <a:pos x="57" y="122"/>
              </a:cxn>
              <a:cxn ang="0">
                <a:pos x="65" y="122"/>
              </a:cxn>
              <a:cxn ang="0">
                <a:pos x="77" y="111"/>
              </a:cxn>
              <a:cxn ang="0">
                <a:pos x="77" y="75"/>
              </a:cxn>
              <a:cxn ang="0">
                <a:pos x="111" y="75"/>
              </a:cxn>
              <a:cxn ang="0">
                <a:pos x="123" y="64"/>
              </a:cxn>
              <a:cxn ang="0">
                <a:pos x="123" y="56"/>
              </a:cxn>
              <a:cxn ang="0">
                <a:pos x="111" y="44"/>
              </a:cxn>
            </a:cxnLst>
            <a:rect l="0" t="0" r="r" b="b"/>
            <a:pathLst>
              <a:path w="123" h="122">
                <a:moveTo>
                  <a:pt x="111" y="44"/>
                </a:moveTo>
                <a:cubicBezTo>
                  <a:pt x="77" y="44"/>
                  <a:pt x="77" y="44"/>
                  <a:pt x="77" y="44"/>
                </a:cubicBezTo>
                <a:cubicBezTo>
                  <a:pt x="77" y="11"/>
                  <a:pt x="77" y="11"/>
                  <a:pt x="77" y="11"/>
                </a:cubicBezTo>
                <a:cubicBezTo>
                  <a:pt x="77" y="5"/>
                  <a:pt x="72" y="0"/>
                  <a:pt x="65" y="0"/>
                </a:cubicBezTo>
                <a:cubicBezTo>
                  <a:pt x="57" y="0"/>
                  <a:pt x="57" y="0"/>
                  <a:pt x="57" y="0"/>
                </a:cubicBezTo>
                <a:cubicBezTo>
                  <a:pt x="51" y="0"/>
                  <a:pt x="46" y="5"/>
                  <a:pt x="46" y="11"/>
                </a:cubicBezTo>
                <a:cubicBezTo>
                  <a:pt x="46" y="44"/>
                  <a:pt x="46" y="44"/>
                  <a:pt x="46" y="44"/>
                </a:cubicBezTo>
                <a:cubicBezTo>
                  <a:pt x="11" y="44"/>
                  <a:pt x="11" y="44"/>
                  <a:pt x="11" y="44"/>
                </a:cubicBezTo>
                <a:cubicBezTo>
                  <a:pt x="5" y="44"/>
                  <a:pt x="0" y="49"/>
                  <a:pt x="0" y="56"/>
                </a:cubicBezTo>
                <a:cubicBezTo>
                  <a:pt x="0" y="64"/>
                  <a:pt x="0" y="64"/>
                  <a:pt x="0" y="64"/>
                </a:cubicBezTo>
                <a:cubicBezTo>
                  <a:pt x="0" y="70"/>
                  <a:pt x="5" y="75"/>
                  <a:pt x="11" y="75"/>
                </a:cubicBezTo>
                <a:cubicBezTo>
                  <a:pt x="46" y="75"/>
                  <a:pt x="46" y="75"/>
                  <a:pt x="46" y="75"/>
                </a:cubicBezTo>
                <a:cubicBezTo>
                  <a:pt x="46" y="111"/>
                  <a:pt x="46" y="111"/>
                  <a:pt x="46" y="111"/>
                </a:cubicBezTo>
                <a:cubicBezTo>
                  <a:pt x="46" y="117"/>
                  <a:pt x="51" y="122"/>
                  <a:pt x="57" y="122"/>
                </a:cubicBezTo>
                <a:cubicBezTo>
                  <a:pt x="65" y="122"/>
                  <a:pt x="65" y="122"/>
                  <a:pt x="65" y="122"/>
                </a:cubicBezTo>
                <a:cubicBezTo>
                  <a:pt x="72" y="122"/>
                  <a:pt x="77" y="117"/>
                  <a:pt x="77" y="111"/>
                </a:cubicBezTo>
                <a:cubicBezTo>
                  <a:pt x="77" y="75"/>
                  <a:pt x="77" y="75"/>
                  <a:pt x="77" y="75"/>
                </a:cubicBezTo>
                <a:cubicBezTo>
                  <a:pt x="111" y="75"/>
                  <a:pt x="111" y="75"/>
                  <a:pt x="111" y="75"/>
                </a:cubicBezTo>
                <a:cubicBezTo>
                  <a:pt x="118" y="75"/>
                  <a:pt x="123" y="70"/>
                  <a:pt x="123" y="64"/>
                </a:cubicBezTo>
                <a:cubicBezTo>
                  <a:pt x="123" y="56"/>
                  <a:pt x="123" y="56"/>
                  <a:pt x="123" y="56"/>
                </a:cubicBezTo>
                <a:cubicBezTo>
                  <a:pt x="123" y="49"/>
                  <a:pt x="118" y="44"/>
                  <a:pt x="111" y="44"/>
                </a:cubicBezTo>
                <a:close/>
              </a:path>
            </a:pathLst>
          </a:custGeom>
          <a:solidFill>
            <a:srgbClr val="00338D"/>
          </a:solidFill>
          <a:ln w="9525">
            <a:noFill/>
            <a:round/>
            <a:headEnd/>
            <a:tailEnd/>
          </a:ln>
        </p:spPr>
        <p:txBody>
          <a:bodyPr vert="horz" wrap="square" lIns="63305" tIns="31652" rIns="63305" bIns="31652" numCol="1" anchor="t" anchorCtr="0" compatLnSpc="1">
            <a:prstTxWarp prst="textNoShape">
              <a:avLst/>
            </a:prstTxWarp>
          </a:bodyPr>
          <a:lstStyle/>
          <a:p>
            <a:endParaRPr lang="en-GB" sz="1400" dirty="0"/>
          </a:p>
        </p:txBody>
      </p:sp>
      <p:sp>
        <p:nvSpPr>
          <p:cNvPr id="18" name="Minus 17"/>
          <p:cNvSpPr/>
          <p:nvPr/>
        </p:nvSpPr>
        <p:spPr>
          <a:xfrm>
            <a:off x="6735484" y="4375515"/>
            <a:ext cx="258354" cy="211026"/>
          </a:xfrm>
          <a:prstGeom prst="mathMinus">
            <a:avLst/>
          </a:prstGeom>
          <a:solidFill>
            <a:srgbClr val="00338D"/>
          </a:solid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9" name="Rounded Rectangle 7"/>
          <p:cNvSpPr/>
          <p:nvPr/>
        </p:nvSpPr>
        <p:spPr>
          <a:xfrm>
            <a:off x="853554" y="3961108"/>
            <a:ext cx="1251773" cy="1039841"/>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Lease liability</a:t>
            </a:r>
          </a:p>
        </p:txBody>
      </p:sp>
      <p:sp>
        <p:nvSpPr>
          <p:cNvPr id="20" name="Rounded Rectangle 7"/>
          <p:cNvSpPr/>
          <p:nvPr/>
        </p:nvSpPr>
        <p:spPr>
          <a:xfrm>
            <a:off x="5461837" y="3961108"/>
            <a:ext cx="1251773" cy="1039841"/>
          </a:xfrm>
          <a:prstGeom prst="roundRect">
            <a:avLst/>
          </a:prstGeom>
          <a:solidFill>
            <a:srgbClr val="C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Costs to dismantle or restore</a:t>
            </a:r>
            <a:br>
              <a:rPr lang="en-GB" sz="1600" b="1" dirty="0"/>
            </a:br>
            <a:r>
              <a:rPr lang="en-GB" sz="1600" b="1" dirty="0" smtClean="0"/>
              <a:t>(IAS </a:t>
            </a:r>
            <a:r>
              <a:rPr lang="en-GB" sz="1600" b="1" dirty="0"/>
              <a:t>37)</a:t>
            </a:r>
          </a:p>
        </p:txBody>
      </p:sp>
      <p:sp>
        <p:nvSpPr>
          <p:cNvPr id="21" name="Rounded Rectangle 7"/>
          <p:cNvSpPr/>
          <p:nvPr/>
        </p:nvSpPr>
        <p:spPr>
          <a:xfrm>
            <a:off x="3925743" y="3961108"/>
            <a:ext cx="1251773" cy="1039841"/>
          </a:xfrm>
          <a:prstGeom prst="round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Prepaid lease payments</a:t>
            </a:r>
          </a:p>
        </p:txBody>
      </p:sp>
      <p:sp>
        <p:nvSpPr>
          <p:cNvPr id="22" name="Rounded Rectangle 7"/>
          <p:cNvSpPr/>
          <p:nvPr/>
        </p:nvSpPr>
        <p:spPr>
          <a:xfrm>
            <a:off x="7015711" y="3961108"/>
            <a:ext cx="1251773" cy="1039841"/>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Lease incentives</a:t>
            </a:r>
          </a:p>
        </p:txBody>
      </p:sp>
      <p:sp>
        <p:nvSpPr>
          <p:cNvPr id="25" name="Text Placeholder 1"/>
          <p:cNvSpPr txBox="1">
            <a:spLocks/>
          </p:cNvSpPr>
          <p:nvPr>
            <p:custDataLst>
              <p:tags r:id="rId1"/>
            </p:custDataLst>
          </p:nvPr>
        </p:nvSpPr>
        <p:spPr>
          <a:xfrm>
            <a:off x="4262857" y="3116353"/>
            <a:ext cx="489545" cy="508818"/>
          </a:xfrm>
          <a:prstGeom prst="rect">
            <a:avLst/>
          </a:prstGeom>
        </p:spPr>
        <p:txBody>
          <a:bodyPr lIns="0" tIns="0" rIns="0" bIns="0"/>
          <a:lstStyle>
            <a:lvl1pPr marL="0" indent="0" algn="l" defTabSz="457200" rtl="0" eaLnBrk="1" latinLnBrk="0" hangingPunct="1">
              <a:spcBef>
                <a:spcPts val="0"/>
              </a:spcBef>
              <a:spcAft>
                <a:spcPts val="300"/>
              </a:spcAft>
              <a:buFont typeface="Lucida Grande"/>
              <a:buNone/>
              <a:defRPr sz="2000" b="1" i="0" kern="1200">
                <a:solidFill>
                  <a:schemeClr val="tx1"/>
                </a:solidFill>
                <a:latin typeface="Univers for KPMG"/>
                <a:ea typeface="+mn-ea"/>
                <a:cs typeface="Univers for KPMG"/>
              </a:defRPr>
            </a:lvl1pPr>
            <a:lvl2pPr marL="0" indent="0" algn="l" defTabSz="457200" rtl="0" eaLnBrk="1" latinLnBrk="0" hangingPunct="1">
              <a:lnSpc>
                <a:spcPct val="90000"/>
              </a:lnSpc>
              <a:spcBef>
                <a:spcPts val="0"/>
              </a:spcBef>
              <a:spcAft>
                <a:spcPts val="900"/>
              </a:spcAft>
              <a:buFont typeface="Arial"/>
              <a:buNone/>
              <a:defRPr sz="2000" b="0" i="0" kern="1200">
                <a:solidFill>
                  <a:schemeClr val="tx1"/>
                </a:solidFill>
                <a:latin typeface="Univers for KPMG Light"/>
                <a:ea typeface="+mn-ea"/>
                <a:cs typeface="Univers for KPMG Light"/>
              </a:defRPr>
            </a:lvl2pPr>
            <a:lvl3pPr marL="228600" indent="-228600" algn="l" defTabSz="457200" rtl="0" eaLnBrk="1" latinLnBrk="0" hangingPunct="1">
              <a:spcBef>
                <a:spcPts val="0"/>
              </a:spcBef>
              <a:spcAft>
                <a:spcPts val="300"/>
              </a:spcAft>
              <a:buFont typeface="Lucida Grande"/>
              <a:buChar char="—"/>
              <a:defRPr sz="2000" b="0" i="0" kern="1200">
                <a:solidFill>
                  <a:schemeClr val="tx1"/>
                </a:solidFill>
                <a:latin typeface="Univers for KPMG Light"/>
                <a:ea typeface="+mn-ea"/>
                <a:cs typeface="Univers for KPMG Light"/>
              </a:defRPr>
            </a:lvl3pPr>
            <a:lvl4pPr marL="342900" indent="-114300" algn="l" defTabSz="457200" rtl="0" eaLnBrk="1" latinLnBrk="0" hangingPunct="1">
              <a:spcBef>
                <a:spcPts val="0"/>
              </a:spcBef>
              <a:spcAft>
                <a:spcPts val="300"/>
              </a:spcAft>
              <a:buFont typeface="Arial"/>
              <a:buChar char="–"/>
              <a:defRPr sz="2000" b="0" i="0" kern="1200">
                <a:solidFill>
                  <a:schemeClr val="tx1"/>
                </a:solidFill>
                <a:latin typeface="Univers for KPMG Light"/>
                <a:ea typeface="+mn-ea"/>
                <a:cs typeface="Univers for KPMG Light"/>
              </a:defRPr>
            </a:lvl4pPr>
            <a:lvl5pPr marL="0" indent="0" algn="l" defTabSz="457200" rtl="0" eaLnBrk="1" latinLnBrk="0" hangingPunct="1">
              <a:spcBef>
                <a:spcPts val="0"/>
              </a:spcBef>
              <a:spcAft>
                <a:spcPts val="300"/>
              </a:spcAft>
              <a:buFont typeface="Arial"/>
              <a:buNone/>
              <a:defRPr sz="2000" b="0" i="0" kern="1200">
                <a:solidFill>
                  <a:schemeClr val="accent6"/>
                </a:solidFill>
                <a:latin typeface="Univers for KPMG Light"/>
                <a:ea typeface="+mn-ea"/>
                <a:cs typeface="Univers for KPMG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316531">
              <a:spcAft>
                <a:spcPts val="208"/>
              </a:spcAft>
              <a:defRPr/>
            </a:pPr>
            <a:r>
              <a:rPr lang="en-GB" sz="4800" dirty="0">
                <a:solidFill>
                  <a:srgbClr val="00338D"/>
                </a:solidFill>
                <a:latin typeface="+mn-lt"/>
                <a:cs typeface="Arial" panose="020B0604020202020204" pitchFamily="34" charset="0"/>
              </a:rPr>
              <a:t>=</a:t>
            </a:r>
          </a:p>
        </p:txBody>
      </p:sp>
      <p:sp>
        <p:nvSpPr>
          <p:cNvPr id="17" name="Oval 16"/>
          <p:cNvSpPr/>
          <p:nvPr/>
        </p:nvSpPr>
        <p:spPr>
          <a:xfrm>
            <a:off x="6297803" y="1216212"/>
            <a:ext cx="2101660" cy="2108964"/>
          </a:xfrm>
          <a:prstGeom prst="ellipse">
            <a:avLst/>
          </a:prstGeom>
          <a:solidFill>
            <a:srgbClr val="4836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61822"/>
            <a:r>
              <a:rPr lang="en-US" sz="1600" dirty="0" smtClean="0">
                <a:solidFill>
                  <a:prstClr val="white"/>
                </a:solidFill>
              </a:rPr>
              <a:t>IFRS 16 </a:t>
            </a:r>
            <a:r>
              <a:rPr lang="en-US" sz="1600" dirty="0">
                <a:solidFill>
                  <a:prstClr val="white"/>
                </a:solidFill>
              </a:rPr>
              <a:t>does not specify whether the ROU asset is tangible or intangible</a:t>
            </a:r>
          </a:p>
        </p:txBody>
      </p:sp>
    </p:spTree>
    <p:extLst>
      <p:ext uri="{BB962C8B-B14F-4D97-AF65-F5344CB8AC3E}">
        <p14:creationId xmlns:p14="http://schemas.microsoft.com/office/powerpoint/2010/main" xmlns="" val="48430089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5400" dirty="0" smtClean="0"/>
              <a:t>Lessee accounting - lease modifications</a:t>
            </a:r>
            <a:endParaRPr lang="en-GB" sz="5400" dirty="0"/>
          </a:p>
        </p:txBody>
      </p:sp>
      <p:cxnSp>
        <p:nvCxnSpPr>
          <p:cNvPr id="21" name="Straight Arrow Connector 20"/>
          <p:cNvCxnSpPr/>
          <p:nvPr/>
        </p:nvCxnSpPr>
        <p:spPr>
          <a:xfrm>
            <a:off x="7659950" y="3117677"/>
            <a:ext cx="0" cy="2049328"/>
          </a:xfrm>
          <a:prstGeom prst="straightConnector1">
            <a:avLst/>
          </a:prstGeom>
          <a:ln w="44450" cmpd="sng">
            <a:solidFill>
              <a:srgbClr val="F6A12E"/>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656737" y="3131157"/>
            <a:ext cx="0" cy="2049328"/>
          </a:xfrm>
          <a:prstGeom prst="straightConnector1">
            <a:avLst/>
          </a:prstGeom>
          <a:ln w="44450" cmpd="sng">
            <a:solidFill>
              <a:srgbClr val="F6A12E"/>
            </a:solidFill>
            <a:tailEnd type="triangle" w="lg" len="med"/>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746126" y="1211262"/>
            <a:ext cx="7653942" cy="806549"/>
          </a:xfrm>
          <a:prstGeom prst="roundRect">
            <a:avLst/>
          </a:prstGeom>
          <a:solidFill>
            <a:srgbClr val="003397"/>
          </a:solidFill>
          <a:ln>
            <a:solidFill>
              <a:srgbClr val="0033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Change to the contractual terms and conditions </a:t>
            </a:r>
            <a:br>
              <a:rPr lang="en-GB" dirty="0"/>
            </a:br>
            <a:r>
              <a:rPr lang="en-GB" dirty="0"/>
              <a:t>(excludes exercise of option included in original lease contract)</a:t>
            </a:r>
          </a:p>
        </p:txBody>
      </p:sp>
      <p:sp>
        <p:nvSpPr>
          <p:cNvPr id="7" name="Rounded Rectangle 6"/>
          <p:cNvSpPr/>
          <p:nvPr/>
        </p:nvSpPr>
        <p:spPr>
          <a:xfrm>
            <a:off x="746125" y="2133113"/>
            <a:ext cx="3466468" cy="1087354"/>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Increase in the scope</a:t>
            </a:r>
          </a:p>
        </p:txBody>
      </p:sp>
      <p:sp>
        <p:nvSpPr>
          <p:cNvPr id="8" name="Rounded Rectangle 7"/>
          <p:cNvSpPr/>
          <p:nvPr/>
        </p:nvSpPr>
        <p:spPr>
          <a:xfrm>
            <a:off x="4757836" y="2133113"/>
            <a:ext cx="1762527" cy="1087354"/>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All other lease modifications</a:t>
            </a:r>
          </a:p>
        </p:txBody>
      </p:sp>
      <p:sp>
        <p:nvSpPr>
          <p:cNvPr id="10" name="Rounded Rectangle 9"/>
          <p:cNvSpPr/>
          <p:nvPr/>
        </p:nvSpPr>
        <p:spPr>
          <a:xfrm>
            <a:off x="6822067" y="2133113"/>
            <a:ext cx="1578002" cy="1087354"/>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Decrease in the scope</a:t>
            </a:r>
          </a:p>
        </p:txBody>
      </p:sp>
      <p:sp>
        <p:nvSpPr>
          <p:cNvPr id="11" name="Rounded Rectangle 10"/>
          <p:cNvSpPr/>
          <p:nvPr/>
        </p:nvSpPr>
        <p:spPr>
          <a:xfrm>
            <a:off x="746125" y="3321751"/>
            <a:ext cx="1626751" cy="1303843"/>
          </a:xfrm>
          <a:prstGeom prst="roundRect">
            <a:avLst/>
          </a:prstGeom>
          <a:solidFill>
            <a:srgbClr val="0091DA"/>
          </a:solidFill>
          <a:ln>
            <a:solidFill>
              <a:srgbClr val="0091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At standalone price for increase</a:t>
            </a:r>
          </a:p>
        </p:txBody>
      </p:sp>
      <p:sp>
        <p:nvSpPr>
          <p:cNvPr id="13" name="Rounded Rectangle 12"/>
          <p:cNvSpPr/>
          <p:nvPr/>
        </p:nvSpPr>
        <p:spPr>
          <a:xfrm>
            <a:off x="2585842" y="3321751"/>
            <a:ext cx="1626751" cy="1303843"/>
          </a:xfrm>
          <a:prstGeom prst="roundRect">
            <a:avLst/>
          </a:prstGeom>
          <a:ln>
            <a:solidFill>
              <a:srgbClr val="0091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Not at standalone price</a:t>
            </a:r>
          </a:p>
        </p:txBody>
      </p:sp>
      <p:sp>
        <p:nvSpPr>
          <p:cNvPr id="14" name="Rounded Rectangle 13"/>
          <p:cNvSpPr/>
          <p:nvPr/>
        </p:nvSpPr>
        <p:spPr>
          <a:xfrm>
            <a:off x="746125" y="5167004"/>
            <a:ext cx="1626751" cy="638483"/>
          </a:xfrm>
          <a:prstGeom prst="roundRect">
            <a:avLst/>
          </a:prstGeom>
          <a:solidFill>
            <a:srgbClr val="00A3A1"/>
          </a:solidFill>
          <a:ln>
            <a:solidFill>
              <a:srgbClr val="00A3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Separate lease</a:t>
            </a:r>
          </a:p>
        </p:txBody>
      </p:sp>
      <p:sp>
        <p:nvSpPr>
          <p:cNvPr id="15" name="Rounded Rectangle 14"/>
          <p:cNvSpPr/>
          <p:nvPr/>
        </p:nvSpPr>
        <p:spPr>
          <a:xfrm>
            <a:off x="2585842" y="5167004"/>
            <a:ext cx="3805161" cy="638483"/>
          </a:xfrm>
          <a:prstGeom prst="roundRect">
            <a:avLst/>
          </a:prstGeom>
          <a:solidFill>
            <a:srgbClr val="00A3A1"/>
          </a:solidFill>
          <a:ln>
            <a:solidFill>
              <a:srgbClr val="00A3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Adjust ROU asset</a:t>
            </a:r>
          </a:p>
        </p:txBody>
      </p:sp>
      <p:sp>
        <p:nvSpPr>
          <p:cNvPr id="16" name="Rounded Rectangle 15"/>
          <p:cNvSpPr/>
          <p:nvPr/>
        </p:nvSpPr>
        <p:spPr>
          <a:xfrm>
            <a:off x="6822066" y="5128920"/>
            <a:ext cx="1633165" cy="638483"/>
          </a:xfrm>
          <a:prstGeom prst="roundRect">
            <a:avLst/>
          </a:prstGeom>
          <a:solidFill>
            <a:srgbClr val="00A3A1"/>
          </a:solidFill>
          <a:ln>
            <a:solidFill>
              <a:srgbClr val="00A3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Adjust ROU/ </a:t>
            </a:r>
          </a:p>
          <a:p>
            <a:pPr algn="ctr"/>
            <a:r>
              <a:rPr lang="en-GB" dirty="0"/>
              <a:t>gain or loss</a:t>
            </a:r>
          </a:p>
        </p:txBody>
      </p:sp>
      <p:cxnSp>
        <p:nvCxnSpPr>
          <p:cNvPr id="18" name="Straight Arrow Connector 17"/>
          <p:cNvCxnSpPr>
            <a:stCxn id="11" idx="2"/>
            <a:endCxn id="14" idx="0"/>
          </p:cNvCxnSpPr>
          <p:nvPr/>
        </p:nvCxnSpPr>
        <p:spPr>
          <a:xfrm>
            <a:off x="1559500" y="4625595"/>
            <a:ext cx="0" cy="541410"/>
          </a:xfrm>
          <a:prstGeom prst="straightConnector1">
            <a:avLst/>
          </a:prstGeom>
          <a:ln w="44450" cmpd="sng">
            <a:solidFill>
              <a:srgbClr val="F6A12E"/>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362999" y="4625593"/>
            <a:ext cx="0" cy="541411"/>
          </a:xfrm>
          <a:prstGeom prst="straightConnector1">
            <a:avLst/>
          </a:prstGeom>
          <a:ln w="44450" cmpd="sng">
            <a:solidFill>
              <a:srgbClr val="F6A12E"/>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6131970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9600" dirty="0"/>
              <a:t>Lessor </a:t>
            </a:r>
            <a:r>
              <a:rPr lang="en-US" sz="9600" dirty="0" smtClean="0"/>
              <a:t/>
            </a:r>
            <a:br>
              <a:rPr lang="en-US" sz="9600" dirty="0" smtClean="0"/>
            </a:br>
            <a:r>
              <a:rPr lang="en-US" sz="9600" dirty="0" smtClean="0"/>
              <a:t>accounting</a:t>
            </a:r>
            <a:endParaRPr lang="en-US" sz="9600" dirty="0"/>
          </a:p>
        </p:txBody>
      </p:sp>
      <p:grpSp>
        <p:nvGrpSpPr>
          <p:cNvPr id="3" name="Group 2"/>
          <p:cNvGrpSpPr/>
          <p:nvPr/>
        </p:nvGrpSpPr>
        <p:grpSpPr>
          <a:xfrm>
            <a:off x="6035671" y="3751492"/>
            <a:ext cx="3108329" cy="3106508"/>
            <a:chOff x="4778375" y="522288"/>
            <a:chExt cx="2709863" cy="2708276"/>
          </a:xfrm>
        </p:grpSpPr>
        <p:sp>
          <p:nvSpPr>
            <p:cNvPr id="4" name="AutoShape 101"/>
            <p:cNvSpPr>
              <a:spLocks noChangeAspect="1" noChangeArrowheads="1" noTextEdit="1"/>
            </p:cNvSpPr>
            <p:nvPr/>
          </p:nvSpPr>
          <p:spPr bwMode="auto">
            <a:xfrm>
              <a:off x="4778375" y="522288"/>
              <a:ext cx="2709863" cy="270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104"/>
            <p:cNvSpPr>
              <a:spLocks noChangeArrowheads="1"/>
            </p:cNvSpPr>
            <p:nvPr/>
          </p:nvSpPr>
          <p:spPr bwMode="auto">
            <a:xfrm>
              <a:off x="4778375" y="1350963"/>
              <a:ext cx="2709863" cy="187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107"/>
            <p:cNvSpPr>
              <a:spLocks noChangeArrowheads="1"/>
            </p:cNvSpPr>
            <p:nvPr/>
          </p:nvSpPr>
          <p:spPr bwMode="auto">
            <a:xfrm>
              <a:off x="6669088" y="2479676"/>
              <a:ext cx="185738" cy="750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Rectangle 115"/>
            <p:cNvSpPr>
              <a:spLocks noChangeArrowheads="1"/>
            </p:cNvSpPr>
            <p:nvPr/>
          </p:nvSpPr>
          <p:spPr bwMode="auto">
            <a:xfrm>
              <a:off x="4778375" y="769938"/>
              <a:ext cx="2709863" cy="152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Rectangle 117"/>
            <p:cNvSpPr>
              <a:spLocks noChangeArrowheads="1"/>
            </p:cNvSpPr>
            <p:nvPr/>
          </p:nvSpPr>
          <p:spPr bwMode="auto">
            <a:xfrm>
              <a:off x="4778375" y="522288"/>
              <a:ext cx="2709863" cy="175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Oval 120"/>
            <p:cNvSpPr>
              <a:spLocks noChangeArrowheads="1"/>
            </p:cNvSpPr>
            <p:nvPr/>
          </p:nvSpPr>
          <p:spPr bwMode="auto">
            <a:xfrm>
              <a:off x="6764338" y="1778001"/>
              <a:ext cx="261938" cy="82550"/>
            </a:xfrm>
            <a:prstGeom prst="ellipse">
              <a:avLst/>
            </a:pr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21"/>
            <p:cNvSpPr>
              <a:spLocks/>
            </p:cNvSpPr>
            <p:nvPr/>
          </p:nvSpPr>
          <p:spPr bwMode="auto">
            <a:xfrm>
              <a:off x="6778625" y="1736726"/>
              <a:ext cx="227013" cy="114300"/>
            </a:xfrm>
            <a:custGeom>
              <a:avLst/>
              <a:gdLst>
                <a:gd name="T0" fmla="*/ 66 w 66"/>
                <a:gd name="T1" fmla="*/ 21 h 33"/>
                <a:gd name="T2" fmla="*/ 33 w 66"/>
                <a:gd name="T3" fmla="*/ 33 h 33"/>
                <a:gd name="T4" fmla="*/ 0 w 66"/>
                <a:gd name="T5" fmla="*/ 21 h 33"/>
                <a:gd name="T6" fmla="*/ 0 w 66"/>
                <a:gd name="T7" fmla="*/ 11 h 33"/>
                <a:gd name="T8" fmla="*/ 33 w 66"/>
                <a:gd name="T9" fmla="*/ 0 h 33"/>
                <a:gd name="T10" fmla="*/ 66 w 66"/>
                <a:gd name="T11" fmla="*/ 11 h 33"/>
                <a:gd name="T12" fmla="*/ 66 w 66"/>
                <a:gd name="T13" fmla="*/ 21 h 33"/>
              </a:gdLst>
              <a:ahLst/>
              <a:cxnLst>
                <a:cxn ang="0">
                  <a:pos x="T0" y="T1"/>
                </a:cxn>
                <a:cxn ang="0">
                  <a:pos x="T2" y="T3"/>
                </a:cxn>
                <a:cxn ang="0">
                  <a:pos x="T4" y="T5"/>
                </a:cxn>
                <a:cxn ang="0">
                  <a:pos x="T6" y="T7"/>
                </a:cxn>
                <a:cxn ang="0">
                  <a:pos x="T8" y="T9"/>
                </a:cxn>
                <a:cxn ang="0">
                  <a:pos x="T10" y="T11"/>
                </a:cxn>
                <a:cxn ang="0">
                  <a:pos x="T12" y="T13"/>
                </a:cxn>
              </a:cxnLst>
              <a:rect l="0" t="0" r="r" b="b"/>
              <a:pathLst>
                <a:path w="66" h="33">
                  <a:moveTo>
                    <a:pt x="66" y="21"/>
                  </a:moveTo>
                  <a:cubicBezTo>
                    <a:pt x="66" y="28"/>
                    <a:pt x="51" y="33"/>
                    <a:pt x="33" y="33"/>
                  </a:cubicBezTo>
                  <a:cubicBezTo>
                    <a:pt x="15" y="33"/>
                    <a:pt x="0" y="28"/>
                    <a:pt x="0" y="21"/>
                  </a:cubicBezTo>
                  <a:cubicBezTo>
                    <a:pt x="0" y="11"/>
                    <a:pt x="0" y="11"/>
                    <a:pt x="0" y="11"/>
                  </a:cubicBezTo>
                  <a:cubicBezTo>
                    <a:pt x="0" y="5"/>
                    <a:pt x="15" y="0"/>
                    <a:pt x="33" y="0"/>
                  </a:cubicBezTo>
                  <a:cubicBezTo>
                    <a:pt x="51" y="0"/>
                    <a:pt x="66" y="5"/>
                    <a:pt x="66" y="11"/>
                  </a:cubicBezTo>
                  <a:lnTo>
                    <a:pt x="66" y="21"/>
                  </a:ln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22"/>
            <p:cNvSpPr>
              <a:spLocks/>
            </p:cNvSpPr>
            <p:nvPr/>
          </p:nvSpPr>
          <p:spPr bwMode="auto">
            <a:xfrm>
              <a:off x="6778625" y="1733551"/>
              <a:ext cx="227013" cy="109538"/>
            </a:xfrm>
            <a:custGeom>
              <a:avLst/>
              <a:gdLst>
                <a:gd name="T0" fmla="*/ 66 w 66"/>
                <a:gd name="T1" fmla="*/ 21 h 32"/>
                <a:gd name="T2" fmla="*/ 33 w 66"/>
                <a:gd name="T3" fmla="*/ 32 h 32"/>
                <a:gd name="T4" fmla="*/ 0 w 66"/>
                <a:gd name="T5" fmla="*/ 21 h 32"/>
                <a:gd name="T6" fmla="*/ 0 w 66"/>
                <a:gd name="T7" fmla="*/ 11 h 32"/>
                <a:gd name="T8" fmla="*/ 33 w 66"/>
                <a:gd name="T9" fmla="*/ 0 h 32"/>
                <a:gd name="T10" fmla="*/ 66 w 66"/>
                <a:gd name="T11" fmla="*/ 11 h 32"/>
                <a:gd name="T12" fmla="*/ 66 w 66"/>
                <a:gd name="T13" fmla="*/ 21 h 32"/>
              </a:gdLst>
              <a:ahLst/>
              <a:cxnLst>
                <a:cxn ang="0">
                  <a:pos x="T0" y="T1"/>
                </a:cxn>
                <a:cxn ang="0">
                  <a:pos x="T2" y="T3"/>
                </a:cxn>
                <a:cxn ang="0">
                  <a:pos x="T4" y="T5"/>
                </a:cxn>
                <a:cxn ang="0">
                  <a:pos x="T6" y="T7"/>
                </a:cxn>
                <a:cxn ang="0">
                  <a:pos x="T8" y="T9"/>
                </a:cxn>
                <a:cxn ang="0">
                  <a:pos x="T10" y="T11"/>
                </a:cxn>
                <a:cxn ang="0">
                  <a:pos x="T12" y="T13"/>
                </a:cxn>
              </a:cxnLst>
              <a:rect l="0" t="0" r="r" b="b"/>
              <a:pathLst>
                <a:path w="66" h="32">
                  <a:moveTo>
                    <a:pt x="66" y="21"/>
                  </a:moveTo>
                  <a:cubicBezTo>
                    <a:pt x="66" y="27"/>
                    <a:pt x="51" y="32"/>
                    <a:pt x="33" y="32"/>
                  </a:cubicBezTo>
                  <a:cubicBezTo>
                    <a:pt x="15" y="32"/>
                    <a:pt x="0" y="27"/>
                    <a:pt x="0" y="21"/>
                  </a:cubicBezTo>
                  <a:cubicBezTo>
                    <a:pt x="0" y="11"/>
                    <a:pt x="0" y="11"/>
                    <a:pt x="0" y="11"/>
                  </a:cubicBezTo>
                  <a:cubicBezTo>
                    <a:pt x="0" y="5"/>
                    <a:pt x="15" y="0"/>
                    <a:pt x="33" y="0"/>
                  </a:cubicBezTo>
                  <a:cubicBezTo>
                    <a:pt x="51" y="0"/>
                    <a:pt x="66" y="5"/>
                    <a:pt x="66" y="11"/>
                  </a:cubicBezTo>
                  <a:lnTo>
                    <a:pt x="66" y="21"/>
                  </a:ln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23"/>
            <p:cNvSpPr>
              <a:spLocks/>
            </p:cNvSpPr>
            <p:nvPr/>
          </p:nvSpPr>
          <p:spPr bwMode="auto">
            <a:xfrm>
              <a:off x="6778625" y="1757363"/>
              <a:ext cx="7938" cy="61913"/>
            </a:xfrm>
            <a:custGeom>
              <a:avLst/>
              <a:gdLst>
                <a:gd name="T0" fmla="*/ 0 w 2"/>
                <a:gd name="T1" fmla="*/ 4 h 18"/>
                <a:gd name="T2" fmla="*/ 0 w 2"/>
                <a:gd name="T3" fmla="*/ 14 h 18"/>
                <a:gd name="T4" fmla="*/ 2 w 2"/>
                <a:gd name="T5" fmla="*/ 18 h 18"/>
                <a:gd name="T6" fmla="*/ 2 w 2"/>
                <a:gd name="T7" fmla="*/ 0 h 18"/>
                <a:gd name="T8" fmla="*/ 0 w 2"/>
                <a:gd name="T9" fmla="*/ 4 h 18"/>
              </a:gdLst>
              <a:ahLst/>
              <a:cxnLst>
                <a:cxn ang="0">
                  <a:pos x="T0" y="T1"/>
                </a:cxn>
                <a:cxn ang="0">
                  <a:pos x="T2" y="T3"/>
                </a:cxn>
                <a:cxn ang="0">
                  <a:pos x="T4" y="T5"/>
                </a:cxn>
                <a:cxn ang="0">
                  <a:pos x="T6" y="T7"/>
                </a:cxn>
                <a:cxn ang="0">
                  <a:pos x="T8" y="T9"/>
                </a:cxn>
              </a:cxnLst>
              <a:rect l="0" t="0" r="r" b="b"/>
              <a:pathLst>
                <a:path w="2" h="18">
                  <a:moveTo>
                    <a:pt x="0" y="4"/>
                  </a:moveTo>
                  <a:cubicBezTo>
                    <a:pt x="0" y="14"/>
                    <a:pt x="0" y="14"/>
                    <a:pt x="0" y="14"/>
                  </a:cubicBezTo>
                  <a:cubicBezTo>
                    <a:pt x="0" y="15"/>
                    <a:pt x="0" y="17"/>
                    <a:pt x="2" y="18"/>
                  </a:cubicBezTo>
                  <a:cubicBezTo>
                    <a:pt x="2" y="0"/>
                    <a:pt x="2" y="0"/>
                    <a:pt x="2" y="0"/>
                  </a:cubicBezTo>
                  <a:cubicBezTo>
                    <a:pt x="0" y="1"/>
                    <a:pt x="0" y="3"/>
                    <a:pt x="0" y="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24"/>
            <p:cNvSpPr>
              <a:spLocks/>
            </p:cNvSpPr>
            <p:nvPr/>
          </p:nvSpPr>
          <p:spPr bwMode="auto">
            <a:xfrm>
              <a:off x="6792913" y="1751013"/>
              <a:ext cx="3175" cy="76200"/>
            </a:xfrm>
            <a:custGeom>
              <a:avLst/>
              <a:gdLst>
                <a:gd name="T0" fmla="*/ 0 w 1"/>
                <a:gd name="T1" fmla="*/ 1 h 22"/>
                <a:gd name="T2" fmla="*/ 0 w 1"/>
                <a:gd name="T3" fmla="*/ 21 h 22"/>
                <a:gd name="T4" fmla="*/ 1 w 1"/>
                <a:gd name="T5" fmla="*/ 22 h 22"/>
                <a:gd name="T6" fmla="*/ 1 w 1"/>
                <a:gd name="T7" fmla="*/ 0 h 22"/>
                <a:gd name="T8" fmla="*/ 0 w 1"/>
                <a:gd name="T9" fmla="*/ 1 h 22"/>
              </a:gdLst>
              <a:ahLst/>
              <a:cxnLst>
                <a:cxn ang="0">
                  <a:pos x="T0" y="T1"/>
                </a:cxn>
                <a:cxn ang="0">
                  <a:pos x="T2" y="T3"/>
                </a:cxn>
                <a:cxn ang="0">
                  <a:pos x="T4" y="T5"/>
                </a:cxn>
                <a:cxn ang="0">
                  <a:pos x="T6" y="T7"/>
                </a:cxn>
                <a:cxn ang="0">
                  <a:pos x="T8" y="T9"/>
                </a:cxn>
              </a:cxnLst>
              <a:rect l="0" t="0" r="r" b="b"/>
              <a:pathLst>
                <a:path w="1" h="22">
                  <a:moveTo>
                    <a:pt x="0" y="1"/>
                  </a:moveTo>
                  <a:cubicBezTo>
                    <a:pt x="0" y="21"/>
                    <a:pt x="0" y="21"/>
                    <a:pt x="0" y="21"/>
                  </a:cubicBezTo>
                  <a:cubicBezTo>
                    <a:pt x="0" y="22"/>
                    <a:pt x="1" y="22"/>
                    <a:pt x="1" y="22"/>
                  </a:cubicBezTo>
                  <a:cubicBezTo>
                    <a:pt x="1" y="0"/>
                    <a:pt x="1" y="0"/>
                    <a:pt x="1" y="0"/>
                  </a:cubicBezTo>
                  <a:cubicBezTo>
                    <a:pt x="1" y="0"/>
                    <a:pt x="0"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25"/>
            <p:cNvSpPr>
              <a:spLocks/>
            </p:cNvSpPr>
            <p:nvPr/>
          </p:nvSpPr>
          <p:spPr bwMode="auto">
            <a:xfrm>
              <a:off x="6802438" y="1744663"/>
              <a:ext cx="7938" cy="88900"/>
            </a:xfrm>
            <a:custGeom>
              <a:avLst/>
              <a:gdLst>
                <a:gd name="T0" fmla="*/ 0 w 2"/>
                <a:gd name="T1" fmla="*/ 1 h 26"/>
                <a:gd name="T2" fmla="*/ 0 w 2"/>
                <a:gd name="T3" fmla="*/ 25 h 26"/>
                <a:gd name="T4" fmla="*/ 2 w 2"/>
                <a:gd name="T5" fmla="*/ 26 h 26"/>
                <a:gd name="T6" fmla="*/ 2 w 2"/>
                <a:gd name="T7" fmla="*/ 0 h 26"/>
                <a:gd name="T8" fmla="*/ 0 w 2"/>
                <a:gd name="T9" fmla="*/ 1 h 26"/>
              </a:gdLst>
              <a:ahLst/>
              <a:cxnLst>
                <a:cxn ang="0">
                  <a:pos x="T0" y="T1"/>
                </a:cxn>
                <a:cxn ang="0">
                  <a:pos x="T2" y="T3"/>
                </a:cxn>
                <a:cxn ang="0">
                  <a:pos x="T4" y="T5"/>
                </a:cxn>
                <a:cxn ang="0">
                  <a:pos x="T6" y="T7"/>
                </a:cxn>
                <a:cxn ang="0">
                  <a:pos x="T8" y="T9"/>
                </a:cxn>
              </a:cxnLst>
              <a:rect l="0" t="0" r="r" b="b"/>
              <a:pathLst>
                <a:path w="2" h="26">
                  <a:moveTo>
                    <a:pt x="0" y="1"/>
                  </a:moveTo>
                  <a:cubicBezTo>
                    <a:pt x="0" y="25"/>
                    <a:pt x="0" y="25"/>
                    <a:pt x="0" y="25"/>
                  </a:cubicBezTo>
                  <a:cubicBezTo>
                    <a:pt x="1" y="25"/>
                    <a:pt x="1" y="26"/>
                    <a:pt x="2" y="26"/>
                  </a:cubicBezTo>
                  <a:cubicBezTo>
                    <a:pt x="2" y="0"/>
                    <a:pt x="2" y="0"/>
                    <a:pt x="2" y="0"/>
                  </a:cubicBezTo>
                  <a:cubicBezTo>
                    <a:pt x="1" y="0"/>
                    <a:pt x="1"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26"/>
            <p:cNvSpPr>
              <a:spLocks/>
            </p:cNvSpPr>
            <p:nvPr/>
          </p:nvSpPr>
          <p:spPr bwMode="auto">
            <a:xfrm>
              <a:off x="6816725" y="1739901"/>
              <a:ext cx="6350" cy="96838"/>
            </a:xfrm>
            <a:custGeom>
              <a:avLst/>
              <a:gdLst>
                <a:gd name="T0" fmla="*/ 0 w 2"/>
                <a:gd name="T1" fmla="*/ 0 h 28"/>
                <a:gd name="T2" fmla="*/ 0 w 2"/>
                <a:gd name="T3" fmla="*/ 28 h 28"/>
                <a:gd name="T4" fmla="*/ 2 w 2"/>
                <a:gd name="T5" fmla="*/ 28 h 28"/>
                <a:gd name="T6" fmla="*/ 2 w 2"/>
                <a:gd name="T7" fmla="*/ 0 h 28"/>
                <a:gd name="T8" fmla="*/ 0 w 2"/>
                <a:gd name="T9" fmla="*/ 0 h 28"/>
              </a:gdLst>
              <a:ahLst/>
              <a:cxnLst>
                <a:cxn ang="0">
                  <a:pos x="T0" y="T1"/>
                </a:cxn>
                <a:cxn ang="0">
                  <a:pos x="T2" y="T3"/>
                </a:cxn>
                <a:cxn ang="0">
                  <a:pos x="T4" y="T5"/>
                </a:cxn>
                <a:cxn ang="0">
                  <a:pos x="T6" y="T7"/>
                </a:cxn>
                <a:cxn ang="0">
                  <a:pos x="T8" y="T9"/>
                </a:cxn>
              </a:cxnLst>
              <a:rect l="0" t="0" r="r" b="b"/>
              <a:pathLst>
                <a:path w="2" h="28">
                  <a:moveTo>
                    <a:pt x="0" y="0"/>
                  </a:moveTo>
                  <a:cubicBezTo>
                    <a:pt x="0" y="28"/>
                    <a:pt x="0" y="28"/>
                    <a:pt x="0" y="28"/>
                  </a:cubicBezTo>
                  <a:cubicBezTo>
                    <a:pt x="1" y="28"/>
                    <a:pt x="1" y="28"/>
                    <a:pt x="2" y="28"/>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27"/>
            <p:cNvSpPr>
              <a:spLocks/>
            </p:cNvSpPr>
            <p:nvPr/>
          </p:nvSpPr>
          <p:spPr bwMode="auto">
            <a:xfrm>
              <a:off x="6831013" y="1736726"/>
              <a:ext cx="6350" cy="103188"/>
            </a:xfrm>
            <a:custGeom>
              <a:avLst/>
              <a:gdLst>
                <a:gd name="T0" fmla="*/ 0 w 2"/>
                <a:gd name="T1" fmla="*/ 0 h 30"/>
                <a:gd name="T2" fmla="*/ 0 w 2"/>
                <a:gd name="T3" fmla="*/ 30 h 30"/>
                <a:gd name="T4" fmla="*/ 2 w 2"/>
                <a:gd name="T5" fmla="*/ 30 h 30"/>
                <a:gd name="T6" fmla="*/ 2 w 2"/>
                <a:gd name="T7" fmla="*/ 0 h 30"/>
                <a:gd name="T8" fmla="*/ 0 w 2"/>
                <a:gd name="T9" fmla="*/ 0 h 30"/>
              </a:gdLst>
              <a:ahLst/>
              <a:cxnLst>
                <a:cxn ang="0">
                  <a:pos x="T0" y="T1"/>
                </a:cxn>
                <a:cxn ang="0">
                  <a:pos x="T2" y="T3"/>
                </a:cxn>
                <a:cxn ang="0">
                  <a:pos x="T4" y="T5"/>
                </a:cxn>
                <a:cxn ang="0">
                  <a:pos x="T6" y="T7"/>
                </a:cxn>
                <a:cxn ang="0">
                  <a:pos x="T8" y="T9"/>
                </a:cxn>
              </a:cxnLst>
              <a:rect l="0" t="0" r="r" b="b"/>
              <a:pathLst>
                <a:path w="2" h="30">
                  <a:moveTo>
                    <a:pt x="0" y="0"/>
                  </a:moveTo>
                  <a:cubicBezTo>
                    <a:pt x="0" y="30"/>
                    <a:pt x="0" y="30"/>
                    <a:pt x="0" y="30"/>
                  </a:cubicBezTo>
                  <a:cubicBezTo>
                    <a:pt x="1" y="30"/>
                    <a:pt x="1" y="30"/>
                    <a:pt x="2" y="30"/>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28"/>
            <p:cNvSpPr>
              <a:spLocks/>
            </p:cNvSpPr>
            <p:nvPr/>
          </p:nvSpPr>
          <p:spPr bwMode="auto">
            <a:xfrm>
              <a:off x="6843713" y="1733551"/>
              <a:ext cx="7938" cy="109538"/>
            </a:xfrm>
            <a:custGeom>
              <a:avLst/>
              <a:gdLst>
                <a:gd name="T0" fmla="*/ 0 w 2"/>
                <a:gd name="T1" fmla="*/ 1 h 32"/>
                <a:gd name="T2" fmla="*/ 0 w 2"/>
                <a:gd name="T3" fmla="*/ 31 h 32"/>
                <a:gd name="T4" fmla="*/ 2 w 2"/>
                <a:gd name="T5" fmla="*/ 32 h 32"/>
                <a:gd name="T6" fmla="*/ 2 w 2"/>
                <a:gd name="T7" fmla="*/ 0 h 32"/>
                <a:gd name="T8" fmla="*/ 0 w 2"/>
                <a:gd name="T9" fmla="*/ 1 h 32"/>
              </a:gdLst>
              <a:ahLst/>
              <a:cxnLst>
                <a:cxn ang="0">
                  <a:pos x="T0" y="T1"/>
                </a:cxn>
                <a:cxn ang="0">
                  <a:pos x="T2" y="T3"/>
                </a:cxn>
                <a:cxn ang="0">
                  <a:pos x="T4" y="T5"/>
                </a:cxn>
                <a:cxn ang="0">
                  <a:pos x="T6" y="T7"/>
                </a:cxn>
                <a:cxn ang="0">
                  <a:pos x="T8" y="T9"/>
                </a:cxn>
              </a:cxnLst>
              <a:rect l="0" t="0" r="r" b="b"/>
              <a:pathLst>
                <a:path w="2" h="32">
                  <a:moveTo>
                    <a:pt x="0" y="1"/>
                  </a:moveTo>
                  <a:cubicBezTo>
                    <a:pt x="0" y="31"/>
                    <a:pt x="0" y="31"/>
                    <a:pt x="0" y="31"/>
                  </a:cubicBezTo>
                  <a:cubicBezTo>
                    <a:pt x="0" y="31"/>
                    <a:pt x="1" y="31"/>
                    <a:pt x="2" y="32"/>
                  </a:cubicBezTo>
                  <a:cubicBezTo>
                    <a:pt x="2" y="0"/>
                    <a:pt x="2" y="0"/>
                    <a:pt x="2" y="0"/>
                  </a:cubicBezTo>
                  <a:cubicBezTo>
                    <a:pt x="1" y="1"/>
                    <a:pt x="0"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29"/>
            <p:cNvSpPr>
              <a:spLocks/>
            </p:cNvSpPr>
            <p:nvPr/>
          </p:nvSpPr>
          <p:spPr bwMode="auto">
            <a:xfrm>
              <a:off x="6854825" y="1733551"/>
              <a:ext cx="6350" cy="109538"/>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130"/>
            <p:cNvSpPr>
              <a:spLocks/>
            </p:cNvSpPr>
            <p:nvPr/>
          </p:nvSpPr>
          <p:spPr bwMode="auto">
            <a:xfrm>
              <a:off x="6869113" y="1733551"/>
              <a:ext cx="6350" cy="109538"/>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131"/>
            <p:cNvSpPr>
              <a:spLocks/>
            </p:cNvSpPr>
            <p:nvPr/>
          </p:nvSpPr>
          <p:spPr bwMode="auto">
            <a:xfrm>
              <a:off x="6881813" y="1733551"/>
              <a:ext cx="7938" cy="109538"/>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2"/>
                    <a:pt x="1" y="32"/>
                    <a:pt x="2" y="32"/>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132"/>
            <p:cNvSpPr>
              <a:spLocks/>
            </p:cNvSpPr>
            <p:nvPr/>
          </p:nvSpPr>
          <p:spPr bwMode="auto">
            <a:xfrm>
              <a:off x="6896100" y="1733551"/>
              <a:ext cx="6350" cy="109538"/>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2"/>
                    <a:pt x="1" y="32"/>
                    <a:pt x="2" y="32"/>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Rectangle 133"/>
            <p:cNvSpPr>
              <a:spLocks noChangeArrowheads="1"/>
            </p:cNvSpPr>
            <p:nvPr/>
          </p:nvSpPr>
          <p:spPr bwMode="auto">
            <a:xfrm>
              <a:off x="6913563" y="1733551"/>
              <a:ext cx="1588" cy="1588"/>
            </a:xfrm>
            <a:prstGeom prst="rect">
              <a:avLst/>
            </a:prstGeom>
            <a:solidFill>
              <a:srgbClr val="EF96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134"/>
            <p:cNvSpPr>
              <a:spLocks/>
            </p:cNvSpPr>
            <p:nvPr/>
          </p:nvSpPr>
          <p:spPr bwMode="auto">
            <a:xfrm>
              <a:off x="6905625" y="1733551"/>
              <a:ext cx="7938" cy="109538"/>
            </a:xfrm>
            <a:custGeom>
              <a:avLst/>
              <a:gdLst>
                <a:gd name="T0" fmla="*/ 2 w 2"/>
                <a:gd name="T1" fmla="*/ 0 h 32"/>
                <a:gd name="T2" fmla="*/ 0 w 2"/>
                <a:gd name="T3" fmla="*/ 0 h 32"/>
                <a:gd name="T4" fmla="*/ 0 w 2"/>
                <a:gd name="T5" fmla="*/ 32 h 32"/>
                <a:gd name="T6" fmla="*/ 2 w 2"/>
                <a:gd name="T7" fmla="*/ 32 h 32"/>
                <a:gd name="T8" fmla="*/ 2 w 2"/>
                <a:gd name="T9" fmla="*/ 0 h 32"/>
              </a:gdLst>
              <a:ahLst/>
              <a:cxnLst>
                <a:cxn ang="0">
                  <a:pos x="T0" y="T1"/>
                </a:cxn>
                <a:cxn ang="0">
                  <a:pos x="T2" y="T3"/>
                </a:cxn>
                <a:cxn ang="0">
                  <a:pos x="T4" y="T5"/>
                </a:cxn>
                <a:cxn ang="0">
                  <a:pos x="T6" y="T7"/>
                </a:cxn>
                <a:cxn ang="0">
                  <a:pos x="T8" y="T9"/>
                </a:cxn>
              </a:cxnLst>
              <a:rect l="0" t="0" r="r" b="b"/>
              <a:pathLst>
                <a:path w="2" h="32">
                  <a:moveTo>
                    <a:pt x="2" y="0"/>
                  </a:moveTo>
                  <a:cubicBezTo>
                    <a:pt x="0" y="0"/>
                    <a:pt x="0" y="0"/>
                    <a:pt x="0" y="0"/>
                  </a:cubicBezTo>
                  <a:cubicBezTo>
                    <a:pt x="0" y="32"/>
                    <a:pt x="0" y="32"/>
                    <a:pt x="0" y="32"/>
                  </a:cubicBezTo>
                  <a:cubicBezTo>
                    <a:pt x="1" y="32"/>
                    <a:pt x="1" y="32"/>
                    <a:pt x="2" y="32"/>
                  </a:cubicBezTo>
                  <a:cubicBezTo>
                    <a:pt x="2" y="0"/>
                    <a:pt x="2" y="0"/>
                    <a:pt x="2"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135"/>
            <p:cNvSpPr>
              <a:spLocks/>
            </p:cNvSpPr>
            <p:nvPr/>
          </p:nvSpPr>
          <p:spPr bwMode="auto">
            <a:xfrm>
              <a:off x="6919913" y="1733551"/>
              <a:ext cx="6350" cy="109538"/>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1" y="32"/>
                    <a:pt x="2" y="32"/>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136"/>
            <p:cNvSpPr>
              <a:spLocks/>
            </p:cNvSpPr>
            <p:nvPr/>
          </p:nvSpPr>
          <p:spPr bwMode="auto">
            <a:xfrm>
              <a:off x="6934200" y="1733551"/>
              <a:ext cx="6350" cy="109538"/>
            </a:xfrm>
            <a:custGeom>
              <a:avLst/>
              <a:gdLst>
                <a:gd name="T0" fmla="*/ 0 w 2"/>
                <a:gd name="T1" fmla="*/ 0 h 32"/>
                <a:gd name="T2" fmla="*/ 0 w 2"/>
                <a:gd name="T3" fmla="*/ 32 h 32"/>
                <a:gd name="T4" fmla="*/ 2 w 2"/>
                <a:gd name="T5" fmla="*/ 31 h 32"/>
                <a:gd name="T6" fmla="*/ 2 w 2"/>
                <a:gd name="T7" fmla="*/ 1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1"/>
                    <a:pt x="1" y="31"/>
                    <a:pt x="2" y="31"/>
                  </a:cubicBezTo>
                  <a:cubicBezTo>
                    <a:pt x="2" y="1"/>
                    <a:pt x="2" y="1"/>
                    <a:pt x="2" y="1"/>
                  </a:cubicBezTo>
                  <a:cubicBezTo>
                    <a:pt x="1" y="1"/>
                    <a:pt x="1" y="1"/>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37"/>
            <p:cNvSpPr>
              <a:spLocks/>
            </p:cNvSpPr>
            <p:nvPr/>
          </p:nvSpPr>
          <p:spPr bwMode="auto">
            <a:xfrm>
              <a:off x="6946900" y="1736726"/>
              <a:ext cx="7938" cy="103188"/>
            </a:xfrm>
            <a:custGeom>
              <a:avLst/>
              <a:gdLst>
                <a:gd name="T0" fmla="*/ 0 w 2"/>
                <a:gd name="T1" fmla="*/ 0 h 30"/>
                <a:gd name="T2" fmla="*/ 0 w 2"/>
                <a:gd name="T3" fmla="*/ 30 h 30"/>
                <a:gd name="T4" fmla="*/ 2 w 2"/>
                <a:gd name="T5" fmla="*/ 30 h 30"/>
                <a:gd name="T6" fmla="*/ 2 w 2"/>
                <a:gd name="T7" fmla="*/ 0 h 30"/>
                <a:gd name="T8" fmla="*/ 0 w 2"/>
                <a:gd name="T9" fmla="*/ 0 h 30"/>
              </a:gdLst>
              <a:ahLst/>
              <a:cxnLst>
                <a:cxn ang="0">
                  <a:pos x="T0" y="T1"/>
                </a:cxn>
                <a:cxn ang="0">
                  <a:pos x="T2" y="T3"/>
                </a:cxn>
                <a:cxn ang="0">
                  <a:pos x="T4" y="T5"/>
                </a:cxn>
                <a:cxn ang="0">
                  <a:pos x="T6" y="T7"/>
                </a:cxn>
                <a:cxn ang="0">
                  <a:pos x="T8" y="T9"/>
                </a:cxn>
              </a:cxnLst>
              <a:rect l="0" t="0" r="r" b="b"/>
              <a:pathLst>
                <a:path w="2" h="30">
                  <a:moveTo>
                    <a:pt x="0" y="0"/>
                  </a:moveTo>
                  <a:cubicBezTo>
                    <a:pt x="0" y="30"/>
                    <a:pt x="0" y="30"/>
                    <a:pt x="0" y="30"/>
                  </a:cubicBezTo>
                  <a:cubicBezTo>
                    <a:pt x="1" y="30"/>
                    <a:pt x="1" y="30"/>
                    <a:pt x="2" y="30"/>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38"/>
            <p:cNvSpPr>
              <a:spLocks/>
            </p:cNvSpPr>
            <p:nvPr/>
          </p:nvSpPr>
          <p:spPr bwMode="auto">
            <a:xfrm>
              <a:off x="6961188" y="1739901"/>
              <a:ext cx="3175" cy="96838"/>
            </a:xfrm>
            <a:custGeom>
              <a:avLst/>
              <a:gdLst>
                <a:gd name="T0" fmla="*/ 0 w 1"/>
                <a:gd name="T1" fmla="*/ 0 h 28"/>
                <a:gd name="T2" fmla="*/ 0 w 1"/>
                <a:gd name="T3" fmla="*/ 28 h 28"/>
                <a:gd name="T4" fmla="*/ 1 w 1"/>
                <a:gd name="T5" fmla="*/ 28 h 28"/>
                <a:gd name="T6" fmla="*/ 1 w 1"/>
                <a:gd name="T7" fmla="*/ 0 h 28"/>
                <a:gd name="T8" fmla="*/ 0 w 1"/>
                <a:gd name="T9" fmla="*/ 0 h 28"/>
              </a:gdLst>
              <a:ahLst/>
              <a:cxnLst>
                <a:cxn ang="0">
                  <a:pos x="T0" y="T1"/>
                </a:cxn>
                <a:cxn ang="0">
                  <a:pos x="T2" y="T3"/>
                </a:cxn>
                <a:cxn ang="0">
                  <a:pos x="T4" y="T5"/>
                </a:cxn>
                <a:cxn ang="0">
                  <a:pos x="T6" y="T7"/>
                </a:cxn>
                <a:cxn ang="0">
                  <a:pos x="T8" y="T9"/>
                </a:cxn>
              </a:cxnLst>
              <a:rect l="0" t="0" r="r" b="b"/>
              <a:pathLst>
                <a:path w="1" h="28">
                  <a:moveTo>
                    <a:pt x="0" y="0"/>
                  </a:moveTo>
                  <a:cubicBezTo>
                    <a:pt x="0" y="28"/>
                    <a:pt x="0" y="28"/>
                    <a:pt x="0" y="28"/>
                  </a:cubicBezTo>
                  <a:cubicBezTo>
                    <a:pt x="0" y="28"/>
                    <a:pt x="1" y="28"/>
                    <a:pt x="1" y="28"/>
                  </a:cubicBezTo>
                  <a:cubicBezTo>
                    <a:pt x="1" y="0"/>
                    <a:pt x="1" y="0"/>
                    <a:pt x="1"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39"/>
            <p:cNvSpPr>
              <a:spLocks/>
            </p:cNvSpPr>
            <p:nvPr/>
          </p:nvSpPr>
          <p:spPr bwMode="auto">
            <a:xfrm>
              <a:off x="6972300" y="1744663"/>
              <a:ext cx="6350" cy="88900"/>
            </a:xfrm>
            <a:custGeom>
              <a:avLst/>
              <a:gdLst>
                <a:gd name="T0" fmla="*/ 0 w 2"/>
                <a:gd name="T1" fmla="*/ 0 h 26"/>
                <a:gd name="T2" fmla="*/ 0 w 2"/>
                <a:gd name="T3" fmla="*/ 26 h 26"/>
                <a:gd name="T4" fmla="*/ 2 w 2"/>
                <a:gd name="T5" fmla="*/ 25 h 26"/>
                <a:gd name="T6" fmla="*/ 2 w 2"/>
                <a:gd name="T7" fmla="*/ 1 h 26"/>
                <a:gd name="T8" fmla="*/ 0 w 2"/>
                <a:gd name="T9" fmla="*/ 0 h 26"/>
              </a:gdLst>
              <a:ahLst/>
              <a:cxnLst>
                <a:cxn ang="0">
                  <a:pos x="T0" y="T1"/>
                </a:cxn>
                <a:cxn ang="0">
                  <a:pos x="T2" y="T3"/>
                </a:cxn>
                <a:cxn ang="0">
                  <a:pos x="T4" y="T5"/>
                </a:cxn>
                <a:cxn ang="0">
                  <a:pos x="T6" y="T7"/>
                </a:cxn>
                <a:cxn ang="0">
                  <a:pos x="T8" y="T9"/>
                </a:cxn>
              </a:cxnLst>
              <a:rect l="0" t="0" r="r" b="b"/>
              <a:pathLst>
                <a:path w="2" h="26">
                  <a:moveTo>
                    <a:pt x="0" y="0"/>
                  </a:moveTo>
                  <a:cubicBezTo>
                    <a:pt x="0" y="26"/>
                    <a:pt x="0" y="26"/>
                    <a:pt x="0" y="26"/>
                  </a:cubicBezTo>
                  <a:cubicBezTo>
                    <a:pt x="1" y="26"/>
                    <a:pt x="2" y="26"/>
                    <a:pt x="2" y="25"/>
                  </a:cubicBezTo>
                  <a:cubicBezTo>
                    <a:pt x="2" y="1"/>
                    <a:pt x="2" y="1"/>
                    <a:pt x="2" y="1"/>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40"/>
            <p:cNvSpPr>
              <a:spLocks/>
            </p:cNvSpPr>
            <p:nvPr/>
          </p:nvSpPr>
          <p:spPr bwMode="auto">
            <a:xfrm>
              <a:off x="6985000" y="1751013"/>
              <a:ext cx="7938" cy="76200"/>
            </a:xfrm>
            <a:custGeom>
              <a:avLst/>
              <a:gdLst>
                <a:gd name="T0" fmla="*/ 0 w 2"/>
                <a:gd name="T1" fmla="*/ 0 h 22"/>
                <a:gd name="T2" fmla="*/ 0 w 2"/>
                <a:gd name="T3" fmla="*/ 22 h 22"/>
                <a:gd name="T4" fmla="*/ 2 w 2"/>
                <a:gd name="T5" fmla="*/ 21 h 22"/>
                <a:gd name="T6" fmla="*/ 2 w 2"/>
                <a:gd name="T7" fmla="*/ 1 h 22"/>
                <a:gd name="T8" fmla="*/ 0 w 2"/>
                <a:gd name="T9" fmla="*/ 0 h 22"/>
              </a:gdLst>
              <a:ahLst/>
              <a:cxnLst>
                <a:cxn ang="0">
                  <a:pos x="T0" y="T1"/>
                </a:cxn>
                <a:cxn ang="0">
                  <a:pos x="T2" y="T3"/>
                </a:cxn>
                <a:cxn ang="0">
                  <a:pos x="T4" y="T5"/>
                </a:cxn>
                <a:cxn ang="0">
                  <a:pos x="T6" y="T7"/>
                </a:cxn>
                <a:cxn ang="0">
                  <a:pos x="T8" y="T9"/>
                </a:cxn>
              </a:cxnLst>
              <a:rect l="0" t="0" r="r" b="b"/>
              <a:pathLst>
                <a:path w="2" h="22">
                  <a:moveTo>
                    <a:pt x="0" y="0"/>
                  </a:moveTo>
                  <a:cubicBezTo>
                    <a:pt x="0" y="22"/>
                    <a:pt x="0" y="22"/>
                    <a:pt x="0" y="22"/>
                  </a:cubicBezTo>
                  <a:cubicBezTo>
                    <a:pt x="1" y="22"/>
                    <a:pt x="2" y="22"/>
                    <a:pt x="2" y="21"/>
                  </a:cubicBezTo>
                  <a:cubicBezTo>
                    <a:pt x="2" y="1"/>
                    <a:pt x="2" y="1"/>
                    <a:pt x="2" y="1"/>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41"/>
            <p:cNvSpPr>
              <a:spLocks/>
            </p:cNvSpPr>
            <p:nvPr/>
          </p:nvSpPr>
          <p:spPr bwMode="auto">
            <a:xfrm>
              <a:off x="6999288" y="1757363"/>
              <a:ext cx="6350" cy="61913"/>
            </a:xfrm>
            <a:custGeom>
              <a:avLst/>
              <a:gdLst>
                <a:gd name="T0" fmla="*/ 2 w 2"/>
                <a:gd name="T1" fmla="*/ 14 h 18"/>
                <a:gd name="T2" fmla="*/ 2 w 2"/>
                <a:gd name="T3" fmla="*/ 4 h 18"/>
                <a:gd name="T4" fmla="*/ 0 w 2"/>
                <a:gd name="T5" fmla="*/ 0 h 18"/>
                <a:gd name="T6" fmla="*/ 0 w 2"/>
                <a:gd name="T7" fmla="*/ 18 h 18"/>
                <a:gd name="T8" fmla="*/ 2 w 2"/>
                <a:gd name="T9" fmla="*/ 14 h 18"/>
              </a:gdLst>
              <a:ahLst/>
              <a:cxnLst>
                <a:cxn ang="0">
                  <a:pos x="T0" y="T1"/>
                </a:cxn>
                <a:cxn ang="0">
                  <a:pos x="T2" y="T3"/>
                </a:cxn>
                <a:cxn ang="0">
                  <a:pos x="T4" y="T5"/>
                </a:cxn>
                <a:cxn ang="0">
                  <a:pos x="T6" y="T7"/>
                </a:cxn>
                <a:cxn ang="0">
                  <a:pos x="T8" y="T9"/>
                </a:cxn>
              </a:cxnLst>
              <a:rect l="0" t="0" r="r" b="b"/>
              <a:pathLst>
                <a:path w="2" h="18">
                  <a:moveTo>
                    <a:pt x="2" y="14"/>
                  </a:moveTo>
                  <a:cubicBezTo>
                    <a:pt x="2" y="4"/>
                    <a:pt x="2" y="4"/>
                    <a:pt x="2" y="4"/>
                  </a:cubicBezTo>
                  <a:cubicBezTo>
                    <a:pt x="2" y="2"/>
                    <a:pt x="1" y="1"/>
                    <a:pt x="0" y="0"/>
                  </a:cubicBezTo>
                  <a:cubicBezTo>
                    <a:pt x="0" y="18"/>
                    <a:pt x="0" y="18"/>
                    <a:pt x="0" y="18"/>
                  </a:cubicBezTo>
                  <a:cubicBezTo>
                    <a:pt x="1" y="17"/>
                    <a:pt x="2" y="15"/>
                    <a:pt x="2" y="1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Oval 142"/>
            <p:cNvSpPr>
              <a:spLocks noChangeArrowheads="1"/>
            </p:cNvSpPr>
            <p:nvPr/>
          </p:nvSpPr>
          <p:spPr bwMode="auto">
            <a:xfrm>
              <a:off x="6778625" y="1733551"/>
              <a:ext cx="227013" cy="76200"/>
            </a:xfrm>
            <a:prstGeom prst="ellipse">
              <a:avLst/>
            </a:prstGeom>
            <a:solidFill>
              <a:srgbClr val="FFCD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Oval 143"/>
            <p:cNvSpPr>
              <a:spLocks noChangeArrowheads="1"/>
            </p:cNvSpPr>
            <p:nvPr/>
          </p:nvSpPr>
          <p:spPr bwMode="auto">
            <a:xfrm>
              <a:off x="6799263" y="1744663"/>
              <a:ext cx="185738" cy="53975"/>
            </a:xfrm>
            <a:prstGeom prst="ellipse">
              <a:avLst/>
            </a:prstGeom>
            <a:solidFill>
              <a:srgbClr val="FFD3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Oval 144"/>
            <p:cNvSpPr>
              <a:spLocks noChangeArrowheads="1"/>
            </p:cNvSpPr>
            <p:nvPr/>
          </p:nvSpPr>
          <p:spPr bwMode="auto">
            <a:xfrm>
              <a:off x="6799263" y="1739901"/>
              <a:ext cx="185738" cy="55563"/>
            </a:xfrm>
            <a:prstGeom prst="ellipse">
              <a:avLst/>
            </a:prstGeom>
            <a:solidFill>
              <a:srgbClr val="F7BF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45"/>
            <p:cNvSpPr>
              <a:spLocks/>
            </p:cNvSpPr>
            <p:nvPr/>
          </p:nvSpPr>
          <p:spPr bwMode="auto">
            <a:xfrm>
              <a:off x="6799263" y="1739901"/>
              <a:ext cx="185738" cy="31750"/>
            </a:xfrm>
            <a:custGeom>
              <a:avLst/>
              <a:gdLst>
                <a:gd name="T0" fmla="*/ 27 w 54"/>
                <a:gd name="T1" fmla="*/ 1 h 9"/>
                <a:gd name="T2" fmla="*/ 54 w 54"/>
                <a:gd name="T3" fmla="*/ 9 h 9"/>
                <a:gd name="T4" fmla="*/ 54 w 54"/>
                <a:gd name="T5" fmla="*/ 8 h 9"/>
                <a:gd name="T6" fmla="*/ 27 w 54"/>
                <a:gd name="T7" fmla="*/ 0 h 9"/>
                <a:gd name="T8" fmla="*/ 0 w 54"/>
                <a:gd name="T9" fmla="*/ 8 h 9"/>
                <a:gd name="T10" fmla="*/ 0 w 54"/>
                <a:gd name="T11" fmla="*/ 9 h 9"/>
                <a:gd name="T12" fmla="*/ 27 w 54"/>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54" h="9">
                  <a:moveTo>
                    <a:pt x="27" y="1"/>
                  </a:moveTo>
                  <a:cubicBezTo>
                    <a:pt x="41" y="1"/>
                    <a:pt x="53" y="4"/>
                    <a:pt x="54" y="9"/>
                  </a:cubicBezTo>
                  <a:cubicBezTo>
                    <a:pt x="54" y="8"/>
                    <a:pt x="54" y="8"/>
                    <a:pt x="54" y="8"/>
                  </a:cubicBezTo>
                  <a:cubicBezTo>
                    <a:pt x="54" y="3"/>
                    <a:pt x="42" y="0"/>
                    <a:pt x="27" y="0"/>
                  </a:cubicBezTo>
                  <a:cubicBezTo>
                    <a:pt x="12" y="0"/>
                    <a:pt x="0" y="3"/>
                    <a:pt x="0" y="8"/>
                  </a:cubicBezTo>
                  <a:cubicBezTo>
                    <a:pt x="0" y="8"/>
                    <a:pt x="0" y="8"/>
                    <a:pt x="0" y="9"/>
                  </a:cubicBezTo>
                  <a:cubicBezTo>
                    <a:pt x="1" y="4"/>
                    <a:pt x="13" y="1"/>
                    <a:pt x="27" y="1"/>
                  </a:cubicBez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46"/>
            <p:cNvSpPr>
              <a:spLocks/>
            </p:cNvSpPr>
            <p:nvPr/>
          </p:nvSpPr>
          <p:spPr bwMode="auto">
            <a:xfrm>
              <a:off x="6778625" y="1685926"/>
              <a:ext cx="227013" cy="112713"/>
            </a:xfrm>
            <a:custGeom>
              <a:avLst/>
              <a:gdLst>
                <a:gd name="T0" fmla="*/ 66 w 66"/>
                <a:gd name="T1" fmla="*/ 21 h 33"/>
                <a:gd name="T2" fmla="*/ 33 w 66"/>
                <a:gd name="T3" fmla="*/ 33 h 33"/>
                <a:gd name="T4" fmla="*/ 0 w 66"/>
                <a:gd name="T5" fmla="*/ 21 h 33"/>
                <a:gd name="T6" fmla="*/ 0 w 66"/>
                <a:gd name="T7" fmla="*/ 11 h 33"/>
                <a:gd name="T8" fmla="*/ 33 w 66"/>
                <a:gd name="T9" fmla="*/ 0 h 33"/>
                <a:gd name="T10" fmla="*/ 66 w 66"/>
                <a:gd name="T11" fmla="*/ 11 h 33"/>
                <a:gd name="T12" fmla="*/ 66 w 66"/>
                <a:gd name="T13" fmla="*/ 21 h 33"/>
              </a:gdLst>
              <a:ahLst/>
              <a:cxnLst>
                <a:cxn ang="0">
                  <a:pos x="T0" y="T1"/>
                </a:cxn>
                <a:cxn ang="0">
                  <a:pos x="T2" y="T3"/>
                </a:cxn>
                <a:cxn ang="0">
                  <a:pos x="T4" y="T5"/>
                </a:cxn>
                <a:cxn ang="0">
                  <a:pos x="T6" y="T7"/>
                </a:cxn>
                <a:cxn ang="0">
                  <a:pos x="T8" y="T9"/>
                </a:cxn>
                <a:cxn ang="0">
                  <a:pos x="T10" y="T11"/>
                </a:cxn>
                <a:cxn ang="0">
                  <a:pos x="T12" y="T13"/>
                </a:cxn>
              </a:cxnLst>
              <a:rect l="0" t="0" r="r" b="b"/>
              <a:pathLst>
                <a:path w="66" h="33">
                  <a:moveTo>
                    <a:pt x="66" y="21"/>
                  </a:moveTo>
                  <a:cubicBezTo>
                    <a:pt x="66" y="28"/>
                    <a:pt x="51" y="33"/>
                    <a:pt x="33" y="33"/>
                  </a:cubicBezTo>
                  <a:cubicBezTo>
                    <a:pt x="15" y="33"/>
                    <a:pt x="0" y="28"/>
                    <a:pt x="0" y="21"/>
                  </a:cubicBezTo>
                  <a:cubicBezTo>
                    <a:pt x="0" y="11"/>
                    <a:pt x="0" y="11"/>
                    <a:pt x="0" y="11"/>
                  </a:cubicBezTo>
                  <a:cubicBezTo>
                    <a:pt x="0" y="5"/>
                    <a:pt x="15" y="0"/>
                    <a:pt x="33" y="0"/>
                  </a:cubicBezTo>
                  <a:cubicBezTo>
                    <a:pt x="51" y="0"/>
                    <a:pt x="66" y="5"/>
                    <a:pt x="66" y="11"/>
                  </a:cubicBezTo>
                  <a:lnTo>
                    <a:pt x="66" y="21"/>
                  </a:ln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47"/>
            <p:cNvSpPr>
              <a:spLocks/>
            </p:cNvSpPr>
            <p:nvPr/>
          </p:nvSpPr>
          <p:spPr bwMode="auto">
            <a:xfrm>
              <a:off x="6778625" y="1682751"/>
              <a:ext cx="227013" cy="109538"/>
            </a:xfrm>
            <a:custGeom>
              <a:avLst/>
              <a:gdLst>
                <a:gd name="T0" fmla="*/ 66 w 66"/>
                <a:gd name="T1" fmla="*/ 21 h 32"/>
                <a:gd name="T2" fmla="*/ 33 w 66"/>
                <a:gd name="T3" fmla="*/ 32 h 32"/>
                <a:gd name="T4" fmla="*/ 0 w 66"/>
                <a:gd name="T5" fmla="*/ 21 h 32"/>
                <a:gd name="T6" fmla="*/ 0 w 66"/>
                <a:gd name="T7" fmla="*/ 11 h 32"/>
                <a:gd name="T8" fmla="*/ 33 w 66"/>
                <a:gd name="T9" fmla="*/ 0 h 32"/>
                <a:gd name="T10" fmla="*/ 66 w 66"/>
                <a:gd name="T11" fmla="*/ 11 h 32"/>
                <a:gd name="T12" fmla="*/ 66 w 66"/>
                <a:gd name="T13" fmla="*/ 21 h 32"/>
              </a:gdLst>
              <a:ahLst/>
              <a:cxnLst>
                <a:cxn ang="0">
                  <a:pos x="T0" y="T1"/>
                </a:cxn>
                <a:cxn ang="0">
                  <a:pos x="T2" y="T3"/>
                </a:cxn>
                <a:cxn ang="0">
                  <a:pos x="T4" y="T5"/>
                </a:cxn>
                <a:cxn ang="0">
                  <a:pos x="T6" y="T7"/>
                </a:cxn>
                <a:cxn ang="0">
                  <a:pos x="T8" y="T9"/>
                </a:cxn>
                <a:cxn ang="0">
                  <a:pos x="T10" y="T11"/>
                </a:cxn>
                <a:cxn ang="0">
                  <a:pos x="T12" y="T13"/>
                </a:cxn>
              </a:cxnLst>
              <a:rect l="0" t="0" r="r" b="b"/>
              <a:pathLst>
                <a:path w="66" h="32">
                  <a:moveTo>
                    <a:pt x="66" y="21"/>
                  </a:moveTo>
                  <a:cubicBezTo>
                    <a:pt x="66" y="27"/>
                    <a:pt x="51" y="32"/>
                    <a:pt x="33" y="32"/>
                  </a:cubicBezTo>
                  <a:cubicBezTo>
                    <a:pt x="15" y="32"/>
                    <a:pt x="0" y="27"/>
                    <a:pt x="0" y="21"/>
                  </a:cubicBezTo>
                  <a:cubicBezTo>
                    <a:pt x="0" y="11"/>
                    <a:pt x="0" y="11"/>
                    <a:pt x="0" y="11"/>
                  </a:cubicBezTo>
                  <a:cubicBezTo>
                    <a:pt x="0" y="5"/>
                    <a:pt x="15" y="0"/>
                    <a:pt x="33" y="0"/>
                  </a:cubicBezTo>
                  <a:cubicBezTo>
                    <a:pt x="51" y="0"/>
                    <a:pt x="66" y="5"/>
                    <a:pt x="66" y="11"/>
                  </a:cubicBezTo>
                  <a:lnTo>
                    <a:pt x="66" y="21"/>
                  </a:ln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48"/>
            <p:cNvSpPr>
              <a:spLocks/>
            </p:cNvSpPr>
            <p:nvPr/>
          </p:nvSpPr>
          <p:spPr bwMode="auto">
            <a:xfrm>
              <a:off x="6778625" y="1706563"/>
              <a:ext cx="7938" cy="61913"/>
            </a:xfrm>
            <a:custGeom>
              <a:avLst/>
              <a:gdLst>
                <a:gd name="T0" fmla="*/ 0 w 2"/>
                <a:gd name="T1" fmla="*/ 4 h 18"/>
                <a:gd name="T2" fmla="*/ 0 w 2"/>
                <a:gd name="T3" fmla="*/ 14 h 18"/>
                <a:gd name="T4" fmla="*/ 2 w 2"/>
                <a:gd name="T5" fmla="*/ 18 h 18"/>
                <a:gd name="T6" fmla="*/ 2 w 2"/>
                <a:gd name="T7" fmla="*/ 0 h 18"/>
                <a:gd name="T8" fmla="*/ 0 w 2"/>
                <a:gd name="T9" fmla="*/ 4 h 18"/>
              </a:gdLst>
              <a:ahLst/>
              <a:cxnLst>
                <a:cxn ang="0">
                  <a:pos x="T0" y="T1"/>
                </a:cxn>
                <a:cxn ang="0">
                  <a:pos x="T2" y="T3"/>
                </a:cxn>
                <a:cxn ang="0">
                  <a:pos x="T4" y="T5"/>
                </a:cxn>
                <a:cxn ang="0">
                  <a:pos x="T6" y="T7"/>
                </a:cxn>
                <a:cxn ang="0">
                  <a:pos x="T8" y="T9"/>
                </a:cxn>
              </a:cxnLst>
              <a:rect l="0" t="0" r="r" b="b"/>
              <a:pathLst>
                <a:path w="2" h="18">
                  <a:moveTo>
                    <a:pt x="0" y="4"/>
                  </a:moveTo>
                  <a:cubicBezTo>
                    <a:pt x="0" y="14"/>
                    <a:pt x="0" y="14"/>
                    <a:pt x="0" y="14"/>
                  </a:cubicBezTo>
                  <a:cubicBezTo>
                    <a:pt x="0" y="15"/>
                    <a:pt x="0" y="17"/>
                    <a:pt x="2" y="18"/>
                  </a:cubicBezTo>
                  <a:cubicBezTo>
                    <a:pt x="2" y="0"/>
                    <a:pt x="2" y="0"/>
                    <a:pt x="2" y="0"/>
                  </a:cubicBezTo>
                  <a:cubicBezTo>
                    <a:pt x="0" y="1"/>
                    <a:pt x="0" y="3"/>
                    <a:pt x="0" y="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49"/>
            <p:cNvSpPr>
              <a:spLocks/>
            </p:cNvSpPr>
            <p:nvPr/>
          </p:nvSpPr>
          <p:spPr bwMode="auto">
            <a:xfrm>
              <a:off x="6792913" y="1698626"/>
              <a:ext cx="3175" cy="76200"/>
            </a:xfrm>
            <a:custGeom>
              <a:avLst/>
              <a:gdLst>
                <a:gd name="T0" fmla="*/ 0 w 1"/>
                <a:gd name="T1" fmla="*/ 1 h 22"/>
                <a:gd name="T2" fmla="*/ 0 w 1"/>
                <a:gd name="T3" fmla="*/ 21 h 22"/>
                <a:gd name="T4" fmla="*/ 1 w 1"/>
                <a:gd name="T5" fmla="*/ 22 h 22"/>
                <a:gd name="T6" fmla="*/ 1 w 1"/>
                <a:gd name="T7" fmla="*/ 0 h 22"/>
                <a:gd name="T8" fmla="*/ 0 w 1"/>
                <a:gd name="T9" fmla="*/ 1 h 22"/>
              </a:gdLst>
              <a:ahLst/>
              <a:cxnLst>
                <a:cxn ang="0">
                  <a:pos x="T0" y="T1"/>
                </a:cxn>
                <a:cxn ang="0">
                  <a:pos x="T2" y="T3"/>
                </a:cxn>
                <a:cxn ang="0">
                  <a:pos x="T4" y="T5"/>
                </a:cxn>
                <a:cxn ang="0">
                  <a:pos x="T6" y="T7"/>
                </a:cxn>
                <a:cxn ang="0">
                  <a:pos x="T8" y="T9"/>
                </a:cxn>
              </a:cxnLst>
              <a:rect l="0" t="0" r="r" b="b"/>
              <a:pathLst>
                <a:path w="1" h="22">
                  <a:moveTo>
                    <a:pt x="0" y="1"/>
                  </a:moveTo>
                  <a:cubicBezTo>
                    <a:pt x="0" y="21"/>
                    <a:pt x="0" y="21"/>
                    <a:pt x="0" y="21"/>
                  </a:cubicBezTo>
                  <a:cubicBezTo>
                    <a:pt x="0" y="22"/>
                    <a:pt x="1" y="22"/>
                    <a:pt x="1" y="22"/>
                  </a:cubicBezTo>
                  <a:cubicBezTo>
                    <a:pt x="1" y="0"/>
                    <a:pt x="1" y="0"/>
                    <a:pt x="1" y="0"/>
                  </a:cubicBezTo>
                  <a:cubicBezTo>
                    <a:pt x="1" y="0"/>
                    <a:pt x="0"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50"/>
            <p:cNvSpPr>
              <a:spLocks/>
            </p:cNvSpPr>
            <p:nvPr/>
          </p:nvSpPr>
          <p:spPr bwMode="auto">
            <a:xfrm>
              <a:off x="6802438" y="1692276"/>
              <a:ext cx="7938" cy="88900"/>
            </a:xfrm>
            <a:custGeom>
              <a:avLst/>
              <a:gdLst>
                <a:gd name="T0" fmla="*/ 0 w 2"/>
                <a:gd name="T1" fmla="*/ 1 h 26"/>
                <a:gd name="T2" fmla="*/ 0 w 2"/>
                <a:gd name="T3" fmla="*/ 25 h 26"/>
                <a:gd name="T4" fmla="*/ 2 w 2"/>
                <a:gd name="T5" fmla="*/ 26 h 26"/>
                <a:gd name="T6" fmla="*/ 2 w 2"/>
                <a:gd name="T7" fmla="*/ 0 h 26"/>
                <a:gd name="T8" fmla="*/ 0 w 2"/>
                <a:gd name="T9" fmla="*/ 1 h 26"/>
              </a:gdLst>
              <a:ahLst/>
              <a:cxnLst>
                <a:cxn ang="0">
                  <a:pos x="T0" y="T1"/>
                </a:cxn>
                <a:cxn ang="0">
                  <a:pos x="T2" y="T3"/>
                </a:cxn>
                <a:cxn ang="0">
                  <a:pos x="T4" y="T5"/>
                </a:cxn>
                <a:cxn ang="0">
                  <a:pos x="T6" y="T7"/>
                </a:cxn>
                <a:cxn ang="0">
                  <a:pos x="T8" y="T9"/>
                </a:cxn>
              </a:cxnLst>
              <a:rect l="0" t="0" r="r" b="b"/>
              <a:pathLst>
                <a:path w="2" h="26">
                  <a:moveTo>
                    <a:pt x="0" y="1"/>
                  </a:moveTo>
                  <a:cubicBezTo>
                    <a:pt x="0" y="25"/>
                    <a:pt x="0" y="25"/>
                    <a:pt x="0" y="25"/>
                  </a:cubicBezTo>
                  <a:cubicBezTo>
                    <a:pt x="1" y="25"/>
                    <a:pt x="1" y="26"/>
                    <a:pt x="2" y="26"/>
                  </a:cubicBezTo>
                  <a:cubicBezTo>
                    <a:pt x="2" y="0"/>
                    <a:pt x="2" y="0"/>
                    <a:pt x="2" y="0"/>
                  </a:cubicBezTo>
                  <a:cubicBezTo>
                    <a:pt x="1" y="0"/>
                    <a:pt x="1"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51"/>
            <p:cNvSpPr>
              <a:spLocks/>
            </p:cNvSpPr>
            <p:nvPr/>
          </p:nvSpPr>
          <p:spPr bwMode="auto">
            <a:xfrm>
              <a:off x="6816725" y="1689101"/>
              <a:ext cx="6350" cy="96838"/>
            </a:xfrm>
            <a:custGeom>
              <a:avLst/>
              <a:gdLst>
                <a:gd name="T0" fmla="*/ 0 w 2"/>
                <a:gd name="T1" fmla="*/ 0 h 28"/>
                <a:gd name="T2" fmla="*/ 0 w 2"/>
                <a:gd name="T3" fmla="*/ 28 h 28"/>
                <a:gd name="T4" fmla="*/ 2 w 2"/>
                <a:gd name="T5" fmla="*/ 28 h 28"/>
                <a:gd name="T6" fmla="*/ 2 w 2"/>
                <a:gd name="T7" fmla="*/ 0 h 28"/>
                <a:gd name="T8" fmla="*/ 0 w 2"/>
                <a:gd name="T9" fmla="*/ 0 h 28"/>
              </a:gdLst>
              <a:ahLst/>
              <a:cxnLst>
                <a:cxn ang="0">
                  <a:pos x="T0" y="T1"/>
                </a:cxn>
                <a:cxn ang="0">
                  <a:pos x="T2" y="T3"/>
                </a:cxn>
                <a:cxn ang="0">
                  <a:pos x="T4" y="T5"/>
                </a:cxn>
                <a:cxn ang="0">
                  <a:pos x="T6" y="T7"/>
                </a:cxn>
                <a:cxn ang="0">
                  <a:pos x="T8" y="T9"/>
                </a:cxn>
              </a:cxnLst>
              <a:rect l="0" t="0" r="r" b="b"/>
              <a:pathLst>
                <a:path w="2" h="28">
                  <a:moveTo>
                    <a:pt x="0" y="0"/>
                  </a:moveTo>
                  <a:cubicBezTo>
                    <a:pt x="0" y="28"/>
                    <a:pt x="0" y="28"/>
                    <a:pt x="0" y="28"/>
                  </a:cubicBezTo>
                  <a:cubicBezTo>
                    <a:pt x="1" y="28"/>
                    <a:pt x="1" y="28"/>
                    <a:pt x="2" y="28"/>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52"/>
            <p:cNvSpPr>
              <a:spLocks/>
            </p:cNvSpPr>
            <p:nvPr/>
          </p:nvSpPr>
          <p:spPr bwMode="auto">
            <a:xfrm>
              <a:off x="6831013" y="1685926"/>
              <a:ext cx="6350" cy="103188"/>
            </a:xfrm>
            <a:custGeom>
              <a:avLst/>
              <a:gdLst>
                <a:gd name="T0" fmla="*/ 0 w 2"/>
                <a:gd name="T1" fmla="*/ 0 h 30"/>
                <a:gd name="T2" fmla="*/ 0 w 2"/>
                <a:gd name="T3" fmla="*/ 30 h 30"/>
                <a:gd name="T4" fmla="*/ 2 w 2"/>
                <a:gd name="T5" fmla="*/ 30 h 30"/>
                <a:gd name="T6" fmla="*/ 2 w 2"/>
                <a:gd name="T7" fmla="*/ 0 h 30"/>
                <a:gd name="T8" fmla="*/ 0 w 2"/>
                <a:gd name="T9" fmla="*/ 0 h 30"/>
              </a:gdLst>
              <a:ahLst/>
              <a:cxnLst>
                <a:cxn ang="0">
                  <a:pos x="T0" y="T1"/>
                </a:cxn>
                <a:cxn ang="0">
                  <a:pos x="T2" y="T3"/>
                </a:cxn>
                <a:cxn ang="0">
                  <a:pos x="T4" y="T5"/>
                </a:cxn>
                <a:cxn ang="0">
                  <a:pos x="T6" y="T7"/>
                </a:cxn>
                <a:cxn ang="0">
                  <a:pos x="T8" y="T9"/>
                </a:cxn>
              </a:cxnLst>
              <a:rect l="0" t="0" r="r" b="b"/>
              <a:pathLst>
                <a:path w="2" h="30">
                  <a:moveTo>
                    <a:pt x="0" y="0"/>
                  </a:moveTo>
                  <a:cubicBezTo>
                    <a:pt x="0" y="30"/>
                    <a:pt x="0" y="30"/>
                    <a:pt x="0" y="30"/>
                  </a:cubicBezTo>
                  <a:cubicBezTo>
                    <a:pt x="1" y="30"/>
                    <a:pt x="1" y="30"/>
                    <a:pt x="2" y="30"/>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153"/>
            <p:cNvSpPr>
              <a:spLocks/>
            </p:cNvSpPr>
            <p:nvPr/>
          </p:nvSpPr>
          <p:spPr bwMode="auto">
            <a:xfrm>
              <a:off x="6843713" y="1682751"/>
              <a:ext cx="7938" cy="109538"/>
            </a:xfrm>
            <a:custGeom>
              <a:avLst/>
              <a:gdLst>
                <a:gd name="T0" fmla="*/ 0 w 2"/>
                <a:gd name="T1" fmla="*/ 1 h 32"/>
                <a:gd name="T2" fmla="*/ 0 w 2"/>
                <a:gd name="T3" fmla="*/ 31 h 32"/>
                <a:gd name="T4" fmla="*/ 2 w 2"/>
                <a:gd name="T5" fmla="*/ 32 h 32"/>
                <a:gd name="T6" fmla="*/ 2 w 2"/>
                <a:gd name="T7" fmla="*/ 0 h 32"/>
                <a:gd name="T8" fmla="*/ 0 w 2"/>
                <a:gd name="T9" fmla="*/ 1 h 32"/>
              </a:gdLst>
              <a:ahLst/>
              <a:cxnLst>
                <a:cxn ang="0">
                  <a:pos x="T0" y="T1"/>
                </a:cxn>
                <a:cxn ang="0">
                  <a:pos x="T2" y="T3"/>
                </a:cxn>
                <a:cxn ang="0">
                  <a:pos x="T4" y="T5"/>
                </a:cxn>
                <a:cxn ang="0">
                  <a:pos x="T6" y="T7"/>
                </a:cxn>
                <a:cxn ang="0">
                  <a:pos x="T8" y="T9"/>
                </a:cxn>
              </a:cxnLst>
              <a:rect l="0" t="0" r="r" b="b"/>
              <a:pathLst>
                <a:path w="2" h="32">
                  <a:moveTo>
                    <a:pt x="0" y="1"/>
                  </a:moveTo>
                  <a:cubicBezTo>
                    <a:pt x="0" y="31"/>
                    <a:pt x="0" y="31"/>
                    <a:pt x="0" y="31"/>
                  </a:cubicBezTo>
                  <a:cubicBezTo>
                    <a:pt x="0" y="31"/>
                    <a:pt x="1" y="31"/>
                    <a:pt x="2" y="32"/>
                  </a:cubicBezTo>
                  <a:cubicBezTo>
                    <a:pt x="2" y="0"/>
                    <a:pt x="2" y="0"/>
                    <a:pt x="2" y="0"/>
                  </a:cubicBezTo>
                  <a:cubicBezTo>
                    <a:pt x="1" y="1"/>
                    <a:pt x="0"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54"/>
            <p:cNvSpPr>
              <a:spLocks/>
            </p:cNvSpPr>
            <p:nvPr/>
          </p:nvSpPr>
          <p:spPr bwMode="auto">
            <a:xfrm>
              <a:off x="6854825" y="1682751"/>
              <a:ext cx="6350" cy="109538"/>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155"/>
            <p:cNvSpPr>
              <a:spLocks/>
            </p:cNvSpPr>
            <p:nvPr/>
          </p:nvSpPr>
          <p:spPr bwMode="auto">
            <a:xfrm>
              <a:off x="6869113" y="1682751"/>
              <a:ext cx="6350" cy="109538"/>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56"/>
            <p:cNvSpPr>
              <a:spLocks/>
            </p:cNvSpPr>
            <p:nvPr/>
          </p:nvSpPr>
          <p:spPr bwMode="auto">
            <a:xfrm>
              <a:off x="6881813" y="1682751"/>
              <a:ext cx="7938" cy="109538"/>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2"/>
                    <a:pt x="1" y="32"/>
                    <a:pt x="2" y="32"/>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57"/>
            <p:cNvSpPr>
              <a:spLocks/>
            </p:cNvSpPr>
            <p:nvPr/>
          </p:nvSpPr>
          <p:spPr bwMode="auto">
            <a:xfrm>
              <a:off x="6896100" y="1682751"/>
              <a:ext cx="6350" cy="109538"/>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2"/>
                    <a:pt x="1" y="32"/>
                    <a:pt x="2" y="32"/>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Rectangle 158"/>
            <p:cNvSpPr>
              <a:spLocks noChangeArrowheads="1"/>
            </p:cNvSpPr>
            <p:nvPr/>
          </p:nvSpPr>
          <p:spPr bwMode="auto">
            <a:xfrm>
              <a:off x="6913563" y="1682751"/>
              <a:ext cx="1588" cy="1588"/>
            </a:xfrm>
            <a:prstGeom prst="rect">
              <a:avLst/>
            </a:prstGeom>
            <a:solidFill>
              <a:srgbClr val="EF96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159"/>
            <p:cNvSpPr>
              <a:spLocks/>
            </p:cNvSpPr>
            <p:nvPr/>
          </p:nvSpPr>
          <p:spPr bwMode="auto">
            <a:xfrm>
              <a:off x="6905625" y="1682751"/>
              <a:ext cx="7938" cy="109538"/>
            </a:xfrm>
            <a:custGeom>
              <a:avLst/>
              <a:gdLst>
                <a:gd name="T0" fmla="*/ 2 w 2"/>
                <a:gd name="T1" fmla="*/ 0 h 32"/>
                <a:gd name="T2" fmla="*/ 0 w 2"/>
                <a:gd name="T3" fmla="*/ 0 h 32"/>
                <a:gd name="T4" fmla="*/ 0 w 2"/>
                <a:gd name="T5" fmla="*/ 32 h 32"/>
                <a:gd name="T6" fmla="*/ 2 w 2"/>
                <a:gd name="T7" fmla="*/ 32 h 32"/>
                <a:gd name="T8" fmla="*/ 2 w 2"/>
                <a:gd name="T9" fmla="*/ 0 h 32"/>
              </a:gdLst>
              <a:ahLst/>
              <a:cxnLst>
                <a:cxn ang="0">
                  <a:pos x="T0" y="T1"/>
                </a:cxn>
                <a:cxn ang="0">
                  <a:pos x="T2" y="T3"/>
                </a:cxn>
                <a:cxn ang="0">
                  <a:pos x="T4" y="T5"/>
                </a:cxn>
                <a:cxn ang="0">
                  <a:pos x="T6" y="T7"/>
                </a:cxn>
                <a:cxn ang="0">
                  <a:pos x="T8" y="T9"/>
                </a:cxn>
              </a:cxnLst>
              <a:rect l="0" t="0" r="r" b="b"/>
              <a:pathLst>
                <a:path w="2" h="32">
                  <a:moveTo>
                    <a:pt x="2" y="0"/>
                  </a:moveTo>
                  <a:cubicBezTo>
                    <a:pt x="0" y="0"/>
                    <a:pt x="0" y="0"/>
                    <a:pt x="0" y="0"/>
                  </a:cubicBezTo>
                  <a:cubicBezTo>
                    <a:pt x="0" y="32"/>
                    <a:pt x="0" y="32"/>
                    <a:pt x="0" y="32"/>
                  </a:cubicBezTo>
                  <a:cubicBezTo>
                    <a:pt x="1" y="32"/>
                    <a:pt x="1" y="32"/>
                    <a:pt x="2" y="32"/>
                  </a:cubicBezTo>
                  <a:cubicBezTo>
                    <a:pt x="2" y="0"/>
                    <a:pt x="2" y="0"/>
                    <a:pt x="2"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160"/>
            <p:cNvSpPr>
              <a:spLocks/>
            </p:cNvSpPr>
            <p:nvPr/>
          </p:nvSpPr>
          <p:spPr bwMode="auto">
            <a:xfrm>
              <a:off x="6919913" y="1682751"/>
              <a:ext cx="6350" cy="109538"/>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1" y="32"/>
                    <a:pt x="2" y="32"/>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161"/>
            <p:cNvSpPr>
              <a:spLocks/>
            </p:cNvSpPr>
            <p:nvPr/>
          </p:nvSpPr>
          <p:spPr bwMode="auto">
            <a:xfrm>
              <a:off x="6934200" y="1682751"/>
              <a:ext cx="6350" cy="109538"/>
            </a:xfrm>
            <a:custGeom>
              <a:avLst/>
              <a:gdLst>
                <a:gd name="T0" fmla="*/ 0 w 2"/>
                <a:gd name="T1" fmla="*/ 0 h 32"/>
                <a:gd name="T2" fmla="*/ 0 w 2"/>
                <a:gd name="T3" fmla="*/ 32 h 32"/>
                <a:gd name="T4" fmla="*/ 2 w 2"/>
                <a:gd name="T5" fmla="*/ 31 h 32"/>
                <a:gd name="T6" fmla="*/ 2 w 2"/>
                <a:gd name="T7" fmla="*/ 1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1"/>
                    <a:pt x="1" y="31"/>
                    <a:pt x="2" y="31"/>
                  </a:cubicBezTo>
                  <a:cubicBezTo>
                    <a:pt x="2" y="1"/>
                    <a:pt x="2" y="1"/>
                    <a:pt x="2" y="1"/>
                  </a:cubicBezTo>
                  <a:cubicBezTo>
                    <a:pt x="1" y="1"/>
                    <a:pt x="1" y="1"/>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162"/>
            <p:cNvSpPr>
              <a:spLocks/>
            </p:cNvSpPr>
            <p:nvPr/>
          </p:nvSpPr>
          <p:spPr bwMode="auto">
            <a:xfrm>
              <a:off x="6946900" y="1685926"/>
              <a:ext cx="7938" cy="103188"/>
            </a:xfrm>
            <a:custGeom>
              <a:avLst/>
              <a:gdLst>
                <a:gd name="T0" fmla="*/ 0 w 2"/>
                <a:gd name="T1" fmla="*/ 0 h 30"/>
                <a:gd name="T2" fmla="*/ 0 w 2"/>
                <a:gd name="T3" fmla="*/ 30 h 30"/>
                <a:gd name="T4" fmla="*/ 2 w 2"/>
                <a:gd name="T5" fmla="*/ 30 h 30"/>
                <a:gd name="T6" fmla="*/ 2 w 2"/>
                <a:gd name="T7" fmla="*/ 0 h 30"/>
                <a:gd name="T8" fmla="*/ 0 w 2"/>
                <a:gd name="T9" fmla="*/ 0 h 30"/>
              </a:gdLst>
              <a:ahLst/>
              <a:cxnLst>
                <a:cxn ang="0">
                  <a:pos x="T0" y="T1"/>
                </a:cxn>
                <a:cxn ang="0">
                  <a:pos x="T2" y="T3"/>
                </a:cxn>
                <a:cxn ang="0">
                  <a:pos x="T4" y="T5"/>
                </a:cxn>
                <a:cxn ang="0">
                  <a:pos x="T6" y="T7"/>
                </a:cxn>
                <a:cxn ang="0">
                  <a:pos x="T8" y="T9"/>
                </a:cxn>
              </a:cxnLst>
              <a:rect l="0" t="0" r="r" b="b"/>
              <a:pathLst>
                <a:path w="2" h="30">
                  <a:moveTo>
                    <a:pt x="0" y="0"/>
                  </a:moveTo>
                  <a:cubicBezTo>
                    <a:pt x="0" y="30"/>
                    <a:pt x="0" y="30"/>
                    <a:pt x="0" y="30"/>
                  </a:cubicBezTo>
                  <a:cubicBezTo>
                    <a:pt x="1" y="30"/>
                    <a:pt x="1" y="30"/>
                    <a:pt x="2" y="30"/>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163"/>
            <p:cNvSpPr>
              <a:spLocks/>
            </p:cNvSpPr>
            <p:nvPr/>
          </p:nvSpPr>
          <p:spPr bwMode="auto">
            <a:xfrm>
              <a:off x="6961188" y="1689101"/>
              <a:ext cx="3175" cy="96838"/>
            </a:xfrm>
            <a:custGeom>
              <a:avLst/>
              <a:gdLst>
                <a:gd name="T0" fmla="*/ 0 w 1"/>
                <a:gd name="T1" fmla="*/ 0 h 28"/>
                <a:gd name="T2" fmla="*/ 0 w 1"/>
                <a:gd name="T3" fmla="*/ 28 h 28"/>
                <a:gd name="T4" fmla="*/ 1 w 1"/>
                <a:gd name="T5" fmla="*/ 28 h 28"/>
                <a:gd name="T6" fmla="*/ 1 w 1"/>
                <a:gd name="T7" fmla="*/ 0 h 28"/>
                <a:gd name="T8" fmla="*/ 0 w 1"/>
                <a:gd name="T9" fmla="*/ 0 h 28"/>
              </a:gdLst>
              <a:ahLst/>
              <a:cxnLst>
                <a:cxn ang="0">
                  <a:pos x="T0" y="T1"/>
                </a:cxn>
                <a:cxn ang="0">
                  <a:pos x="T2" y="T3"/>
                </a:cxn>
                <a:cxn ang="0">
                  <a:pos x="T4" y="T5"/>
                </a:cxn>
                <a:cxn ang="0">
                  <a:pos x="T6" y="T7"/>
                </a:cxn>
                <a:cxn ang="0">
                  <a:pos x="T8" y="T9"/>
                </a:cxn>
              </a:cxnLst>
              <a:rect l="0" t="0" r="r" b="b"/>
              <a:pathLst>
                <a:path w="1" h="28">
                  <a:moveTo>
                    <a:pt x="0" y="0"/>
                  </a:moveTo>
                  <a:cubicBezTo>
                    <a:pt x="0" y="28"/>
                    <a:pt x="0" y="28"/>
                    <a:pt x="0" y="28"/>
                  </a:cubicBezTo>
                  <a:cubicBezTo>
                    <a:pt x="0" y="28"/>
                    <a:pt x="1" y="28"/>
                    <a:pt x="1" y="28"/>
                  </a:cubicBezTo>
                  <a:cubicBezTo>
                    <a:pt x="1" y="0"/>
                    <a:pt x="1" y="0"/>
                    <a:pt x="1"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64"/>
            <p:cNvSpPr>
              <a:spLocks/>
            </p:cNvSpPr>
            <p:nvPr/>
          </p:nvSpPr>
          <p:spPr bwMode="auto">
            <a:xfrm>
              <a:off x="6972300" y="1692276"/>
              <a:ext cx="6350" cy="88900"/>
            </a:xfrm>
            <a:custGeom>
              <a:avLst/>
              <a:gdLst>
                <a:gd name="T0" fmla="*/ 0 w 2"/>
                <a:gd name="T1" fmla="*/ 0 h 26"/>
                <a:gd name="T2" fmla="*/ 0 w 2"/>
                <a:gd name="T3" fmla="*/ 26 h 26"/>
                <a:gd name="T4" fmla="*/ 2 w 2"/>
                <a:gd name="T5" fmla="*/ 25 h 26"/>
                <a:gd name="T6" fmla="*/ 2 w 2"/>
                <a:gd name="T7" fmla="*/ 1 h 26"/>
                <a:gd name="T8" fmla="*/ 0 w 2"/>
                <a:gd name="T9" fmla="*/ 0 h 26"/>
              </a:gdLst>
              <a:ahLst/>
              <a:cxnLst>
                <a:cxn ang="0">
                  <a:pos x="T0" y="T1"/>
                </a:cxn>
                <a:cxn ang="0">
                  <a:pos x="T2" y="T3"/>
                </a:cxn>
                <a:cxn ang="0">
                  <a:pos x="T4" y="T5"/>
                </a:cxn>
                <a:cxn ang="0">
                  <a:pos x="T6" y="T7"/>
                </a:cxn>
                <a:cxn ang="0">
                  <a:pos x="T8" y="T9"/>
                </a:cxn>
              </a:cxnLst>
              <a:rect l="0" t="0" r="r" b="b"/>
              <a:pathLst>
                <a:path w="2" h="26">
                  <a:moveTo>
                    <a:pt x="0" y="0"/>
                  </a:moveTo>
                  <a:cubicBezTo>
                    <a:pt x="0" y="26"/>
                    <a:pt x="0" y="26"/>
                    <a:pt x="0" y="26"/>
                  </a:cubicBezTo>
                  <a:cubicBezTo>
                    <a:pt x="1" y="26"/>
                    <a:pt x="2" y="26"/>
                    <a:pt x="2" y="25"/>
                  </a:cubicBezTo>
                  <a:cubicBezTo>
                    <a:pt x="2" y="1"/>
                    <a:pt x="2" y="1"/>
                    <a:pt x="2" y="1"/>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165"/>
            <p:cNvSpPr>
              <a:spLocks/>
            </p:cNvSpPr>
            <p:nvPr/>
          </p:nvSpPr>
          <p:spPr bwMode="auto">
            <a:xfrm>
              <a:off x="6985000" y="1698626"/>
              <a:ext cx="7938" cy="76200"/>
            </a:xfrm>
            <a:custGeom>
              <a:avLst/>
              <a:gdLst>
                <a:gd name="T0" fmla="*/ 0 w 2"/>
                <a:gd name="T1" fmla="*/ 0 h 22"/>
                <a:gd name="T2" fmla="*/ 0 w 2"/>
                <a:gd name="T3" fmla="*/ 22 h 22"/>
                <a:gd name="T4" fmla="*/ 2 w 2"/>
                <a:gd name="T5" fmla="*/ 21 h 22"/>
                <a:gd name="T6" fmla="*/ 2 w 2"/>
                <a:gd name="T7" fmla="*/ 1 h 22"/>
                <a:gd name="T8" fmla="*/ 0 w 2"/>
                <a:gd name="T9" fmla="*/ 0 h 22"/>
              </a:gdLst>
              <a:ahLst/>
              <a:cxnLst>
                <a:cxn ang="0">
                  <a:pos x="T0" y="T1"/>
                </a:cxn>
                <a:cxn ang="0">
                  <a:pos x="T2" y="T3"/>
                </a:cxn>
                <a:cxn ang="0">
                  <a:pos x="T4" y="T5"/>
                </a:cxn>
                <a:cxn ang="0">
                  <a:pos x="T6" y="T7"/>
                </a:cxn>
                <a:cxn ang="0">
                  <a:pos x="T8" y="T9"/>
                </a:cxn>
              </a:cxnLst>
              <a:rect l="0" t="0" r="r" b="b"/>
              <a:pathLst>
                <a:path w="2" h="22">
                  <a:moveTo>
                    <a:pt x="0" y="0"/>
                  </a:moveTo>
                  <a:cubicBezTo>
                    <a:pt x="0" y="22"/>
                    <a:pt x="0" y="22"/>
                    <a:pt x="0" y="22"/>
                  </a:cubicBezTo>
                  <a:cubicBezTo>
                    <a:pt x="1" y="22"/>
                    <a:pt x="2" y="22"/>
                    <a:pt x="2" y="21"/>
                  </a:cubicBezTo>
                  <a:cubicBezTo>
                    <a:pt x="2" y="1"/>
                    <a:pt x="2" y="1"/>
                    <a:pt x="2" y="1"/>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66"/>
            <p:cNvSpPr>
              <a:spLocks/>
            </p:cNvSpPr>
            <p:nvPr/>
          </p:nvSpPr>
          <p:spPr bwMode="auto">
            <a:xfrm>
              <a:off x="6999288" y="1706563"/>
              <a:ext cx="6350" cy="61913"/>
            </a:xfrm>
            <a:custGeom>
              <a:avLst/>
              <a:gdLst>
                <a:gd name="T0" fmla="*/ 2 w 2"/>
                <a:gd name="T1" fmla="*/ 14 h 18"/>
                <a:gd name="T2" fmla="*/ 2 w 2"/>
                <a:gd name="T3" fmla="*/ 4 h 18"/>
                <a:gd name="T4" fmla="*/ 0 w 2"/>
                <a:gd name="T5" fmla="*/ 0 h 18"/>
                <a:gd name="T6" fmla="*/ 0 w 2"/>
                <a:gd name="T7" fmla="*/ 18 h 18"/>
                <a:gd name="T8" fmla="*/ 2 w 2"/>
                <a:gd name="T9" fmla="*/ 14 h 18"/>
              </a:gdLst>
              <a:ahLst/>
              <a:cxnLst>
                <a:cxn ang="0">
                  <a:pos x="T0" y="T1"/>
                </a:cxn>
                <a:cxn ang="0">
                  <a:pos x="T2" y="T3"/>
                </a:cxn>
                <a:cxn ang="0">
                  <a:pos x="T4" y="T5"/>
                </a:cxn>
                <a:cxn ang="0">
                  <a:pos x="T6" y="T7"/>
                </a:cxn>
                <a:cxn ang="0">
                  <a:pos x="T8" y="T9"/>
                </a:cxn>
              </a:cxnLst>
              <a:rect l="0" t="0" r="r" b="b"/>
              <a:pathLst>
                <a:path w="2" h="18">
                  <a:moveTo>
                    <a:pt x="2" y="14"/>
                  </a:moveTo>
                  <a:cubicBezTo>
                    <a:pt x="2" y="4"/>
                    <a:pt x="2" y="4"/>
                    <a:pt x="2" y="4"/>
                  </a:cubicBezTo>
                  <a:cubicBezTo>
                    <a:pt x="2" y="2"/>
                    <a:pt x="1" y="1"/>
                    <a:pt x="0" y="0"/>
                  </a:cubicBezTo>
                  <a:cubicBezTo>
                    <a:pt x="0" y="18"/>
                    <a:pt x="0" y="18"/>
                    <a:pt x="0" y="18"/>
                  </a:cubicBezTo>
                  <a:cubicBezTo>
                    <a:pt x="1" y="17"/>
                    <a:pt x="2" y="15"/>
                    <a:pt x="2" y="1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Oval 167"/>
            <p:cNvSpPr>
              <a:spLocks noChangeArrowheads="1"/>
            </p:cNvSpPr>
            <p:nvPr/>
          </p:nvSpPr>
          <p:spPr bwMode="auto">
            <a:xfrm>
              <a:off x="6778625" y="1682751"/>
              <a:ext cx="227013" cy="74613"/>
            </a:xfrm>
            <a:prstGeom prst="ellipse">
              <a:avLst/>
            </a:prstGeom>
            <a:solidFill>
              <a:srgbClr val="FFCD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Oval 168"/>
            <p:cNvSpPr>
              <a:spLocks noChangeArrowheads="1"/>
            </p:cNvSpPr>
            <p:nvPr/>
          </p:nvSpPr>
          <p:spPr bwMode="auto">
            <a:xfrm>
              <a:off x="6799263" y="1692276"/>
              <a:ext cx="185738" cy="58738"/>
            </a:xfrm>
            <a:prstGeom prst="ellipse">
              <a:avLst/>
            </a:prstGeom>
            <a:solidFill>
              <a:srgbClr val="FFD3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Oval 169"/>
            <p:cNvSpPr>
              <a:spLocks noChangeArrowheads="1"/>
            </p:cNvSpPr>
            <p:nvPr/>
          </p:nvSpPr>
          <p:spPr bwMode="auto">
            <a:xfrm>
              <a:off x="6799263" y="1689101"/>
              <a:ext cx="185738" cy="55563"/>
            </a:xfrm>
            <a:prstGeom prst="ellipse">
              <a:avLst/>
            </a:prstGeom>
            <a:solidFill>
              <a:srgbClr val="F7BF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170"/>
            <p:cNvSpPr>
              <a:spLocks/>
            </p:cNvSpPr>
            <p:nvPr/>
          </p:nvSpPr>
          <p:spPr bwMode="auto">
            <a:xfrm>
              <a:off x="6799263" y="1689101"/>
              <a:ext cx="185738" cy="30163"/>
            </a:xfrm>
            <a:custGeom>
              <a:avLst/>
              <a:gdLst>
                <a:gd name="T0" fmla="*/ 27 w 54"/>
                <a:gd name="T1" fmla="*/ 1 h 9"/>
                <a:gd name="T2" fmla="*/ 54 w 54"/>
                <a:gd name="T3" fmla="*/ 9 h 9"/>
                <a:gd name="T4" fmla="*/ 54 w 54"/>
                <a:gd name="T5" fmla="*/ 8 h 9"/>
                <a:gd name="T6" fmla="*/ 27 w 54"/>
                <a:gd name="T7" fmla="*/ 0 h 9"/>
                <a:gd name="T8" fmla="*/ 0 w 54"/>
                <a:gd name="T9" fmla="*/ 8 h 9"/>
                <a:gd name="T10" fmla="*/ 0 w 54"/>
                <a:gd name="T11" fmla="*/ 9 h 9"/>
                <a:gd name="T12" fmla="*/ 27 w 54"/>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54" h="9">
                  <a:moveTo>
                    <a:pt x="27" y="1"/>
                  </a:moveTo>
                  <a:cubicBezTo>
                    <a:pt x="41" y="1"/>
                    <a:pt x="53" y="4"/>
                    <a:pt x="54" y="9"/>
                  </a:cubicBezTo>
                  <a:cubicBezTo>
                    <a:pt x="54" y="8"/>
                    <a:pt x="54" y="8"/>
                    <a:pt x="54" y="8"/>
                  </a:cubicBezTo>
                  <a:cubicBezTo>
                    <a:pt x="54" y="3"/>
                    <a:pt x="42" y="0"/>
                    <a:pt x="27" y="0"/>
                  </a:cubicBezTo>
                  <a:cubicBezTo>
                    <a:pt x="12" y="0"/>
                    <a:pt x="0" y="3"/>
                    <a:pt x="0" y="8"/>
                  </a:cubicBezTo>
                  <a:cubicBezTo>
                    <a:pt x="0" y="8"/>
                    <a:pt x="0" y="8"/>
                    <a:pt x="0" y="9"/>
                  </a:cubicBezTo>
                  <a:cubicBezTo>
                    <a:pt x="1" y="4"/>
                    <a:pt x="13" y="1"/>
                    <a:pt x="27" y="1"/>
                  </a:cubicBez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71"/>
            <p:cNvSpPr>
              <a:spLocks/>
            </p:cNvSpPr>
            <p:nvPr/>
          </p:nvSpPr>
          <p:spPr bwMode="auto">
            <a:xfrm>
              <a:off x="6778625" y="1633538"/>
              <a:ext cx="227013" cy="114300"/>
            </a:xfrm>
            <a:custGeom>
              <a:avLst/>
              <a:gdLst>
                <a:gd name="T0" fmla="*/ 66 w 66"/>
                <a:gd name="T1" fmla="*/ 21 h 33"/>
                <a:gd name="T2" fmla="*/ 33 w 66"/>
                <a:gd name="T3" fmla="*/ 33 h 33"/>
                <a:gd name="T4" fmla="*/ 0 w 66"/>
                <a:gd name="T5" fmla="*/ 21 h 33"/>
                <a:gd name="T6" fmla="*/ 0 w 66"/>
                <a:gd name="T7" fmla="*/ 11 h 33"/>
                <a:gd name="T8" fmla="*/ 33 w 66"/>
                <a:gd name="T9" fmla="*/ 0 h 33"/>
                <a:gd name="T10" fmla="*/ 66 w 66"/>
                <a:gd name="T11" fmla="*/ 11 h 33"/>
                <a:gd name="T12" fmla="*/ 66 w 66"/>
                <a:gd name="T13" fmla="*/ 21 h 33"/>
              </a:gdLst>
              <a:ahLst/>
              <a:cxnLst>
                <a:cxn ang="0">
                  <a:pos x="T0" y="T1"/>
                </a:cxn>
                <a:cxn ang="0">
                  <a:pos x="T2" y="T3"/>
                </a:cxn>
                <a:cxn ang="0">
                  <a:pos x="T4" y="T5"/>
                </a:cxn>
                <a:cxn ang="0">
                  <a:pos x="T6" y="T7"/>
                </a:cxn>
                <a:cxn ang="0">
                  <a:pos x="T8" y="T9"/>
                </a:cxn>
                <a:cxn ang="0">
                  <a:pos x="T10" y="T11"/>
                </a:cxn>
                <a:cxn ang="0">
                  <a:pos x="T12" y="T13"/>
                </a:cxn>
              </a:cxnLst>
              <a:rect l="0" t="0" r="r" b="b"/>
              <a:pathLst>
                <a:path w="66" h="33">
                  <a:moveTo>
                    <a:pt x="66" y="21"/>
                  </a:moveTo>
                  <a:cubicBezTo>
                    <a:pt x="66" y="28"/>
                    <a:pt x="51" y="33"/>
                    <a:pt x="33" y="33"/>
                  </a:cubicBezTo>
                  <a:cubicBezTo>
                    <a:pt x="15" y="33"/>
                    <a:pt x="0" y="28"/>
                    <a:pt x="0" y="21"/>
                  </a:cubicBezTo>
                  <a:cubicBezTo>
                    <a:pt x="0" y="11"/>
                    <a:pt x="0" y="11"/>
                    <a:pt x="0" y="11"/>
                  </a:cubicBezTo>
                  <a:cubicBezTo>
                    <a:pt x="0" y="5"/>
                    <a:pt x="15" y="0"/>
                    <a:pt x="33" y="0"/>
                  </a:cubicBezTo>
                  <a:cubicBezTo>
                    <a:pt x="51" y="0"/>
                    <a:pt x="66" y="5"/>
                    <a:pt x="66" y="11"/>
                  </a:cubicBezTo>
                  <a:lnTo>
                    <a:pt x="66" y="21"/>
                  </a:ln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2"/>
            <p:cNvSpPr>
              <a:spLocks/>
            </p:cNvSpPr>
            <p:nvPr/>
          </p:nvSpPr>
          <p:spPr bwMode="auto">
            <a:xfrm>
              <a:off x="6778625" y="1630363"/>
              <a:ext cx="227013" cy="109538"/>
            </a:xfrm>
            <a:custGeom>
              <a:avLst/>
              <a:gdLst>
                <a:gd name="T0" fmla="*/ 66 w 66"/>
                <a:gd name="T1" fmla="*/ 21 h 32"/>
                <a:gd name="T2" fmla="*/ 33 w 66"/>
                <a:gd name="T3" fmla="*/ 32 h 32"/>
                <a:gd name="T4" fmla="*/ 0 w 66"/>
                <a:gd name="T5" fmla="*/ 21 h 32"/>
                <a:gd name="T6" fmla="*/ 0 w 66"/>
                <a:gd name="T7" fmla="*/ 11 h 32"/>
                <a:gd name="T8" fmla="*/ 33 w 66"/>
                <a:gd name="T9" fmla="*/ 0 h 32"/>
                <a:gd name="T10" fmla="*/ 66 w 66"/>
                <a:gd name="T11" fmla="*/ 11 h 32"/>
                <a:gd name="T12" fmla="*/ 66 w 66"/>
                <a:gd name="T13" fmla="*/ 21 h 32"/>
              </a:gdLst>
              <a:ahLst/>
              <a:cxnLst>
                <a:cxn ang="0">
                  <a:pos x="T0" y="T1"/>
                </a:cxn>
                <a:cxn ang="0">
                  <a:pos x="T2" y="T3"/>
                </a:cxn>
                <a:cxn ang="0">
                  <a:pos x="T4" y="T5"/>
                </a:cxn>
                <a:cxn ang="0">
                  <a:pos x="T6" y="T7"/>
                </a:cxn>
                <a:cxn ang="0">
                  <a:pos x="T8" y="T9"/>
                </a:cxn>
                <a:cxn ang="0">
                  <a:pos x="T10" y="T11"/>
                </a:cxn>
                <a:cxn ang="0">
                  <a:pos x="T12" y="T13"/>
                </a:cxn>
              </a:cxnLst>
              <a:rect l="0" t="0" r="r" b="b"/>
              <a:pathLst>
                <a:path w="66" h="32">
                  <a:moveTo>
                    <a:pt x="66" y="21"/>
                  </a:moveTo>
                  <a:cubicBezTo>
                    <a:pt x="66" y="27"/>
                    <a:pt x="51" y="32"/>
                    <a:pt x="33" y="32"/>
                  </a:cubicBezTo>
                  <a:cubicBezTo>
                    <a:pt x="15" y="32"/>
                    <a:pt x="0" y="27"/>
                    <a:pt x="0" y="21"/>
                  </a:cubicBezTo>
                  <a:cubicBezTo>
                    <a:pt x="0" y="11"/>
                    <a:pt x="0" y="11"/>
                    <a:pt x="0" y="11"/>
                  </a:cubicBezTo>
                  <a:cubicBezTo>
                    <a:pt x="0" y="5"/>
                    <a:pt x="15" y="0"/>
                    <a:pt x="33" y="0"/>
                  </a:cubicBezTo>
                  <a:cubicBezTo>
                    <a:pt x="51" y="0"/>
                    <a:pt x="66" y="5"/>
                    <a:pt x="66" y="11"/>
                  </a:cubicBezTo>
                  <a:lnTo>
                    <a:pt x="66" y="21"/>
                  </a:ln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3"/>
            <p:cNvSpPr>
              <a:spLocks/>
            </p:cNvSpPr>
            <p:nvPr/>
          </p:nvSpPr>
          <p:spPr bwMode="auto">
            <a:xfrm>
              <a:off x="6778625" y="1654176"/>
              <a:ext cx="7938" cy="61913"/>
            </a:xfrm>
            <a:custGeom>
              <a:avLst/>
              <a:gdLst>
                <a:gd name="T0" fmla="*/ 0 w 2"/>
                <a:gd name="T1" fmla="*/ 4 h 18"/>
                <a:gd name="T2" fmla="*/ 0 w 2"/>
                <a:gd name="T3" fmla="*/ 14 h 18"/>
                <a:gd name="T4" fmla="*/ 2 w 2"/>
                <a:gd name="T5" fmla="*/ 18 h 18"/>
                <a:gd name="T6" fmla="*/ 2 w 2"/>
                <a:gd name="T7" fmla="*/ 0 h 18"/>
                <a:gd name="T8" fmla="*/ 0 w 2"/>
                <a:gd name="T9" fmla="*/ 4 h 18"/>
              </a:gdLst>
              <a:ahLst/>
              <a:cxnLst>
                <a:cxn ang="0">
                  <a:pos x="T0" y="T1"/>
                </a:cxn>
                <a:cxn ang="0">
                  <a:pos x="T2" y="T3"/>
                </a:cxn>
                <a:cxn ang="0">
                  <a:pos x="T4" y="T5"/>
                </a:cxn>
                <a:cxn ang="0">
                  <a:pos x="T6" y="T7"/>
                </a:cxn>
                <a:cxn ang="0">
                  <a:pos x="T8" y="T9"/>
                </a:cxn>
              </a:cxnLst>
              <a:rect l="0" t="0" r="r" b="b"/>
              <a:pathLst>
                <a:path w="2" h="18">
                  <a:moveTo>
                    <a:pt x="0" y="4"/>
                  </a:moveTo>
                  <a:cubicBezTo>
                    <a:pt x="0" y="14"/>
                    <a:pt x="0" y="14"/>
                    <a:pt x="0" y="14"/>
                  </a:cubicBezTo>
                  <a:cubicBezTo>
                    <a:pt x="0" y="15"/>
                    <a:pt x="0" y="17"/>
                    <a:pt x="2" y="18"/>
                  </a:cubicBezTo>
                  <a:cubicBezTo>
                    <a:pt x="2" y="0"/>
                    <a:pt x="2" y="0"/>
                    <a:pt x="2" y="0"/>
                  </a:cubicBezTo>
                  <a:cubicBezTo>
                    <a:pt x="0" y="1"/>
                    <a:pt x="0" y="3"/>
                    <a:pt x="0" y="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4"/>
            <p:cNvSpPr>
              <a:spLocks/>
            </p:cNvSpPr>
            <p:nvPr/>
          </p:nvSpPr>
          <p:spPr bwMode="auto">
            <a:xfrm>
              <a:off x="6792913" y="1647826"/>
              <a:ext cx="3175" cy="76200"/>
            </a:xfrm>
            <a:custGeom>
              <a:avLst/>
              <a:gdLst>
                <a:gd name="T0" fmla="*/ 0 w 1"/>
                <a:gd name="T1" fmla="*/ 1 h 22"/>
                <a:gd name="T2" fmla="*/ 0 w 1"/>
                <a:gd name="T3" fmla="*/ 21 h 22"/>
                <a:gd name="T4" fmla="*/ 1 w 1"/>
                <a:gd name="T5" fmla="*/ 22 h 22"/>
                <a:gd name="T6" fmla="*/ 1 w 1"/>
                <a:gd name="T7" fmla="*/ 0 h 22"/>
                <a:gd name="T8" fmla="*/ 0 w 1"/>
                <a:gd name="T9" fmla="*/ 1 h 22"/>
              </a:gdLst>
              <a:ahLst/>
              <a:cxnLst>
                <a:cxn ang="0">
                  <a:pos x="T0" y="T1"/>
                </a:cxn>
                <a:cxn ang="0">
                  <a:pos x="T2" y="T3"/>
                </a:cxn>
                <a:cxn ang="0">
                  <a:pos x="T4" y="T5"/>
                </a:cxn>
                <a:cxn ang="0">
                  <a:pos x="T6" y="T7"/>
                </a:cxn>
                <a:cxn ang="0">
                  <a:pos x="T8" y="T9"/>
                </a:cxn>
              </a:cxnLst>
              <a:rect l="0" t="0" r="r" b="b"/>
              <a:pathLst>
                <a:path w="1" h="22">
                  <a:moveTo>
                    <a:pt x="0" y="1"/>
                  </a:moveTo>
                  <a:cubicBezTo>
                    <a:pt x="0" y="21"/>
                    <a:pt x="0" y="21"/>
                    <a:pt x="0" y="21"/>
                  </a:cubicBezTo>
                  <a:cubicBezTo>
                    <a:pt x="0" y="22"/>
                    <a:pt x="1" y="22"/>
                    <a:pt x="1" y="22"/>
                  </a:cubicBezTo>
                  <a:cubicBezTo>
                    <a:pt x="1" y="0"/>
                    <a:pt x="1" y="0"/>
                    <a:pt x="1" y="0"/>
                  </a:cubicBezTo>
                  <a:cubicBezTo>
                    <a:pt x="1" y="0"/>
                    <a:pt x="0"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175"/>
            <p:cNvSpPr>
              <a:spLocks/>
            </p:cNvSpPr>
            <p:nvPr/>
          </p:nvSpPr>
          <p:spPr bwMode="auto">
            <a:xfrm>
              <a:off x="6802438" y="1641476"/>
              <a:ext cx="7938" cy="88900"/>
            </a:xfrm>
            <a:custGeom>
              <a:avLst/>
              <a:gdLst>
                <a:gd name="T0" fmla="*/ 0 w 2"/>
                <a:gd name="T1" fmla="*/ 1 h 26"/>
                <a:gd name="T2" fmla="*/ 0 w 2"/>
                <a:gd name="T3" fmla="*/ 25 h 26"/>
                <a:gd name="T4" fmla="*/ 2 w 2"/>
                <a:gd name="T5" fmla="*/ 26 h 26"/>
                <a:gd name="T6" fmla="*/ 2 w 2"/>
                <a:gd name="T7" fmla="*/ 0 h 26"/>
                <a:gd name="T8" fmla="*/ 0 w 2"/>
                <a:gd name="T9" fmla="*/ 1 h 26"/>
              </a:gdLst>
              <a:ahLst/>
              <a:cxnLst>
                <a:cxn ang="0">
                  <a:pos x="T0" y="T1"/>
                </a:cxn>
                <a:cxn ang="0">
                  <a:pos x="T2" y="T3"/>
                </a:cxn>
                <a:cxn ang="0">
                  <a:pos x="T4" y="T5"/>
                </a:cxn>
                <a:cxn ang="0">
                  <a:pos x="T6" y="T7"/>
                </a:cxn>
                <a:cxn ang="0">
                  <a:pos x="T8" y="T9"/>
                </a:cxn>
              </a:cxnLst>
              <a:rect l="0" t="0" r="r" b="b"/>
              <a:pathLst>
                <a:path w="2" h="26">
                  <a:moveTo>
                    <a:pt x="0" y="1"/>
                  </a:moveTo>
                  <a:cubicBezTo>
                    <a:pt x="0" y="25"/>
                    <a:pt x="0" y="25"/>
                    <a:pt x="0" y="25"/>
                  </a:cubicBezTo>
                  <a:cubicBezTo>
                    <a:pt x="1" y="25"/>
                    <a:pt x="1" y="26"/>
                    <a:pt x="2" y="26"/>
                  </a:cubicBezTo>
                  <a:cubicBezTo>
                    <a:pt x="2" y="0"/>
                    <a:pt x="2" y="0"/>
                    <a:pt x="2" y="0"/>
                  </a:cubicBezTo>
                  <a:cubicBezTo>
                    <a:pt x="1" y="0"/>
                    <a:pt x="1"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176"/>
            <p:cNvSpPr>
              <a:spLocks/>
            </p:cNvSpPr>
            <p:nvPr/>
          </p:nvSpPr>
          <p:spPr bwMode="auto">
            <a:xfrm>
              <a:off x="6816725" y="1636713"/>
              <a:ext cx="6350" cy="96838"/>
            </a:xfrm>
            <a:custGeom>
              <a:avLst/>
              <a:gdLst>
                <a:gd name="T0" fmla="*/ 0 w 2"/>
                <a:gd name="T1" fmla="*/ 0 h 28"/>
                <a:gd name="T2" fmla="*/ 0 w 2"/>
                <a:gd name="T3" fmla="*/ 28 h 28"/>
                <a:gd name="T4" fmla="*/ 2 w 2"/>
                <a:gd name="T5" fmla="*/ 28 h 28"/>
                <a:gd name="T6" fmla="*/ 2 w 2"/>
                <a:gd name="T7" fmla="*/ 0 h 28"/>
                <a:gd name="T8" fmla="*/ 0 w 2"/>
                <a:gd name="T9" fmla="*/ 0 h 28"/>
              </a:gdLst>
              <a:ahLst/>
              <a:cxnLst>
                <a:cxn ang="0">
                  <a:pos x="T0" y="T1"/>
                </a:cxn>
                <a:cxn ang="0">
                  <a:pos x="T2" y="T3"/>
                </a:cxn>
                <a:cxn ang="0">
                  <a:pos x="T4" y="T5"/>
                </a:cxn>
                <a:cxn ang="0">
                  <a:pos x="T6" y="T7"/>
                </a:cxn>
                <a:cxn ang="0">
                  <a:pos x="T8" y="T9"/>
                </a:cxn>
              </a:cxnLst>
              <a:rect l="0" t="0" r="r" b="b"/>
              <a:pathLst>
                <a:path w="2" h="28">
                  <a:moveTo>
                    <a:pt x="0" y="0"/>
                  </a:moveTo>
                  <a:cubicBezTo>
                    <a:pt x="0" y="28"/>
                    <a:pt x="0" y="28"/>
                    <a:pt x="0" y="28"/>
                  </a:cubicBezTo>
                  <a:cubicBezTo>
                    <a:pt x="1" y="28"/>
                    <a:pt x="1" y="28"/>
                    <a:pt x="2" y="28"/>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177"/>
            <p:cNvSpPr>
              <a:spLocks/>
            </p:cNvSpPr>
            <p:nvPr/>
          </p:nvSpPr>
          <p:spPr bwMode="auto">
            <a:xfrm>
              <a:off x="6831013" y="1633538"/>
              <a:ext cx="6350" cy="103188"/>
            </a:xfrm>
            <a:custGeom>
              <a:avLst/>
              <a:gdLst>
                <a:gd name="T0" fmla="*/ 0 w 2"/>
                <a:gd name="T1" fmla="*/ 0 h 30"/>
                <a:gd name="T2" fmla="*/ 0 w 2"/>
                <a:gd name="T3" fmla="*/ 30 h 30"/>
                <a:gd name="T4" fmla="*/ 2 w 2"/>
                <a:gd name="T5" fmla="*/ 30 h 30"/>
                <a:gd name="T6" fmla="*/ 2 w 2"/>
                <a:gd name="T7" fmla="*/ 0 h 30"/>
                <a:gd name="T8" fmla="*/ 0 w 2"/>
                <a:gd name="T9" fmla="*/ 0 h 30"/>
              </a:gdLst>
              <a:ahLst/>
              <a:cxnLst>
                <a:cxn ang="0">
                  <a:pos x="T0" y="T1"/>
                </a:cxn>
                <a:cxn ang="0">
                  <a:pos x="T2" y="T3"/>
                </a:cxn>
                <a:cxn ang="0">
                  <a:pos x="T4" y="T5"/>
                </a:cxn>
                <a:cxn ang="0">
                  <a:pos x="T6" y="T7"/>
                </a:cxn>
                <a:cxn ang="0">
                  <a:pos x="T8" y="T9"/>
                </a:cxn>
              </a:cxnLst>
              <a:rect l="0" t="0" r="r" b="b"/>
              <a:pathLst>
                <a:path w="2" h="30">
                  <a:moveTo>
                    <a:pt x="0" y="0"/>
                  </a:moveTo>
                  <a:cubicBezTo>
                    <a:pt x="0" y="30"/>
                    <a:pt x="0" y="30"/>
                    <a:pt x="0" y="30"/>
                  </a:cubicBezTo>
                  <a:cubicBezTo>
                    <a:pt x="1" y="30"/>
                    <a:pt x="1" y="30"/>
                    <a:pt x="2" y="30"/>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178"/>
            <p:cNvSpPr>
              <a:spLocks/>
            </p:cNvSpPr>
            <p:nvPr/>
          </p:nvSpPr>
          <p:spPr bwMode="auto">
            <a:xfrm>
              <a:off x="6843713" y="1630363"/>
              <a:ext cx="7938" cy="109538"/>
            </a:xfrm>
            <a:custGeom>
              <a:avLst/>
              <a:gdLst>
                <a:gd name="T0" fmla="*/ 0 w 2"/>
                <a:gd name="T1" fmla="*/ 1 h 32"/>
                <a:gd name="T2" fmla="*/ 0 w 2"/>
                <a:gd name="T3" fmla="*/ 31 h 32"/>
                <a:gd name="T4" fmla="*/ 2 w 2"/>
                <a:gd name="T5" fmla="*/ 32 h 32"/>
                <a:gd name="T6" fmla="*/ 2 w 2"/>
                <a:gd name="T7" fmla="*/ 0 h 32"/>
                <a:gd name="T8" fmla="*/ 0 w 2"/>
                <a:gd name="T9" fmla="*/ 1 h 32"/>
              </a:gdLst>
              <a:ahLst/>
              <a:cxnLst>
                <a:cxn ang="0">
                  <a:pos x="T0" y="T1"/>
                </a:cxn>
                <a:cxn ang="0">
                  <a:pos x="T2" y="T3"/>
                </a:cxn>
                <a:cxn ang="0">
                  <a:pos x="T4" y="T5"/>
                </a:cxn>
                <a:cxn ang="0">
                  <a:pos x="T6" y="T7"/>
                </a:cxn>
                <a:cxn ang="0">
                  <a:pos x="T8" y="T9"/>
                </a:cxn>
              </a:cxnLst>
              <a:rect l="0" t="0" r="r" b="b"/>
              <a:pathLst>
                <a:path w="2" h="32">
                  <a:moveTo>
                    <a:pt x="0" y="1"/>
                  </a:moveTo>
                  <a:cubicBezTo>
                    <a:pt x="0" y="31"/>
                    <a:pt x="0" y="31"/>
                    <a:pt x="0" y="31"/>
                  </a:cubicBezTo>
                  <a:cubicBezTo>
                    <a:pt x="0" y="31"/>
                    <a:pt x="1" y="31"/>
                    <a:pt x="2" y="32"/>
                  </a:cubicBezTo>
                  <a:cubicBezTo>
                    <a:pt x="2" y="0"/>
                    <a:pt x="2" y="0"/>
                    <a:pt x="2" y="0"/>
                  </a:cubicBezTo>
                  <a:cubicBezTo>
                    <a:pt x="1" y="1"/>
                    <a:pt x="0"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179"/>
            <p:cNvSpPr>
              <a:spLocks/>
            </p:cNvSpPr>
            <p:nvPr/>
          </p:nvSpPr>
          <p:spPr bwMode="auto">
            <a:xfrm>
              <a:off x="6854825" y="1630363"/>
              <a:ext cx="6350" cy="109538"/>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180"/>
            <p:cNvSpPr>
              <a:spLocks/>
            </p:cNvSpPr>
            <p:nvPr/>
          </p:nvSpPr>
          <p:spPr bwMode="auto">
            <a:xfrm>
              <a:off x="6869113" y="1630363"/>
              <a:ext cx="6350" cy="109538"/>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181"/>
            <p:cNvSpPr>
              <a:spLocks/>
            </p:cNvSpPr>
            <p:nvPr/>
          </p:nvSpPr>
          <p:spPr bwMode="auto">
            <a:xfrm>
              <a:off x="6881813" y="1630363"/>
              <a:ext cx="7938" cy="109538"/>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2"/>
                    <a:pt x="1" y="32"/>
                    <a:pt x="2" y="32"/>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182"/>
            <p:cNvSpPr>
              <a:spLocks/>
            </p:cNvSpPr>
            <p:nvPr/>
          </p:nvSpPr>
          <p:spPr bwMode="auto">
            <a:xfrm>
              <a:off x="6896100" y="1630363"/>
              <a:ext cx="6350" cy="109538"/>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2"/>
                    <a:pt x="1" y="32"/>
                    <a:pt x="2" y="32"/>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Rectangle 183"/>
            <p:cNvSpPr>
              <a:spLocks noChangeArrowheads="1"/>
            </p:cNvSpPr>
            <p:nvPr/>
          </p:nvSpPr>
          <p:spPr bwMode="auto">
            <a:xfrm>
              <a:off x="6913563" y="1630363"/>
              <a:ext cx="1588" cy="1588"/>
            </a:xfrm>
            <a:prstGeom prst="rect">
              <a:avLst/>
            </a:prstGeom>
            <a:solidFill>
              <a:srgbClr val="EF96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184"/>
            <p:cNvSpPr>
              <a:spLocks/>
            </p:cNvSpPr>
            <p:nvPr/>
          </p:nvSpPr>
          <p:spPr bwMode="auto">
            <a:xfrm>
              <a:off x="6905625" y="1630363"/>
              <a:ext cx="7938" cy="109538"/>
            </a:xfrm>
            <a:custGeom>
              <a:avLst/>
              <a:gdLst>
                <a:gd name="T0" fmla="*/ 2 w 2"/>
                <a:gd name="T1" fmla="*/ 0 h 32"/>
                <a:gd name="T2" fmla="*/ 0 w 2"/>
                <a:gd name="T3" fmla="*/ 0 h 32"/>
                <a:gd name="T4" fmla="*/ 0 w 2"/>
                <a:gd name="T5" fmla="*/ 32 h 32"/>
                <a:gd name="T6" fmla="*/ 2 w 2"/>
                <a:gd name="T7" fmla="*/ 32 h 32"/>
                <a:gd name="T8" fmla="*/ 2 w 2"/>
                <a:gd name="T9" fmla="*/ 0 h 32"/>
              </a:gdLst>
              <a:ahLst/>
              <a:cxnLst>
                <a:cxn ang="0">
                  <a:pos x="T0" y="T1"/>
                </a:cxn>
                <a:cxn ang="0">
                  <a:pos x="T2" y="T3"/>
                </a:cxn>
                <a:cxn ang="0">
                  <a:pos x="T4" y="T5"/>
                </a:cxn>
                <a:cxn ang="0">
                  <a:pos x="T6" y="T7"/>
                </a:cxn>
                <a:cxn ang="0">
                  <a:pos x="T8" y="T9"/>
                </a:cxn>
              </a:cxnLst>
              <a:rect l="0" t="0" r="r" b="b"/>
              <a:pathLst>
                <a:path w="2" h="32">
                  <a:moveTo>
                    <a:pt x="2" y="0"/>
                  </a:moveTo>
                  <a:cubicBezTo>
                    <a:pt x="0" y="0"/>
                    <a:pt x="0" y="0"/>
                    <a:pt x="0" y="0"/>
                  </a:cubicBezTo>
                  <a:cubicBezTo>
                    <a:pt x="0" y="32"/>
                    <a:pt x="0" y="32"/>
                    <a:pt x="0" y="32"/>
                  </a:cubicBezTo>
                  <a:cubicBezTo>
                    <a:pt x="1" y="32"/>
                    <a:pt x="1" y="32"/>
                    <a:pt x="2" y="32"/>
                  </a:cubicBezTo>
                  <a:cubicBezTo>
                    <a:pt x="2" y="0"/>
                    <a:pt x="2" y="0"/>
                    <a:pt x="2"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185"/>
            <p:cNvSpPr>
              <a:spLocks/>
            </p:cNvSpPr>
            <p:nvPr/>
          </p:nvSpPr>
          <p:spPr bwMode="auto">
            <a:xfrm>
              <a:off x="6919913" y="1630363"/>
              <a:ext cx="6350" cy="109538"/>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1" y="32"/>
                    <a:pt x="2" y="32"/>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186"/>
            <p:cNvSpPr>
              <a:spLocks/>
            </p:cNvSpPr>
            <p:nvPr/>
          </p:nvSpPr>
          <p:spPr bwMode="auto">
            <a:xfrm>
              <a:off x="6934200" y="1630363"/>
              <a:ext cx="6350" cy="109538"/>
            </a:xfrm>
            <a:custGeom>
              <a:avLst/>
              <a:gdLst>
                <a:gd name="T0" fmla="*/ 0 w 2"/>
                <a:gd name="T1" fmla="*/ 0 h 32"/>
                <a:gd name="T2" fmla="*/ 0 w 2"/>
                <a:gd name="T3" fmla="*/ 32 h 32"/>
                <a:gd name="T4" fmla="*/ 2 w 2"/>
                <a:gd name="T5" fmla="*/ 31 h 32"/>
                <a:gd name="T6" fmla="*/ 2 w 2"/>
                <a:gd name="T7" fmla="*/ 1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1"/>
                    <a:pt x="1" y="31"/>
                    <a:pt x="2" y="31"/>
                  </a:cubicBezTo>
                  <a:cubicBezTo>
                    <a:pt x="2" y="1"/>
                    <a:pt x="2" y="1"/>
                    <a:pt x="2" y="1"/>
                  </a:cubicBezTo>
                  <a:cubicBezTo>
                    <a:pt x="1" y="1"/>
                    <a:pt x="1" y="1"/>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187"/>
            <p:cNvSpPr>
              <a:spLocks/>
            </p:cNvSpPr>
            <p:nvPr/>
          </p:nvSpPr>
          <p:spPr bwMode="auto">
            <a:xfrm>
              <a:off x="6946900" y="1633538"/>
              <a:ext cx="7938" cy="103188"/>
            </a:xfrm>
            <a:custGeom>
              <a:avLst/>
              <a:gdLst>
                <a:gd name="T0" fmla="*/ 0 w 2"/>
                <a:gd name="T1" fmla="*/ 0 h 30"/>
                <a:gd name="T2" fmla="*/ 0 w 2"/>
                <a:gd name="T3" fmla="*/ 30 h 30"/>
                <a:gd name="T4" fmla="*/ 2 w 2"/>
                <a:gd name="T5" fmla="*/ 30 h 30"/>
                <a:gd name="T6" fmla="*/ 2 w 2"/>
                <a:gd name="T7" fmla="*/ 0 h 30"/>
                <a:gd name="T8" fmla="*/ 0 w 2"/>
                <a:gd name="T9" fmla="*/ 0 h 30"/>
              </a:gdLst>
              <a:ahLst/>
              <a:cxnLst>
                <a:cxn ang="0">
                  <a:pos x="T0" y="T1"/>
                </a:cxn>
                <a:cxn ang="0">
                  <a:pos x="T2" y="T3"/>
                </a:cxn>
                <a:cxn ang="0">
                  <a:pos x="T4" y="T5"/>
                </a:cxn>
                <a:cxn ang="0">
                  <a:pos x="T6" y="T7"/>
                </a:cxn>
                <a:cxn ang="0">
                  <a:pos x="T8" y="T9"/>
                </a:cxn>
              </a:cxnLst>
              <a:rect l="0" t="0" r="r" b="b"/>
              <a:pathLst>
                <a:path w="2" h="30">
                  <a:moveTo>
                    <a:pt x="0" y="0"/>
                  </a:moveTo>
                  <a:cubicBezTo>
                    <a:pt x="0" y="30"/>
                    <a:pt x="0" y="30"/>
                    <a:pt x="0" y="30"/>
                  </a:cubicBezTo>
                  <a:cubicBezTo>
                    <a:pt x="1" y="30"/>
                    <a:pt x="1" y="30"/>
                    <a:pt x="2" y="30"/>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188"/>
            <p:cNvSpPr>
              <a:spLocks/>
            </p:cNvSpPr>
            <p:nvPr/>
          </p:nvSpPr>
          <p:spPr bwMode="auto">
            <a:xfrm>
              <a:off x="6961188" y="1636713"/>
              <a:ext cx="3175" cy="96838"/>
            </a:xfrm>
            <a:custGeom>
              <a:avLst/>
              <a:gdLst>
                <a:gd name="T0" fmla="*/ 0 w 1"/>
                <a:gd name="T1" fmla="*/ 0 h 28"/>
                <a:gd name="T2" fmla="*/ 0 w 1"/>
                <a:gd name="T3" fmla="*/ 28 h 28"/>
                <a:gd name="T4" fmla="*/ 1 w 1"/>
                <a:gd name="T5" fmla="*/ 28 h 28"/>
                <a:gd name="T6" fmla="*/ 1 w 1"/>
                <a:gd name="T7" fmla="*/ 0 h 28"/>
                <a:gd name="T8" fmla="*/ 0 w 1"/>
                <a:gd name="T9" fmla="*/ 0 h 28"/>
              </a:gdLst>
              <a:ahLst/>
              <a:cxnLst>
                <a:cxn ang="0">
                  <a:pos x="T0" y="T1"/>
                </a:cxn>
                <a:cxn ang="0">
                  <a:pos x="T2" y="T3"/>
                </a:cxn>
                <a:cxn ang="0">
                  <a:pos x="T4" y="T5"/>
                </a:cxn>
                <a:cxn ang="0">
                  <a:pos x="T6" y="T7"/>
                </a:cxn>
                <a:cxn ang="0">
                  <a:pos x="T8" y="T9"/>
                </a:cxn>
              </a:cxnLst>
              <a:rect l="0" t="0" r="r" b="b"/>
              <a:pathLst>
                <a:path w="1" h="28">
                  <a:moveTo>
                    <a:pt x="0" y="0"/>
                  </a:moveTo>
                  <a:cubicBezTo>
                    <a:pt x="0" y="28"/>
                    <a:pt x="0" y="28"/>
                    <a:pt x="0" y="28"/>
                  </a:cubicBezTo>
                  <a:cubicBezTo>
                    <a:pt x="0" y="28"/>
                    <a:pt x="1" y="28"/>
                    <a:pt x="1" y="28"/>
                  </a:cubicBezTo>
                  <a:cubicBezTo>
                    <a:pt x="1" y="0"/>
                    <a:pt x="1" y="0"/>
                    <a:pt x="1"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189"/>
            <p:cNvSpPr>
              <a:spLocks/>
            </p:cNvSpPr>
            <p:nvPr/>
          </p:nvSpPr>
          <p:spPr bwMode="auto">
            <a:xfrm>
              <a:off x="6972300" y="1641476"/>
              <a:ext cx="6350" cy="88900"/>
            </a:xfrm>
            <a:custGeom>
              <a:avLst/>
              <a:gdLst>
                <a:gd name="T0" fmla="*/ 0 w 2"/>
                <a:gd name="T1" fmla="*/ 0 h 26"/>
                <a:gd name="T2" fmla="*/ 0 w 2"/>
                <a:gd name="T3" fmla="*/ 26 h 26"/>
                <a:gd name="T4" fmla="*/ 2 w 2"/>
                <a:gd name="T5" fmla="*/ 25 h 26"/>
                <a:gd name="T6" fmla="*/ 2 w 2"/>
                <a:gd name="T7" fmla="*/ 1 h 26"/>
                <a:gd name="T8" fmla="*/ 0 w 2"/>
                <a:gd name="T9" fmla="*/ 0 h 26"/>
              </a:gdLst>
              <a:ahLst/>
              <a:cxnLst>
                <a:cxn ang="0">
                  <a:pos x="T0" y="T1"/>
                </a:cxn>
                <a:cxn ang="0">
                  <a:pos x="T2" y="T3"/>
                </a:cxn>
                <a:cxn ang="0">
                  <a:pos x="T4" y="T5"/>
                </a:cxn>
                <a:cxn ang="0">
                  <a:pos x="T6" y="T7"/>
                </a:cxn>
                <a:cxn ang="0">
                  <a:pos x="T8" y="T9"/>
                </a:cxn>
              </a:cxnLst>
              <a:rect l="0" t="0" r="r" b="b"/>
              <a:pathLst>
                <a:path w="2" h="26">
                  <a:moveTo>
                    <a:pt x="0" y="0"/>
                  </a:moveTo>
                  <a:cubicBezTo>
                    <a:pt x="0" y="26"/>
                    <a:pt x="0" y="26"/>
                    <a:pt x="0" y="26"/>
                  </a:cubicBezTo>
                  <a:cubicBezTo>
                    <a:pt x="1" y="26"/>
                    <a:pt x="2" y="26"/>
                    <a:pt x="2" y="25"/>
                  </a:cubicBezTo>
                  <a:cubicBezTo>
                    <a:pt x="2" y="1"/>
                    <a:pt x="2" y="1"/>
                    <a:pt x="2" y="1"/>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190"/>
            <p:cNvSpPr>
              <a:spLocks/>
            </p:cNvSpPr>
            <p:nvPr/>
          </p:nvSpPr>
          <p:spPr bwMode="auto">
            <a:xfrm>
              <a:off x="6985000" y="1647826"/>
              <a:ext cx="7938" cy="76200"/>
            </a:xfrm>
            <a:custGeom>
              <a:avLst/>
              <a:gdLst>
                <a:gd name="T0" fmla="*/ 0 w 2"/>
                <a:gd name="T1" fmla="*/ 0 h 22"/>
                <a:gd name="T2" fmla="*/ 0 w 2"/>
                <a:gd name="T3" fmla="*/ 22 h 22"/>
                <a:gd name="T4" fmla="*/ 2 w 2"/>
                <a:gd name="T5" fmla="*/ 21 h 22"/>
                <a:gd name="T6" fmla="*/ 2 w 2"/>
                <a:gd name="T7" fmla="*/ 1 h 22"/>
                <a:gd name="T8" fmla="*/ 0 w 2"/>
                <a:gd name="T9" fmla="*/ 0 h 22"/>
              </a:gdLst>
              <a:ahLst/>
              <a:cxnLst>
                <a:cxn ang="0">
                  <a:pos x="T0" y="T1"/>
                </a:cxn>
                <a:cxn ang="0">
                  <a:pos x="T2" y="T3"/>
                </a:cxn>
                <a:cxn ang="0">
                  <a:pos x="T4" y="T5"/>
                </a:cxn>
                <a:cxn ang="0">
                  <a:pos x="T6" y="T7"/>
                </a:cxn>
                <a:cxn ang="0">
                  <a:pos x="T8" y="T9"/>
                </a:cxn>
              </a:cxnLst>
              <a:rect l="0" t="0" r="r" b="b"/>
              <a:pathLst>
                <a:path w="2" h="22">
                  <a:moveTo>
                    <a:pt x="0" y="0"/>
                  </a:moveTo>
                  <a:cubicBezTo>
                    <a:pt x="0" y="22"/>
                    <a:pt x="0" y="22"/>
                    <a:pt x="0" y="22"/>
                  </a:cubicBezTo>
                  <a:cubicBezTo>
                    <a:pt x="1" y="22"/>
                    <a:pt x="2" y="22"/>
                    <a:pt x="2" y="21"/>
                  </a:cubicBezTo>
                  <a:cubicBezTo>
                    <a:pt x="2" y="1"/>
                    <a:pt x="2" y="1"/>
                    <a:pt x="2" y="1"/>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191"/>
            <p:cNvSpPr>
              <a:spLocks/>
            </p:cNvSpPr>
            <p:nvPr/>
          </p:nvSpPr>
          <p:spPr bwMode="auto">
            <a:xfrm>
              <a:off x="6999288" y="1654176"/>
              <a:ext cx="6350" cy="61913"/>
            </a:xfrm>
            <a:custGeom>
              <a:avLst/>
              <a:gdLst>
                <a:gd name="T0" fmla="*/ 2 w 2"/>
                <a:gd name="T1" fmla="*/ 14 h 18"/>
                <a:gd name="T2" fmla="*/ 2 w 2"/>
                <a:gd name="T3" fmla="*/ 4 h 18"/>
                <a:gd name="T4" fmla="*/ 0 w 2"/>
                <a:gd name="T5" fmla="*/ 0 h 18"/>
                <a:gd name="T6" fmla="*/ 0 w 2"/>
                <a:gd name="T7" fmla="*/ 18 h 18"/>
                <a:gd name="T8" fmla="*/ 2 w 2"/>
                <a:gd name="T9" fmla="*/ 14 h 18"/>
              </a:gdLst>
              <a:ahLst/>
              <a:cxnLst>
                <a:cxn ang="0">
                  <a:pos x="T0" y="T1"/>
                </a:cxn>
                <a:cxn ang="0">
                  <a:pos x="T2" y="T3"/>
                </a:cxn>
                <a:cxn ang="0">
                  <a:pos x="T4" y="T5"/>
                </a:cxn>
                <a:cxn ang="0">
                  <a:pos x="T6" y="T7"/>
                </a:cxn>
                <a:cxn ang="0">
                  <a:pos x="T8" y="T9"/>
                </a:cxn>
              </a:cxnLst>
              <a:rect l="0" t="0" r="r" b="b"/>
              <a:pathLst>
                <a:path w="2" h="18">
                  <a:moveTo>
                    <a:pt x="2" y="14"/>
                  </a:moveTo>
                  <a:cubicBezTo>
                    <a:pt x="2" y="4"/>
                    <a:pt x="2" y="4"/>
                    <a:pt x="2" y="4"/>
                  </a:cubicBezTo>
                  <a:cubicBezTo>
                    <a:pt x="2" y="3"/>
                    <a:pt x="1" y="1"/>
                    <a:pt x="0" y="0"/>
                  </a:cubicBezTo>
                  <a:cubicBezTo>
                    <a:pt x="0" y="18"/>
                    <a:pt x="0" y="18"/>
                    <a:pt x="0" y="18"/>
                  </a:cubicBezTo>
                  <a:cubicBezTo>
                    <a:pt x="1" y="17"/>
                    <a:pt x="2" y="16"/>
                    <a:pt x="2" y="1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Oval 192"/>
            <p:cNvSpPr>
              <a:spLocks noChangeArrowheads="1"/>
            </p:cNvSpPr>
            <p:nvPr/>
          </p:nvSpPr>
          <p:spPr bwMode="auto">
            <a:xfrm>
              <a:off x="6778625" y="1630363"/>
              <a:ext cx="227013" cy="76200"/>
            </a:xfrm>
            <a:prstGeom prst="ellipse">
              <a:avLst/>
            </a:prstGeom>
            <a:solidFill>
              <a:srgbClr val="FFCD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Oval 193"/>
            <p:cNvSpPr>
              <a:spLocks noChangeArrowheads="1"/>
            </p:cNvSpPr>
            <p:nvPr/>
          </p:nvSpPr>
          <p:spPr bwMode="auto">
            <a:xfrm>
              <a:off x="6799263" y="1641476"/>
              <a:ext cx="185738" cy="57150"/>
            </a:xfrm>
            <a:prstGeom prst="ellipse">
              <a:avLst/>
            </a:prstGeom>
            <a:solidFill>
              <a:srgbClr val="FFD3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Oval 194"/>
            <p:cNvSpPr>
              <a:spLocks noChangeArrowheads="1"/>
            </p:cNvSpPr>
            <p:nvPr/>
          </p:nvSpPr>
          <p:spPr bwMode="auto">
            <a:xfrm>
              <a:off x="6799263" y="1636713"/>
              <a:ext cx="185738" cy="55563"/>
            </a:xfrm>
            <a:prstGeom prst="ellipse">
              <a:avLst/>
            </a:prstGeom>
            <a:solidFill>
              <a:srgbClr val="F7BF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95"/>
            <p:cNvSpPr>
              <a:spLocks/>
            </p:cNvSpPr>
            <p:nvPr/>
          </p:nvSpPr>
          <p:spPr bwMode="auto">
            <a:xfrm>
              <a:off x="6799263" y="1636713"/>
              <a:ext cx="185738" cy="31750"/>
            </a:xfrm>
            <a:custGeom>
              <a:avLst/>
              <a:gdLst>
                <a:gd name="T0" fmla="*/ 27 w 54"/>
                <a:gd name="T1" fmla="*/ 1 h 9"/>
                <a:gd name="T2" fmla="*/ 54 w 54"/>
                <a:gd name="T3" fmla="*/ 9 h 9"/>
                <a:gd name="T4" fmla="*/ 54 w 54"/>
                <a:gd name="T5" fmla="*/ 8 h 9"/>
                <a:gd name="T6" fmla="*/ 27 w 54"/>
                <a:gd name="T7" fmla="*/ 0 h 9"/>
                <a:gd name="T8" fmla="*/ 0 w 54"/>
                <a:gd name="T9" fmla="*/ 8 h 9"/>
                <a:gd name="T10" fmla="*/ 0 w 54"/>
                <a:gd name="T11" fmla="*/ 9 h 9"/>
                <a:gd name="T12" fmla="*/ 27 w 54"/>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54" h="9">
                  <a:moveTo>
                    <a:pt x="27" y="1"/>
                  </a:moveTo>
                  <a:cubicBezTo>
                    <a:pt x="41" y="1"/>
                    <a:pt x="53" y="4"/>
                    <a:pt x="54" y="9"/>
                  </a:cubicBezTo>
                  <a:cubicBezTo>
                    <a:pt x="54" y="8"/>
                    <a:pt x="54" y="8"/>
                    <a:pt x="54" y="8"/>
                  </a:cubicBezTo>
                  <a:cubicBezTo>
                    <a:pt x="54" y="3"/>
                    <a:pt x="42" y="0"/>
                    <a:pt x="27" y="0"/>
                  </a:cubicBezTo>
                  <a:cubicBezTo>
                    <a:pt x="12" y="0"/>
                    <a:pt x="0" y="3"/>
                    <a:pt x="0" y="8"/>
                  </a:cubicBezTo>
                  <a:cubicBezTo>
                    <a:pt x="0" y="8"/>
                    <a:pt x="0" y="8"/>
                    <a:pt x="0" y="9"/>
                  </a:cubicBezTo>
                  <a:cubicBezTo>
                    <a:pt x="1" y="4"/>
                    <a:pt x="13" y="1"/>
                    <a:pt x="27" y="1"/>
                  </a:cubicBez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96"/>
            <p:cNvSpPr>
              <a:spLocks/>
            </p:cNvSpPr>
            <p:nvPr/>
          </p:nvSpPr>
          <p:spPr bwMode="auto">
            <a:xfrm>
              <a:off x="6778625" y="1582738"/>
              <a:ext cx="227013" cy="112713"/>
            </a:xfrm>
            <a:custGeom>
              <a:avLst/>
              <a:gdLst>
                <a:gd name="T0" fmla="*/ 66 w 66"/>
                <a:gd name="T1" fmla="*/ 22 h 33"/>
                <a:gd name="T2" fmla="*/ 33 w 66"/>
                <a:gd name="T3" fmla="*/ 33 h 33"/>
                <a:gd name="T4" fmla="*/ 0 w 66"/>
                <a:gd name="T5" fmla="*/ 22 h 33"/>
                <a:gd name="T6" fmla="*/ 0 w 66"/>
                <a:gd name="T7" fmla="*/ 11 h 33"/>
                <a:gd name="T8" fmla="*/ 33 w 66"/>
                <a:gd name="T9" fmla="*/ 0 h 33"/>
                <a:gd name="T10" fmla="*/ 66 w 66"/>
                <a:gd name="T11" fmla="*/ 11 h 33"/>
                <a:gd name="T12" fmla="*/ 66 w 66"/>
                <a:gd name="T13" fmla="*/ 22 h 33"/>
              </a:gdLst>
              <a:ahLst/>
              <a:cxnLst>
                <a:cxn ang="0">
                  <a:pos x="T0" y="T1"/>
                </a:cxn>
                <a:cxn ang="0">
                  <a:pos x="T2" y="T3"/>
                </a:cxn>
                <a:cxn ang="0">
                  <a:pos x="T4" y="T5"/>
                </a:cxn>
                <a:cxn ang="0">
                  <a:pos x="T6" y="T7"/>
                </a:cxn>
                <a:cxn ang="0">
                  <a:pos x="T8" y="T9"/>
                </a:cxn>
                <a:cxn ang="0">
                  <a:pos x="T10" y="T11"/>
                </a:cxn>
                <a:cxn ang="0">
                  <a:pos x="T12" y="T13"/>
                </a:cxn>
              </a:cxnLst>
              <a:rect l="0" t="0" r="r" b="b"/>
              <a:pathLst>
                <a:path w="66" h="33">
                  <a:moveTo>
                    <a:pt x="66" y="22"/>
                  </a:moveTo>
                  <a:cubicBezTo>
                    <a:pt x="66" y="28"/>
                    <a:pt x="51" y="33"/>
                    <a:pt x="33" y="33"/>
                  </a:cubicBezTo>
                  <a:cubicBezTo>
                    <a:pt x="15" y="33"/>
                    <a:pt x="0" y="28"/>
                    <a:pt x="0" y="22"/>
                  </a:cubicBezTo>
                  <a:cubicBezTo>
                    <a:pt x="0" y="11"/>
                    <a:pt x="0" y="11"/>
                    <a:pt x="0" y="11"/>
                  </a:cubicBezTo>
                  <a:cubicBezTo>
                    <a:pt x="0" y="5"/>
                    <a:pt x="15" y="0"/>
                    <a:pt x="33" y="0"/>
                  </a:cubicBezTo>
                  <a:cubicBezTo>
                    <a:pt x="51" y="0"/>
                    <a:pt x="66" y="5"/>
                    <a:pt x="66" y="11"/>
                  </a:cubicBezTo>
                  <a:lnTo>
                    <a:pt x="66" y="22"/>
                  </a:ln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97"/>
            <p:cNvSpPr>
              <a:spLocks/>
            </p:cNvSpPr>
            <p:nvPr/>
          </p:nvSpPr>
          <p:spPr bwMode="auto">
            <a:xfrm>
              <a:off x="6778625" y="1577976"/>
              <a:ext cx="227013" cy="111125"/>
            </a:xfrm>
            <a:custGeom>
              <a:avLst/>
              <a:gdLst>
                <a:gd name="T0" fmla="*/ 66 w 66"/>
                <a:gd name="T1" fmla="*/ 21 h 32"/>
                <a:gd name="T2" fmla="*/ 33 w 66"/>
                <a:gd name="T3" fmla="*/ 32 h 32"/>
                <a:gd name="T4" fmla="*/ 0 w 66"/>
                <a:gd name="T5" fmla="*/ 21 h 32"/>
                <a:gd name="T6" fmla="*/ 0 w 66"/>
                <a:gd name="T7" fmla="*/ 11 h 32"/>
                <a:gd name="T8" fmla="*/ 33 w 66"/>
                <a:gd name="T9" fmla="*/ 0 h 32"/>
                <a:gd name="T10" fmla="*/ 66 w 66"/>
                <a:gd name="T11" fmla="*/ 11 h 32"/>
                <a:gd name="T12" fmla="*/ 66 w 66"/>
                <a:gd name="T13" fmla="*/ 21 h 32"/>
              </a:gdLst>
              <a:ahLst/>
              <a:cxnLst>
                <a:cxn ang="0">
                  <a:pos x="T0" y="T1"/>
                </a:cxn>
                <a:cxn ang="0">
                  <a:pos x="T2" y="T3"/>
                </a:cxn>
                <a:cxn ang="0">
                  <a:pos x="T4" y="T5"/>
                </a:cxn>
                <a:cxn ang="0">
                  <a:pos x="T6" y="T7"/>
                </a:cxn>
                <a:cxn ang="0">
                  <a:pos x="T8" y="T9"/>
                </a:cxn>
                <a:cxn ang="0">
                  <a:pos x="T10" y="T11"/>
                </a:cxn>
                <a:cxn ang="0">
                  <a:pos x="T12" y="T13"/>
                </a:cxn>
              </a:cxnLst>
              <a:rect l="0" t="0" r="r" b="b"/>
              <a:pathLst>
                <a:path w="66" h="32">
                  <a:moveTo>
                    <a:pt x="66" y="21"/>
                  </a:moveTo>
                  <a:cubicBezTo>
                    <a:pt x="66" y="27"/>
                    <a:pt x="51" y="32"/>
                    <a:pt x="33" y="32"/>
                  </a:cubicBezTo>
                  <a:cubicBezTo>
                    <a:pt x="15" y="32"/>
                    <a:pt x="0" y="27"/>
                    <a:pt x="0" y="21"/>
                  </a:cubicBezTo>
                  <a:cubicBezTo>
                    <a:pt x="0" y="11"/>
                    <a:pt x="0" y="11"/>
                    <a:pt x="0" y="11"/>
                  </a:cubicBezTo>
                  <a:cubicBezTo>
                    <a:pt x="0" y="5"/>
                    <a:pt x="15" y="0"/>
                    <a:pt x="33" y="0"/>
                  </a:cubicBezTo>
                  <a:cubicBezTo>
                    <a:pt x="51" y="0"/>
                    <a:pt x="66" y="5"/>
                    <a:pt x="66" y="11"/>
                  </a:cubicBezTo>
                  <a:lnTo>
                    <a:pt x="66" y="21"/>
                  </a:ln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98"/>
            <p:cNvSpPr>
              <a:spLocks/>
            </p:cNvSpPr>
            <p:nvPr/>
          </p:nvSpPr>
          <p:spPr bwMode="auto">
            <a:xfrm>
              <a:off x="6778625" y="1603376"/>
              <a:ext cx="7938" cy="61913"/>
            </a:xfrm>
            <a:custGeom>
              <a:avLst/>
              <a:gdLst>
                <a:gd name="T0" fmla="*/ 0 w 2"/>
                <a:gd name="T1" fmla="*/ 4 h 18"/>
                <a:gd name="T2" fmla="*/ 0 w 2"/>
                <a:gd name="T3" fmla="*/ 14 h 18"/>
                <a:gd name="T4" fmla="*/ 2 w 2"/>
                <a:gd name="T5" fmla="*/ 18 h 18"/>
                <a:gd name="T6" fmla="*/ 2 w 2"/>
                <a:gd name="T7" fmla="*/ 0 h 18"/>
                <a:gd name="T8" fmla="*/ 0 w 2"/>
                <a:gd name="T9" fmla="*/ 4 h 18"/>
              </a:gdLst>
              <a:ahLst/>
              <a:cxnLst>
                <a:cxn ang="0">
                  <a:pos x="T0" y="T1"/>
                </a:cxn>
                <a:cxn ang="0">
                  <a:pos x="T2" y="T3"/>
                </a:cxn>
                <a:cxn ang="0">
                  <a:pos x="T4" y="T5"/>
                </a:cxn>
                <a:cxn ang="0">
                  <a:pos x="T6" y="T7"/>
                </a:cxn>
                <a:cxn ang="0">
                  <a:pos x="T8" y="T9"/>
                </a:cxn>
              </a:cxnLst>
              <a:rect l="0" t="0" r="r" b="b"/>
              <a:pathLst>
                <a:path w="2" h="18">
                  <a:moveTo>
                    <a:pt x="0" y="4"/>
                  </a:moveTo>
                  <a:cubicBezTo>
                    <a:pt x="0" y="14"/>
                    <a:pt x="0" y="14"/>
                    <a:pt x="0" y="14"/>
                  </a:cubicBezTo>
                  <a:cubicBezTo>
                    <a:pt x="0" y="15"/>
                    <a:pt x="0" y="17"/>
                    <a:pt x="2" y="18"/>
                  </a:cubicBezTo>
                  <a:cubicBezTo>
                    <a:pt x="2" y="0"/>
                    <a:pt x="2" y="0"/>
                    <a:pt x="2" y="0"/>
                  </a:cubicBezTo>
                  <a:cubicBezTo>
                    <a:pt x="0" y="1"/>
                    <a:pt x="0" y="3"/>
                    <a:pt x="0" y="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199"/>
            <p:cNvSpPr>
              <a:spLocks/>
            </p:cNvSpPr>
            <p:nvPr/>
          </p:nvSpPr>
          <p:spPr bwMode="auto">
            <a:xfrm>
              <a:off x="6792913" y="1595438"/>
              <a:ext cx="3175" cy="76200"/>
            </a:xfrm>
            <a:custGeom>
              <a:avLst/>
              <a:gdLst>
                <a:gd name="T0" fmla="*/ 0 w 1"/>
                <a:gd name="T1" fmla="*/ 1 h 22"/>
                <a:gd name="T2" fmla="*/ 0 w 1"/>
                <a:gd name="T3" fmla="*/ 21 h 22"/>
                <a:gd name="T4" fmla="*/ 1 w 1"/>
                <a:gd name="T5" fmla="*/ 22 h 22"/>
                <a:gd name="T6" fmla="*/ 1 w 1"/>
                <a:gd name="T7" fmla="*/ 0 h 22"/>
                <a:gd name="T8" fmla="*/ 0 w 1"/>
                <a:gd name="T9" fmla="*/ 1 h 22"/>
              </a:gdLst>
              <a:ahLst/>
              <a:cxnLst>
                <a:cxn ang="0">
                  <a:pos x="T0" y="T1"/>
                </a:cxn>
                <a:cxn ang="0">
                  <a:pos x="T2" y="T3"/>
                </a:cxn>
                <a:cxn ang="0">
                  <a:pos x="T4" y="T5"/>
                </a:cxn>
                <a:cxn ang="0">
                  <a:pos x="T6" y="T7"/>
                </a:cxn>
                <a:cxn ang="0">
                  <a:pos x="T8" y="T9"/>
                </a:cxn>
              </a:cxnLst>
              <a:rect l="0" t="0" r="r" b="b"/>
              <a:pathLst>
                <a:path w="1" h="22">
                  <a:moveTo>
                    <a:pt x="0" y="1"/>
                  </a:moveTo>
                  <a:cubicBezTo>
                    <a:pt x="0" y="21"/>
                    <a:pt x="0" y="21"/>
                    <a:pt x="0" y="21"/>
                  </a:cubicBezTo>
                  <a:cubicBezTo>
                    <a:pt x="0" y="22"/>
                    <a:pt x="1" y="22"/>
                    <a:pt x="1" y="22"/>
                  </a:cubicBezTo>
                  <a:cubicBezTo>
                    <a:pt x="1" y="0"/>
                    <a:pt x="1" y="0"/>
                    <a:pt x="1" y="0"/>
                  </a:cubicBezTo>
                  <a:cubicBezTo>
                    <a:pt x="1" y="0"/>
                    <a:pt x="0"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200"/>
            <p:cNvSpPr>
              <a:spLocks/>
            </p:cNvSpPr>
            <p:nvPr/>
          </p:nvSpPr>
          <p:spPr bwMode="auto">
            <a:xfrm>
              <a:off x="6802438" y="1589088"/>
              <a:ext cx="7938" cy="88900"/>
            </a:xfrm>
            <a:custGeom>
              <a:avLst/>
              <a:gdLst>
                <a:gd name="T0" fmla="*/ 0 w 2"/>
                <a:gd name="T1" fmla="*/ 1 h 26"/>
                <a:gd name="T2" fmla="*/ 0 w 2"/>
                <a:gd name="T3" fmla="*/ 25 h 26"/>
                <a:gd name="T4" fmla="*/ 2 w 2"/>
                <a:gd name="T5" fmla="*/ 26 h 26"/>
                <a:gd name="T6" fmla="*/ 2 w 2"/>
                <a:gd name="T7" fmla="*/ 0 h 26"/>
                <a:gd name="T8" fmla="*/ 0 w 2"/>
                <a:gd name="T9" fmla="*/ 1 h 26"/>
              </a:gdLst>
              <a:ahLst/>
              <a:cxnLst>
                <a:cxn ang="0">
                  <a:pos x="T0" y="T1"/>
                </a:cxn>
                <a:cxn ang="0">
                  <a:pos x="T2" y="T3"/>
                </a:cxn>
                <a:cxn ang="0">
                  <a:pos x="T4" y="T5"/>
                </a:cxn>
                <a:cxn ang="0">
                  <a:pos x="T6" y="T7"/>
                </a:cxn>
                <a:cxn ang="0">
                  <a:pos x="T8" y="T9"/>
                </a:cxn>
              </a:cxnLst>
              <a:rect l="0" t="0" r="r" b="b"/>
              <a:pathLst>
                <a:path w="2" h="26">
                  <a:moveTo>
                    <a:pt x="0" y="1"/>
                  </a:moveTo>
                  <a:cubicBezTo>
                    <a:pt x="0" y="25"/>
                    <a:pt x="0" y="25"/>
                    <a:pt x="0" y="25"/>
                  </a:cubicBezTo>
                  <a:cubicBezTo>
                    <a:pt x="1" y="25"/>
                    <a:pt x="1" y="26"/>
                    <a:pt x="2" y="26"/>
                  </a:cubicBezTo>
                  <a:cubicBezTo>
                    <a:pt x="2" y="0"/>
                    <a:pt x="2" y="0"/>
                    <a:pt x="2" y="0"/>
                  </a:cubicBezTo>
                  <a:cubicBezTo>
                    <a:pt x="1" y="0"/>
                    <a:pt x="1"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201"/>
            <p:cNvSpPr>
              <a:spLocks/>
            </p:cNvSpPr>
            <p:nvPr/>
          </p:nvSpPr>
          <p:spPr bwMode="auto">
            <a:xfrm>
              <a:off x="6816725" y="1585913"/>
              <a:ext cx="6350" cy="96838"/>
            </a:xfrm>
            <a:custGeom>
              <a:avLst/>
              <a:gdLst>
                <a:gd name="T0" fmla="*/ 0 w 2"/>
                <a:gd name="T1" fmla="*/ 0 h 28"/>
                <a:gd name="T2" fmla="*/ 0 w 2"/>
                <a:gd name="T3" fmla="*/ 28 h 28"/>
                <a:gd name="T4" fmla="*/ 2 w 2"/>
                <a:gd name="T5" fmla="*/ 28 h 28"/>
                <a:gd name="T6" fmla="*/ 2 w 2"/>
                <a:gd name="T7" fmla="*/ 0 h 28"/>
                <a:gd name="T8" fmla="*/ 0 w 2"/>
                <a:gd name="T9" fmla="*/ 0 h 28"/>
              </a:gdLst>
              <a:ahLst/>
              <a:cxnLst>
                <a:cxn ang="0">
                  <a:pos x="T0" y="T1"/>
                </a:cxn>
                <a:cxn ang="0">
                  <a:pos x="T2" y="T3"/>
                </a:cxn>
                <a:cxn ang="0">
                  <a:pos x="T4" y="T5"/>
                </a:cxn>
                <a:cxn ang="0">
                  <a:pos x="T6" y="T7"/>
                </a:cxn>
                <a:cxn ang="0">
                  <a:pos x="T8" y="T9"/>
                </a:cxn>
              </a:cxnLst>
              <a:rect l="0" t="0" r="r" b="b"/>
              <a:pathLst>
                <a:path w="2" h="28">
                  <a:moveTo>
                    <a:pt x="0" y="0"/>
                  </a:moveTo>
                  <a:cubicBezTo>
                    <a:pt x="0" y="28"/>
                    <a:pt x="0" y="28"/>
                    <a:pt x="0" y="28"/>
                  </a:cubicBezTo>
                  <a:cubicBezTo>
                    <a:pt x="1" y="28"/>
                    <a:pt x="1" y="28"/>
                    <a:pt x="2" y="28"/>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202"/>
            <p:cNvSpPr>
              <a:spLocks/>
            </p:cNvSpPr>
            <p:nvPr/>
          </p:nvSpPr>
          <p:spPr bwMode="auto">
            <a:xfrm>
              <a:off x="6831013" y="1582738"/>
              <a:ext cx="6350" cy="103188"/>
            </a:xfrm>
            <a:custGeom>
              <a:avLst/>
              <a:gdLst>
                <a:gd name="T0" fmla="*/ 0 w 2"/>
                <a:gd name="T1" fmla="*/ 0 h 30"/>
                <a:gd name="T2" fmla="*/ 0 w 2"/>
                <a:gd name="T3" fmla="*/ 30 h 30"/>
                <a:gd name="T4" fmla="*/ 2 w 2"/>
                <a:gd name="T5" fmla="*/ 30 h 30"/>
                <a:gd name="T6" fmla="*/ 2 w 2"/>
                <a:gd name="T7" fmla="*/ 0 h 30"/>
                <a:gd name="T8" fmla="*/ 0 w 2"/>
                <a:gd name="T9" fmla="*/ 0 h 30"/>
              </a:gdLst>
              <a:ahLst/>
              <a:cxnLst>
                <a:cxn ang="0">
                  <a:pos x="T0" y="T1"/>
                </a:cxn>
                <a:cxn ang="0">
                  <a:pos x="T2" y="T3"/>
                </a:cxn>
                <a:cxn ang="0">
                  <a:pos x="T4" y="T5"/>
                </a:cxn>
                <a:cxn ang="0">
                  <a:pos x="T6" y="T7"/>
                </a:cxn>
                <a:cxn ang="0">
                  <a:pos x="T8" y="T9"/>
                </a:cxn>
              </a:cxnLst>
              <a:rect l="0" t="0" r="r" b="b"/>
              <a:pathLst>
                <a:path w="2" h="30">
                  <a:moveTo>
                    <a:pt x="0" y="0"/>
                  </a:moveTo>
                  <a:cubicBezTo>
                    <a:pt x="0" y="30"/>
                    <a:pt x="0" y="30"/>
                    <a:pt x="0" y="30"/>
                  </a:cubicBezTo>
                  <a:cubicBezTo>
                    <a:pt x="1" y="30"/>
                    <a:pt x="1" y="30"/>
                    <a:pt x="2" y="30"/>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203"/>
            <p:cNvSpPr>
              <a:spLocks/>
            </p:cNvSpPr>
            <p:nvPr/>
          </p:nvSpPr>
          <p:spPr bwMode="auto">
            <a:xfrm>
              <a:off x="6843713" y="1582738"/>
              <a:ext cx="7938" cy="106363"/>
            </a:xfrm>
            <a:custGeom>
              <a:avLst/>
              <a:gdLst>
                <a:gd name="T0" fmla="*/ 0 w 2"/>
                <a:gd name="T1" fmla="*/ 0 h 31"/>
                <a:gd name="T2" fmla="*/ 0 w 2"/>
                <a:gd name="T3" fmla="*/ 30 h 31"/>
                <a:gd name="T4" fmla="*/ 2 w 2"/>
                <a:gd name="T5" fmla="*/ 31 h 31"/>
                <a:gd name="T6" fmla="*/ 2 w 2"/>
                <a:gd name="T7" fmla="*/ 0 h 31"/>
                <a:gd name="T8" fmla="*/ 0 w 2"/>
                <a:gd name="T9" fmla="*/ 0 h 31"/>
              </a:gdLst>
              <a:ahLst/>
              <a:cxnLst>
                <a:cxn ang="0">
                  <a:pos x="T0" y="T1"/>
                </a:cxn>
                <a:cxn ang="0">
                  <a:pos x="T2" y="T3"/>
                </a:cxn>
                <a:cxn ang="0">
                  <a:pos x="T4" y="T5"/>
                </a:cxn>
                <a:cxn ang="0">
                  <a:pos x="T6" y="T7"/>
                </a:cxn>
                <a:cxn ang="0">
                  <a:pos x="T8" y="T9"/>
                </a:cxn>
              </a:cxnLst>
              <a:rect l="0" t="0" r="r" b="b"/>
              <a:pathLst>
                <a:path w="2" h="31">
                  <a:moveTo>
                    <a:pt x="0" y="0"/>
                  </a:moveTo>
                  <a:cubicBezTo>
                    <a:pt x="0" y="30"/>
                    <a:pt x="0" y="30"/>
                    <a:pt x="0" y="30"/>
                  </a:cubicBezTo>
                  <a:cubicBezTo>
                    <a:pt x="0" y="30"/>
                    <a:pt x="1" y="30"/>
                    <a:pt x="2" y="31"/>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204"/>
            <p:cNvSpPr>
              <a:spLocks/>
            </p:cNvSpPr>
            <p:nvPr/>
          </p:nvSpPr>
          <p:spPr bwMode="auto">
            <a:xfrm>
              <a:off x="6854825" y="1577976"/>
              <a:ext cx="6350" cy="111125"/>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205"/>
            <p:cNvSpPr>
              <a:spLocks/>
            </p:cNvSpPr>
            <p:nvPr/>
          </p:nvSpPr>
          <p:spPr bwMode="auto">
            <a:xfrm>
              <a:off x="6869113" y="1577976"/>
              <a:ext cx="6350" cy="111125"/>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206"/>
            <p:cNvSpPr>
              <a:spLocks/>
            </p:cNvSpPr>
            <p:nvPr/>
          </p:nvSpPr>
          <p:spPr bwMode="auto">
            <a:xfrm>
              <a:off x="6881813" y="1577976"/>
              <a:ext cx="7938" cy="111125"/>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2"/>
                    <a:pt x="1" y="32"/>
                    <a:pt x="2" y="32"/>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207"/>
            <p:cNvSpPr>
              <a:spLocks/>
            </p:cNvSpPr>
            <p:nvPr/>
          </p:nvSpPr>
          <p:spPr bwMode="auto">
            <a:xfrm>
              <a:off x="6896100" y="1577976"/>
              <a:ext cx="6350" cy="111125"/>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2"/>
                    <a:pt x="1" y="32"/>
                    <a:pt x="2" y="32"/>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Rectangle 208"/>
            <p:cNvSpPr>
              <a:spLocks noChangeArrowheads="1"/>
            </p:cNvSpPr>
            <p:nvPr/>
          </p:nvSpPr>
          <p:spPr bwMode="auto">
            <a:xfrm>
              <a:off x="6913563" y="1577976"/>
              <a:ext cx="1588" cy="1588"/>
            </a:xfrm>
            <a:prstGeom prst="rect">
              <a:avLst/>
            </a:prstGeom>
            <a:solidFill>
              <a:srgbClr val="EF96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209"/>
            <p:cNvSpPr>
              <a:spLocks/>
            </p:cNvSpPr>
            <p:nvPr/>
          </p:nvSpPr>
          <p:spPr bwMode="auto">
            <a:xfrm>
              <a:off x="6905625" y="1577976"/>
              <a:ext cx="7938" cy="111125"/>
            </a:xfrm>
            <a:custGeom>
              <a:avLst/>
              <a:gdLst>
                <a:gd name="T0" fmla="*/ 2 w 2"/>
                <a:gd name="T1" fmla="*/ 0 h 32"/>
                <a:gd name="T2" fmla="*/ 0 w 2"/>
                <a:gd name="T3" fmla="*/ 0 h 32"/>
                <a:gd name="T4" fmla="*/ 0 w 2"/>
                <a:gd name="T5" fmla="*/ 32 h 32"/>
                <a:gd name="T6" fmla="*/ 2 w 2"/>
                <a:gd name="T7" fmla="*/ 32 h 32"/>
                <a:gd name="T8" fmla="*/ 2 w 2"/>
                <a:gd name="T9" fmla="*/ 0 h 32"/>
              </a:gdLst>
              <a:ahLst/>
              <a:cxnLst>
                <a:cxn ang="0">
                  <a:pos x="T0" y="T1"/>
                </a:cxn>
                <a:cxn ang="0">
                  <a:pos x="T2" y="T3"/>
                </a:cxn>
                <a:cxn ang="0">
                  <a:pos x="T4" y="T5"/>
                </a:cxn>
                <a:cxn ang="0">
                  <a:pos x="T6" y="T7"/>
                </a:cxn>
                <a:cxn ang="0">
                  <a:pos x="T8" y="T9"/>
                </a:cxn>
              </a:cxnLst>
              <a:rect l="0" t="0" r="r" b="b"/>
              <a:pathLst>
                <a:path w="2" h="32">
                  <a:moveTo>
                    <a:pt x="2" y="0"/>
                  </a:moveTo>
                  <a:cubicBezTo>
                    <a:pt x="0" y="0"/>
                    <a:pt x="0" y="0"/>
                    <a:pt x="0" y="0"/>
                  </a:cubicBezTo>
                  <a:cubicBezTo>
                    <a:pt x="0" y="32"/>
                    <a:pt x="0" y="32"/>
                    <a:pt x="0" y="32"/>
                  </a:cubicBezTo>
                  <a:cubicBezTo>
                    <a:pt x="1" y="32"/>
                    <a:pt x="1" y="32"/>
                    <a:pt x="2" y="32"/>
                  </a:cubicBezTo>
                  <a:cubicBezTo>
                    <a:pt x="2" y="0"/>
                    <a:pt x="2" y="0"/>
                    <a:pt x="2"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210"/>
            <p:cNvSpPr>
              <a:spLocks/>
            </p:cNvSpPr>
            <p:nvPr/>
          </p:nvSpPr>
          <p:spPr bwMode="auto">
            <a:xfrm>
              <a:off x="6919913" y="1577976"/>
              <a:ext cx="6350" cy="111125"/>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1" y="32"/>
                    <a:pt x="2" y="32"/>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211"/>
            <p:cNvSpPr>
              <a:spLocks/>
            </p:cNvSpPr>
            <p:nvPr/>
          </p:nvSpPr>
          <p:spPr bwMode="auto">
            <a:xfrm>
              <a:off x="6934200" y="1577976"/>
              <a:ext cx="6350" cy="111125"/>
            </a:xfrm>
            <a:custGeom>
              <a:avLst/>
              <a:gdLst>
                <a:gd name="T0" fmla="*/ 0 w 2"/>
                <a:gd name="T1" fmla="*/ 0 h 32"/>
                <a:gd name="T2" fmla="*/ 0 w 2"/>
                <a:gd name="T3" fmla="*/ 32 h 32"/>
                <a:gd name="T4" fmla="*/ 2 w 2"/>
                <a:gd name="T5" fmla="*/ 31 h 32"/>
                <a:gd name="T6" fmla="*/ 2 w 2"/>
                <a:gd name="T7" fmla="*/ 1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1"/>
                    <a:pt x="1" y="31"/>
                    <a:pt x="2" y="31"/>
                  </a:cubicBezTo>
                  <a:cubicBezTo>
                    <a:pt x="2" y="1"/>
                    <a:pt x="2" y="1"/>
                    <a:pt x="2" y="1"/>
                  </a:cubicBezTo>
                  <a:cubicBezTo>
                    <a:pt x="1" y="1"/>
                    <a:pt x="1" y="1"/>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212"/>
            <p:cNvSpPr>
              <a:spLocks/>
            </p:cNvSpPr>
            <p:nvPr/>
          </p:nvSpPr>
          <p:spPr bwMode="auto">
            <a:xfrm>
              <a:off x="6946900" y="1582738"/>
              <a:ext cx="7938" cy="103188"/>
            </a:xfrm>
            <a:custGeom>
              <a:avLst/>
              <a:gdLst>
                <a:gd name="T0" fmla="*/ 0 w 2"/>
                <a:gd name="T1" fmla="*/ 0 h 30"/>
                <a:gd name="T2" fmla="*/ 0 w 2"/>
                <a:gd name="T3" fmla="*/ 30 h 30"/>
                <a:gd name="T4" fmla="*/ 2 w 2"/>
                <a:gd name="T5" fmla="*/ 30 h 30"/>
                <a:gd name="T6" fmla="*/ 2 w 2"/>
                <a:gd name="T7" fmla="*/ 0 h 30"/>
                <a:gd name="T8" fmla="*/ 0 w 2"/>
                <a:gd name="T9" fmla="*/ 0 h 30"/>
              </a:gdLst>
              <a:ahLst/>
              <a:cxnLst>
                <a:cxn ang="0">
                  <a:pos x="T0" y="T1"/>
                </a:cxn>
                <a:cxn ang="0">
                  <a:pos x="T2" y="T3"/>
                </a:cxn>
                <a:cxn ang="0">
                  <a:pos x="T4" y="T5"/>
                </a:cxn>
                <a:cxn ang="0">
                  <a:pos x="T6" y="T7"/>
                </a:cxn>
                <a:cxn ang="0">
                  <a:pos x="T8" y="T9"/>
                </a:cxn>
              </a:cxnLst>
              <a:rect l="0" t="0" r="r" b="b"/>
              <a:pathLst>
                <a:path w="2" h="30">
                  <a:moveTo>
                    <a:pt x="0" y="0"/>
                  </a:moveTo>
                  <a:cubicBezTo>
                    <a:pt x="0" y="30"/>
                    <a:pt x="0" y="30"/>
                    <a:pt x="0" y="30"/>
                  </a:cubicBezTo>
                  <a:cubicBezTo>
                    <a:pt x="1" y="30"/>
                    <a:pt x="1" y="30"/>
                    <a:pt x="2" y="30"/>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213"/>
            <p:cNvSpPr>
              <a:spLocks/>
            </p:cNvSpPr>
            <p:nvPr/>
          </p:nvSpPr>
          <p:spPr bwMode="auto">
            <a:xfrm>
              <a:off x="6961188" y="1585913"/>
              <a:ext cx="3175" cy="96838"/>
            </a:xfrm>
            <a:custGeom>
              <a:avLst/>
              <a:gdLst>
                <a:gd name="T0" fmla="*/ 0 w 1"/>
                <a:gd name="T1" fmla="*/ 0 h 28"/>
                <a:gd name="T2" fmla="*/ 0 w 1"/>
                <a:gd name="T3" fmla="*/ 28 h 28"/>
                <a:gd name="T4" fmla="*/ 1 w 1"/>
                <a:gd name="T5" fmla="*/ 28 h 28"/>
                <a:gd name="T6" fmla="*/ 1 w 1"/>
                <a:gd name="T7" fmla="*/ 0 h 28"/>
                <a:gd name="T8" fmla="*/ 0 w 1"/>
                <a:gd name="T9" fmla="*/ 0 h 28"/>
              </a:gdLst>
              <a:ahLst/>
              <a:cxnLst>
                <a:cxn ang="0">
                  <a:pos x="T0" y="T1"/>
                </a:cxn>
                <a:cxn ang="0">
                  <a:pos x="T2" y="T3"/>
                </a:cxn>
                <a:cxn ang="0">
                  <a:pos x="T4" y="T5"/>
                </a:cxn>
                <a:cxn ang="0">
                  <a:pos x="T6" y="T7"/>
                </a:cxn>
                <a:cxn ang="0">
                  <a:pos x="T8" y="T9"/>
                </a:cxn>
              </a:cxnLst>
              <a:rect l="0" t="0" r="r" b="b"/>
              <a:pathLst>
                <a:path w="1" h="28">
                  <a:moveTo>
                    <a:pt x="0" y="0"/>
                  </a:moveTo>
                  <a:cubicBezTo>
                    <a:pt x="0" y="28"/>
                    <a:pt x="0" y="28"/>
                    <a:pt x="0" y="28"/>
                  </a:cubicBezTo>
                  <a:cubicBezTo>
                    <a:pt x="0" y="28"/>
                    <a:pt x="1" y="28"/>
                    <a:pt x="1" y="28"/>
                  </a:cubicBezTo>
                  <a:cubicBezTo>
                    <a:pt x="1" y="0"/>
                    <a:pt x="1" y="0"/>
                    <a:pt x="1"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 name="Freeform 214"/>
            <p:cNvSpPr>
              <a:spLocks/>
            </p:cNvSpPr>
            <p:nvPr/>
          </p:nvSpPr>
          <p:spPr bwMode="auto">
            <a:xfrm>
              <a:off x="6972300" y="1589088"/>
              <a:ext cx="6350" cy="88900"/>
            </a:xfrm>
            <a:custGeom>
              <a:avLst/>
              <a:gdLst>
                <a:gd name="T0" fmla="*/ 0 w 2"/>
                <a:gd name="T1" fmla="*/ 0 h 26"/>
                <a:gd name="T2" fmla="*/ 0 w 2"/>
                <a:gd name="T3" fmla="*/ 26 h 26"/>
                <a:gd name="T4" fmla="*/ 2 w 2"/>
                <a:gd name="T5" fmla="*/ 25 h 26"/>
                <a:gd name="T6" fmla="*/ 2 w 2"/>
                <a:gd name="T7" fmla="*/ 1 h 26"/>
                <a:gd name="T8" fmla="*/ 0 w 2"/>
                <a:gd name="T9" fmla="*/ 0 h 26"/>
              </a:gdLst>
              <a:ahLst/>
              <a:cxnLst>
                <a:cxn ang="0">
                  <a:pos x="T0" y="T1"/>
                </a:cxn>
                <a:cxn ang="0">
                  <a:pos x="T2" y="T3"/>
                </a:cxn>
                <a:cxn ang="0">
                  <a:pos x="T4" y="T5"/>
                </a:cxn>
                <a:cxn ang="0">
                  <a:pos x="T6" y="T7"/>
                </a:cxn>
                <a:cxn ang="0">
                  <a:pos x="T8" y="T9"/>
                </a:cxn>
              </a:cxnLst>
              <a:rect l="0" t="0" r="r" b="b"/>
              <a:pathLst>
                <a:path w="2" h="26">
                  <a:moveTo>
                    <a:pt x="0" y="0"/>
                  </a:moveTo>
                  <a:cubicBezTo>
                    <a:pt x="0" y="26"/>
                    <a:pt x="0" y="26"/>
                    <a:pt x="0" y="26"/>
                  </a:cubicBezTo>
                  <a:cubicBezTo>
                    <a:pt x="1" y="26"/>
                    <a:pt x="2" y="26"/>
                    <a:pt x="2" y="25"/>
                  </a:cubicBezTo>
                  <a:cubicBezTo>
                    <a:pt x="2" y="1"/>
                    <a:pt x="2" y="1"/>
                    <a:pt x="2" y="1"/>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215"/>
            <p:cNvSpPr>
              <a:spLocks/>
            </p:cNvSpPr>
            <p:nvPr/>
          </p:nvSpPr>
          <p:spPr bwMode="auto">
            <a:xfrm>
              <a:off x="6985000" y="1595438"/>
              <a:ext cx="7938" cy="79375"/>
            </a:xfrm>
            <a:custGeom>
              <a:avLst/>
              <a:gdLst>
                <a:gd name="T0" fmla="*/ 0 w 2"/>
                <a:gd name="T1" fmla="*/ 0 h 23"/>
                <a:gd name="T2" fmla="*/ 0 w 2"/>
                <a:gd name="T3" fmla="*/ 23 h 23"/>
                <a:gd name="T4" fmla="*/ 2 w 2"/>
                <a:gd name="T5" fmla="*/ 21 h 23"/>
                <a:gd name="T6" fmla="*/ 2 w 2"/>
                <a:gd name="T7" fmla="*/ 1 h 23"/>
                <a:gd name="T8" fmla="*/ 0 w 2"/>
                <a:gd name="T9" fmla="*/ 0 h 23"/>
              </a:gdLst>
              <a:ahLst/>
              <a:cxnLst>
                <a:cxn ang="0">
                  <a:pos x="T0" y="T1"/>
                </a:cxn>
                <a:cxn ang="0">
                  <a:pos x="T2" y="T3"/>
                </a:cxn>
                <a:cxn ang="0">
                  <a:pos x="T4" y="T5"/>
                </a:cxn>
                <a:cxn ang="0">
                  <a:pos x="T6" y="T7"/>
                </a:cxn>
                <a:cxn ang="0">
                  <a:pos x="T8" y="T9"/>
                </a:cxn>
              </a:cxnLst>
              <a:rect l="0" t="0" r="r" b="b"/>
              <a:pathLst>
                <a:path w="2" h="23">
                  <a:moveTo>
                    <a:pt x="0" y="0"/>
                  </a:moveTo>
                  <a:cubicBezTo>
                    <a:pt x="0" y="23"/>
                    <a:pt x="0" y="23"/>
                    <a:pt x="0" y="23"/>
                  </a:cubicBezTo>
                  <a:cubicBezTo>
                    <a:pt x="1" y="22"/>
                    <a:pt x="2" y="22"/>
                    <a:pt x="2" y="21"/>
                  </a:cubicBezTo>
                  <a:cubicBezTo>
                    <a:pt x="2" y="1"/>
                    <a:pt x="2" y="1"/>
                    <a:pt x="2" y="1"/>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216"/>
            <p:cNvSpPr>
              <a:spLocks/>
            </p:cNvSpPr>
            <p:nvPr/>
          </p:nvSpPr>
          <p:spPr bwMode="auto">
            <a:xfrm>
              <a:off x="6999288" y="1603376"/>
              <a:ext cx="6350" cy="61913"/>
            </a:xfrm>
            <a:custGeom>
              <a:avLst/>
              <a:gdLst>
                <a:gd name="T0" fmla="*/ 2 w 2"/>
                <a:gd name="T1" fmla="*/ 14 h 18"/>
                <a:gd name="T2" fmla="*/ 2 w 2"/>
                <a:gd name="T3" fmla="*/ 4 h 18"/>
                <a:gd name="T4" fmla="*/ 0 w 2"/>
                <a:gd name="T5" fmla="*/ 0 h 18"/>
                <a:gd name="T6" fmla="*/ 0 w 2"/>
                <a:gd name="T7" fmla="*/ 18 h 18"/>
                <a:gd name="T8" fmla="*/ 2 w 2"/>
                <a:gd name="T9" fmla="*/ 14 h 18"/>
              </a:gdLst>
              <a:ahLst/>
              <a:cxnLst>
                <a:cxn ang="0">
                  <a:pos x="T0" y="T1"/>
                </a:cxn>
                <a:cxn ang="0">
                  <a:pos x="T2" y="T3"/>
                </a:cxn>
                <a:cxn ang="0">
                  <a:pos x="T4" y="T5"/>
                </a:cxn>
                <a:cxn ang="0">
                  <a:pos x="T6" y="T7"/>
                </a:cxn>
                <a:cxn ang="0">
                  <a:pos x="T8" y="T9"/>
                </a:cxn>
              </a:cxnLst>
              <a:rect l="0" t="0" r="r" b="b"/>
              <a:pathLst>
                <a:path w="2" h="18">
                  <a:moveTo>
                    <a:pt x="2" y="14"/>
                  </a:moveTo>
                  <a:cubicBezTo>
                    <a:pt x="2" y="4"/>
                    <a:pt x="2" y="4"/>
                    <a:pt x="2" y="4"/>
                  </a:cubicBezTo>
                  <a:cubicBezTo>
                    <a:pt x="2" y="3"/>
                    <a:pt x="1" y="1"/>
                    <a:pt x="0" y="0"/>
                  </a:cubicBezTo>
                  <a:cubicBezTo>
                    <a:pt x="0" y="18"/>
                    <a:pt x="0" y="18"/>
                    <a:pt x="0" y="18"/>
                  </a:cubicBezTo>
                  <a:cubicBezTo>
                    <a:pt x="1" y="17"/>
                    <a:pt x="2" y="16"/>
                    <a:pt x="2" y="1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Oval 217"/>
            <p:cNvSpPr>
              <a:spLocks noChangeArrowheads="1"/>
            </p:cNvSpPr>
            <p:nvPr/>
          </p:nvSpPr>
          <p:spPr bwMode="auto">
            <a:xfrm>
              <a:off x="6778625" y="1577976"/>
              <a:ext cx="227013" cy="76200"/>
            </a:xfrm>
            <a:prstGeom prst="ellipse">
              <a:avLst/>
            </a:prstGeom>
            <a:solidFill>
              <a:srgbClr val="FFCD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Oval 218"/>
            <p:cNvSpPr>
              <a:spLocks noChangeArrowheads="1"/>
            </p:cNvSpPr>
            <p:nvPr/>
          </p:nvSpPr>
          <p:spPr bwMode="auto">
            <a:xfrm>
              <a:off x="6799263" y="1589088"/>
              <a:ext cx="185738" cy="58738"/>
            </a:xfrm>
            <a:prstGeom prst="ellipse">
              <a:avLst/>
            </a:prstGeom>
            <a:solidFill>
              <a:srgbClr val="FFD3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Oval 219"/>
            <p:cNvSpPr>
              <a:spLocks noChangeArrowheads="1"/>
            </p:cNvSpPr>
            <p:nvPr/>
          </p:nvSpPr>
          <p:spPr bwMode="auto">
            <a:xfrm>
              <a:off x="6799263" y="1585913"/>
              <a:ext cx="185738" cy="55563"/>
            </a:xfrm>
            <a:prstGeom prst="ellipse">
              <a:avLst/>
            </a:prstGeom>
            <a:solidFill>
              <a:srgbClr val="F7BF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220"/>
            <p:cNvSpPr>
              <a:spLocks/>
            </p:cNvSpPr>
            <p:nvPr/>
          </p:nvSpPr>
          <p:spPr bwMode="auto">
            <a:xfrm>
              <a:off x="6799263" y="1585913"/>
              <a:ext cx="185738" cy="30163"/>
            </a:xfrm>
            <a:custGeom>
              <a:avLst/>
              <a:gdLst>
                <a:gd name="T0" fmla="*/ 27 w 54"/>
                <a:gd name="T1" fmla="*/ 1 h 9"/>
                <a:gd name="T2" fmla="*/ 54 w 54"/>
                <a:gd name="T3" fmla="*/ 9 h 9"/>
                <a:gd name="T4" fmla="*/ 54 w 54"/>
                <a:gd name="T5" fmla="*/ 8 h 9"/>
                <a:gd name="T6" fmla="*/ 27 w 54"/>
                <a:gd name="T7" fmla="*/ 0 h 9"/>
                <a:gd name="T8" fmla="*/ 0 w 54"/>
                <a:gd name="T9" fmla="*/ 8 h 9"/>
                <a:gd name="T10" fmla="*/ 0 w 54"/>
                <a:gd name="T11" fmla="*/ 9 h 9"/>
                <a:gd name="T12" fmla="*/ 27 w 54"/>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54" h="9">
                  <a:moveTo>
                    <a:pt x="27" y="1"/>
                  </a:moveTo>
                  <a:cubicBezTo>
                    <a:pt x="41" y="1"/>
                    <a:pt x="53" y="5"/>
                    <a:pt x="54" y="9"/>
                  </a:cubicBezTo>
                  <a:cubicBezTo>
                    <a:pt x="54" y="8"/>
                    <a:pt x="54" y="8"/>
                    <a:pt x="54" y="8"/>
                  </a:cubicBezTo>
                  <a:cubicBezTo>
                    <a:pt x="54" y="3"/>
                    <a:pt x="42" y="0"/>
                    <a:pt x="27" y="0"/>
                  </a:cubicBezTo>
                  <a:cubicBezTo>
                    <a:pt x="12" y="0"/>
                    <a:pt x="0" y="3"/>
                    <a:pt x="0" y="8"/>
                  </a:cubicBezTo>
                  <a:cubicBezTo>
                    <a:pt x="0" y="8"/>
                    <a:pt x="0" y="8"/>
                    <a:pt x="0" y="9"/>
                  </a:cubicBezTo>
                  <a:cubicBezTo>
                    <a:pt x="1" y="5"/>
                    <a:pt x="13" y="1"/>
                    <a:pt x="27" y="1"/>
                  </a:cubicBez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221"/>
            <p:cNvSpPr>
              <a:spLocks/>
            </p:cNvSpPr>
            <p:nvPr/>
          </p:nvSpPr>
          <p:spPr bwMode="auto">
            <a:xfrm>
              <a:off x="6778625" y="1530351"/>
              <a:ext cx="227013" cy="114300"/>
            </a:xfrm>
            <a:custGeom>
              <a:avLst/>
              <a:gdLst>
                <a:gd name="T0" fmla="*/ 66 w 66"/>
                <a:gd name="T1" fmla="*/ 22 h 33"/>
                <a:gd name="T2" fmla="*/ 33 w 66"/>
                <a:gd name="T3" fmla="*/ 33 h 33"/>
                <a:gd name="T4" fmla="*/ 0 w 66"/>
                <a:gd name="T5" fmla="*/ 22 h 33"/>
                <a:gd name="T6" fmla="*/ 0 w 66"/>
                <a:gd name="T7" fmla="*/ 11 h 33"/>
                <a:gd name="T8" fmla="*/ 33 w 66"/>
                <a:gd name="T9" fmla="*/ 0 h 33"/>
                <a:gd name="T10" fmla="*/ 66 w 66"/>
                <a:gd name="T11" fmla="*/ 11 h 33"/>
                <a:gd name="T12" fmla="*/ 66 w 66"/>
                <a:gd name="T13" fmla="*/ 22 h 33"/>
              </a:gdLst>
              <a:ahLst/>
              <a:cxnLst>
                <a:cxn ang="0">
                  <a:pos x="T0" y="T1"/>
                </a:cxn>
                <a:cxn ang="0">
                  <a:pos x="T2" y="T3"/>
                </a:cxn>
                <a:cxn ang="0">
                  <a:pos x="T4" y="T5"/>
                </a:cxn>
                <a:cxn ang="0">
                  <a:pos x="T6" y="T7"/>
                </a:cxn>
                <a:cxn ang="0">
                  <a:pos x="T8" y="T9"/>
                </a:cxn>
                <a:cxn ang="0">
                  <a:pos x="T10" y="T11"/>
                </a:cxn>
                <a:cxn ang="0">
                  <a:pos x="T12" y="T13"/>
                </a:cxn>
              </a:cxnLst>
              <a:rect l="0" t="0" r="r" b="b"/>
              <a:pathLst>
                <a:path w="66" h="33">
                  <a:moveTo>
                    <a:pt x="66" y="22"/>
                  </a:moveTo>
                  <a:cubicBezTo>
                    <a:pt x="66" y="28"/>
                    <a:pt x="51" y="33"/>
                    <a:pt x="33" y="33"/>
                  </a:cubicBezTo>
                  <a:cubicBezTo>
                    <a:pt x="15" y="33"/>
                    <a:pt x="0" y="28"/>
                    <a:pt x="0" y="22"/>
                  </a:cubicBezTo>
                  <a:cubicBezTo>
                    <a:pt x="0" y="11"/>
                    <a:pt x="0" y="11"/>
                    <a:pt x="0" y="11"/>
                  </a:cubicBezTo>
                  <a:cubicBezTo>
                    <a:pt x="0" y="5"/>
                    <a:pt x="15" y="0"/>
                    <a:pt x="33" y="0"/>
                  </a:cubicBezTo>
                  <a:cubicBezTo>
                    <a:pt x="51" y="0"/>
                    <a:pt x="66" y="5"/>
                    <a:pt x="66" y="11"/>
                  </a:cubicBezTo>
                  <a:lnTo>
                    <a:pt x="66" y="22"/>
                  </a:ln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222"/>
            <p:cNvSpPr>
              <a:spLocks/>
            </p:cNvSpPr>
            <p:nvPr/>
          </p:nvSpPr>
          <p:spPr bwMode="auto">
            <a:xfrm>
              <a:off x="6778625" y="1527176"/>
              <a:ext cx="227013" cy="109538"/>
            </a:xfrm>
            <a:custGeom>
              <a:avLst/>
              <a:gdLst>
                <a:gd name="T0" fmla="*/ 66 w 66"/>
                <a:gd name="T1" fmla="*/ 21 h 32"/>
                <a:gd name="T2" fmla="*/ 33 w 66"/>
                <a:gd name="T3" fmla="*/ 32 h 32"/>
                <a:gd name="T4" fmla="*/ 0 w 66"/>
                <a:gd name="T5" fmla="*/ 21 h 32"/>
                <a:gd name="T6" fmla="*/ 0 w 66"/>
                <a:gd name="T7" fmla="*/ 11 h 32"/>
                <a:gd name="T8" fmla="*/ 33 w 66"/>
                <a:gd name="T9" fmla="*/ 0 h 32"/>
                <a:gd name="T10" fmla="*/ 66 w 66"/>
                <a:gd name="T11" fmla="*/ 11 h 32"/>
                <a:gd name="T12" fmla="*/ 66 w 66"/>
                <a:gd name="T13" fmla="*/ 21 h 32"/>
              </a:gdLst>
              <a:ahLst/>
              <a:cxnLst>
                <a:cxn ang="0">
                  <a:pos x="T0" y="T1"/>
                </a:cxn>
                <a:cxn ang="0">
                  <a:pos x="T2" y="T3"/>
                </a:cxn>
                <a:cxn ang="0">
                  <a:pos x="T4" y="T5"/>
                </a:cxn>
                <a:cxn ang="0">
                  <a:pos x="T6" y="T7"/>
                </a:cxn>
                <a:cxn ang="0">
                  <a:pos x="T8" y="T9"/>
                </a:cxn>
                <a:cxn ang="0">
                  <a:pos x="T10" y="T11"/>
                </a:cxn>
                <a:cxn ang="0">
                  <a:pos x="T12" y="T13"/>
                </a:cxn>
              </a:cxnLst>
              <a:rect l="0" t="0" r="r" b="b"/>
              <a:pathLst>
                <a:path w="66" h="32">
                  <a:moveTo>
                    <a:pt x="66" y="21"/>
                  </a:moveTo>
                  <a:cubicBezTo>
                    <a:pt x="66" y="27"/>
                    <a:pt x="51" y="32"/>
                    <a:pt x="33" y="32"/>
                  </a:cubicBezTo>
                  <a:cubicBezTo>
                    <a:pt x="15" y="32"/>
                    <a:pt x="0" y="27"/>
                    <a:pt x="0" y="21"/>
                  </a:cubicBezTo>
                  <a:cubicBezTo>
                    <a:pt x="0" y="11"/>
                    <a:pt x="0" y="11"/>
                    <a:pt x="0" y="11"/>
                  </a:cubicBezTo>
                  <a:cubicBezTo>
                    <a:pt x="0" y="5"/>
                    <a:pt x="15" y="0"/>
                    <a:pt x="33" y="0"/>
                  </a:cubicBezTo>
                  <a:cubicBezTo>
                    <a:pt x="51" y="0"/>
                    <a:pt x="66" y="5"/>
                    <a:pt x="66" y="11"/>
                  </a:cubicBezTo>
                  <a:lnTo>
                    <a:pt x="66" y="21"/>
                  </a:ln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223"/>
            <p:cNvSpPr>
              <a:spLocks/>
            </p:cNvSpPr>
            <p:nvPr/>
          </p:nvSpPr>
          <p:spPr bwMode="auto">
            <a:xfrm>
              <a:off x="6778625" y="1550988"/>
              <a:ext cx="7938" cy="61913"/>
            </a:xfrm>
            <a:custGeom>
              <a:avLst/>
              <a:gdLst>
                <a:gd name="T0" fmla="*/ 0 w 2"/>
                <a:gd name="T1" fmla="*/ 4 h 18"/>
                <a:gd name="T2" fmla="*/ 0 w 2"/>
                <a:gd name="T3" fmla="*/ 14 h 18"/>
                <a:gd name="T4" fmla="*/ 2 w 2"/>
                <a:gd name="T5" fmla="*/ 18 h 18"/>
                <a:gd name="T6" fmla="*/ 2 w 2"/>
                <a:gd name="T7" fmla="*/ 0 h 18"/>
                <a:gd name="T8" fmla="*/ 0 w 2"/>
                <a:gd name="T9" fmla="*/ 4 h 18"/>
              </a:gdLst>
              <a:ahLst/>
              <a:cxnLst>
                <a:cxn ang="0">
                  <a:pos x="T0" y="T1"/>
                </a:cxn>
                <a:cxn ang="0">
                  <a:pos x="T2" y="T3"/>
                </a:cxn>
                <a:cxn ang="0">
                  <a:pos x="T4" y="T5"/>
                </a:cxn>
                <a:cxn ang="0">
                  <a:pos x="T6" y="T7"/>
                </a:cxn>
                <a:cxn ang="0">
                  <a:pos x="T8" y="T9"/>
                </a:cxn>
              </a:cxnLst>
              <a:rect l="0" t="0" r="r" b="b"/>
              <a:pathLst>
                <a:path w="2" h="18">
                  <a:moveTo>
                    <a:pt x="0" y="4"/>
                  </a:moveTo>
                  <a:cubicBezTo>
                    <a:pt x="0" y="14"/>
                    <a:pt x="0" y="14"/>
                    <a:pt x="0" y="14"/>
                  </a:cubicBezTo>
                  <a:cubicBezTo>
                    <a:pt x="0" y="16"/>
                    <a:pt x="0" y="17"/>
                    <a:pt x="2" y="18"/>
                  </a:cubicBezTo>
                  <a:cubicBezTo>
                    <a:pt x="2" y="0"/>
                    <a:pt x="2" y="0"/>
                    <a:pt x="2" y="0"/>
                  </a:cubicBezTo>
                  <a:cubicBezTo>
                    <a:pt x="0" y="1"/>
                    <a:pt x="0" y="3"/>
                    <a:pt x="0" y="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224"/>
            <p:cNvSpPr>
              <a:spLocks/>
            </p:cNvSpPr>
            <p:nvPr/>
          </p:nvSpPr>
          <p:spPr bwMode="auto">
            <a:xfrm>
              <a:off x="6792913" y="1544638"/>
              <a:ext cx="3175" cy="74613"/>
            </a:xfrm>
            <a:custGeom>
              <a:avLst/>
              <a:gdLst>
                <a:gd name="T0" fmla="*/ 0 w 1"/>
                <a:gd name="T1" fmla="*/ 1 h 22"/>
                <a:gd name="T2" fmla="*/ 0 w 1"/>
                <a:gd name="T3" fmla="*/ 21 h 22"/>
                <a:gd name="T4" fmla="*/ 1 w 1"/>
                <a:gd name="T5" fmla="*/ 22 h 22"/>
                <a:gd name="T6" fmla="*/ 1 w 1"/>
                <a:gd name="T7" fmla="*/ 0 h 22"/>
                <a:gd name="T8" fmla="*/ 0 w 1"/>
                <a:gd name="T9" fmla="*/ 1 h 22"/>
              </a:gdLst>
              <a:ahLst/>
              <a:cxnLst>
                <a:cxn ang="0">
                  <a:pos x="T0" y="T1"/>
                </a:cxn>
                <a:cxn ang="0">
                  <a:pos x="T2" y="T3"/>
                </a:cxn>
                <a:cxn ang="0">
                  <a:pos x="T4" y="T5"/>
                </a:cxn>
                <a:cxn ang="0">
                  <a:pos x="T6" y="T7"/>
                </a:cxn>
                <a:cxn ang="0">
                  <a:pos x="T8" y="T9"/>
                </a:cxn>
              </a:cxnLst>
              <a:rect l="0" t="0" r="r" b="b"/>
              <a:pathLst>
                <a:path w="1" h="22">
                  <a:moveTo>
                    <a:pt x="0" y="1"/>
                  </a:moveTo>
                  <a:cubicBezTo>
                    <a:pt x="0" y="21"/>
                    <a:pt x="0" y="21"/>
                    <a:pt x="0" y="21"/>
                  </a:cubicBezTo>
                  <a:cubicBezTo>
                    <a:pt x="0" y="22"/>
                    <a:pt x="1" y="22"/>
                    <a:pt x="1" y="22"/>
                  </a:cubicBezTo>
                  <a:cubicBezTo>
                    <a:pt x="1" y="0"/>
                    <a:pt x="1" y="0"/>
                    <a:pt x="1" y="0"/>
                  </a:cubicBezTo>
                  <a:cubicBezTo>
                    <a:pt x="1" y="0"/>
                    <a:pt x="0"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225"/>
            <p:cNvSpPr>
              <a:spLocks/>
            </p:cNvSpPr>
            <p:nvPr/>
          </p:nvSpPr>
          <p:spPr bwMode="auto">
            <a:xfrm>
              <a:off x="6802438" y="1536701"/>
              <a:ext cx="7938" cy="90488"/>
            </a:xfrm>
            <a:custGeom>
              <a:avLst/>
              <a:gdLst>
                <a:gd name="T0" fmla="*/ 0 w 2"/>
                <a:gd name="T1" fmla="*/ 1 h 26"/>
                <a:gd name="T2" fmla="*/ 0 w 2"/>
                <a:gd name="T3" fmla="*/ 25 h 26"/>
                <a:gd name="T4" fmla="*/ 2 w 2"/>
                <a:gd name="T5" fmla="*/ 26 h 26"/>
                <a:gd name="T6" fmla="*/ 2 w 2"/>
                <a:gd name="T7" fmla="*/ 0 h 26"/>
                <a:gd name="T8" fmla="*/ 0 w 2"/>
                <a:gd name="T9" fmla="*/ 1 h 26"/>
              </a:gdLst>
              <a:ahLst/>
              <a:cxnLst>
                <a:cxn ang="0">
                  <a:pos x="T0" y="T1"/>
                </a:cxn>
                <a:cxn ang="0">
                  <a:pos x="T2" y="T3"/>
                </a:cxn>
                <a:cxn ang="0">
                  <a:pos x="T4" y="T5"/>
                </a:cxn>
                <a:cxn ang="0">
                  <a:pos x="T6" y="T7"/>
                </a:cxn>
                <a:cxn ang="0">
                  <a:pos x="T8" y="T9"/>
                </a:cxn>
              </a:cxnLst>
              <a:rect l="0" t="0" r="r" b="b"/>
              <a:pathLst>
                <a:path w="2" h="26">
                  <a:moveTo>
                    <a:pt x="0" y="1"/>
                  </a:moveTo>
                  <a:cubicBezTo>
                    <a:pt x="0" y="25"/>
                    <a:pt x="0" y="25"/>
                    <a:pt x="0" y="25"/>
                  </a:cubicBezTo>
                  <a:cubicBezTo>
                    <a:pt x="1" y="25"/>
                    <a:pt x="1" y="26"/>
                    <a:pt x="2" y="26"/>
                  </a:cubicBezTo>
                  <a:cubicBezTo>
                    <a:pt x="2" y="0"/>
                    <a:pt x="2" y="0"/>
                    <a:pt x="2" y="0"/>
                  </a:cubicBezTo>
                  <a:cubicBezTo>
                    <a:pt x="1" y="0"/>
                    <a:pt x="1"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226"/>
            <p:cNvSpPr>
              <a:spLocks/>
            </p:cNvSpPr>
            <p:nvPr/>
          </p:nvSpPr>
          <p:spPr bwMode="auto">
            <a:xfrm>
              <a:off x="6816725" y="1533526"/>
              <a:ext cx="6350" cy="96838"/>
            </a:xfrm>
            <a:custGeom>
              <a:avLst/>
              <a:gdLst>
                <a:gd name="T0" fmla="*/ 0 w 2"/>
                <a:gd name="T1" fmla="*/ 1 h 28"/>
                <a:gd name="T2" fmla="*/ 0 w 2"/>
                <a:gd name="T3" fmla="*/ 28 h 28"/>
                <a:gd name="T4" fmla="*/ 2 w 2"/>
                <a:gd name="T5" fmla="*/ 28 h 28"/>
                <a:gd name="T6" fmla="*/ 2 w 2"/>
                <a:gd name="T7" fmla="*/ 0 h 28"/>
                <a:gd name="T8" fmla="*/ 0 w 2"/>
                <a:gd name="T9" fmla="*/ 1 h 28"/>
              </a:gdLst>
              <a:ahLst/>
              <a:cxnLst>
                <a:cxn ang="0">
                  <a:pos x="T0" y="T1"/>
                </a:cxn>
                <a:cxn ang="0">
                  <a:pos x="T2" y="T3"/>
                </a:cxn>
                <a:cxn ang="0">
                  <a:pos x="T4" y="T5"/>
                </a:cxn>
                <a:cxn ang="0">
                  <a:pos x="T6" y="T7"/>
                </a:cxn>
                <a:cxn ang="0">
                  <a:pos x="T8" y="T9"/>
                </a:cxn>
              </a:cxnLst>
              <a:rect l="0" t="0" r="r" b="b"/>
              <a:pathLst>
                <a:path w="2" h="28">
                  <a:moveTo>
                    <a:pt x="0" y="1"/>
                  </a:moveTo>
                  <a:cubicBezTo>
                    <a:pt x="0" y="28"/>
                    <a:pt x="0" y="28"/>
                    <a:pt x="0" y="28"/>
                  </a:cubicBezTo>
                  <a:cubicBezTo>
                    <a:pt x="1" y="28"/>
                    <a:pt x="1" y="28"/>
                    <a:pt x="2" y="28"/>
                  </a:cubicBezTo>
                  <a:cubicBezTo>
                    <a:pt x="2" y="0"/>
                    <a:pt x="2" y="0"/>
                    <a:pt x="2" y="0"/>
                  </a:cubicBezTo>
                  <a:cubicBezTo>
                    <a:pt x="1" y="0"/>
                    <a:pt x="1"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227"/>
            <p:cNvSpPr>
              <a:spLocks/>
            </p:cNvSpPr>
            <p:nvPr/>
          </p:nvSpPr>
          <p:spPr bwMode="auto">
            <a:xfrm>
              <a:off x="6831013" y="1530351"/>
              <a:ext cx="6350" cy="103188"/>
            </a:xfrm>
            <a:custGeom>
              <a:avLst/>
              <a:gdLst>
                <a:gd name="T0" fmla="*/ 0 w 2"/>
                <a:gd name="T1" fmla="*/ 1 h 30"/>
                <a:gd name="T2" fmla="*/ 0 w 2"/>
                <a:gd name="T3" fmla="*/ 30 h 30"/>
                <a:gd name="T4" fmla="*/ 2 w 2"/>
                <a:gd name="T5" fmla="*/ 30 h 30"/>
                <a:gd name="T6" fmla="*/ 2 w 2"/>
                <a:gd name="T7" fmla="*/ 0 h 30"/>
                <a:gd name="T8" fmla="*/ 0 w 2"/>
                <a:gd name="T9" fmla="*/ 1 h 30"/>
              </a:gdLst>
              <a:ahLst/>
              <a:cxnLst>
                <a:cxn ang="0">
                  <a:pos x="T0" y="T1"/>
                </a:cxn>
                <a:cxn ang="0">
                  <a:pos x="T2" y="T3"/>
                </a:cxn>
                <a:cxn ang="0">
                  <a:pos x="T4" y="T5"/>
                </a:cxn>
                <a:cxn ang="0">
                  <a:pos x="T6" y="T7"/>
                </a:cxn>
                <a:cxn ang="0">
                  <a:pos x="T8" y="T9"/>
                </a:cxn>
              </a:cxnLst>
              <a:rect l="0" t="0" r="r" b="b"/>
              <a:pathLst>
                <a:path w="2" h="30">
                  <a:moveTo>
                    <a:pt x="0" y="1"/>
                  </a:moveTo>
                  <a:cubicBezTo>
                    <a:pt x="0" y="30"/>
                    <a:pt x="0" y="30"/>
                    <a:pt x="0" y="30"/>
                  </a:cubicBezTo>
                  <a:cubicBezTo>
                    <a:pt x="1" y="30"/>
                    <a:pt x="1" y="30"/>
                    <a:pt x="2" y="30"/>
                  </a:cubicBezTo>
                  <a:cubicBezTo>
                    <a:pt x="2" y="0"/>
                    <a:pt x="2" y="0"/>
                    <a:pt x="2" y="0"/>
                  </a:cubicBezTo>
                  <a:cubicBezTo>
                    <a:pt x="1" y="0"/>
                    <a:pt x="1"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228"/>
            <p:cNvSpPr>
              <a:spLocks/>
            </p:cNvSpPr>
            <p:nvPr/>
          </p:nvSpPr>
          <p:spPr bwMode="auto">
            <a:xfrm>
              <a:off x="6843713" y="1530351"/>
              <a:ext cx="7938" cy="106363"/>
            </a:xfrm>
            <a:custGeom>
              <a:avLst/>
              <a:gdLst>
                <a:gd name="T0" fmla="*/ 0 w 2"/>
                <a:gd name="T1" fmla="*/ 0 h 31"/>
                <a:gd name="T2" fmla="*/ 0 w 2"/>
                <a:gd name="T3" fmla="*/ 30 h 31"/>
                <a:gd name="T4" fmla="*/ 2 w 2"/>
                <a:gd name="T5" fmla="*/ 31 h 31"/>
                <a:gd name="T6" fmla="*/ 2 w 2"/>
                <a:gd name="T7" fmla="*/ 0 h 31"/>
                <a:gd name="T8" fmla="*/ 0 w 2"/>
                <a:gd name="T9" fmla="*/ 0 h 31"/>
              </a:gdLst>
              <a:ahLst/>
              <a:cxnLst>
                <a:cxn ang="0">
                  <a:pos x="T0" y="T1"/>
                </a:cxn>
                <a:cxn ang="0">
                  <a:pos x="T2" y="T3"/>
                </a:cxn>
                <a:cxn ang="0">
                  <a:pos x="T4" y="T5"/>
                </a:cxn>
                <a:cxn ang="0">
                  <a:pos x="T6" y="T7"/>
                </a:cxn>
                <a:cxn ang="0">
                  <a:pos x="T8" y="T9"/>
                </a:cxn>
              </a:cxnLst>
              <a:rect l="0" t="0" r="r" b="b"/>
              <a:pathLst>
                <a:path w="2" h="31">
                  <a:moveTo>
                    <a:pt x="0" y="0"/>
                  </a:moveTo>
                  <a:cubicBezTo>
                    <a:pt x="0" y="30"/>
                    <a:pt x="0" y="30"/>
                    <a:pt x="0" y="30"/>
                  </a:cubicBezTo>
                  <a:cubicBezTo>
                    <a:pt x="0" y="30"/>
                    <a:pt x="1" y="30"/>
                    <a:pt x="2" y="31"/>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229"/>
            <p:cNvSpPr>
              <a:spLocks/>
            </p:cNvSpPr>
            <p:nvPr/>
          </p:nvSpPr>
          <p:spPr bwMode="auto">
            <a:xfrm>
              <a:off x="6854825" y="1527176"/>
              <a:ext cx="6350" cy="109538"/>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230"/>
            <p:cNvSpPr>
              <a:spLocks/>
            </p:cNvSpPr>
            <p:nvPr/>
          </p:nvSpPr>
          <p:spPr bwMode="auto">
            <a:xfrm>
              <a:off x="6869113" y="1527176"/>
              <a:ext cx="6350" cy="109538"/>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231"/>
            <p:cNvSpPr>
              <a:spLocks/>
            </p:cNvSpPr>
            <p:nvPr/>
          </p:nvSpPr>
          <p:spPr bwMode="auto">
            <a:xfrm>
              <a:off x="6881813" y="1527176"/>
              <a:ext cx="7938" cy="109538"/>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2"/>
                    <a:pt x="1" y="32"/>
                    <a:pt x="2" y="32"/>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232"/>
            <p:cNvSpPr>
              <a:spLocks/>
            </p:cNvSpPr>
            <p:nvPr/>
          </p:nvSpPr>
          <p:spPr bwMode="auto">
            <a:xfrm>
              <a:off x="6896100" y="1527176"/>
              <a:ext cx="6350" cy="109538"/>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2"/>
                    <a:pt x="1" y="32"/>
                    <a:pt x="2" y="32"/>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Rectangle 233"/>
            <p:cNvSpPr>
              <a:spLocks noChangeArrowheads="1"/>
            </p:cNvSpPr>
            <p:nvPr/>
          </p:nvSpPr>
          <p:spPr bwMode="auto">
            <a:xfrm>
              <a:off x="6913563" y="1527176"/>
              <a:ext cx="1588" cy="1588"/>
            </a:xfrm>
            <a:prstGeom prst="rect">
              <a:avLst/>
            </a:prstGeom>
            <a:solidFill>
              <a:srgbClr val="EF96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234"/>
            <p:cNvSpPr>
              <a:spLocks/>
            </p:cNvSpPr>
            <p:nvPr/>
          </p:nvSpPr>
          <p:spPr bwMode="auto">
            <a:xfrm>
              <a:off x="6905625" y="1527176"/>
              <a:ext cx="7938" cy="109538"/>
            </a:xfrm>
            <a:custGeom>
              <a:avLst/>
              <a:gdLst>
                <a:gd name="T0" fmla="*/ 2 w 2"/>
                <a:gd name="T1" fmla="*/ 0 h 32"/>
                <a:gd name="T2" fmla="*/ 0 w 2"/>
                <a:gd name="T3" fmla="*/ 0 h 32"/>
                <a:gd name="T4" fmla="*/ 0 w 2"/>
                <a:gd name="T5" fmla="*/ 32 h 32"/>
                <a:gd name="T6" fmla="*/ 2 w 2"/>
                <a:gd name="T7" fmla="*/ 32 h 32"/>
                <a:gd name="T8" fmla="*/ 2 w 2"/>
                <a:gd name="T9" fmla="*/ 0 h 32"/>
              </a:gdLst>
              <a:ahLst/>
              <a:cxnLst>
                <a:cxn ang="0">
                  <a:pos x="T0" y="T1"/>
                </a:cxn>
                <a:cxn ang="0">
                  <a:pos x="T2" y="T3"/>
                </a:cxn>
                <a:cxn ang="0">
                  <a:pos x="T4" y="T5"/>
                </a:cxn>
                <a:cxn ang="0">
                  <a:pos x="T6" y="T7"/>
                </a:cxn>
                <a:cxn ang="0">
                  <a:pos x="T8" y="T9"/>
                </a:cxn>
              </a:cxnLst>
              <a:rect l="0" t="0" r="r" b="b"/>
              <a:pathLst>
                <a:path w="2" h="32">
                  <a:moveTo>
                    <a:pt x="2" y="0"/>
                  </a:moveTo>
                  <a:cubicBezTo>
                    <a:pt x="0" y="0"/>
                    <a:pt x="0" y="0"/>
                    <a:pt x="0" y="0"/>
                  </a:cubicBezTo>
                  <a:cubicBezTo>
                    <a:pt x="0" y="32"/>
                    <a:pt x="0" y="32"/>
                    <a:pt x="0" y="32"/>
                  </a:cubicBezTo>
                  <a:cubicBezTo>
                    <a:pt x="1" y="32"/>
                    <a:pt x="1" y="32"/>
                    <a:pt x="2" y="32"/>
                  </a:cubicBezTo>
                  <a:cubicBezTo>
                    <a:pt x="2" y="0"/>
                    <a:pt x="2" y="0"/>
                    <a:pt x="2"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235"/>
            <p:cNvSpPr>
              <a:spLocks/>
            </p:cNvSpPr>
            <p:nvPr/>
          </p:nvSpPr>
          <p:spPr bwMode="auto">
            <a:xfrm>
              <a:off x="6919913" y="1527176"/>
              <a:ext cx="6350" cy="109538"/>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1" y="32"/>
                    <a:pt x="2" y="32"/>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236"/>
            <p:cNvSpPr>
              <a:spLocks/>
            </p:cNvSpPr>
            <p:nvPr/>
          </p:nvSpPr>
          <p:spPr bwMode="auto">
            <a:xfrm>
              <a:off x="6934200" y="1530351"/>
              <a:ext cx="6350" cy="106363"/>
            </a:xfrm>
            <a:custGeom>
              <a:avLst/>
              <a:gdLst>
                <a:gd name="T0" fmla="*/ 0 w 2"/>
                <a:gd name="T1" fmla="*/ 0 h 31"/>
                <a:gd name="T2" fmla="*/ 0 w 2"/>
                <a:gd name="T3" fmla="*/ 31 h 31"/>
                <a:gd name="T4" fmla="*/ 2 w 2"/>
                <a:gd name="T5" fmla="*/ 30 h 31"/>
                <a:gd name="T6" fmla="*/ 2 w 2"/>
                <a:gd name="T7" fmla="*/ 0 h 31"/>
                <a:gd name="T8" fmla="*/ 0 w 2"/>
                <a:gd name="T9" fmla="*/ 0 h 31"/>
              </a:gdLst>
              <a:ahLst/>
              <a:cxnLst>
                <a:cxn ang="0">
                  <a:pos x="T0" y="T1"/>
                </a:cxn>
                <a:cxn ang="0">
                  <a:pos x="T2" y="T3"/>
                </a:cxn>
                <a:cxn ang="0">
                  <a:pos x="T4" y="T5"/>
                </a:cxn>
                <a:cxn ang="0">
                  <a:pos x="T6" y="T7"/>
                </a:cxn>
                <a:cxn ang="0">
                  <a:pos x="T8" y="T9"/>
                </a:cxn>
              </a:cxnLst>
              <a:rect l="0" t="0" r="r" b="b"/>
              <a:pathLst>
                <a:path w="2" h="31">
                  <a:moveTo>
                    <a:pt x="0" y="0"/>
                  </a:moveTo>
                  <a:cubicBezTo>
                    <a:pt x="0" y="31"/>
                    <a:pt x="0" y="31"/>
                    <a:pt x="0" y="31"/>
                  </a:cubicBezTo>
                  <a:cubicBezTo>
                    <a:pt x="1" y="31"/>
                    <a:pt x="1" y="30"/>
                    <a:pt x="2" y="30"/>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237"/>
            <p:cNvSpPr>
              <a:spLocks/>
            </p:cNvSpPr>
            <p:nvPr/>
          </p:nvSpPr>
          <p:spPr bwMode="auto">
            <a:xfrm>
              <a:off x="6946900" y="1530351"/>
              <a:ext cx="7938" cy="103188"/>
            </a:xfrm>
            <a:custGeom>
              <a:avLst/>
              <a:gdLst>
                <a:gd name="T0" fmla="*/ 0 w 2"/>
                <a:gd name="T1" fmla="*/ 0 h 30"/>
                <a:gd name="T2" fmla="*/ 0 w 2"/>
                <a:gd name="T3" fmla="*/ 30 h 30"/>
                <a:gd name="T4" fmla="*/ 2 w 2"/>
                <a:gd name="T5" fmla="*/ 30 h 30"/>
                <a:gd name="T6" fmla="*/ 2 w 2"/>
                <a:gd name="T7" fmla="*/ 0 h 30"/>
                <a:gd name="T8" fmla="*/ 0 w 2"/>
                <a:gd name="T9" fmla="*/ 0 h 30"/>
              </a:gdLst>
              <a:ahLst/>
              <a:cxnLst>
                <a:cxn ang="0">
                  <a:pos x="T0" y="T1"/>
                </a:cxn>
                <a:cxn ang="0">
                  <a:pos x="T2" y="T3"/>
                </a:cxn>
                <a:cxn ang="0">
                  <a:pos x="T4" y="T5"/>
                </a:cxn>
                <a:cxn ang="0">
                  <a:pos x="T6" y="T7"/>
                </a:cxn>
                <a:cxn ang="0">
                  <a:pos x="T8" y="T9"/>
                </a:cxn>
              </a:cxnLst>
              <a:rect l="0" t="0" r="r" b="b"/>
              <a:pathLst>
                <a:path w="2" h="30">
                  <a:moveTo>
                    <a:pt x="0" y="0"/>
                  </a:moveTo>
                  <a:cubicBezTo>
                    <a:pt x="0" y="30"/>
                    <a:pt x="0" y="30"/>
                    <a:pt x="0" y="30"/>
                  </a:cubicBezTo>
                  <a:cubicBezTo>
                    <a:pt x="1" y="30"/>
                    <a:pt x="1" y="30"/>
                    <a:pt x="2" y="30"/>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238"/>
            <p:cNvSpPr>
              <a:spLocks/>
            </p:cNvSpPr>
            <p:nvPr/>
          </p:nvSpPr>
          <p:spPr bwMode="auto">
            <a:xfrm>
              <a:off x="6961188" y="1533526"/>
              <a:ext cx="3175" cy="96838"/>
            </a:xfrm>
            <a:custGeom>
              <a:avLst/>
              <a:gdLst>
                <a:gd name="T0" fmla="*/ 0 w 1"/>
                <a:gd name="T1" fmla="*/ 0 h 28"/>
                <a:gd name="T2" fmla="*/ 0 w 1"/>
                <a:gd name="T3" fmla="*/ 28 h 28"/>
                <a:gd name="T4" fmla="*/ 1 w 1"/>
                <a:gd name="T5" fmla="*/ 28 h 28"/>
                <a:gd name="T6" fmla="*/ 1 w 1"/>
                <a:gd name="T7" fmla="*/ 0 h 28"/>
                <a:gd name="T8" fmla="*/ 0 w 1"/>
                <a:gd name="T9" fmla="*/ 0 h 28"/>
              </a:gdLst>
              <a:ahLst/>
              <a:cxnLst>
                <a:cxn ang="0">
                  <a:pos x="T0" y="T1"/>
                </a:cxn>
                <a:cxn ang="0">
                  <a:pos x="T2" y="T3"/>
                </a:cxn>
                <a:cxn ang="0">
                  <a:pos x="T4" y="T5"/>
                </a:cxn>
                <a:cxn ang="0">
                  <a:pos x="T6" y="T7"/>
                </a:cxn>
                <a:cxn ang="0">
                  <a:pos x="T8" y="T9"/>
                </a:cxn>
              </a:cxnLst>
              <a:rect l="0" t="0" r="r" b="b"/>
              <a:pathLst>
                <a:path w="1" h="28">
                  <a:moveTo>
                    <a:pt x="0" y="0"/>
                  </a:moveTo>
                  <a:cubicBezTo>
                    <a:pt x="0" y="28"/>
                    <a:pt x="0" y="28"/>
                    <a:pt x="0" y="28"/>
                  </a:cubicBezTo>
                  <a:cubicBezTo>
                    <a:pt x="0" y="28"/>
                    <a:pt x="1" y="28"/>
                    <a:pt x="1" y="28"/>
                  </a:cubicBezTo>
                  <a:cubicBezTo>
                    <a:pt x="1" y="0"/>
                    <a:pt x="1" y="0"/>
                    <a:pt x="1"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239"/>
            <p:cNvSpPr>
              <a:spLocks/>
            </p:cNvSpPr>
            <p:nvPr/>
          </p:nvSpPr>
          <p:spPr bwMode="auto">
            <a:xfrm>
              <a:off x="6972300" y="1536701"/>
              <a:ext cx="6350" cy="90488"/>
            </a:xfrm>
            <a:custGeom>
              <a:avLst/>
              <a:gdLst>
                <a:gd name="T0" fmla="*/ 0 w 2"/>
                <a:gd name="T1" fmla="*/ 0 h 26"/>
                <a:gd name="T2" fmla="*/ 0 w 2"/>
                <a:gd name="T3" fmla="*/ 26 h 26"/>
                <a:gd name="T4" fmla="*/ 2 w 2"/>
                <a:gd name="T5" fmla="*/ 25 h 26"/>
                <a:gd name="T6" fmla="*/ 2 w 2"/>
                <a:gd name="T7" fmla="*/ 1 h 26"/>
                <a:gd name="T8" fmla="*/ 0 w 2"/>
                <a:gd name="T9" fmla="*/ 0 h 26"/>
              </a:gdLst>
              <a:ahLst/>
              <a:cxnLst>
                <a:cxn ang="0">
                  <a:pos x="T0" y="T1"/>
                </a:cxn>
                <a:cxn ang="0">
                  <a:pos x="T2" y="T3"/>
                </a:cxn>
                <a:cxn ang="0">
                  <a:pos x="T4" y="T5"/>
                </a:cxn>
                <a:cxn ang="0">
                  <a:pos x="T6" y="T7"/>
                </a:cxn>
                <a:cxn ang="0">
                  <a:pos x="T8" y="T9"/>
                </a:cxn>
              </a:cxnLst>
              <a:rect l="0" t="0" r="r" b="b"/>
              <a:pathLst>
                <a:path w="2" h="26">
                  <a:moveTo>
                    <a:pt x="0" y="0"/>
                  </a:moveTo>
                  <a:cubicBezTo>
                    <a:pt x="0" y="26"/>
                    <a:pt x="0" y="26"/>
                    <a:pt x="0" y="26"/>
                  </a:cubicBezTo>
                  <a:cubicBezTo>
                    <a:pt x="1" y="26"/>
                    <a:pt x="2" y="26"/>
                    <a:pt x="2" y="25"/>
                  </a:cubicBezTo>
                  <a:cubicBezTo>
                    <a:pt x="2" y="1"/>
                    <a:pt x="2" y="1"/>
                    <a:pt x="2" y="1"/>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240"/>
            <p:cNvSpPr>
              <a:spLocks/>
            </p:cNvSpPr>
            <p:nvPr/>
          </p:nvSpPr>
          <p:spPr bwMode="auto">
            <a:xfrm>
              <a:off x="6985000" y="1544638"/>
              <a:ext cx="7938" cy="79375"/>
            </a:xfrm>
            <a:custGeom>
              <a:avLst/>
              <a:gdLst>
                <a:gd name="T0" fmla="*/ 0 w 2"/>
                <a:gd name="T1" fmla="*/ 0 h 23"/>
                <a:gd name="T2" fmla="*/ 0 w 2"/>
                <a:gd name="T3" fmla="*/ 23 h 23"/>
                <a:gd name="T4" fmla="*/ 2 w 2"/>
                <a:gd name="T5" fmla="*/ 21 h 23"/>
                <a:gd name="T6" fmla="*/ 2 w 2"/>
                <a:gd name="T7" fmla="*/ 1 h 23"/>
                <a:gd name="T8" fmla="*/ 0 w 2"/>
                <a:gd name="T9" fmla="*/ 0 h 23"/>
              </a:gdLst>
              <a:ahLst/>
              <a:cxnLst>
                <a:cxn ang="0">
                  <a:pos x="T0" y="T1"/>
                </a:cxn>
                <a:cxn ang="0">
                  <a:pos x="T2" y="T3"/>
                </a:cxn>
                <a:cxn ang="0">
                  <a:pos x="T4" y="T5"/>
                </a:cxn>
                <a:cxn ang="0">
                  <a:pos x="T6" y="T7"/>
                </a:cxn>
                <a:cxn ang="0">
                  <a:pos x="T8" y="T9"/>
                </a:cxn>
              </a:cxnLst>
              <a:rect l="0" t="0" r="r" b="b"/>
              <a:pathLst>
                <a:path w="2" h="23">
                  <a:moveTo>
                    <a:pt x="0" y="0"/>
                  </a:moveTo>
                  <a:cubicBezTo>
                    <a:pt x="0" y="23"/>
                    <a:pt x="0" y="23"/>
                    <a:pt x="0" y="23"/>
                  </a:cubicBezTo>
                  <a:cubicBezTo>
                    <a:pt x="1" y="22"/>
                    <a:pt x="2" y="22"/>
                    <a:pt x="2" y="21"/>
                  </a:cubicBezTo>
                  <a:cubicBezTo>
                    <a:pt x="2" y="1"/>
                    <a:pt x="2" y="1"/>
                    <a:pt x="2" y="1"/>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241"/>
            <p:cNvSpPr>
              <a:spLocks/>
            </p:cNvSpPr>
            <p:nvPr/>
          </p:nvSpPr>
          <p:spPr bwMode="auto">
            <a:xfrm>
              <a:off x="6999288" y="1550988"/>
              <a:ext cx="6350" cy="61913"/>
            </a:xfrm>
            <a:custGeom>
              <a:avLst/>
              <a:gdLst>
                <a:gd name="T0" fmla="*/ 2 w 2"/>
                <a:gd name="T1" fmla="*/ 14 h 18"/>
                <a:gd name="T2" fmla="*/ 2 w 2"/>
                <a:gd name="T3" fmla="*/ 4 h 18"/>
                <a:gd name="T4" fmla="*/ 0 w 2"/>
                <a:gd name="T5" fmla="*/ 0 h 18"/>
                <a:gd name="T6" fmla="*/ 0 w 2"/>
                <a:gd name="T7" fmla="*/ 18 h 18"/>
                <a:gd name="T8" fmla="*/ 2 w 2"/>
                <a:gd name="T9" fmla="*/ 14 h 18"/>
              </a:gdLst>
              <a:ahLst/>
              <a:cxnLst>
                <a:cxn ang="0">
                  <a:pos x="T0" y="T1"/>
                </a:cxn>
                <a:cxn ang="0">
                  <a:pos x="T2" y="T3"/>
                </a:cxn>
                <a:cxn ang="0">
                  <a:pos x="T4" y="T5"/>
                </a:cxn>
                <a:cxn ang="0">
                  <a:pos x="T6" y="T7"/>
                </a:cxn>
                <a:cxn ang="0">
                  <a:pos x="T8" y="T9"/>
                </a:cxn>
              </a:cxnLst>
              <a:rect l="0" t="0" r="r" b="b"/>
              <a:pathLst>
                <a:path w="2" h="18">
                  <a:moveTo>
                    <a:pt x="2" y="14"/>
                  </a:moveTo>
                  <a:cubicBezTo>
                    <a:pt x="2" y="4"/>
                    <a:pt x="2" y="4"/>
                    <a:pt x="2" y="4"/>
                  </a:cubicBezTo>
                  <a:cubicBezTo>
                    <a:pt x="2" y="3"/>
                    <a:pt x="1" y="1"/>
                    <a:pt x="0" y="0"/>
                  </a:cubicBezTo>
                  <a:cubicBezTo>
                    <a:pt x="0" y="18"/>
                    <a:pt x="0" y="18"/>
                    <a:pt x="0" y="18"/>
                  </a:cubicBezTo>
                  <a:cubicBezTo>
                    <a:pt x="1" y="17"/>
                    <a:pt x="2" y="16"/>
                    <a:pt x="2" y="1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Oval 242"/>
            <p:cNvSpPr>
              <a:spLocks noChangeArrowheads="1"/>
            </p:cNvSpPr>
            <p:nvPr/>
          </p:nvSpPr>
          <p:spPr bwMode="auto">
            <a:xfrm>
              <a:off x="6778625" y="1527176"/>
              <a:ext cx="227013" cy="76200"/>
            </a:xfrm>
            <a:prstGeom prst="ellipse">
              <a:avLst/>
            </a:prstGeom>
            <a:solidFill>
              <a:srgbClr val="FFCD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Oval 243"/>
            <p:cNvSpPr>
              <a:spLocks noChangeArrowheads="1"/>
            </p:cNvSpPr>
            <p:nvPr/>
          </p:nvSpPr>
          <p:spPr bwMode="auto">
            <a:xfrm>
              <a:off x="6799263" y="1536701"/>
              <a:ext cx="185738" cy="58738"/>
            </a:xfrm>
            <a:prstGeom prst="ellipse">
              <a:avLst/>
            </a:prstGeom>
            <a:solidFill>
              <a:srgbClr val="FFD3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 name="Oval 244"/>
            <p:cNvSpPr>
              <a:spLocks noChangeArrowheads="1"/>
            </p:cNvSpPr>
            <p:nvPr/>
          </p:nvSpPr>
          <p:spPr bwMode="auto">
            <a:xfrm>
              <a:off x="6799263" y="1533526"/>
              <a:ext cx="185738" cy="55563"/>
            </a:xfrm>
            <a:prstGeom prst="ellipse">
              <a:avLst/>
            </a:prstGeom>
            <a:solidFill>
              <a:srgbClr val="F7BF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245"/>
            <p:cNvSpPr>
              <a:spLocks/>
            </p:cNvSpPr>
            <p:nvPr/>
          </p:nvSpPr>
          <p:spPr bwMode="auto">
            <a:xfrm>
              <a:off x="6799263" y="1533526"/>
              <a:ext cx="185738" cy="31750"/>
            </a:xfrm>
            <a:custGeom>
              <a:avLst/>
              <a:gdLst>
                <a:gd name="T0" fmla="*/ 27 w 54"/>
                <a:gd name="T1" fmla="*/ 1 h 9"/>
                <a:gd name="T2" fmla="*/ 54 w 54"/>
                <a:gd name="T3" fmla="*/ 9 h 9"/>
                <a:gd name="T4" fmla="*/ 54 w 54"/>
                <a:gd name="T5" fmla="*/ 8 h 9"/>
                <a:gd name="T6" fmla="*/ 27 w 54"/>
                <a:gd name="T7" fmla="*/ 0 h 9"/>
                <a:gd name="T8" fmla="*/ 0 w 54"/>
                <a:gd name="T9" fmla="*/ 8 h 9"/>
                <a:gd name="T10" fmla="*/ 0 w 54"/>
                <a:gd name="T11" fmla="*/ 9 h 9"/>
                <a:gd name="T12" fmla="*/ 27 w 54"/>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54" h="9">
                  <a:moveTo>
                    <a:pt x="27" y="1"/>
                  </a:moveTo>
                  <a:cubicBezTo>
                    <a:pt x="41" y="1"/>
                    <a:pt x="53" y="5"/>
                    <a:pt x="54" y="9"/>
                  </a:cubicBezTo>
                  <a:cubicBezTo>
                    <a:pt x="54" y="8"/>
                    <a:pt x="54" y="8"/>
                    <a:pt x="54" y="8"/>
                  </a:cubicBezTo>
                  <a:cubicBezTo>
                    <a:pt x="54" y="3"/>
                    <a:pt x="42" y="0"/>
                    <a:pt x="27" y="0"/>
                  </a:cubicBezTo>
                  <a:cubicBezTo>
                    <a:pt x="12" y="0"/>
                    <a:pt x="0" y="3"/>
                    <a:pt x="0" y="8"/>
                  </a:cubicBezTo>
                  <a:cubicBezTo>
                    <a:pt x="0" y="8"/>
                    <a:pt x="0" y="8"/>
                    <a:pt x="0" y="9"/>
                  </a:cubicBezTo>
                  <a:cubicBezTo>
                    <a:pt x="1" y="5"/>
                    <a:pt x="13" y="1"/>
                    <a:pt x="27" y="1"/>
                  </a:cubicBez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246"/>
            <p:cNvSpPr>
              <a:spLocks/>
            </p:cNvSpPr>
            <p:nvPr/>
          </p:nvSpPr>
          <p:spPr bwMode="auto">
            <a:xfrm>
              <a:off x="6778625" y="1479551"/>
              <a:ext cx="227013" cy="112713"/>
            </a:xfrm>
            <a:custGeom>
              <a:avLst/>
              <a:gdLst>
                <a:gd name="T0" fmla="*/ 66 w 66"/>
                <a:gd name="T1" fmla="*/ 22 h 33"/>
                <a:gd name="T2" fmla="*/ 33 w 66"/>
                <a:gd name="T3" fmla="*/ 33 h 33"/>
                <a:gd name="T4" fmla="*/ 0 w 66"/>
                <a:gd name="T5" fmla="*/ 22 h 33"/>
                <a:gd name="T6" fmla="*/ 0 w 66"/>
                <a:gd name="T7" fmla="*/ 11 h 33"/>
                <a:gd name="T8" fmla="*/ 33 w 66"/>
                <a:gd name="T9" fmla="*/ 0 h 33"/>
                <a:gd name="T10" fmla="*/ 66 w 66"/>
                <a:gd name="T11" fmla="*/ 11 h 33"/>
                <a:gd name="T12" fmla="*/ 66 w 66"/>
                <a:gd name="T13" fmla="*/ 22 h 33"/>
              </a:gdLst>
              <a:ahLst/>
              <a:cxnLst>
                <a:cxn ang="0">
                  <a:pos x="T0" y="T1"/>
                </a:cxn>
                <a:cxn ang="0">
                  <a:pos x="T2" y="T3"/>
                </a:cxn>
                <a:cxn ang="0">
                  <a:pos x="T4" y="T5"/>
                </a:cxn>
                <a:cxn ang="0">
                  <a:pos x="T6" y="T7"/>
                </a:cxn>
                <a:cxn ang="0">
                  <a:pos x="T8" y="T9"/>
                </a:cxn>
                <a:cxn ang="0">
                  <a:pos x="T10" y="T11"/>
                </a:cxn>
                <a:cxn ang="0">
                  <a:pos x="T12" y="T13"/>
                </a:cxn>
              </a:cxnLst>
              <a:rect l="0" t="0" r="r" b="b"/>
              <a:pathLst>
                <a:path w="66" h="33">
                  <a:moveTo>
                    <a:pt x="66" y="22"/>
                  </a:moveTo>
                  <a:cubicBezTo>
                    <a:pt x="66" y="28"/>
                    <a:pt x="51" y="33"/>
                    <a:pt x="33" y="33"/>
                  </a:cubicBezTo>
                  <a:cubicBezTo>
                    <a:pt x="15" y="33"/>
                    <a:pt x="0" y="28"/>
                    <a:pt x="0" y="22"/>
                  </a:cubicBezTo>
                  <a:cubicBezTo>
                    <a:pt x="0" y="11"/>
                    <a:pt x="0" y="11"/>
                    <a:pt x="0" y="11"/>
                  </a:cubicBezTo>
                  <a:cubicBezTo>
                    <a:pt x="0" y="5"/>
                    <a:pt x="15" y="0"/>
                    <a:pt x="33" y="0"/>
                  </a:cubicBezTo>
                  <a:cubicBezTo>
                    <a:pt x="51" y="0"/>
                    <a:pt x="66" y="5"/>
                    <a:pt x="66" y="11"/>
                  </a:cubicBezTo>
                  <a:lnTo>
                    <a:pt x="66" y="22"/>
                  </a:ln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247"/>
            <p:cNvSpPr>
              <a:spLocks/>
            </p:cNvSpPr>
            <p:nvPr/>
          </p:nvSpPr>
          <p:spPr bwMode="auto">
            <a:xfrm>
              <a:off x="6778625" y="1474788"/>
              <a:ext cx="227013" cy="111125"/>
            </a:xfrm>
            <a:custGeom>
              <a:avLst/>
              <a:gdLst>
                <a:gd name="T0" fmla="*/ 66 w 66"/>
                <a:gd name="T1" fmla="*/ 21 h 32"/>
                <a:gd name="T2" fmla="*/ 33 w 66"/>
                <a:gd name="T3" fmla="*/ 32 h 32"/>
                <a:gd name="T4" fmla="*/ 0 w 66"/>
                <a:gd name="T5" fmla="*/ 21 h 32"/>
                <a:gd name="T6" fmla="*/ 0 w 66"/>
                <a:gd name="T7" fmla="*/ 11 h 32"/>
                <a:gd name="T8" fmla="*/ 33 w 66"/>
                <a:gd name="T9" fmla="*/ 0 h 32"/>
                <a:gd name="T10" fmla="*/ 66 w 66"/>
                <a:gd name="T11" fmla="*/ 11 h 32"/>
                <a:gd name="T12" fmla="*/ 66 w 66"/>
                <a:gd name="T13" fmla="*/ 21 h 32"/>
              </a:gdLst>
              <a:ahLst/>
              <a:cxnLst>
                <a:cxn ang="0">
                  <a:pos x="T0" y="T1"/>
                </a:cxn>
                <a:cxn ang="0">
                  <a:pos x="T2" y="T3"/>
                </a:cxn>
                <a:cxn ang="0">
                  <a:pos x="T4" y="T5"/>
                </a:cxn>
                <a:cxn ang="0">
                  <a:pos x="T6" y="T7"/>
                </a:cxn>
                <a:cxn ang="0">
                  <a:pos x="T8" y="T9"/>
                </a:cxn>
                <a:cxn ang="0">
                  <a:pos x="T10" y="T11"/>
                </a:cxn>
                <a:cxn ang="0">
                  <a:pos x="T12" y="T13"/>
                </a:cxn>
              </a:cxnLst>
              <a:rect l="0" t="0" r="r" b="b"/>
              <a:pathLst>
                <a:path w="66" h="32">
                  <a:moveTo>
                    <a:pt x="66" y="21"/>
                  </a:moveTo>
                  <a:cubicBezTo>
                    <a:pt x="66" y="27"/>
                    <a:pt x="51" y="32"/>
                    <a:pt x="33" y="32"/>
                  </a:cubicBezTo>
                  <a:cubicBezTo>
                    <a:pt x="15" y="32"/>
                    <a:pt x="0" y="27"/>
                    <a:pt x="0" y="21"/>
                  </a:cubicBezTo>
                  <a:cubicBezTo>
                    <a:pt x="0" y="11"/>
                    <a:pt x="0" y="11"/>
                    <a:pt x="0" y="11"/>
                  </a:cubicBezTo>
                  <a:cubicBezTo>
                    <a:pt x="0" y="5"/>
                    <a:pt x="15" y="0"/>
                    <a:pt x="33" y="0"/>
                  </a:cubicBezTo>
                  <a:cubicBezTo>
                    <a:pt x="51" y="0"/>
                    <a:pt x="66" y="5"/>
                    <a:pt x="66" y="11"/>
                  </a:cubicBezTo>
                  <a:lnTo>
                    <a:pt x="66" y="21"/>
                  </a:ln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248"/>
            <p:cNvSpPr>
              <a:spLocks/>
            </p:cNvSpPr>
            <p:nvPr/>
          </p:nvSpPr>
          <p:spPr bwMode="auto">
            <a:xfrm>
              <a:off x="6778625" y="1500188"/>
              <a:ext cx="7938" cy="61913"/>
            </a:xfrm>
            <a:custGeom>
              <a:avLst/>
              <a:gdLst>
                <a:gd name="T0" fmla="*/ 0 w 2"/>
                <a:gd name="T1" fmla="*/ 4 h 18"/>
                <a:gd name="T2" fmla="*/ 0 w 2"/>
                <a:gd name="T3" fmla="*/ 14 h 18"/>
                <a:gd name="T4" fmla="*/ 2 w 2"/>
                <a:gd name="T5" fmla="*/ 18 h 18"/>
                <a:gd name="T6" fmla="*/ 2 w 2"/>
                <a:gd name="T7" fmla="*/ 0 h 18"/>
                <a:gd name="T8" fmla="*/ 0 w 2"/>
                <a:gd name="T9" fmla="*/ 4 h 18"/>
              </a:gdLst>
              <a:ahLst/>
              <a:cxnLst>
                <a:cxn ang="0">
                  <a:pos x="T0" y="T1"/>
                </a:cxn>
                <a:cxn ang="0">
                  <a:pos x="T2" y="T3"/>
                </a:cxn>
                <a:cxn ang="0">
                  <a:pos x="T4" y="T5"/>
                </a:cxn>
                <a:cxn ang="0">
                  <a:pos x="T6" y="T7"/>
                </a:cxn>
                <a:cxn ang="0">
                  <a:pos x="T8" y="T9"/>
                </a:cxn>
              </a:cxnLst>
              <a:rect l="0" t="0" r="r" b="b"/>
              <a:pathLst>
                <a:path w="2" h="18">
                  <a:moveTo>
                    <a:pt x="0" y="4"/>
                  </a:moveTo>
                  <a:cubicBezTo>
                    <a:pt x="0" y="14"/>
                    <a:pt x="0" y="14"/>
                    <a:pt x="0" y="14"/>
                  </a:cubicBezTo>
                  <a:cubicBezTo>
                    <a:pt x="0" y="16"/>
                    <a:pt x="0" y="17"/>
                    <a:pt x="2" y="18"/>
                  </a:cubicBezTo>
                  <a:cubicBezTo>
                    <a:pt x="2" y="0"/>
                    <a:pt x="2" y="0"/>
                    <a:pt x="2" y="0"/>
                  </a:cubicBezTo>
                  <a:cubicBezTo>
                    <a:pt x="0" y="1"/>
                    <a:pt x="0" y="3"/>
                    <a:pt x="0" y="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249"/>
            <p:cNvSpPr>
              <a:spLocks/>
            </p:cNvSpPr>
            <p:nvPr/>
          </p:nvSpPr>
          <p:spPr bwMode="auto">
            <a:xfrm>
              <a:off x="6792913" y="1492251"/>
              <a:ext cx="3175" cy="76200"/>
            </a:xfrm>
            <a:custGeom>
              <a:avLst/>
              <a:gdLst>
                <a:gd name="T0" fmla="*/ 0 w 1"/>
                <a:gd name="T1" fmla="*/ 1 h 22"/>
                <a:gd name="T2" fmla="*/ 0 w 1"/>
                <a:gd name="T3" fmla="*/ 21 h 22"/>
                <a:gd name="T4" fmla="*/ 1 w 1"/>
                <a:gd name="T5" fmla="*/ 22 h 22"/>
                <a:gd name="T6" fmla="*/ 1 w 1"/>
                <a:gd name="T7" fmla="*/ 0 h 22"/>
                <a:gd name="T8" fmla="*/ 0 w 1"/>
                <a:gd name="T9" fmla="*/ 1 h 22"/>
              </a:gdLst>
              <a:ahLst/>
              <a:cxnLst>
                <a:cxn ang="0">
                  <a:pos x="T0" y="T1"/>
                </a:cxn>
                <a:cxn ang="0">
                  <a:pos x="T2" y="T3"/>
                </a:cxn>
                <a:cxn ang="0">
                  <a:pos x="T4" y="T5"/>
                </a:cxn>
                <a:cxn ang="0">
                  <a:pos x="T6" y="T7"/>
                </a:cxn>
                <a:cxn ang="0">
                  <a:pos x="T8" y="T9"/>
                </a:cxn>
              </a:cxnLst>
              <a:rect l="0" t="0" r="r" b="b"/>
              <a:pathLst>
                <a:path w="1" h="22">
                  <a:moveTo>
                    <a:pt x="0" y="1"/>
                  </a:moveTo>
                  <a:cubicBezTo>
                    <a:pt x="0" y="21"/>
                    <a:pt x="0" y="21"/>
                    <a:pt x="0" y="21"/>
                  </a:cubicBezTo>
                  <a:cubicBezTo>
                    <a:pt x="0" y="22"/>
                    <a:pt x="1" y="22"/>
                    <a:pt x="1" y="22"/>
                  </a:cubicBezTo>
                  <a:cubicBezTo>
                    <a:pt x="1" y="0"/>
                    <a:pt x="1" y="0"/>
                    <a:pt x="1" y="0"/>
                  </a:cubicBezTo>
                  <a:cubicBezTo>
                    <a:pt x="1" y="0"/>
                    <a:pt x="0"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250"/>
            <p:cNvSpPr>
              <a:spLocks/>
            </p:cNvSpPr>
            <p:nvPr/>
          </p:nvSpPr>
          <p:spPr bwMode="auto">
            <a:xfrm>
              <a:off x="6802438" y="1485901"/>
              <a:ext cx="7938" cy="88900"/>
            </a:xfrm>
            <a:custGeom>
              <a:avLst/>
              <a:gdLst>
                <a:gd name="T0" fmla="*/ 0 w 2"/>
                <a:gd name="T1" fmla="*/ 1 h 26"/>
                <a:gd name="T2" fmla="*/ 0 w 2"/>
                <a:gd name="T3" fmla="*/ 25 h 26"/>
                <a:gd name="T4" fmla="*/ 2 w 2"/>
                <a:gd name="T5" fmla="*/ 26 h 26"/>
                <a:gd name="T6" fmla="*/ 2 w 2"/>
                <a:gd name="T7" fmla="*/ 0 h 26"/>
                <a:gd name="T8" fmla="*/ 0 w 2"/>
                <a:gd name="T9" fmla="*/ 1 h 26"/>
              </a:gdLst>
              <a:ahLst/>
              <a:cxnLst>
                <a:cxn ang="0">
                  <a:pos x="T0" y="T1"/>
                </a:cxn>
                <a:cxn ang="0">
                  <a:pos x="T2" y="T3"/>
                </a:cxn>
                <a:cxn ang="0">
                  <a:pos x="T4" y="T5"/>
                </a:cxn>
                <a:cxn ang="0">
                  <a:pos x="T6" y="T7"/>
                </a:cxn>
                <a:cxn ang="0">
                  <a:pos x="T8" y="T9"/>
                </a:cxn>
              </a:cxnLst>
              <a:rect l="0" t="0" r="r" b="b"/>
              <a:pathLst>
                <a:path w="2" h="26">
                  <a:moveTo>
                    <a:pt x="0" y="1"/>
                  </a:moveTo>
                  <a:cubicBezTo>
                    <a:pt x="0" y="25"/>
                    <a:pt x="0" y="25"/>
                    <a:pt x="0" y="25"/>
                  </a:cubicBezTo>
                  <a:cubicBezTo>
                    <a:pt x="1" y="25"/>
                    <a:pt x="1" y="26"/>
                    <a:pt x="2" y="26"/>
                  </a:cubicBezTo>
                  <a:cubicBezTo>
                    <a:pt x="2" y="0"/>
                    <a:pt x="2" y="0"/>
                    <a:pt x="2" y="0"/>
                  </a:cubicBezTo>
                  <a:cubicBezTo>
                    <a:pt x="1" y="0"/>
                    <a:pt x="1"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251"/>
            <p:cNvSpPr>
              <a:spLocks/>
            </p:cNvSpPr>
            <p:nvPr/>
          </p:nvSpPr>
          <p:spPr bwMode="auto">
            <a:xfrm>
              <a:off x="6816725" y="1482726"/>
              <a:ext cx="6350" cy="95250"/>
            </a:xfrm>
            <a:custGeom>
              <a:avLst/>
              <a:gdLst>
                <a:gd name="T0" fmla="*/ 0 w 2"/>
                <a:gd name="T1" fmla="*/ 1 h 28"/>
                <a:gd name="T2" fmla="*/ 0 w 2"/>
                <a:gd name="T3" fmla="*/ 28 h 28"/>
                <a:gd name="T4" fmla="*/ 2 w 2"/>
                <a:gd name="T5" fmla="*/ 28 h 28"/>
                <a:gd name="T6" fmla="*/ 2 w 2"/>
                <a:gd name="T7" fmla="*/ 0 h 28"/>
                <a:gd name="T8" fmla="*/ 0 w 2"/>
                <a:gd name="T9" fmla="*/ 1 h 28"/>
              </a:gdLst>
              <a:ahLst/>
              <a:cxnLst>
                <a:cxn ang="0">
                  <a:pos x="T0" y="T1"/>
                </a:cxn>
                <a:cxn ang="0">
                  <a:pos x="T2" y="T3"/>
                </a:cxn>
                <a:cxn ang="0">
                  <a:pos x="T4" y="T5"/>
                </a:cxn>
                <a:cxn ang="0">
                  <a:pos x="T6" y="T7"/>
                </a:cxn>
                <a:cxn ang="0">
                  <a:pos x="T8" y="T9"/>
                </a:cxn>
              </a:cxnLst>
              <a:rect l="0" t="0" r="r" b="b"/>
              <a:pathLst>
                <a:path w="2" h="28">
                  <a:moveTo>
                    <a:pt x="0" y="1"/>
                  </a:moveTo>
                  <a:cubicBezTo>
                    <a:pt x="0" y="28"/>
                    <a:pt x="0" y="28"/>
                    <a:pt x="0" y="28"/>
                  </a:cubicBezTo>
                  <a:cubicBezTo>
                    <a:pt x="1" y="28"/>
                    <a:pt x="1" y="28"/>
                    <a:pt x="2" y="28"/>
                  </a:cubicBezTo>
                  <a:cubicBezTo>
                    <a:pt x="2" y="0"/>
                    <a:pt x="2" y="0"/>
                    <a:pt x="2" y="0"/>
                  </a:cubicBezTo>
                  <a:cubicBezTo>
                    <a:pt x="1" y="0"/>
                    <a:pt x="1"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252"/>
            <p:cNvSpPr>
              <a:spLocks/>
            </p:cNvSpPr>
            <p:nvPr/>
          </p:nvSpPr>
          <p:spPr bwMode="auto">
            <a:xfrm>
              <a:off x="6831013" y="1479551"/>
              <a:ext cx="6350" cy="103188"/>
            </a:xfrm>
            <a:custGeom>
              <a:avLst/>
              <a:gdLst>
                <a:gd name="T0" fmla="*/ 0 w 2"/>
                <a:gd name="T1" fmla="*/ 1 h 30"/>
                <a:gd name="T2" fmla="*/ 0 w 2"/>
                <a:gd name="T3" fmla="*/ 30 h 30"/>
                <a:gd name="T4" fmla="*/ 2 w 2"/>
                <a:gd name="T5" fmla="*/ 30 h 30"/>
                <a:gd name="T6" fmla="*/ 2 w 2"/>
                <a:gd name="T7" fmla="*/ 0 h 30"/>
                <a:gd name="T8" fmla="*/ 0 w 2"/>
                <a:gd name="T9" fmla="*/ 1 h 30"/>
              </a:gdLst>
              <a:ahLst/>
              <a:cxnLst>
                <a:cxn ang="0">
                  <a:pos x="T0" y="T1"/>
                </a:cxn>
                <a:cxn ang="0">
                  <a:pos x="T2" y="T3"/>
                </a:cxn>
                <a:cxn ang="0">
                  <a:pos x="T4" y="T5"/>
                </a:cxn>
                <a:cxn ang="0">
                  <a:pos x="T6" y="T7"/>
                </a:cxn>
                <a:cxn ang="0">
                  <a:pos x="T8" y="T9"/>
                </a:cxn>
              </a:cxnLst>
              <a:rect l="0" t="0" r="r" b="b"/>
              <a:pathLst>
                <a:path w="2" h="30">
                  <a:moveTo>
                    <a:pt x="0" y="1"/>
                  </a:moveTo>
                  <a:cubicBezTo>
                    <a:pt x="0" y="30"/>
                    <a:pt x="0" y="30"/>
                    <a:pt x="0" y="30"/>
                  </a:cubicBezTo>
                  <a:cubicBezTo>
                    <a:pt x="1" y="30"/>
                    <a:pt x="1" y="30"/>
                    <a:pt x="2" y="30"/>
                  </a:cubicBezTo>
                  <a:cubicBezTo>
                    <a:pt x="2" y="0"/>
                    <a:pt x="2" y="0"/>
                    <a:pt x="2" y="0"/>
                  </a:cubicBezTo>
                  <a:cubicBezTo>
                    <a:pt x="1" y="0"/>
                    <a:pt x="1"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253"/>
            <p:cNvSpPr>
              <a:spLocks/>
            </p:cNvSpPr>
            <p:nvPr/>
          </p:nvSpPr>
          <p:spPr bwMode="auto">
            <a:xfrm>
              <a:off x="6843713" y="1479551"/>
              <a:ext cx="7938" cy="106363"/>
            </a:xfrm>
            <a:custGeom>
              <a:avLst/>
              <a:gdLst>
                <a:gd name="T0" fmla="*/ 0 w 2"/>
                <a:gd name="T1" fmla="*/ 0 h 31"/>
                <a:gd name="T2" fmla="*/ 0 w 2"/>
                <a:gd name="T3" fmla="*/ 30 h 31"/>
                <a:gd name="T4" fmla="*/ 2 w 2"/>
                <a:gd name="T5" fmla="*/ 31 h 31"/>
                <a:gd name="T6" fmla="*/ 2 w 2"/>
                <a:gd name="T7" fmla="*/ 0 h 31"/>
                <a:gd name="T8" fmla="*/ 0 w 2"/>
                <a:gd name="T9" fmla="*/ 0 h 31"/>
              </a:gdLst>
              <a:ahLst/>
              <a:cxnLst>
                <a:cxn ang="0">
                  <a:pos x="T0" y="T1"/>
                </a:cxn>
                <a:cxn ang="0">
                  <a:pos x="T2" y="T3"/>
                </a:cxn>
                <a:cxn ang="0">
                  <a:pos x="T4" y="T5"/>
                </a:cxn>
                <a:cxn ang="0">
                  <a:pos x="T6" y="T7"/>
                </a:cxn>
                <a:cxn ang="0">
                  <a:pos x="T8" y="T9"/>
                </a:cxn>
              </a:cxnLst>
              <a:rect l="0" t="0" r="r" b="b"/>
              <a:pathLst>
                <a:path w="2" h="31">
                  <a:moveTo>
                    <a:pt x="0" y="0"/>
                  </a:moveTo>
                  <a:cubicBezTo>
                    <a:pt x="0" y="30"/>
                    <a:pt x="0" y="30"/>
                    <a:pt x="0" y="30"/>
                  </a:cubicBezTo>
                  <a:cubicBezTo>
                    <a:pt x="0" y="30"/>
                    <a:pt x="1" y="31"/>
                    <a:pt x="2" y="31"/>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254"/>
            <p:cNvSpPr>
              <a:spLocks/>
            </p:cNvSpPr>
            <p:nvPr/>
          </p:nvSpPr>
          <p:spPr bwMode="auto">
            <a:xfrm>
              <a:off x="6854825" y="1474788"/>
              <a:ext cx="6350" cy="111125"/>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255"/>
            <p:cNvSpPr>
              <a:spLocks/>
            </p:cNvSpPr>
            <p:nvPr/>
          </p:nvSpPr>
          <p:spPr bwMode="auto">
            <a:xfrm>
              <a:off x="6869113" y="1474788"/>
              <a:ext cx="6350" cy="111125"/>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256"/>
            <p:cNvSpPr>
              <a:spLocks/>
            </p:cNvSpPr>
            <p:nvPr/>
          </p:nvSpPr>
          <p:spPr bwMode="auto">
            <a:xfrm>
              <a:off x="6881813" y="1474788"/>
              <a:ext cx="7938" cy="111125"/>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2"/>
                    <a:pt x="1" y="32"/>
                    <a:pt x="2" y="32"/>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257"/>
            <p:cNvSpPr>
              <a:spLocks/>
            </p:cNvSpPr>
            <p:nvPr/>
          </p:nvSpPr>
          <p:spPr bwMode="auto">
            <a:xfrm>
              <a:off x="6896100" y="1474788"/>
              <a:ext cx="6350" cy="111125"/>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2"/>
                    <a:pt x="1" y="32"/>
                    <a:pt x="2" y="32"/>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Rectangle 258"/>
            <p:cNvSpPr>
              <a:spLocks noChangeArrowheads="1"/>
            </p:cNvSpPr>
            <p:nvPr/>
          </p:nvSpPr>
          <p:spPr bwMode="auto">
            <a:xfrm>
              <a:off x="6913563" y="1474788"/>
              <a:ext cx="1588" cy="1588"/>
            </a:xfrm>
            <a:prstGeom prst="rect">
              <a:avLst/>
            </a:prstGeom>
            <a:solidFill>
              <a:srgbClr val="EF96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259"/>
            <p:cNvSpPr>
              <a:spLocks/>
            </p:cNvSpPr>
            <p:nvPr/>
          </p:nvSpPr>
          <p:spPr bwMode="auto">
            <a:xfrm>
              <a:off x="6905625" y="1474788"/>
              <a:ext cx="7938" cy="111125"/>
            </a:xfrm>
            <a:custGeom>
              <a:avLst/>
              <a:gdLst>
                <a:gd name="T0" fmla="*/ 2 w 2"/>
                <a:gd name="T1" fmla="*/ 0 h 32"/>
                <a:gd name="T2" fmla="*/ 0 w 2"/>
                <a:gd name="T3" fmla="*/ 0 h 32"/>
                <a:gd name="T4" fmla="*/ 0 w 2"/>
                <a:gd name="T5" fmla="*/ 32 h 32"/>
                <a:gd name="T6" fmla="*/ 2 w 2"/>
                <a:gd name="T7" fmla="*/ 32 h 32"/>
                <a:gd name="T8" fmla="*/ 2 w 2"/>
                <a:gd name="T9" fmla="*/ 0 h 32"/>
              </a:gdLst>
              <a:ahLst/>
              <a:cxnLst>
                <a:cxn ang="0">
                  <a:pos x="T0" y="T1"/>
                </a:cxn>
                <a:cxn ang="0">
                  <a:pos x="T2" y="T3"/>
                </a:cxn>
                <a:cxn ang="0">
                  <a:pos x="T4" y="T5"/>
                </a:cxn>
                <a:cxn ang="0">
                  <a:pos x="T6" y="T7"/>
                </a:cxn>
                <a:cxn ang="0">
                  <a:pos x="T8" y="T9"/>
                </a:cxn>
              </a:cxnLst>
              <a:rect l="0" t="0" r="r" b="b"/>
              <a:pathLst>
                <a:path w="2" h="32">
                  <a:moveTo>
                    <a:pt x="2" y="0"/>
                  </a:moveTo>
                  <a:cubicBezTo>
                    <a:pt x="0" y="0"/>
                    <a:pt x="0" y="0"/>
                    <a:pt x="0" y="0"/>
                  </a:cubicBezTo>
                  <a:cubicBezTo>
                    <a:pt x="0" y="32"/>
                    <a:pt x="0" y="32"/>
                    <a:pt x="0" y="32"/>
                  </a:cubicBezTo>
                  <a:cubicBezTo>
                    <a:pt x="1" y="32"/>
                    <a:pt x="1" y="32"/>
                    <a:pt x="2" y="32"/>
                  </a:cubicBezTo>
                  <a:cubicBezTo>
                    <a:pt x="2" y="0"/>
                    <a:pt x="2" y="0"/>
                    <a:pt x="2"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260"/>
            <p:cNvSpPr>
              <a:spLocks/>
            </p:cNvSpPr>
            <p:nvPr/>
          </p:nvSpPr>
          <p:spPr bwMode="auto">
            <a:xfrm>
              <a:off x="6919913" y="1474788"/>
              <a:ext cx="6350" cy="111125"/>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1" y="32"/>
                    <a:pt x="2" y="32"/>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261"/>
            <p:cNvSpPr>
              <a:spLocks/>
            </p:cNvSpPr>
            <p:nvPr/>
          </p:nvSpPr>
          <p:spPr bwMode="auto">
            <a:xfrm>
              <a:off x="6934200" y="1479551"/>
              <a:ext cx="6350" cy="106363"/>
            </a:xfrm>
            <a:custGeom>
              <a:avLst/>
              <a:gdLst>
                <a:gd name="T0" fmla="*/ 0 w 2"/>
                <a:gd name="T1" fmla="*/ 0 h 31"/>
                <a:gd name="T2" fmla="*/ 0 w 2"/>
                <a:gd name="T3" fmla="*/ 31 h 31"/>
                <a:gd name="T4" fmla="*/ 2 w 2"/>
                <a:gd name="T5" fmla="*/ 30 h 31"/>
                <a:gd name="T6" fmla="*/ 2 w 2"/>
                <a:gd name="T7" fmla="*/ 0 h 31"/>
                <a:gd name="T8" fmla="*/ 0 w 2"/>
                <a:gd name="T9" fmla="*/ 0 h 31"/>
              </a:gdLst>
              <a:ahLst/>
              <a:cxnLst>
                <a:cxn ang="0">
                  <a:pos x="T0" y="T1"/>
                </a:cxn>
                <a:cxn ang="0">
                  <a:pos x="T2" y="T3"/>
                </a:cxn>
                <a:cxn ang="0">
                  <a:pos x="T4" y="T5"/>
                </a:cxn>
                <a:cxn ang="0">
                  <a:pos x="T6" y="T7"/>
                </a:cxn>
                <a:cxn ang="0">
                  <a:pos x="T8" y="T9"/>
                </a:cxn>
              </a:cxnLst>
              <a:rect l="0" t="0" r="r" b="b"/>
              <a:pathLst>
                <a:path w="2" h="31">
                  <a:moveTo>
                    <a:pt x="0" y="0"/>
                  </a:moveTo>
                  <a:cubicBezTo>
                    <a:pt x="0" y="31"/>
                    <a:pt x="0" y="31"/>
                    <a:pt x="0" y="31"/>
                  </a:cubicBezTo>
                  <a:cubicBezTo>
                    <a:pt x="1" y="31"/>
                    <a:pt x="1" y="30"/>
                    <a:pt x="2" y="30"/>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262"/>
            <p:cNvSpPr>
              <a:spLocks/>
            </p:cNvSpPr>
            <p:nvPr/>
          </p:nvSpPr>
          <p:spPr bwMode="auto">
            <a:xfrm>
              <a:off x="6946900" y="1479551"/>
              <a:ext cx="7938" cy="103188"/>
            </a:xfrm>
            <a:custGeom>
              <a:avLst/>
              <a:gdLst>
                <a:gd name="T0" fmla="*/ 0 w 2"/>
                <a:gd name="T1" fmla="*/ 0 h 30"/>
                <a:gd name="T2" fmla="*/ 0 w 2"/>
                <a:gd name="T3" fmla="*/ 30 h 30"/>
                <a:gd name="T4" fmla="*/ 2 w 2"/>
                <a:gd name="T5" fmla="*/ 30 h 30"/>
                <a:gd name="T6" fmla="*/ 2 w 2"/>
                <a:gd name="T7" fmla="*/ 1 h 30"/>
                <a:gd name="T8" fmla="*/ 0 w 2"/>
                <a:gd name="T9" fmla="*/ 0 h 30"/>
              </a:gdLst>
              <a:ahLst/>
              <a:cxnLst>
                <a:cxn ang="0">
                  <a:pos x="T0" y="T1"/>
                </a:cxn>
                <a:cxn ang="0">
                  <a:pos x="T2" y="T3"/>
                </a:cxn>
                <a:cxn ang="0">
                  <a:pos x="T4" y="T5"/>
                </a:cxn>
                <a:cxn ang="0">
                  <a:pos x="T6" y="T7"/>
                </a:cxn>
                <a:cxn ang="0">
                  <a:pos x="T8" y="T9"/>
                </a:cxn>
              </a:cxnLst>
              <a:rect l="0" t="0" r="r" b="b"/>
              <a:pathLst>
                <a:path w="2" h="30">
                  <a:moveTo>
                    <a:pt x="0" y="0"/>
                  </a:moveTo>
                  <a:cubicBezTo>
                    <a:pt x="0" y="30"/>
                    <a:pt x="0" y="30"/>
                    <a:pt x="0" y="30"/>
                  </a:cubicBezTo>
                  <a:cubicBezTo>
                    <a:pt x="1" y="30"/>
                    <a:pt x="1" y="30"/>
                    <a:pt x="2" y="30"/>
                  </a:cubicBezTo>
                  <a:cubicBezTo>
                    <a:pt x="2" y="1"/>
                    <a:pt x="2" y="1"/>
                    <a:pt x="2" y="1"/>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Freeform 263"/>
            <p:cNvSpPr>
              <a:spLocks/>
            </p:cNvSpPr>
            <p:nvPr/>
          </p:nvSpPr>
          <p:spPr bwMode="auto">
            <a:xfrm>
              <a:off x="6961188" y="1482726"/>
              <a:ext cx="3175" cy="95250"/>
            </a:xfrm>
            <a:custGeom>
              <a:avLst/>
              <a:gdLst>
                <a:gd name="T0" fmla="*/ 0 w 1"/>
                <a:gd name="T1" fmla="*/ 0 h 28"/>
                <a:gd name="T2" fmla="*/ 0 w 1"/>
                <a:gd name="T3" fmla="*/ 28 h 28"/>
                <a:gd name="T4" fmla="*/ 1 w 1"/>
                <a:gd name="T5" fmla="*/ 28 h 28"/>
                <a:gd name="T6" fmla="*/ 1 w 1"/>
                <a:gd name="T7" fmla="*/ 0 h 28"/>
                <a:gd name="T8" fmla="*/ 0 w 1"/>
                <a:gd name="T9" fmla="*/ 0 h 28"/>
              </a:gdLst>
              <a:ahLst/>
              <a:cxnLst>
                <a:cxn ang="0">
                  <a:pos x="T0" y="T1"/>
                </a:cxn>
                <a:cxn ang="0">
                  <a:pos x="T2" y="T3"/>
                </a:cxn>
                <a:cxn ang="0">
                  <a:pos x="T4" y="T5"/>
                </a:cxn>
                <a:cxn ang="0">
                  <a:pos x="T6" y="T7"/>
                </a:cxn>
                <a:cxn ang="0">
                  <a:pos x="T8" y="T9"/>
                </a:cxn>
              </a:cxnLst>
              <a:rect l="0" t="0" r="r" b="b"/>
              <a:pathLst>
                <a:path w="1" h="28">
                  <a:moveTo>
                    <a:pt x="0" y="0"/>
                  </a:moveTo>
                  <a:cubicBezTo>
                    <a:pt x="0" y="28"/>
                    <a:pt x="0" y="28"/>
                    <a:pt x="0" y="28"/>
                  </a:cubicBezTo>
                  <a:cubicBezTo>
                    <a:pt x="0" y="28"/>
                    <a:pt x="1" y="28"/>
                    <a:pt x="1" y="28"/>
                  </a:cubicBezTo>
                  <a:cubicBezTo>
                    <a:pt x="1" y="0"/>
                    <a:pt x="1" y="0"/>
                    <a:pt x="1"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 name="Freeform 264"/>
            <p:cNvSpPr>
              <a:spLocks/>
            </p:cNvSpPr>
            <p:nvPr/>
          </p:nvSpPr>
          <p:spPr bwMode="auto">
            <a:xfrm>
              <a:off x="6972300" y="1485901"/>
              <a:ext cx="6350" cy="88900"/>
            </a:xfrm>
            <a:custGeom>
              <a:avLst/>
              <a:gdLst>
                <a:gd name="T0" fmla="*/ 0 w 2"/>
                <a:gd name="T1" fmla="*/ 0 h 26"/>
                <a:gd name="T2" fmla="*/ 0 w 2"/>
                <a:gd name="T3" fmla="*/ 26 h 26"/>
                <a:gd name="T4" fmla="*/ 2 w 2"/>
                <a:gd name="T5" fmla="*/ 25 h 26"/>
                <a:gd name="T6" fmla="*/ 2 w 2"/>
                <a:gd name="T7" fmla="*/ 1 h 26"/>
                <a:gd name="T8" fmla="*/ 0 w 2"/>
                <a:gd name="T9" fmla="*/ 0 h 26"/>
              </a:gdLst>
              <a:ahLst/>
              <a:cxnLst>
                <a:cxn ang="0">
                  <a:pos x="T0" y="T1"/>
                </a:cxn>
                <a:cxn ang="0">
                  <a:pos x="T2" y="T3"/>
                </a:cxn>
                <a:cxn ang="0">
                  <a:pos x="T4" y="T5"/>
                </a:cxn>
                <a:cxn ang="0">
                  <a:pos x="T6" y="T7"/>
                </a:cxn>
                <a:cxn ang="0">
                  <a:pos x="T8" y="T9"/>
                </a:cxn>
              </a:cxnLst>
              <a:rect l="0" t="0" r="r" b="b"/>
              <a:pathLst>
                <a:path w="2" h="26">
                  <a:moveTo>
                    <a:pt x="0" y="0"/>
                  </a:moveTo>
                  <a:cubicBezTo>
                    <a:pt x="0" y="26"/>
                    <a:pt x="0" y="26"/>
                    <a:pt x="0" y="26"/>
                  </a:cubicBezTo>
                  <a:cubicBezTo>
                    <a:pt x="1" y="26"/>
                    <a:pt x="2" y="26"/>
                    <a:pt x="2" y="25"/>
                  </a:cubicBezTo>
                  <a:cubicBezTo>
                    <a:pt x="2" y="1"/>
                    <a:pt x="2" y="1"/>
                    <a:pt x="2" y="1"/>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 name="Freeform 265"/>
            <p:cNvSpPr>
              <a:spLocks/>
            </p:cNvSpPr>
            <p:nvPr/>
          </p:nvSpPr>
          <p:spPr bwMode="auto">
            <a:xfrm>
              <a:off x="6985000" y="1492251"/>
              <a:ext cx="7938" cy="79375"/>
            </a:xfrm>
            <a:custGeom>
              <a:avLst/>
              <a:gdLst>
                <a:gd name="T0" fmla="*/ 0 w 2"/>
                <a:gd name="T1" fmla="*/ 0 h 23"/>
                <a:gd name="T2" fmla="*/ 0 w 2"/>
                <a:gd name="T3" fmla="*/ 23 h 23"/>
                <a:gd name="T4" fmla="*/ 2 w 2"/>
                <a:gd name="T5" fmla="*/ 22 h 23"/>
                <a:gd name="T6" fmla="*/ 2 w 2"/>
                <a:gd name="T7" fmla="*/ 1 h 23"/>
                <a:gd name="T8" fmla="*/ 0 w 2"/>
                <a:gd name="T9" fmla="*/ 0 h 23"/>
              </a:gdLst>
              <a:ahLst/>
              <a:cxnLst>
                <a:cxn ang="0">
                  <a:pos x="T0" y="T1"/>
                </a:cxn>
                <a:cxn ang="0">
                  <a:pos x="T2" y="T3"/>
                </a:cxn>
                <a:cxn ang="0">
                  <a:pos x="T4" y="T5"/>
                </a:cxn>
                <a:cxn ang="0">
                  <a:pos x="T6" y="T7"/>
                </a:cxn>
                <a:cxn ang="0">
                  <a:pos x="T8" y="T9"/>
                </a:cxn>
              </a:cxnLst>
              <a:rect l="0" t="0" r="r" b="b"/>
              <a:pathLst>
                <a:path w="2" h="23">
                  <a:moveTo>
                    <a:pt x="0" y="0"/>
                  </a:moveTo>
                  <a:cubicBezTo>
                    <a:pt x="0" y="23"/>
                    <a:pt x="0" y="23"/>
                    <a:pt x="0" y="23"/>
                  </a:cubicBezTo>
                  <a:cubicBezTo>
                    <a:pt x="1" y="22"/>
                    <a:pt x="2" y="22"/>
                    <a:pt x="2" y="22"/>
                  </a:cubicBezTo>
                  <a:cubicBezTo>
                    <a:pt x="2" y="1"/>
                    <a:pt x="2" y="1"/>
                    <a:pt x="2" y="1"/>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 name="Freeform 266"/>
            <p:cNvSpPr>
              <a:spLocks/>
            </p:cNvSpPr>
            <p:nvPr/>
          </p:nvSpPr>
          <p:spPr bwMode="auto">
            <a:xfrm>
              <a:off x="6999288" y="1500188"/>
              <a:ext cx="6350" cy="61913"/>
            </a:xfrm>
            <a:custGeom>
              <a:avLst/>
              <a:gdLst>
                <a:gd name="T0" fmla="*/ 2 w 2"/>
                <a:gd name="T1" fmla="*/ 14 h 18"/>
                <a:gd name="T2" fmla="*/ 2 w 2"/>
                <a:gd name="T3" fmla="*/ 4 h 18"/>
                <a:gd name="T4" fmla="*/ 0 w 2"/>
                <a:gd name="T5" fmla="*/ 0 h 18"/>
                <a:gd name="T6" fmla="*/ 0 w 2"/>
                <a:gd name="T7" fmla="*/ 18 h 18"/>
                <a:gd name="T8" fmla="*/ 2 w 2"/>
                <a:gd name="T9" fmla="*/ 14 h 18"/>
              </a:gdLst>
              <a:ahLst/>
              <a:cxnLst>
                <a:cxn ang="0">
                  <a:pos x="T0" y="T1"/>
                </a:cxn>
                <a:cxn ang="0">
                  <a:pos x="T2" y="T3"/>
                </a:cxn>
                <a:cxn ang="0">
                  <a:pos x="T4" y="T5"/>
                </a:cxn>
                <a:cxn ang="0">
                  <a:pos x="T6" y="T7"/>
                </a:cxn>
                <a:cxn ang="0">
                  <a:pos x="T8" y="T9"/>
                </a:cxn>
              </a:cxnLst>
              <a:rect l="0" t="0" r="r" b="b"/>
              <a:pathLst>
                <a:path w="2" h="18">
                  <a:moveTo>
                    <a:pt x="2" y="14"/>
                  </a:moveTo>
                  <a:cubicBezTo>
                    <a:pt x="2" y="4"/>
                    <a:pt x="2" y="4"/>
                    <a:pt x="2" y="4"/>
                  </a:cubicBezTo>
                  <a:cubicBezTo>
                    <a:pt x="2" y="3"/>
                    <a:pt x="1" y="1"/>
                    <a:pt x="0" y="0"/>
                  </a:cubicBezTo>
                  <a:cubicBezTo>
                    <a:pt x="0" y="18"/>
                    <a:pt x="0" y="18"/>
                    <a:pt x="0" y="18"/>
                  </a:cubicBezTo>
                  <a:cubicBezTo>
                    <a:pt x="1" y="17"/>
                    <a:pt x="2" y="16"/>
                    <a:pt x="2" y="1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 name="Oval 267"/>
            <p:cNvSpPr>
              <a:spLocks noChangeArrowheads="1"/>
            </p:cNvSpPr>
            <p:nvPr/>
          </p:nvSpPr>
          <p:spPr bwMode="auto">
            <a:xfrm>
              <a:off x="6778625" y="1474788"/>
              <a:ext cx="227013" cy="76200"/>
            </a:xfrm>
            <a:prstGeom prst="ellipse">
              <a:avLst/>
            </a:prstGeom>
            <a:solidFill>
              <a:srgbClr val="FFCD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0" name="Oval 268"/>
            <p:cNvSpPr>
              <a:spLocks noChangeArrowheads="1"/>
            </p:cNvSpPr>
            <p:nvPr/>
          </p:nvSpPr>
          <p:spPr bwMode="auto">
            <a:xfrm>
              <a:off x="6799263" y="1485901"/>
              <a:ext cx="185738" cy="58738"/>
            </a:xfrm>
            <a:prstGeom prst="ellipse">
              <a:avLst/>
            </a:prstGeom>
            <a:solidFill>
              <a:srgbClr val="FFD3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 name="Oval 269"/>
            <p:cNvSpPr>
              <a:spLocks noChangeArrowheads="1"/>
            </p:cNvSpPr>
            <p:nvPr/>
          </p:nvSpPr>
          <p:spPr bwMode="auto">
            <a:xfrm>
              <a:off x="6799263" y="1482726"/>
              <a:ext cx="185738" cy="53975"/>
            </a:xfrm>
            <a:prstGeom prst="ellipse">
              <a:avLst/>
            </a:prstGeom>
            <a:solidFill>
              <a:srgbClr val="F7BF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2" name="Freeform 270"/>
            <p:cNvSpPr>
              <a:spLocks/>
            </p:cNvSpPr>
            <p:nvPr/>
          </p:nvSpPr>
          <p:spPr bwMode="auto">
            <a:xfrm>
              <a:off x="6799263" y="1482726"/>
              <a:ext cx="185738" cy="30163"/>
            </a:xfrm>
            <a:custGeom>
              <a:avLst/>
              <a:gdLst>
                <a:gd name="T0" fmla="*/ 27 w 54"/>
                <a:gd name="T1" fmla="*/ 1 h 9"/>
                <a:gd name="T2" fmla="*/ 54 w 54"/>
                <a:gd name="T3" fmla="*/ 9 h 9"/>
                <a:gd name="T4" fmla="*/ 54 w 54"/>
                <a:gd name="T5" fmla="*/ 8 h 9"/>
                <a:gd name="T6" fmla="*/ 27 w 54"/>
                <a:gd name="T7" fmla="*/ 0 h 9"/>
                <a:gd name="T8" fmla="*/ 0 w 54"/>
                <a:gd name="T9" fmla="*/ 8 h 9"/>
                <a:gd name="T10" fmla="*/ 0 w 54"/>
                <a:gd name="T11" fmla="*/ 9 h 9"/>
                <a:gd name="T12" fmla="*/ 27 w 54"/>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54" h="9">
                  <a:moveTo>
                    <a:pt x="27" y="1"/>
                  </a:moveTo>
                  <a:cubicBezTo>
                    <a:pt x="41" y="1"/>
                    <a:pt x="53" y="5"/>
                    <a:pt x="54" y="9"/>
                  </a:cubicBezTo>
                  <a:cubicBezTo>
                    <a:pt x="54" y="8"/>
                    <a:pt x="54" y="8"/>
                    <a:pt x="54" y="8"/>
                  </a:cubicBezTo>
                  <a:cubicBezTo>
                    <a:pt x="54" y="3"/>
                    <a:pt x="42" y="0"/>
                    <a:pt x="27" y="0"/>
                  </a:cubicBezTo>
                  <a:cubicBezTo>
                    <a:pt x="12" y="0"/>
                    <a:pt x="0" y="3"/>
                    <a:pt x="0" y="8"/>
                  </a:cubicBezTo>
                  <a:cubicBezTo>
                    <a:pt x="0" y="8"/>
                    <a:pt x="0" y="8"/>
                    <a:pt x="0" y="9"/>
                  </a:cubicBezTo>
                  <a:cubicBezTo>
                    <a:pt x="1" y="5"/>
                    <a:pt x="13" y="1"/>
                    <a:pt x="27" y="1"/>
                  </a:cubicBez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3" name="Freeform 271"/>
            <p:cNvSpPr>
              <a:spLocks/>
            </p:cNvSpPr>
            <p:nvPr/>
          </p:nvSpPr>
          <p:spPr bwMode="auto">
            <a:xfrm>
              <a:off x="6778625" y="1427163"/>
              <a:ext cx="227013" cy="114300"/>
            </a:xfrm>
            <a:custGeom>
              <a:avLst/>
              <a:gdLst>
                <a:gd name="T0" fmla="*/ 66 w 66"/>
                <a:gd name="T1" fmla="*/ 22 h 33"/>
                <a:gd name="T2" fmla="*/ 33 w 66"/>
                <a:gd name="T3" fmla="*/ 33 h 33"/>
                <a:gd name="T4" fmla="*/ 0 w 66"/>
                <a:gd name="T5" fmla="*/ 22 h 33"/>
                <a:gd name="T6" fmla="*/ 0 w 66"/>
                <a:gd name="T7" fmla="*/ 11 h 33"/>
                <a:gd name="T8" fmla="*/ 33 w 66"/>
                <a:gd name="T9" fmla="*/ 0 h 33"/>
                <a:gd name="T10" fmla="*/ 66 w 66"/>
                <a:gd name="T11" fmla="*/ 11 h 33"/>
                <a:gd name="T12" fmla="*/ 66 w 66"/>
                <a:gd name="T13" fmla="*/ 22 h 33"/>
              </a:gdLst>
              <a:ahLst/>
              <a:cxnLst>
                <a:cxn ang="0">
                  <a:pos x="T0" y="T1"/>
                </a:cxn>
                <a:cxn ang="0">
                  <a:pos x="T2" y="T3"/>
                </a:cxn>
                <a:cxn ang="0">
                  <a:pos x="T4" y="T5"/>
                </a:cxn>
                <a:cxn ang="0">
                  <a:pos x="T6" y="T7"/>
                </a:cxn>
                <a:cxn ang="0">
                  <a:pos x="T8" y="T9"/>
                </a:cxn>
                <a:cxn ang="0">
                  <a:pos x="T10" y="T11"/>
                </a:cxn>
                <a:cxn ang="0">
                  <a:pos x="T12" y="T13"/>
                </a:cxn>
              </a:cxnLst>
              <a:rect l="0" t="0" r="r" b="b"/>
              <a:pathLst>
                <a:path w="66" h="33">
                  <a:moveTo>
                    <a:pt x="66" y="22"/>
                  </a:moveTo>
                  <a:cubicBezTo>
                    <a:pt x="66" y="28"/>
                    <a:pt x="51" y="33"/>
                    <a:pt x="33" y="33"/>
                  </a:cubicBezTo>
                  <a:cubicBezTo>
                    <a:pt x="15" y="33"/>
                    <a:pt x="0" y="28"/>
                    <a:pt x="0" y="22"/>
                  </a:cubicBezTo>
                  <a:cubicBezTo>
                    <a:pt x="0" y="11"/>
                    <a:pt x="0" y="11"/>
                    <a:pt x="0" y="11"/>
                  </a:cubicBezTo>
                  <a:cubicBezTo>
                    <a:pt x="0" y="5"/>
                    <a:pt x="15" y="0"/>
                    <a:pt x="33" y="0"/>
                  </a:cubicBezTo>
                  <a:cubicBezTo>
                    <a:pt x="51" y="0"/>
                    <a:pt x="66" y="5"/>
                    <a:pt x="66" y="11"/>
                  </a:cubicBezTo>
                  <a:lnTo>
                    <a:pt x="66" y="22"/>
                  </a:ln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4" name="Freeform 272"/>
            <p:cNvSpPr>
              <a:spLocks/>
            </p:cNvSpPr>
            <p:nvPr/>
          </p:nvSpPr>
          <p:spPr bwMode="auto">
            <a:xfrm>
              <a:off x="6778625" y="1423988"/>
              <a:ext cx="227013" cy="109538"/>
            </a:xfrm>
            <a:custGeom>
              <a:avLst/>
              <a:gdLst>
                <a:gd name="T0" fmla="*/ 66 w 66"/>
                <a:gd name="T1" fmla="*/ 21 h 32"/>
                <a:gd name="T2" fmla="*/ 33 w 66"/>
                <a:gd name="T3" fmla="*/ 32 h 32"/>
                <a:gd name="T4" fmla="*/ 0 w 66"/>
                <a:gd name="T5" fmla="*/ 21 h 32"/>
                <a:gd name="T6" fmla="*/ 0 w 66"/>
                <a:gd name="T7" fmla="*/ 11 h 32"/>
                <a:gd name="T8" fmla="*/ 33 w 66"/>
                <a:gd name="T9" fmla="*/ 0 h 32"/>
                <a:gd name="T10" fmla="*/ 66 w 66"/>
                <a:gd name="T11" fmla="*/ 11 h 32"/>
                <a:gd name="T12" fmla="*/ 66 w 66"/>
                <a:gd name="T13" fmla="*/ 21 h 32"/>
              </a:gdLst>
              <a:ahLst/>
              <a:cxnLst>
                <a:cxn ang="0">
                  <a:pos x="T0" y="T1"/>
                </a:cxn>
                <a:cxn ang="0">
                  <a:pos x="T2" y="T3"/>
                </a:cxn>
                <a:cxn ang="0">
                  <a:pos x="T4" y="T5"/>
                </a:cxn>
                <a:cxn ang="0">
                  <a:pos x="T6" y="T7"/>
                </a:cxn>
                <a:cxn ang="0">
                  <a:pos x="T8" y="T9"/>
                </a:cxn>
                <a:cxn ang="0">
                  <a:pos x="T10" y="T11"/>
                </a:cxn>
                <a:cxn ang="0">
                  <a:pos x="T12" y="T13"/>
                </a:cxn>
              </a:cxnLst>
              <a:rect l="0" t="0" r="r" b="b"/>
              <a:pathLst>
                <a:path w="66" h="32">
                  <a:moveTo>
                    <a:pt x="66" y="21"/>
                  </a:moveTo>
                  <a:cubicBezTo>
                    <a:pt x="66" y="27"/>
                    <a:pt x="51" y="32"/>
                    <a:pt x="33" y="32"/>
                  </a:cubicBezTo>
                  <a:cubicBezTo>
                    <a:pt x="15" y="32"/>
                    <a:pt x="0" y="27"/>
                    <a:pt x="0" y="21"/>
                  </a:cubicBezTo>
                  <a:cubicBezTo>
                    <a:pt x="0" y="11"/>
                    <a:pt x="0" y="11"/>
                    <a:pt x="0" y="11"/>
                  </a:cubicBezTo>
                  <a:cubicBezTo>
                    <a:pt x="0" y="5"/>
                    <a:pt x="15" y="0"/>
                    <a:pt x="33" y="0"/>
                  </a:cubicBezTo>
                  <a:cubicBezTo>
                    <a:pt x="51" y="0"/>
                    <a:pt x="66" y="5"/>
                    <a:pt x="66" y="11"/>
                  </a:cubicBezTo>
                  <a:lnTo>
                    <a:pt x="66" y="21"/>
                  </a:ln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5" name="Freeform 273"/>
            <p:cNvSpPr>
              <a:spLocks/>
            </p:cNvSpPr>
            <p:nvPr/>
          </p:nvSpPr>
          <p:spPr bwMode="auto">
            <a:xfrm>
              <a:off x="6778625" y="1447801"/>
              <a:ext cx="7938" cy="61913"/>
            </a:xfrm>
            <a:custGeom>
              <a:avLst/>
              <a:gdLst>
                <a:gd name="T0" fmla="*/ 0 w 2"/>
                <a:gd name="T1" fmla="*/ 4 h 18"/>
                <a:gd name="T2" fmla="*/ 0 w 2"/>
                <a:gd name="T3" fmla="*/ 14 h 18"/>
                <a:gd name="T4" fmla="*/ 2 w 2"/>
                <a:gd name="T5" fmla="*/ 18 h 18"/>
                <a:gd name="T6" fmla="*/ 2 w 2"/>
                <a:gd name="T7" fmla="*/ 0 h 18"/>
                <a:gd name="T8" fmla="*/ 0 w 2"/>
                <a:gd name="T9" fmla="*/ 4 h 18"/>
              </a:gdLst>
              <a:ahLst/>
              <a:cxnLst>
                <a:cxn ang="0">
                  <a:pos x="T0" y="T1"/>
                </a:cxn>
                <a:cxn ang="0">
                  <a:pos x="T2" y="T3"/>
                </a:cxn>
                <a:cxn ang="0">
                  <a:pos x="T4" y="T5"/>
                </a:cxn>
                <a:cxn ang="0">
                  <a:pos x="T6" y="T7"/>
                </a:cxn>
                <a:cxn ang="0">
                  <a:pos x="T8" y="T9"/>
                </a:cxn>
              </a:cxnLst>
              <a:rect l="0" t="0" r="r" b="b"/>
              <a:pathLst>
                <a:path w="2" h="18">
                  <a:moveTo>
                    <a:pt x="0" y="4"/>
                  </a:moveTo>
                  <a:cubicBezTo>
                    <a:pt x="0" y="14"/>
                    <a:pt x="0" y="14"/>
                    <a:pt x="0" y="14"/>
                  </a:cubicBezTo>
                  <a:cubicBezTo>
                    <a:pt x="0" y="16"/>
                    <a:pt x="0" y="17"/>
                    <a:pt x="2" y="18"/>
                  </a:cubicBezTo>
                  <a:cubicBezTo>
                    <a:pt x="2" y="0"/>
                    <a:pt x="2" y="0"/>
                    <a:pt x="2" y="0"/>
                  </a:cubicBezTo>
                  <a:cubicBezTo>
                    <a:pt x="0" y="1"/>
                    <a:pt x="0" y="3"/>
                    <a:pt x="0" y="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6" name="Freeform 274"/>
            <p:cNvSpPr>
              <a:spLocks/>
            </p:cNvSpPr>
            <p:nvPr/>
          </p:nvSpPr>
          <p:spPr bwMode="auto">
            <a:xfrm>
              <a:off x="6792913" y="1441451"/>
              <a:ext cx="3175" cy="79375"/>
            </a:xfrm>
            <a:custGeom>
              <a:avLst/>
              <a:gdLst>
                <a:gd name="T0" fmla="*/ 0 w 1"/>
                <a:gd name="T1" fmla="*/ 1 h 23"/>
                <a:gd name="T2" fmla="*/ 0 w 1"/>
                <a:gd name="T3" fmla="*/ 21 h 23"/>
                <a:gd name="T4" fmla="*/ 1 w 1"/>
                <a:gd name="T5" fmla="*/ 23 h 23"/>
                <a:gd name="T6" fmla="*/ 1 w 1"/>
                <a:gd name="T7" fmla="*/ 0 h 23"/>
                <a:gd name="T8" fmla="*/ 0 w 1"/>
                <a:gd name="T9" fmla="*/ 1 h 23"/>
              </a:gdLst>
              <a:ahLst/>
              <a:cxnLst>
                <a:cxn ang="0">
                  <a:pos x="T0" y="T1"/>
                </a:cxn>
                <a:cxn ang="0">
                  <a:pos x="T2" y="T3"/>
                </a:cxn>
                <a:cxn ang="0">
                  <a:pos x="T4" y="T5"/>
                </a:cxn>
                <a:cxn ang="0">
                  <a:pos x="T6" y="T7"/>
                </a:cxn>
                <a:cxn ang="0">
                  <a:pos x="T8" y="T9"/>
                </a:cxn>
              </a:cxnLst>
              <a:rect l="0" t="0" r="r" b="b"/>
              <a:pathLst>
                <a:path w="1" h="23">
                  <a:moveTo>
                    <a:pt x="0" y="1"/>
                  </a:moveTo>
                  <a:cubicBezTo>
                    <a:pt x="0" y="21"/>
                    <a:pt x="0" y="21"/>
                    <a:pt x="0" y="21"/>
                  </a:cubicBezTo>
                  <a:cubicBezTo>
                    <a:pt x="0" y="22"/>
                    <a:pt x="1" y="22"/>
                    <a:pt x="1" y="23"/>
                  </a:cubicBezTo>
                  <a:cubicBezTo>
                    <a:pt x="1" y="0"/>
                    <a:pt x="1" y="0"/>
                    <a:pt x="1" y="0"/>
                  </a:cubicBezTo>
                  <a:cubicBezTo>
                    <a:pt x="1" y="0"/>
                    <a:pt x="0"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7" name="Freeform 275"/>
            <p:cNvSpPr>
              <a:spLocks/>
            </p:cNvSpPr>
            <p:nvPr/>
          </p:nvSpPr>
          <p:spPr bwMode="auto">
            <a:xfrm>
              <a:off x="6802438" y="1433513"/>
              <a:ext cx="7938" cy="90488"/>
            </a:xfrm>
            <a:custGeom>
              <a:avLst/>
              <a:gdLst>
                <a:gd name="T0" fmla="*/ 0 w 2"/>
                <a:gd name="T1" fmla="*/ 1 h 26"/>
                <a:gd name="T2" fmla="*/ 0 w 2"/>
                <a:gd name="T3" fmla="*/ 25 h 26"/>
                <a:gd name="T4" fmla="*/ 2 w 2"/>
                <a:gd name="T5" fmla="*/ 26 h 26"/>
                <a:gd name="T6" fmla="*/ 2 w 2"/>
                <a:gd name="T7" fmla="*/ 0 h 26"/>
                <a:gd name="T8" fmla="*/ 0 w 2"/>
                <a:gd name="T9" fmla="*/ 1 h 26"/>
              </a:gdLst>
              <a:ahLst/>
              <a:cxnLst>
                <a:cxn ang="0">
                  <a:pos x="T0" y="T1"/>
                </a:cxn>
                <a:cxn ang="0">
                  <a:pos x="T2" y="T3"/>
                </a:cxn>
                <a:cxn ang="0">
                  <a:pos x="T4" y="T5"/>
                </a:cxn>
                <a:cxn ang="0">
                  <a:pos x="T6" y="T7"/>
                </a:cxn>
                <a:cxn ang="0">
                  <a:pos x="T8" y="T9"/>
                </a:cxn>
              </a:cxnLst>
              <a:rect l="0" t="0" r="r" b="b"/>
              <a:pathLst>
                <a:path w="2" h="26">
                  <a:moveTo>
                    <a:pt x="0" y="1"/>
                  </a:moveTo>
                  <a:cubicBezTo>
                    <a:pt x="0" y="25"/>
                    <a:pt x="0" y="25"/>
                    <a:pt x="0" y="25"/>
                  </a:cubicBezTo>
                  <a:cubicBezTo>
                    <a:pt x="1" y="25"/>
                    <a:pt x="1" y="26"/>
                    <a:pt x="2" y="26"/>
                  </a:cubicBezTo>
                  <a:cubicBezTo>
                    <a:pt x="2" y="0"/>
                    <a:pt x="2" y="0"/>
                    <a:pt x="2" y="0"/>
                  </a:cubicBezTo>
                  <a:cubicBezTo>
                    <a:pt x="1" y="0"/>
                    <a:pt x="1"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8" name="Freeform 276"/>
            <p:cNvSpPr>
              <a:spLocks/>
            </p:cNvSpPr>
            <p:nvPr/>
          </p:nvSpPr>
          <p:spPr bwMode="auto">
            <a:xfrm>
              <a:off x="6816725" y="1430338"/>
              <a:ext cx="6350" cy="96838"/>
            </a:xfrm>
            <a:custGeom>
              <a:avLst/>
              <a:gdLst>
                <a:gd name="T0" fmla="*/ 0 w 2"/>
                <a:gd name="T1" fmla="*/ 1 h 28"/>
                <a:gd name="T2" fmla="*/ 0 w 2"/>
                <a:gd name="T3" fmla="*/ 28 h 28"/>
                <a:gd name="T4" fmla="*/ 2 w 2"/>
                <a:gd name="T5" fmla="*/ 28 h 28"/>
                <a:gd name="T6" fmla="*/ 2 w 2"/>
                <a:gd name="T7" fmla="*/ 0 h 28"/>
                <a:gd name="T8" fmla="*/ 0 w 2"/>
                <a:gd name="T9" fmla="*/ 1 h 28"/>
              </a:gdLst>
              <a:ahLst/>
              <a:cxnLst>
                <a:cxn ang="0">
                  <a:pos x="T0" y="T1"/>
                </a:cxn>
                <a:cxn ang="0">
                  <a:pos x="T2" y="T3"/>
                </a:cxn>
                <a:cxn ang="0">
                  <a:pos x="T4" y="T5"/>
                </a:cxn>
                <a:cxn ang="0">
                  <a:pos x="T6" y="T7"/>
                </a:cxn>
                <a:cxn ang="0">
                  <a:pos x="T8" y="T9"/>
                </a:cxn>
              </a:cxnLst>
              <a:rect l="0" t="0" r="r" b="b"/>
              <a:pathLst>
                <a:path w="2" h="28">
                  <a:moveTo>
                    <a:pt x="0" y="1"/>
                  </a:moveTo>
                  <a:cubicBezTo>
                    <a:pt x="0" y="28"/>
                    <a:pt x="0" y="28"/>
                    <a:pt x="0" y="28"/>
                  </a:cubicBezTo>
                  <a:cubicBezTo>
                    <a:pt x="1" y="28"/>
                    <a:pt x="1" y="28"/>
                    <a:pt x="2" y="28"/>
                  </a:cubicBezTo>
                  <a:cubicBezTo>
                    <a:pt x="2" y="0"/>
                    <a:pt x="2" y="0"/>
                    <a:pt x="2" y="0"/>
                  </a:cubicBezTo>
                  <a:cubicBezTo>
                    <a:pt x="1" y="0"/>
                    <a:pt x="1"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9" name="Freeform 277"/>
            <p:cNvSpPr>
              <a:spLocks/>
            </p:cNvSpPr>
            <p:nvPr/>
          </p:nvSpPr>
          <p:spPr bwMode="auto">
            <a:xfrm>
              <a:off x="6831013" y="1427163"/>
              <a:ext cx="6350" cy="103188"/>
            </a:xfrm>
            <a:custGeom>
              <a:avLst/>
              <a:gdLst>
                <a:gd name="T0" fmla="*/ 0 w 2"/>
                <a:gd name="T1" fmla="*/ 1 h 30"/>
                <a:gd name="T2" fmla="*/ 0 w 2"/>
                <a:gd name="T3" fmla="*/ 30 h 30"/>
                <a:gd name="T4" fmla="*/ 2 w 2"/>
                <a:gd name="T5" fmla="*/ 30 h 30"/>
                <a:gd name="T6" fmla="*/ 2 w 2"/>
                <a:gd name="T7" fmla="*/ 0 h 30"/>
                <a:gd name="T8" fmla="*/ 0 w 2"/>
                <a:gd name="T9" fmla="*/ 1 h 30"/>
              </a:gdLst>
              <a:ahLst/>
              <a:cxnLst>
                <a:cxn ang="0">
                  <a:pos x="T0" y="T1"/>
                </a:cxn>
                <a:cxn ang="0">
                  <a:pos x="T2" y="T3"/>
                </a:cxn>
                <a:cxn ang="0">
                  <a:pos x="T4" y="T5"/>
                </a:cxn>
                <a:cxn ang="0">
                  <a:pos x="T6" y="T7"/>
                </a:cxn>
                <a:cxn ang="0">
                  <a:pos x="T8" y="T9"/>
                </a:cxn>
              </a:cxnLst>
              <a:rect l="0" t="0" r="r" b="b"/>
              <a:pathLst>
                <a:path w="2" h="30">
                  <a:moveTo>
                    <a:pt x="0" y="1"/>
                  </a:moveTo>
                  <a:cubicBezTo>
                    <a:pt x="0" y="30"/>
                    <a:pt x="0" y="30"/>
                    <a:pt x="0" y="30"/>
                  </a:cubicBezTo>
                  <a:cubicBezTo>
                    <a:pt x="1" y="30"/>
                    <a:pt x="1" y="30"/>
                    <a:pt x="2" y="30"/>
                  </a:cubicBezTo>
                  <a:cubicBezTo>
                    <a:pt x="2" y="0"/>
                    <a:pt x="2" y="0"/>
                    <a:pt x="2" y="0"/>
                  </a:cubicBezTo>
                  <a:cubicBezTo>
                    <a:pt x="1" y="0"/>
                    <a:pt x="1"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0" name="Freeform 278"/>
            <p:cNvSpPr>
              <a:spLocks/>
            </p:cNvSpPr>
            <p:nvPr/>
          </p:nvSpPr>
          <p:spPr bwMode="auto">
            <a:xfrm>
              <a:off x="6843713" y="1427163"/>
              <a:ext cx="7938" cy="106363"/>
            </a:xfrm>
            <a:custGeom>
              <a:avLst/>
              <a:gdLst>
                <a:gd name="T0" fmla="*/ 0 w 2"/>
                <a:gd name="T1" fmla="*/ 0 h 31"/>
                <a:gd name="T2" fmla="*/ 0 w 2"/>
                <a:gd name="T3" fmla="*/ 30 h 31"/>
                <a:gd name="T4" fmla="*/ 2 w 2"/>
                <a:gd name="T5" fmla="*/ 31 h 31"/>
                <a:gd name="T6" fmla="*/ 2 w 2"/>
                <a:gd name="T7" fmla="*/ 0 h 31"/>
                <a:gd name="T8" fmla="*/ 0 w 2"/>
                <a:gd name="T9" fmla="*/ 0 h 31"/>
              </a:gdLst>
              <a:ahLst/>
              <a:cxnLst>
                <a:cxn ang="0">
                  <a:pos x="T0" y="T1"/>
                </a:cxn>
                <a:cxn ang="0">
                  <a:pos x="T2" y="T3"/>
                </a:cxn>
                <a:cxn ang="0">
                  <a:pos x="T4" y="T5"/>
                </a:cxn>
                <a:cxn ang="0">
                  <a:pos x="T6" y="T7"/>
                </a:cxn>
                <a:cxn ang="0">
                  <a:pos x="T8" y="T9"/>
                </a:cxn>
              </a:cxnLst>
              <a:rect l="0" t="0" r="r" b="b"/>
              <a:pathLst>
                <a:path w="2" h="31">
                  <a:moveTo>
                    <a:pt x="0" y="0"/>
                  </a:moveTo>
                  <a:cubicBezTo>
                    <a:pt x="0" y="30"/>
                    <a:pt x="0" y="30"/>
                    <a:pt x="0" y="30"/>
                  </a:cubicBezTo>
                  <a:cubicBezTo>
                    <a:pt x="0" y="30"/>
                    <a:pt x="1" y="31"/>
                    <a:pt x="2" y="31"/>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1" name="Freeform 279"/>
            <p:cNvSpPr>
              <a:spLocks/>
            </p:cNvSpPr>
            <p:nvPr/>
          </p:nvSpPr>
          <p:spPr bwMode="auto">
            <a:xfrm>
              <a:off x="6854825" y="1423988"/>
              <a:ext cx="6350" cy="109538"/>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2" name="Freeform 280"/>
            <p:cNvSpPr>
              <a:spLocks/>
            </p:cNvSpPr>
            <p:nvPr/>
          </p:nvSpPr>
          <p:spPr bwMode="auto">
            <a:xfrm>
              <a:off x="6869113" y="1423988"/>
              <a:ext cx="6350" cy="109538"/>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281"/>
            <p:cNvSpPr>
              <a:spLocks/>
            </p:cNvSpPr>
            <p:nvPr/>
          </p:nvSpPr>
          <p:spPr bwMode="auto">
            <a:xfrm>
              <a:off x="6881813" y="1423988"/>
              <a:ext cx="7938" cy="109538"/>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2"/>
                    <a:pt x="1" y="32"/>
                    <a:pt x="2" y="32"/>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4" name="Freeform 282"/>
            <p:cNvSpPr>
              <a:spLocks/>
            </p:cNvSpPr>
            <p:nvPr/>
          </p:nvSpPr>
          <p:spPr bwMode="auto">
            <a:xfrm>
              <a:off x="6896100" y="1423988"/>
              <a:ext cx="6350" cy="109538"/>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2"/>
                    <a:pt x="1" y="32"/>
                    <a:pt x="2" y="32"/>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5" name="Rectangle 283"/>
            <p:cNvSpPr>
              <a:spLocks noChangeArrowheads="1"/>
            </p:cNvSpPr>
            <p:nvPr/>
          </p:nvSpPr>
          <p:spPr bwMode="auto">
            <a:xfrm>
              <a:off x="6913563" y="1423988"/>
              <a:ext cx="1588" cy="1588"/>
            </a:xfrm>
            <a:prstGeom prst="rect">
              <a:avLst/>
            </a:prstGeom>
            <a:solidFill>
              <a:srgbClr val="EF96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6" name="Freeform 284"/>
            <p:cNvSpPr>
              <a:spLocks/>
            </p:cNvSpPr>
            <p:nvPr/>
          </p:nvSpPr>
          <p:spPr bwMode="auto">
            <a:xfrm>
              <a:off x="6905625" y="1423988"/>
              <a:ext cx="7938" cy="109538"/>
            </a:xfrm>
            <a:custGeom>
              <a:avLst/>
              <a:gdLst>
                <a:gd name="T0" fmla="*/ 2 w 2"/>
                <a:gd name="T1" fmla="*/ 0 h 32"/>
                <a:gd name="T2" fmla="*/ 0 w 2"/>
                <a:gd name="T3" fmla="*/ 0 h 32"/>
                <a:gd name="T4" fmla="*/ 0 w 2"/>
                <a:gd name="T5" fmla="*/ 32 h 32"/>
                <a:gd name="T6" fmla="*/ 2 w 2"/>
                <a:gd name="T7" fmla="*/ 32 h 32"/>
                <a:gd name="T8" fmla="*/ 2 w 2"/>
                <a:gd name="T9" fmla="*/ 0 h 32"/>
              </a:gdLst>
              <a:ahLst/>
              <a:cxnLst>
                <a:cxn ang="0">
                  <a:pos x="T0" y="T1"/>
                </a:cxn>
                <a:cxn ang="0">
                  <a:pos x="T2" y="T3"/>
                </a:cxn>
                <a:cxn ang="0">
                  <a:pos x="T4" y="T5"/>
                </a:cxn>
                <a:cxn ang="0">
                  <a:pos x="T6" y="T7"/>
                </a:cxn>
                <a:cxn ang="0">
                  <a:pos x="T8" y="T9"/>
                </a:cxn>
              </a:cxnLst>
              <a:rect l="0" t="0" r="r" b="b"/>
              <a:pathLst>
                <a:path w="2" h="32">
                  <a:moveTo>
                    <a:pt x="2" y="0"/>
                  </a:moveTo>
                  <a:cubicBezTo>
                    <a:pt x="0" y="0"/>
                    <a:pt x="0" y="0"/>
                    <a:pt x="0" y="0"/>
                  </a:cubicBezTo>
                  <a:cubicBezTo>
                    <a:pt x="0" y="32"/>
                    <a:pt x="0" y="32"/>
                    <a:pt x="0" y="32"/>
                  </a:cubicBezTo>
                  <a:cubicBezTo>
                    <a:pt x="1" y="32"/>
                    <a:pt x="1" y="32"/>
                    <a:pt x="2" y="32"/>
                  </a:cubicBezTo>
                  <a:cubicBezTo>
                    <a:pt x="2" y="0"/>
                    <a:pt x="2" y="0"/>
                    <a:pt x="2"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285"/>
            <p:cNvSpPr>
              <a:spLocks/>
            </p:cNvSpPr>
            <p:nvPr/>
          </p:nvSpPr>
          <p:spPr bwMode="auto">
            <a:xfrm>
              <a:off x="6919913" y="1423988"/>
              <a:ext cx="6350" cy="109538"/>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1" y="32"/>
                    <a:pt x="2" y="32"/>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8" name="Freeform 286"/>
            <p:cNvSpPr>
              <a:spLocks/>
            </p:cNvSpPr>
            <p:nvPr/>
          </p:nvSpPr>
          <p:spPr bwMode="auto">
            <a:xfrm>
              <a:off x="6934200" y="1427163"/>
              <a:ext cx="6350" cy="106363"/>
            </a:xfrm>
            <a:custGeom>
              <a:avLst/>
              <a:gdLst>
                <a:gd name="T0" fmla="*/ 0 w 2"/>
                <a:gd name="T1" fmla="*/ 0 h 31"/>
                <a:gd name="T2" fmla="*/ 0 w 2"/>
                <a:gd name="T3" fmla="*/ 31 h 31"/>
                <a:gd name="T4" fmla="*/ 2 w 2"/>
                <a:gd name="T5" fmla="*/ 30 h 31"/>
                <a:gd name="T6" fmla="*/ 2 w 2"/>
                <a:gd name="T7" fmla="*/ 0 h 31"/>
                <a:gd name="T8" fmla="*/ 0 w 2"/>
                <a:gd name="T9" fmla="*/ 0 h 31"/>
              </a:gdLst>
              <a:ahLst/>
              <a:cxnLst>
                <a:cxn ang="0">
                  <a:pos x="T0" y="T1"/>
                </a:cxn>
                <a:cxn ang="0">
                  <a:pos x="T2" y="T3"/>
                </a:cxn>
                <a:cxn ang="0">
                  <a:pos x="T4" y="T5"/>
                </a:cxn>
                <a:cxn ang="0">
                  <a:pos x="T6" y="T7"/>
                </a:cxn>
                <a:cxn ang="0">
                  <a:pos x="T8" y="T9"/>
                </a:cxn>
              </a:cxnLst>
              <a:rect l="0" t="0" r="r" b="b"/>
              <a:pathLst>
                <a:path w="2" h="31">
                  <a:moveTo>
                    <a:pt x="0" y="0"/>
                  </a:moveTo>
                  <a:cubicBezTo>
                    <a:pt x="0" y="31"/>
                    <a:pt x="0" y="31"/>
                    <a:pt x="0" y="31"/>
                  </a:cubicBezTo>
                  <a:cubicBezTo>
                    <a:pt x="1" y="31"/>
                    <a:pt x="1" y="30"/>
                    <a:pt x="2" y="30"/>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287"/>
            <p:cNvSpPr>
              <a:spLocks/>
            </p:cNvSpPr>
            <p:nvPr/>
          </p:nvSpPr>
          <p:spPr bwMode="auto">
            <a:xfrm>
              <a:off x="6946900" y="1427163"/>
              <a:ext cx="7938" cy="103188"/>
            </a:xfrm>
            <a:custGeom>
              <a:avLst/>
              <a:gdLst>
                <a:gd name="T0" fmla="*/ 0 w 2"/>
                <a:gd name="T1" fmla="*/ 0 h 30"/>
                <a:gd name="T2" fmla="*/ 0 w 2"/>
                <a:gd name="T3" fmla="*/ 30 h 30"/>
                <a:gd name="T4" fmla="*/ 2 w 2"/>
                <a:gd name="T5" fmla="*/ 30 h 30"/>
                <a:gd name="T6" fmla="*/ 2 w 2"/>
                <a:gd name="T7" fmla="*/ 1 h 30"/>
                <a:gd name="T8" fmla="*/ 0 w 2"/>
                <a:gd name="T9" fmla="*/ 0 h 30"/>
              </a:gdLst>
              <a:ahLst/>
              <a:cxnLst>
                <a:cxn ang="0">
                  <a:pos x="T0" y="T1"/>
                </a:cxn>
                <a:cxn ang="0">
                  <a:pos x="T2" y="T3"/>
                </a:cxn>
                <a:cxn ang="0">
                  <a:pos x="T4" y="T5"/>
                </a:cxn>
                <a:cxn ang="0">
                  <a:pos x="T6" y="T7"/>
                </a:cxn>
                <a:cxn ang="0">
                  <a:pos x="T8" y="T9"/>
                </a:cxn>
              </a:cxnLst>
              <a:rect l="0" t="0" r="r" b="b"/>
              <a:pathLst>
                <a:path w="2" h="30">
                  <a:moveTo>
                    <a:pt x="0" y="0"/>
                  </a:moveTo>
                  <a:cubicBezTo>
                    <a:pt x="0" y="30"/>
                    <a:pt x="0" y="30"/>
                    <a:pt x="0" y="30"/>
                  </a:cubicBezTo>
                  <a:cubicBezTo>
                    <a:pt x="1" y="30"/>
                    <a:pt x="1" y="30"/>
                    <a:pt x="2" y="30"/>
                  </a:cubicBezTo>
                  <a:cubicBezTo>
                    <a:pt x="2" y="1"/>
                    <a:pt x="2" y="1"/>
                    <a:pt x="2" y="1"/>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0" name="Freeform 288"/>
            <p:cNvSpPr>
              <a:spLocks/>
            </p:cNvSpPr>
            <p:nvPr/>
          </p:nvSpPr>
          <p:spPr bwMode="auto">
            <a:xfrm>
              <a:off x="6961188" y="1430338"/>
              <a:ext cx="3175" cy="96838"/>
            </a:xfrm>
            <a:custGeom>
              <a:avLst/>
              <a:gdLst>
                <a:gd name="T0" fmla="*/ 0 w 1"/>
                <a:gd name="T1" fmla="*/ 0 h 28"/>
                <a:gd name="T2" fmla="*/ 0 w 1"/>
                <a:gd name="T3" fmla="*/ 28 h 28"/>
                <a:gd name="T4" fmla="*/ 1 w 1"/>
                <a:gd name="T5" fmla="*/ 28 h 28"/>
                <a:gd name="T6" fmla="*/ 1 w 1"/>
                <a:gd name="T7" fmla="*/ 0 h 28"/>
                <a:gd name="T8" fmla="*/ 0 w 1"/>
                <a:gd name="T9" fmla="*/ 0 h 28"/>
              </a:gdLst>
              <a:ahLst/>
              <a:cxnLst>
                <a:cxn ang="0">
                  <a:pos x="T0" y="T1"/>
                </a:cxn>
                <a:cxn ang="0">
                  <a:pos x="T2" y="T3"/>
                </a:cxn>
                <a:cxn ang="0">
                  <a:pos x="T4" y="T5"/>
                </a:cxn>
                <a:cxn ang="0">
                  <a:pos x="T6" y="T7"/>
                </a:cxn>
                <a:cxn ang="0">
                  <a:pos x="T8" y="T9"/>
                </a:cxn>
              </a:cxnLst>
              <a:rect l="0" t="0" r="r" b="b"/>
              <a:pathLst>
                <a:path w="1" h="28">
                  <a:moveTo>
                    <a:pt x="0" y="0"/>
                  </a:moveTo>
                  <a:cubicBezTo>
                    <a:pt x="0" y="28"/>
                    <a:pt x="0" y="28"/>
                    <a:pt x="0" y="28"/>
                  </a:cubicBezTo>
                  <a:cubicBezTo>
                    <a:pt x="0" y="28"/>
                    <a:pt x="1" y="28"/>
                    <a:pt x="1" y="28"/>
                  </a:cubicBezTo>
                  <a:cubicBezTo>
                    <a:pt x="1" y="0"/>
                    <a:pt x="1" y="0"/>
                    <a:pt x="1"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1" name="Freeform 289"/>
            <p:cNvSpPr>
              <a:spLocks/>
            </p:cNvSpPr>
            <p:nvPr/>
          </p:nvSpPr>
          <p:spPr bwMode="auto">
            <a:xfrm>
              <a:off x="6972300" y="1433513"/>
              <a:ext cx="6350" cy="90488"/>
            </a:xfrm>
            <a:custGeom>
              <a:avLst/>
              <a:gdLst>
                <a:gd name="T0" fmla="*/ 0 w 2"/>
                <a:gd name="T1" fmla="*/ 0 h 26"/>
                <a:gd name="T2" fmla="*/ 0 w 2"/>
                <a:gd name="T3" fmla="*/ 26 h 26"/>
                <a:gd name="T4" fmla="*/ 2 w 2"/>
                <a:gd name="T5" fmla="*/ 25 h 26"/>
                <a:gd name="T6" fmla="*/ 2 w 2"/>
                <a:gd name="T7" fmla="*/ 1 h 26"/>
                <a:gd name="T8" fmla="*/ 0 w 2"/>
                <a:gd name="T9" fmla="*/ 0 h 26"/>
              </a:gdLst>
              <a:ahLst/>
              <a:cxnLst>
                <a:cxn ang="0">
                  <a:pos x="T0" y="T1"/>
                </a:cxn>
                <a:cxn ang="0">
                  <a:pos x="T2" y="T3"/>
                </a:cxn>
                <a:cxn ang="0">
                  <a:pos x="T4" y="T5"/>
                </a:cxn>
                <a:cxn ang="0">
                  <a:pos x="T6" y="T7"/>
                </a:cxn>
                <a:cxn ang="0">
                  <a:pos x="T8" y="T9"/>
                </a:cxn>
              </a:cxnLst>
              <a:rect l="0" t="0" r="r" b="b"/>
              <a:pathLst>
                <a:path w="2" h="26">
                  <a:moveTo>
                    <a:pt x="0" y="0"/>
                  </a:moveTo>
                  <a:cubicBezTo>
                    <a:pt x="0" y="26"/>
                    <a:pt x="0" y="26"/>
                    <a:pt x="0" y="26"/>
                  </a:cubicBezTo>
                  <a:cubicBezTo>
                    <a:pt x="1" y="26"/>
                    <a:pt x="2" y="26"/>
                    <a:pt x="2" y="25"/>
                  </a:cubicBezTo>
                  <a:cubicBezTo>
                    <a:pt x="2" y="1"/>
                    <a:pt x="2" y="1"/>
                    <a:pt x="2" y="1"/>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2" name="Freeform 290"/>
            <p:cNvSpPr>
              <a:spLocks/>
            </p:cNvSpPr>
            <p:nvPr/>
          </p:nvSpPr>
          <p:spPr bwMode="auto">
            <a:xfrm>
              <a:off x="6985000" y="1441451"/>
              <a:ext cx="7938" cy="79375"/>
            </a:xfrm>
            <a:custGeom>
              <a:avLst/>
              <a:gdLst>
                <a:gd name="T0" fmla="*/ 0 w 2"/>
                <a:gd name="T1" fmla="*/ 0 h 23"/>
                <a:gd name="T2" fmla="*/ 0 w 2"/>
                <a:gd name="T3" fmla="*/ 23 h 23"/>
                <a:gd name="T4" fmla="*/ 2 w 2"/>
                <a:gd name="T5" fmla="*/ 22 h 23"/>
                <a:gd name="T6" fmla="*/ 2 w 2"/>
                <a:gd name="T7" fmla="*/ 1 h 23"/>
                <a:gd name="T8" fmla="*/ 0 w 2"/>
                <a:gd name="T9" fmla="*/ 0 h 23"/>
              </a:gdLst>
              <a:ahLst/>
              <a:cxnLst>
                <a:cxn ang="0">
                  <a:pos x="T0" y="T1"/>
                </a:cxn>
                <a:cxn ang="0">
                  <a:pos x="T2" y="T3"/>
                </a:cxn>
                <a:cxn ang="0">
                  <a:pos x="T4" y="T5"/>
                </a:cxn>
                <a:cxn ang="0">
                  <a:pos x="T6" y="T7"/>
                </a:cxn>
                <a:cxn ang="0">
                  <a:pos x="T8" y="T9"/>
                </a:cxn>
              </a:cxnLst>
              <a:rect l="0" t="0" r="r" b="b"/>
              <a:pathLst>
                <a:path w="2" h="23">
                  <a:moveTo>
                    <a:pt x="0" y="0"/>
                  </a:moveTo>
                  <a:cubicBezTo>
                    <a:pt x="0" y="23"/>
                    <a:pt x="0" y="23"/>
                    <a:pt x="0" y="23"/>
                  </a:cubicBezTo>
                  <a:cubicBezTo>
                    <a:pt x="1" y="22"/>
                    <a:pt x="2" y="22"/>
                    <a:pt x="2" y="22"/>
                  </a:cubicBezTo>
                  <a:cubicBezTo>
                    <a:pt x="2" y="1"/>
                    <a:pt x="2" y="1"/>
                    <a:pt x="2" y="1"/>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3" name="Freeform 291"/>
            <p:cNvSpPr>
              <a:spLocks/>
            </p:cNvSpPr>
            <p:nvPr/>
          </p:nvSpPr>
          <p:spPr bwMode="auto">
            <a:xfrm>
              <a:off x="6999288" y="1447801"/>
              <a:ext cx="6350" cy="61913"/>
            </a:xfrm>
            <a:custGeom>
              <a:avLst/>
              <a:gdLst>
                <a:gd name="T0" fmla="*/ 2 w 2"/>
                <a:gd name="T1" fmla="*/ 14 h 18"/>
                <a:gd name="T2" fmla="*/ 2 w 2"/>
                <a:gd name="T3" fmla="*/ 4 h 18"/>
                <a:gd name="T4" fmla="*/ 0 w 2"/>
                <a:gd name="T5" fmla="*/ 0 h 18"/>
                <a:gd name="T6" fmla="*/ 0 w 2"/>
                <a:gd name="T7" fmla="*/ 18 h 18"/>
                <a:gd name="T8" fmla="*/ 2 w 2"/>
                <a:gd name="T9" fmla="*/ 14 h 18"/>
              </a:gdLst>
              <a:ahLst/>
              <a:cxnLst>
                <a:cxn ang="0">
                  <a:pos x="T0" y="T1"/>
                </a:cxn>
                <a:cxn ang="0">
                  <a:pos x="T2" y="T3"/>
                </a:cxn>
                <a:cxn ang="0">
                  <a:pos x="T4" y="T5"/>
                </a:cxn>
                <a:cxn ang="0">
                  <a:pos x="T6" y="T7"/>
                </a:cxn>
                <a:cxn ang="0">
                  <a:pos x="T8" y="T9"/>
                </a:cxn>
              </a:cxnLst>
              <a:rect l="0" t="0" r="r" b="b"/>
              <a:pathLst>
                <a:path w="2" h="18">
                  <a:moveTo>
                    <a:pt x="2" y="14"/>
                  </a:moveTo>
                  <a:cubicBezTo>
                    <a:pt x="2" y="4"/>
                    <a:pt x="2" y="4"/>
                    <a:pt x="2" y="4"/>
                  </a:cubicBezTo>
                  <a:cubicBezTo>
                    <a:pt x="2" y="3"/>
                    <a:pt x="1" y="1"/>
                    <a:pt x="0" y="0"/>
                  </a:cubicBezTo>
                  <a:cubicBezTo>
                    <a:pt x="0" y="18"/>
                    <a:pt x="0" y="18"/>
                    <a:pt x="0" y="18"/>
                  </a:cubicBezTo>
                  <a:cubicBezTo>
                    <a:pt x="1" y="17"/>
                    <a:pt x="2" y="16"/>
                    <a:pt x="2" y="1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4" name="Oval 292"/>
            <p:cNvSpPr>
              <a:spLocks noChangeArrowheads="1"/>
            </p:cNvSpPr>
            <p:nvPr/>
          </p:nvSpPr>
          <p:spPr bwMode="auto">
            <a:xfrm>
              <a:off x="6778625" y="1423988"/>
              <a:ext cx="227013" cy="76200"/>
            </a:xfrm>
            <a:prstGeom prst="ellipse">
              <a:avLst/>
            </a:prstGeom>
            <a:solidFill>
              <a:srgbClr val="FFCD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 name="Oval 293"/>
            <p:cNvSpPr>
              <a:spLocks noChangeArrowheads="1"/>
            </p:cNvSpPr>
            <p:nvPr/>
          </p:nvSpPr>
          <p:spPr bwMode="auto">
            <a:xfrm>
              <a:off x="6799263" y="1433513"/>
              <a:ext cx="185738" cy="58738"/>
            </a:xfrm>
            <a:prstGeom prst="ellipse">
              <a:avLst/>
            </a:prstGeom>
            <a:solidFill>
              <a:srgbClr val="FFD3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6" name="Oval 294"/>
            <p:cNvSpPr>
              <a:spLocks noChangeArrowheads="1"/>
            </p:cNvSpPr>
            <p:nvPr/>
          </p:nvSpPr>
          <p:spPr bwMode="auto">
            <a:xfrm>
              <a:off x="6799263" y="1430338"/>
              <a:ext cx="185738" cy="55563"/>
            </a:xfrm>
            <a:prstGeom prst="ellipse">
              <a:avLst/>
            </a:prstGeom>
            <a:solidFill>
              <a:srgbClr val="F7BF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7" name="Freeform 295"/>
            <p:cNvSpPr>
              <a:spLocks/>
            </p:cNvSpPr>
            <p:nvPr/>
          </p:nvSpPr>
          <p:spPr bwMode="auto">
            <a:xfrm>
              <a:off x="6799263" y="1430338"/>
              <a:ext cx="185738" cy="31750"/>
            </a:xfrm>
            <a:custGeom>
              <a:avLst/>
              <a:gdLst>
                <a:gd name="T0" fmla="*/ 27 w 54"/>
                <a:gd name="T1" fmla="*/ 1 h 9"/>
                <a:gd name="T2" fmla="*/ 54 w 54"/>
                <a:gd name="T3" fmla="*/ 9 h 9"/>
                <a:gd name="T4" fmla="*/ 54 w 54"/>
                <a:gd name="T5" fmla="*/ 8 h 9"/>
                <a:gd name="T6" fmla="*/ 27 w 54"/>
                <a:gd name="T7" fmla="*/ 0 h 9"/>
                <a:gd name="T8" fmla="*/ 0 w 54"/>
                <a:gd name="T9" fmla="*/ 8 h 9"/>
                <a:gd name="T10" fmla="*/ 0 w 54"/>
                <a:gd name="T11" fmla="*/ 9 h 9"/>
                <a:gd name="T12" fmla="*/ 27 w 54"/>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54" h="9">
                  <a:moveTo>
                    <a:pt x="27" y="1"/>
                  </a:moveTo>
                  <a:cubicBezTo>
                    <a:pt x="41" y="1"/>
                    <a:pt x="53" y="5"/>
                    <a:pt x="54" y="9"/>
                  </a:cubicBezTo>
                  <a:cubicBezTo>
                    <a:pt x="54" y="8"/>
                    <a:pt x="54" y="8"/>
                    <a:pt x="54" y="8"/>
                  </a:cubicBezTo>
                  <a:cubicBezTo>
                    <a:pt x="54" y="3"/>
                    <a:pt x="42" y="0"/>
                    <a:pt x="27" y="0"/>
                  </a:cubicBezTo>
                  <a:cubicBezTo>
                    <a:pt x="12" y="0"/>
                    <a:pt x="0" y="3"/>
                    <a:pt x="0" y="8"/>
                  </a:cubicBezTo>
                  <a:cubicBezTo>
                    <a:pt x="0" y="8"/>
                    <a:pt x="0" y="8"/>
                    <a:pt x="0" y="9"/>
                  </a:cubicBezTo>
                  <a:cubicBezTo>
                    <a:pt x="1" y="5"/>
                    <a:pt x="13" y="1"/>
                    <a:pt x="27" y="1"/>
                  </a:cubicBez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 name="Freeform 296"/>
            <p:cNvSpPr>
              <a:spLocks/>
            </p:cNvSpPr>
            <p:nvPr/>
          </p:nvSpPr>
          <p:spPr bwMode="auto">
            <a:xfrm>
              <a:off x="6778625" y="1376363"/>
              <a:ext cx="227013" cy="112713"/>
            </a:xfrm>
            <a:custGeom>
              <a:avLst/>
              <a:gdLst>
                <a:gd name="T0" fmla="*/ 66 w 66"/>
                <a:gd name="T1" fmla="*/ 22 h 33"/>
                <a:gd name="T2" fmla="*/ 33 w 66"/>
                <a:gd name="T3" fmla="*/ 33 h 33"/>
                <a:gd name="T4" fmla="*/ 0 w 66"/>
                <a:gd name="T5" fmla="*/ 22 h 33"/>
                <a:gd name="T6" fmla="*/ 0 w 66"/>
                <a:gd name="T7" fmla="*/ 11 h 33"/>
                <a:gd name="T8" fmla="*/ 33 w 66"/>
                <a:gd name="T9" fmla="*/ 0 h 33"/>
                <a:gd name="T10" fmla="*/ 66 w 66"/>
                <a:gd name="T11" fmla="*/ 11 h 33"/>
                <a:gd name="T12" fmla="*/ 66 w 66"/>
                <a:gd name="T13" fmla="*/ 22 h 33"/>
              </a:gdLst>
              <a:ahLst/>
              <a:cxnLst>
                <a:cxn ang="0">
                  <a:pos x="T0" y="T1"/>
                </a:cxn>
                <a:cxn ang="0">
                  <a:pos x="T2" y="T3"/>
                </a:cxn>
                <a:cxn ang="0">
                  <a:pos x="T4" y="T5"/>
                </a:cxn>
                <a:cxn ang="0">
                  <a:pos x="T6" y="T7"/>
                </a:cxn>
                <a:cxn ang="0">
                  <a:pos x="T8" y="T9"/>
                </a:cxn>
                <a:cxn ang="0">
                  <a:pos x="T10" y="T11"/>
                </a:cxn>
                <a:cxn ang="0">
                  <a:pos x="T12" y="T13"/>
                </a:cxn>
              </a:cxnLst>
              <a:rect l="0" t="0" r="r" b="b"/>
              <a:pathLst>
                <a:path w="66" h="33">
                  <a:moveTo>
                    <a:pt x="66" y="22"/>
                  </a:moveTo>
                  <a:cubicBezTo>
                    <a:pt x="66" y="28"/>
                    <a:pt x="51" y="33"/>
                    <a:pt x="33" y="33"/>
                  </a:cubicBezTo>
                  <a:cubicBezTo>
                    <a:pt x="15" y="33"/>
                    <a:pt x="0" y="28"/>
                    <a:pt x="0" y="22"/>
                  </a:cubicBezTo>
                  <a:cubicBezTo>
                    <a:pt x="0" y="11"/>
                    <a:pt x="0" y="11"/>
                    <a:pt x="0" y="11"/>
                  </a:cubicBezTo>
                  <a:cubicBezTo>
                    <a:pt x="0" y="5"/>
                    <a:pt x="15" y="0"/>
                    <a:pt x="33" y="0"/>
                  </a:cubicBezTo>
                  <a:cubicBezTo>
                    <a:pt x="51" y="0"/>
                    <a:pt x="66" y="5"/>
                    <a:pt x="66" y="11"/>
                  </a:cubicBezTo>
                  <a:lnTo>
                    <a:pt x="66" y="22"/>
                  </a:ln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297"/>
            <p:cNvSpPr>
              <a:spLocks/>
            </p:cNvSpPr>
            <p:nvPr/>
          </p:nvSpPr>
          <p:spPr bwMode="auto">
            <a:xfrm>
              <a:off x="6778625" y="1371601"/>
              <a:ext cx="227013" cy="111125"/>
            </a:xfrm>
            <a:custGeom>
              <a:avLst/>
              <a:gdLst>
                <a:gd name="T0" fmla="*/ 66 w 66"/>
                <a:gd name="T1" fmla="*/ 21 h 32"/>
                <a:gd name="T2" fmla="*/ 33 w 66"/>
                <a:gd name="T3" fmla="*/ 32 h 32"/>
                <a:gd name="T4" fmla="*/ 0 w 66"/>
                <a:gd name="T5" fmla="*/ 21 h 32"/>
                <a:gd name="T6" fmla="*/ 0 w 66"/>
                <a:gd name="T7" fmla="*/ 11 h 32"/>
                <a:gd name="T8" fmla="*/ 33 w 66"/>
                <a:gd name="T9" fmla="*/ 0 h 32"/>
                <a:gd name="T10" fmla="*/ 66 w 66"/>
                <a:gd name="T11" fmla="*/ 11 h 32"/>
                <a:gd name="T12" fmla="*/ 66 w 66"/>
                <a:gd name="T13" fmla="*/ 21 h 32"/>
              </a:gdLst>
              <a:ahLst/>
              <a:cxnLst>
                <a:cxn ang="0">
                  <a:pos x="T0" y="T1"/>
                </a:cxn>
                <a:cxn ang="0">
                  <a:pos x="T2" y="T3"/>
                </a:cxn>
                <a:cxn ang="0">
                  <a:pos x="T4" y="T5"/>
                </a:cxn>
                <a:cxn ang="0">
                  <a:pos x="T6" y="T7"/>
                </a:cxn>
                <a:cxn ang="0">
                  <a:pos x="T8" y="T9"/>
                </a:cxn>
                <a:cxn ang="0">
                  <a:pos x="T10" y="T11"/>
                </a:cxn>
                <a:cxn ang="0">
                  <a:pos x="T12" y="T13"/>
                </a:cxn>
              </a:cxnLst>
              <a:rect l="0" t="0" r="r" b="b"/>
              <a:pathLst>
                <a:path w="66" h="32">
                  <a:moveTo>
                    <a:pt x="66" y="21"/>
                  </a:moveTo>
                  <a:cubicBezTo>
                    <a:pt x="66" y="27"/>
                    <a:pt x="51" y="32"/>
                    <a:pt x="33" y="32"/>
                  </a:cubicBezTo>
                  <a:cubicBezTo>
                    <a:pt x="15" y="32"/>
                    <a:pt x="0" y="27"/>
                    <a:pt x="0" y="21"/>
                  </a:cubicBezTo>
                  <a:cubicBezTo>
                    <a:pt x="0" y="11"/>
                    <a:pt x="0" y="11"/>
                    <a:pt x="0" y="11"/>
                  </a:cubicBezTo>
                  <a:cubicBezTo>
                    <a:pt x="0" y="5"/>
                    <a:pt x="15" y="0"/>
                    <a:pt x="33" y="0"/>
                  </a:cubicBezTo>
                  <a:cubicBezTo>
                    <a:pt x="51" y="0"/>
                    <a:pt x="66" y="5"/>
                    <a:pt x="66" y="11"/>
                  </a:cubicBezTo>
                  <a:lnTo>
                    <a:pt x="66" y="21"/>
                  </a:ln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 name="Freeform 298"/>
            <p:cNvSpPr>
              <a:spLocks/>
            </p:cNvSpPr>
            <p:nvPr/>
          </p:nvSpPr>
          <p:spPr bwMode="auto">
            <a:xfrm>
              <a:off x="6778625" y="1397001"/>
              <a:ext cx="7938" cy="61913"/>
            </a:xfrm>
            <a:custGeom>
              <a:avLst/>
              <a:gdLst>
                <a:gd name="T0" fmla="*/ 0 w 2"/>
                <a:gd name="T1" fmla="*/ 4 h 18"/>
                <a:gd name="T2" fmla="*/ 0 w 2"/>
                <a:gd name="T3" fmla="*/ 14 h 18"/>
                <a:gd name="T4" fmla="*/ 2 w 2"/>
                <a:gd name="T5" fmla="*/ 18 h 18"/>
                <a:gd name="T6" fmla="*/ 2 w 2"/>
                <a:gd name="T7" fmla="*/ 0 h 18"/>
                <a:gd name="T8" fmla="*/ 0 w 2"/>
                <a:gd name="T9" fmla="*/ 4 h 18"/>
              </a:gdLst>
              <a:ahLst/>
              <a:cxnLst>
                <a:cxn ang="0">
                  <a:pos x="T0" y="T1"/>
                </a:cxn>
                <a:cxn ang="0">
                  <a:pos x="T2" y="T3"/>
                </a:cxn>
                <a:cxn ang="0">
                  <a:pos x="T4" y="T5"/>
                </a:cxn>
                <a:cxn ang="0">
                  <a:pos x="T6" y="T7"/>
                </a:cxn>
                <a:cxn ang="0">
                  <a:pos x="T8" y="T9"/>
                </a:cxn>
              </a:cxnLst>
              <a:rect l="0" t="0" r="r" b="b"/>
              <a:pathLst>
                <a:path w="2" h="18">
                  <a:moveTo>
                    <a:pt x="0" y="4"/>
                  </a:moveTo>
                  <a:cubicBezTo>
                    <a:pt x="0" y="14"/>
                    <a:pt x="0" y="14"/>
                    <a:pt x="0" y="14"/>
                  </a:cubicBezTo>
                  <a:cubicBezTo>
                    <a:pt x="0" y="16"/>
                    <a:pt x="0" y="17"/>
                    <a:pt x="2" y="18"/>
                  </a:cubicBezTo>
                  <a:cubicBezTo>
                    <a:pt x="2" y="0"/>
                    <a:pt x="2" y="0"/>
                    <a:pt x="2" y="0"/>
                  </a:cubicBezTo>
                  <a:cubicBezTo>
                    <a:pt x="0" y="1"/>
                    <a:pt x="0" y="3"/>
                    <a:pt x="0" y="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299"/>
            <p:cNvSpPr>
              <a:spLocks/>
            </p:cNvSpPr>
            <p:nvPr/>
          </p:nvSpPr>
          <p:spPr bwMode="auto">
            <a:xfrm>
              <a:off x="6792913" y="1389063"/>
              <a:ext cx="3175" cy="79375"/>
            </a:xfrm>
            <a:custGeom>
              <a:avLst/>
              <a:gdLst>
                <a:gd name="T0" fmla="*/ 0 w 1"/>
                <a:gd name="T1" fmla="*/ 1 h 23"/>
                <a:gd name="T2" fmla="*/ 0 w 1"/>
                <a:gd name="T3" fmla="*/ 21 h 23"/>
                <a:gd name="T4" fmla="*/ 1 w 1"/>
                <a:gd name="T5" fmla="*/ 23 h 23"/>
                <a:gd name="T6" fmla="*/ 1 w 1"/>
                <a:gd name="T7" fmla="*/ 0 h 23"/>
                <a:gd name="T8" fmla="*/ 0 w 1"/>
                <a:gd name="T9" fmla="*/ 1 h 23"/>
              </a:gdLst>
              <a:ahLst/>
              <a:cxnLst>
                <a:cxn ang="0">
                  <a:pos x="T0" y="T1"/>
                </a:cxn>
                <a:cxn ang="0">
                  <a:pos x="T2" y="T3"/>
                </a:cxn>
                <a:cxn ang="0">
                  <a:pos x="T4" y="T5"/>
                </a:cxn>
                <a:cxn ang="0">
                  <a:pos x="T6" y="T7"/>
                </a:cxn>
                <a:cxn ang="0">
                  <a:pos x="T8" y="T9"/>
                </a:cxn>
              </a:cxnLst>
              <a:rect l="0" t="0" r="r" b="b"/>
              <a:pathLst>
                <a:path w="1" h="23">
                  <a:moveTo>
                    <a:pt x="0" y="1"/>
                  </a:moveTo>
                  <a:cubicBezTo>
                    <a:pt x="0" y="21"/>
                    <a:pt x="0" y="21"/>
                    <a:pt x="0" y="21"/>
                  </a:cubicBezTo>
                  <a:cubicBezTo>
                    <a:pt x="0" y="22"/>
                    <a:pt x="1" y="22"/>
                    <a:pt x="1" y="23"/>
                  </a:cubicBezTo>
                  <a:cubicBezTo>
                    <a:pt x="1" y="0"/>
                    <a:pt x="1" y="0"/>
                    <a:pt x="1" y="0"/>
                  </a:cubicBezTo>
                  <a:cubicBezTo>
                    <a:pt x="1" y="0"/>
                    <a:pt x="0"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2" name="Freeform 300"/>
            <p:cNvSpPr>
              <a:spLocks/>
            </p:cNvSpPr>
            <p:nvPr/>
          </p:nvSpPr>
          <p:spPr bwMode="auto">
            <a:xfrm>
              <a:off x="6802438" y="1382713"/>
              <a:ext cx="7938" cy="88900"/>
            </a:xfrm>
            <a:custGeom>
              <a:avLst/>
              <a:gdLst>
                <a:gd name="T0" fmla="*/ 0 w 2"/>
                <a:gd name="T1" fmla="*/ 1 h 26"/>
                <a:gd name="T2" fmla="*/ 0 w 2"/>
                <a:gd name="T3" fmla="*/ 25 h 26"/>
                <a:gd name="T4" fmla="*/ 2 w 2"/>
                <a:gd name="T5" fmla="*/ 26 h 26"/>
                <a:gd name="T6" fmla="*/ 2 w 2"/>
                <a:gd name="T7" fmla="*/ 0 h 26"/>
                <a:gd name="T8" fmla="*/ 0 w 2"/>
                <a:gd name="T9" fmla="*/ 1 h 26"/>
              </a:gdLst>
              <a:ahLst/>
              <a:cxnLst>
                <a:cxn ang="0">
                  <a:pos x="T0" y="T1"/>
                </a:cxn>
                <a:cxn ang="0">
                  <a:pos x="T2" y="T3"/>
                </a:cxn>
                <a:cxn ang="0">
                  <a:pos x="T4" y="T5"/>
                </a:cxn>
                <a:cxn ang="0">
                  <a:pos x="T6" y="T7"/>
                </a:cxn>
                <a:cxn ang="0">
                  <a:pos x="T8" y="T9"/>
                </a:cxn>
              </a:cxnLst>
              <a:rect l="0" t="0" r="r" b="b"/>
              <a:pathLst>
                <a:path w="2" h="26">
                  <a:moveTo>
                    <a:pt x="0" y="1"/>
                  </a:moveTo>
                  <a:cubicBezTo>
                    <a:pt x="0" y="25"/>
                    <a:pt x="0" y="25"/>
                    <a:pt x="0" y="25"/>
                  </a:cubicBezTo>
                  <a:cubicBezTo>
                    <a:pt x="1" y="26"/>
                    <a:pt x="1" y="26"/>
                    <a:pt x="2" y="26"/>
                  </a:cubicBezTo>
                  <a:cubicBezTo>
                    <a:pt x="2" y="0"/>
                    <a:pt x="2" y="0"/>
                    <a:pt x="2" y="0"/>
                  </a:cubicBezTo>
                  <a:cubicBezTo>
                    <a:pt x="1" y="0"/>
                    <a:pt x="1"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3" name="Freeform 301"/>
            <p:cNvSpPr>
              <a:spLocks/>
            </p:cNvSpPr>
            <p:nvPr/>
          </p:nvSpPr>
          <p:spPr bwMode="auto">
            <a:xfrm>
              <a:off x="6816725" y="1379538"/>
              <a:ext cx="6350" cy="95250"/>
            </a:xfrm>
            <a:custGeom>
              <a:avLst/>
              <a:gdLst>
                <a:gd name="T0" fmla="*/ 0 w 2"/>
                <a:gd name="T1" fmla="*/ 1 h 28"/>
                <a:gd name="T2" fmla="*/ 0 w 2"/>
                <a:gd name="T3" fmla="*/ 28 h 28"/>
                <a:gd name="T4" fmla="*/ 2 w 2"/>
                <a:gd name="T5" fmla="*/ 28 h 28"/>
                <a:gd name="T6" fmla="*/ 2 w 2"/>
                <a:gd name="T7" fmla="*/ 0 h 28"/>
                <a:gd name="T8" fmla="*/ 0 w 2"/>
                <a:gd name="T9" fmla="*/ 1 h 28"/>
              </a:gdLst>
              <a:ahLst/>
              <a:cxnLst>
                <a:cxn ang="0">
                  <a:pos x="T0" y="T1"/>
                </a:cxn>
                <a:cxn ang="0">
                  <a:pos x="T2" y="T3"/>
                </a:cxn>
                <a:cxn ang="0">
                  <a:pos x="T4" y="T5"/>
                </a:cxn>
                <a:cxn ang="0">
                  <a:pos x="T6" y="T7"/>
                </a:cxn>
                <a:cxn ang="0">
                  <a:pos x="T8" y="T9"/>
                </a:cxn>
              </a:cxnLst>
              <a:rect l="0" t="0" r="r" b="b"/>
              <a:pathLst>
                <a:path w="2" h="28">
                  <a:moveTo>
                    <a:pt x="0" y="1"/>
                  </a:moveTo>
                  <a:cubicBezTo>
                    <a:pt x="0" y="28"/>
                    <a:pt x="0" y="28"/>
                    <a:pt x="0" y="28"/>
                  </a:cubicBezTo>
                  <a:cubicBezTo>
                    <a:pt x="1" y="28"/>
                    <a:pt x="1" y="28"/>
                    <a:pt x="2" y="28"/>
                  </a:cubicBezTo>
                  <a:cubicBezTo>
                    <a:pt x="2" y="0"/>
                    <a:pt x="2" y="0"/>
                    <a:pt x="2" y="0"/>
                  </a:cubicBezTo>
                  <a:cubicBezTo>
                    <a:pt x="1" y="0"/>
                    <a:pt x="1"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4" name="Freeform 302"/>
            <p:cNvSpPr>
              <a:spLocks/>
            </p:cNvSpPr>
            <p:nvPr/>
          </p:nvSpPr>
          <p:spPr bwMode="auto">
            <a:xfrm>
              <a:off x="6831013" y="1376363"/>
              <a:ext cx="6350" cy="103188"/>
            </a:xfrm>
            <a:custGeom>
              <a:avLst/>
              <a:gdLst>
                <a:gd name="T0" fmla="*/ 0 w 2"/>
                <a:gd name="T1" fmla="*/ 1 h 30"/>
                <a:gd name="T2" fmla="*/ 0 w 2"/>
                <a:gd name="T3" fmla="*/ 30 h 30"/>
                <a:gd name="T4" fmla="*/ 2 w 2"/>
                <a:gd name="T5" fmla="*/ 30 h 30"/>
                <a:gd name="T6" fmla="*/ 2 w 2"/>
                <a:gd name="T7" fmla="*/ 0 h 30"/>
                <a:gd name="T8" fmla="*/ 0 w 2"/>
                <a:gd name="T9" fmla="*/ 1 h 30"/>
              </a:gdLst>
              <a:ahLst/>
              <a:cxnLst>
                <a:cxn ang="0">
                  <a:pos x="T0" y="T1"/>
                </a:cxn>
                <a:cxn ang="0">
                  <a:pos x="T2" y="T3"/>
                </a:cxn>
                <a:cxn ang="0">
                  <a:pos x="T4" y="T5"/>
                </a:cxn>
                <a:cxn ang="0">
                  <a:pos x="T6" y="T7"/>
                </a:cxn>
                <a:cxn ang="0">
                  <a:pos x="T8" y="T9"/>
                </a:cxn>
              </a:cxnLst>
              <a:rect l="0" t="0" r="r" b="b"/>
              <a:pathLst>
                <a:path w="2" h="30">
                  <a:moveTo>
                    <a:pt x="0" y="1"/>
                  </a:moveTo>
                  <a:cubicBezTo>
                    <a:pt x="0" y="30"/>
                    <a:pt x="0" y="30"/>
                    <a:pt x="0" y="30"/>
                  </a:cubicBezTo>
                  <a:cubicBezTo>
                    <a:pt x="1" y="30"/>
                    <a:pt x="1" y="30"/>
                    <a:pt x="2" y="30"/>
                  </a:cubicBezTo>
                  <a:cubicBezTo>
                    <a:pt x="2" y="0"/>
                    <a:pt x="2" y="0"/>
                    <a:pt x="2" y="0"/>
                  </a:cubicBezTo>
                  <a:cubicBezTo>
                    <a:pt x="1" y="0"/>
                    <a:pt x="1"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205" name="Group 504"/>
            <p:cNvGrpSpPr>
              <a:grpSpLocks/>
            </p:cNvGrpSpPr>
            <p:nvPr/>
          </p:nvGrpSpPr>
          <p:grpSpPr bwMode="auto">
            <a:xfrm>
              <a:off x="6457950" y="1011238"/>
              <a:ext cx="547688" cy="849313"/>
              <a:chOff x="4068" y="637"/>
              <a:chExt cx="345" cy="535"/>
            </a:xfrm>
          </p:grpSpPr>
          <p:sp>
            <p:nvSpPr>
              <p:cNvPr id="854" name="Freeform 304"/>
              <p:cNvSpPr>
                <a:spLocks/>
              </p:cNvSpPr>
              <p:nvPr/>
            </p:nvSpPr>
            <p:spPr bwMode="auto">
              <a:xfrm>
                <a:off x="4311" y="867"/>
                <a:ext cx="5" cy="67"/>
              </a:xfrm>
              <a:custGeom>
                <a:avLst/>
                <a:gdLst>
                  <a:gd name="T0" fmla="*/ 0 w 2"/>
                  <a:gd name="T1" fmla="*/ 0 h 31"/>
                  <a:gd name="T2" fmla="*/ 0 w 2"/>
                  <a:gd name="T3" fmla="*/ 30 h 31"/>
                  <a:gd name="T4" fmla="*/ 2 w 2"/>
                  <a:gd name="T5" fmla="*/ 31 h 31"/>
                  <a:gd name="T6" fmla="*/ 2 w 2"/>
                  <a:gd name="T7" fmla="*/ 0 h 31"/>
                  <a:gd name="T8" fmla="*/ 0 w 2"/>
                  <a:gd name="T9" fmla="*/ 0 h 31"/>
                </a:gdLst>
                <a:ahLst/>
                <a:cxnLst>
                  <a:cxn ang="0">
                    <a:pos x="T0" y="T1"/>
                  </a:cxn>
                  <a:cxn ang="0">
                    <a:pos x="T2" y="T3"/>
                  </a:cxn>
                  <a:cxn ang="0">
                    <a:pos x="T4" y="T5"/>
                  </a:cxn>
                  <a:cxn ang="0">
                    <a:pos x="T6" y="T7"/>
                  </a:cxn>
                  <a:cxn ang="0">
                    <a:pos x="T8" y="T9"/>
                  </a:cxn>
                </a:cxnLst>
                <a:rect l="0" t="0" r="r" b="b"/>
                <a:pathLst>
                  <a:path w="2" h="31">
                    <a:moveTo>
                      <a:pt x="0" y="0"/>
                    </a:moveTo>
                    <a:cubicBezTo>
                      <a:pt x="0" y="30"/>
                      <a:pt x="0" y="30"/>
                      <a:pt x="0" y="30"/>
                    </a:cubicBezTo>
                    <a:cubicBezTo>
                      <a:pt x="0" y="30"/>
                      <a:pt x="1" y="31"/>
                      <a:pt x="2" y="31"/>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5" name="Freeform 305"/>
              <p:cNvSpPr>
                <a:spLocks/>
              </p:cNvSpPr>
              <p:nvPr/>
            </p:nvSpPr>
            <p:spPr bwMode="auto">
              <a:xfrm>
                <a:off x="4318" y="864"/>
                <a:ext cx="4" cy="70"/>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6" name="Freeform 306"/>
              <p:cNvSpPr>
                <a:spLocks/>
              </p:cNvSpPr>
              <p:nvPr/>
            </p:nvSpPr>
            <p:spPr bwMode="auto">
              <a:xfrm>
                <a:off x="4327" y="864"/>
                <a:ext cx="4" cy="70"/>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7" name="Freeform 307"/>
              <p:cNvSpPr>
                <a:spLocks/>
              </p:cNvSpPr>
              <p:nvPr/>
            </p:nvSpPr>
            <p:spPr bwMode="auto">
              <a:xfrm>
                <a:off x="4335" y="864"/>
                <a:ext cx="5" cy="70"/>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2"/>
                      <a:pt x="1" y="32"/>
                      <a:pt x="2" y="32"/>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8" name="Freeform 308"/>
              <p:cNvSpPr>
                <a:spLocks/>
              </p:cNvSpPr>
              <p:nvPr/>
            </p:nvSpPr>
            <p:spPr bwMode="auto">
              <a:xfrm>
                <a:off x="4344" y="864"/>
                <a:ext cx="4" cy="70"/>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2"/>
                      <a:pt x="1" y="32"/>
                      <a:pt x="2" y="32"/>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9" name="Rectangle 309"/>
              <p:cNvSpPr>
                <a:spLocks noChangeArrowheads="1"/>
              </p:cNvSpPr>
              <p:nvPr/>
            </p:nvSpPr>
            <p:spPr bwMode="auto">
              <a:xfrm>
                <a:off x="4355" y="864"/>
                <a:ext cx="1" cy="1"/>
              </a:xfrm>
              <a:prstGeom prst="rect">
                <a:avLst/>
              </a:prstGeom>
              <a:solidFill>
                <a:srgbClr val="EF96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0" name="Freeform 310"/>
              <p:cNvSpPr>
                <a:spLocks/>
              </p:cNvSpPr>
              <p:nvPr/>
            </p:nvSpPr>
            <p:spPr bwMode="auto">
              <a:xfrm>
                <a:off x="4350" y="864"/>
                <a:ext cx="5" cy="70"/>
              </a:xfrm>
              <a:custGeom>
                <a:avLst/>
                <a:gdLst>
                  <a:gd name="T0" fmla="*/ 2 w 2"/>
                  <a:gd name="T1" fmla="*/ 0 h 32"/>
                  <a:gd name="T2" fmla="*/ 0 w 2"/>
                  <a:gd name="T3" fmla="*/ 0 h 32"/>
                  <a:gd name="T4" fmla="*/ 0 w 2"/>
                  <a:gd name="T5" fmla="*/ 32 h 32"/>
                  <a:gd name="T6" fmla="*/ 2 w 2"/>
                  <a:gd name="T7" fmla="*/ 32 h 32"/>
                  <a:gd name="T8" fmla="*/ 2 w 2"/>
                  <a:gd name="T9" fmla="*/ 0 h 32"/>
                </a:gdLst>
                <a:ahLst/>
                <a:cxnLst>
                  <a:cxn ang="0">
                    <a:pos x="T0" y="T1"/>
                  </a:cxn>
                  <a:cxn ang="0">
                    <a:pos x="T2" y="T3"/>
                  </a:cxn>
                  <a:cxn ang="0">
                    <a:pos x="T4" y="T5"/>
                  </a:cxn>
                  <a:cxn ang="0">
                    <a:pos x="T6" y="T7"/>
                  </a:cxn>
                  <a:cxn ang="0">
                    <a:pos x="T8" y="T9"/>
                  </a:cxn>
                </a:cxnLst>
                <a:rect l="0" t="0" r="r" b="b"/>
                <a:pathLst>
                  <a:path w="2" h="32">
                    <a:moveTo>
                      <a:pt x="2" y="0"/>
                    </a:moveTo>
                    <a:cubicBezTo>
                      <a:pt x="0" y="0"/>
                      <a:pt x="0" y="0"/>
                      <a:pt x="0" y="0"/>
                    </a:cubicBezTo>
                    <a:cubicBezTo>
                      <a:pt x="0" y="32"/>
                      <a:pt x="0" y="32"/>
                      <a:pt x="0" y="32"/>
                    </a:cubicBezTo>
                    <a:cubicBezTo>
                      <a:pt x="1" y="32"/>
                      <a:pt x="1" y="32"/>
                      <a:pt x="2" y="32"/>
                    </a:cubicBezTo>
                    <a:cubicBezTo>
                      <a:pt x="2" y="0"/>
                      <a:pt x="2" y="0"/>
                      <a:pt x="2"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1" name="Freeform 311"/>
              <p:cNvSpPr>
                <a:spLocks/>
              </p:cNvSpPr>
              <p:nvPr/>
            </p:nvSpPr>
            <p:spPr bwMode="auto">
              <a:xfrm>
                <a:off x="4359" y="864"/>
                <a:ext cx="4" cy="70"/>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1" y="32"/>
                      <a:pt x="2" y="32"/>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2" name="Freeform 312"/>
              <p:cNvSpPr>
                <a:spLocks/>
              </p:cNvSpPr>
              <p:nvPr/>
            </p:nvSpPr>
            <p:spPr bwMode="auto">
              <a:xfrm>
                <a:off x="4368" y="867"/>
                <a:ext cx="4" cy="67"/>
              </a:xfrm>
              <a:custGeom>
                <a:avLst/>
                <a:gdLst>
                  <a:gd name="T0" fmla="*/ 0 w 2"/>
                  <a:gd name="T1" fmla="*/ 0 h 31"/>
                  <a:gd name="T2" fmla="*/ 0 w 2"/>
                  <a:gd name="T3" fmla="*/ 31 h 31"/>
                  <a:gd name="T4" fmla="*/ 2 w 2"/>
                  <a:gd name="T5" fmla="*/ 30 h 31"/>
                  <a:gd name="T6" fmla="*/ 2 w 2"/>
                  <a:gd name="T7" fmla="*/ 0 h 31"/>
                  <a:gd name="T8" fmla="*/ 0 w 2"/>
                  <a:gd name="T9" fmla="*/ 0 h 31"/>
                </a:gdLst>
                <a:ahLst/>
                <a:cxnLst>
                  <a:cxn ang="0">
                    <a:pos x="T0" y="T1"/>
                  </a:cxn>
                  <a:cxn ang="0">
                    <a:pos x="T2" y="T3"/>
                  </a:cxn>
                  <a:cxn ang="0">
                    <a:pos x="T4" y="T5"/>
                  </a:cxn>
                  <a:cxn ang="0">
                    <a:pos x="T6" y="T7"/>
                  </a:cxn>
                  <a:cxn ang="0">
                    <a:pos x="T8" y="T9"/>
                  </a:cxn>
                </a:cxnLst>
                <a:rect l="0" t="0" r="r" b="b"/>
                <a:pathLst>
                  <a:path w="2" h="31">
                    <a:moveTo>
                      <a:pt x="0" y="0"/>
                    </a:moveTo>
                    <a:cubicBezTo>
                      <a:pt x="0" y="31"/>
                      <a:pt x="0" y="31"/>
                      <a:pt x="0" y="31"/>
                    </a:cubicBezTo>
                    <a:cubicBezTo>
                      <a:pt x="1" y="31"/>
                      <a:pt x="1" y="30"/>
                      <a:pt x="2" y="30"/>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3" name="Freeform 313"/>
              <p:cNvSpPr>
                <a:spLocks/>
              </p:cNvSpPr>
              <p:nvPr/>
            </p:nvSpPr>
            <p:spPr bwMode="auto">
              <a:xfrm>
                <a:off x="4376" y="867"/>
                <a:ext cx="5" cy="65"/>
              </a:xfrm>
              <a:custGeom>
                <a:avLst/>
                <a:gdLst>
                  <a:gd name="T0" fmla="*/ 0 w 2"/>
                  <a:gd name="T1" fmla="*/ 0 h 30"/>
                  <a:gd name="T2" fmla="*/ 0 w 2"/>
                  <a:gd name="T3" fmla="*/ 30 h 30"/>
                  <a:gd name="T4" fmla="*/ 2 w 2"/>
                  <a:gd name="T5" fmla="*/ 30 h 30"/>
                  <a:gd name="T6" fmla="*/ 2 w 2"/>
                  <a:gd name="T7" fmla="*/ 1 h 30"/>
                  <a:gd name="T8" fmla="*/ 0 w 2"/>
                  <a:gd name="T9" fmla="*/ 0 h 30"/>
                </a:gdLst>
                <a:ahLst/>
                <a:cxnLst>
                  <a:cxn ang="0">
                    <a:pos x="T0" y="T1"/>
                  </a:cxn>
                  <a:cxn ang="0">
                    <a:pos x="T2" y="T3"/>
                  </a:cxn>
                  <a:cxn ang="0">
                    <a:pos x="T4" y="T5"/>
                  </a:cxn>
                  <a:cxn ang="0">
                    <a:pos x="T6" y="T7"/>
                  </a:cxn>
                  <a:cxn ang="0">
                    <a:pos x="T8" y="T9"/>
                  </a:cxn>
                </a:cxnLst>
                <a:rect l="0" t="0" r="r" b="b"/>
                <a:pathLst>
                  <a:path w="2" h="30">
                    <a:moveTo>
                      <a:pt x="0" y="0"/>
                    </a:moveTo>
                    <a:cubicBezTo>
                      <a:pt x="0" y="30"/>
                      <a:pt x="0" y="30"/>
                      <a:pt x="0" y="30"/>
                    </a:cubicBezTo>
                    <a:cubicBezTo>
                      <a:pt x="1" y="30"/>
                      <a:pt x="1" y="30"/>
                      <a:pt x="2" y="30"/>
                    </a:cubicBezTo>
                    <a:cubicBezTo>
                      <a:pt x="2" y="1"/>
                      <a:pt x="2" y="1"/>
                      <a:pt x="2" y="1"/>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4" name="Freeform 314"/>
              <p:cNvSpPr>
                <a:spLocks/>
              </p:cNvSpPr>
              <p:nvPr/>
            </p:nvSpPr>
            <p:spPr bwMode="auto">
              <a:xfrm>
                <a:off x="4385" y="869"/>
                <a:ext cx="2" cy="60"/>
              </a:xfrm>
              <a:custGeom>
                <a:avLst/>
                <a:gdLst>
                  <a:gd name="T0" fmla="*/ 0 w 1"/>
                  <a:gd name="T1" fmla="*/ 0 h 28"/>
                  <a:gd name="T2" fmla="*/ 0 w 1"/>
                  <a:gd name="T3" fmla="*/ 28 h 28"/>
                  <a:gd name="T4" fmla="*/ 1 w 1"/>
                  <a:gd name="T5" fmla="*/ 28 h 28"/>
                  <a:gd name="T6" fmla="*/ 1 w 1"/>
                  <a:gd name="T7" fmla="*/ 0 h 28"/>
                  <a:gd name="T8" fmla="*/ 0 w 1"/>
                  <a:gd name="T9" fmla="*/ 0 h 28"/>
                </a:gdLst>
                <a:ahLst/>
                <a:cxnLst>
                  <a:cxn ang="0">
                    <a:pos x="T0" y="T1"/>
                  </a:cxn>
                  <a:cxn ang="0">
                    <a:pos x="T2" y="T3"/>
                  </a:cxn>
                  <a:cxn ang="0">
                    <a:pos x="T4" y="T5"/>
                  </a:cxn>
                  <a:cxn ang="0">
                    <a:pos x="T6" y="T7"/>
                  </a:cxn>
                  <a:cxn ang="0">
                    <a:pos x="T8" y="T9"/>
                  </a:cxn>
                </a:cxnLst>
                <a:rect l="0" t="0" r="r" b="b"/>
                <a:pathLst>
                  <a:path w="1" h="28">
                    <a:moveTo>
                      <a:pt x="0" y="0"/>
                    </a:moveTo>
                    <a:cubicBezTo>
                      <a:pt x="0" y="28"/>
                      <a:pt x="0" y="28"/>
                      <a:pt x="0" y="28"/>
                    </a:cubicBezTo>
                    <a:cubicBezTo>
                      <a:pt x="0" y="28"/>
                      <a:pt x="1" y="28"/>
                      <a:pt x="1" y="28"/>
                    </a:cubicBezTo>
                    <a:cubicBezTo>
                      <a:pt x="1" y="0"/>
                      <a:pt x="1" y="0"/>
                      <a:pt x="1"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5" name="Freeform 315"/>
              <p:cNvSpPr>
                <a:spLocks/>
              </p:cNvSpPr>
              <p:nvPr/>
            </p:nvSpPr>
            <p:spPr bwMode="auto">
              <a:xfrm>
                <a:off x="4392" y="871"/>
                <a:ext cx="4" cy="56"/>
              </a:xfrm>
              <a:custGeom>
                <a:avLst/>
                <a:gdLst>
                  <a:gd name="T0" fmla="*/ 0 w 2"/>
                  <a:gd name="T1" fmla="*/ 0 h 26"/>
                  <a:gd name="T2" fmla="*/ 0 w 2"/>
                  <a:gd name="T3" fmla="*/ 26 h 26"/>
                  <a:gd name="T4" fmla="*/ 2 w 2"/>
                  <a:gd name="T5" fmla="*/ 25 h 26"/>
                  <a:gd name="T6" fmla="*/ 2 w 2"/>
                  <a:gd name="T7" fmla="*/ 1 h 26"/>
                  <a:gd name="T8" fmla="*/ 0 w 2"/>
                  <a:gd name="T9" fmla="*/ 0 h 26"/>
                </a:gdLst>
                <a:ahLst/>
                <a:cxnLst>
                  <a:cxn ang="0">
                    <a:pos x="T0" y="T1"/>
                  </a:cxn>
                  <a:cxn ang="0">
                    <a:pos x="T2" y="T3"/>
                  </a:cxn>
                  <a:cxn ang="0">
                    <a:pos x="T4" y="T5"/>
                  </a:cxn>
                  <a:cxn ang="0">
                    <a:pos x="T6" y="T7"/>
                  </a:cxn>
                  <a:cxn ang="0">
                    <a:pos x="T8" y="T9"/>
                  </a:cxn>
                </a:cxnLst>
                <a:rect l="0" t="0" r="r" b="b"/>
                <a:pathLst>
                  <a:path w="2" h="26">
                    <a:moveTo>
                      <a:pt x="0" y="0"/>
                    </a:moveTo>
                    <a:cubicBezTo>
                      <a:pt x="0" y="26"/>
                      <a:pt x="0" y="26"/>
                      <a:pt x="0" y="26"/>
                    </a:cubicBezTo>
                    <a:cubicBezTo>
                      <a:pt x="1" y="26"/>
                      <a:pt x="2" y="26"/>
                      <a:pt x="2" y="25"/>
                    </a:cubicBezTo>
                    <a:cubicBezTo>
                      <a:pt x="2" y="1"/>
                      <a:pt x="2" y="1"/>
                      <a:pt x="2" y="1"/>
                    </a:cubicBezTo>
                    <a:cubicBezTo>
                      <a:pt x="2" y="1"/>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6" name="Freeform 316"/>
              <p:cNvSpPr>
                <a:spLocks/>
              </p:cNvSpPr>
              <p:nvPr/>
            </p:nvSpPr>
            <p:spPr bwMode="auto">
              <a:xfrm>
                <a:off x="4400" y="875"/>
                <a:ext cx="5" cy="50"/>
              </a:xfrm>
              <a:custGeom>
                <a:avLst/>
                <a:gdLst>
                  <a:gd name="T0" fmla="*/ 0 w 2"/>
                  <a:gd name="T1" fmla="*/ 0 h 23"/>
                  <a:gd name="T2" fmla="*/ 0 w 2"/>
                  <a:gd name="T3" fmla="*/ 23 h 23"/>
                  <a:gd name="T4" fmla="*/ 2 w 2"/>
                  <a:gd name="T5" fmla="*/ 22 h 23"/>
                  <a:gd name="T6" fmla="*/ 2 w 2"/>
                  <a:gd name="T7" fmla="*/ 1 h 23"/>
                  <a:gd name="T8" fmla="*/ 0 w 2"/>
                  <a:gd name="T9" fmla="*/ 0 h 23"/>
                </a:gdLst>
                <a:ahLst/>
                <a:cxnLst>
                  <a:cxn ang="0">
                    <a:pos x="T0" y="T1"/>
                  </a:cxn>
                  <a:cxn ang="0">
                    <a:pos x="T2" y="T3"/>
                  </a:cxn>
                  <a:cxn ang="0">
                    <a:pos x="T4" y="T5"/>
                  </a:cxn>
                  <a:cxn ang="0">
                    <a:pos x="T6" y="T7"/>
                  </a:cxn>
                  <a:cxn ang="0">
                    <a:pos x="T8" y="T9"/>
                  </a:cxn>
                </a:cxnLst>
                <a:rect l="0" t="0" r="r" b="b"/>
                <a:pathLst>
                  <a:path w="2" h="23">
                    <a:moveTo>
                      <a:pt x="0" y="0"/>
                    </a:moveTo>
                    <a:cubicBezTo>
                      <a:pt x="0" y="23"/>
                      <a:pt x="0" y="23"/>
                      <a:pt x="0" y="23"/>
                    </a:cubicBezTo>
                    <a:cubicBezTo>
                      <a:pt x="1" y="22"/>
                      <a:pt x="2" y="22"/>
                      <a:pt x="2" y="22"/>
                    </a:cubicBezTo>
                    <a:cubicBezTo>
                      <a:pt x="2" y="1"/>
                      <a:pt x="2" y="1"/>
                      <a:pt x="2" y="1"/>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7" name="Freeform 317"/>
              <p:cNvSpPr>
                <a:spLocks/>
              </p:cNvSpPr>
              <p:nvPr/>
            </p:nvSpPr>
            <p:spPr bwMode="auto">
              <a:xfrm>
                <a:off x="4409" y="880"/>
                <a:ext cx="4" cy="39"/>
              </a:xfrm>
              <a:custGeom>
                <a:avLst/>
                <a:gdLst>
                  <a:gd name="T0" fmla="*/ 2 w 2"/>
                  <a:gd name="T1" fmla="*/ 14 h 18"/>
                  <a:gd name="T2" fmla="*/ 2 w 2"/>
                  <a:gd name="T3" fmla="*/ 4 h 18"/>
                  <a:gd name="T4" fmla="*/ 0 w 2"/>
                  <a:gd name="T5" fmla="*/ 0 h 18"/>
                  <a:gd name="T6" fmla="*/ 0 w 2"/>
                  <a:gd name="T7" fmla="*/ 18 h 18"/>
                  <a:gd name="T8" fmla="*/ 2 w 2"/>
                  <a:gd name="T9" fmla="*/ 14 h 18"/>
                </a:gdLst>
                <a:ahLst/>
                <a:cxnLst>
                  <a:cxn ang="0">
                    <a:pos x="T0" y="T1"/>
                  </a:cxn>
                  <a:cxn ang="0">
                    <a:pos x="T2" y="T3"/>
                  </a:cxn>
                  <a:cxn ang="0">
                    <a:pos x="T4" y="T5"/>
                  </a:cxn>
                  <a:cxn ang="0">
                    <a:pos x="T6" y="T7"/>
                  </a:cxn>
                  <a:cxn ang="0">
                    <a:pos x="T8" y="T9"/>
                  </a:cxn>
                </a:cxnLst>
                <a:rect l="0" t="0" r="r" b="b"/>
                <a:pathLst>
                  <a:path w="2" h="18">
                    <a:moveTo>
                      <a:pt x="2" y="14"/>
                    </a:moveTo>
                    <a:cubicBezTo>
                      <a:pt x="2" y="4"/>
                      <a:pt x="2" y="4"/>
                      <a:pt x="2" y="4"/>
                    </a:cubicBezTo>
                    <a:cubicBezTo>
                      <a:pt x="2" y="3"/>
                      <a:pt x="1" y="1"/>
                      <a:pt x="0" y="0"/>
                    </a:cubicBezTo>
                    <a:cubicBezTo>
                      <a:pt x="0" y="18"/>
                      <a:pt x="0" y="18"/>
                      <a:pt x="0" y="18"/>
                    </a:cubicBezTo>
                    <a:cubicBezTo>
                      <a:pt x="1" y="17"/>
                      <a:pt x="2" y="16"/>
                      <a:pt x="2" y="1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8" name="Oval 318"/>
              <p:cNvSpPr>
                <a:spLocks noChangeArrowheads="1"/>
              </p:cNvSpPr>
              <p:nvPr/>
            </p:nvSpPr>
            <p:spPr bwMode="auto">
              <a:xfrm>
                <a:off x="4270" y="864"/>
                <a:ext cx="143" cy="48"/>
              </a:xfrm>
              <a:prstGeom prst="ellipse">
                <a:avLst/>
              </a:prstGeom>
              <a:solidFill>
                <a:srgbClr val="FFCD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9" name="Oval 319"/>
              <p:cNvSpPr>
                <a:spLocks noChangeArrowheads="1"/>
              </p:cNvSpPr>
              <p:nvPr/>
            </p:nvSpPr>
            <p:spPr bwMode="auto">
              <a:xfrm>
                <a:off x="4283" y="871"/>
                <a:ext cx="117" cy="37"/>
              </a:xfrm>
              <a:prstGeom prst="ellipse">
                <a:avLst/>
              </a:prstGeom>
              <a:solidFill>
                <a:srgbClr val="FFD3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0" name="Oval 320"/>
              <p:cNvSpPr>
                <a:spLocks noChangeArrowheads="1"/>
              </p:cNvSpPr>
              <p:nvPr/>
            </p:nvSpPr>
            <p:spPr bwMode="auto">
              <a:xfrm>
                <a:off x="4283" y="869"/>
                <a:ext cx="117" cy="34"/>
              </a:xfrm>
              <a:prstGeom prst="ellipse">
                <a:avLst/>
              </a:prstGeom>
              <a:solidFill>
                <a:srgbClr val="F7BF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1" name="Freeform 321"/>
              <p:cNvSpPr>
                <a:spLocks/>
              </p:cNvSpPr>
              <p:nvPr/>
            </p:nvSpPr>
            <p:spPr bwMode="auto">
              <a:xfrm>
                <a:off x="4283" y="869"/>
                <a:ext cx="117" cy="19"/>
              </a:xfrm>
              <a:custGeom>
                <a:avLst/>
                <a:gdLst>
                  <a:gd name="T0" fmla="*/ 27 w 54"/>
                  <a:gd name="T1" fmla="*/ 1 h 9"/>
                  <a:gd name="T2" fmla="*/ 54 w 54"/>
                  <a:gd name="T3" fmla="*/ 9 h 9"/>
                  <a:gd name="T4" fmla="*/ 54 w 54"/>
                  <a:gd name="T5" fmla="*/ 8 h 9"/>
                  <a:gd name="T6" fmla="*/ 27 w 54"/>
                  <a:gd name="T7" fmla="*/ 0 h 9"/>
                  <a:gd name="T8" fmla="*/ 0 w 54"/>
                  <a:gd name="T9" fmla="*/ 8 h 9"/>
                  <a:gd name="T10" fmla="*/ 0 w 54"/>
                  <a:gd name="T11" fmla="*/ 9 h 9"/>
                  <a:gd name="T12" fmla="*/ 27 w 54"/>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54" h="9">
                    <a:moveTo>
                      <a:pt x="27" y="1"/>
                    </a:moveTo>
                    <a:cubicBezTo>
                      <a:pt x="41" y="1"/>
                      <a:pt x="53" y="5"/>
                      <a:pt x="54" y="9"/>
                    </a:cubicBezTo>
                    <a:cubicBezTo>
                      <a:pt x="54" y="8"/>
                      <a:pt x="54" y="8"/>
                      <a:pt x="54" y="8"/>
                    </a:cubicBezTo>
                    <a:cubicBezTo>
                      <a:pt x="54" y="3"/>
                      <a:pt x="42" y="0"/>
                      <a:pt x="27" y="0"/>
                    </a:cubicBezTo>
                    <a:cubicBezTo>
                      <a:pt x="12" y="0"/>
                      <a:pt x="0" y="3"/>
                      <a:pt x="0" y="8"/>
                    </a:cubicBezTo>
                    <a:cubicBezTo>
                      <a:pt x="0" y="8"/>
                      <a:pt x="0" y="8"/>
                      <a:pt x="0" y="9"/>
                    </a:cubicBezTo>
                    <a:cubicBezTo>
                      <a:pt x="1" y="5"/>
                      <a:pt x="13" y="1"/>
                      <a:pt x="27" y="1"/>
                    </a:cubicBez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2" name="Freeform 322"/>
              <p:cNvSpPr>
                <a:spLocks/>
              </p:cNvSpPr>
              <p:nvPr/>
            </p:nvSpPr>
            <p:spPr bwMode="auto">
              <a:xfrm>
                <a:off x="4270" y="834"/>
                <a:ext cx="143" cy="72"/>
              </a:xfrm>
              <a:custGeom>
                <a:avLst/>
                <a:gdLst>
                  <a:gd name="T0" fmla="*/ 66 w 66"/>
                  <a:gd name="T1" fmla="*/ 22 h 33"/>
                  <a:gd name="T2" fmla="*/ 33 w 66"/>
                  <a:gd name="T3" fmla="*/ 33 h 33"/>
                  <a:gd name="T4" fmla="*/ 0 w 66"/>
                  <a:gd name="T5" fmla="*/ 22 h 33"/>
                  <a:gd name="T6" fmla="*/ 0 w 66"/>
                  <a:gd name="T7" fmla="*/ 11 h 33"/>
                  <a:gd name="T8" fmla="*/ 33 w 66"/>
                  <a:gd name="T9" fmla="*/ 0 h 33"/>
                  <a:gd name="T10" fmla="*/ 66 w 66"/>
                  <a:gd name="T11" fmla="*/ 11 h 33"/>
                  <a:gd name="T12" fmla="*/ 66 w 66"/>
                  <a:gd name="T13" fmla="*/ 22 h 33"/>
                </a:gdLst>
                <a:ahLst/>
                <a:cxnLst>
                  <a:cxn ang="0">
                    <a:pos x="T0" y="T1"/>
                  </a:cxn>
                  <a:cxn ang="0">
                    <a:pos x="T2" y="T3"/>
                  </a:cxn>
                  <a:cxn ang="0">
                    <a:pos x="T4" y="T5"/>
                  </a:cxn>
                  <a:cxn ang="0">
                    <a:pos x="T6" y="T7"/>
                  </a:cxn>
                  <a:cxn ang="0">
                    <a:pos x="T8" y="T9"/>
                  </a:cxn>
                  <a:cxn ang="0">
                    <a:pos x="T10" y="T11"/>
                  </a:cxn>
                  <a:cxn ang="0">
                    <a:pos x="T12" y="T13"/>
                  </a:cxn>
                </a:cxnLst>
                <a:rect l="0" t="0" r="r" b="b"/>
                <a:pathLst>
                  <a:path w="66" h="33">
                    <a:moveTo>
                      <a:pt x="66" y="22"/>
                    </a:moveTo>
                    <a:cubicBezTo>
                      <a:pt x="66" y="28"/>
                      <a:pt x="51" y="33"/>
                      <a:pt x="33" y="33"/>
                    </a:cubicBezTo>
                    <a:cubicBezTo>
                      <a:pt x="15" y="33"/>
                      <a:pt x="0" y="28"/>
                      <a:pt x="0" y="22"/>
                    </a:cubicBezTo>
                    <a:cubicBezTo>
                      <a:pt x="0" y="11"/>
                      <a:pt x="0" y="11"/>
                      <a:pt x="0" y="11"/>
                    </a:cubicBezTo>
                    <a:cubicBezTo>
                      <a:pt x="0" y="5"/>
                      <a:pt x="15" y="0"/>
                      <a:pt x="33" y="0"/>
                    </a:cubicBezTo>
                    <a:cubicBezTo>
                      <a:pt x="51" y="0"/>
                      <a:pt x="66" y="5"/>
                      <a:pt x="66" y="11"/>
                    </a:cubicBezTo>
                    <a:lnTo>
                      <a:pt x="66" y="22"/>
                    </a:ln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3" name="Freeform 323"/>
              <p:cNvSpPr>
                <a:spLocks/>
              </p:cNvSpPr>
              <p:nvPr/>
            </p:nvSpPr>
            <p:spPr bwMode="auto">
              <a:xfrm>
                <a:off x="4270" y="832"/>
                <a:ext cx="143" cy="69"/>
              </a:xfrm>
              <a:custGeom>
                <a:avLst/>
                <a:gdLst>
                  <a:gd name="T0" fmla="*/ 66 w 66"/>
                  <a:gd name="T1" fmla="*/ 21 h 32"/>
                  <a:gd name="T2" fmla="*/ 33 w 66"/>
                  <a:gd name="T3" fmla="*/ 32 h 32"/>
                  <a:gd name="T4" fmla="*/ 0 w 66"/>
                  <a:gd name="T5" fmla="*/ 21 h 32"/>
                  <a:gd name="T6" fmla="*/ 0 w 66"/>
                  <a:gd name="T7" fmla="*/ 11 h 32"/>
                  <a:gd name="T8" fmla="*/ 33 w 66"/>
                  <a:gd name="T9" fmla="*/ 0 h 32"/>
                  <a:gd name="T10" fmla="*/ 66 w 66"/>
                  <a:gd name="T11" fmla="*/ 11 h 32"/>
                  <a:gd name="T12" fmla="*/ 66 w 66"/>
                  <a:gd name="T13" fmla="*/ 21 h 32"/>
                </a:gdLst>
                <a:ahLst/>
                <a:cxnLst>
                  <a:cxn ang="0">
                    <a:pos x="T0" y="T1"/>
                  </a:cxn>
                  <a:cxn ang="0">
                    <a:pos x="T2" y="T3"/>
                  </a:cxn>
                  <a:cxn ang="0">
                    <a:pos x="T4" y="T5"/>
                  </a:cxn>
                  <a:cxn ang="0">
                    <a:pos x="T6" y="T7"/>
                  </a:cxn>
                  <a:cxn ang="0">
                    <a:pos x="T8" y="T9"/>
                  </a:cxn>
                  <a:cxn ang="0">
                    <a:pos x="T10" y="T11"/>
                  </a:cxn>
                  <a:cxn ang="0">
                    <a:pos x="T12" y="T13"/>
                  </a:cxn>
                </a:cxnLst>
                <a:rect l="0" t="0" r="r" b="b"/>
                <a:pathLst>
                  <a:path w="66" h="32">
                    <a:moveTo>
                      <a:pt x="66" y="21"/>
                    </a:moveTo>
                    <a:cubicBezTo>
                      <a:pt x="66" y="27"/>
                      <a:pt x="51" y="32"/>
                      <a:pt x="33" y="32"/>
                    </a:cubicBezTo>
                    <a:cubicBezTo>
                      <a:pt x="15" y="32"/>
                      <a:pt x="0" y="27"/>
                      <a:pt x="0" y="21"/>
                    </a:cubicBezTo>
                    <a:cubicBezTo>
                      <a:pt x="0" y="11"/>
                      <a:pt x="0" y="11"/>
                      <a:pt x="0" y="11"/>
                    </a:cubicBezTo>
                    <a:cubicBezTo>
                      <a:pt x="0" y="5"/>
                      <a:pt x="15" y="0"/>
                      <a:pt x="33" y="0"/>
                    </a:cubicBezTo>
                    <a:cubicBezTo>
                      <a:pt x="51" y="0"/>
                      <a:pt x="66" y="5"/>
                      <a:pt x="66" y="11"/>
                    </a:cubicBezTo>
                    <a:lnTo>
                      <a:pt x="66" y="21"/>
                    </a:ln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4" name="Freeform 324"/>
              <p:cNvSpPr>
                <a:spLocks/>
              </p:cNvSpPr>
              <p:nvPr/>
            </p:nvSpPr>
            <p:spPr bwMode="auto">
              <a:xfrm>
                <a:off x="4270" y="847"/>
                <a:ext cx="5" cy="39"/>
              </a:xfrm>
              <a:custGeom>
                <a:avLst/>
                <a:gdLst>
                  <a:gd name="T0" fmla="*/ 0 w 2"/>
                  <a:gd name="T1" fmla="*/ 4 h 18"/>
                  <a:gd name="T2" fmla="*/ 0 w 2"/>
                  <a:gd name="T3" fmla="*/ 14 h 18"/>
                  <a:gd name="T4" fmla="*/ 2 w 2"/>
                  <a:gd name="T5" fmla="*/ 18 h 18"/>
                  <a:gd name="T6" fmla="*/ 2 w 2"/>
                  <a:gd name="T7" fmla="*/ 0 h 18"/>
                  <a:gd name="T8" fmla="*/ 0 w 2"/>
                  <a:gd name="T9" fmla="*/ 4 h 18"/>
                </a:gdLst>
                <a:ahLst/>
                <a:cxnLst>
                  <a:cxn ang="0">
                    <a:pos x="T0" y="T1"/>
                  </a:cxn>
                  <a:cxn ang="0">
                    <a:pos x="T2" y="T3"/>
                  </a:cxn>
                  <a:cxn ang="0">
                    <a:pos x="T4" y="T5"/>
                  </a:cxn>
                  <a:cxn ang="0">
                    <a:pos x="T6" y="T7"/>
                  </a:cxn>
                  <a:cxn ang="0">
                    <a:pos x="T8" y="T9"/>
                  </a:cxn>
                </a:cxnLst>
                <a:rect l="0" t="0" r="r" b="b"/>
                <a:pathLst>
                  <a:path w="2" h="18">
                    <a:moveTo>
                      <a:pt x="0" y="4"/>
                    </a:moveTo>
                    <a:cubicBezTo>
                      <a:pt x="0" y="14"/>
                      <a:pt x="0" y="14"/>
                      <a:pt x="0" y="14"/>
                    </a:cubicBezTo>
                    <a:cubicBezTo>
                      <a:pt x="0" y="16"/>
                      <a:pt x="0" y="17"/>
                      <a:pt x="2" y="18"/>
                    </a:cubicBezTo>
                    <a:cubicBezTo>
                      <a:pt x="2" y="0"/>
                      <a:pt x="2" y="0"/>
                      <a:pt x="2" y="0"/>
                    </a:cubicBezTo>
                    <a:cubicBezTo>
                      <a:pt x="0" y="1"/>
                      <a:pt x="0" y="3"/>
                      <a:pt x="0" y="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5" name="Freeform 325"/>
              <p:cNvSpPr>
                <a:spLocks/>
              </p:cNvSpPr>
              <p:nvPr/>
            </p:nvSpPr>
            <p:spPr bwMode="auto">
              <a:xfrm>
                <a:off x="4279" y="843"/>
                <a:ext cx="2" cy="50"/>
              </a:xfrm>
              <a:custGeom>
                <a:avLst/>
                <a:gdLst>
                  <a:gd name="T0" fmla="*/ 0 w 1"/>
                  <a:gd name="T1" fmla="*/ 1 h 23"/>
                  <a:gd name="T2" fmla="*/ 0 w 1"/>
                  <a:gd name="T3" fmla="*/ 22 h 23"/>
                  <a:gd name="T4" fmla="*/ 1 w 1"/>
                  <a:gd name="T5" fmla="*/ 23 h 23"/>
                  <a:gd name="T6" fmla="*/ 1 w 1"/>
                  <a:gd name="T7" fmla="*/ 0 h 23"/>
                  <a:gd name="T8" fmla="*/ 0 w 1"/>
                  <a:gd name="T9" fmla="*/ 1 h 23"/>
                </a:gdLst>
                <a:ahLst/>
                <a:cxnLst>
                  <a:cxn ang="0">
                    <a:pos x="T0" y="T1"/>
                  </a:cxn>
                  <a:cxn ang="0">
                    <a:pos x="T2" y="T3"/>
                  </a:cxn>
                  <a:cxn ang="0">
                    <a:pos x="T4" y="T5"/>
                  </a:cxn>
                  <a:cxn ang="0">
                    <a:pos x="T6" y="T7"/>
                  </a:cxn>
                  <a:cxn ang="0">
                    <a:pos x="T8" y="T9"/>
                  </a:cxn>
                </a:cxnLst>
                <a:rect l="0" t="0" r="r" b="b"/>
                <a:pathLst>
                  <a:path w="1" h="23">
                    <a:moveTo>
                      <a:pt x="0" y="1"/>
                    </a:moveTo>
                    <a:cubicBezTo>
                      <a:pt x="0" y="22"/>
                      <a:pt x="0" y="22"/>
                      <a:pt x="0" y="22"/>
                    </a:cubicBezTo>
                    <a:cubicBezTo>
                      <a:pt x="0" y="22"/>
                      <a:pt x="1" y="22"/>
                      <a:pt x="1" y="23"/>
                    </a:cubicBezTo>
                    <a:cubicBezTo>
                      <a:pt x="1" y="0"/>
                      <a:pt x="1" y="0"/>
                      <a:pt x="1" y="0"/>
                    </a:cubicBezTo>
                    <a:cubicBezTo>
                      <a:pt x="1" y="0"/>
                      <a:pt x="0"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6" name="Freeform 326"/>
              <p:cNvSpPr>
                <a:spLocks/>
              </p:cNvSpPr>
              <p:nvPr/>
            </p:nvSpPr>
            <p:spPr bwMode="auto">
              <a:xfrm>
                <a:off x="4285" y="838"/>
                <a:ext cx="5" cy="57"/>
              </a:xfrm>
              <a:custGeom>
                <a:avLst/>
                <a:gdLst>
                  <a:gd name="T0" fmla="*/ 0 w 2"/>
                  <a:gd name="T1" fmla="*/ 1 h 26"/>
                  <a:gd name="T2" fmla="*/ 0 w 2"/>
                  <a:gd name="T3" fmla="*/ 25 h 26"/>
                  <a:gd name="T4" fmla="*/ 2 w 2"/>
                  <a:gd name="T5" fmla="*/ 26 h 26"/>
                  <a:gd name="T6" fmla="*/ 2 w 2"/>
                  <a:gd name="T7" fmla="*/ 0 h 26"/>
                  <a:gd name="T8" fmla="*/ 0 w 2"/>
                  <a:gd name="T9" fmla="*/ 1 h 26"/>
                </a:gdLst>
                <a:ahLst/>
                <a:cxnLst>
                  <a:cxn ang="0">
                    <a:pos x="T0" y="T1"/>
                  </a:cxn>
                  <a:cxn ang="0">
                    <a:pos x="T2" y="T3"/>
                  </a:cxn>
                  <a:cxn ang="0">
                    <a:pos x="T4" y="T5"/>
                  </a:cxn>
                  <a:cxn ang="0">
                    <a:pos x="T6" y="T7"/>
                  </a:cxn>
                  <a:cxn ang="0">
                    <a:pos x="T8" y="T9"/>
                  </a:cxn>
                </a:cxnLst>
                <a:rect l="0" t="0" r="r" b="b"/>
                <a:pathLst>
                  <a:path w="2" h="26">
                    <a:moveTo>
                      <a:pt x="0" y="1"/>
                    </a:moveTo>
                    <a:cubicBezTo>
                      <a:pt x="0" y="25"/>
                      <a:pt x="0" y="25"/>
                      <a:pt x="0" y="25"/>
                    </a:cubicBezTo>
                    <a:cubicBezTo>
                      <a:pt x="1" y="26"/>
                      <a:pt x="1" y="26"/>
                      <a:pt x="2" y="26"/>
                    </a:cubicBezTo>
                    <a:cubicBezTo>
                      <a:pt x="2" y="0"/>
                      <a:pt x="2" y="0"/>
                      <a:pt x="2" y="0"/>
                    </a:cubicBezTo>
                    <a:cubicBezTo>
                      <a:pt x="1" y="0"/>
                      <a:pt x="1"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7" name="Freeform 327"/>
              <p:cNvSpPr>
                <a:spLocks/>
              </p:cNvSpPr>
              <p:nvPr/>
            </p:nvSpPr>
            <p:spPr bwMode="auto">
              <a:xfrm>
                <a:off x="4294" y="836"/>
                <a:ext cx="4" cy="61"/>
              </a:xfrm>
              <a:custGeom>
                <a:avLst/>
                <a:gdLst>
                  <a:gd name="T0" fmla="*/ 0 w 2"/>
                  <a:gd name="T1" fmla="*/ 1 h 28"/>
                  <a:gd name="T2" fmla="*/ 0 w 2"/>
                  <a:gd name="T3" fmla="*/ 28 h 28"/>
                  <a:gd name="T4" fmla="*/ 2 w 2"/>
                  <a:gd name="T5" fmla="*/ 28 h 28"/>
                  <a:gd name="T6" fmla="*/ 2 w 2"/>
                  <a:gd name="T7" fmla="*/ 0 h 28"/>
                  <a:gd name="T8" fmla="*/ 0 w 2"/>
                  <a:gd name="T9" fmla="*/ 1 h 28"/>
                </a:gdLst>
                <a:ahLst/>
                <a:cxnLst>
                  <a:cxn ang="0">
                    <a:pos x="T0" y="T1"/>
                  </a:cxn>
                  <a:cxn ang="0">
                    <a:pos x="T2" y="T3"/>
                  </a:cxn>
                  <a:cxn ang="0">
                    <a:pos x="T4" y="T5"/>
                  </a:cxn>
                  <a:cxn ang="0">
                    <a:pos x="T6" y="T7"/>
                  </a:cxn>
                  <a:cxn ang="0">
                    <a:pos x="T8" y="T9"/>
                  </a:cxn>
                </a:cxnLst>
                <a:rect l="0" t="0" r="r" b="b"/>
                <a:pathLst>
                  <a:path w="2" h="28">
                    <a:moveTo>
                      <a:pt x="0" y="1"/>
                    </a:moveTo>
                    <a:cubicBezTo>
                      <a:pt x="0" y="28"/>
                      <a:pt x="0" y="28"/>
                      <a:pt x="0" y="28"/>
                    </a:cubicBezTo>
                    <a:cubicBezTo>
                      <a:pt x="1" y="28"/>
                      <a:pt x="1" y="28"/>
                      <a:pt x="2" y="28"/>
                    </a:cubicBezTo>
                    <a:cubicBezTo>
                      <a:pt x="2" y="0"/>
                      <a:pt x="2" y="0"/>
                      <a:pt x="2" y="0"/>
                    </a:cubicBezTo>
                    <a:cubicBezTo>
                      <a:pt x="1" y="0"/>
                      <a:pt x="1"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8" name="Freeform 328"/>
              <p:cNvSpPr>
                <a:spLocks/>
              </p:cNvSpPr>
              <p:nvPr/>
            </p:nvSpPr>
            <p:spPr bwMode="auto">
              <a:xfrm>
                <a:off x="4303" y="834"/>
                <a:ext cx="4" cy="65"/>
              </a:xfrm>
              <a:custGeom>
                <a:avLst/>
                <a:gdLst>
                  <a:gd name="T0" fmla="*/ 0 w 2"/>
                  <a:gd name="T1" fmla="*/ 1 h 30"/>
                  <a:gd name="T2" fmla="*/ 0 w 2"/>
                  <a:gd name="T3" fmla="*/ 30 h 30"/>
                  <a:gd name="T4" fmla="*/ 2 w 2"/>
                  <a:gd name="T5" fmla="*/ 30 h 30"/>
                  <a:gd name="T6" fmla="*/ 2 w 2"/>
                  <a:gd name="T7" fmla="*/ 0 h 30"/>
                  <a:gd name="T8" fmla="*/ 0 w 2"/>
                  <a:gd name="T9" fmla="*/ 1 h 30"/>
                </a:gdLst>
                <a:ahLst/>
                <a:cxnLst>
                  <a:cxn ang="0">
                    <a:pos x="T0" y="T1"/>
                  </a:cxn>
                  <a:cxn ang="0">
                    <a:pos x="T2" y="T3"/>
                  </a:cxn>
                  <a:cxn ang="0">
                    <a:pos x="T4" y="T5"/>
                  </a:cxn>
                  <a:cxn ang="0">
                    <a:pos x="T6" y="T7"/>
                  </a:cxn>
                  <a:cxn ang="0">
                    <a:pos x="T8" y="T9"/>
                  </a:cxn>
                </a:cxnLst>
                <a:rect l="0" t="0" r="r" b="b"/>
                <a:pathLst>
                  <a:path w="2" h="30">
                    <a:moveTo>
                      <a:pt x="0" y="1"/>
                    </a:moveTo>
                    <a:cubicBezTo>
                      <a:pt x="0" y="30"/>
                      <a:pt x="0" y="30"/>
                      <a:pt x="0" y="30"/>
                    </a:cubicBezTo>
                    <a:cubicBezTo>
                      <a:pt x="1" y="30"/>
                      <a:pt x="1" y="30"/>
                      <a:pt x="2" y="30"/>
                    </a:cubicBezTo>
                    <a:cubicBezTo>
                      <a:pt x="2" y="0"/>
                      <a:pt x="2" y="0"/>
                      <a:pt x="2" y="0"/>
                    </a:cubicBezTo>
                    <a:cubicBezTo>
                      <a:pt x="1" y="0"/>
                      <a:pt x="1"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9" name="Freeform 329"/>
              <p:cNvSpPr>
                <a:spLocks/>
              </p:cNvSpPr>
              <p:nvPr/>
            </p:nvSpPr>
            <p:spPr bwMode="auto">
              <a:xfrm>
                <a:off x="4311" y="834"/>
                <a:ext cx="5" cy="67"/>
              </a:xfrm>
              <a:custGeom>
                <a:avLst/>
                <a:gdLst>
                  <a:gd name="T0" fmla="*/ 0 w 2"/>
                  <a:gd name="T1" fmla="*/ 0 h 31"/>
                  <a:gd name="T2" fmla="*/ 0 w 2"/>
                  <a:gd name="T3" fmla="*/ 30 h 31"/>
                  <a:gd name="T4" fmla="*/ 2 w 2"/>
                  <a:gd name="T5" fmla="*/ 31 h 31"/>
                  <a:gd name="T6" fmla="*/ 2 w 2"/>
                  <a:gd name="T7" fmla="*/ 0 h 31"/>
                  <a:gd name="T8" fmla="*/ 0 w 2"/>
                  <a:gd name="T9" fmla="*/ 0 h 31"/>
                </a:gdLst>
                <a:ahLst/>
                <a:cxnLst>
                  <a:cxn ang="0">
                    <a:pos x="T0" y="T1"/>
                  </a:cxn>
                  <a:cxn ang="0">
                    <a:pos x="T2" y="T3"/>
                  </a:cxn>
                  <a:cxn ang="0">
                    <a:pos x="T4" y="T5"/>
                  </a:cxn>
                  <a:cxn ang="0">
                    <a:pos x="T6" y="T7"/>
                  </a:cxn>
                  <a:cxn ang="0">
                    <a:pos x="T8" y="T9"/>
                  </a:cxn>
                </a:cxnLst>
                <a:rect l="0" t="0" r="r" b="b"/>
                <a:pathLst>
                  <a:path w="2" h="31">
                    <a:moveTo>
                      <a:pt x="0" y="0"/>
                    </a:moveTo>
                    <a:cubicBezTo>
                      <a:pt x="0" y="30"/>
                      <a:pt x="0" y="30"/>
                      <a:pt x="0" y="30"/>
                    </a:cubicBezTo>
                    <a:cubicBezTo>
                      <a:pt x="0" y="30"/>
                      <a:pt x="1" y="31"/>
                      <a:pt x="2" y="31"/>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0" name="Freeform 330"/>
              <p:cNvSpPr>
                <a:spLocks/>
              </p:cNvSpPr>
              <p:nvPr/>
            </p:nvSpPr>
            <p:spPr bwMode="auto">
              <a:xfrm>
                <a:off x="4318" y="832"/>
                <a:ext cx="4"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1" name="Freeform 331"/>
              <p:cNvSpPr>
                <a:spLocks/>
              </p:cNvSpPr>
              <p:nvPr/>
            </p:nvSpPr>
            <p:spPr bwMode="auto">
              <a:xfrm>
                <a:off x="4327" y="832"/>
                <a:ext cx="4"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2" name="Freeform 332"/>
              <p:cNvSpPr>
                <a:spLocks/>
              </p:cNvSpPr>
              <p:nvPr/>
            </p:nvSpPr>
            <p:spPr bwMode="auto">
              <a:xfrm>
                <a:off x="4335" y="832"/>
                <a:ext cx="5"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2"/>
                      <a:pt x="1" y="32"/>
                      <a:pt x="2" y="32"/>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3" name="Freeform 333"/>
              <p:cNvSpPr>
                <a:spLocks/>
              </p:cNvSpPr>
              <p:nvPr/>
            </p:nvSpPr>
            <p:spPr bwMode="auto">
              <a:xfrm>
                <a:off x="4344" y="832"/>
                <a:ext cx="4"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2"/>
                      <a:pt x="1" y="32"/>
                      <a:pt x="2" y="32"/>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4" name="Rectangle 334"/>
              <p:cNvSpPr>
                <a:spLocks noChangeArrowheads="1"/>
              </p:cNvSpPr>
              <p:nvPr/>
            </p:nvSpPr>
            <p:spPr bwMode="auto">
              <a:xfrm>
                <a:off x="4355" y="832"/>
                <a:ext cx="1" cy="1"/>
              </a:xfrm>
              <a:prstGeom prst="rect">
                <a:avLst/>
              </a:prstGeom>
              <a:solidFill>
                <a:srgbClr val="EF96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5" name="Freeform 335"/>
              <p:cNvSpPr>
                <a:spLocks/>
              </p:cNvSpPr>
              <p:nvPr/>
            </p:nvSpPr>
            <p:spPr bwMode="auto">
              <a:xfrm>
                <a:off x="4350" y="832"/>
                <a:ext cx="5" cy="69"/>
              </a:xfrm>
              <a:custGeom>
                <a:avLst/>
                <a:gdLst>
                  <a:gd name="T0" fmla="*/ 2 w 2"/>
                  <a:gd name="T1" fmla="*/ 0 h 32"/>
                  <a:gd name="T2" fmla="*/ 0 w 2"/>
                  <a:gd name="T3" fmla="*/ 0 h 32"/>
                  <a:gd name="T4" fmla="*/ 0 w 2"/>
                  <a:gd name="T5" fmla="*/ 32 h 32"/>
                  <a:gd name="T6" fmla="*/ 2 w 2"/>
                  <a:gd name="T7" fmla="*/ 32 h 32"/>
                  <a:gd name="T8" fmla="*/ 2 w 2"/>
                  <a:gd name="T9" fmla="*/ 0 h 32"/>
                </a:gdLst>
                <a:ahLst/>
                <a:cxnLst>
                  <a:cxn ang="0">
                    <a:pos x="T0" y="T1"/>
                  </a:cxn>
                  <a:cxn ang="0">
                    <a:pos x="T2" y="T3"/>
                  </a:cxn>
                  <a:cxn ang="0">
                    <a:pos x="T4" y="T5"/>
                  </a:cxn>
                  <a:cxn ang="0">
                    <a:pos x="T6" y="T7"/>
                  </a:cxn>
                  <a:cxn ang="0">
                    <a:pos x="T8" y="T9"/>
                  </a:cxn>
                </a:cxnLst>
                <a:rect l="0" t="0" r="r" b="b"/>
                <a:pathLst>
                  <a:path w="2" h="32">
                    <a:moveTo>
                      <a:pt x="2" y="0"/>
                    </a:moveTo>
                    <a:cubicBezTo>
                      <a:pt x="0" y="0"/>
                      <a:pt x="0" y="0"/>
                      <a:pt x="0" y="0"/>
                    </a:cubicBezTo>
                    <a:cubicBezTo>
                      <a:pt x="0" y="32"/>
                      <a:pt x="0" y="32"/>
                      <a:pt x="0" y="32"/>
                    </a:cubicBezTo>
                    <a:cubicBezTo>
                      <a:pt x="1" y="32"/>
                      <a:pt x="1" y="32"/>
                      <a:pt x="2" y="32"/>
                    </a:cubicBezTo>
                    <a:cubicBezTo>
                      <a:pt x="2" y="0"/>
                      <a:pt x="2" y="0"/>
                      <a:pt x="2"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6" name="Freeform 336"/>
              <p:cNvSpPr>
                <a:spLocks/>
              </p:cNvSpPr>
              <p:nvPr/>
            </p:nvSpPr>
            <p:spPr bwMode="auto">
              <a:xfrm>
                <a:off x="4359" y="832"/>
                <a:ext cx="4"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1" y="32"/>
                      <a:pt x="2" y="32"/>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7" name="Freeform 337"/>
              <p:cNvSpPr>
                <a:spLocks/>
              </p:cNvSpPr>
              <p:nvPr/>
            </p:nvSpPr>
            <p:spPr bwMode="auto">
              <a:xfrm>
                <a:off x="4368" y="834"/>
                <a:ext cx="4" cy="67"/>
              </a:xfrm>
              <a:custGeom>
                <a:avLst/>
                <a:gdLst>
                  <a:gd name="T0" fmla="*/ 0 w 2"/>
                  <a:gd name="T1" fmla="*/ 0 h 31"/>
                  <a:gd name="T2" fmla="*/ 0 w 2"/>
                  <a:gd name="T3" fmla="*/ 31 h 31"/>
                  <a:gd name="T4" fmla="*/ 2 w 2"/>
                  <a:gd name="T5" fmla="*/ 30 h 31"/>
                  <a:gd name="T6" fmla="*/ 2 w 2"/>
                  <a:gd name="T7" fmla="*/ 0 h 31"/>
                  <a:gd name="T8" fmla="*/ 0 w 2"/>
                  <a:gd name="T9" fmla="*/ 0 h 31"/>
                </a:gdLst>
                <a:ahLst/>
                <a:cxnLst>
                  <a:cxn ang="0">
                    <a:pos x="T0" y="T1"/>
                  </a:cxn>
                  <a:cxn ang="0">
                    <a:pos x="T2" y="T3"/>
                  </a:cxn>
                  <a:cxn ang="0">
                    <a:pos x="T4" y="T5"/>
                  </a:cxn>
                  <a:cxn ang="0">
                    <a:pos x="T6" y="T7"/>
                  </a:cxn>
                  <a:cxn ang="0">
                    <a:pos x="T8" y="T9"/>
                  </a:cxn>
                </a:cxnLst>
                <a:rect l="0" t="0" r="r" b="b"/>
                <a:pathLst>
                  <a:path w="2" h="31">
                    <a:moveTo>
                      <a:pt x="0" y="0"/>
                    </a:moveTo>
                    <a:cubicBezTo>
                      <a:pt x="0" y="31"/>
                      <a:pt x="0" y="31"/>
                      <a:pt x="0" y="31"/>
                    </a:cubicBezTo>
                    <a:cubicBezTo>
                      <a:pt x="1" y="31"/>
                      <a:pt x="1" y="31"/>
                      <a:pt x="2" y="30"/>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8" name="Freeform 338"/>
              <p:cNvSpPr>
                <a:spLocks/>
              </p:cNvSpPr>
              <p:nvPr/>
            </p:nvSpPr>
            <p:spPr bwMode="auto">
              <a:xfrm>
                <a:off x="4376" y="834"/>
                <a:ext cx="5" cy="65"/>
              </a:xfrm>
              <a:custGeom>
                <a:avLst/>
                <a:gdLst>
                  <a:gd name="T0" fmla="*/ 0 w 2"/>
                  <a:gd name="T1" fmla="*/ 0 h 30"/>
                  <a:gd name="T2" fmla="*/ 0 w 2"/>
                  <a:gd name="T3" fmla="*/ 30 h 30"/>
                  <a:gd name="T4" fmla="*/ 2 w 2"/>
                  <a:gd name="T5" fmla="*/ 30 h 30"/>
                  <a:gd name="T6" fmla="*/ 2 w 2"/>
                  <a:gd name="T7" fmla="*/ 1 h 30"/>
                  <a:gd name="T8" fmla="*/ 0 w 2"/>
                  <a:gd name="T9" fmla="*/ 0 h 30"/>
                </a:gdLst>
                <a:ahLst/>
                <a:cxnLst>
                  <a:cxn ang="0">
                    <a:pos x="T0" y="T1"/>
                  </a:cxn>
                  <a:cxn ang="0">
                    <a:pos x="T2" y="T3"/>
                  </a:cxn>
                  <a:cxn ang="0">
                    <a:pos x="T4" y="T5"/>
                  </a:cxn>
                  <a:cxn ang="0">
                    <a:pos x="T6" y="T7"/>
                  </a:cxn>
                  <a:cxn ang="0">
                    <a:pos x="T8" y="T9"/>
                  </a:cxn>
                </a:cxnLst>
                <a:rect l="0" t="0" r="r" b="b"/>
                <a:pathLst>
                  <a:path w="2" h="30">
                    <a:moveTo>
                      <a:pt x="0" y="0"/>
                    </a:moveTo>
                    <a:cubicBezTo>
                      <a:pt x="0" y="30"/>
                      <a:pt x="0" y="30"/>
                      <a:pt x="0" y="30"/>
                    </a:cubicBezTo>
                    <a:cubicBezTo>
                      <a:pt x="1" y="30"/>
                      <a:pt x="1" y="30"/>
                      <a:pt x="2" y="30"/>
                    </a:cubicBezTo>
                    <a:cubicBezTo>
                      <a:pt x="2" y="1"/>
                      <a:pt x="2" y="1"/>
                      <a:pt x="2" y="1"/>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9" name="Freeform 339"/>
              <p:cNvSpPr>
                <a:spLocks/>
              </p:cNvSpPr>
              <p:nvPr/>
            </p:nvSpPr>
            <p:spPr bwMode="auto">
              <a:xfrm>
                <a:off x="4385" y="836"/>
                <a:ext cx="2" cy="61"/>
              </a:xfrm>
              <a:custGeom>
                <a:avLst/>
                <a:gdLst>
                  <a:gd name="T0" fmla="*/ 0 w 1"/>
                  <a:gd name="T1" fmla="*/ 0 h 28"/>
                  <a:gd name="T2" fmla="*/ 0 w 1"/>
                  <a:gd name="T3" fmla="*/ 28 h 28"/>
                  <a:gd name="T4" fmla="*/ 1 w 1"/>
                  <a:gd name="T5" fmla="*/ 28 h 28"/>
                  <a:gd name="T6" fmla="*/ 1 w 1"/>
                  <a:gd name="T7" fmla="*/ 0 h 28"/>
                  <a:gd name="T8" fmla="*/ 0 w 1"/>
                  <a:gd name="T9" fmla="*/ 0 h 28"/>
                </a:gdLst>
                <a:ahLst/>
                <a:cxnLst>
                  <a:cxn ang="0">
                    <a:pos x="T0" y="T1"/>
                  </a:cxn>
                  <a:cxn ang="0">
                    <a:pos x="T2" y="T3"/>
                  </a:cxn>
                  <a:cxn ang="0">
                    <a:pos x="T4" y="T5"/>
                  </a:cxn>
                  <a:cxn ang="0">
                    <a:pos x="T6" y="T7"/>
                  </a:cxn>
                  <a:cxn ang="0">
                    <a:pos x="T8" y="T9"/>
                  </a:cxn>
                </a:cxnLst>
                <a:rect l="0" t="0" r="r" b="b"/>
                <a:pathLst>
                  <a:path w="1" h="28">
                    <a:moveTo>
                      <a:pt x="0" y="0"/>
                    </a:moveTo>
                    <a:cubicBezTo>
                      <a:pt x="0" y="28"/>
                      <a:pt x="0" y="28"/>
                      <a:pt x="0" y="28"/>
                    </a:cubicBezTo>
                    <a:cubicBezTo>
                      <a:pt x="0" y="28"/>
                      <a:pt x="1" y="28"/>
                      <a:pt x="1" y="28"/>
                    </a:cubicBezTo>
                    <a:cubicBezTo>
                      <a:pt x="1" y="0"/>
                      <a:pt x="1" y="0"/>
                      <a:pt x="1"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0" name="Freeform 340"/>
              <p:cNvSpPr>
                <a:spLocks/>
              </p:cNvSpPr>
              <p:nvPr/>
            </p:nvSpPr>
            <p:spPr bwMode="auto">
              <a:xfrm>
                <a:off x="4392" y="838"/>
                <a:ext cx="4" cy="57"/>
              </a:xfrm>
              <a:custGeom>
                <a:avLst/>
                <a:gdLst>
                  <a:gd name="T0" fmla="*/ 0 w 2"/>
                  <a:gd name="T1" fmla="*/ 0 h 26"/>
                  <a:gd name="T2" fmla="*/ 0 w 2"/>
                  <a:gd name="T3" fmla="*/ 26 h 26"/>
                  <a:gd name="T4" fmla="*/ 2 w 2"/>
                  <a:gd name="T5" fmla="*/ 26 h 26"/>
                  <a:gd name="T6" fmla="*/ 2 w 2"/>
                  <a:gd name="T7" fmla="*/ 1 h 26"/>
                  <a:gd name="T8" fmla="*/ 0 w 2"/>
                  <a:gd name="T9" fmla="*/ 0 h 26"/>
                </a:gdLst>
                <a:ahLst/>
                <a:cxnLst>
                  <a:cxn ang="0">
                    <a:pos x="T0" y="T1"/>
                  </a:cxn>
                  <a:cxn ang="0">
                    <a:pos x="T2" y="T3"/>
                  </a:cxn>
                  <a:cxn ang="0">
                    <a:pos x="T4" y="T5"/>
                  </a:cxn>
                  <a:cxn ang="0">
                    <a:pos x="T6" y="T7"/>
                  </a:cxn>
                  <a:cxn ang="0">
                    <a:pos x="T8" y="T9"/>
                  </a:cxn>
                </a:cxnLst>
                <a:rect l="0" t="0" r="r" b="b"/>
                <a:pathLst>
                  <a:path w="2" h="26">
                    <a:moveTo>
                      <a:pt x="0" y="0"/>
                    </a:moveTo>
                    <a:cubicBezTo>
                      <a:pt x="0" y="26"/>
                      <a:pt x="0" y="26"/>
                      <a:pt x="0" y="26"/>
                    </a:cubicBezTo>
                    <a:cubicBezTo>
                      <a:pt x="1" y="26"/>
                      <a:pt x="2" y="26"/>
                      <a:pt x="2" y="26"/>
                    </a:cubicBezTo>
                    <a:cubicBezTo>
                      <a:pt x="2" y="1"/>
                      <a:pt x="2" y="1"/>
                      <a:pt x="2" y="1"/>
                    </a:cubicBezTo>
                    <a:cubicBezTo>
                      <a:pt x="2" y="1"/>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1" name="Freeform 341"/>
              <p:cNvSpPr>
                <a:spLocks/>
              </p:cNvSpPr>
              <p:nvPr/>
            </p:nvSpPr>
            <p:spPr bwMode="auto">
              <a:xfrm>
                <a:off x="4400" y="843"/>
                <a:ext cx="5" cy="50"/>
              </a:xfrm>
              <a:custGeom>
                <a:avLst/>
                <a:gdLst>
                  <a:gd name="T0" fmla="*/ 0 w 2"/>
                  <a:gd name="T1" fmla="*/ 0 h 23"/>
                  <a:gd name="T2" fmla="*/ 0 w 2"/>
                  <a:gd name="T3" fmla="*/ 23 h 23"/>
                  <a:gd name="T4" fmla="*/ 2 w 2"/>
                  <a:gd name="T5" fmla="*/ 22 h 23"/>
                  <a:gd name="T6" fmla="*/ 2 w 2"/>
                  <a:gd name="T7" fmla="*/ 1 h 23"/>
                  <a:gd name="T8" fmla="*/ 0 w 2"/>
                  <a:gd name="T9" fmla="*/ 0 h 23"/>
                </a:gdLst>
                <a:ahLst/>
                <a:cxnLst>
                  <a:cxn ang="0">
                    <a:pos x="T0" y="T1"/>
                  </a:cxn>
                  <a:cxn ang="0">
                    <a:pos x="T2" y="T3"/>
                  </a:cxn>
                  <a:cxn ang="0">
                    <a:pos x="T4" y="T5"/>
                  </a:cxn>
                  <a:cxn ang="0">
                    <a:pos x="T6" y="T7"/>
                  </a:cxn>
                  <a:cxn ang="0">
                    <a:pos x="T8" y="T9"/>
                  </a:cxn>
                </a:cxnLst>
                <a:rect l="0" t="0" r="r" b="b"/>
                <a:pathLst>
                  <a:path w="2" h="23">
                    <a:moveTo>
                      <a:pt x="0" y="0"/>
                    </a:moveTo>
                    <a:cubicBezTo>
                      <a:pt x="0" y="23"/>
                      <a:pt x="0" y="23"/>
                      <a:pt x="0" y="23"/>
                    </a:cubicBezTo>
                    <a:cubicBezTo>
                      <a:pt x="1" y="22"/>
                      <a:pt x="2" y="22"/>
                      <a:pt x="2" y="22"/>
                    </a:cubicBezTo>
                    <a:cubicBezTo>
                      <a:pt x="2" y="1"/>
                      <a:pt x="2" y="1"/>
                      <a:pt x="2" y="1"/>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2" name="Freeform 342"/>
              <p:cNvSpPr>
                <a:spLocks/>
              </p:cNvSpPr>
              <p:nvPr/>
            </p:nvSpPr>
            <p:spPr bwMode="auto">
              <a:xfrm>
                <a:off x="4409" y="847"/>
                <a:ext cx="4" cy="39"/>
              </a:xfrm>
              <a:custGeom>
                <a:avLst/>
                <a:gdLst>
                  <a:gd name="T0" fmla="*/ 2 w 2"/>
                  <a:gd name="T1" fmla="*/ 14 h 18"/>
                  <a:gd name="T2" fmla="*/ 2 w 2"/>
                  <a:gd name="T3" fmla="*/ 4 h 18"/>
                  <a:gd name="T4" fmla="*/ 0 w 2"/>
                  <a:gd name="T5" fmla="*/ 0 h 18"/>
                  <a:gd name="T6" fmla="*/ 0 w 2"/>
                  <a:gd name="T7" fmla="*/ 18 h 18"/>
                  <a:gd name="T8" fmla="*/ 2 w 2"/>
                  <a:gd name="T9" fmla="*/ 14 h 18"/>
                </a:gdLst>
                <a:ahLst/>
                <a:cxnLst>
                  <a:cxn ang="0">
                    <a:pos x="T0" y="T1"/>
                  </a:cxn>
                  <a:cxn ang="0">
                    <a:pos x="T2" y="T3"/>
                  </a:cxn>
                  <a:cxn ang="0">
                    <a:pos x="T4" y="T5"/>
                  </a:cxn>
                  <a:cxn ang="0">
                    <a:pos x="T6" y="T7"/>
                  </a:cxn>
                  <a:cxn ang="0">
                    <a:pos x="T8" y="T9"/>
                  </a:cxn>
                </a:cxnLst>
                <a:rect l="0" t="0" r="r" b="b"/>
                <a:pathLst>
                  <a:path w="2" h="18">
                    <a:moveTo>
                      <a:pt x="2" y="14"/>
                    </a:moveTo>
                    <a:cubicBezTo>
                      <a:pt x="2" y="4"/>
                      <a:pt x="2" y="4"/>
                      <a:pt x="2" y="4"/>
                    </a:cubicBezTo>
                    <a:cubicBezTo>
                      <a:pt x="2" y="3"/>
                      <a:pt x="1" y="1"/>
                      <a:pt x="0" y="0"/>
                    </a:cubicBezTo>
                    <a:cubicBezTo>
                      <a:pt x="0" y="18"/>
                      <a:pt x="0" y="18"/>
                      <a:pt x="0" y="18"/>
                    </a:cubicBezTo>
                    <a:cubicBezTo>
                      <a:pt x="1" y="17"/>
                      <a:pt x="2" y="16"/>
                      <a:pt x="2" y="1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3" name="Oval 343"/>
              <p:cNvSpPr>
                <a:spLocks noChangeArrowheads="1"/>
              </p:cNvSpPr>
              <p:nvPr/>
            </p:nvSpPr>
            <p:spPr bwMode="auto">
              <a:xfrm>
                <a:off x="4270" y="832"/>
                <a:ext cx="143" cy="48"/>
              </a:xfrm>
              <a:prstGeom prst="ellipse">
                <a:avLst/>
              </a:prstGeom>
              <a:solidFill>
                <a:srgbClr val="FFCD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4" name="Oval 344"/>
              <p:cNvSpPr>
                <a:spLocks noChangeArrowheads="1"/>
              </p:cNvSpPr>
              <p:nvPr/>
            </p:nvSpPr>
            <p:spPr bwMode="auto">
              <a:xfrm>
                <a:off x="4283" y="841"/>
                <a:ext cx="117" cy="34"/>
              </a:xfrm>
              <a:prstGeom prst="ellipse">
                <a:avLst/>
              </a:prstGeom>
              <a:solidFill>
                <a:srgbClr val="FFD3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5" name="Oval 345"/>
              <p:cNvSpPr>
                <a:spLocks noChangeArrowheads="1"/>
              </p:cNvSpPr>
              <p:nvPr/>
            </p:nvSpPr>
            <p:spPr bwMode="auto">
              <a:xfrm>
                <a:off x="4283" y="836"/>
                <a:ext cx="117" cy="35"/>
              </a:xfrm>
              <a:prstGeom prst="ellipse">
                <a:avLst/>
              </a:prstGeom>
              <a:solidFill>
                <a:srgbClr val="F7BF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6" name="Freeform 346"/>
              <p:cNvSpPr>
                <a:spLocks/>
              </p:cNvSpPr>
              <p:nvPr/>
            </p:nvSpPr>
            <p:spPr bwMode="auto">
              <a:xfrm>
                <a:off x="4283" y="836"/>
                <a:ext cx="117" cy="20"/>
              </a:xfrm>
              <a:custGeom>
                <a:avLst/>
                <a:gdLst>
                  <a:gd name="T0" fmla="*/ 27 w 54"/>
                  <a:gd name="T1" fmla="*/ 1 h 9"/>
                  <a:gd name="T2" fmla="*/ 54 w 54"/>
                  <a:gd name="T3" fmla="*/ 9 h 9"/>
                  <a:gd name="T4" fmla="*/ 54 w 54"/>
                  <a:gd name="T5" fmla="*/ 8 h 9"/>
                  <a:gd name="T6" fmla="*/ 27 w 54"/>
                  <a:gd name="T7" fmla="*/ 0 h 9"/>
                  <a:gd name="T8" fmla="*/ 0 w 54"/>
                  <a:gd name="T9" fmla="*/ 8 h 9"/>
                  <a:gd name="T10" fmla="*/ 0 w 54"/>
                  <a:gd name="T11" fmla="*/ 9 h 9"/>
                  <a:gd name="T12" fmla="*/ 27 w 54"/>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54" h="9">
                    <a:moveTo>
                      <a:pt x="27" y="1"/>
                    </a:moveTo>
                    <a:cubicBezTo>
                      <a:pt x="41" y="1"/>
                      <a:pt x="53" y="5"/>
                      <a:pt x="54" y="9"/>
                    </a:cubicBezTo>
                    <a:cubicBezTo>
                      <a:pt x="54" y="8"/>
                      <a:pt x="54" y="8"/>
                      <a:pt x="54" y="8"/>
                    </a:cubicBezTo>
                    <a:cubicBezTo>
                      <a:pt x="54" y="3"/>
                      <a:pt x="42" y="0"/>
                      <a:pt x="27" y="0"/>
                    </a:cubicBezTo>
                    <a:cubicBezTo>
                      <a:pt x="12" y="0"/>
                      <a:pt x="0" y="3"/>
                      <a:pt x="0" y="8"/>
                    </a:cubicBezTo>
                    <a:cubicBezTo>
                      <a:pt x="0" y="8"/>
                      <a:pt x="0" y="8"/>
                      <a:pt x="0" y="9"/>
                    </a:cubicBezTo>
                    <a:cubicBezTo>
                      <a:pt x="1" y="5"/>
                      <a:pt x="13" y="1"/>
                      <a:pt x="27" y="1"/>
                    </a:cubicBez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7" name="Freeform 347"/>
              <p:cNvSpPr>
                <a:spLocks/>
              </p:cNvSpPr>
              <p:nvPr/>
            </p:nvSpPr>
            <p:spPr bwMode="auto">
              <a:xfrm>
                <a:off x="4270" y="802"/>
                <a:ext cx="143" cy="71"/>
              </a:xfrm>
              <a:custGeom>
                <a:avLst/>
                <a:gdLst>
                  <a:gd name="T0" fmla="*/ 66 w 66"/>
                  <a:gd name="T1" fmla="*/ 22 h 33"/>
                  <a:gd name="T2" fmla="*/ 33 w 66"/>
                  <a:gd name="T3" fmla="*/ 33 h 33"/>
                  <a:gd name="T4" fmla="*/ 0 w 66"/>
                  <a:gd name="T5" fmla="*/ 22 h 33"/>
                  <a:gd name="T6" fmla="*/ 0 w 66"/>
                  <a:gd name="T7" fmla="*/ 11 h 33"/>
                  <a:gd name="T8" fmla="*/ 33 w 66"/>
                  <a:gd name="T9" fmla="*/ 0 h 33"/>
                  <a:gd name="T10" fmla="*/ 66 w 66"/>
                  <a:gd name="T11" fmla="*/ 11 h 33"/>
                  <a:gd name="T12" fmla="*/ 66 w 66"/>
                  <a:gd name="T13" fmla="*/ 22 h 33"/>
                </a:gdLst>
                <a:ahLst/>
                <a:cxnLst>
                  <a:cxn ang="0">
                    <a:pos x="T0" y="T1"/>
                  </a:cxn>
                  <a:cxn ang="0">
                    <a:pos x="T2" y="T3"/>
                  </a:cxn>
                  <a:cxn ang="0">
                    <a:pos x="T4" y="T5"/>
                  </a:cxn>
                  <a:cxn ang="0">
                    <a:pos x="T6" y="T7"/>
                  </a:cxn>
                  <a:cxn ang="0">
                    <a:pos x="T8" y="T9"/>
                  </a:cxn>
                  <a:cxn ang="0">
                    <a:pos x="T10" y="T11"/>
                  </a:cxn>
                  <a:cxn ang="0">
                    <a:pos x="T12" y="T13"/>
                  </a:cxn>
                </a:cxnLst>
                <a:rect l="0" t="0" r="r" b="b"/>
                <a:pathLst>
                  <a:path w="66" h="33">
                    <a:moveTo>
                      <a:pt x="66" y="22"/>
                    </a:moveTo>
                    <a:cubicBezTo>
                      <a:pt x="66" y="28"/>
                      <a:pt x="51" y="33"/>
                      <a:pt x="33" y="33"/>
                    </a:cubicBezTo>
                    <a:cubicBezTo>
                      <a:pt x="15" y="33"/>
                      <a:pt x="0" y="28"/>
                      <a:pt x="0" y="22"/>
                    </a:cubicBezTo>
                    <a:cubicBezTo>
                      <a:pt x="0" y="11"/>
                      <a:pt x="0" y="11"/>
                      <a:pt x="0" y="11"/>
                    </a:cubicBezTo>
                    <a:cubicBezTo>
                      <a:pt x="0" y="5"/>
                      <a:pt x="15" y="0"/>
                      <a:pt x="33" y="0"/>
                    </a:cubicBezTo>
                    <a:cubicBezTo>
                      <a:pt x="51" y="0"/>
                      <a:pt x="66" y="5"/>
                      <a:pt x="66" y="11"/>
                    </a:cubicBezTo>
                    <a:lnTo>
                      <a:pt x="66" y="22"/>
                    </a:ln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8" name="Freeform 348"/>
              <p:cNvSpPr>
                <a:spLocks/>
              </p:cNvSpPr>
              <p:nvPr/>
            </p:nvSpPr>
            <p:spPr bwMode="auto">
              <a:xfrm>
                <a:off x="4270" y="799"/>
                <a:ext cx="143" cy="70"/>
              </a:xfrm>
              <a:custGeom>
                <a:avLst/>
                <a:gdLst>
                  <a:gd name="T0" fmla="*/ 66 w 66"/>
                  <a:gd name="T1" fmla="*/ 21 h 32"/>
                  <a:gd name="T2" fmla="*/ 33 w 66"/>
                  <a:gd name="T3" fmla="*/ 32 h 32"/>
                  <a:gd name="T4" fmla="*/ 0 w 66"/>
                  <a:gd name="T5" fmla="*/ 21 h 32"/>
                  <a:gd name="T6" fmla="*/ 0 w 66"/>
                  <a:gd name="T7" fmla="*/ 11 h 32"/>
                  <a:gd name="T8" fmla="*/ 33 w 66"/>
                  <a:gd name="T9" fmla="*/ 0 h 32"/>
                  <a:gd name="T10" fmla="*/ 66 w 66"/>
                  <a:gd name="T11" fmla="*/ 11 h 32"/>
                  <a:gd name="T12" fmla="*/ 66 w 66"/>
                  <a:gd name="T13" fmla="*/ 21 h 32"/>
                </a:gdLst>
                <a:ahLst/>
                <a:cxnLst>
                  <a:cxn ang="0">
                    <a:pos x="T0" y="T1"/>
                  </a:cxn>
                  <a:cxn ang="0">
                    <a:pos x="T2" y="T3"/>
                  </a:cxn>
                  <a:cxn ang="0">
                    <a:pos x="T4" y="T5"/>
                  </a:cxn>
                  <a:cxn ang="0">
                    <a:pos x="T6" y="T7"/>
                  </a:cxn>
                  <a:cxn ang="0">
                    <a:pos x="T8" y="T9"/>
                  </a:cxn>
                  <a:cxn ang="0">
                    <a:pos x="T10" y="T11"/>
                  </a:cxn>
                  <a:cxn ang="0">
                    <a:pos x="T12" y="T13"/>
                  </a:cxn>
                </a:cxnLst>
                <a:rect l="0" t="0" r="r" b="b"/>
                <a:pathLst>
                  <a:path w="66" h="32">
                    <a:moveTo>
                      <a:pt x="66" y="21"/>
                    </a:moveTo>
                    <a:cubicBezTo>
                      <a:pt x="66" y="27"/>
                      <a:pt x="51" y="32"/>
                      <a:pt x="33" y="32"/>
                    </a:cubicBezTo>
                    <a:cubicBezTo>
                      <a:pt x="15" y="32"/>
                      <a:pt x="0" y="27"/>
                      <a:pt x="0" y="21"/>
                    </a:cubicBezTo>
                    <a:cubicBezTo>
                      <a:pt x="0" y="11"/>
                      <a:pt x="0" y="11"/>
                      <a:pt x="0" y="11"/>
                    </a:cubicBezTo>
                    <a:cubicBezTo>
                      <a:pt x="0" y="5"/>
                      <a:pt x="15" y="0"/>
                      <a:pt x="33" y="0"/>
                    </a:cubicBezTo>
                    <a:cubicBezTo>
                      <a:pt x="51" y="0"/>
                      <a:pt x="66" y="5"/>
                      <a:pt x="66" y="11"/>
                    </a:cubicBezTo>
                    <a:lnTo>
                      <a:pt x="66" y="21"/>
                    </a:ln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9" name="Freeform 349"/>
              <p:cNvSpPr>
                <a:spLocks/>
              </p:cNvSpPr>
              <p:nvPr/>
            </p:nvSpPr>
            <p:spPr bwMode="auto">
              <a:xfrm>
                <a:off x="4270" y="815"/>
                <a:ext cx="5" cy="39"/>
              </a:xfrm>
              <a:custGeom>
                <a:avLst/>
                <a:gdLst>
                  <a:gd name="T0" fmla="*/ 0 w 2"/>
                  <a:gd name="T1" fmla="*/ 4 h 18"/>
                  <a:gd name="T2" fmla="*/ 0 w 2"/>
                  <a:gd name="T3" fmla="*/ 14 h 18"/>
                  <a:gd name="T4" fmla="*/ 2 w 2"/>
                  <a:gd name="T5" fmla="*/ 18 h 18"/>
                  <a:gd name="T6" fmla="*/ 2 w 2"/>
                  <a:gd name="T7" fmla="*/ 0 h 18"/>
                  <a:gd name="T8" fmla="*/ 0 w 2"/>
                  <a:gd name="T9" fmla="*/ 4 h 18"/>
                </a:gdLst>
                <a:ahLst/>
                <a:cxnLst>
                  <a:cxn ang="0">
                    <a:pos x="T0" y="T1"/>
                  </a:cxn>
                  <a:cxn ang="0">
                    <a:pos x="T2" y="T3"/>
                  </a:cxn>
                  <a:cxn ang="0">
                    <a:pos x="T4" y="T5"/>
                  </a:cxn>
                  <a:cxn ang="0">
                    <a:pos x="T6" y="T7"/>
                  </a:cxn>
                  <a:cxn ang="0">
                    <a:pos x="T8" y="T9"/>
                  </a:cxn>
                </a:cxnLst>
                <a:rect l="0" t="0" r="r" b="b"/>
                <a:pathLst>
                  <a:path w="2" h="18">
                    <a:moveTo>
                      <a:pt x="0" y="4"/>
                    </a:moveTo>
                    <a:cubicBezTo>
                      <a:pt x="0" y="14"/>
                      <a:pt x="0" y="14"/>
                      <a:pt x="0" y="14"/>
                    </a:cubicBezTo>
                    <a:cubicBezTo>
                      <a:pt x="0" y="16"/>
                      <a:pt x="0" y="17"/>
                      <a:pt x="2" y="18"/>
                    </a:cubicBezTo>
                    <a:cubicBezTo>
                      <a:pt x="2" y="0"/>
                      <a:pt x="2" y="0"/>
                      <a:pt x="2" y="0"/>
                    </a:cubicBezTo>
                    <a:cubicBezTo>
                      <a:pt x="0" y="2"/>
                      <a:pt x="0" y="3"/>
                      <a:pt x="0" y="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0" name="Freeform 350"/>
              <p:cNvSpPr>
                <a:spLocks/>
              </p:cNvSpPr>
              <p:nvPr/>
            </p:nvSpPr>
            <p:spPr bwMode="auto">
              <a:xfrm>
                <a:off x="4279" y="810"/>
                <a:ext cx="2" cy="50"/>
              </a:xfrm>
              <a:custGeom>
                <a:avLst/>
                <a:gdLst>
                  <a:gd name="T0" fmla="*/ 0 w 1"/>
                  <a:gd name="T1" fmla="*/ 1 h 23"/>
                  <a:gd name="T2" fmla="*/ 0 w 1"/>
                  <a:gd name="T3" fmla="*/ 22 h 23"/>
                  <a:gd name="T4" fmla="*/ 1 w 1"/>
                  <a:gd name="T5" fmla="*/ 23 h 23"/>
                  <a:gd name="T6" fmla="*/ 1 w 1"/>
                  <a:gd name="T7" fmla="*/ 0 h 23"/>
                  <a:gd name="T8" fmla="*/ 0 w 1"/>
                  <a:gd name="T9" fmla="*/ 1 h 23"/>
                </a:gdLst>
                <a:ahLst/>
                <a:cxnLst>
                  <a:cxn ang="0">
                    <a:pos x="T0" y="T1"/>
                  </a:cxn>
                  <a:cxn ang="0">
                    <a:pos x="T2" y="T3"/>
                  </a:cxn>
                  <a:cxn ang="0">
                    <a:pos x="T4" y="T5"/>
                  </a:cxn>
                  <a:cxn ang="0">
                    <a:pos x="T6" y="T7"/>
                  </a:cxn>
                  <a:cxn ang="0">
                    <a:pos x="T8" y="T9"/>
                  </a:cxn>
                </a:cxnLst>
                <a:rect l="0" t="0" r="r" b="b"/>
                <a:pathLst>
                  <a:path w="1" h="23">
                    <a:moveTo>
                      <a:pt x="0" y="1"/>
                    </a:moveTo>
                    <a:cubicBezTo>
                      <a:pt x="0" y="22"/>
                      <a:pt x="0" y="22"/>
                      <a:pt x="0" y="22"/>
                    </a:cubicBezTo>
                    <a:cubicBezTo>
                      <a:pt x="0" y="22"/>
                      <a:pt x="1" y="22"/>
                      <a:pt x="1" y="23"/>
                    </a:cubicBezTo>
                    <a:cubicBezTo>
                      <a:pt x="1" y="0"/>
                      <a:pt x="1" y="0"/>
                      <a:pt x="1" y="0"/>
                    </a:cubicBezTo>
                    <a:cubicBezTo>
                      <a:pt x="1" y="0"/>
                      <a:pt x="0"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1" name="Freeform 351"/>
              <p:cNvSpPr>
                <a:spLocks/>
              </p:cNvSpPr>
              <p:nvPr/>
            </p:nvSpPr>
            <p:spPr bwMode="auto">
              <a:xfrm>
                <a:off x="4285" y="806"/>
                <a:ext cx="5" cy="56"/>
              </a:xfrm>
              <a:custGeom>
                <a:avLst/>
                <a:gdLst>
                  <a:gd name="T0" fmla="*/ 0 w 2"/>
                  <a:gd name="T1" fmla="*/ 1 h 26"/>
                  <a:gd name="T2" fmla="*/ 0 w 2"/>
                  <a:gd name="T3" fmla="*/ 25 h 26"/>
                  <a:gd name="T4" fmla="*/ 2 w 2"/>
                  <a:gd name="T5" fmla="*/ 26 h 26"/>
                  <a:gd name="T6" fmla="*/ 2 w 2"/>
                  <a:gd name="T7" fmla="*/ 0 h 26"/>
                  <a:gd name="T8" fmla="*/ 0 w 2"/>
                  <a:gd name="T9" fmla="*/ 1 h 26"/>
                </a:gdLst>
                <a:ahLst/>
                <a:cxnLst>
                  <a:cxn ang="0">
                    <a:pos x="T0" y="T1"/>
                  </a:cxn>
                  <a:cxn ang="0">
                    <a:pos x="T2" y="T3"/>
                  </a:cxn>
                  <a:cxn ang="0">
                    <a:pos x="T4" y="T5"/>
                  </a:cxn>
                  <a:cxn ang="0">
                    <a:pos x="T6" y="T7"/>
                  </a:cxn>
                  <a:cxn ang="0">
                    <a:pos x="T8" y="T9"/>
                  </a:cxn>
                </a:cxnLst>
                <a:rect l="0" t="0" r="r" b="b"/>
                <a:pathLst>
                  <a:path w="2" h="26">
                    <a:moveTo>
                      <a:pt x="0" y="1"/>
                    </a:moveTo>
                    <a:cubicBezTo>
                      <a:pt x="0" y="25"/>
                      <a:pt x="0" y="25"/>
                      <a:pt x="0" y="25"/>
                    </a:cubicBezTo>
                    <a:cubicBezTo>
                      <a:pt x="1" y="26"/>
                      <a:pt x="1" y="26"/>
                      <a:pt x="2" y="26"/>
                    </a:cubicBezTo>
                    <a:cubicBezTo>
                      <a:pt x="2" y="0"/>
                      <a:pt x="2" y="0"/>
                      <a:pt x="2" y="0"/>
                    </a:cubicBezTo>
                    <a:cubicBezTo>
                      <a:pt x="1" y="1"/>
                      <a:pt x="1"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2" name="Freeform 352"/>
              <p:cNvSpPr>
                <a:spLocks/>
              </p:cNvSpPr>
              <p:nvPr/>
            </p:nvSpPr>
            <p:spPr bwMode="auto">
              <a:xfrm>
                <a:off x="4294" y="804"/>
                <a:ext cx="4" cy="60"/>
              </a:xfrm>
              <a:custGeom>
                <a:avLst/>
                <a:gdLst>
                  <a:gd name="T0" fmla="*/ 0 w 2"/>
                  <a:gd name="T1" fmla="*/ 1 h 28"/>
                  <a:gd name="T2" fmla="*/ 0 w 2"/>
                  <a:gd name="T3" fmla="*/ 28 h 28"/>
                  <a:gd name="T4" fmla="*/ 2 w 2"/>
                  <a:gd name="T5" fmla="*/ 28 h 28"/>
                  <a:gd name="T6" fmla="*/ 2 w 2"/>
                  <a:gd name="T7" fmla="*/ 0 h 28"/>
                  <a:gd name="T8" fmla="*/ 0 w 2"/>
                  <a:gd name="T9" fmla="*/ 1 h 28"/>
                </a:gdLst>
                <a:ahLst/>
                <a:cxnLst>
                  <a:cxn ang="0">
                    <a:pos x="T0" y="T1"/>
                  </a:cxn>
                  <a:cxn ang="0">
                    <a:pos x="T2" y="T3"/>
                  </a:cxn>
                  <a:cxn ang="0">
                    <a:pos x="T4" y="T5"/>
                  </a:cxn>
                  <a:cxn ang="0">
                    <a:pos x="T6" y="T7"/>
                  </a:cxn>
                  <a:cxn ang="0">
                    <a:pos x="T8" y="T9"/>
                  </a:cxn>
                </a:cxnLst>
                <a:rect l="0" t="0" r="r" b="b"/>
                <a:pathLst>
                  <a:path w="2" h="28">
                    <a:moveTo>
                      <a:pt x="0" y="1"/>
                    </a:moveTo>
                    <a:cubicBezTo>
                      <a:pt x="0" y="28"/>
                      <a:pt x="0" y="28"/>
                      <a:pt x="0" y="28"/>
                    </a:cubicBezTo>
                    <a:cubicBezTo>
                      <a:pt x="1" y="28"/>
                      <a:pt x="1" y="28"/>
                      <a:pt x="2" y="28"/>
                    </a:cubicBezTo>
                    <a:cubicBezTo>
                      <a:pt x="2" y="0"/>
                      <a:pt x="2" y="0"/>
                      <a:pt x="2" y="0"/>
                    </a:cubicBezTo>
                    <a:cubicBezTo>
                      <a:pt x="1" y="0"/>
                      <a:pt x="1"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3" name="Freeform 353"/>
              <p:cNvSpPr>
                <a:spLocks/>
              </p:cNvSpPr>
              <p:nvPr/>
            </p:nvSpPr>
            <p:spPr bwMode="auto">
              <a:xfrm>
                <a:off x="4303" y="802"/>
                <a:ext cx="4" cy="65"/>
              </a:xfrm>
              <a:custGeom>
                <a:avLst/>
                <a:gdLst>
                  <a:gd name="T0" fmla="*/ 0 w 2"/>
                  <a:gd name="T1" fmla="*/ 1 h 30"/>
                  <a:gd name="T2" fmla="*/ 0 w 2"/>
                  <a:gd name="T3" fmla="*/ 30 h 30"/>
                  <a:gd name="T4" fmla="*/ 2 w 2"/>
                  <a:gd name="T5" fmla="*/ 30 h 30"/>
                  <a:gd name="T6" fmla="*/ 2 w 2"/>
                  <a:gd name="T7" fmla="*/ 0 h 30"/>
                  <a:gd name="T8" fmla="*/ 0 w 2"/>
                  <a:gd name="T9" fmla="*/ 1 h 30"/>
                </a:gdLst>
                <a:ahLst/>
                <a:cxnLst>
                  <a:cxn ang="0">
                    <a:pos x="T0" y="T1"/>
                  </a:cxn>
                  <a:cxn ang="0">
                    <a:pos x="T2" y="T3"/>
                  </a:cxn>
                  <a:cxn ang="0">
                    <a:pos x="T4" y="T5"/>
                  </a:cxn>
                  <a:cxn ang="0">
                    <a:pos x="T6" y="T7"/>
                  </a:cxn>
                  <a:cxn ang="0">
                    <a:pos x="T8" y="T9"/>
                  </a:cxn>
                </a:cxnLst>
                <a:rect l="0" t="0" r="r" b="b"/>
                <a:pathLst>
                  <a:path w="2" h="30">
                    <a:moveTo>
                      <a:pt x="0" y="1"/>
                    </a:moveTo>
                    <a:cubicBezTo>
                      <a:pt x="0" y="30"/>
                      <a:pt x="0" y="30"/>
                      <a:pt x="0" y="30"/>
                    </a:cubicBezTo>
                    <a:cubicBezTo>
                      <a:pt x="1" y="30"/>
                      <a:pt x="1" y="30"/>
                      <a:pt x="2" y="30"/>
                    </a:cubicBezTo>
                    <a:cubicBezTo>
                      <a:pt x="2" y="0"/>
                      <a:pt x="2" y="0"/>
                      <a:pt x="2" y="0"/>
                    </a:cubicBezTo>
                    <a:cubicBezTo>
                      <a:pt x="1" y="0"/>
                      <a:pt x="1"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4" name="Freeform 354"/>
              <p:cNvSpPr>
                <a:spLocks/>
              </p:cNvSpPr>
              <p:nvPr/>
            </p:nvSpPr>
            <p:spPr bwMode="auto">
              <a:xfrm>
                <a:off x="4311" y="802"/>
                <a:ext cx="5" cy="67"/>
              </a:xfrm>
              <a:custGeom>
                <a:avLst/>
                <a:gdLst>
                  <a:gd name="T0" fmla="*/ 0 w 2"/>
                  <a:gd name="T1" fmla="*/ 0 h 31"/>
                  <a:gd name="T2" fmla="*/ 0 w 2"/>
                  <a:gd name="T3" fmla="*/ 30 h 31"/>
                  <a:gd name="T4" fmla="*/ 2 w 2"/>
                  <a:gd name="T5" fmla="*/ 31 h 31"/>
                  <a:gd name="T6" fmla="*/ 2 w 2"/>
                  <a:gd name="T7" fmla="*/ 0 h 31"/>
                  <a:gd name="T8" fmla="*/ 0 w 2"/>
                  <a:gd name="T9" fmla="*/ 0 h 31"/>
                </a:gdLst>
                <a:ahLst/>
                <a:cxnLst>
                  <a:cxn ang="0">
                    <a:pos x="T0" y="T1"/>
                  </a:cxn>
                  <a:cxn ang="0">
                    <a:pos x="T2" y="T3"/>
                  </a:cxn>
                  <a:cxn ang="0">
                    <a:pos x="T4" y="T5"/>
                  </a:cxn>
                  <a:cxn ang="0">
                    <a:pos x="T6" y="T7"/>
                  </a:cxn>
                  <a:cxn ang="0">
                    <a:pos x="T8" y="T9"/>
                  </a:cxn>
                </a:cxnLst>
                <a:rect l="0" t="0" r="r" b="b"/>
                <a:pathLst>
                  <a:path w="2" h="31">
                    <a:moveTo>
                      <a:pt x="0" y="0"/>
                    </a:moveTo>
                    <a:cubicBezTo>
                      <a:pt x="0" y="30"/>
                      <a:pt x="0" y="30"/>
                      <a:pt x="0" y="30"/>
                    </a:cubicBezTo>
                    <a:cubicBezTo>
                      <a:pt x="0" y="31"/>
                      <a:pt x="1" y="31"/>
                      <a:pt x="2" y="31"/>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5" name="Freeform 355"/>
              <p:cNvSpPr>
                <a:spLocks/>
              </p:cNvSpPr>
              <p:nvPr/>
            </p:nvSpPr>
            <p:spPr bwMode="auto">
              <a:xfrm>
                <a:off x="4318" y="799"/>
                <a:ext cx="4" cy="70"/>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6" name="Freeform 356"/>
              <p:cNvSpPr>
                <a:spLocks/>
              </p:cNvSpPr>
              <p:nvPr/>
            </p:nvSpPr>
            <p:spPr bwMode="auto">
              <a:xfrm>
                <a:off x="4327" y="799"/>
                <a:ext cx="4" cy="70"/>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7" name="Freeform 357"/>
              <p:cNvSpPr>
                <a:spLocks/>
              </p:cNvSpPr>
              <p:nvPr/>
            </p:nvSpPr>
            <p:spPr bwMode="auto">
              <a:xfrm>
                <a:off x="4335" y="799"/>
                <a:ext cx="5" cy="70"/>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2"/>
                      <a:pt x="1" y="32"/>
                      <a:pt x="2" y="32"/>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8" name="Freeform 358"/>
              <p:cNvSpPr>
                <a:spLocks/>
              </p:cNvSpPr>
              <p:nvPr/>
            </p:nvSpPr>
            <p:spPr bwMode="auto">
              <a:xfrm>
                <a:off x="4344" y="799"/>
                <a:ext cx="4" cy="70"/>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2"/>
                      <a:pt x="1" y="32"/>
                      <a:pt x="2" y="32"/>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9" name="Rectangle 359"/>
              <p:cNvSpPr>
                <a:spLocks noChangeArrowheads="1"/>
              </p:cNvSpPr>
              <p:nvPr/>
            </p:nvSpPr>
            <p:spPr bwMode="auto">
              <a:xfrm>
                <a:off x="4355" y="799"/>
                <a:ext cx="1" cy="1"/>
              </a:xfrm>
              <a:prstGeom prst="rect">
                <a:avLst/>
              </a:prstGeom>
              <a:solidFill>
                <a:srgbClr val="EF96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0" name="Freeform 360"/>
              <p:cNvSpPr>
                <a:spLocks/>
              </p:cNvSpPr>
              <p:nvPr/>
            </p:nvSpPr>
            <p:spPr bwMode="auto">
              <a:xfrm>
                <a:off x="4350" y="799"/>
                <a:ext cx="5" cy="70"/>
              </a:xfrm>
              <a:custGeom>
                <a:avLst/>
                <a:gdLst>
                  <a:gd name="T0" fmla="*/ 2 w 2"/>
                  <a:gd name="T1" fmla="*/ 0 h 32"/>
                  <a:gd name="T2" fmla="*/ 0 w 2"/>
                  <a:gd name="T3" fmla="*/ 0 h 32"/>
                  <a:gd name="T4" fmla="*/ 0 w 2"/>
                  <a:gd name="T5" fmla="*/ 32 h 32"/>
                  <a:gd name="T6" fmla="*/ 2 w 2"/>
                  <a:gd name="T7" fmla="*/ 32 h 32"/>
                  <a:gd name="T8" fmla="*/ 2 w 2"/>
                  <a:gd name="T9" fmla="*/ 0 h 32"/>
                </a:gdLst>
                <a:ahLst/>
                <a:cxnLst>
                  <a:cxn ang="0">
                    <a:pos x="T0" y="T1"/>
                  </a:cxn>
                  <a:cxn ang="0">
                    <a:pos x="T2" y="T3"/>
                  </a:cxn>
                  <a:cxn ang="0">
                    <a:pos x="T4" y="T5"/>
                  </a:cxn>
                  <a:cxn ang="0">
                    <a:pos x="T6" y="T7"/>
                  </a:cxn>
                  <a:cxn ang="0">
                    <a:pos x="T8" y="T9"/>
                  </a:cxn>
                </a:cxnLst>
                <a:rect l="0" t="0" r="r" b="b"/>
                <a:pathLst>
                  <a:path w="2" h="32">
                    <a:moveTo>
                      <a:pt x="2" y="0"/>
                    </a:moveTo>
                    <a:cubicBezTo>
                      <a:pt x="0" y="0"/>
                      <a:pt x="0" y="0"/>
                      <a:pt x="0" y="0"/>
                    </a:cubicBezTo>
                    <a:cubicBezTo>
                      <a:pt x="0" y="32"/>
                      <a:pt x="0" y="32"/>
                      <a:pt x="0" y="32"/>
                    </a:cubicBezTo>
                    <a:cubicBezTo>
                      <a:pt x="1" y="32"/>
                      <a:pt x="1" y="32"/>
                      <a:pt x="2" y="32"/>
                    </a:cubicBezTo>
                    <a:cubicBezTo>
                      <a:pt x="2" y="0"/>
                      <a:pt x="2" y="0"/>
                      <a:pt x="2"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1" name="Freeform 361"/>
              <p:cNvSpPr>
                <a:spLocks/>
              </p:cNvSpPr>
              <p:nvPr/>
            </p:nvSpPr>
            <p:spPr bwMode="auto">
              <a:xfrm>
                <a:off x="4359" y="799"/>
                <a:ext cx="4" cy="70"/>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1" y="32"/>
                      <a:pt x="2" y="32"/>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2" name="Freeform 362"/>
              <p:cNvSpPr>
                <a:spLocks/>
              </p:cNvSpPr>
              <p:nvPr/>
            </p:nvSpPr>
            <p:spPr bwMode="auto">
              <a:xfrm>
                <a:off x="4368" y="802"/>
                <a:ext cx="4" cy="67"/>
              </a:xfrm>
              <a:custGeom>
                <a:avLst/>
                <a:gdLst>
                  <a:gd name="T0" fmla="*/ 0 w 2"/>
                  <a:gd name="T1" fmla="*/ 0 h 31"/>
                  <a:gd name="T2" fmla="*/ 0 w 2"/>
                  <a:gd name="T3" fmla="*/ 31 h 31"/>
                  <a:gd name="T4" fmla="*/ 2 w 2"/>
                  <a:gd name="T5" fmla="*/ 30 h 31"/>
                  <a:gd name="T6" fmla="*/ 2 w 2"/>
                  <a:gd name="T7" fmla="*/ 0 h 31"/>
                  <a:gd name="T8" fmla="*/ 0 w 2"/>
                  <a:gd name="T9" fmla="*/ 0 h 31"/>
                </a:gdLst>
                <a:ahLst/>
                <a:cxnLst>
                  <a:cxn ang="0">
                    <a:pos x="T0" y="T1"/>
                  </a:cxn>
                  <a:cxn ang="0">
                    <a:pos x="T2" y="T3"/>
                  </a:cxn>
                  <a:cxn ang="0">
                    <a:pos x="T4" y="T5"/>
                  </a:cxn>
                  <a:cxn ang="0">
                    <a:pos x="T6" y="T7"/>
                  </a:cxn>
                  <a:cxn ang="0">
                    <a:pos x="T8" y="T9"/>
                  </a:cxn>
                </a:cxnLst>
                <a:rect l="0" t="0" r="r" b="b"/>
                <a:pathLst>
                  <a:path w="2" h="31">
                    <a:moveTo>
                      <a:pt x="0" y="0"/>
                    </a:moveTo>
                    <a:cubicBezTo>
                      <a:pt x="0" y="31"/>
                      <a:pt x="0" y="31"/>
                      <a:pt x="0" y="31"/>
                    </a:cubicBezTo>
                    <a:cubicBezTo>
                      <a:pt x="1" y="31"/>
                      <a:pt x="1" y="31"/>
                      <a:pt x="2" y="30"/>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3" name="Freeform 363"/>
              <p:cNvSpPr>
                <a:spLocks/>
              </p:cNvSpPr>
              <p:nvPr/>
            </p:nvSpPr>
            <p:spPr bwMode="auto">
              <a:xfrm>
                <a:off x="4376" y="802"/>
                <a:ext cx="5" cy="65"/>
              </a:xfrm>
              <a:custGeom>
                <a:avLst/>
                <a:gdLst>
                  <a:gd name="T0" fmla="*/ 0 w 2"/>
                  <a:gd name="T1" fmla="*/ 0 h 30"/>
                  <a:gd name="T2" fmla="*/ 0 w 2"/>
                  <a:gd name="T3" fmla="*/ 30 h 30"/>
                  <a:gd name="T4" fmla="*/ 2 w 2"/>
                  <a:gd name="T5" fmla="*/ 30 h 30"/>
                  <a:gd name="T6" fmla="*/ 2 w 2"/>
                  <a:gd name="T7" fmla="*/ 1 h 30"/>
                  <a:gd name="T8" fmla="*/ 0 w 2"/>
                  <a:gd name="T9" fmla="*/ 0 h 30"/>
                </a:gdLst>
                <a:ahLst/>
                <a:cxnLst>
                  <a:cxn ang="0">
                    <a:pos x="T0" y="T1"/>
                  </a:cxn>
                  <a:cxn ang="0">
                    <a:pos x="T2" y="T3"/>
                  </a:cxn>
                  <a:cxn ang="0">
                    <a:pos x="T4" y="T5"/>
                  </a:cxn>
                  <a:cxn ang="0">
                    <a:pos x="T6" y="T7"/>
                  </a:cxn>
                  <a:cxn ang="0">
                    <a:pos x="T8" y="T9"/>
                  </a:cxn>
                </a:cxnLst>
                <a:rect l="0" t="0" r="r" b="b"/>
                <a:pathLst>
                  <a:path w="2" h="30">
                    <a:moveTo>
                      <a:pt x="0" y="0"/>
                    </a:moveTo>
                    <a:cubicBezTo>
                      <a:pt x="0" y="30"/>
                      <a:pt x="0" y="30"/>
                      <a:pt x="0" y="30"/>
                    </a:cubicBezTo>
                    <a:cubicBezTo>
                      <a:pt x="1" y="30"/>
                      <a:pt x="1" y="30"/>
                      <a:pt x="2" y="30"/>
                    </a:cubicBezTo>
                    <a:cubicBezTo>
                      <a:pt x="2" y="1"/>
                      <a:pt x="2" y="1"/>
                      <a:pt x="2" y="1"/>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4" name="Freeform 364"/>
              <p:cNvSpPr>
                <a:spLocks/>
              </p:cNvSpPr>
              <p:nvPr/>
            </p:nvSpPr>
            <p:spPr bwMode="auto">
              <a:xfrm>
                <a:off x="4385" y="804"/>
                <a:ext cx="2" cy="60"/>
              </a:xfrm>
              <a:custGeom>
                <a:avLst/>
                <a:gdLst>
                  <a:gd name="T0" fmla="*/ 0 w 1"/>
                  <a:gd name="T1" fmla="*/ 0 h 28"/>
                  <a:gd name="T2" fmla="*/ 0 w 1"/>
                  <a:gd name="T3" fmla="*/ 28 h 28"/>
                  <a:gd name="T4" fmla="*/ 1 w 1"/>
                  <a:gd name="T5" fmla="*/ 28 h 28"/>
                  <a:gd name="T6" fmla="*/ 1 w 1"/>
                  <a:gd name="T7" fmla="*/ 0 h 28"/>
                  <a:gd name="T8" fmla="*/ 0 w 1"/>
                  <a:gd name="T9" fmla="*/ 0 h 28"/>
                </a:gdLst>
                <a:ahLst/>
                <a:cxnLst>
                  <a:cxn ang="0">
                    <a:pos x="T0" y="T1"/>
                  </a:cxn>
                  <a:cxn ang="0">
                    <a:pos x="T2" y="T3"/>
                  </a:cxn>
                  <a:cxn ang="0">
                    <a:pos x="T4" y="T5"/>
                  </a:cxn>
                  <a:cxn ang="0">
                    <a:pos x="T6" y="T7"/>
                  </a:cxn>
                  <a:cxn ang="0">
                    <a:pos x="T8" y="T9"/>
                  </a:cxn>
                </a:cxnLst>
                <a:rect l="0" t="0" r="r" b="b"/>
                <a:pathLst>
                  <a:path w="1" h="28">
                    <a:moveTo>
                      <a:pt x="0" y="0"/>
                    </a:moveTo>
                    <a:cubicBezTo>
                      <a:pt x="0" y="28"/>
                      <a:pt x="0" y="28"/>
                      <a:pt x="0" y="28"/>
                    </a:cubicBezTo>
                    <a:cubicBezTo>
                      <a:pt x="0" y="28"/>
                      <a:pt x="1" y="28"/>
                      <a:pt x="1" y="28"/>
                    </a:cubicBezTo>
                    <a:cubicBezTo>
                      <a:pt x="1" y="0"/>
                      <a:pt x="1" y="0"/>
                      <a:pt x="1"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5" name="Freeform 365"/>
              <p:cNvSpPr>
                <a:spLocks/>
              </p:cNvSpPr>
              <p:nvPr/>
            </p:nvSpPr>
            <p:spPr bwMode="auto">
              <a:xfrm>
                <a:off x="4392" y="806"/>
                <a:ext cx="4" cy="56"/>
              </a:xfrm>
              <a:custGeom>
                <a:avLst/>
                <a:gdLst>
                  <a:gd name="T0" fmla="*/ 0 w 2"/>
                  <a:gd name="T1" fmla="*/ 0 h 26"/>
                  <a:gd name="T2" fmla="*/ 0 w 2"/>
                  <a:gd name="T3" fmla="*/ 26 h 26"/>
                  <a:gd name="T4" fmla="*/ 2 w 2"/>
                  <a:gd name="T5" fmla="*/ 26 h 26"/>
                  <a:gd name="T6" fmla="*/ 2 w 2"/>
                  <a:gd name="T7" fmla="*/ 1 h 26"/>
                  <a:gd name="T8" fmla="*/ 0 w 2"/>
                  <a:gd name="T9" fmla="*/ 0 h 26"/>
                </a:gdLst>
                <a:ahLst/>
                <a:cxnLst>
                  <a:cxn ang="0">
                    <a:pos x="T0" y="T1"/>
                  </a:cxn>
                  <a:cxn ang="0">
                    <a:pos x="T2" y="T3"/>
                  </a:cxn>
                  <a:cxn ang="0">
                    <a:pos x="T4" y="T5"/>
                  </a:cxn>
                  <a:cxn ang="0">
                    <a:pos x="T6" y="T7"/>
                  </a:cxn>
                  <a:cxn ang="0">
                    <a:pos x="T8" y="T9"/>
                  </a:cxn>
                </a:cxnLst>
                <a:rect l="0" t="0" r="r" b="b"/>
                <a:pathLst>
                  <a:path w="2" h="26">
                    <a:moveTo>
                      <a:pt x="0" y="0"/>
                    </a:moveTo>
                    <a:cubicBezTo>
                      <a:pt x="0" y="26"/>
                      <a:pt x="0" y="26"/>
                      <a:pt x="0" y="26"/>
                    </a:cubicBezTo>
                    <a:cubicBezTo>
                      <a:pt x="1" y="26"/>
                      <a:pt x="2" y="26"/>
                      <a:pt x="2" y="26"/>
                    </a:cubicBezTo>
                    <a:cubicBezTo>
                      <a:pt x="2" y="1"/>
                      <a:pt x="2" y="1"/>
                      <a:pt x="2" y="1"/>
                    </a:cubicBezTo>
                    <a:cubicBezTo>
                      <a:pt x="2" y="1"/>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6" name="Freeform 366"/>
              <p:cNvSpPr>
                <a:spLocks/>
              </p:cNvSpPr>
              <p:nvPr/>
            </p:nvSpPr>
            <p:spPr bwMode="auto">
              <a:xfrm>
                <a:off x="4400" y="810"/>
                <a:ext cx="5" cy="50"/>
              </a:xfrm>
              <a:custGeom>
                <a:avLst/>
                <a:gdLst>
                  <a:gd name="T0" fmla="*/ 0 w 2"/>
                  <a:gd name="T1" fmla="*/ 0 h 23"/>
                  <a:gd name="T2" fmla="*/ 0 w 2"/>
                  <a:gd name="T3" fmla="*/ 23 h 23"/>
                  <a:gd name="T4" fmla="*/ 2 w 2"/>
                  <a:gd name="T5" fmla="*/ 22 h 23"/>
                  <a:gd name="T6" fmla="*/ 2 w 2"/>
                  <a:gd name="T7" fmla="*/ 1 h 23"/>
                  <a:gd name="T8" fmla="*/ 0 w 2"/>
                  <a:gd name="T9" fmla="*/ 0 h 23"/>
                </a:gdLst>
                <a:ahLst/>
                <a:cxnLst>
                  <a:cxn ang="0">
                    <a:pos x="T0" y="T1"/>
                  </a:cxn>
                  <a:cxn ang="0">
                    <a:pos x="T2" y="T3"/>
                  </a:cxn>
                  <a:cxn ang="0">
                    <a:pos x="T4" y="T5"/>
                  </a:cxn>
                  <a:cxn ang="0">
                    <a:pos x="T6" y="T7"/>
                  </a:cxn>
                  <a:cxn ang="0">
                    <a:pos x="T8" y="T9"/>
                  </a:cxn>
                </a:cxnLst>
                <a:rect l="0" t="0" r="r" b="b"/>
                <a:pathLst>
                  <a:path w="2" h="23">
                    <a:moveTo>
                      <a:pt x="0" y="0"/>
                    </a:moveTo>
                    <a:cubicBezTo>
                      <a:pt x="0" y="23"/>
                      <a:pt x="0" y="23"/>
                      <a:pt x="0" y="23"/>
                    </a:cubicBezTo>
                    <a:cubicBezTo>
                      <a:pt x="1" y="22"/>
                      <a:pt x="2" y="22"/>
                      <a:pt x="2" y="22"/>
                    </a:cubicBezTo>
                    <a:cubicBezTo>
                      <a:pt x="2" y="1"/>
                      <a:pt x="2" y="1"/>
                      <a:pt x="2" y="1"/>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7" name="Freeform 367"/>
              <p:cNvSpPr>
                <a:spLocks/>
              </p:cNvSpPr>
              <p:nvPr/>
            </p:nvSpPr>
            <p:spPr bwMode="auto">
              <a:xfrm>
                <a:off x="4409" y="815"/>
                <a:ext cx="4" cy="39"/>
              </a:xfrm>
              <a:custGeom>
                <a:avLst/>
                <a:gdLst>
                  <a:gd name="T0" fmla="*/ 2 w 2"/>
                  <a:gd name="T1" fmla="*/ 14 h 18"/>
                  <a:gd name="T2" fmla="*/ 2 w 2"/>
                  <a:gd name="T3" fmla="*/ 4 h 18"/>
                  <a:gd name="T4" fmla="*/ 0 w 2"/>
                  <a:gd name="T5" fmla="*/ 0 h 18"/>
                  <a:gd name="T6" fmla="*/ 0 w 2"/>
                  <a:gd name="T7" fmla="*/ 18 h 18"/>
                  <a:gd name="T8" fmla="*/ 2 w 2"/>
                  <a:gd name="T9" fmla="*/ 14 h 18"/>
                </a:gdLst>
                <a:ahLst/>
                <a:cxnLst>
                  <a:cxn ang="0">
                    <a:pos x="T0" y="T1"/>
                  </a:cxn>
                  <a:cxn ang="0">
                    <a:pos x="T2" y="T3"/>
                  </a:cxn>
                  <a:cxn ang="0">
                    <a:pos x="T4" y="T5"/>
                  </a:cxn>
                  <a:cxn ang="0">
                    <a:pos x="T6" y="T7"/>
                  </a:cxn>
                  <a:cxn ang="0">
                    <a:pos x="T8" y="T9"/>
                  </a:cxn>
                </a:cxnLst>
                <a:rect l="0" t="0" r="r" b="b"/>
                <a:pathLst>
                  <a:path w="2" h="18">
                    <a:moveTo>
                      <a:pt x="2" y="14"/>
                    </a:moveTo>
                    <a:cubicBezTo>
                      <a:pt x="2" y="4"/>
                      <a:pt x="2" y="4"/>
                      <a:pt x="2" y="4"/>
                    </a:cubicBezTo>
                    <a:cubicBezTo>
                      <a:pt x="2" y="3"/>
                      <a:pt x="1" y="1"/>
                      <a:pt x="0" y="0"/>
                    </a:cubicBezTo>
                    <a:cubicBezTo>
                      <a:pt x="0" y="18"/>
                      <a:pt x="0" y="18"/>
                      <a:pt x="0" y="18"/>
                    </a:cubicBezTo>
                    <a:cubicBezTo>
                      <a:pt x="1" y="17"/>
                      <a:pt x="2" y="16"/>
                      <a:pt x="2" y="1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8" name="Oval 368"/>
              <p:cNvSpPr>
                <a:spLocks noChangeArrowheads="1"/>
              </p:cNvSpPr>
              <p:nvPr/>
            </p:nvSpPr>
            <p:spPr bwMode="auto">
              <a:xfrm>
                <a:off x="4270" y="799"/>
                <a:ext cx="143" cy="48"/>
              </a:xfrm>
              <a:prstGeom prst="ellipse">
                <a:avLst/>
              </a:prstGeom>
              <a:solidFill>
                <a:srgbClr val="FFCD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9" name="Oval 369"/>
              <p:cNvSpPr>
                <a:spLocks noChangeArrowheads="1"/>
              </p:cNvSpPr>
              <p:nvPr/>
            </p:nvSpPr>
            <p:spPr bwMode="auto">
              <a:xfrm>
                <a:off x="4283" y="808"/>
                <a:ext cx="117" cy="35"/>
              </a:xfrm>
              <a:prstGeom prst="ellipse">
                <a:avLst/>
              </a:prstGeom>
              <a:solidFill>
                <a:srgbClr val="FFD3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0" name="Oval 370"/>
              <p:cNvSpPr>
                <a:spLocks noChangeArrowheads="1"/>
              </p:cNvSpPr>
              <p:nvPr/>
            </p:nvSpPr>
            <p:spPr bwMode="auto">
              <a:xfrm>
                <a:off x="4283" y="804"/>
                <a:ext cx="117" cy="34"/>
              </a:xfrm>
              <a:prstGeom prst="ellipse">
                <a:avLst/>
              </a:prstGeom>
              <a:solidFill>
                <a:srgbClr val="F7BF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1" name="Freeform 371"/>
              <p:cNvSpPr>
                <a:spLocks/>
              </p:cNvSpPr>
              <p:nvPr/>
            </p:nvSpPr>
            <p:spPr bwMode="auto">
              <a:xfrm>
                <a:off x="4283" y="804"/>
                <a:ext cx="117" cy="19"/>
              </a:xfrm>
              <a:custGeom>
                <a:avLst/>
                <a:gdLst>
                  <a:gd name="T0" fmla="*/ 27 w 54"/>
                  <a:gd name="T1" fmla="*/ 1 h 9"/>
                  <a:gd name="T2" fmla="*/ 54 w 54"/>
                  <a:gd name="T3" fmla="*/ 9 h 9"/>
                  <a:gd name="T4" fmla="*/ 54 w 54"/>
                  <a:gd name="T5" fmla="*/ 8 h 9"/>
                  <a:gd name="T6" fmla="*/ 27 w 54"/>
                  <a:gd name="T7" fmla="*/ 0 h 9"/>
                  <a:gd name="T8" fmla="*/ 0 w 54"/>
                  <a:gd name="T9" fmla="*/ 8 h 9"/>
                  <a:gd name="T10" fmla="*/ 0 w 54"/>
                  <a:gd name="T11" fmla="*/ 9 h 9"/>
                  <a:gd name="T12" fmla="*/ 27 w 54"/>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54" h="9">
                    <a:moveTo>
                      <a:pt x="27" y="1"/>
                    </a:moveTo>
                    <a:cubicBezTo>
                      <a:pt x="41" y="1"/>
                      <a:pt x="53" y="5"/>
                      <a:pt x="54" y="9"/>
                    </a:cubicBezTo>
                    <a:cubicBezTo>
                      <a:pt x="54" y="8"/>
                      <a:pt x="54" y="8"/>
                      <a:pt x="54" y="8"/>
                    </a:cubicBezTo>
                    <a:cubicBezTo>
                      <a:pt x="54" y="4"/>
                      <a:pt x="42" y="0"/>
                      <a:pt x="27" y="0"/>
                    </a:cubicBezTo>
                    <a:cubicBezTo>
                      <a:pt x="12" y="0"/>
                      <a:pt x="0" y="4"/>
                      <a:pt x="0" y="8"/>
                    </a:cubicBezTo>
                    <a:cubicBezTo>
                      <a:pt x="0" y="8"/>
                      <a:pt x="0" y="8"/>
                      <a:pt x="0" y="9"/>
                    </a:cubicBezTo>
                    <a:cubicBezTo>
                      <a:pt x="1" y="5"/>
                      <a:pt x="13" y="1"/>
                      <a:pt x="27" y="1"/>
                    </a:cubicBez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2" name="Freeform 372"/>
              <p:cNvSpPr>
                <a:spLocks/>
              </p:cNvSpPr>
              <p:nvPr/>
            </p:nvSpPr>
            <p:spPr bwMode="auto">
              <a:xfrm>
                <a:off x="4270" y="769"/>
                <a:ext cx="143" cy="72"/>
              </a:xfrm>
              <a:custGeom>
                <a:avLst/>
                <a:gdLst>
                  <a:gd name="T0" fmla="*/ 66 w 66"/>
                  <a:gd name="T1" fmla="*/ 22 h 33"/>
                  <a:gd name="T2" fmla="*/ 33 w 66"/>
                  <a:gd name="T3" fmla="*/ 33 h 33"/>
                  <a:gd name="T4" fmla="*/ 0 w 66"/>
                  <a:gd name="T5" fmla="*/ 22 h 33"/>
                  <a:gd name="T6" fmla="*/ 0 w 66"/>
                  <a:gd name="T7" fmla="*/ 11 h 33"/>
                  <a:gd name="T8" fmla="*/ 33 w 66"/>
                  <a:gd name="T9" fmla="*/ 0 h 33"/>
                  <a:gd name="T10" fmla="*/ 66 w 66"/>
                  <a:gd name="T11" fmla="*/ 11 h 33"/>
                  <a:gd name="T12" fmla="*/ 66 w 66"/>
                  <a:gd name="T13" fmla="*/ 22 h 33"/>
                </a:gdLst>
                <a:ahLst/>
                <a:cxnLst>
                  <a:cxn ang="0">
                    <a:pos x="T0" y="T1"/>
                  </a:cxn>
                  <a:cxn ang="0">
                    <a:pos x="T2" y="T3"/>
                  </a:cxn>
                  <a:cxn ang="0">
                    <a:pos x="T4" y="T5"/>
                  </a:cxn>
                  <a:cxn ang="0">
                    <a:pos x="T6" y="T7"/>
                  </a:cxn>
                  <a:cxn ang="0">
                    <a:pos x="T8" y="T9"/>
                  </a:cxn>
                  <a:cxn ang="0">
                    <a:pos x="T10" y="T11"/>
                  </a:cxn>
                  <a:cxn ang="0">
                    <a:pos x="T12" y="T13"/>
                  </a:cxn>
                </a:cxnLst>
                <a:rect l="0" t="0" r="r" b="b"/>
                <a:pathLst>
                  <a:path w="66" h="33">
                    <a:moveTo>
                      <a:pt x="66" y="22"/>
                    </a:moveTo>
                    <a:cubicBezTo>
                      <a:pt x="66" y="28"/>
                      <a:pt x="51" y="33"/>
                      <a:pt x="33" y="33"/>
                    </a:cubicBezTo>
                    <a:cubicBezTo>
                      <a:pt x="15" y="33"/>
                      <a:pt x="0" y="28"/>
                      <a:pt x="0" y="22"/>
                    </a:cubicBezTo>
                    <a:cubicBezTo>
                      <a:pt x="0" y="11"/>
                      <a:pt x="0" y="11"/>
                      <a:pt x="0" y="11"/>
                    </a:cubicBezTo>
                    <a:cubicBezTo>
                      <a:pt x="0" y="5"/>
                      <a:pt x="15" y="0"/>
                      <a:pt x="33" y="0"/>
                    </a:cubicBezTo>
                    <a:cubicBezTo>
                      <a:pt x="51" y="0"/>
                      <a:pt x="66" y="5"/>
                      <a:pt x="66" y="11"/>
                    </a:cubicBezTo>
                    <a:lnTo>
                      <a:pt x="66" y="22"/>
                    </a:ln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3" name="Freeform 373"/>
              <p:cNvSpPr>
                <a:spLocks/>
              </p:cNvSpPr>
              <p:nvPr/>
            </p:nvSpPr>
            <p:spPr bwMode="auto">
              <a:xfrm>
                <a:off x="4270" y="767"/>
                <a:ext cx="143" cy="69"/>
              </a:xfrm>
              <a:custGeom>
                <a:avLst/>
                <a:gdLst>
                  <a:gd name="T0" fmla="*/ 66 w 66"/>
                  <a:gd name="T1" fmla="*/ 21 h 32"/>
                  <a:gd name="T2" fmla="*/ 33 w 66"/>
                  <a:gd name="T3" fmla="*/ 32 h 32"/>
                  <a:gd name="T4" fmla="*/ 0 w 66"/>
                  <a:gd name="T5" fmla="*/ 21 h 32"/>
                  <a:gd name="T6" fmla="*/ 0 w 66"/>
                  <a:gd name="T7" fmla="*/ 11 h 32"/>
                  <a:gd name="T8" fmla="*/ 33 w 66"/>
                  <a:gd name="T9" fmla="*/ 0 h 32"/>
                  <a:gd name="T10" fmla="*/ 66 w 66"/>
                  <a:gd name="T11" fmla="*/ 11 h 32"/>
                  <a:gd name="T12" fmla="*/ 66 w 66"/>
                  <a:gd name="T13" fmla="*/ 21 h 32"/>
                </a:gdLst>
                <a:ahLst/>
                <a:cxnLst>
                  <a:cxn ang="0">
                    <a:pos x="T0" y="T1"/>
                  </a:cxn>
                  <a:cxn ang="0">
                    <a:pos x="T2" y="T3"/>
                  </a:cxn>
                  <a:cxn ang="0">
                    <a:pos x="T4" y="T5"/>
                  </a:cxn>
                  <a:cxn ang="0">
                    <a:pos x="T6" y="T7"/>
                  </a:cxn>
                  <a:cxn ang="0">
                    <a:pos x="T8" y="T9"/>
                  </a:cxn>
                  <a:cxn ang="0">
                    <a:pos x="T10" y="T11"/>
                  </a:cxn>
                  <a:cxn ang="0">
                    <a:pos x="T12" y="T13"/>
                  </a:cxn>
                </a:cxnLst>
                <a:rect l="0" t="0" r="r" b="b"/>
                <a:pathLst>
                  <a:path w="66" h="32">
                    <a:moveTo>
                      <a:pt x="66" y="21"/>
                    </a:moveTo>
                    <a:cubicBezTo>
                      <a:pt x="66" y="28"/>
                      <a:pt x="51" y="32"/>
                      <a:pt x="33" y="32"/>
                    </a:cubicBezTo>
                    <a:cubicBezTo>
                      <a:pt x="15" y="32"/>
                      <a:pt x="0" y="28"/>
                      <a:pt x="0" y="21"/>
                    </a:cubicBezTo>
                    <a:cubicBezTo>
                      <a:pt x="0" y="11"/>
                      <a:pt x="0" y="11"/>
                      <a:pt x="0" y="11"/>
                    </a:cubicBezTo>
                    <a:cubicBezTo>
                      <a:pt x="0" y="5"/>
                      <a:pt x="15" y="0"/>
                      <a:pt x="33" y="0"/>
                    </a:cubicBezTo>
                    <a:cubicBezTo>
                      <a:pt x="51" y="0"/>
                      <a:pt x="66" y="5"/>
                      <a:pt x="66" y="11"/>
                    </a:cubicBezTo>
                    <a:lnTo>
                      <a:pt x="66" y="21"/>
                    </a:ln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4" name="Freeform 374"/>
              <p:cNvSpPr>
                <a:spLocks/>
              </p:cNvSpPr>
              <p:nvPr/>
            </p:nvSpPr>
            <p:spPr bwMode="auto">
              <a:xfrm>
                <a:off x="4270" y="782"/>
                <a:ext cx="5" cy="39"/>
              </a:xfrm>
              <a:custGeom>
                <a:avLst/>
                <a:gdLst>
                  <a:gd name="T0" fmla="*/ 0 w 2"/>
                  <a:gd name="T1" fmla="*/ 4 h 18"/>
                  <a:gd name="T2" fmla="*/ 0 w 2"/>
                  <a:gd name="T3" fmla="*/ 14 h 18"/>
                  <a:gd name="T4" fmla="*/ 2 w 2"/>
                  <a:gd name="T5" fmla="*/ 18 h 18"/>
                  <a:gd name="T6" fmla="*/ 2 w 2"/>
                  <a:gd name="T7" fmla="*/ 0 h 18"/>
                  <a:gd name="T8" fmla="*/ 0 w 2"/>
                  <a:gd name="T9" fmla="*/ 4 h 18"/>
                </a:gdLst>
                <a:ahLst/>
                <a:cxnLst>
                  <a:cxn ang="0">
                    <a:pos x="T0" y="T1"/>
                  </a:cxn>
                  <a:cxn ang="0">
                    <a:pos x="T2" y="T3"/>
                  </a:cxn>
                  <a:cxn ang="0">
                    <a:pos x="T4" y="T5"/>
                  </a:cxn>
                  <a:cxn ang="0">
                    <a:pos x="T6" y="T7"/>
                  </a:cxn>
                  <a:cxn ang="0">
                    <a:pos x="T8" y="T9"/>
                  </a:cxn>
                </a:cxnLst>
                <a:rect l="0" t="0" r="r" b="b"/>
                <a:pathLst>
                  <a:path w="2" h="18">
                    <a:moveTo>
                      <a:pt x="0" y="4"/>
                    </a:moveTo>
                    <a:cubicBezTo>
                      <a:pt x="0" y="14"/>
                      <a:pt x="0" y="14"/>
                      <a:pt x="0" y="14"/>
                    </a:cubicBezTo>
                    <a:cubicBezTo>
                      <a:pt x="0" y="16"/>
                      <a:pt x="0" y="17"/>
                      <a:pt x="2" y="18"/>
                    </a:cubicBezTo>
                    <a:cubicBezTo>
                      <a:pt x="2" y="0"/>
                      <a:pt x="2" y="0"/>
                      <a:pt x="2" y="0"/>
                    </a:cubicBezTo>
                    <a:cubicBezTo>
                      <a:pt x="0" y="2"/>
                      <a:pt x="0" y="3"/>
                      <a:pt x="0" y="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5" name="Freeform 375"/>
              <p:cNvSpPr>
                <a:spLocks/>
              </p:cNvSpPr>
              <p:nvPr/>
            </p:nvSpPr>
            <p:spPr bwMode="auto">
              <a:xfrm>
                <a:off x="4279" y="778"/>
                <a:ext cx="2" cy="50"/>
              </a:xfrm>
              <a:custGeom>
                <a:avLst/>
                <a:gdLst>
                  <a:gd name="T0" fmla="*/ 0 w 1"/>
                  <a:gd name="T1" fmla="*/ 1 h 23"/>
                  <a:gd name="T2" fmla="*/ 0 w 1"/>
                  <a:gd name="T3" fmla="*/ 22 h 23"/>
                  <a:gd name="T4" fmla="*/ 1 w 1"/>
                  <a:gd name="T5" fmla="*/ 23 h 23"/>
                  <a:gd name="T6" fmla="*/ 1 w 1"/>
                  <a:gd name="T7" fmla="*/ 0 h 23"/>
                  <a:gd name="T8" fmla="*/ 0 w 1"/>
                  <a:gd name="T9" fmla="*/ 1 h 23"/>
                </a:gdLst>
                <a:ahLst/>
                <a:cxnLst>
                  <a:cxn ang="0">
                    <a:pos x="T0" y="T1"/>
                  </a:cxn>
                  <a:cxn ang="0">
                    <a:pos x="T2" y="T3"/>
                  </a:cxn>
                  <a:cxn ang="0">
                    <a:pos x="T4" y="T5"/>
                  </a:cxn>
                  <a:cxn ang="0">
                    <a:pos x="T6" y="T7"/>
                  </a:cxn>
                  <a:cxn ang="0">
                    <a:pos x="T8" y="T9"/>
                  </a:cxn>
                </a:cxnLst>
                <a:rect l="0" t="0" r="r" b="b"/>
                <a:pathLst>
                  <a:path w="1" h="23">
                    <a:moveTo>
                      <a:pt x="0" y="1"/>
                    </a:moveTo>
                    <a:cubicBezTo>
                      <a:pt x="0" y="22"/>
                      <a:pt x="0" y="22"/>
                      <a:pt x="0" y="22"/>
                    </a:cubicBezTo>
                    <a:cubicBezTo>
                      <a:pt x="0" y="22"/>
                      <a:pt x="1" y="22"/>
                      <a:pt x="1" y="23"/>
                    </a:cubicBezTo>
                    <a:cubicBezTo>
                      <a:pt x="1" y="0"/>
                      <a:pt x="1" y="0"/>
                      <a:pt x="1" y="0"/>
                    </a:cubicBezTo>
                    <a:cubicBezTo>
                      <a:pt x="1" y="0"/>
                      <a:pt x="0"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6" name="Freeform 376"/>
              <p:cNvSpPr>
                <a:spLocks/>
              </p:cNvSpPr>
              <p:nvPr/>
            </p:nvSpPr>
            <p:spPr bwMode="auto">
              <a:xfrm>
                <a:off x="4285" y="773"/>
                <a:ext cx="5" cy="57"/>
              </a:xfrm>
              <a:custGeom>
                <a:avLst/>
                <a:gdLst>
                  <a:gd name="T0" fmla="*/ 0 w 2"/>
                  <a:gd name="T1" fmla="*/ 1 h 26"/>
                  <a:gd name="T2" fmla="*/ 0 w 2"/>
                  <a:gd name="T3" fmla="*/ 25 h 26"/>
                  <a:gd name="T4" fmla="*/ 2 w 2"/>
                  <a:gd name="T5" fmla="*/ 26 h 26"/>
                  <a:gd name="T6" fmla="*/ 2 w 2"/>
                  <a:gd name="T7" fmla="*/ 0 h 26"/>
                  <a:gd name="T8" fmla="*/ 0 w 2"/>
                  <a:gd name="T9" fmla="*/ 1 h 26"/>
                </a:gdLst>
                <a:ahLst/>
                <a:cxnLst>
                  <a:cxn ang="0">
                    <a:pos x="T0" y="T1"/>
                  </a:cxn>
                  <a:cxn ang="0">
                    <a:pos x="T2" y="T3"/>
                  </a:cxn>
                  <a:cxn ang="0">
                    <a:pos x="T4" y="T5"/>
                  </a:cxn>
                  <a:cxn ang="0">
                    <a:pos x="T6" y="T7"/>
                  </a:cxn>
                  <a:cxn ang="0">
                    <a:pos x="T8" y="T9"/>
                  </a:cxn>
                </a:cxnLst>
                <a:rect l="0" t="0" r="r" b="b"/>
                <a:pathLst>
                  <a:path w="2" h="26">
                    <a:moveTo>
                      <a:pt x="0" y="1"/>
                    </a:moveTo>
                    <a:cubicBezTo>
                      <a:pt x="0" y="25"/>
                      <a:pt x="0" y="25"/>
                      <a:pt x="0" y="25"/>
                    </a:cubicBezTo>
                    <a:cubicBezTo>
                      <a:pt x="1" y="26"/>
                      <a:pt x="1" y="26"/>
                      <a:pt x="2" y="26"/>
                    </a:cubicBezTo>
                    <a:cubicBezTo>
                      <a:pt x="2" y="0"/>
                      <a:pt x="2" y="0"/>
                      <a:pt x="2" y="0"/>
                    </a:cubicBezTo>
                    <a:cubicBezTo>
                      <a:pt x="1" y="1"/>
                      <a:pt x="1"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7" name="Freeform 377"/>
              <p:cNvSpPr>
                <a:spLocks/>
              </p:cNvSpPr>
              <p:nvPr/>
            </p:nvSpPr>
            <p:spPr bwMode="auto">
              <a:xfrm>
                <a:off x="4294" y="771"/>
                <a:ext cx="4" cy="61"/>
              </a:xfrm>
              <a:custGeom>
                <a:avLst/>
                <a:gdLst>
                  <a:gd name="T0" fmla="*/ 0 w 2"/>
                  <a:gd name="T1" fmla="*/ 1 h 28"/>
                  <a:gd name="T2" fmla="*/ 0 w 2"/>
                  <a:gd name="T3" fmla="*/ 28 h 28"/>
                  <a:gd name="T4" fmla="*/ 2 w 2"/>
                  <a:gd name="T5" fmla="*/ 28 h 28"/>
                  <a:gd name="T6" fmla="*/ 2 w 2"/>
                  <a:gd name="T7" fmla="*/ 0 h 28"/>
                  <a:gd name="T8" fmla="*/ 0 w 2"/>
                  <a:gd name="T9" fmla="*/ 1 h 28"/>
                </a:gdLst>
                <a:ahLst/>
                <a:cxnLst>
                  <a:cxn ang="0">
                    <a:pos x="T0" y="T1"/>
                  </a:cxn>
                  <a:cxn ang="0">
                    <a:pos x="T2" y="T3"/>
                  </a:cxn>
                  <a:cxn ang="0">
                    <a:pos x="T4" y="T5"/>
                  </a:cxn>
                  <a:cxn ang="0">
                    <a:pos x="T6" y="T7"/>
                  </a:cxn>
                  <a:cxn ang="0">
                    <a:pos x="T8" y="T9"/>
                  </a:cxn>
                </a:cxnLst>
                <a:rect l="0" t="0" r="r" b="b"/>
                <a:pathLst>
                  <a:path w="2" h="28">
                    <a:moveTo>
                      <a:pt x="0" y="1"/>
                    </a:moveTo>
                    <a:cubicBezTo>
                      <a:pt x="0" y="28"/>
                      <a:pt x="0" y="28"/>
                      <a:pt x="0" y="28"/>
                    </a:cubicBezTo>
                    <a:cubicBezTo>
                      <a:pt x="1" y="28"/>
                      <a:pt x="1" y="28"/>
                      <a:pt x="2" y="28"/>
                    </a:cubicBezTo>
                    <a:cubicBezTo>
                      <a:pt x="2" y="0"/>
                      <a:pt x="2" y="0"/>
                      <a:pt x="2" y="0"/>
                    </a:cubicBezTo>
                    <a:cubicBezTo>
                      <a:pt x="1" y="0"/>
                      <a:pt x="1"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8" name="Freeform 378"/>
              <p:cNvSpPr>
                <a:spLocks/>
              </p:cNvSpPr>
              <p:nvPr/>
            </p:nvSpPr>
            <p:spPr bwMode="auto">
              <a:xfrm>
                <a:off x="4303" y="769"/>
                <a:ext cx="4" cy="65"/>
              </a:xfrm>
              <a:custGeom>
                <a:avLst/>
                <a:gdLst>
                  <a:gd name="T0" fmla="*/ 0 w 2"/>
                  <a:gd name="T1" fmla="*/ 1 h 30"/>
                  <a:gd name="T2" fmla="*/ 0 w 2"/>
                  <a:gd name="T3" fmla="*/ 30 h 30"/>
                  <a:gd name="T4" fmla="*/ 2 w 2"/>
                  <a:gd name="T5" fmla="*/ 30 h 30"/>
                  <a:gd name="T6" fmla="*/ 2 w 2"/>
                  <a:gd name="T7" fmla="*/ 0 h 30"/>
                  <a:gd name="T8" fmla="*/ 0 w 2"/>
                  <a:gd name="T9" fmla="*/ 1 h 30"/>
                </a:gdLst>
                <a:ahLst/>
                <a:cxnLst>
                  <a:cxn ang="0">
                    <a:pos x="T0" y="T1"/>
                  </a:cxn>
                  <a:cxn ang="0">
                    <a:pos x="T2" y="T3"/>
                  </a:cxn>
                  <a:cxn ang="0">
                    <a:pos x="T4" y="T5"/>
                  </a:cxn>
                  <a:cxn ang="0">
                    <a:pos x="T6" y="T7"/>
                  </a:cxn>
                  <a:cxn ang="0">
                    <a:pos x="T8" y="T9"/>
                  </a:cxn>
                </a:cxnLst>
                <a:rect l="0" t="0" r="r" b="b"/>
                <a:pathLst>
                  <a:path w="2" h="30">
                    <a:moveTo>
                      <a:pt x="0" y="1"/>
                    </a:moveTo>
                    <a:cubicBezTo>
                      <a:pt x="0" y="30"/>
                      <a:pt x="0" y="30"/>
                      <a:pt x="0" y="30"/>
                    </a:cubicBezTo>
                    <a:cubicBezTo>
                      <a:pt x="1" y="30"/>
                      <a:pt x="1" y="30"/>
                      <a:pt x="2" y="30"/>
                    </a:cubicBezTo>
                    <a:cubicBezTo>
                      <a:pt x="2" y="0"/>
                      <a:pt x="2" y="0"/>
                      <a:pt x="2" y="0"/>
                    </a:cubicBezTo>
                    <a:cubicBezTo>
                      <a:pt x="1" y="0"/>
                      <a:pt x="1"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9" name="Freeform 379"/>
              <p:cNvSpPr>
                <a:spLocks/>
              </p:cNvSpPr>
              <p:nvPr/>
            </p:nvSpPr>
            <p:spPr bwMode="auto">
              <a:xfrm>
                <a:off x="4311" y="769"/>
                <a:ext cx="5" cy="67"/>
              </a:xfrm>
              <a:custGeom>
                <a:avLst/>
                <a:gdLst>
                  <a:gd name="T0" fmla="*/ 0 w 2"/>
                  <a:gd name="T1" fmla="*/ 0 h 31"/>
                  <a:gd name="T2" fmla="*/ 0 w 2"/>
                  <a:gd name="T3" fmla="*/ 30 h 31"/>
                  <a:gd name="T4" fmla="*/ 2 w 2"/>
                  <a:gd name="T5" fmla="*/ 31 h 31"/>
                  <a:gd name="T6" fmla="*/ 2 w 2"/>
                  <a:gd name="T7" fmla="*/ 0 h 31"/>
                  <a:gd name="T8" fmla="*/ 0 w 2"/>
                  <a:gd name="T9" fmla="*/ 0 h 31"/>
                </a:gdLst>
                <a:ahLst/>
                <a:cxnLst>
                  <a:cxn ang="0">
                    <a:pos x="T0" y="T1"/>
                  </a:cxn>
                  <a:cxn ang="0">
                    <a:pos x="T2" y="T3"/>
                  </a:cxn>
                  <a:cxn ang="0">
                    <a:pos x="T4" y="T5"/>
                  </a:cxn>
                  <a:cxn ang="0">
                    <a:pos x="T6" y="T7"/>
                  </a:cxn>
                  <a:cxn ang="0">
                    <a:pos x="T8" y="T9"/>
                  </a:cxn>
                </a:cxnLst>
                <a:rect l="0" t="0" r="r" b="b"/>
                <a:pathLst>
                  <a:path w="2" h="31">
                    <a:moveTo>
                      <a:pt x="0" y="0"/>
                    </a:moveTo>
                    <a:cubicBezTo>
                      <a:pt x="0" y="30"/>
                      <a:pt x="0" y="30"/>
                      <a:pt x="0" y="30"/>
                    </a:cubicBezTo>
                    <a:cubicBezTo>
                      <a:pt x="0" y="31"/>
                      <a:pt x="1" y="31"/>
                      <a:pt x="2" y="31"/>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0" name="Freeform 380"/>
              <p:cNvSpPr>
                <a:spLocks/>
              </p:cNvSpPr>
              <p:nvPr/>
            </p:nvSpPr>
            <p:spPr bwMode="auto">
              <a:xfrm>
                <a:off x="4318" y="767"/>
                <a:ext cx="4"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1" name="Freeform 381"/>
              <p:cNvSpPr>
                <a:spLocks/>
              </p:cNvSpPr>
              <p:nvPr/>
            </p:nvSpPr>
            <p:spPr bwMode="auto">
              <a:xfrm>
                <a:off x="4327" y="767"/>
                <a:ext cx="4"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2" name="Freeform 382"/>
              <p:cNvSpPr>
                <a:spLocks/>
              </p:cNvSpPr>
              <p:nvPr/>
            </p:nvSpPr>
            <p:spPr bwMode="auto">
              <a:xfrm>
                <a:off x="4335" y="767"/>
                <a:ext cx="5"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2"/>
                      <a:pt x="1" y="32"/>
                      <a:pt x="2" y="32"/>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3" name="Freeform 383"/>
              <p:cNvSpPr>
                <a:spLocks/>
              </p:cNvSpPr>
              <p:nvPr/>
            </p:nvSpPr>
            <p:spPr bwMode="auto">
              <a:xfrm>
                <a:off x="4344" y="767"/>
                <a:ext cx="4"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2"/>
                      <a:pt x="1" y="32"/>
                      <a:pt x="2" y="32"/>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4" name="Rectangle 384"/>
              <p:cNvSpPr>
                <a:spLocks noChangeArrowheads="1"/>
              </p:cNvSpPr>
              <p:nvPr/>
            </p:nvSpPr>
            <p:spPr bwMode="auto">
              <a:xfrm>
                <a:off x="4355" y="767"/>
                <a:ext cx="1" cy="1"/>
              </a:xfrm>
              <a:prstGeom prst="rect">
                <a:avLst/>
              </a:prstGeom>
              <a:solidFill>
                <a:srgbClr val="EF96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5" name="Freeform 385"/>
              <p:cNvSpPr>
                <a:spLocks/>
              </p:cNvSpPr>
              <p:nvPr/>
            </p:nvSpPr>
            <p:spPr bwMode="auto">
              <a:xfrm>
                <a:off x="4350" y="767"/>
                <a:ext cx="5" cy="69"/>
              </a:xfrm>
              <a:custGeom>
                <a:avLst/>
                <a:gdLst>
                  <a:gd name="T0" fmla="*/ 2 w 2"/>
                  <a:gd name="T1" fmla="*/ 0 h 32"/>
                  <a:gd name="T2" fmla="*/ 0 w 2"/>
                  <a:gd name="T3" fmla="*/ 0 h 32"/>
                  <a:gd name="T4" fmla="*/ 0 w 2"/>
                  <a:gd name="T5" fmla="*/ 32 h 32"/>
                  <a:gd name="T6" fmla="*/ 2 w 2"/>
                  <a:gd name="T7" fmla="*/ 32 h 32"/>
                  <a:gd name="T8" fmla="*/ 2 w 2"/>
                  <a:gd name="T9" fmla="*/ 0 h 32"/>
                </a:gdLst>
                <a:ahLst/>
                <a:cxnLst>
                  <a:cxn ang="0">
                    <a:pos x="T0" y="T1"/>
                  </a:cxn>
                  <a:cxn ang="0">
                    <a:pos x="T2" y="T3"/>
                  </a:cxn>
                  <a:cxn ang="0">
                    <a:pos x="T4" y="T5"/>
                  </a:cxn>
                  <a:cxn ang="0">
                    <a:pos x="T6" y="T7"/>
                  </a:cxn>
                  <a:cxn ang="0">
                    <a:pos x="T8" y="T9"/>
                  </a:cxn>
                </a:cxnLst>
                <a:rect l="0" t="0" r="r" b="b"/>
                <a:pathLst>
                  <a:path w="2" h="32">
                    <a:moveTo>
                      <a:pt x="2" y="0"/>
                    </a:moveTo>
                    <a:cubicBezTo>
                      <a:pt x="0" y="0"/>
                      <a:pt x="0" y="0"/>
                      <a:pt x="0" y="0"/>
                    </a:cubicBezTo>
                    <a:cubicBezTo>
                      <a:pt x="0" y="32"/>
                      <a:pt x="0" y="32"/>
                      <a:pt x="0" y="32"/>
                    </a:cubicBezTo>
                    <a:cubicBezTo>
                      <a:pt x="1" y="32"/>
                      <a:pt x="1" y="32"/>
                      <a:pt x="2" y="32"/>
                    </a:cubicBezTo>
                    <a:cubicBezTo>
                      <a:pt x="2" y="0"/>
                      <a:pt x="2" y="0"/>
                      <a:pt x="2"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6" name="Freeform 386"/>
              <p:cNvSpPr>
                <a:spLocks/>
              </p:cNvSpPr>
              <p:nvPr/>
            </p:nvSpPr>
            <p:spPr bwMode="auto">
              <a:xfrm>
                <a:off x="4359" y="767"/>
                <a:ext cx="4"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1" y="32"/>
                      <a:pt x="2" y="32"/>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7" name="Freeform 387"/>
              <p:cNvSpPr>
                <a:spLocks/>
              </p:cNvSpPr>
              <p:nvPr/>
            </p:nvSpPr>
            <p:spPr bwMode="auto">
              <a:xfrm>
                <a:off x="4368" y="769"/>
                <a:ext cx="4" cy="67"/>
              </a:xfrm>
              <a:custGeom>
                <a:avLst/>
                <a:gdLst>
                  <a:gd name="T0" fmla="*/ 0 w 2"/>
                  <a:gd name="T1" fmla="*/ 0 h 31"/>
                  <a:gd name="T2" fmla="*/ 0 w 2"/>
                  <a:gd name="T3" fmla="*/ 31 h 31"/>
                  <a:gd name="T4" fmla="*/ 2 w 2"/>
                  <a:gd name="T5" fmla="*/ 30 h 31"/>
                  <a:gd name="T6" fmla="*/ 2 w 2"/>
                  <a:gd name="T7" fmla="*/ 0 h 31"/>
                  <a:gd name="T8" fmla="*/ 0 w 2"/>
                  <a:gd name="T9" fmla="*/ 0 h 31"/>
                </a:gdLst>
                <a:ahLst/>
                <a:cxnLst>
                  <a:cxn ang="0">
                    <a:pos x="T0" y="T1"/>
                  </a:cxn>
                  <a:cxn ang="0">
                    <a:pos x="T2" y="T3"/>
                  </a:cxn>
                  <a:cxn ang="0">
                    <a:pos x="T4" y="T5"/>
                  </a:cxn>
                  <a:cxn ang="0">
                    <a:pos x="T6" y="T7"/>
                  </a:cxn>
                  <a:cxn ang="0">
                    <a:pos x="T8" y="T9"/>
                  </a:cxn>
                </a:cxnLst>
                <a:rect l="0" t="0" r="r" b="b"/>
                <a:pathLst>
                  <a:path w="2" h="31">
                    <a:moveTo>
                      <a:pt x="0" y="0"/>
                    </a:moveTo>
                    <a:cubicBezTo>
                      <a:pt x="0" y="31"/>
                      <a:pt x="0" y="31"/>
                      <a:pt x="0" y="31"/>
                    </a:cubicBezTo>
                    <a:cubicBezTo>
                      <a:pt x="1" y="31"/>
                      <a:pt x="1" y="31"/>
                      <a:pt x="2" y="30"/>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8" name="Freeform 388"/>
              <p:cNvSpPr>
                <a:spLocks/>
              </p:cNvSpPr>
              <p:nvPr/>
            </p:nvSpPr>
            <p:spPr bwMode="auto">
              <a:xfrm>
                <a:off x="4376" y="769"/>
                <a:ext cx="5" cy="65"/>
              </a:xfrm>
              <a:custGeom>
                <a:avLst/>
                <a:gdLst>
                  <a:gd name="T0" fmla="*/ 0 w 2"/>
                  <a:gd name="T1" fmla="*/ 0 h 30"/>
                  <a:gd name="T2" fmla="*/ 0 w 2"/>
                  <a:gd name="T3" fmla="*/ 30 h 30"/>
                  <a:gd name="T4" fmla="*/ 2 w 2"/>
                  <a:gd name="T5" fmla="*/ 30 h 30"/>
                  <a:gd name="T6" fmla="*/ 2 w 2"/>
                  <a:gd name="T7" fmla="*/ 1 h 30"/>
                  <a:gd name="T8" fmla="*/ 0 w 2"/>
                  <a:gd name="T9" fmla="*/ 0 h 30"/>
                </a:gdLst>
                <a:ahLst/>
                <a:cxnLst>
                  <a:cxn ang="0">
                    <a:pos x="T0" y="T1"/>
                  </a:cxn>
                  <a:cxn ang="0">
                    <a:pos x="T2" y="T3"/>
                  </a:cxn>
                  <a:cxn ang="0">
                    <a:pos x="T4" y="T5"/>
                  </a:cxn>
                  <a:cxn ang="0">
                    <a:pos x="T6" y="T7"/>
                  </a:cxn>
                  <a:cxn ang="0">
                    <a:pos x="T8" y="T9"/>
                  </a:cxn>
                </a:cxnLst>
                <a:rect l="0" t="0" r="r" b="b"/>
                <a:pathLst>
                  <a:path w="2" h="30">
                    <a:moveTo>
                      <a:pt x="0" y="0"/>
                    </a:moveTo>
                    <a:cubicBezTo>
                      <a:pt x="0" y="30"/>
                      <a:pt x="0" y="30"/>
                      <a:pt x="0" y="30"/>
                    </a:cubicBezTo>
                    <a:cubicBezTo>
                      <a:pt x="1" y="30"/>
                      <a:pt x="1" y="30"/>
                      <a:pt x="2" y="30"/>
                    </a:cubicBezTo>
                    <a:cubicBezTo>
                      <a:pt x="2" y="1"/>
                      <a:pt x="2" y="1"/>
                      <a:pt x="2" y="1"/>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9" name="Freeform 389"/>
              <p:cNvSpPr>
                <a:spLocks/>
              </p:cNvSpPr>
              <p:nvPr/>
            </p:nvSpPr>
            <p:spPr bwMode="auto">
              <a:xfrm>
                <a:off x="4385" y="771"/>
                <a:ext cx="2" cy="61"/>
              </a:xfrm>
              <a:custGeom>
                <a:avLst/>
                <a:gdLst>
                  <a:gd name="T0" fmla="*/ 0 w 1"/>
                  <a:gd name="T1" fmla="*/ 0 h 28"/>
                  <a:gd name="T2" fmla="*/ 0 w 1"/>
                  <a:gd name="T3" fmla="*/ 28 h 28"/>
                  <a:gd name="T4" fmla="*/ 1 w 1"/>
                  <a:gd name="T5" fmla="*/ 28 h 28"/>
                  <a:gd name="T6" fmla="*/ 1 w 1"/>
                  <a:gd name="T7" fmla="*/ 0 h 28"/>
                  <a:gd name="T8" fmla="*/ 0 w 1"/>
                  <a:gd name="T9" fmla="*/ 0 h 28"/>
                </a:gdLst>
                <a:ahLst/>
                <a:cxnLst>
                  <a:cxn ang="0">
                    <a:pos x="T0" y="T1"/>
                  </a:cxn>
                  <a:cxn ang="0">
                    <a:pos x="T2" y="T3"/>
                  </a:cxn>
                  <a:cxn ang="0">
                    <a:pos x="T4" y="T5"/>
                  </a:cxn>
                  <a:cxn ang="0">
                    <a:pos x="T6" y="T7"/>
                  </a:cxn>
                  <a:cxn ang="0">
                    <a:pos x="T8" y="T9"/>
                  </a:cxn>
                </a:cxnLst>
                <a:rect l="0" t="0" r="r" b="b"/>
                <a:pathLst>
                  <a:path w="1" h="28">
                    <a:moveTo>
                      <a:pt x="0" y="0"/>
                    </a:moveTo>
                    <a:cubicBezTo>
                      <a:pt x="0" y="28"/>
                      <a:pt x="0" y="28"/>
                      <a:pt x="0" y="28"/>
                    </a:cubicBezTo>
                    <a:cubicBezTo>
                      <a:pt x="0" y="28"/>
                      <a:pt x="1" y="28"/>
                      <a:pt x="1" y="28"/>
                    </a:cubicBezTo>
                    <a:cubicBezTo>
                      <a:pt x="1" y="0"/>
                      <a:pt x="1" y="0"/>
                      <a:pt x="1"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0" name="Freeform 390"/>
              <p:cNvSpPr>
                <a:spLocks/>
              </p:cNvSpPr>
              <p:nvPr/>
            </p:nvSpPr>
            <p:spPr bwMode="auto">
              <a:xfrm>
                <a:off x="4392" y="773"/>
                <a:ext cx="4" cy="57"/>
              </a:xfrm>
              <a:custGeom>
                <a:avLst/>
                <a:gdLst>
                  <a:gd name="T0" fmla="*/ 0 w 2"/>
                  <a:gd name="T1" fmla="*/ 0 h 26"/>
                  <a:gd name="T2" fmla="*/ 0 w 2"/>
                  <a:gd name="T3" fmla="*/ 26 h 26"/>
                  <a:gd name="T4" fmla="*/ 2 w 2"/>
                  <a:gd name="T5" fmla="*/ 26 h 26"/>
                  <a:gd name="T6" fmla="*/ 2 w 2"/>
                  <a:gd name="T7" fmla="*/ 1 h 26"/>
                  <a:gd name="T8" fmla="*/ 0 w 2"/>
                  <a:gd name="T9" fmla="*/ 0 h 26"/>
                </a:gdLst>
                <a:ahLst/>
                <a:cxnLst>
                  <a:cxn ang="0">
                    <a:pos x="T0" y="T1"/>
                  </a:cxn>
                  <a:cxn ang="0">
                    <a:pos x="T2" y="T3"/>
                  </a:cxn>
                  <a:cxn ang="0">
                    <a:pos x="T4" y="T5"/>
                  </a:cxn>
                  <a:cxn ang="0">
                    <a:pos x="T6" y="T7"/>
                  </a:cxn>
                  <a:cxn ang="0">
                    <a:pos x="T8" y="T9"/>
                  </a:cxn>
                </a:cxnLst>
                <a:rect l="0" t="0" r="r" b="b"/>
                <a:pathLst>
                  <a:path w="2" h="26">
                    <a:moveTo>
                      <a:pt x="0" y="0"/>
                    </a:moveTo>
                    <a:cubicBezTo>
                      <a:pt x="0" y="26"/>
                      <a:pt x="0" y="26"/>
                      <a:pt x="0" y="26"/>
                    </a:cubicBezTo>
                    <a:cubicBezTo>
                      <a:pt x="1" y="26"/>
                      <a:pt x="2" y="26"/>
                      <a:pt x="2" y="26"/>
                    </a:cubicBezTo>
                    <a:cubicBezTo>
                      <a:pt x="2" y="1"/>
                      <a:pt x="2" y="1"/>
                      <a:pt x="2" y="1"/>
                    </a:cubicBezTo>
                    <a:cubicBezTo>
                      <a:pt x="2" y="1"/>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1" name="Freeform 391"/>
              <p:cNvSpPr>
                <a:spLocks/>
              </p:cNvSpPr>
              <p:nvPr/>
            </p:nvSpPr>
            <p:spPr bwMode="auto">
              <a:xfrm>
                <a:off x="4400" y="778"/>
                <a:ext cx="5" cy="50"/>
              </a:xfrm>
              <a:custGeom>
                <a:avLst/>
                <a:gdLst>
                  <a:gd name="T0" fmla="*/ 0 w 2"/>
                  <a:gd name="T1" fmla="*/ 0 h 23"/>
                  <a:gd name="T2" fmla="*/ 0 w 2"/>
                  <a:gd name="T3" fmla="*/ 23 h 23"/>
                  <a:gd name="T4" fmla="*/ 2 w 2"/>
                  <a:gd name="T5" fmla="*/ 22 h 23"/>
                  <a:gd name="T6" fmla="*/ 2 w 2"/>
                  <a:gd name="T7" fmla="*/ 1 h 23"/>
                  <a:gd name="T8" fmla="*/ 0 w 2"/>
                  <a:gd name="T9" fmla="*/ 0 h 23"/>
                </a:gdLst>
                <a:ahLst/>
                <a:cxnLst>
                  <a:cxn ang="0">
                    <a:pos x="T0" y="T1"/>
                  </a:cxn>
                  <a:cxn ang="0">
                    <a:pos x="T2" y="T3"/>
                  </a:cxn>
                  <a:cxn ang="0">
                    <a:pos x="T4" y="T5"/>
                  </a:cxn>
                  <a:cxn ang="0">
                    <a:pos x="T6" y="T7"/>
                  </a:cxn>
                  <a:cxn ang="0">
                    <a:pos x="T8" y="T9"/>
                  </a:cxn>
                </a:cxnLst>
                <a:rect l="0" t="0" r="r" b="b"/>
                <a:pathLst>
                  <a:path w="2" h="23">
                    <a:moveTo>
                      <a:pt x="0" y="0"/>
                    </a:moveTo>
                    <a:cubicBezTo>
                      <a:pt x="0" y="23"/>
                      <a:pt x="0" y="23"/>
                      <a:pt x="0" y="23"/>
                    </a:cubicBezTo>
                    <a:cubicBezTo>
                      <a:pt x="1" y="22"/>
                      <a:pt x="2" y="22"/>
                      <a:pt x="2" y="22"/>
                    </a:cubicBezTo>
                    <a:cubicBezTo>
                      <a:pt x="2" y="1"/>
                      <a:pt x="2" y="1"/>
                      <a:pt x="2" y="1"/>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2" name="Freeform 392"/>
              <p:cNvSpPr>
                <a:spLocks/>
              </p:cNvSpPr>
              <p:nvPr/>
            </p:nvSpPr>
            <p:spPr bwMode="auto">
              <a:xfrm>
                <a:off x="4409" y="782"/>
                <a:ext cx="4" cy="39"/>
              </a:xfrm>
              <a:custGeom>
                <a:avLst/>
                <a:gdLst>
                  <a:gd name="T0" fmla="*/ 2 w 2"/>
                  <a:gd name="T1" fmla="*/ 14 h 18"/>
                  <a:gd name="T2" fmla="*/ 2 w 2"/>
                  <a:gd name="T3" fmla="*/ 4 h 18"/>
                  <a:gd name="T4" fmla="*/ 0 w 2"/>
                  <a:gd name="T5" fmla="*/ 0 h 18"/>
                  <a:gd name="T6" fmla="*/ 0 w 2"/>
                  <a:gd name="T7" fmla="*/ 18 h 18"/>
                  <a:gd name="T8" fmla="*/ 2 w 2"/>
                  <a:gd name="T9" fmla="*/ 14 h 18"/>
                </a:gdLst>
                <a:ahLst/>
                <a:cxnLst>
                  <a:cxn ang="0">
                    <a:pos x="T0" y="T1"/>
                  </a:cxn>
                  <a:cxn ang="0">
                    <a:pos x="T2" y="T3"/>
                  </a:cxn>
                  <a:cxn ang="0">
                    <a:pos x="T4" y="T5"/>
                  </a:cxn>
                  <a:cxn ang="0">
                    <a:pos x="T6" y="T7"/>
                  </a:cxn>
                  <a:cxn ang="0">
                    <a:pos x="T8" y="T9"/>
                  </a:cxn>
                </a:cxnLst>
                <a:rect l="0" t="0" r="r" b="b"/>
                <a:pathLst>
                  <a:path w="2" h="18">
                    <a:moveTo>
                      <a:pt x="2" y="14"/>
                    </a:moveTo>
                    <a:cubicBezTo>
                      <a:pt x="2" y="4"/>
                      <a:pt x="2" y="4"/>
                      <a:pt x="2" y="4"/>
                    </a:cubicBezTo>
                    <a:cubicBezTo>
                      <a:pt x="2" y="3"/>
                      <a:pt x="1" y="1"/>
                      <a:pt x="0" y="0"/>
                    </a:cubicBezTo>
                    <a:cubicBezTo>
                      <a:pt x="0" y="18"/>
                      <a:pt x="0" y="18"/>
                      <a:pt x="0" y="18"/>
                    </a:cubicBezTo>
                    <a:cubicBezTo>
                      <a:pt x="1" y="17"/>
                      <a:pt x="2" y="16"/>
                      <a:pt x="2" y="1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3" name="Oval 393"/>
              <p:cNvSpPr>
                <a:spLocks noChangeArrowheads="1"/>
              </p:cNvSpPr>
              <p:nvPr/>
            </p:nvSpPr>
            <p:spPr bwMode="auto">
              <a:xfrm>
                <a:off x="4270" y="767"/>
                <a:ext cx="143" cy="48"/>
              </a:xfrm>
              <a:prstGeom prst="ellipse">
                <a:avLst/>
              </a:prstGeom>
              <a:solidFill>
                <a:srgbClr val="FFCD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4" name="Oval 394"/>
              <p:cNvSpPr>
                <a:spLocks noChangeArrowheads="1"/>
              </p:cNvSpPr>
              <p:nvPr/>
            </p:nvSpPr>
            <p:spPr bwMode="auto">
              <a:xfrm>
                <a:off x="4283" y="776"/>
                <a:ext cx="117" cy="34"/>
              </a:xfrm>
              <a:prstGeom prst="ellipse">
                <a:avLst/>
              </a:prstGeom>
              <a:solidFill>
                <a:srgbClr val="FFD3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5" name="Oval 395"/>
              <p:cNvSpPr>
                <a:spLocks noChangeArrowheads="1"/>
              </p:cNvSpPr>
              <p:nvPr/>
            </p:nvSpPr>
            <p:spPr bwMode="auto">
              <a:xfrm>
                <a:off x="4283" y="771"/>
                <a:ext cx="117" cy="35"/>
              </a:xfrm>
              <a:prstGeom prst="ellipse">
                <a:avLst/>
              </a:prstGeom>
              <a:solidFill>
                <a:srgbClr val="F7BF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6" name="Freeform 396"/>
              <p:cNvSpPr>
                <a:spLocks/>
              </p:cNvSpPr>
              <p:nvPr/>
            </p:nvSpPr>
            <p:spPr bwMode="auto">
              <a:xfrm>
                <a:off x="4283" y="771"/>
                <a:ext cx="117" cy="20"/>
              </a:xfrm>
              <a:custGeom>
                <a:avLst/>
                <a:gdLst>
                  <a:gd name="T0" fmla="*/ 27 w 54"/>
                  <a:gd name="T1" fmla="*/ 1 h 9"/>
                  <a:gd name="T2" fmla="*/ 54 w 54"/>
                  <a:gd name="T3" fmla="*/ 9 h 9"/>
                  <a:gd name="T4" fmla="*/ 54 w 54"/>
                  <a:gd name="T5" fmla="*/ 8 h 9"/>
                  <a:gd name="T6" fmla="*/ 27 w 54"/>
                  <a:gd name="T7" fmla="*/ 0 h 9"/>
                  <a:gd name="T8" fmla="*/ 0 w 54"/>
                  <a:gd name="T9" fmla="*/ 8 h 9"/>
                  <a:gd name="T10" fmla="*/ 0 w 54"/>
                  <a:gd name="T11" fmla="*/ 9 h 9"/>
                  <a:gd name="T12" fmla="*/ 27 w 54"/>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54" h="9">
                    <a:moveTo>
                      <a:pt x="27" y="1"/>
                    </a:moveTo>
                    <a:cubicBezTo>
                      <a:pt x="41" y="1"/>
                      <a:pt x="53" y="5"/>
                      <a:pt x="54" y="9"/>
                    </a:cubicBezTo>
                    <a:cubicBezTo>
                      <a:pt x="54" y="8"/>
                      <a:pt x="54" y="8"/>
                      <a:pt x="54" y="8"/>
                    </a:cubicBezTo>
                    <a:cubicBezTo>
                      <a:pt x="54" y="4"/>
                      <a:pt x="42" y="0"/>
                      <a:pt x="27" y="0"/>
                    </a:cubicBezTo>
                    <a:cubicBezTo>
                      <a:pt x="12" y="0"/>
                      <a:pt x="0" y="4"/>
                      <a:pt x="0" y="8"/>
                    </a:cubicBezTo>
                    <a:cubicBezTo>
                      <a:pt x="0" y="8"/>
                      <a:pt x="0" y="8"/>
                      <a:pt x="0" y="9"/>
                    </a:cubicBezTo>
                    <a:cubicBezTo>
                      <a:pt x="1" y="5"/>
                      <a:pt x="13" y="1"/>
                      <a:pt x="27" y="1"/>
                    </a:cubicBez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7" name="Freeform 397"/>
              <p:cNvSpPr>
                <a:spLocks/>
              </p:cNvSpPr>
              <p:nvPr/>
            </p:nvSpPr>
            <p:spPr bwMode="auto">
              <a:xfrm>
                <a:off x="4270" y="737"/>
                <a:ext cx="143" cy="71"/>
              </a:xfrm>
              <a:custGeom>
                <a:avLst/>
                <a:gdLst>
                  <a:gd name="T0" fmla="*/ 66 w 66"/>
                  <a:gd name="T1" fmla="*/ 22 h 33"/>
                  <a:gd name="T2" fmla="*/ 33 w 66"/>
                  <a:gd name="T3" fmla="*/ 33 h 33"/>
                  <a:gd name="T4" fmla="*/ 0 w 66"/>
                  <a:gd name="T5" fmla="*/ 22 h 33"/>
                  <a:gd name="T6" fmla="*/ 0 w 66"/>
                  <a:gd name="T7" fmla="*/ 11 h 33"/>
                  <a:gd name="T8" fmla="*/ 33 w 66"/>
                  <a:gd name="T9" fmla="*/ 0 h 33"/>
                  <a:gd name="T10" fmla="*/ 66 w 66"/>
                  <a:gd name="T11" fmla="*/ 11 h 33"/>
                  <a:gd name="T12" fmla="*/ 66 w 66"/>
                  <a:gd name="T13" fmla="*/ 22 h 33"/>
                </a:gdLst>
                <a:ahLst/>
                <a:cxnLst>
                  <a:cxn ang="0">
                    <a:pos x="T0" y="T1"/>
                  </a:cxn>
                  <a:cxn ang="0">
                    <a:pos x="T2" y="T3"/>
                  </a:cxn>
                  <a:cxn ang="0">
                    <a:pos x="T4" y="T5"/>
                  </a:cxn>
                  <a:cxn ang="0">
                    <a:pos x="T6" y="T7"/>
                  </a:cxn>
                  <a:cxn ang="0">
                    <a:pos x="T8" y="T9"/>
                  </a:cxn>
                  <a:cxn ang="0">
                    <a:pos x="T10" y="T11"/>
                  </a:cxn>
                  <a:cxn ang="0">
                    <a:pos x="T12" y="T13"/>
                  </a:cxn>
                </a:cxnLst>
                <a:rect l="0" t="0" r="r" b="b"/>
                <a:pathLst>
                  <a:path w="66" h="33">
                    <a:moveTo>
                      <a:pt x="66" y="22"/>
                    </a:moveTo>
                    <a:cubicBezTo>
                      <a:pt x="66" y="28"/>
                      <a:pt x="51" y="33"/>
                      <a:pt x="33" y="33"/>
                    </a:cubicBezTo>
                    <a:cubicBezTo>
                      <a:pt x="15" y="33"/>
                      <a:pt x="0" y="28"/>
                      <a:pt x="0" y="22"/>
                    </a:cubicBezTo>
                    <a:cubicBezTo>
                      <a:pt x="0" y="11"/>
                      <a:pt x="0" y="11"/>
                      <a:pt x="0" y="11"/>
                    </a:cubicBezTo>
                    <a:cubicBezTo>
                      <a:pt x="0" y="5"/>
                      <a:pt x="15" y="0"/>
                      <a:pt x="33" y="0"/>
                    </a:cubicBezTo>
                    <a:cubicBezTo>
                      <a:pt x="51" y="0"/>
                      <a:pt x="66" y="5"/>
                      <a:pt x="66" y="11"/>
                    </a:cubicBezTo>
                    <a:lnTo>
                      <a:pt x="66" y="22"/>
                    </a:ln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8" name="Freeform 398"/>
              <p:cNvSpPr>
                <a:spLocks/>
              </p:cNvSpPr>
              <p:nvPr/>
            </p:nvSpPr>
            <p:spPr bwMode="auto">
              <a:xfrm>
                <a:off x="4270" y="734"/>
                <a:ext cx="143" cy="70"/>
              </a:xfrm>
              <a:custGeom>
                <a:avLst/>
                <a:gdLst>
                  <a:gd name="T0" fmla="*/ 66 w 66"/>
                  <a:gd name="T1" fmla="*/ 21 h 32"/>
                  <a:gd name="T2" fmla="*/ 33 w 66"/>
                  <a:gd name="T3" fmla="*/ 32 h 32"/>
                  <a:gd name="T4" fmla="*/ 0 w 66"/>
                  <a:gd name="T5" fmla="*/ 21 h 32"/>
                  <a:gd name="T6" fmla="*/ 0 w 66"/>
                  <a:gd name="T7" fmla="*/ 11 h 32"/>
                  <a:gd name="T8" fmla="*/ 33 w 66"/>
                  <a:gd name="T9" fmla="*/ 0 h 32"/>
                  <a:gd name="T10" fmla="*/ 66 w 66"/>
                  <a:gd name="T11" fmla="*/ 11 h 32"/>
                  <a:gd name="T12" fmla="*/ 66 w 66"/>
                  <a:gd name="T13" fmla="*/ 21 h 32"/>
                </a:gdLst>
                <a:ahLst/>
                <a:cxnLst>
                  <a:cxn ang="0">
                    <a:pos x="T0" y="T1"/>
                  </a:cxn>
                  <a:cxn ang="0">
                    <a:pos x="T2" y="T3"/>
                  </a:cxn>
                  <a:cxn ang="0">
                    <a:pos x="T4" y="T5"/>
                  </a:cxn>
                  <a:cxn ang="0">
                    <a:pos x="T6" y="T7"/>
                  </a:cxn>
                  <a:cxn ang="0">
                    <a:pos x="T8" y="T9"/>
                  </a:cxn>
                  <a:cxn ang="0">
                    <a:pos x="T10" y="T11"/>
                  </a:cxn>
                  <a:cxn ang="0">
                    <a:pos x="T12" y="T13"/>
                  </a:cxn>
                </a:cxnLst>
                <a:rect l="0" t="0" r="r" b="b"/>
                <a:pathLst>
                  <a:path w="66" h="32">
                    <a:moveTo>
                      <a:pt x="66" y="21"/>
                    </a:moveTo>
                    <a:cubicBezTo>
                      <a:pt x="66" y="28"/>
                      <a:pt x="51" y="32"/>
                      <a:pt x="33" y="32"/>
                    </a:cubicBezTo>
                    <a:cubicBezTo>
                      <a:pt x="15" y="32"/>
                      <a:pt x="0" y="28"/>
                      <a:pt x="0" y="21"/>
                    </a:cubicBezTo>
                    <a:cubicBezTo>
                      <a:pt x="0" y="11"/>
                      <a:pt x="0" y="11"/>
                      <a:pt x="0" y="11"/>
                    </a:cubicBezTo>
                    <a:cubicBezTo>
                      <a:pt x="0" y="5"/>
                      <a:pt x="15" y="0"/>
                      <a:pt x="33" y="0"/>
                    </a:cubicBezTo>
                    <a:cubicBezTo>
                      <a:pt x="51" y="0"/>
                      <a:pt x="66" y="5"/>
                      <a:pt x="66" y="11"/>
                    </a:cubicBezTo>
                    <a:lnTo>
                      <a:pt x="66" y="21"/>
                    </a:ln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9" name="Freeform 399"/>
              <p:cNvSpPr>
                <a:spLocks/>
              </p:cNvSpPr>
              <p:nvPr/>
            </p:nvSpPr>
            <p:spPr bwMode="auto">
              <a:xfrm>
                <a:off x="4270" y="750"/>
                <a:ext cx="5" cy="39"/>
              </a:xfrm>
              <a:custGeom>
                <a:avLst/>
                <a:gdLst>
                  <a:gd name="T0" fmla="*/ 0 w 2"/>
                  <a:gd name="T1" fmla="*/ 4 h 18"/>
                  <a:gd name="T2" fmla="*/ 0 w 2"/>
                  <a:gd name="T3" fmla="*/ 14 h 18"/>
                  <a:gd name="T4" fmla="*/ 2 w 2"/>
                  <a:gd name="T5" fmla="*/ 18 h 18"/>
                  <a:gd name="T6" fmla="*/ 2 w 2"/>
                  <a:gd name="T7" fmla="*/ 0 h 18"/>
                  <a:gd name="T8" fmla="*/ 0 w 2"/>
                  <a:gd name="T9" fmla="*/ 4 h 18"/>
                </a:gdLst>
                <a:ahLst/>
                <a:cxnLst>
                  <a:cxn ang="0">
                    <a:pos x="T0" y="T1"/>
                  </a:cxn>
                  <a:cxn ang="0">
                    <a:pos x="T2" y="T3"/>
                  </a:cxn>
                  <a:cxn ang="0">
                    <a:pos x="T4" y="T5"/>
                  </a:cxn>
                  <a:cxn ang="0">
                    <a:pos x="T6" y="T7"/>
                  </a:cxn>
                  <a:cxn ang="0">
                    <a:pos x="T8" y="T9"/>
                  </a:cxn>
                </a:cxnLst>
                <a:rect l="0" t="0" r="r" b="b"/>
                <a:pathLst>
                  <a:path w="2" h="18">
                    <a:moveTo>
                      <a:pt x="0" y="4"/>
                    </a:moveTo>
                    <a:cubicBezTo>
                      <a:pt x="0" y="14"/>
                      <a:pt x="0" y="14"/>
                      <a:pt x="0" y="14"/>
                    </a:cubicBezTo>
                    <a:cubicBezTo>
                      <a:pt x="0" y="16"/>
                      <a:pt x="0" y="17"/>
                      <a:pt x="2" y="18"/>
                    </a:cubicBezTo>
                    <a:cubicBezTo>
                      <a:pt x="2" y="0"/>
                      <a:pt x="2" y="0"/>
                      <a:pt x="2" y="0"/>
                    </a:cubicBezTo>
                    <a:cubicBezTo>
                      <a:pt x="0" y="2"/>
                      <a:pt x="0" y="3"/>
                      <a:pt x="0" y="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0" name="Freeform 400"/>
              <p:cNvSpPr>
                <a:spLocks/>
              </p:cNvSpPr>
              <p:nvPr/>
            </p:nvSpPr>
            <p:spPr bwMode="auto">
              <a:xfrm>
                <a:off x="4279" y="745"/>
                <a:ext cx="2" cy="50"/>
              </a:xfrm>
              <a:custGeom>
                <a:avLst/>
                <a:gdLst>
                  <a:gd name="T0" fmla="*/ 0 w 1"/>
                  <a:gd name="T1" fmla="*/ 1 h 23"/>
                  <a:gd name="T2" fmla="*/ 0 w 1"/>
                  <a:gd name="T3" fmla="*/ 22 h 23"/>
                  <a:gd name="T4" fmla="*/ 1 w 1"/>
                  <a:gd name="T5" fmla="*/ 23 h 23"/>
                  <a:gd name="T6" fmla="*/ 1 w 1"/>
                  <a:gd name="T7" fmla="*/ 0 h 23"/>
                  <a:gd name="T8" fmla="*/ 0 w 1"/>
                  <a:gd name="T9" fmla="*/ 1 h 23"/>
                </a:gdLst>
                <a:ahLst/>
                <a:cxnLst>
                  <a:cxn ang="0">
                    <a:pos x="T0" y="T1"/>
                  </a:cxn>
                  <a:cxn ang="0">
                    <a:pos x="T2" y="T3"/>
                  </a:cxn>
                  <a:cxn ang="0">
                    <a:pos x="T4" y="T5"/>
                  </a:cxn>
                  <a:cxn ang="0">
                    <a:pos x="T6" y="T7"/>
                  </a:cxn>
                  <a:cxn ang="0">
                    <a:pos x="T8" y="T9"/>
                  </a:cxn>
                </a:cxnLst>
                <a:rect l="0" t="0" r="r" b="b"/>
                <a:pathLst>
                  <a:path w="1" h="23">
                    <a:moveTo>
                      <a:pt x="0" y="1"/>
                    </a:moveTo>
                    <a:cubicBezTo>
                      <a:pt x="0" y="22"/>
                      <a:pt x="0" y="22"/>
                      <a:pt x="0" y="22"/>
                    </a:cubicBezTo>
                    <a:cubicBezTo>
                      <a:pt x="0" y="22"/>
                      <a:pt x="1" y="22"/>
                      <a:pt x="1" y="23"/>
                    </a:cubicBezTo>
                    <a:cubicBezTo>
                      <a:pt x="1" y="0"/>
                      <a:pt x="1" y="0"/>
                      <a:pt x="1" y="0"/>
                    </a:cubicBezTo>
                    <a:cubicBezTo>
                      <a:pt x="1" y="0"/>
                      <a:pt x="0"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1" name="Freeform 401"/>
              <p:cNvSpPr>
                <a:spLocks/>
              </p:cNvSpPr>
              <p:nvPr/>
            </p:nvSpPr>
            <p:spPr bwMode="auto">
              <a:xfrm>
                <a:off x="4285" y="741"/>
                <a:ext cx="5" cy="56"/>
              </a:xfrm>
              <a:custGeom>
                <a:avLst/>
                <a:gdLst>
                  <a:gd name="T0" fmla="*/ 0 w 2"/>
                  <a:gd name="T1" fmla="*/ 1 h 26"/>
                  <a:gd name="T2" fmla="*/ 0 w 2"/>
                  <a:gd name="T3" fmla="*/ 25 h 26"/>
                  <a:gd name="T4" fmla="*/ 2 w 2"/>
                  <a:gd name="T5" fmla="*/ 26 h 26"/>
                  <a:gd name="T6" fmla="*/ 2 w 2"/>
                  <a:gd name="T7" fmla="*/ 0 h 26"/>
                  <a:gd name="T8" fmla="*/ 0 w 2"/>
                  <a:gd name="T9" fmla="*/ 1 h 26"/>
                </a:gdLst>
                <a:ahLst/>
                <a:cxnLst>
                  <a:cxn ang="0">
                    <a:pos x="T0" y="T1"/>
                  </a:cxn>
                  <a:cxn ang="0">
                    <a:pos x="T2" y="T3"/>
                  </a:cxn>
                  <a:cxn ang="0">
                    <a:pos x="T4" y="T5"/>
                  </a:cxn>
                  <a:cxn ang="0">
                    <a:pos x="T6" y="T7"/>
                  </a:cxn>
                  <a:cxn ang="0">
                    <a:pos x="T8" y="T9"/>
                  </a:cxn>
                </a:cxnLst>
                <a:rect l="0" t="0" r="r" b="b"/>
                <a:pathLst>
                  <a:path w="2" h="26">
                    <a:moveTo>
                      <a:pt x="0" y="1"/>
                    </a:moveTo>
                    <a:cubicBezTo>
                      <a:pt x="0" y="25"/>
                      <a:pt x="0" y="25"/>
                      <a:pt x="0" y="25"/>
                    </a:cubicBezTo>
                    <a:cubicBezTo>
                      <a:pt x="1" y="26"/>
                      <a:pt x="1" y="26"/>
                      <a:pt x="2" y="26"/>
                    </a:cubicBezTo>
                    <a:cubicBezTo>
                      <a:pt x="2" y="0"/>
                      <a:pt x="2" y="0"/>
                      <a:pt x="2" y="0"/>
                    </a:cubicBezTo>
                    <a:cubicBezTo>
                      <a:pt x="1" y="1"/>
                      <a:pt x="1"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2" name="Freeform 402"/>
              <p:cNvSpPr>
                <a:spLocks/>
              </p:cNvSpPr>
              <p:nvPr/>
            </p:nvSpPr>
            <p:spPr bwMode="auto">
              <a:xfrm>
                <a:off x="4294" y="739"/>
                <a:ext cx="4" cy="60"/>
              </a:xfrm>
              <a:custGeom>
                <a:avLst/>
                <a:gdLst>
                  <a:gd name="T0" fmla="*/ 0 w 2"/>
                  <a:gd name="T1" fmla="*/ 1 h 28"/>
                  <a:gd name="T2" fmla="*/ 0 w 2"/>
                  <a:gd name="T3" fmla="*/ 28 h 28"/>
                  <a:gd name="T4" fmla="*/ 2 w 2"/>
                  <a:gd name="T5" fmla="*/ 28 h 28"/>
                  <a:gd name="T6" fmla="*/ 2 w 2"/>
                  <a:gd name="T7" fmla="*/ 0 h 28"/>
                  <a:gd name="T8" fmla="*/ 0 w 2"/>
                  <a:gd name="T9" fmla="*/ 1 h 28"/>
                </a:gdLst>
                <a:ahLst/>
                <a:cxnLst>
                  <a:cxn ang="0">
                    <a:pos x="T0" y="T1"/>
                  </a:cxn>
                  <a:cxn ang="0">
                    <a:pos x="T2" y="T3"/>
                  </a:cxn>
                  <a:cxn ang="0">
                    <a:pos x="T4" y="T5"/>
                  </a:cxn>
                  <a:cxn ang="0">
                    <a:pos x="T6" y="T7"/>
                  </a:cxn>
                  <a:cxn ang="0">
                    <a:pos x="T8" y="T9"/>
                  </a:cxn>
                </a:cxnLst>
                <a:rect l="0" t="0" r="r" b="b"/>
                <a:pathLst>
                  <a:path w="2" h="28">
                    <a:moveTo>
                      <a:pt x="0" y="1"/>
                    </a:moveTo>
                    <a:cubicBezTo>
                      <a:pt x="0" y="28"/>
                      <a:pt x="0" y="28"/>
                      <a:pt x="0" y="28"/>
                    </a:cubicBezTo>
                    <a:cubicBezTo>
                      <a:pt x="1" y="28"/>
                      <a:pt x="1" y="28"/>
                      <a:pt x="2" y="28"/>
                    </a:cubicBezTo>
                    <a:cubicBezTo>
                      <a:pt x="2" y="0"/>
                      <a:pt x="2" y="0"/>
                      <a:pt x="2" y="0"/>
                    </a:cubicBezTo>
                    <a:cubicBezTo>
                      <a:pt x="1" y="0"/>
                      <a:pt x="1"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3" name="Freeform 403"/>
              <p:cNvSpPr>
                <a:spLocks/>
              </p:cNvSpPr>
              <p:nvPr/>
            </p:nvSpPr>
            <p:spPr bwMode="auto">
              <a:xfrm>
                <a:off x="4303" y="737"/>
                <a:ext cx="4" cy="65"/>
              </a:xfrm>
              <a:custGeom>
                <a:avLst/>
                <a:gdLst>
                  <a:gd name="T0" fmla="*/ 0 w 2"/>
                  <a:gd name="T1" fmla="*/ 1 h 30"/>
                  <a:gd name="T2" fmla="*/ 0 w 2"/>
                  <a:gd name="T3" fmla="*/ 30 h 30"/>
                  <a:gd name="T4" fmla="*/ 2 w 2"/>
                  <a:gd name="T5" fmla="*/ 30 h 30"/>
                  <a:gd name="T6" fmla="*/ 2 w 2"/>
                  <a:gd name="T7" fmla="*/ 0 h 30"/>
                  <a:gd name="T8" fmla="*/ 0 w 2"/>
                  <a:gd name="T9" fmla="*/ 1 h 30"/>
                </a:gdLst>
                <a:ahLst/>
                <a:cxnLst>
                  <a:cxn ang="0">
                    <a:pos x="T0" y="T1"/>
                  </a:cxn>
                  <a:cxn ang="0">
                    <a:pos x="T2" y="T3"/>
                  </a:cxn>
                  <a:cxn ang="0">
                    <a:pos x="T4" y="T5"/>
                  </a:cxn>
                  <a:cxn ang="0">
                    <a:pos x="T6" y="T7"/>
                  </a:cxn>
                  <a:cxn ang="0">
                    <a:pos x="T8" y="T9"/>
                  </a:cxn>
                </a:cxnLst>
                <a:rect l="0" t="0" r="r" b="b"/>
                <a:pathLst>
                  <a:path w="2" h="30">
                    <a:moveTo>
                      <a:pt x="0" y="1"/>
                    </a:moveTo>
                    <a:cubicBezTo>
                      <a:pt x="0" y="30"/>
                      <a:pt x="0" y="30"/>
                      <a:pt x="0" y="30"/>
                    </a:cubicBezTo>
                    <a:cubicBezTo>
                      <a:pt x="1" y="30"/>
                      <a:pt x="1" y="30"/>
                      <a:pt x="2" y="30"/>
                    </a:cubicBezTo>
                    <a:cubicBezTo>
                      <a:pt x="2" y="0"/>
                      <a:pt x="2" y="0"/>
                      <a:pt x="2" y="0"/>
                    </a:cubicBezTo>
                    <a:cubicBezTo>
                      <a:pt x="1" y="0"/>
                      <a:pt x="1"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4" name="Freeform 404"/>
              <p:cNvSpPr>
                <a:spLocks/>
              </p:cNvSpPr>
              <p:nvPr/>
            </p:nvSpPr>
            <p:spPr bwMode="auto">
              <a:xfrm>
                <a:off x="4311" y="737"/>
                <a:ext cx="5" cy="67"/>
              </a:xfrm>
              <a:custGeom>
                <a:avLst/>
                <a:gdLst>
                  <a:gd name="T0" fmla="*/ 0 w 2"/>
                  <a:gd name="T1" fmla="*/ 0 h 31"/>
                  <a:gd name="T2" fmla="*/ 0 w 2"/>
                  <a:gd name="T3" fmla="*/ 30 h 31"/>
                  <a:gd name="T4" fmla="*/ 2 w 2"/>
                  <a:gd name="T5" fmla="*/ 31 h 31"/>
                  <a:gd name="T6" fmla="*/ 2 w 2"/>
                  <a:gd name="T7" fmla="*/ 0 h 31"/>
                  <a:gd name="T8" fmla="*/ 0 w 2"/>
                  <a:gd name="T9" fmla="*/ 0 h 31"/>
                </a:gdLst>
                <a:ahLst/>
                <a:cxnLst>
                  <a:cxn ang="0">
                    <a:pos x="T0" y="T1"/>
                  </a:cxn>
                  <a:cxn ang="0">
                    <a:pos x="T2" y="T3"/>
                  </a:cxn>
                  <a:cxn ang="0">
                    <a:pos x="T4" y="T5"/>
                  </a:cxn>
                  <a:cxn ang="0">
                    <a:pos x="T6" y="T7"/>
                  </a:cxn>
                  <a:cxn ang="0">
                    <a:pos x="T8" y="T9"/>
                  </a:cxn>
                </a:cxnLst>
                <a:rect l="0" t="0" r="r" b="b"/>
                <a:pathLst>
                  <a:path w="2" h="31">
                    <a:moveTo>
                      <a:pt x="0" y="0"/>
                    </a:moveTo>
                    <a:cubicBezTo>
                      <a:pt x="0" y="30"/>
                      <a:pt x="0" y="30"/>
                      <a:pt x="0" y="30"/>
                    </a:cubicBezTo>
                    <a:cubicBezTo>
                      <a:pt x="0" y="31"/>
                      <a:pt x="1" y="31"/>
                      <a:pt x="2" y="31"/>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5" name="Freeform 405"/>
              <p:cNvSpPr>
                <a:spLocks/>
              </p:cNvSpPr>
              <p:nvPr/>
            </p:nvSpPr>
            <p:spPr bwMode="auto">
              <a:xfrm>
                <a:off x="4318" y="734"/>
                <a:ext cx="4" cy="70"/>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6" name="Freeform 406"/>
              <p:cNvSpPr>
                <a:spLocks/>
              </p:cNvSpPr>
              <p:nvPr/>
            </p:nvSpPr>
            <p:spPr bwMode="auto">
              <a:xfrm>
                <a:off x="4327" y="734"/>
                <a:ext cx="4" cy="70"/>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7" name="Freeform 407"/>
              <p:cNvSpPr>
                <a:spLocks/>
              </p:cNvSpPr>
              <p:nvPr/>
            </p:nvSpPr>
            <p:spPr bwMode="auto">
              <a:xfrm>
                <a:off x="4335" y="734"/>
                <a:ext cx="5" cy="70"/>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2"/>
                      <a:pt x="1" y="32"/>
                      <a:pt x="2" y="32"/>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8" name="Freeform 408"/>
              <p:cNvSpPr>
                <a:spLocks/>
              </p:cNvSpPr>
              <p:nvPr/>
            </p:nvSpPr>
            <p:spPr bwMode="auto">
              <a:xfrm>
                <a:off x="4344" y="734"/>
                <a:ext cx="4" cy="70"/>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2"/>
                      <a:pt x="1" y="32"/>
                      <a:pt x="2" y="32"/>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9" name="Rectangle 409"/>
              <p:cNvSpPr>
                <a:spLocks noChangeArrowheads="1"/>
              </p:cNvSpPr>
              <p:nvPr/>
            </p:nvSpPr>
            <p:spPr bwMode="auto">
              <a:xfrm>
                <a:off x="4355" y="734"/>
                <a:ext cx="1" cy="1"/>
              </a:xfrm>
              <a:prstGeom prst="rect">
                <a:avLst/>
              </a:prstGeom>
              <a:solidFill>
                <a:srgbClr val="EF96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0" name="Freeform 410"/>
              <p:cNvSpPr>
                <a:spLocks/>
              </p:cNvSpPr>
              <p:nvPr/>
            </p:nvSpPr>
            <p:spPr bwMode="auto">
              <a:xfrm>
                <a:off x="4350" y="734"/>
                <a:ext cx="5" cy="70"/>
              </a:xfrm>
              <a:custGeom>
                <a:avLst/>
                <a:gdLst>
                  <a:gd name="T0" fmla="*/ 2 w 2"/>
                  <a:gd name="T1" fmla="*/ 0 h 32"/>
                  <a:gd name="T2" fmla="*/ 0 w 2"/>
                  <a:gd name="T3" fmla="*/ 0 h 32"/>
                  <a:gd name="T4" fmla="*/ 0 w 2"/>
                  <a:gd name="T5" fmla="*/ 32 h 32"/>
                  <a:gd name="T6" fmla="*/ 2 w 2"/>
                  <a:gd name="T7" fmla="*/ 32 h 32"/>
                  <a:gd name="T8" fmla="*/ 2 w 2"/>
                  <a:gd name="T9" fmla="*/ 0 h 32"/>
                </a:gdLst>
                <a:ahLst/>
                <a:cxnLst>
                  <a:cxn ang="0">
                    <a:pos x="T0" y="T1"/>
                  </a:cxn>
                  <a:cxn ang="0">
                    <a:pos x="T2" y="T3"/>
                  </a:cxn>
                  <a:cxn ang="0">
                    <a:pos x="T4" y="T5"/>
                  </a:cxn>
                  <a:cxn ang="0">
                    <a:pos x="T6" y="T7"/>
                  </a:cxn>
                  <a:cxn ang="0">
                    <a:pos x="T8" y="T9"/>
                  </a:cxn>
                </a:cxnLst>
                <a:rect l="0" t="0" r="r" b="b"/>
                <a:pathLst>
                  <a:path w="2" h="32">
                    <a:moveTo>
                      <a:pt x="2" y="0"/>
                    </a:moveTo>
                    <a:cubicBezTo>
                      <a:pt x="0" y="0"/>
                      <a:pt x="0" y="0"/>
                      <a:pt x="0" y="0"/>
                    </a:cubicBezTo>
                    <a:cubicBezTo>
                      <a:pt x="0" y="32"/>
                      <a:pt x="0" y="32"/>
                      <a:pt x="0" y="32"/>
                    </a:cubicBezTo>
                    <a:cubicBezTo>
                      <a:pt x="1" y="32"/>
                      <a:pt x="1" y="32"/>
                      <a:pt x="2" y="32"/>
                    </a:cubicBezTo>
                    <a:cubicBezTo>
                      <a:pt x="2" y="0"/>
                      <a:pt x="2" y="0"/>
                      <a:pt x="2"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1" name="Freeform 411"/>
              <p:cNvSpPr>
                <a:spLocks/>
              </p:cNvSpPr>
              <p:nvPr/>
            </p:nvSpPr>
            <p:spPr bwMode="auto">
              <a:xfrm>
                <a:off x="4359" y="734"/>
                <a:ext cx="4" cy="70"/>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1" y="32"/>
                      <a:pt x="2" y="32"/>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2" name="Freeform 412"/>
              <p:cNvSpPr>
                <a:spLocks/>
              </p:cNvSpPr>
              <p:nvPr/>
            </p:nvSpPr>
            <p:spPr bwMode="auto">
              <a:xfrm>
                <a:off x="4368" y="737"/>
                <a:ext cx="4" cy="67"/>
              </a:xfrm>
              <a:custGeom>
                <a:avLst/>
                <a:gdLst>
                  <a:gd name="T0" fmla="*/ 0 w 2"/>
                  <a:gd name="T1" fmla="*/ 0 h 31"/>
                  <a:gd name="T2" fmla="*/ 0 w 2"/>
                  <a:gd name="T3" fmla="*/ 31 h 31"/>
                  <a:gd name="T4" fmla="*/ 2 w 2"/>
                  <a:gd name="T5" fmla="*/ 30 h 31"/>
                  <a:gd name="T6" fmla="*/ 2 w 2"/>
                  <a:gd name="T7" fmla="*/ 0 h 31"/>
                  <a:gd name="T8" fmla="*/ 0 w 2"/>
                  <a:gd name="T9" fmla="*/ 0 h 31"/>
                </a:gdLst>
                <a:ahLst/>
                <a:cxnLst>
                  <a:cxn ang="0">
                    <a:pos x="T0" y="T1"/>
                  </a:cxn>
                  <a:cxn ang="0">
                    <a:pos x="T2" y="T3"/>
                  </a:cxn>
                  <a:cxn ang="0">
                    <a:pos x="T4" y="T5"/>
                  </a:cxn>
                  <a:cxn ang="0">
                    <a:pos x="T6" y="T7"/>
                  </a:cxn>
                  <a:cxn ang="0">
                    <a:pos x="T8" y="T9"/>
                  </a:cxn>
                </a:cxnLst>
                <a:rect l="0" t="0" r="r" b="b"/>
                <a:pathLst>
                  <a:path w="2" h="31">
                    <a:moveTo>
                      <a:pt x="0" y="0"/>
                    </a:moveTo>
                    <a:cubicBezTo>
                      <a:pt x="0" y="31"/>
                      <a:pt x="0" y="31"/>
                      <a:pt x="0" y="31"/>
                    </a:cubicBezTo>
                    <a:cubicBezTo>
                      <a:pt x="1" y="31"/>
                      <a:pt x="1" y="31"/>
                      <a:pt x="2" y="30"/>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3" name="Freeform 413"/>
              <p:cNvSpPr>
                <a:spLocks/>
              </p:cNvSpPr>
              <p:nvPr/>
            </p:nvSpPr>
            <p:spPr bwMode="auto">
              <a:xfrm>
                <a:off x="4376" y="737"/>
                <a:ext cx="5" cy="65"/>
              </a:xfrm>
              <a:custGeom>
                <a:avLst/>
                <a:gdLst>
                  <a:gd name="T0" fmla="*/ 0 w 2"/>
                  <a:gd name="T1" fmla="*/ 0 h 30"/>
                  <a:gd name="T2" fmla="*/ 0 w 2"/>
                  <a:gd name="T3" fmla="*/ 30 h 30"/>
                  <a:gd name="T4" fmla="*/ 2 w 2"/>
                  <a:gd name="T5" fmla="*/ 30 h 30"/>
                  <a:gd name="T6" fmla="*/ 2 w 2"/>
                  <a:gd name="T7" fmla="*/ 1 h 30"/>
                  <a:gd name="T8" fmla="*/ 0 w 2"/>
                  <a:gd name="T9" fmla="*/ 0 h 30"/>
                </a:gdLst>
                <a:ahLst/>
                <a:cxnLst>
                  <a:cxn ang="0">
                    <a:pos x="T0" y="T1"/>
                  </a:cxn>
                  <a:cxn ang="0">
                    <a:pos x="T2" y="T3"/>
                  </a:cxn>
                  <a:cxn ang="0">
                    <a:pos x="T4" y="T5"/>
                  </a:cxn>
                  <a:cxn ang="0">
                    <a:pos x="T6" y="T7"/>
                  </a:cxn>
                  <a:cxn ang="0">
                    <a:pos x="T8" y="T9"/>
                  </a:cxn>
                </a:cxnLst>
                <a:rect l="0" t="0" r="r" b="b"/>
                <a:pathLst>
                  <a:path w="2" h="30">
                    <a:moveTo>
                      <a:pt x="0" y="0"/>
                    </a:moveTo>
                    <a:cubicBezTo>
                      <a:pt x="0" y="30"/>
                      <a:pt x="0" y="30"/>
                      <a:pt x="0" y="30"/>
                    </a:cubicBezTo>
                    <a:cubicBezTo>
                      <a:pt x="1" y="30"/>
                      <a:pt x="1" y="30"/>
                      <a:pt x="2" y="30"/>
                    </a:cubicBezTo>
                    <a:cubicBezTo>
                      <a:pt x="2" y="1"/>
                      <a:pt x="2" y="1"/>
                      <a:pt x="2" y="1"/>
                    </a:cubicBezTo>
                    <a:cubicBezTo>
                      <a:pt x="1" y="1"/>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4" name="Freeform 414"/>
              <p:cNvSpPr>
                <a:spLocks/>
              </p:cNvSpPr>
              <p:nvPr/>
            </p:nvSpPr>
            <p:spPr bwMode="auto">
              <a:xfrm>
                <a:off x="4385" y="739"/>
                <a:ext cx="2" cy="60"/>
              </a:xfrm>
              <a:custGeom>
                <a:avLst/>
                <a:gdLst>
                  <a:gd name="T0" fmla="*/ 0 w 1"/>
                  <a:gd name="T1" fmla="*/ 0 h 28"/>
                  <a:gd name="T2" fmla="*/ 0 w 1"/>
                  <a:gd name="T3" fmla="*/ 28 h 28"/>
                  <a:gd name="T4" fmla="*/ 1 w 1"/>
                  <a:gd name="T5" fmla="*/ 28 h 28"/>
                  <a:gd name="T6" fmla="*/ 1 w 1"/>
                  <a:gd name="T7" fmla="*/ 0 h 28"/>
                  <a:gd name="T8" fmla="*/ 0 w 1"/>
                  <a:gd name="T9" fmla="*/ 0 h 28"/>
                </a:gdLst>
                <a:ahLst/>
                <a:cxnLst>
                  <a:cxn ang="0">
                    <a:pos x="T0" y="T1"/>
                  </a:cxn>
                  <a:cxn ang="0">
                    <a:pos x="T2" y="T3"/>
                  </a:cxn>
                  <a:cxn ang="0">
                    <a:pos x="T4" y="T5"/>
                  </a:cxn>
                  <a:cxn ang="0">
                    <a:pos x="T6" y="T7"/>
                  </a:cxn>
                  <a:cxn ang="0">
                    <a:pos x="T8" y="T9"/>
                  </a:cxn>
                </a:cxnLst>
                <a:rect l="0" t="0" r="r" b="b"/>
                <a:pathLst>
                  <a:path w="1" h="28">
                    <a:moveTo>
                      <a:pt x="0" y="0"/>
                    </a:moveTo>
                    <a:cubicBezTo>
                      <a:pt x="0" y="28"/>
                      <a:pt x="0" y="28"/>
                      <a:pt x="0" y="28"/>
                    </a:cubicBezTo>
                    <a:cubicBezTo>
                      <a:pt x="0" y="28"/>
                      <a:pt x="1" y="28"/>
                      <a:pt x="1" y="28"/>
                    </a:cubicBezTo>
                    <a:cubicBezTo>
                      <a:pt x="1" y="0"/>
                      <a:pt x="1" y="0"/>
                      <a:pt x="1"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5" name="Freeform 415"/>
              <p:cNvSpPr>
                <a:spLocks/>
              </p:cNvSpPr>
              <p:nvPr/>
            </p:nvSpPr>
            <p:spPr bwMode="auto">
              <a:xfrm>
                <a:off x="4392" y="741"/>
                <a:ext cx="4" cy="56"/>
              </a:xfrm>
              <a:custGeom>
                <a:avLst/>
                <a:gdLst>
                  <a:gd name="T0" fmla="*/ 0 w 2"/>
                  <a:gd name="T1" fmla="*/ 0 h 26"/>
                  <a:gd name="T2" fmla="*/ 0 w 2"/>
                  <a:gd name="T3" fmla="*/ 26 h 26"/>
                  <a:gd name="T4" fmla="*/ 2 w 2"/>
                  <a:gd name="T5" fmla="*/ 26 h 26"/>
                  <a:gd name="T6" fmla="*/ 2 w 2"/>
                  <a:gd name="T7" fmla="*/ 1 h 26"/>
                  <a:gd name="T8" fmla="*/ 0 w 2"/>
                  <a:gd name="T9" fmla="*/ 0 h 26"/>
                </a:gdLst>
                <a:ahLst/>
                <a:cxnLst>
                  <a:cxn ang="0">
                    <a:pos x="T0" y="T1"/>
                  </a:cxn>
                  <a:cxn ang="0">
                    <a:pos x="T2" y="T3"/>
                  </a:cxn>
                  <a:cxn ang="0">
                    <a:pos x="T4" y="T5"/>
                  </a:cxn>
                  <a:cxn ang="0">
                    <a:pos x="T6" y="T7"/>
                  </a:cxn>
                  <a:cxn ang="0">
                    <a:pos x="T8" y="T9"/>
                  </a:cxn>
                </a:cxnLst>
                <a:rect l="0" t="0" r="r" b="b"/>
                <a:pathLst>
                  <a:path w="2" h="26">
                    <a:moveTo>
                      <a:pt x="0" y="0"/>
                    </a:moveTo>
                    <a:cubicBezTo>
                      <a:pt x="0" y="26"/>
                      <a:pt x="0" y="26"/>
                      <a:pt x="0" y="26"/>
                    </a:cubicBezTo>
                    <a:cubicBezTo>
                      <a:pt x="1" y="26"/>
                      <a:pt x="2" y="26"/>
                      <a:pt x="2" y="26"/>
                    </a:cubicBezTo>
                    <a:cubicBezTo>
                      <a:pt x="2" y="1"/>
                      <a:pt x="2" y="1"/>
                      <a:pt x="2" y="1"/>
                    </a:cubicBezTo>
                    <a:cubicBezTo>
                      <a:pt x="2" y="1"/>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6" name="Freeform 416"/>
              <p:cNvSpPr>
                <a:spLocks/>
              </p:cNvSpPr>
              <p:nvPr/>
            </p:nvSpPr>
            <p:spPr bwMode="auto">
              <a:xfrm>
                <a:off x="4400" y="745"/>
                <a:ext cx="5" cy="50"/>
              </a:xfrm>
              <a:custGeom>
                <a:avLst/>
                <a:gdLst>
                  <a:gd name="T0" fmla="*/ 0 w 2"/>
                  <a:gd name="T1" fmla="*/ 0 h 23"/>
                  <a:gd name="T2" fmla="*/ 0 w 2"/>
                  <a:gd name="T3" fmla="*/ 23 h 23"/>
                  <a:gd name="T4" fmla="*/ 2 w 2"/>
                  <a:gd name="T5" fmla="*/ 22 h 23"/>
                  <a:gd name="T6" fmla="*/ 2 w 2"/>
                  <a:gd name="T7" fmla="*/ 1 h 23"/>
                  <a:gd name="T8" fmla="*/ 0 w 2"/>
                  <a:gd name="T9" fmla="*/ 0 h 23"/>
                </a:gdLst>
                <a:ahLst/>
                <a:cxnLst>
                  <a:cxn ang="0">
                    <a:pos x="T0" y="T1"/>
                  </a:cxn>
                  <a:cxn ang="0">
                    <a:pos x="T2" y="T3"/>
                  </a:cxn>
                  <a:cxn ang="0">
                    <a:pos x="T4" y="T5"/>
                  </a:cxn>
                  <a:cxn ang="0">
                    <a:pos x="T6" y="T7"/>
                  </a:cxn>
                  <a:cxn ang="0">
                    <a:pos x="T8" y="T9"/>
                  </a:cxn>
                </a:cxnLst>
                <a:rect l="0" t="0" r="r" b="b"/>
                <a:pathLst>
                  <a:path w="2" h="23">
                    <a:moveTo>
                      <a:pt x="0" y="0"/>
                    </a:moveTo>
                    <a:cubicBezTo>
                      <a:pt x="0" y="23"/>
                      <a:pt x="0" y="23"/>
                      <a:pt x="0" y="23"/>
                    </a:cubicBezTo>
                    <a:cubicBezTo>
                      <a:pt x="1" y="22"/>
                      <a:pt x="2" y="22"/>
                      <a:pt x="2" y="22"/>
                    </a:cubicBezTo>
                    <a:cubicBezTo>
                      <a:pt x="2" y="1"/>
                      <a:pt x="2" y="1"/>
                      <a:pt x="2" y="1"/>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7" name="Freeform 417"/>
              <p:cNvSpPr>
                <a:spLocks/>
              </p:cNvSpPr>
              <p:nvPr/>
            </p:nvSpPr>
            <p:spPr bwMode="auto">
              <a:xfrm>
                <a:off x="4409" y="750"/>
                <a:ext cx="4" cy="39"/>
              </a:xfrm>
              <a:custGeom>
                <a:avLst/>
                <a:gdLst>
                  <a:gd name="T0" fmla="*/ 2 w 2"/>
                  <a:gd name="T1" fmla="*/ 14 h 18"/>
                  <a:gd name="T2" fmla="*/ 2 w 2"/>
                  <a:gd name="T3" fmla="*/ 4 h 18"/>
                  <a:gd name="T4" fmla="*/ 0 w 2"/>
                  <a:gd name="T5" fmla="*/ 0 h 18"/>
                  <a:gd name="T6" fmla="*/ 0 w 2"/>
                  <a:gd name="T7" fmla="*/ 18 h 18"/>
                  <a:gd name="T8" fmla="*/ 2 w 2"/>
                  <a:gd name="T9" fmla="*/ 14 h 18"/>
                </a:gdLst>
                <a:ahLst/>
                <a:cxnLst>
                  <a:cxn ang="0">
                    <a:pos x="T0" y="T1"/>
                  </a:cxn>
                  <a:cxn ang="0">
                    <a:pos x="T2" y="T3"/>
                  </a:cxn>
                  <a:cxn ang="0">
                    <a:pos x="T4" y="T5"/>
                  </a:cxn>
                  <a:cxn ang="0">
                    <a:pos x="T6" y="T7"/>
                  </a:cxn>
                  <a:cxn ang="0">
                    <a:pos x="T8" y="T9"/>
                  </a:cxn>
                </a:cxnLst>
                <a:rect l="0" t="0" r="r" b="b"/>
                <a:pathLst>
                  <a:path w="2" h="18">
                    <a:moveTo>
                      <a:pt x="2" y="14"/>
                    </a:moveTo>
                    <a:cubicBezTo>
                      <a:pt x="2" y="4"/>
                      <a:pt x="2" y="4"/>
                      <a:pt x="2" y="4"/>
                    </a:cubicBezTo>
                    <a:cubicBezTo>
                      <a:pt x="2" y="3"/>
                      <a:pt x="1" y="1"/>
                      <a:pt x="0" y="0"/>
                    </a:cubicBezTo>
                    <a:cubicBezTo>
                      <a:pt x="0" y="18"/>
                      <a:pt x="0" y="18"/>
                      <a:pt x="0" y="18"/>
                    </a:cubicBezTo>
                    <a:cubicBezTo>
                      <a:pt x="1" y="17"/>
                      <a:pt x="2" y="16"/>
                      <a:pt x="2" y="1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8" name="Oval 418"/>
              <p:cNvSpPr>
                <a:spLocks noChangeArrowheads="1"/>
              </p:cNvSpPr>
              <p:nvPr/>
            </p:nvSpPr>
            <p:spPr bwMode="auto">
              <a:xfrm>
                <a:off x="4270" y="734"/>
                <a:ext cx="143" cy="48"/>
              </a:xfrm>
              <a:prstGeom prst="ellipse">
                <a:avLst/>
              </a:prstGeom>
              <a:solidFill>
                <a:srgbClr val="FFCD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9" name="Oval 419"/>
              <p:cNvSpPr>
                <a:spLocks noChangeArrowheads="1"/>
              </p:cNvSpPr>
              <p:nvPr/>
            </p:nvSpPr>
            <p:spPr bwMode="auto">
              <a:xfrm>
                <a:off x="4283" y="743"/>
                <a:ext cx="117" cy="35"/>
              </a:xfrm>
              <a:prstGeom prst="ellipse">
                <a:avLst/>
              </a:prstGeom>
              <a:solidFill>
                <a:srgbClr val="FFD3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0" name="Oval 420"/>
              <p:cNvSpPr>
                <a:spLocks noChangeArrowheads="1"/>
              </p:cNvSpPr>
              <p:nvPr/>
            </p:nvSpPr>
            <p:spPr bwMode="auto">
              <a:xfrm>
                <a:off x="4283" y="739"/>
                <a:ext cx="117" cy="34"/>
              </a:xfrm>
              <a:prstGeom prst="ellipse">
                <a:avLst/>
              </a:prstGeom>
              <a:solidFill>
                <a:srgbClr val="F7BF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1" name="Freeform 421"/>
              <p:cNvSpPr>
                <a:spLocks/>
              </p:cNvSpPr>
              <p:nvPr/>
            </p:nvSpPr>
            <p:spPr bwMode="auto">
              <a:xfrm>
                <a:off x="4283" y="739"/>
                <a:ext cx="117" cy="19"/>
              </a:xfrm>
              <a:custGeom>
                <a:avLst/>
                <a:gdLst>
                  <a:gd name="T0" fmla="*/ 27 w 54"/>
                  <a:gd name="T1" fmla="*/ 1 h 9"/>
                  <a:gd name="T2" fmla="*/ 54 w 54"/>
                  <a:gd name="T3" fmla="*/ 9 h 9"/>
                  <a:gd name="T4" fmla="*/ 54 w 54"/>
                  <a:gd name="T5" fmla="*/ 8 h 9"/>
                  <a:gd name="T6" fmla="*/ 27 w 54"/>
                  <a:gd name="T7" fmla="*/ 0 h 9"/>
                  <a:gd name="T8" fmla="*/ 0 w 54"/>
                  <a:gd name="T9" fmla="*/ 8 h 9"/>
                  <a:gd name="T10" fmla="*/ 0 w 54"/>
                  <a:gd name="T11" fmla="*/ 9 h 9"/>
                  <a:gd name="T12" fmla="*/ 27 w 54"/>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54" h="9">
                    <a:moveTo>
                      <a:pt x="27" y="1"/>
                    </a:moveTo>
                    <a:cubicBezTo>
                      <a:pt x="41" y="1"/>
                      <a:pt x="53" y="5"/>
                      <a:pt x="54" y="9"/>
                    </a:cubicBezTo>
                    <a:cubicBezTo>
                      <a:pt x="54" y="9"/>
                      <a:pt x="54" y="8"/>
                      <a:pt x="54" y="8"/>
                    </a:cubicBezTo>
                    <a:cubicBezTo>
                      <a:pt x="54" y="4"/>
                      <a:pt x="42" y="0"/>
                      <a:pt x="27" y="0"/>
                    </a:cubicBezTo>
                    <a:cubicBezTo>
                      <a:pt x="12" y="0"/>
                      <a:pt x="0" y="4"/>
                      <a:pt x="0" y="8"/>
                    </a:cubicBezTo>
                    <a:cubicBezTo>
                      <a:pt x="0" y="8"/>
                      <a:pt x="0" y="9"/>
                      <a:pt x="0" y="9"/>
                    </a:cubicBezTo>
                    <a:cubicBezTo>
                      <a:pt x="1" y="5"/>
                      <a:pt x="13" y="1"/>
                      <a:pt x="27" y="1"/>
                    </a:cubicBez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2" name="Freeform 422"/>
              <p:cNvSpPr>
                <a:spLocks/>
              </p:cNvSpPr>
              <p:nvPr/>
            </p:nvSpPr>
            <p:spPr bwMode="auto">
              <a:xfrm>
                <a:off x="4270" y="704"/>
                <a:ext cx="143" cy="72"/>
              </a:xfrm>
              <a:custGeom>
                <a:avLst/>
                <a:gdLst>
                  <a:gd name="T0" fmla="*/ 66 w 66"/>
                  <a:gd name="T1" fmla="*/ 22 h 33"/>
                  <a:gd name="T2" fmla="*/ 33 w 66"/>
                  <a:gd name="T3" fmla="*/ 33 h 33"/>
                  <a:gd name="T4" fmla="*/ 0 w 66"/>
                  <a:gd name="T5" fmla="*/ 22 h 33"/>
                  <a:gd name="T6" fmla="*/ 0 w 66"/>
                  <a:gd name="T7" fmla="*/ 11 h 33"/>
                  <a:gd name="T8" fmla="*/ 33 w 66"/>
                  <a:gd name="T9" fmla="*/ 0 h 33"/>
                  <a:gd name="T10" fmla="*/ 66 w 66"/>
                  <a:gd name="T11" fmla="*/ 11 h 33"/>
                  <a:gd name="T12" fmla="*/ 66 w 66"/>
                  <a:gd name="T13" fmla="*/ 22 h 33"/>
                </a:gdLst>
                <a:ahLst/>
                <a:cxnLst>
                  <a:cxn ang="0">
                    <a:pos x="T0" y="T1"/>
                  </a:cxn>
                  <a:cxn ang="0">
                    <a:pos x="T2" y="T3"/>
                  </a:cxn>
                  <a:cxn ang="0">
                    <a:pos x="T4" y="T5"/>
                  </a:cxn>
                  <a:cxn ang="0">
                    <a:pos x="T6" y="T7"/>
                  </a:cxn>
                  <a:cxn ang="0">
                    <a:pos x="T8" y="T9"/>
                  </a:cxn>
                  <a:cxn ang="0">
                    <a:pos x="T10" y="T11"/>
                  </a:cxn>
                  <a:cxn ang="0">
                    <a:pos x="T12" y="T13"/>
                  </a:cxn>
                </a:cxnLst>
                <a:rect l="0" t="0" r="r" b="b"/>
                <a:pathLst>
                  <a:path w="66" h="33">
                    <a:moveTo>
                      <a:pt x="66" y="22"/>
                    </a:moveTo>
                    <a:cubicBezTo>
                      <a:pt x="66" y="28"/>
                      <a:pt x="51" y="33"/>
                      <a:pt x="33" y="33"/>
                    </a:cubicBezTo>
                    <a:cubicBezTo>
                      <a:pt x="15" y="33"/>
                      <a:pt x="0" y="28"/>
                      <a:pt x="0" y="22"/>
                    </a:cubicBezTo>
                    <a:cubicBezTo>
                      <a:pt x="0" y="11"/>
                      <a:pt x="0" y="11"/>
                      <a:pt x="0" y="11"/>
                    </a:cubicBezTo>
                    <a:cubicBezTo>
                      <a:pt x="0" y="5"/>
                      <a:pt x="15" y="0"/>
                      <a:pt x="33" y="0"/>
                    </a:cubicBezTo>
                    <a:cubicBezTo>
                      <a:pt x="51" y="0"/>
                      <a:pt x="66" y="5"/>
                      <a:pt x="66" y="11"/>
                    </a:cubicBezTo>
                    <a:lnTo>
                      <a:pt x="66" y="22"/>
                    </a:ln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3" name="Freeform 423"/>
              <p:cNvSpPr>
                <a:spLocks/>
              </p:cNvSpPr>
              <p:nvPr/>
            </p:nvSpPr>
            <p:spPr bwMode="auto">
              <a:xfrm>
                <a:off x="4270" y="702"/>
                <a:ext cx="143" cy="71"/>
              </a:xfrm>
              <a:custGeom>
                <a:avLst/>
                <a:gdLst>
                  <a:gd name="T0" fmla="*/ 66 w 66"/>
                  <a:gd name="T1" fmla="*/ 21 h 33"/>
                  <a:gd name="T2" fmla="*/ 33 w 66"/>
                  <a:gd name="T3" fmla="*/ 33 h 33"/>
                  <a:gd name="T4" fmla="*/ 0 w 66"/>
                  <a:gd name="T5" fmla="*/ 21 h 33"/>
                  <a:gd name="T6" fmla="*/ 0 w 66"/>
                  <a:gd name="T7" fmla="*/ 11 h 33"/>
                  <a:gd name="T8" fmla="*/ 33 w 66"/>
                  <a:gd name="T9" fmla="*/ 0 h 33"/>
                  <a:gd name="T10" fmla="*/ 66 w 66"/>
                  <a:gd name="T11" fmla="*/ 11 h 33"/>
                  <a:gd name="T12" fmla="*/ 66 w 66"/>
                  <a:gd name="T13" fmla="*/ 21 h 33"/>
                </a:gdLst>
                <a:ahLst/>
                <a:cxnLst>
                  <a:cxn ang="0">
                    <a:pos x="T0" y="T1"/>
                  </a:cxn>
                  <a:cxn ang="0">
                    <a:pos x="T2" y="T3"/>
                  </a:cxn>
                  <a:cxn ang="0">
                    <a:pos x="T4" y="T5"/>
                  </a:cxn>
                  <a:cxn ang="0">
                    <a:pos x="T6" y="T7"/>
                  </a:cxn>
                  <a:cxn ang="0">
                    <a:pos x="T8" y="T9"/>
                  </a:cxn>
                  <a:cxn ang="0">
                    <a:pos x="T10" y="T11"/>
                  </a:cxn>
                  <a:cxn ang="0">
                    <a:pos x="T12" y="T13"/>
                  </a:cxn>
                </a:cxnLst>
                <a:rect l="0" t="0" r="r" b="b"/>
                <a:pathLst>
                  <a:path w="66" h="33">
                    <a:moveTo>
                      <a:pt x="66" y="21"/>
                    </a:moveTo>
                    <a:cubicBezTo>
                      <a:pt x="66" y="28"/>
                      <a:pt x="51" y="33"/>
                      <a:pt x="33" y="33"/>
                    </a:cubicBezTo>
                    <a:cubicBezTo>
                      <a:pt x="15" y="33"/>
                      <a:pt x="0" y="28"/>
                      <a:pt x="0" y="21"/>
                    </a:cubicBezTo>
                    <a:cubicBezTo>
                      <a:pt x="0" y="11"/>
                      <a:pt x="0" y="11"/>
                      <a:pt x="0" y="11"/>
                    </a:cubicBezTo>
                    <a:cubicBezTo>
                      <a:pt x="0" y="5"/>
                      <a:pt x="15" y="0"/>
                      <a:pt x="33" y="0"/>
                    </a:cubicBezTo>
                    <a:cubicBezTo>
                      <a:pt x="51" y="0"/>
                      <a:pt x="66" y="5"/>
                      <a:pt x="66" y="11"/>
                    </a:cubicBezTo>
                    <a:lnTo>
                      <a:pt x="66" y="21"/>
                    </a:ln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4" name="Freeform 424"/>
              <p:cNvSpPr>
                <a:spLocks/>
              </p:cNvSpPr>
              <p:nvPr/>
            </p:nvSpPr>
            <p:spPr bwMode="auto">
              <a:xfrm>
                <a:off x="4270" y="717"/>
                <a:ext cx="5" cy="39"/>
              </a:xfrm>
              <a:custGeom>
                <a:avLst/>
                <a:gdLst>
                  <a:gd name="T0" fmla="*/ 0 w 2"/>
                  <a:gd name="T1" fmla="*/ 4 h 18"/>
                  <a:gd name="T2" fmla="*/ 0 w 2"/>
                  <a:gd name="T3" fmla="*/ 14 h 18"/>
                  <a:gd name="T4" fmla="*/ 2 w 2"/>
                  <a:gd name="T5" fmla="*/ 18 h 18"/>
                  <a:gd name="T6" fmla="*/ 2 w 2"/>
                  <a:gd name="T7" fmla="*/ 0 h 18"/>
                  <a:gd name="T8" fmla="*/ 0 w 2"/>
                  <a:gd name="T9" fmla="*/ 4 h 18"/>
                </a:gdLst>
                <a:ahLst/>
                <a:cxnLst>
                  <a:cxn ang="0">
                    <a:pos x="T0" y="T1"/>
                  </a:cxn>
                  <a:cxn ang="0">
                    <a:pos x="T2" y="T3"/>
                  </a:cxn>
                  <a:cxn ang="0">
                    <a:pos x="T4" y="T5"/>
                  </a:cxn>
                  <a:cxn ang="0">
                    <a:pos x="T6" y="T7"/>
                  </a:cxn>
                  <a:cxn ang="0">
                    <a:pos x="T8" y="T9"/>
                  </a:cxn>
                </a:cxnLst>
                <a:rect l="0" t="0" r="r" b="b"/>
                <a:pathLst>
                  <a:path w="2" h="18">
                    <a:moveTo>
                      <a:pt x="0" y="4"/>
                    </a:moveTo>
                    <a:cubicBezTo>
                      <a:pt x="0" y="14"/>
                      <a:pt x="0" y="14"/>
                      <a:pt x="0" y="14"/>
                    </a:cubicBezTo>
                    <a:cubicBezTo>
                      <a:pt x="0" y="16"/>
                      <a:pt x="0" y="17"/>
                      <a:pt x="2" y="18"/>
                    </a:cubicBezTo>
                    <a:cubicBezTo>
                      <a:pt x="2" y="0"/>
                      <a:pt x="2" y="0"/>
                      <a:pt x="2" y="0"/>
                    </a:cubicBezTo>
                    <a:cubicBezTo>
                      <a:pt x="0" y="2"/>
                      <a:pt x="0" y="3"/>
                      <a:pt x="0" y="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5" name="Freeform 425"/>
              <p:cNvSpPr>
                <a:spLocks/>
              </p:cNvSpPr>
              <p:nvPr/>
            </p:nvSpPr>
            <p:spPr bwMode="auto">
              <a:xfrm>
                <a:off x="4279" y="713"/>
                <a:ext cx="2" cy="50"/>
              </a:xfrm>
              <a:custGeom>
                <a:avLst/>
                <a:gdLst>
                  <a:gd name="T0" fmla="*/ 0 w 1"/>
                  <a:gd name="T1" fmla="*/ 1 h 23"/>
                  <a:gd name="T2" fmla="*/ 0 w 1"/>
                  <a:gd name="T3" fmla="*/ 22 h 23"/>
                  <a:gd name="T4" fmla="*/ 1 w 1"/>
                  <a:gd name="T5" fmla="*/ 23 h 23"/>
                  <a:gd name="T6" fmla="*/ 1 w 1"/>
                  <a:gd name="T7" fmla="*/ 0 h 23"/>
                  <a:gd name="T8" fmla="*/ 0 w 1"/>
                  <a:gd name="T9" fmla="*/ 1 h 23"/>
                </a:gdLst>
                <a:ahLst/>
                <a:cxnLst>
                  <a:cxn ang="0">
                    <a:pos x="T0" y="T1"/>
                  </a:cxn>
                  <a:cxn ang="0">
                    <a:pos x="T2" y="T3"/>
                  </a:cxn>
                  <a:cxn ang="0">
                    <a:pos x="T4" y="T5"/>
                  </a:cxn>
                  <a:cxn ang="0">
                    <a:pos x="T6" y="T7"/>
                  </a:cxn>
                  <a:cxn ang="0">
                    <a:pos x="T8" y="T9"/>
                  </a:cxn>
                </a:cxnLst>
                <a:rect l="0" t="0" r="r" b="b"/>
                <a:pathLst>
                  <a:path w="1" h="23">
                    <a:moveTo>
                      <a:pt x="0" y="1"/>
                    </a:moveTo>
                    <a:cubicBezTo>
                      <a:pt x="0" y="22"/>
                      <a:pt x="0" y="22"/>
                      <a:pt x="0" y="22"/>
                    </a:cubicBezTo>
                    <a:cubicBezTo>
                      <a:pt x="0" y="22"/>
                      <a:pt x="1" y="22"/>
                      <a:pt x="1" y="23"/>
                    </a:cubicBezTo>
                    <a:cubicBezTo>
                      <a:pt x="1" y="0"/>
                      <a:pt x="1" y="0"/>
                      <a:pt x="1" y="0"/>
                    </a:cubicBezTo>
                    <a:cubicBezTo>
                      <a:pt x="1" y="0"/>
                      <a:pt x="0"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6" name="Freeform 426"/>
              <p:cNvSpPr>
                <a:spLocks/>
              </p:cNvSpPr>
              <p:nvPr/>
            </p:nvSpPr>
            <p:spPr bwMode="auto">
              <a:xfrm>
                <a:off x="4285" y="708"/>
                <a:ext cx="5" cy="57"/>
              </a:xfrm>
              <a:custGeom>
                <a:avLst/>
                <a:gdLst>
                  <a:gd name="T0" fmla="*/ 0 w 2"/>
                  <a:gd name="T1" fmla="*/ 1 h 26"/>
                  <a:gd name="T2" fmla="*/ 0 w 2"/>
                  <a:gd name="T3" fmla="*/ 25 h 26"/>
                  <a:gd name="T4" fmla="*/ 2 w 2"/>
                  <a:gd name="T5" fmla="*/ 26 h 26"/>
                  <a:gd name="T6" fmla="*/ 2 w 2"/>
                  <a:gd name="T7" fmla="*/ 0 h 26"/>
                  <a:gd name="T8" fmla="*/ 0 w 2"/>
                  <a:gd name="T9" fmla="*/ 1 h 26"/>
                </a:gdLst>
                <a:ahLst/>
                <a:cxnLst>
                  <a:cxn ang="0">
                    <a:pos x="T0" y="T1"/>
                  </a:cxn>
                  <a:cxn ang="0">
                    <a:pos x="T2" y="T3"/>
                  </a:cxn>
                  <a:cxn ang="0">
                    <a:pos x="T4" y="T5"/>
                  </a:cxn>
                  <a:cxn ang="0">
                    <a:pos x="T6" y="T7"/>
                  </a:cxn>
                  <a:cxn ang="0">
                    <a:pos x="T8" y="T9"/>
                  </a:cxn>
                </a:cxnLst>
                <a:rect l="0" t="0" r="r" b="b"/>
                <a:pathLst>
                  <a:path w="2" h="26">
                    <a:moveTo>
                      <a:pt x="0" y="1"/>
                    </a:moveTo>
                    <a:cubicBezTo>
                      <a:pt x="0" y="25"/>
                      <a:pt x="0" y="25"/>
                      <a:pt x="0" y="25"/>
                    </a:cubicBezTo>
                    <a:cubicBezTo>
                      <a:pt x="1" y="26"/>
                      <a:pt x="1" y="26"/>
                      <a:pt x="2" y="26"/>
                    </a:cubicBezTo>
                    <a:cubicBezTo>
                      <a:pt x="2" y="0"/>
                      <a:pt x="2" y="0"/>
                      <a:pt x="2" y="0"/>
                    </a:cubicBezTo>
                    <a:cubicBezTo>
                      <a:pt x="1" y="1"/>
                      <a:pt x="1"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7" name="Freeform 427"/>
              <p:cNvSpPr>
                <a:spLocks/>
              </p:cNvSpPr>
              <p:nvPr/>
            </p:nvSpPr>
            <p:spPr bwMode="auto">
              <a:xfrm>
                <a:off x="4294" y="706"/>
                <a:ext cx="4" cy="61"/>
              </a:xfrm>
              <a:custGeom>
                <a:avLst/>
                <a:gdLst>
                  <a:gd name="T0" fmla="*/ 0 w 2"/>
                  <a:gd name="T1" fmla="*/ 1 h 28"/>
                  <a:gd name="T2" fmla="*/ 0 w 2"/>
                  <a:gd name="T3" fmla="*/ 28 h 28"/>
                  <a:gd name="T4" fmla="*/ 2 w 2"/>
                  <a:gd name="T5" fmla="*/ 28 h 28"/>
                  <a:gd name="T6" fmla="*/ 2 w 2"/>
                  <a:gd name="T7" fmla="*/ 0 h 28"/>
                  <a:gd name="T8" fmla="*/ 0 w 2"/>
                  <a:gd name="T9" fmla="*/ 1 h 28"/>
                </a:gdLst>
                <a:ahLst/>
                <a:cxnLst>
                  <a:cxn ang="0">
                    <a:pos x="T0" y="T1"/>
                  </a:cxn>
                  <a:cxn ang="0">
                    <a:pos x="T2" y="T3"/>
                  </a:cxn>
                  <a:cxn ang="0">
                    <a:pos x="T4" y="T5"/>
                  </a:cxn>
                  <a:cxn ang="0">
                    <a:pos x="T6" y="T7"/>
                  </a:cxn>
                  <a:cxn ang="0">
                    <a:pos x="T8" y="T9"/>
                  </a:cxn>
                </a:cxnLst>
                <a:rect l="0" t="0" r="r" b="b"/>
                <a:pathLst>
                  <a:path w="2" h="28">
                    <a:moveTo>
                      <a:pt x="0" y="1"/>
                    </a:moveTo>
                    <a:cubicBezTo>
                      <a:pt x="0" y="28"/>
                      <a:pt x="0" y="28"/>
                      <a:pt x="0" y="28"/>
                    </a:cubicBezTo>
                    <a:cubicBezTo>
                      <a:pt x="1" y="28"/>
                      <a:pt x="1" y="28"/>
                      <a:pt x="2" y="28"/>
                    </a:cubicBezTo>
                    <a:cubicBezTo>
                      <a:pt x="2" y="0"/>
                      <a:pt x="2" y="0"/>
                      <a:pt x="2" y="0"/>
                    </a:cubicBezTo>
                    <a:cubicBezTo>
                      <a:pt x="1" y="0"/>
                      <a:pt x="1"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8" name="Freeform 428"/>
              <p:cNvSpPr>
                <a:spLocks/>
              </p:cNvSpPr>
              <p:nvPr/>
            </p:nvSpPr>
            <p:spPr bwMode="auto">
              <a:xfrm>
                <a:off x="4303" y="704"/>
                <a:ext cx="4" cy="65"/>
              </a:xfrm>
              <a:custGeom>
                <a:avLst/>
                <a:gdLst>
                  <a:gd name="T0" fmla="*/ 0 w 2"/>
                  <a:gd name="T1" fmla="*/ 1 h 30"/>
                  <a:gd name="T2" fmla="*/ 0 w 2"/>
                  <a:gd name="T3" fmla="*/ 30 h 30"/>
                  <a:gd name="T4" fmla="*/ 2 w 2"/>
                  <a:gd name="T5" fmla="*/ 30 h 30"/>
                  <a:gd name="T6" fmla="*/ 2 w 2"/>
                  <a:gd name="T7" fmla="*/ 0 h 30"/>
                  <a:gd name="T8" fmla="*/ 0 w 2"/>
                  <a:gd name="T9" fmla="*/ 1 h 30"/>
                </a:gdLst>
                <a:ahLst/>
                <a:cxnLst>
                  <a:cxn ang="0">
                    <a:pos x="T0" y="T1"/>
                  </a:cxn>
                  <a:cxn ang="0">
                    <a:pos x="T2" y="T3"/>
                  </a:cxn>
                  <a:cxn ang="0">
                    <a:pos x="T4" y="T5"/>
                  </a:cxn>
                  <a:cxn ang="0">
                    <a:pos x="T6" y="T7"/>
                  </a:cxn>
                  <a:cxn ang="0">
                    <a:pos x="T8" y="T9"/>
                  </a:cxn>
                </a:cxnLst>
                <a:rect l="0" t="0" r="r" b="b"/>
                <a:pathLst>
                  <a:path w="2" h="30">
                    <a:moveTo>
                      <a:pt x="0" y="1"/>
                    </a:moveTo>
                    <a:cubicBezTo>
                      <a:pt x="0" y="30"/>
                      <a:pt x="0" y="30"/>
                      <a:pt x="0" y="30"/>
                    </a:cubicBezTo>
                    <a:cubicBezTo>
                      <a:pt x="1" y="30"/>
                      <a:pt x="1" y="30"/>
                      <a:pt x="2" y="30"/>
                    </a:cubicBezTo>
                    <a:cubicBezTo>
                      <a:pt x="2" y="0"/>
                      <a:pt x="2" y="0"/>
                      <a:pt x="2" y="0"/>
                    </a:cubicBezTo>
                    <a:cubicBezTo>
                      <a:pt x="1" y="0"/>
                      <a:pt x="1"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9" name="Freeform 429"/>
              <p:cNvSpPr>
                <a:spLocks/>
              </p:cNvSpPr>
              <p:nvPr/>
            </p:nvSpPr>
            <p:spPr bwMode="auto">
              <a:xfrm>
                <a:off x="4311" y="704"/>
                <a:ext cx="5" cy="67"/>
              </a:xfrm>
              <a:custGeom>
                <a:avLst/>
                <a:gdLst>
                  <a:gd name="T0" fmla="*/ 0 w 2"/>
                  <a:gd name="T1" fmla="*/ 0 h 31"/>
                  <a:gd name="T2" fmla="*/ 0 w 2"/>
                  <a:gd name="T3" fmla="*/ 30 h 31"/>
                  <a:gd name="T4" fmla="*/ 2 w 2"/>
                  <a:gd name="T5" fmla="*/ 31 h 31"/>
                  <a:gd name="T6" fmla="*/ 2 w 2"/>
                  <a:gd name="T7" fmla="*/ 0 h 31"/>
                  <a:gd name="T8" fmla="*/ 0 w 2"/>
                  <a:gd name="T9" fmla="*/ 0 h 31"/>
                </a:gdLst>
                <a:ahLst/>
                <a:cxnLst>
                  <a:cxn ang="0">
                    <a:pos x="T0" y="T1"/>
                  </a:cxn>
                  <a:cxn ang="0">
                    <a:pos x="T2" y="T3"/>
                  </a:cxn>
                  <a:cxn ang="0">
                    <a:pos x="T4" y="T5"/>
                  </a:cxn>
                  <a:cxn ang="0">
                    <a:pos x="T6" y="T7"/>
                  </a:cxn>
                  <a:cxn ang="0">
                    <a:pos x="T8" y="T9"/>
                  </a:cxn>
                </a:cxnLst>
                <a:rect l="0" t="0" r="r" b="b"/>
                <a:pathLst>
                  <a:path w="2" h="31">
                    <a:moveTo>
                      <a:pt x="0" y="0"/>
                    </a:moveTo>
                    <a:cubicBezTo>
                      <a:pt x="0" y="30"/>
                      <a:pt x="0" y="30"/>
                      <a:pt x="0" y="30"/>
                    </a:cubicBezTo>
                    <a:cubicBezTo>
                      <a:pt x="0" y="31"/>
                      <a:pt x="1" y="31"/>
                      <a:pt x="2" y="31"/>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0" name="Freeform 430"/>
              <p:cNvSpPr>
                <a:spLocks/>
              </p:cNvSpPr>
              <p:nvPr/>
            </p:nvSpPr>
            <p:spPr bwMode="auto">
              <a:xfrm>
                <a:off x="4318" y="702"/>
                <a:ext cx="4"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1" name="Freeform 431"/>
              <p:cNvSpPr>
                <a:spLocks/>
              </p:cNvSpPr>
              <p:nvPr/>
            </p:nvSpPr>
            <p:spPr bwMode="auto">
              <a:xfrm>
                <a:off x="4327" y="702"/>
                <a:ext cx="4"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2" name="Freeform 432"/>
              <p:cNvSpPr>
                <a:spLocks/>
              </p:cNvSpPr>
              <p:nvPr/>
            </p:nvSpPr>
            <p:spPr bwMode="auto">
              <a:xfrm>
                <a:off x="4335" y="702"/>
                <a:ext cx="5" cy="71"/>
              </a:xfrm>
              <a:custGeom>
                <a:avLst/>
                <a:gdLst>
                  <a:gd name="T0" fmla="*/ 0 w 2"/>
                  <a:gd name="T1" fmla="*/ 0 h 33"/>
                  <a:gd name="T2" fmla="*/ 0 w 2"/>
                  <a:gd name="T3" fmla="*/ 32 h 33"/>
                  <a:gd name="T4" fmla="*/ 2 w 2"/>
                  <a:gd name="T5" fmla="*/ 33 h 33"/>
                  <a:gd name="T6" fmla="*/ 2 w 2"/>
                  <a:gd name="T7" fmla="*/ 0 h 33"/>
                  <a:gd name="T8" fmla="*/ 0 w 2"/>
                  <a:gd name="T9" fmla="*/ 0 h 33"/>
                </a:gdLst>
                <a:ahLst/>
                <a:cxnLst>
                  <a:cxn ang="0">
                    <a:pos x="T0" y="T1"/>
                  </a:cxn>
                  <a:cxn ang="0">
                    <a:pos x="T2" y="T3"/>
                  </a:cxn>
                  <a:cxn ang="0">
                    <a:pos x="T4" y="T5"/>
                  </a:cxn>
                  <a:cxn ang="0">
                    <a:pos x="T6" y="T7"/>
                  </a:cxn>
                  <a:cxn ang="0">
                    <a:pos x="T8" y="T9"/>
                  </a:cxn>
                </a:cxnLst>
                <a:rect l="0" t="0" r="r" b="b"/>
                <a:pathLst>
                  <a:path w="2" h="33">
                    <a:moveTo>
                      <a:pt x="0" y="0"/>
                    </a:moveTo>
                    <a:cubicBezTo>
                      <a:pt x="0" y="32"/>
                      <a:pt x="0" y="32"/>
                      <a:pt x="0" y="32"/>
                    </a:cubicBezTo>
                    <a:cubicBezTo>
                      <a:pt x="0" y="32"/>
                      <a:pt x="1" y="33"/>
                      <a:pt x="2" y="33"/>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3" name="Freeform 433"/>
              <p:cNvSpPr>
                <a:spLocks/>
              </p:cNvSpPr>
              <p:nvPr/>
            </p:nvSpPr>
            <p:spPr bwMode="auto">
              <a:xfrm>
                <a:off x="4344" y="702"/>
                <a:ext cx="4" cy="71"/>
              </a:xfrm>
              <a:custGeom>
                <a:avLst/>
                <a:gdLst>
                  <a:gd name="T0" fmla="*/ 0 w 2"/>
                  <a:gd name="T1" fmla="*/ 0 h 33"/>
                  <a:gd name="T2" fmla="*/ 0 w 2"/>
                  <a:gd name="T3" fmla="*/ 33 h 33"/>
                  <a:gd name="T4" fmla="*/ 2 w 2"/>
                  <a:gd name="T5" fmla="*/ 32 h 33"/>
                  <a:gd name="T6" fmla="*/ 2 w 2"/>
                  <a:gd name="T7" fmla="*/ 0 h 33"/>
                  <a:gd name="T8" fmla="*/ 0 w 2"/>
                  <a:gd name="T9" fmla="*/ 0 h 33"/>
                </a:gdLst>
                <a:ahLst/>
                <a:cxnLst>
                  <a:cxn ang="0">
                    <a:pos x="T0" y="T1"/>
                  </a:cxn>
                  <a:cxn ang="0">
                    <a:pos x="T2" y="T3"/>
                  </a:cxn>
                  <a:cxn ang="0">
                    <a:pos x="T4" y="T5"/>
                  </a:cxn>
                  <a:cxn ang="0">
                    <a:pos x="T6" y="T7"/>
                  </a:cxn>
                  <a:cxn ang="0">
                    <a:pos x="T8" y="T9"/>
                  </a:cxn>
                </a:cxnLst>
                <a:rect l="0" t="0" r="r" b="b"/>
                <a:pathLst>
                  <a:path w="2" h="33">
                    <a:moveTo>
                      <a:pt x="0" y="0"/>
                    </a:moveTo>
                    <a:cubicBezTo>
                      <a:pt x="0" y="33"/>
                      <a:pt x="0" y="33"/>
                      <a:pt x="0" y="33"/>
                    </a:cubicBezTo>
                    <a:cubicBezTo>
                      <a:pt x="0" y="33"/>
                      <a:pt x="1" y="32"/>
                      <a:pt x="2" y="32"/>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4" name="Rectangle 434"/>
              <p:cNvSpPr>
                <a:spLocks noChangeArrowheads="1"/>
              </p:cNvSpPr>
              <p:nvPr/>
            </p:nvSpPr>
            <p:spPr bwMode="auto">
              <a:xfrm>
                <a:off x="4355" y="702"/>
                <a:ext cx="1" cy="1"/>
              </a:xfrm>
              <a:prstGeom prst="rect">
                <a:avLst/>
              </a:prstGeom>
              <a:solidFill>
                <a:srgbClr val="EF96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5" name="Freeform 435"/>
              <p:cNvSpPr>
                <a:spLocks/>
              </p:cNvSpPr>
              <p:nvPr/>
            </p:nvSpPr>
            <p:spPr bwMode="auto">
              <a:xfrm>
                <a:off x="4350" y="702"/>
                <a:ext cx="5" cy="69"/>
              </a:xfrm>
              <a:custGeom>
                <a:avLst/>
                <a:gdLst>
                  <a:gd name="T0" fmla="*/ 2 w 2"/>
                  <a:gd name="T1" fmla="*/ 0 h 32"/>
                  <a:gd name="T2" fmla="*/ 0 w 2"/>
                  <a:gd name="T3" fmla="*/ 0 h 32"/>
                  <a:gd name="T4" fmla="*/ 0 w 2"/>
                  <a:gd name="T5" fmla="*/ 32 h 32"/>
                  <a:gd name="T6" fmla="*/ 2 w 2"/>
                  <a:gd name="T7" fmla="*/ 32 h 32"/>
                  <a:gd name="T8" fmla="*/ 2 w 2"/>
                  <a:gd name="T9" fmla="*/ 0 h 32"/>
                </a:gdLst>
                <a:ahLst/>
                <a:cxnLst>
                  <a:cxn ang="0">
                    <a:pos x="T0" y="T1"/>
                  </a:cxn>
                  <a:cxn ang="0">
                    <a:pos x="T2" y="T3"/>
                  </a:cxn>
                  <a:cxn ang="0">
                    <a:pos x="T4" y="T5"/>
                  </a:cxn>
                  <a:cxn ang="0">
                    <a:pos x="T6" y="T7"/>
                  </a:cxn>
                  <a:cxn ang="0">
                    <a:pos x="T8" y="T9"/>
                  </a:cxn>
                </a:cxnLst>
                <a:rect l="0" t="0" r="r" b="b"/>
                <a:pathLst>
                  <a:path w="2" h="32">
                    <a:moveTo>
                      <a:pt x="2" y="0"/>
                    </a:moveTo>
                    <a:cubicBezTo>
                      <a:pt x="0" y="0"/>
                      <a:pt x="0" y="0"/>
                      <a:pt x="0" y="0"/>
                    </a:cubicBezTo>
                    <a:cubicBezTo>
                      <a:pt x="0" y="32"/>
                      <a:pt x="0" y="32"/>
                      <a:pt x="0" y="32"/>
                    </a:cubicBezTo>
                    <a:cubicBezTo>
                      <a:pt x="1" y="32"/>
                      <a:pt x="1" y="32"/>
                      <a:pt x="2" y="32"/>
                    </a:cubicBezTo>
                    <a:cubicBezTo>
                      <a:pt x="2" y="0"/>
                      <a:pt x="2" y="0"/>
                      <a:pt x="2"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6" name="Freeform 436"/>
              <p:cNvSpPr>
                <a:spLocks/>
              </p:cNvSpPr>
              <p:nvPr/>
            </p:nvSpPr>
            <p:spPr bwMode="auto">
              <a:xfrm>
                <a:off x="4359" y="702"/>
                <a:ext cx="4"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1" y="32"/>
                      <a:pt x="2" y="32"/>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7" name="Freeform 437"/>
              <p:cNvSpPr>
                <a:spLocks/>
              </p:cNvSpPr>
              <p:nvPr/>
            </p:nvSpPr>
            <p:spPr bwMode="auto">
              <a:xfrm>
                <a:off x="4368" y="704"/>
                <a:ext cx="4" cy="67"/>
              </a:xfrm>
              <a:custGeom>
                <a:avLst/>
                <a:gdLst>
                  <a:gd name="T0" fmla="*/ 0 w 2"/>
                  <a:gd name="T1" fmla="*/ 0 h 31"/>
                  <a:gd name="T2" fmla="*/ 0 w 2"/>
                  <a:gd name="T3" fmla="*/ 31 h 31"/>
                  <a:gd name="T4" fmla="*/ 2 w 2"/>
                  <a:gd name="T5" fmla="*/ 30 h 31"/>
                  <a:gd name="T6" fmla="*/ 2 w 2"/>
                  <a:gd name="T7" fmla="*/ 0 h 31"/>
                  <a:gd name="T8" fmla="*/ 0 w 2"/>
                  <a:gd name="T9" fmla="*/ 0 h 31"/>
                </a:gdLst>
                <a:ahLst/>
                <a:cxnLst>
                  <a:cxn ang="0">
                    <a:pos x="T0" y="T1"/>
                  </a:cxn>
                  <a:cxn ang="0">
                    <a:pos x="T2" y="T3"/>
                  </a:cxn>
                  <a:cxn ang="0">
                    <a:pos x="T4" y="T5"/>
                  </a:cxn>
                  <a:cxn ang="0">
                    <a:pos x="T6" y="T7"/>
                  </a:cxn>
                  <a:cxn ang="0">
                    <a:pos x="T8" y="T9"/>
                  </a:cxn>
                </a:cxnLst>
                <a:rect l="0" t="0" r="r" b="b"/>
                <a:pathLst>
                  <a:path w="2" h="31">
                    <a:moveTo>
                      <a:pt x="0" y="0"/>
                    </a:moveTo>
                    <a:cubicBezTo>
                      <a:pt x="0" y="31"/>
                      <a:pt x="0" y="31"/>
                      <a:pt x="0" y="31"/>
                    </a:cubicBezTo>
                    <a:cubicBezTo>
                      <a:pt x="1" y="31"/>
                      <a:pt x="1" y="31"/>
                      <a:pt x="2" y="30"/>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8" name="Freeform 438"/>
              <p:cNvSpPr>
                <a:spLocks/>
              </p:cNvSpPr>
              <p:nvPr/>
            </p:nvSpPr>
            <p:spPr bwMode="auto">
              <a:xfrm>
                <a:off x="4376" y="704"/>
                <a:ext cx="5" cy="65"/>
              </a:xfrm>
              <a:custGeom>
                <a:avLst/>
                <a:gdLst>
                  <a:gd name="T0" fmla="*/ 0 w 2"/>
                  <a:gd name="T1" fmla="*/ 0 h 30"/>
                  <a:gd name="T2" fmla="*/ 0 w 2"/>
                  <a:gd name="T3" fmla="*/ 30 h 30"/>
                  <a:gd name="T4" fmla="*/ 2 w 2"/>
                  <a:gd name="T5" fmla="*/ 30 h 30"/>
                  <a:gd name="T6" fmla="*/ 2 w 2"/>
                  <a:gd name="T7" fmla="*/ 1 h 30"/>
                  <a:gd name="T8" fmla="*/ 0 w 2"/>
                  <a:gd name="T9" fmla="*/ 0 h 30"/>
                </a:gdLst>
                <a:ahLst/>
                <a:cxnLst>
                  <a:cxn ang="0">
                    <a:pos x="T0" y="T1"/>
                  </a:cxn>
                  <a:cxn ang="0">
                    <a:pos x="T2" y="T3"/>
                  </a:cxn>
                  <a:cxn ang="0">
                    <a:pos x="T4" y="T5"/>
                  </a:cxn>
                  <a:cxn ang="0">
                    <a:pos x="T6" y="T7"/>
                  </a:cxn>
                  <a:cxn ang="0">
                    <a:pos x="T8" y="T9"/>
                  </a:cxn>
                </a:cxnLst>
                <a:rect l="0" t="0" r="r" b="b"/>
                <a:pathLst>
                  <a:path w="2" h="30">
                    <a:moveTo>
                      <a:pt x="0" y="0"/>
                    </a:moveTo>
                    <a:cubicBezTo>
                      <a:pt x="0" y="30"/>
                      <a:pt x="0" y="30"/>
                      <a:pt x="0" y="30"/>
                    </a:cubicBezTo>
                    <a:cubicBezTo>
                      <a:pt x="1" y="30"/>
                      <a:pt x="1" y="30"/>
                      <a:pt x="2" y="30"/>
                    </a:cubicBezTo>
                    <a:cubicBezTo>
                      <a:pt x="2" y="1"/>
                      <a:pt x="2" y="1"/>
                      <a:pt x="2" y="1"/>
                    </a:cubicBezTo>
                    <a:cubicBezTo>
                      <a:pt x="1" y="1"/>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9" name="Freeform 439"/>
              <p:cNvSpPr>
                <a:spLocks/>
              </p:cNvSpPr>
              <p:nvPr/>
            </p:nvSpPr>
            <p:spPr bwMode="auto">
              <a:xfrm>
                <a:off x="4385" y="706"/>
                <a:ext cx="2" cy="61"/>
              </a:xfrm>
              <a:custGeom>
                <a:avLst/>
                <a:gdLst>
                  <a:gd name="T0" fmla="*/ 0 w 1"/>
                  <a:gd name="T1" fmla="*/ 0 h 28"/>
                  <a:gd name="T2" fmla="*/ 0 w 1"/>
                  <a:gd name="T3" fmla="*/ 28 h 28"/>
                  <a:gd name="T4" fmla="*/ 1 w 1"/>
                  <a:gd name="T5" fmla="*/ 28 h 28"/>
                  <a:gd name="T6" fmla="*/ 1 w 1"/>
                  <a:gd name="T7" fmla="*/ 1 h 28"/>
                  <a:gd name="T8" fmla="*/ 0 w 1"/>
                  <a:gd name="T9" fmla="*/ 0 h 28"/>
                </a:gdLst>
                <a:ahLst/>
                <a:cxnLst>
                  <a:cxn ang="0">
                    <a:pos x="T0" y="T1"/>
                  </a:cxn>
                  <a:cxn ang="0">
                    <a:pos x="T2" y="T3"/>
                  </a:cxn>
                  <a:cxn ang="0">
                    <a:pos x="T4" y="T5"/>
                  </a:cxn>
                  <a:cxn ang="0">
                    <a:pos x="T6" y="T7"/>
                  </a:cxn>
                  <a:cxn ang="0">
                    <a:pos x="T8" y="T9"/>
                  </a:cxn>
                </a:cxnLst>
                <a:rect l="0" t="0" r="r" b="b"/>
                <a:pathLst>
                  <a:path w="1" h="28">
                    <a:moveTo>
                      <a:pt x="0" y="0"/>
                    </a:moveTo>
                    <a:cubicBezTo>
                      <a:pt x="0" y="28"/>
                      <a:pt x="0" y="28"/>
                      <a:pt x="0" y="28"/>
                    </a:cubicBezTo>
                    <a:cubicBezTo>
                      <a:pt x="0" y="28"/>
                      <a:pt x="1" y="28"/>
                      <a:pt x="1" y="28"/>
                    </a:cubicBezTo>
                    <a:cubicBezTo>
                      <a:pt x="1" y="1"/>
                      <a:pt x="1" y="1"/>
                      <a:pt x="1" y="1"/>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0" name="Freeform 440"/>
              <p:cNvSpPr>
                <a:spLocks/>
              </p:cNvSpPr>
              <p:nvPr/>
            </p:nvSpPr>
            <p:spPr bwMode="auto">
              <a:xfrm>
                <a:off x="4392" y="708"/>
                <a:ext cx="4" cy="57"/>
              </a:xfrm>
              <a:custGeom>
                <a:avLst/>
                <a:gdLst>
                  <a:gd name="T0" fmla="*/ 0 w 2"/>
                  <a:gd name="T1" fmla="*/ 0 h 26"/>
                  <a:gd name="T2" fmla="*/ 0 w 2"/>
                  <a:gd name="T3" fmla="*/ 26 h 26"/>
                  <a:gd name="T4" fmla="*/ 2 w 2"/>
                  <a:gd name="T5" fmla="*/ 26 h 26"/>
                  <a:gd name="T6" fmla="*/ 2 w 2"/>
                  <a:gd name="T7" fmla="*/ 1 h 26"/>
                  <a:gd name="T8" fmla="*/ 0 w 2"/>
                  <a:gd name="T9" fmla="*/ 0 h 26"/>
                </a:gdLst>
                <a:ahLst/>
                <a:cxnLst>
                  <a:cxn ang="0">
                    <a:pos x="T0" y="T1"/>
                  </a:cxn>
                  <a:cxn ang="0">
                    <a:pos x="T2" y="T3"/>
                  </a:cxn>
                  <a:cxn ang="0">
                    <a:pos x="T4" y="T5"/>
                  </a:cxn>
                  <a:cxn ang="0">
                    <a:pos x="T6" y="T7"/>
                  </a:cxn>
                  <a:cxn ang="0">
                    <a:pos x="T8" y="T9"/>
                  </a:cxn>
                </a:cxnLst>
                <a:rect l="0" t="0" r="r" b="b"/>
                <a:pathLst>
                  <a:path w="2" h="26">
                    <a:moveTo>
                      <a:pt x="0" y="0"/>
                    </a:moveTo>
                    <a:cubicBezTo>
                      <a:pt x="0" y="26"/>
                      <a:pt x="0" y="26"/>
                      <a:pt x="0" y="26"/>
                    </a:cubicBezTo>
                    <a:cubicBezTo>
                      <a:pt x="1" y="26"/>
                      <a:pt x="2" y="26"/>
                      <a:pt x="2" y="26"/>
                    </a:cubicBezTo>
                    <a:cubicBezTo>
                      <a:pt x="2" y="1"/>
                      <a:pt x="2" y="1"/>
                      <a:pt x="2" y="1"/>
                    </a:cubicBezTo>
                    <a:cubicBezTo>
                      <a:pt x="2" y="1"/>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1" name="Freeform 441"/>
              <p:cNvSpPr>
                <a:spLocks/>
              </p:cNvSpPr>
              <p:nvPr/>
            </p:nvSpPr>
            <p:spPr bwMode="auto">
              <a:xfrm>
                <a:off x="4400" y="713"/>
                <a:ext cx="5" cy="50"/>
              </a:xfrm>
              <a:custGeom>
                <a:avLst/>
                <a:gdLst>
                  <a:gd name="T0" fmla="*/ 0 w 2"/>
                  <a:gd name="T1" fmla="*/ 0 h 23"/>
                  <a:gd name="T2" fmla="*/ 0 w 2"/>
                  <a:gd name="T3" fmla="*/ 23 h 23"/>
                  <a:gd name="T4" fmla="*/ 2 w 2"/>
                  <a:gd name="T5" fmla="*/ 22 h 23"/>
                  <a:gd name="T6" fmla="*/ 2 w 2"/>
                  <a:gd name="T7" fmla="*/ 1 h 23"/>
                  <a:gd name="T8" fmla="*/ 0 w 2"/>
                  <a:gd name="T9" fmla="*/ 0 h 23"/>
                </a:gdLst>
                <a:ahLst/>
                <a:cxnLst>
                  <a:cxn ang="0">
                    <a:pos x="T0" y="T1"/>
                  </a:cxn>
                  <a:cxn ang="0">
                    <a:pos x="T2" y="T3"/>
                  </a:cxn>
                  <a:cxn ang="0">
                    <a:pos x="T4" y="T5"/>
                  </a:cxn>
                  <a:cxn ang="0">
                    <a:pos x="T6" y="T7"/>
                  </a:cxn>
                  <a:cxn ang="0">
                    <a:pos x="T8" y="T9"/>
                  </a:cxn>
                </a:cxnLst>
                <a:rect l="0" t="0" r="r" b="b"/>
                <a:pathLst>
                  <a:path w="2" h="23">
                    <a:moveTo>
                      <a:pt x="0" y="0"/>
                    </a:moveTo>
                    <a:cubicBezTo>
                      <a:pt x="0" y="23"/>
                      <a:pt x="0" y="23"/>
                      <a:pt x="0" y="23"/>
                    </a:cubicBezTo>
                    <a:cubicBezTo>
                      <a:pt x="1" y="22"/>
                      <a:pt x="2" y="22"/>
                      <a:pt x="2" y="22"/>
                    </a:cubicBezTo>
                    <a:cubicBezTo>
                      <a:pt x="2" y="1"/>
                      <a:pt x="2" y="1"/>
                      <a:pt x="2" y="1"/>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2" name="Freeform 442"/>
              <p:cNvSpPr>
                <a:spLocks/>
              </p:cNvSpPr>
              <p:nvPr/>
            </p:nvSpPr>
            <p:spPr bwMode="auto">
              <a:xfrm>
                <a:off x="4409" y="717"/>
                <a:ext cx="4" cy="39"/>
              </a:xfrm>
              <a:custGeom>
                <a:avLst/>
                <a:gdLst>
                  <a:gd name="T0" fmla="*/ 2 w 2"/>
                  <a:gd name="T1" fmla="*/ 14 h 18"/>
                  <a:gd name="T2" fmla="*/ 2 w 2"/>
                  <a:gd name="T3" fmla="*/ 4 h 18"/>
                  <a:gd name="T4" fmla="*/ 0 w 2"/>
                  <a:gd name="T5" fmla="*/ 0 h 18"/>
                  <a:gd name="T6" fmla="*/ 0 w 2"/>
                  <a:gd name="T7" fmla="*/ 18 h 18"/>
                  <a:gd name="T8" fmla="*/ 2 w 2"/>
                  <a:gd name="T9" fmla="*/ 14 h 18"/>
                </a:gdLst>
                <a:ahLst/>
                <a:cxnLst>
                  <a:cxn ang="0">
                    <a:pos x="T0" y="T1"/>
                  </a:cxn>
                  <a:cxn ang="0">
                    <a:pos x="T2" y="T3"/>
                  </a:cxn>
                  <a:cxn ang="0">
                    <a:pos x="T4" y="T5"/>
                  </a:cxn>
                  <a:cxn ang="0">
                    <a:pos x="T6" y="T7"/>
                  </a:cxn>
                  <a:cxn ang="0">
                    <a:pos x="T8" y="T9"/>
                  </a:cxn>
                </a:cxnLst>
                <a:rect l="0" t="0" r="r" b="b"/>
                <a:pathLst>
                  <a:path w="2" h="18">
                    <a:moveTo>
                      <a:pt x="2" y="14"/>
                    </a:moveTo>
                    <a:cubicBezTo>
                      <a:pt x="2" y="4"/>
                      <a:pt x="2" y="4"/>
                      <a:pt x="2" y="4"/>
                    </a:cubicBezTo>
                    <a:cubicBezTo>
                      <a:pt x="2" y="3"/>
                      <a:pt x="1" y="1"/>
                      <a:pt x="0" y="0"/>
                    </a:cubicBezTo>
                    <a:cubicBezTo>
                      <a:pt x="0" y="18"/>
                      <a:pt x="0" y="18"/>
                      <a:pt x="0" y="18"/>
                    </a:cubicBezTo>
                    <a:cubicBezTo>
                      <a:pt x="1" y="17"/>
                      <a:pt x="2" y="16"/>
                      <a:pt x="2" y="1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3" name="Oval 443"/>
              <p:cNvSpPr>
                <a:spLocks noChangeArrowheads="1"/>
              </p:cNvSpPr>
              <p:nvPr/>
            </p:nvSpPr>
            <p:spPr bwMode="auto">
              <a:xfrm>
                <a:off x="4270" y="702"/>
                <a:ext cx="143" cy="48"/>
              </a:xfrm>
              <a:prstGeom prst="ellipse">
                <a:avLst/>
              </a:prstGeom>
              <a:solidFill>
                <a:srgbClr val="FFCD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4" name="Oval 444"/>
              <p:cNvSpPr>
                <a:spLocks noChangeArrowheads="1"/>
              </p:cNvSpPr>
              <p:nvPr/>
            </p:nvSpPr>
            <p:spPr bwMode="auto">
              <a:xfrm>
                <a:off x="4283" y="711"/>
                <a:ext cx="117" cy="34"/>
              </a:xfrm>
              <a:prstGeom prst="ellipse">
                <a:avLst/>
              </a:prstGeom>
              <a:solidFill>
                <a:srgbClr val="FFD3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5" name="Oval 445"/>
              <p:cNvSpPr>
                <a:spLocks noChangeArrowheads="1"/>
              </p:cNvSpPr>
              <p:nvPr/>
            </p:nvSpPr>
            <p:spPr bwMode="auto">
              <a:xfrm>
                <a:off x="4283" y="706"/>
                <a:ext cx="117" cy="35"/>
              </a:xfrm>
              <a:prstGeom prst="ellipse">
                <a:avLst/>
              </a:prstGeom>
              <a:solidFill>
                <a:srgbClr val="F7BF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6" name="Freeform 446"/>
              <p:cNvSpPr>
                <a:spLocks/>
              </p:cNvSpPr>
              <p:nvPr/>
            </p:nvSpPr>
            <p:spPr bwMode="auto">
              <a:xfrm>
                <a:off x="4283" y="706"/>
                <a:ext cx="117" cy="20"/>
              </a:xfrm>
              <a:custGeom>
                <a:avLst/>
                <a:gdLst>
                  <a:gd name="T0" fmla="*/ 27 w 54"/>
                  <a:gd name="T1" fmla="*/ 1 h 9"/>
                  <a:gd name="T2" fmla="*/ 54 w 54"/>
                  <a:gd name="T3" fmla="*/ 9 h 9"/>
                  <a:gd name="T4" fmla="*/ 54 w 54"/>
                  <a:gd name="T5" fmla="*/ 8 h 9"/>
                  <a:gd name="T6" fmla="*/ 27 w 54"/>
                  <a:gd name="T7" fmla="*/ 0 h 9"/>
                  <a:gd name="T8" fmla="*/ 0 w 54"/>
                  <a:gd name="T9" fmla="*/ 8 h 9"/>
                  <a:gd name="T10" fmla="*/ 0 w 54"/>
                  <a:gd name="T11" fmla="*/ 9 h 9"/>
                  <a:gd name="T12" fmla="*/ 27 w 54"/>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54" h="9">
                    <a:moveTo>
                      <a:pt x="27" y="1"/>
                    </a:moveTo>
                    <a:cubicBezTo>
                      <a:pt x="41" y="1"/>
                      <a:pt x="53" y="5"/>
                      <a:pt x="54" y="9"/>
                    </a:cubicBezTo>
                    <a:cubicBezTo>
                      <a:pt x="54" y="9"/>
                      <a:pt x="54" y="8"/>
                      <a:pt x="54" y="8"/>
                    </a:cubicBezTo>
                    <a:cubicBezTo>
                      <a:pt x="54" y="4"/>
                      <a:pt x="42" y="0"/>
                      <a:pt x="27" y="0"/>
                    </a:cubicBezTo>
                    <a:cubicBezTo>
                      <a:pt x="12" y="0"/>
                      <a:pt x="0" y="4"/>
                      <a:pt x="0" y="8"/>
                    </a:cubicBezTo>
                    <a:cubicBezTo>
                      <a:pt x="0" y="8"/>
                      <a:pt x="0" y="9"/>
                      <a:pt x="0" y="9"/>
                    </a:cubicBezTo>
                    <a:cubicBezTo>
                      <a:pt x="1" y="5"/>
                      <a:pt x="13" y="1"/>
                      <a:pt x="27" y="1"/>
                    </a:cubicBez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7" name="Freeform 447"/>
              <p:cNvSpPr>
                <a:spLocks/>
              </p:cNvSpPr>
              <p:nvPr/>
            </p:nvSpPr>
            <p:spPr bwMode="auto">
              <a:xfrm>
                <a:off x="4270" y="671"/>
                <a:ext cx="143" cy="72"/>
              </a:xfrm>
              <a:custGeom>
                <a:avLst/>
                <a:gdLst>
                  <a:gd name="T0" fmla="*/ 66 w 66"/>
                  <a:gd name="T1" fmla="*/ 22 h 33"/>
                  <a:gd name="T2" fmla="*/ 33 w 66"/>
                  <a:gd name="T3" fmla="*/ 33 h 33"/>
                  <a:gd name="T4" fmla="*/ 0 w 66"/>
                  <a:gd name="T5" fmla="*/ 22 h 33"/>
                  <a:gd name="T6" fmla="*/ 0 w 66"/>
                  <a:gd name="T7" fmla="*/ 11 h 33"/>
                  <a:gd name="T8" fmla="*/ 33 w 66"/>
                  <a:gd name="T9" fmla="*/ 0 h 33"/>
                  <a:gd name="T10" fmla="*/ 66 w 66"/>
                  <a:gd name="T11" fmla="*/ 11 h 33"/>
                  <a:gd name="T12" fmla="*/ 66 w 66"/>
                  <a:gd name="T13" fmla="*/ 22 h 33"/>
                </a:gdLst>
                <a:ahLst/>
                <a:cxnLst>
                  <a:cxn ang="0">
                    <a:pos x="T0" y="T1"/>
                  </a:cxn>
                  <a:cxn ang="0">
                    <a:pos x="T2" y="T3"/>
                  </a:cxn>
                  <a:cxn ang="0">
                    <a:pos x="T4" y="T5"/>
                  </a:cxn>
                  <a:cxn ang="0">
                    <a:pos x="T6" y="T7"/>
                  </a:cxn>
                  <a:cxn ang="0">
                    <a:pos x="T8" y="T9"/>
                  </a:cxn>
                  <a:cxn ang="0">
                    <a:pos x="T10" y="T11"/>
                  </a:cxn>
                  <a:cxn ang="0">
                    <a:pos x="T12" y="T13"/>
                  </a:cxn>
                </a:cxnLst>
                <a:rect l="0" t="0" r="r" b="b"/>
                <a:pathLst>
                  <a:path w="66" h="33">
                    <a:moveTo>
                      <a:pt x="66" y="22"/>
                    </a:moveTo>
                    <a:cubicBezTo>
                      <a:pt x="66" y="28"/>
                      <a:pt x="51" y="33"/>
                      <a:pt x="33" y="33"/>
                    </a:cubicBezTo>
                    <a:cubicBezTo>
                      <a:pt x="15" y="33"/>
                      <a:pt x="0" y="28"/>
                      <a:pt x="0" y="22"/>
                    </a:cubicBezTo>
                    <a:cubicBezTo>
                      <a:pt x="0" y="11"/>
                      <a:pt x="0" y="11"/>
                      <a:pt x="0" y="11"/>
                    </a:cubicBezTo>
                    <a:cubicBezTo>
                      <a:pt x="0" y="5"/>
                      <a:pt x="15" y="0"/>
                      <a:pt x="33" y="0"/>
                    </a:cubicBezTo>
                    <a:cubicBezTo>
                      <a:pt x="51" y="0"/>
                      <a:pt x="66" y="5"/>
                      <a:pt x="66" y="11"/>
                    </a:cubicBezTo>
                    <a:lnTo>
                      <a:pt x="66" y="22"/>
                    </a:ln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8" name="Freeform 448"/>
              <p:cNvSpPr>
                <a:spLocks/>
              </p:cNvSpPr>
              <p:nvPr/>
            </p:nvSpPr>
            <p:spPr bwMode="auto">
              <a:xfrm>
                <a:off x="4270" y="669"/>
                <a:ext cx="143" cy="72"/>
              </a:xfrm>
              <a:custGeom>
                <a:avLst/>
                <a:gdLst>
                  <a:gd name="T0" fmla="*/ 66 w 66"/>
                  <a:gd name="T1" fmla="*/ 21 h 33"/>
                  <a:gd name="T2" fmla="*/ 33 w 66"/>
                  <a:gd name="T3" fmla="*/ 33 h 33"/>
                  <a:gd name="T4" fmla="*/ 0 w 66"/>
                  <a:gd name="T5" fmla="*/ 21 h 33"/>
                  <a:gd name="T6" fmla="*/ 0 w 66"/>
                  <a:gd name="T7" fmla="*/ 11 h 33"/>
                  <a:gd name="T8" fmla="*/ 33 w 66"/>
                  <a:gd name="T9" fmla="*/ 0 h 33"/>
                  <a:gd name="T10" fmla="*/ 66 w 66"/>
                  <a:gd name="T11" fmla="*/ 11 h 33"/>
                  <a:gd name="T12" fmla="*/ 66 w 66"/>
                  <a:gd name="T13" fmla="*/ 21 h 33"/>
                </a:gdLst>
                <a:ahLst/>
                <a:cxnLst>
                  <a:cxn ang="0">
                    <a:pos x="T0" y="T1"/>
                  </a:cxn>
                  <a:cxn ang="0">
                    <a:pos x="T2" y="T3"/>
                  </a:cxn>
                  <a:cxn ang="0">
                    <a:pos x="T4" y="T5"/>
                  </a:cxn>
                  <a:cxn ang="0">
                    <a:pos x="T6" y="T7"/>
                  </a:cxn>
                  <a:cxn ang="0">
                    <a:pos x="T8" y="T9"/>
                  </a:cxn>
                  <a:cxn ang="0">
                    <a:pos x="T10" y="T11"/>
                  </a:cxn>
                  <a:cxn ang="0">
                    <a:pos x="T12" y="T13"/>
                  </a:cxn>
                </a:cxnLst>
                <a:rect l="0" t="0" r="r" b="b"/>
                <a:pathLst>
                  <a:path w="66" h="33">
                    <a:moveTo>
                      <a:pt x="66" y="21"/>
                    </a:moveTo>
                    <a:cubicBezTo>
                      <a:pt x="66" y="28"/>
                      <a:pt x="51" y="33"/>
                      <a:pt x="33" y="33"/>
                    </a:cubicBezTo>
                    <a:cubicBezTo>
                      <a:pt x="15" y="33"/>
                      <a:pt x="0" y="28"/>
                      <a:pt x="0" y="21"/>
                    </a:cubicBezTo>
                    <a:cubicBezTo>
                      <a:pt x="0" y="11"/>
                      <a:pt x="0" y="11"/>
                      <a:pt x="0" y="11"/>
                    </a:cubicBezTo>
                    <a:cubicBezTo>
                      <a:pt x="0" y="5"/>
                      <a:pt x="15" y="0"/>
                      <a:pt x="33" y="0"/>
                    </a:cubicBezTo>
                    <a:cubicBezTo>
                      <a:pt x="51" y="0"/>
                      <a:pt x="66" y="5"/>
                      <a:pt x="66" y="11"/>
                    </a:cubicBezTo>
                    <a:lnTo>
                      <a:pt x="66" y="21"/>
                    </a:ln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9" name="Freeform 449"/>
              <p:cNvSpPr>
                <a:spLocks/>
              </p:cNvSpPr>
              <p:nvPr/>
            </p:nvSpPr>
            <p:spPr bwMode="auto">
              <a:xfrm>
                <a:off x="4270" y="685"/>
                <a:ext cx="5" cy="39"/>
              </a:xfrm>
              <a:custGeom>
                <a:avLst/>
                <a:gdLst>
                  <a:gd name="T0" fmla="*/ 0 w 2"/>
                  <a:gd name="T1" fmla="*/ 4 h 18"/>
                  <a:gd name="T2" fmla="*/ 0 w 2"/>
                  <a:gd name="T3" fmla="*/ 14 h 18"/>
                  <a:gd name="T4" fmla="*/ 2 w 2"/>
                  <a:gd name="T5" fmla="*/ 18 h 18"/>
                  <a:gd name="T6" fmla="*/ 2 w 2"/>
                  <a:gd name="T7" fmla="*/ 0 h 18"/>
                  <a:gd name="T8" fmla="*/ 0 w 2"/>
                  <a:gd name="T9" fmla="*/ 4 h 18"/>
                </a:gdLst>
                <a:ahLst/>
                <a:cxnLst>
                  <a:cxn ang="0">
                    <a:pos x="T0" y="T1"/>
                  </a:cxn>
                  <a:cxn ang="0">
                    <a:pos x="T2" y="T3"/>
                  </a:cxn>
                  <a:cxn ang="0">
                    <a:pos x="T4" y="T5"/>
                  </a:cxn>
                  <a:cxn ang="0">
                    <a:pos x="T6" y="T7"/>
                  </a:cxn>
                  <a:cxn ang="0">
                    <a:pos x="T8" y="T9"/>
                  </a:cxn>
                </a:cxnLst>
                <a:rect l="0" t="0" r="r" b="b"/>
                <a:pathLst>
                  <a:path w="2" h="18">
                    <a:moveTo>
                      <a:pt x="0" y="4"/>
                    </a:moveTo>
                    <a:cubicBezTo>
                      <a:pt x="0" y="14"/>
                      <a:pt x="0" y="14"/>
                      <a:pt x="0" y="14"/>
                    </a:cubicBezTo>
                    <a:cubicBezTo>
                      <a:pt x="0" y="16"/>
                      <a:pt x="0" y="17"/>
                      <a:pt x="2" y="18"/>
                    </a:cubicBezTo>
                    <a:cubicBezTo>
                      <a:pt x="2" y="0"/>
                      <a:pt x="2" y="0"/>
                      <a:pt x="2" y="0"/>
                    </a:cubicBezTo>
                    <a:cubicBezTo>
                      <a:pt x="0" y="2"/>
                      <a:pt x="0" y="3"/>
                      <a:pt x="0" y="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0" name="Freeform 450"/>
              <p:cNvSpPr>
                <a:spLocks/>
              </p:cNvSpPr>
              <p:nvPr/>
            </p:nvSpPr>
            <p:spPr bwMode="auto">
              <a:xfrm>
                <a:off x="4279" y="680"/>
                <a:ext cx="2" cy="50"/>
              </a:xfrm>
              <a:custGeom>
                <a:avLst/>
                <a:gdLst>
                  <a:gd name="T0" fmla="*/ 0 w 1"/>
                  <a:gd name="T1" fmla="*/ 1 h 23"/>
                  <a:gd name="T2" fmla="*/ 0 w 1"/>
                  <a:gd name="T3" fmla="*/ 22 h 23"/>
                  <a:gd name="T4" fmla="*/ 1 w 1"/>
                  <a:gd name="T5" fmla="*/ 23 h 23"/>
                  <a:gd name="T6" fmla="*/ 1 w 1"/>
                  <a:gd name="T7" fmla="*/ 0 h 23"/>
                  <a:gd name="T8" fmla="*/ 0 w 1"/>
                  <a:gd name="T9" fmla="*/ 1 h 23"/>
                </a:gdLst>
                <a:ahLst/>
                <a:cxnLst>
                  <a:cxn ang="0">
                    <a:pos x="T0" y="T1"/>
                  </a:cxn>
                  <a:cxn ang="0">
                    <a:pos x="T2" y="T3"/>
                  </a:cxn>
                  <a:cxn ang="0">
                    <a:pos x="T4" y="T5"/>
                  </a:cxn>
                  <a:cxn ang="0">
                    <a:pos x="T6" y="T7"/>
                  </a:cxn>
                  <a:cxn ang="0">
                    <a:pos x="T8" y="T9"/>
                  </a:cxn>
                </a:cxnLst>
                <a:rect l="0" t="0" r="r" b="b"/>
                <a:pathLst>
                  <a:path w="1" h="23">
                    <a:moveTo>
                      <a:pt x="0" y="1"/>
                    </a:moveTo>
                    <a:cubicBezTo>
                      <a:pt x="0" y="22"/>
                      <a:pt x="0" y="22"/>
                      <a:pt x="0" y="22"/>
                    </a:cubicBezTo>
                    <a:cubicBezTo>
                      <a:pt x="0" y="22"/>
                      <a:pt x="1" y="22"/>
                      <a:pt x="1" y="23"/>
                    </a:cubicBezTo>
                    <a:cubicBezTo>
                      <a:pt x="1" y="0"/>
                      <a:pt x="1" y="0"/>
                      <a:pt x="1" y="0"/>
                    </a:cubicBezTo>
                    <a:cubicBezTo>
                      <a:pt x="1" y="0"/>
                      <a:pt x="0"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1" name="Freeform 451"/>
              <p:cNvSpPr>
                <a:spLocks/>
              </p:cNvSpPr>
              <p:nvPr/>
            </p:nvSpPr>
            <p:spPr bwMode="auto">
              <a:xfrm>
                <a:off x="4285" y="676"/>
                <a:ext cx="5" cy="56"/>
              </a:xfrm>
              <a:custGeom>
                <a:avLst/>
                <a:gdLst>
                  <a:gd name="T0" fmla="*/ 0 w 2"/>
                  <a:gd name="T1" fmla="*/ 1 h 26"/>
                  <a:gd name="T2" fmla="*/ 0 w 2"/>
                  <a:gd name="T3" fmla="*/ 25 h 26"/>
                  <a:gd name="T4" fmla="*/ 2 w 2"/>
                  <a:gd name="T5" fmla="*/ 26 h 26"/>
                  <a:gd name="T6" fmla="*/ 2 w 2"/>
                  <a:gd name="T7" fmla="*/ 0 h 26"/>
                  <a:gd name="T8" fmla="*/ 0 w 2"/>
                  <a:gd name="T9" fmla="*/ 1 h 26"/>
                </a:gdLst>
                <a:ahLst/>
                <a:cxnLst>
                  <a:cxn ang="0">
                    <a:pos x="T0" y="T1"/>
                  </a:cxn>
                  <a:cxn ang="0">
                    <a:pos x="T2" y="T3"/>
                  </a:cxn>
                  <a:cxn ang="0">
                    <a:pos x="T4" y="T5"/>
                  </a:cxn>
                  <a:cxn ang="0">
                    <a:pos x="T6" y="T7"/>
                  </a:cxn>
                  <a:cxn ang="0">
                    <a:pos x="T8" y="T9"/>
                  </a:cxn>
                </a:cxnLst>
                <a:rect l="0" t="0" r="r" b="b"/>
                <a:pathLst>
                  <a:path w="2" h="26">
                    <a:moveTo>
                      <a:pt x="0" y="1"/>
                    </a:moveTo>
                    <a:cubicBezTo>
                      <a:pt x="0" y="25"/>
                      <a:pt x="0" y="25"/>
                      <a:pt x="0" y="25"/>
                    </a:cubicBezTo>
                    <a:cubicBezTo>
                      <a:pt x="1" y="26"/>
                      <a:pt x="1" y="26"/>
                      <a:pt x="2" y="26"/>
                    </a:cubicBezTo>
                    <a:cubicBezTo>
                      <a:pt x="2" y="0"/>
                      <a:pt x="2" y="0"/>
                      <a:pt x="2" y="0"/>
                    </a:cubicBezTo>
                    <a:cubicBezTo>
                      <a:pt x="1" y="1"/>
                      <a:pt x="1"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2" name="Freeform 452"/>
              <p:cNvSpPr>
                <a:spLocks/>
              </p:cNvSpPr>
              <p:nvPr/>
            </p:nvSpPr>
            <p:spPr bwMode="auto">
              <a:xfrm>
                <a:off x="4294" y="674"/>
                <a:ext cx="4" cy="60"/>
              </a:xfrm>
              <a:custGeom>
                <a:avLst/>
                <a:gdLst>
                  <a:gd name="T0" fmla="*/ 0 w 2"/>
                  <a:gd name="T1" fmla="*/ 1 h 28"/>
                  <a:gd name="T2" fmla="*/ 0 w 2"/>
                  <a:gd name="T3" fmla="*/ 28 h 28"/>
                  <a:gd name="T4" fmla="*/ 2 w 2"/>
                  <a:gd name="T5" fmla="*/ 28 h 28"/>
                  <a:gd name="T6" fmla="*/ 2 w 2"/>
                  <a:gd name="T7" fmla="*/ 0 h 28"/>
                  <a:gd name="T8" fmla="*/ 0 w 2"/>
                  <a:gd name="T9" fmla="*/ 1 h 28"/>
                </a:gdLst>
                <a:ahLst/>
                <a:cxnLst>
                  <a:cxn ang="0">
                    <a:pos x="T0" y="T1"/>
                  </a:cxn>
                  <a:cxn ang="0">
                    <a:pos x="T2" y="T3"/>
                  </a:cxn>
                  <a:cxn ang="0">
                    <a:pos x="T4" y="T5"/>
                  </a:cxn>
                  <a:cxn ang="0">
                    <a:pos x="T6" y="T7"/>
                  </a:cxn>
                  <a:cxn ang="0">
                    <a:pos x="T8" y="T9"/>
                  </a:cxn>
                </a:cxnLst>
                <a:rect l="0" t="0" r="r" b="b"/>
                <a:pathLst>
                  <a:path w="2" h="28">
                    <a:moveTo>
                      <a:pt x="0" y="1"/>
                    </a:moveTo>
                    <a:cubicBezTo>
                      <a:pt x="0" y="28"/>
                      <a:pt x="0" y="28"/>
                      <a:pt x="0" y="28"/>
                    </a:cubicBezTo>
                    <a:cubicBezTo>
                      <a:pt x="1" y="28"/>
                      <a:pt x="1" y="28"/>
                      <a:pt x="2" y="28"/>
                    </a:cubicBezTo>
                    <a:cubicBezTo>
                      <a:pt x="2" y="0"/>
                      <a:pt x="2" y="0"/>
                      <a:pt x="2" y="0"/>
                    </a:cubicBezTo>
                    <a:cubicBezTo>
                      <a:pt x="1" y="0"/>
                      <a:pt x="1"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3" name="Freeform 453"/>
              <p:cNvSpPr>
                <a:spLocks/>
              </p:cNvSpPr>
              <p:nvPr/>
            </p:nvSpPr>
            <p:spPr bwMode="auto">
              <a:xfrm>
                <a:off x="4303" y="671"/>
                <a:ext cx="4" cy="66"/>
              </a:xfrm>
              <a:custGeom>
                <a:avLst/>
                <a:gdLst>
                  <a:gd name="T0" fmla="*/ 0 w 2"/>
                  <a:gd name="T1" fmla="*/ 1 h 30"/>
                  <a:gd name="T2" fmla="*/ 0 w 2"/>
                  <a:gd name="T3" fmla="*/ 30 h 30"/>
                  <a:gd name="T4" fmla="*/ 2 w 2"/>
                  <a:gd name="T5" fmla="*/ 30 h 30"/>
                  <a:gd name="T6" fmla="*/ 2 w 2"/>
                  <a:gd name="T7" fmla="*/ 0 h 30"/>
                  <a:gd name="T8" fmla="*/ 0 w 2"/>
                  <a:gd name="T9" fmla="*/ 1 h 30"/>
                </a:gdLst>
                <a:ahLst/>
                <a:cxnLst>
                  <a:cxn ang="0">
                    <a:pos x="T0" y="T1"/>
                  </a:cxn>
                  <a:cxn ang="0">
                    <a:pos x="T2" y="T3"/>
                  </a:cxn>
                  <a:cxn ang="0">
                    <a:pos x="T4" y="T5"/>
                  </a:cxn>
                  <a:cxn ang="0">
                    <a:pos x="T6" y="T7"/>
                  </a:cxn>
                  <a:cxn ang="0">
                    <a:pos x="T8" y="T9"/>
                  </a:cxn>
                </a:cxnLst>
                <a:rect l="0" t="0" r="r" b="b"/>
                <a:pathLst>
                  <a:path w="2" h="30">
                    <a:moveTo>
                      <a:pt x="0" y="1"/>
                    </a:moveTo>
                    <a:cubicBezTo>
                      <a:pt x="0" y="30"/>
                      <a:pt x="0" y="30"/>
                      <a:pt x="0" y="30"/>
                    </a:cubicBezTo>
                    <a:cubicBezTo>
                      <a:pt x="1" y="30"/>
                      <a:pt x="1" y="30"/>
                      <a:pt x="2" y="30"/>
                    </a:cubicBezTo>
                    <a:cubicBezTo>
                      <a:pt x="2" y="0"/>
                      <a:pt x="2" y="0"/>
                      <a:pt x="2" y="0"/>
                    </a:cubicBezTo>
                    <a:cubicBezTo>
                      <a:pt x="1" y="0"/>
                      <a:pt x="1"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4" name="Freeform 454"/>
              <p:cNvSpPr>
                <a:spLocks/>
              </p:cNvSpPr>
              <p:nvPr/>
            </p:nvSpPr>
            <p:spPr bwMode="auto">
              <a:xfrm>
                <a:off x="4311" y="671"/>
                <a:ext cx="5" cy="68"/>
              </a:xfrm>
              <a:custGeom>
                <a:avLst/>
                <a:gdLst>
                  <a:gd name="T0" fmla="*/ 0 w 2"/>
                  <a:gd name="T1" fmla="*/ 0 h 31"/>
                  <a:gd name="T2" fmla="*/ 0 w 2"/>
                  <a:gd name="T3" fmla="*/ 30 h 31"/>
                  <a:gd name="T4" fmla="*/ 2 w 2"/>
                  <a:gd name="T5" fmla="*/ 31 h 31"/>
                  <a:gd name="T6" fmla="*/ 2 w 2"/>
                  <a:gd name="T7" fmla="*/ 0 h 31"/>
                  <a:gd name="T8" fmla="*/ 0 w 2"/>
                  <a:gd name="T9" fmla="*/ 0 h 31"/>
                </a:gdLst>
                <a:ahLst/>
                <a:cxnLst>
                  <a:cxn ang="0">
                    <a:pos x="T0" y="T1"/>
                  </a:cxn>
                  <a:cxn ang="0">
                    <a:pos x="T2" y="T3"/>
                  </a:cxn>
                  <a:cxn ang="0">
                    <a:pos x="T4" y="T5"/>
                  </a:cxn>
                  <a:cxn ang="0">
                    <a:pos x="T6" y="T7"/>
                  </a:cxn>
                  <a:cxn ang="0">
                    <a:pos x="T8" y="T9"/>
                  </a:cxn>
                </a:cxnLst>
                <a:rect l="0" t="0" r="r" b="b"/>
                <a:pathLst>
                  <a:path w="2" h="31">
                    <a:moveTo>
                      <a:pt x="0" y="0"/>
                    </a:moveTo>
                    <a:cubicBezTo>
                      <a:pt x="0" y="30"/>
                      <a:pt x="0" y="30"/>
                      <a:pt x="0" y="30"/>
                    </a:cubicBezTo>
                    <a:cubicBezTo>
                      <a:pt x="0" y="31"/>
                      <a:pt x="1" y="31"/>
                      <a:pt x="2" y="31"/>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5" name="Freeform 455"/>
              <p:cNvSpPr>
                <a:spLocks/>
              </p:cNvSpPr>
              <p:nvPr/>
            </p:nvSpPr>
            <p:spPr bwMode="auto">
              <a:xfrm>
                <a:off x="4318" y="669"/>
                <a:ext cx="4" cy="70"/>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6" name="Freeform 456"/>
              <p:cNvSpPr>
                <a:spLocks/>
              </p:cNvSpPr>
              <p:nvPr/>
            </p:nvSpPr>
            <p:spPr bwMode="auto">
              <a:xfrm>
                <a:off x="4327" y="669"/>
                <a:ext cx="4" cy="70"/>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7" name="Freeform 457"/>
              <p:cNvSpPr>
                <a:spLocks/>
              </p:cNvSpPr>
              <p:nvPr/>
            </p:nvSpPr>
            <p:spPr bwMode="auto">
              <a:xfrm>
                <a:off x="4335" y="669"/>
                <a:ext cx="5" cy="72"/>
              </a:xfrm>
              <a:custGeom>
                <a:avLst/>
                <a:gdLst>
                  <a:gd name="T0" fmla="*/ 0 w 2"/>
                  <a:gd name="T1" fmla="*/ 0 h 33"/>
                  <a:gd name="T2" fmla="*/ 0 w 2"/>
                  <a:gd name="T3" fmla="*/ 32 h 33"/>
                  <a:gd name="T4" fmla="*/ 2 w 2"/>
                  <a:gd name="T5" fmla="*/ 33 h 33"/>
                  <a:gd name="T6" fmla="*/ 2 w 2"/>
                  <a:gd name="T7" fmla="*/ 0 h 33"/>
                  <a:gd name="T8" fmla="*/ 0 w 2"/>
                  <a:gd name="T9" fmla="*/ 0 h 33"/>
                </a:gdLst>
                <a:ahLst/>
                <a:cxnLst>
                  <a:cxn ang="0">
                    <a:pos x="T0" y="T1"/>
                  </a:cxn>
                  <a:cxn ang="0">
                    <a:pos x="T2" y="T3"/>
                  </a:cxn>
                  <a:cxn ang="0">
                    <a:pos x="T4" y="T5"/>
                  </a:cxn>
                  <a:cxn ang="0">
                    <a:pos x="T6" y="T7"/>
                  </a:cxn>
                  <a:cxn ang="0">
                    <a:pos x="T8" y="T9"/>
                  </a:cxn>
                </a:cxnLst>
                <a:rect l="0" t="0" r="r" b="b"/>
                <a:pathLst>
                  <a:path w="2" h="33">
                    <a:moveTo>
                      <a:pt x="0" y="0"/>
                    </a:moveTo>
                    <a:cubicBezTo>
                      <a:pt x="0" y="32"/>
                      <a:pt x="0" y="32"/>
                      <a:pt x="0" y="32"/>
                    </a:cubicBezTo>
                    <a:cubicBezTo>
                      <a:pt x="0" y="33"/>
                      <a:pt x="1" y="33"/>
                      <a:pt x="2" y="33"/>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8" name="Freeform 458"/>
              <p:cNvSpPr>
                <a:spLocks/>
              </p:cNvSpPr>
              <p:nvPr/>
            </p:nvSpPr>
            <p:spPr bwMode="auto">
              <a:xfrm>
                <a:off x="4344" y="669"/>
                <a:ext cx="4" cy="72"/>
              </a:xfrm>
              <a:custGeom>
                <a:avLst/>
                <a:gdLst>
                  <a:gd name="T0" fmla="*/ 0 w 2"/>
                  <a:gd name="T1" fmla="*/ 0 h 33"/>
                  <a:gd name="T2" fmla="*/ 0 w 2"/>
                  <a:gd name="T3" fmla="*/ 33 h 33"/>
                  <a:gd name="T4" fmla="*/ 2 w 2"/>
                  <a:gd name="T5" fmla="*/ 33 h 33"/>
                  <a:gd name="T6" fmla="*/ 2 w 2"/>
                  <a:gd name="T7" fmla="*/ 0 h 33"/>
                  <a:gd name="T8" fmla="*/ 0 w 2"/>
                  <a:gd name="T9" fmla="*/ 0 h 33"/>
                </a:gdLst>
                <a:ahLst/>
                <a:cxnLst>
                  <a:cxn ang="0">
                    <a:pos x="T0" y="T1"/>
                  </a:cxn>
                  <a:cxn ang="0">
                    <a:pos x="T2" y="T3"/>
                  </a:cxn>
                  <a:cxn ang="0">
                    <a:pos x="T4" y="T5"/>
                  </a:cxn>
                  <a:cxn ang="0">
                    <a:pos x="T6" y="T7"/>
                  </a:cxn>
                  <a:cxn ang="0">
                    <a:pos x="T8" y="T9"/>
                  </a:cxn>
                </a:cxnLst>
                <a:rect l="0" t="0" r="r" b="b"/>
                <a:pathLst>
                  <a:path w="2" h="33">
                    <a:moveTo>
                      <a:pt x="0" y="0"/>
                    </a:moveTo>
                    <a:cubicBezTo>
                      <a:pt x="0" y="33"/>
                      <a:pt x="0" y="33"/>
                      <a:pt x="0" y="33"/>
                    </a:cubicBezTo>
                    <a:cubicBezTo>
                      <a:pt x="0" y="33"/>
                      <a:pt x="1" y="33"/>
                      <a:pt x="2" y="33"/>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9" name="Rectangle 459"/>
              <p:cNvSpPr>
                <a:spLocks noChangeArrowheads="1"/>
              </p:cNvSpPr>
              <p:nvPr/>
            </p:nvSpPr>
            <p:spPr bwMode="auto">
              <a:xfrm>
                <a:off x="4355" y="669"/>
                <a:ext cx="1" cy="1"/>
              </a:xfrm>
              <a:prstGeom prst="rect">
                <a:avLst/>
              </a:prstGeom>
              <a:solidFill>
                <a:srgbClr val="EF96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0" name="Freeform 460"/>
              <p:cNvSpPr>
                <a:spLocks/>
              </p:cNvSpPr>
              <p:nvPr/>
            </p:nvSpPr>
            <p:spPr bwMode="auto">
              <a:xfrm>
                <a:off x="4350" y="669"/>
                <a:ext cx="5" cy="70"/>
              </a:xfrm>
              <a:custGeom>
                <a:avLst/>
                <a:gdLst>
                  <a:gd name="T0" fmla="*/ 2 w 2"/>
                  <a:gd name="T1" fmla="*/ 0 h 32"/>
                  <a:gd name="T2" fmla="*/ 0 w 2"/>
                  <a:gd name="T3" fmla="*/ 0 h 32"/>
                  <a:gd name="T4" fmla="*/ 0 w 2"/>
                  <a:gd name="T5" fmla="*/ 32 h 32"/>
                  <a:gd name="T6" fmla="*/ 2 w 2"/>
                  <a:gd name="T7" fmla="*/ 32 h 32"/>
                  <a:gd name="T8" fmla="*/ 2 w 2"/>
                  <a:gd name="T9" fmla="*/ 0 h 32"/>
                </a:gdLst>
                <a:ahLst/>
                <a:cxnLst>
                  <a:cxn ang="0">
                    <a:pos x="T0" y="T1"/>
                  </a:cxn>
                  <a:cxn ang="0">
                    <a:pos x="T2" y="T3"/>
                  </a:cxn>
                  <a:cxn ang="0">
                    <a:pos x="T4" y="T5"/>
                  </a:cxn>
                  <a:cxn ang="0">
                    <a:pos x="T6" y="T7"/>
                  </a:cxn>
                  <a:cxn ang="0">
                    <a:pos x="T8" y="T9"/>
                  </a:cxn>
                </a:cxnLst>
                <a:rect l="0" t="0" r="r" b="b"/>
                <a:pathLst>
                  <a:path w="2" h="32">
                    <a:moveTo>
                      <a:pt x="2" y="0"/>
                    </a:moveTo>
                    <a:cubicBezTo>
                      <a:pt x="0" y="0"/>
                      <a:pt x="0" y="0"/>
                      <a:pt x="0" y="0"/>
                    </a:cubicBezTo>
                    <a:cubicBezTo>
                      <a:pt x="0" y="32"/>
                      <a:pt x="0" y="32"/>
                      <a:pt x="0" y="32"/>
                    </a:cubicBezTo>
                    <a:cubicBezTo>
                      <a:pt x="1" y="32"/>
                      <a:pt x="1" y="32"/>
                      <a:pt x="2" y="32"/>
                    </a:cubicBezTo>
                    <a:cubicBezTo>
                      <a:pt x="2" y="0"/>
                      <a:pt x="2" y="0"/>
                      <a:pt x="2"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1" name="Freeform 461"/>
              <p:cNvSpPr>
                <a:spLocks/>
              </p:cNvSpPr>
              <p:nvPr/>
            </p:nvSpPr>
            <p:spPr bwMode="auto">
              <a:xfrm>
                <a:off x="4359" y="669"/>
                <a:ext cx="4" cy="70"/>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1" y="32"/>
                      <a:pt x="2" y="32"/>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2" name="Freeform 462"/>
              <p:cNvSpPr>
                <a:spLocks/>
              </p:cNvSpPr>
              <p:nvPr/>
            </p:nvSpPr>
            <p:spPr bwMode="auto">
              <a:xfrm>
                <a:off x="4368" y="671"/>
                <a:ext cx="4" cy="68"/>
              </a:xfrm>
              <a:custGeom>
                <a:avLst/>
                <a:gdLst>
                  <a:gd name="T0" fmla="*/ 0 w 2"/>
                  <a:gd name="T1" fmla="*/ 0 h 31"/>
                  <a:gd name="T2" fmla="*/ 0 w 2"/>
                  <a:gd name="T3" fmla="*/ 31 h 31"/>
                  <a:gd name="T4" fmla="*/ 2 w 2"/>
                  <a:gd name="T5" fmla="*/ 31 h 31"/>
                  <a:gd name="T6" fmla="*/ 2 w 2"/>
                  <a:gd name="T7" fmla="*/ 0 h 31"/>
                  <a:gd name="T8" fmla="*/ 0 w 2"/>
                  <a:gd name="T9" fmla="*/ 0 h 31"/>
                </a:gdLst>
                <a:ahLst/>
                <a:cxnLst>
                  <a:cxn ang="0">
                    <a:pos x="T0" y="T1"/>
                  </a:cxn>
                  <a:cxn ang="0">
                    <a:pos x="T2" y="T3"/>
                  </a:cxn>
                  <a:cxn ang="0">
                    <a:pos x="T4" y="T5"/>
                  </a:cxn>
                  <a:cxn ang="0">
                    <a:pos x="T6" y="T7"/>
                  </a:cxn>
                  <a:cxn ang="0">
                    <a:pos x="T8" y="T9"/>
                  </a:cxn>
                </a:cxnLst>
                <a:rect l="0" t="0" r="r" b="b"/>
                <a:pathLst>
                  <a:path w="2" h="31">
                    <a:moveTo>
                      <a:pt x="0" y="0"/>
                    </a:moveTo>
                    <a:cubicBezTo>
                      <a:pt x="0" y="31"/>
                      <a:pt x="0" y="31"/>
                      <a:pt x="0" y="31"/>
                    </a:cubicBezTo>
                    <a:cubicBezTo>
                      <a:pt x="1" y="31"/>
                      <a:pt x="1" y="31"/>
                      <a:pt x="2" y="31"/>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3" name="Freeform 463"/>
              <p:cNvSpPr>
                <a:spLocks/>
              </p:cNvSpPr>
              <p:nvPr/>
            </p:nvSpPr>
            <p:spPr bwMode="auto">
              <a:xfrm>
                <a:off x="4376" y="671"/>
                <a:ext cx="5" cy="66"/>
              </a:xfrm>
              <a:custGeom>
                <a:avLst/>
                <a:gdLst>
                  <a:gd name="T0" fmla="*/ 0 w 2"/>
                  <a:gd name="T1" fmla="*/ 0 h 30"/>
                  <a:gd name="T2" fmla="*/ 0 w 2"/>
                  <a:gd name="T3" fmla="*/ 30 h 30"/>
                  <a:gd name="T4" fmla="*/ 2 w 2"/>
                  <a:gd name="T5" fmla="*/ 30 h 30"/>
                  <a:gd name="T6" fmla="*/ 2 w 2"/>
                  <a:gd name="T7" fmla="*/ 1 h 30"/>
                  <a:gd name="T8" fmla="*/ 0 w 2"/>
                  <a:gd name="T9" fmla="*/ 0 h 30"/>
                </a:gdLst>
                <a:ahLst/>
                <a:cxnLst>
                  <a:cxn ang="0">
                    <a:pos x="T0" y="T1"/>
                  </a:cxn>
                  <a:cxn ang="0">
                    <a:pos x="T2" y="T3"/>
                  </a:cxn>
                  <a:cxn ang="0">
                    <a:pos x="T4" y="T5"/>
                  </a:cxn>
                  <a:cxn ang="0">
                    <a:pos x="T6" y="T7"/>
                  </a:cxn>
                  <a:cxn ang="0">
                    <a:pos x="T8" y="T9"/>
                  </a:cxn>
                </a:cxnLst>
                <a:rect l="0" t="0" r="r" b="b"/>
                <a:pathLst>
                  <a:path w="2" h="30">
                    <a:moveTo>
                      <a:pt x="0" y="0"/>
                    </a:moveTo>
                    <a:cubicBezTo>
                      <a:pt x="0" y="30"/>
                      <a:pt x="0" y="30"/>
                      <a:pt x="0" y="30"/>
                    </a:cubicBezTo>
                    <a:cubicBezTo>
                      <a:pt x="1" y="30"/>
                      <a:pt x="1" y="30"/>
                      <a:pt x="2" y="30"/>
                    </a:cubicBezTo>
                    <a:cubicBezTo>
                      <a:pt x="2" y="1"/>
                      <a:pt x="2" y="1"/>
                      <a:pt x="2" y="1"/>
                    </a:cubicBezTo>
                    <a:cubicBezTo>
                      <a:pt x="1" y="1"/>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4" name="Freeform 464"/>
              <p:cNvSpPr>
                <a:spLocks/>
              </p:cNvSpPr>
              <p:nvPr/>
            </p:nvSpPr>
            <p:spPr bwMode="auto">
              <a:xfrm>
                <a:off x="4385" y="674"/>
                <a:ext cx="2" cy="60"/>
              </a:xfrm>
              <a:custGeom>
                <a:avLst/>
                <a:gdLst>
                  <a:gd name="T0" fmla="*/ 0 w 1"/>
                  <a:gd name="T1" fmla="*/ 0 h 28"/>
                  <a:gd name="T2" fmla="*/ 0 w 1"/>
                  <a:gd name="T3" fmla="*/ 28 h 28"/>
                  <a:gd name="T4" fmla="*/ 1 w 1"/>
                  <a:gd name="T5" fmla="*/ 28 h 28"/>
                  <a:gd name="T6" fmla="*/ 1 w 1"/>
                  <a:gd name="T7" fmla="*/ 1 h 28"/>
                  <a:gd name="T8" fmla="*/ 0 w 1"/>
                  <a:gd name="T9" fmla="*/ 0 h 28"/>
                </a:gdLst>
                <a:ahLst/>
                <a:cxnLst>
                  <a:cxn ang="0">
                    <a:pos x="T0" y="T1"/>
                  </a:cxn>
                  <a:cxn ang="0">
                    <a:pos x="T2" y="T3"/>
                  </a:cxn>
                  <a:cxn ang="0">
                    <a:pos x="T4" y="T5"/>
                  </a:cxn>
                  <a:cxn ang="0">
                    <a:pos x="T6" y="T7"/>
                  </a:cxn>
                  <a:cxn ang="0">
                    <a:pos x="T8" y="T9"/>
                  </a:cxn>
                </a:cxnLst>
                <a:rect l="0" t="0" r="r" b="b"/>
                <a:pathLst>
                  <a:path w="1" h="28">
                    <a:moveTo>
                      <a:pt x="0" y="0"/>
                    </a:moveTo>
                    <a:cubicBezTo>
                      <a:pt x="0" y="28"/>
                      <a:pt x="0" y="28"/>
                      <a:pt x="0" y="28"/>
                    </a:cubicBezTo>
                    <a:cubicBezTo>
                      <a:pt x="0" y="28"/>
                      <a:pt x="1" y="28"/>
                      <a:pt x="1" y="28"/>
                    </a:cubicBezTo>
                    <a:cubicBezTo>
                      <a:pt x="1" y="1"/>
                      <a:pt x="1" y="1"/>
                      <a:pt x="1" y="1"/>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5" name="Freeform 465"/>
              <p:cNvSpPr>
                <a:spLocks/>
              </p:cNvSpPr>
              <p:nvPr/>
            </p:nvSpPr>
            <p:spPr bwMode="auto">
              <a:xfrm>
                <a:off x="4392" y="676"/>
                <a:ext cx="4" cy="56"/>
              </a:xfrm>
              <a:custGeom>
                <a:avLst/>
                <a:gdLst>
                  <a:gd name="T0" fmla="*/ 0 w 2"/>
                  <a:gd name="T1" fmla="*/ 0 h 26"/>
                  <a:gd name="T2" fmla="*/ 0 w 2"/>
                  <a:gd name="T3" fmla="*/ 26 h 26"/>
                  <a:gd name="T4" fmla="*/ 2 w 2"/>
                  <a:gd name="T5" fmla="*/ 26 h 26"/>
                  <a:gd name="T6" fmla="*/ 2 w 2"/>
                  <a:gd name="T7" fmla="*/ 1 h 26"/>
                  <a:gd name="T8" fmla="*/ 0 w 2"/>
                  <a:gd name="T9" fmla="*/ 0 h 26"/>
                </a:gdLst>
                <a:ahLst/>
                <a:cxnLst>
                  <a:cxn ang="0">
                    <a:pos x="T0" y="T1"/>
                  </a:cxn>
                  <a:cxn ang="0">
                    <a:pos x="T2" y="T3"/>
                  </a:cxn>
                  <a:cxn ang="0">
                    <a:pos x="T4" y="T5"/>
                  </a:cxn>
                  <a:cxn ang="0">
                    <a:pos x="T6" y="T7"/>
                  </a:cxn>
                  <a:cxn ang="0">
                    <a:pos x="T8" y="T9"/>
                  </a:cxn>
                </a:cxnLst>
                <a:rect l="0" t="0" r="r" b="b"/>
                <a:pathLst>
                  <a:path w="2" h="26">
                    <a:moveTo>
                      <a:pt x="0" y="0"/>
                    </a:moveTo>
                    <a:cubicBezTo>
                      <a:pt x="0" y="26"/>
                      <a:pt x="0" y="26"/>
                      <a:pt x="0" y="26"/>
                    </a:cubicBezTo>
                    <a:cubicBezTo>
                      <a:pt x="1" y="26"/>
                      <a:pt x="2" y="26"/>
                      <a:pt x="2" y="26"/>
                    </a:cubicBezTo>
                    <a:cubicBezTo>
                      <a:pt x="2" y="1"/>
                      <a:pt x="2" y="1"/>
                      <a:pt x="2" y="1"/>
                    </a:cubicBezTo>
                    <a:cubicBezTo>
                      <a:pt x="2" y="1"/>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6" name="Freeform 466"/>
              <p:cNvSpPr>
                <a:spLocks/>
              </p:cNvSpPr>
              <p:nvPr/>
            </p:nvSpPr>
            <p:spPr bwMode="auto">
              <a:xfrm>
                <a:off x="4400" y="680"/>
                <a:ext cx="5" cy="50"/>
              </a:xfrm>
              <a:custGeom>
                <a:avLst/>
                <a:gdLst>
                  <a:gd name="T0" fmla="*/ 0 w 2"/>
                  <a:gd name="T1" fmla="*/ 0 h 23"/>
                  <a:gd name="T2" fmla="*/ 0 w 2"/>
                  <a:gd name="T3" fmla="*/ 23 h 23"/>
                  <a:gd name="T4" fmla="*/ 2 w 2"/>
                  <a:gd name="T5" fmla="*/ 22 h 23"/>
                  <a:gd name="T6" fmla="*/ 2 w 2"/>
                  <a:gd name="T7" fmla="*/ 1 h 23"/>
                  <a:gd name="T8" fmla="*/ 0 w 2"/>
                  <a:gd name="T9" fmla="*/ 0 h 23"/>
                </a:gdLst>
                <a:ahLst/>
                <a:cxnLst>
                  <a:cxn ang="0">
                    <a:pos x="T0" y="T1"/>
                  </a:cxn>
                  <a:cxn ang="0">
                    <a:pos x="T2" y="T3"/>
                  </a:cxn>
                  <a:cxn ang="0">
                    <a:pos x="T4" y="T5"/>
                  </a:cxn>
                  <a:cxn ang="0">
                    <a:pos x="T6" y="T7"/>
                  </a:cxn>
                  <a:cxn ang="0">
                    <a:pos x="T8" y="T9"/>
                  </a:cxn>
                </a:cxnLst>
                <a:rect l="0" t="0" r="r" b="b"/>
                <a:pathLst>
                  <a:path w="2" h="23">
                    <a:moveTo>
                      <a:pt x="0" y="0"/>
                    </a:moveTo>
                    <a:cubicBezTo>
                      <a:pt x="0" y="23"/>
                      <a:pt x="0" y="23"/>
                      <a:pt x="0" y="23"/>
                    </a:cubicBezTo>
                    <a:cubicBezTo>
                      <a:pt x="1" y="22"/>
                      <a:pt x="2" y="22"/>
                      <a:pt x="2" y="22"/>
                    </a:cubicBezTo>
                    <a:cubicBezTo>
                      <a:pt x="2" y="1"/>
                      <a:pt x="2" y="1"/>
                      <a:pt x="2" y="1"/>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7" name="Freeform 467"/>
              <p:cNvSpPr>
                <a:spLocks/>
              </p:cNvSpPr>
              <p:nvPr/>
            </p:nvSpPr>
            <p:spPr bwMode="auto">
              <a:xfrm>
                <a:off x="4409" y="685"/>
                <a:ext cx="4" cy="39"/>
              </a:xfrm>
              <a:custGeom>
                <a:avLst/>
                <a:gdLst>
                  <a:gd name="T0" fmla="*/ 2 w 2"/>
                  <a:gd name="T1" fmla="*/ 14 h 18"/>
                  <a:gd name="T2" fmla="*/ 2 w 2"/>
                  <a:gd name="T3" fmla="*/ 4 h 18"/>
                  <a:gd name="T4" fmla="*/ 0 w 2"/>
                  <a:gd name="T5" fmla="*/ 0 h 18"/>
                  <a:gd name="T6" fmla="*/ 0 w 2"/>
                  <a:gd name="T7" fmla="*/ 18 h 18"/>
                  <a:gd name="T8" fmla="*/ 2 w 2"/>
                  <a:gd name="T9" fmla="*/ 14 h 18"/>
                </a:gdLst>
                <a:ahLst/>
                <a:cxnLst>
                  <a:cxn ang="0">
                    <a:pos x="T0" y="T1"/>
                  </a:cxn>
                  <a:cxn ang="0">
                    <a:pos x="T2" y="T3"/>
                  </a:cxn>
                  <a:cxn ang="0">
                    <a:pos x="T4" y="T5"/>
                  </a:cxn>
                  <a:cxn ang="0">
                    <a:pos x="T6" y="T7"/>
                  </a:cxn>
                  <a:cxn ang="0">
                    <a:pos x="T8" y="T9"/>
                  </a:cxn>
                </a:cxnLst>
                <a:rect l="0" t="0" r="r" b="b"/>
                <a:pathLst>
                  <a:path w="2" h="18">
                    <a:moveTo>
                      <a:pt x="2" y="14"/>
                    </a:moveTo>
                    <a:cubicBezTo>
                      <a:pt x="2" y="4"/>
                      <a:pt x="2" y="4"/>
                      <a:pt x="2" y="4"/>
                    </a:cubicBezTo>
                    <a:cubicBezTo>
                      <a:pt x="2" y="3"/>
                      <a:pt x="1" y="2"/>
                      <a:pt x="0" y="0"/>
                    </a:cubicBezTo>
                    <a:cubicBezTo>
                      <a:pt x="0" y="18"/>
                      <a:pt x="0" y="18"/>
                      <a:pt x="0" y="18"/>
                    </a:cubicBezTo>
                    <a:cubicBezTo>
                      <a:pt x="1" y="17"/>
                      <a:pt x="2" y="16"/>
                      <a:pt x="2" y="1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8" name="Oval 468"/>
              <p:cNvSpPr>
                <a:spLocks noChangeArrowheads="1"/>
              </p:cNvSpPr>
              <p:nvPr/>
            </p:nvSpPr>
            <p:spPr bwMode="auto">
              <a:xfrm>
                <a:off x="4270" y="669"/>
                <a:ext cx="143" cy="48"/>
              </a:xfrm>
              <a:prstGeom prst="ellipse">
                <a:avLst/>
              </a:prstGeom>
              <a:solidFill>
                <a:srgbClr val="FFCD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9" name="Oval 469"/>
              <p:cNvSpPr>
                <a:spLocks noChangeArrowheads="1"/>
              </p:cNvSpPr>
              <p:nvPr/>
            </p:nvSpPr>
            <p:spPr bwMode="auto">
              <a:xfrm>
                <a:off x="4283" y="678"/>
                <a:ext cx="117" cy="35"/>
              </a:xfrm>
              <a:prstGeom prst="ellipse">
                <a:avLst/>
              </a:prstGeom>
              <a:solidFill>
                <a:srgbClr val="FFD3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0" name="Oval 470"/>
              <p:cNvSpPr>
                <a:spLocks noChangeArrowheads="1"/>
              </p:cNvSpPr>
              <p:nvPr/>
            </p:nvSpPr>
            <p:spPr bwMode="auto">
              <a:xfrm>
                <a:off x="4283" y="674"/>
                <a:ext cx="117" cy="34"/>
              </a:xfrm>
              <a:prstGeom prst="ellipse">
                <a:avLst/>
              </a:prstGeom>
              <a:solidFill>
                <a:srgbClr val="F7BF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1" name="Freeform 471"/>
              <p:cNvSpPr>
                <a:spLocks/>
              </p:cNvSpPr>
              <p:nvPr/>
            </p:nvSpPr>
            <p:spPr bwMode="auto">
              <a:xfrm>
                <a:off x="4283" y="674"/>
                <a:ext cx="117" cy="19"/>
              </a:xfrm>
              <a:custGeom>
                <a:avLst/>
                <a:gdLst>
                  <a:gd name="T0" fmla="*/ 27 w 54"/>
                  <a:gd name="T1" fmla="*/ 1 h 9"/>
                  <a:gd name="T2" fmla="*/ 54 w 54"/>
                  <a:gd name="T3" fmla="*/ 9 h 9"/>
                  <a:gd name="T4" fmla="*/ 54 w 54"/>
                  <a:gd name="T5" fmla="*/ 8 h 9"/>
                  <a:gd name="T6" fmla="*/ 27 w 54"/>
                  <a:gd name="T7" fmla="*/ 0 h 9"/>
                  <a:gd name="T8" fmla="*/ 0 w 54"/>
                  <a:gd name="T9" fmla="*/ 8 h 9"/>
                  <a:gd name="T10" fmla="*/ 0 w 54"/>
                  <a:gd name="T11" fmla="*/ 9 h 9"/>
                  <a:gd name="T12" fmla="*/ 27 w 54"/>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54" h="9">
                    <a:moveTo>
                      <a:pt x="27" y="1"/>
                    </a:moveTo>
                    <a:cubicBezTo>
                      <a:pt x="41" y="1"/>
                      <a:pt x="53" y="5"/>
                      <a:pt x="54" y="9"/>
                    </a:cubicBezTo>
                    <a:cubicBezTo>
                      <a:pt x="54" y="9"/>
                      <a:pt x="54" y="8"/>
                      <a:pt x="54" y="8"/>
                    </a:cubicBezTo>
                    <a:cubicBezTo>
                      <a:pt x="54" y="4"/>
                      <a:pt x="42" y="0"/>
                      <a:pt x="27" y="0"/>
                    </a:cubicBezTo>
                    <a:cubicBezTo>
                      <a:pt x="12" y="0"/>
                      <a:pt x="0" y="4"/>
                      <a:pt x="0" y="8"/>
                    </a:cubicBezTo>
                    <a:cubicBezTo>
                      <a:pt x="0" y="8"/>
                      <a:pt x="0" y="9"/>
                      <a:pt x="0" y="9"/>
                    </a:cubicBezTo>
                    <a:cubicBezTo>
                      <a:pt x="1" y="5"/>
                      <a:pt x="13" y="1"/>
                      <a:pt x="27" y="1"/>
                    </a:cubicBez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2" name="Freeform 472"/>
              <p:cNvSpPr>
                <a:spLocks/>
              </p:cNvSpPr>
              <p:nvPr/>
            </p:nvSpPr>
            <p:spPr bwMode="auto">
              <a:xfrm>
                <a:off x="4270" y="639"/>
                <a:ext cx="143" cy="72"/>
              </a:xfrm>
              <a:custGeom>
                <a:avLst/>
                <a:gdLst>
                  <a:gd name="T0" fmla="*/ 66 w 66"/>
                  <a:gd name="T1" fmla="*/ 22 h 33"/>
                  <a:gd name="T2" fmla="*/ 33 w 66"/>
                  <a:gd name="T3" fmla="*/ 33 h 33"/>
                  <a:gd name="T4" fmla="*/ 0 w 66"/>
                  <a:gd name="T5" fmla="*/ 22 h 33"/>
                  <a:gd name="T6" fmla="*/ 0 w 66"/>
                  <a:gd name="T7" fmla="*/ 11 h 33"/>
                  <a:gd name="T8" fmla="*/ 33 w 66"/>
                  <a:gd name="T9" fmla="*/ 0 h 33"/>
                  <a:gd name="T10" fmla="*/ 66 w 66"/>
                  <a:gd name="T11" fmla="*/ 11 h 33"/>
                  <a:gd name="T12" fmla="*/ 66 w 66"/>
                  <a:gd name="T13" fmla="*/ 22 h 33"/>
                </a:gdLst>
                <a:ahLst/>
                <a:cxnLst>
                  <a:cxn ang="0">
                    <a:pos x="T0" y="T1"/>
                  </a:cxn>
                  <a:cxn ang="0">
                    <a:pos x="T2" y="T3"/>
                  </a:cxn>
                  <a:cxn ang="0">
                    <a:pos x="T4" y="T5"/>
                  </a:cxn>
                  <a:cxn ang="0">
                    <a:pos x="T6" y="T7"/>
                  </a:cxn>
                  <a:cxn ang="0">
                    <a:pos x="T8" y="T9"/>
                  </a:cxn>
                  <a:cxn ang="0">
                    <a:pos x="T10" y="T11"/>
                  </a:cxn>
                  <a:cxn ang="0">
                    <a:pos x="T12" y="T13"/>
                  </a:cxn>
                </a:cxnLst>
                <a:rect l="0" t="0" r="r" b="b"/>
                <a:pathLst>
                  <a:path w="66" h="33">
                    <a:moveTo>
                      <a:pt x="66" y="22"/>
                    </a:moveTo>
                    <a:cubicBezTo>
                      <a:pt x="66" y="28"/>
                      <a:pt x="51" y="33"/>
                      <a:pt x="33" y="33"/>
                    </a:cubicBezTo>
                    <a:cubicBezTo>
                      <a:pt x="15" y="33"/>
                      <a:pt x="0" y="28"/>
                      <a:pt x="0" y="22"/>
                    </a:cubicBezTo>
                    <a:cubicBezTo>
                      <a:pt x="0" y="11"/>
                      <a:pt x="0" y="11"/>
                      <a:pt x="0" y="11"/>
                    </a:cubicBezTo>
                    <a:cubicBezTo>
                      <a:pt x="0" y="5"/>
                      <a:pt x="15" y="0"/>
                      <a:pt x="33" y="0"/>
                    </a:cubicBezTo>
                    <a:cubicBezTo>
                      <a:pt x="51" y="0"/>
                      <a:pt x="66" y="5"/>
                      <a:pt x="66" y="11"/>
                    </a:cubicBezTo>
                    <a:lnTo>
                      <a:pt x="66" y="22"/>
                    </a:ln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3" name="Freeform 473"/>
              <p:cNvSpPr>
                <a:spLocks/>
              </p:cNvSpPr>
              <p:nvPr/>
            </p:nvSpPr>
            <p:spPr bwMode="auto">
              <a:xfrm>
                <a:off x="4270" y="637"/>
                <a:ext cx="143" cy="71"/>
              </a:xfrm>
              <a:custGeom>
                <a:avLst/>
                <a:gdLst>
                  <a:gd name="T0" fmla="*/ 66 w 66"/>
                  <a:gd name="T1" fmla="*/ 21 h 33"/>
                  <a:gd name="T2" fmla="*/ 33 w 66"/>
                  <a:gd name="T3" fmla="*/ 33 h 33"/>
                  <a:gd name="T4" fmla="*/ 0 w 66"/>
                  <a:gd name="T5" fmla="*/ 21 h 33"/>
                  <a:gd name="T6" fmla="*/ 0 w 66"/>
                  <a:gd name="T7" fmla="*/ 11 h 33"/>
                  <a:gd name="T8" fmla="*/ 33 w 66"/>
                  <a:gd name="T9" fmla="*/ 0 h 33"/>
                  <a:gd name="T10" fmla="*/ 66 w 66"/>
                  <a:gd name="T11" fmla="*/ 11 h 33"/>
                  <a:gd name="T12" fmla="*/ 66 w 66"/>
                  <a:gd name="T13" fmla="*/ 21 h 33"/>
                </a:gdLst>
                <a:ahLst/>
                <a:cxnLst>
                  <a:cxn ang="0">
                    <a:pos x="T0" y="T1"/>
                  </a:cxn>
                  <a:cxn ang="0">
                    <a:pos x="T2" y="T3"/>
                  </a:cxn>
                  <a:cxn ang="0">
                    <a:pos x="T4" y="T5"/>
                  </a:cxn>
                  <a:cxn ang="0">
                    <a:pos x="T6" y="T7"/>
                  </a:cxn>
                  <a:cxn ang="0">
                    <a:pos x="T8" y="T9"/>
                  </a:cxn>
                  <a:cxn ang="0">
                    <a:pos x="T10" y="T11"/>
                  </a:cxn>
                  <a:cxn ang="0">
                    <a:pos x="T12" y="T13"/>
                  </a:cxn>
                </a:cxnLst>
                <a:rect l="0" t="0" r="r" b="b"/>
                <a:pathLst>
                  <a:path w="66" h="33">
                    <a:moveTo>
                      <a:pt x="66" y="21"/>
                    </a:moveTo>
                    <a:cubicBezTo>
                      <a:pt x="66" y="28"/>
                      <a:pt x="51" y="33"/>
                      <a:pt x="33" y="33"/>
                    </a:cubicBezTo>
                    <a:cubicBezTo>
                      <a:pt x="15" y="33"/>
                      <a:pt x="0" y="28"/>
                      <a:pt x="0" y="21"/>
                    </a:cubicBezTo>
                    <a:cubicBezTo>
                      <a:pt x="0" y="11"/>
                      <a:pt x="0" y="11"/>
                      <a:pt x="0" y="11"/>
                    </a:cubicBezTo>
                    <a:cubicBezTo>
                      <a:pt x="0" y="5"/>
                      <a:pt x="15" y="0"/>
                      <a:pt x="33" y="0"/>
                    </a:cubicBezTo>
                    <a:cubicBezTo>
                      <a:pt x="51" y="0"/>
                      <a:pt x="66" y="5"/>
                      <a:pt x="66" y="11"/>
                    </a:cubicBezTo>
                    <a:lnTo>
                      <a:pt x="66" y="21"/>
                    </a:ln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4" name="Freeform 474"/>
              <p:cNvSpPr>
                <a:spLocks/>
              </p:cNvSpPr>
              <p:nvPr/>
            </p:nvSpPr>
            <p:spPr bwMode="auto">
              <a:xfrm>
                <a:off x="4270" y="652"/>
                <a:ext cx="5" cy="39"/>
              </a:xfrm>
              <a:custGeom>
                <a:avLst/>
                <a:gdLst>
                  <a:gd name="T0" fmla="*/ 0 w 2"/>
                  <a:gd name="T1" fmla="*/ 4 h 18"/>
                  <a:gd name="T2" fmla="*/ 0 w 2"/>
                  <a:gd name="T3" fmla="*/ 14 h 18"/>
                  <a:gd name="T4" fmla="*/ 2 w 2"/>
                  <a:gd name="T5" fmla="*/ 18 h 18"/>
                  <a:gd name="T6" fmla="*/ 2 w 2"/>
                  <a:gd name="T7" fmla="*/ 0 h 18"/>
                  <a:gd name="T8" fmla="*/ 0 w 2"/>
                  <a:gd name="T9" fmla="*/ 4 h 18"/>
                </a:gdLst>
                <a:ahLst/>
                <a:cxnLst>
                  <a:cxn ang="0">
                    <a:pos x="T0" y="T1"/>
                  </a:cxn>
                  <a:cxn ang="0">
                    <a:pos x="T2" y="T3"/>
                  </a:cxn>
                  <a:cxn ang="0">
                    <a:pos x="T4" y="T5"/>
                  </a:cxn>
                  <a:cxn ang="0">
                    <a:pos x="T6" y="T7"/>
                  </a:cxn>
                  <a:cxn ang="0">
                    <a:pos x="T8" y="T9"/>
                  </a:cxn>
                </a:cxnLst>
                <a:rect l="0" t="0" r="r" b="b"/>
                <a:pathLst>
                  <a:path w="2" h="18">
                    <a:moveTo>
                      <a:pt x="0" y="4"/>
                    </a:moveTo>
                    <a:cubicBezTo>
                      <a:pt x="0" y="14"/>
                      <a:pt x="0" y="14"/>
                      <a:pt x="0" y="14"/>
                    </a:cubicBezTo>
                    <a:cubicBezTo>
                      <a:pt x="0" y="16"/>
                      <a:pt x="0" y="17"/>
                      <a:pt x="2" y="18"/>
                    </a:cubicBezTo>
                    <a:cubicBezTo>
                      <a:pt x="2" y="0"/>
                      <a:pt x="2" y="0"/>
                      <a:pt x="2" y="0"/>
                    </a:cubicBezTo>
                    <a:cubicBezTo>
                      <a:pt x="0" y="2"/>
                      <a:pt x="0" y="3"/>
                      <a:pt x="0" y="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5" name="Freeform 475"/>
              <p:cNvSpPr>
                <a:spLocks/>
              </p:cNvSpPr>
              <p:nvPr/>
            </p:nvSpPr>
            <p:spPr bwMode="auto">
              <a:xfrm>
                <a:off x="4279" y="648"/>
                <a:ext cx="2" cy="50"/>
              </a:xfrm>
              <a:custGeom>
                <a:avLst/>
                <a:gdLst>
                  <a:gd name="T0" fmla="*/ 0 w 1"/>
                  <a:gd name="T1" fmla="*/ 1 h 23"/>
                  <a:gd name="T2" fmla="*/ 0 w 1"/>
                  <a:gd name="T3" fmla="*/ 22 h 23"/>
                  <a:gd name="T4" fmla="*/ 1 w 1"/>
                  <a:gd name="T5" fmla="*/ 23 h 23"/>
                  <a:gd name="T6" fmla="*/ 1 w 1"/>
                  <a:gd name="T7" fmla="*/ 0 h 23"/>
                  <a:gd name="T8" fmla="*/ 0 w 1"/>
                  <a:gd name="T9" fmla="*/ 1 h 23"/>
                </a:gdLst>
                <a:ahLst/>
                <a:cxnLst>
                  <a:cxn ang="0">
                    <a:pos x="T0" y="T1"/>
                  </a:cxn>
                  <a:cxn ang="0">
                    <a:pos x="T2" y="T3"/>
                  </a:cxn>
                  <a:cxn ang="0">
                    <a:pos x="T4" y="T5"/>
                  </a:cxn>
                  <a:cxn ang="0">
                    <a:pos x="T6" y="T7"/>
                  </a:cxn>
                  <a:cxn ang="0">
                    <a:pos x="T8" y="T9"/>
                  </a:cxn>
                </a:cxnLst>
                <a:rect l="0" t="0" r="r" b="b"/>
                <a:pathLst>
                  <a:path w="1" h="23">
                    <a:moveTo>
                      <a:pt x="0" y="1"/>
                    </a:moveTo>
                    <a:cubicBezTo>
                      <a:pt x="0" y="22"/>
                      <a:pt x="0" y="22"/>
                      <a:pt x="0" y="22"/>
                    </a:cubicBezTo>
                    <a:cubicBezTo>
                      <a:pt x="0" y="22"/>
                      <a:pt x="1" y="22"/>
                      <a:pt x="1" y="23"/>
                    </a:cubicBezTo>
                    <a:cubicBezTo>
                      <a:pt x="1" y="0"/>
                      <a:pt x="1" y="0"/>
                      <a:pt x="1" y="0"/>
                    </a:cubicBezTo>
                    <a:cubicBezTo>
                      <a:pt x="1" y="0"/>
                      <a:pt x="0"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6" name="Freeform 476"/>
              <p:cNvSpPr>
                <a:spLocks/>
              </p:cNvSpPr>
              <p:nvPr/>
            </p:nvSpPr>
            <p:spPr bwMode="auto">
              <a:xfrm>
                <a:off x="4285" y="643"/>
                <a:ext cx="5" cy="57"/>
              </a:xfrm>
              <a:custGeom>
                <a:avLst/>
                <a:gdLst>
                  <a:gd name="T0" fmla="*/ 0 w 2"/>
                  <a:gd name="T1" fmla="*/ 1 h 26"/>
                  <a:gd name="T2" fmla="*/ 0 w 2"/>
                  <a:gd name="T3" fmla="*/ 25 h 26"/>
                  <a:gd name="T4" fmla="*/ 2 w 2"/>
                  <a:gd name="T5" fmla="*/ 26 h 26"/>
                  <a:gd name="T6" fmla="*/ 2 w 2"/>
                  <a:gd name="T7" fmla="*/ 0 h 26"/>
                  <a:gd name="T8" fmla="*/ 0 w 2"/>
                  <a:gd name="T9" fmla="*/ 1 h 26"/>
                </a:gdLst>
                <a:ahLst/>
                <a:cxnLst>
                  <a:cxn ang="0">
                    <a:pos x="T0" y="T1"/>
                  </a:cxn>
                  <a:cxn ang="0">
                    <a:pos x="T2" y="T3"/>
                  </a:cxn>
                  <a:cxn ang="0">
                    <a:pos x="T4" y="T5"/>
                  </a:cxn>
                  <a:cxn ang="0">
                    <a:pos x="T6" y="T7"/>
                  </a:cxn>
                  <a:cxn ang="0">
                    <a:pos x="T8" y="T9"/>
                  </a:cxn>
                </a:cxnLst>
                <a:rect l="0" t="0" r="r" b="b"/>
                <a:pathLst>
                  <a:path w="2" h="26">
                    <a:moveTo>
                      <a:pt x="0" y="1"/>
                    </a:moveTo>
                    <a:cubicBezTo>
                      <a:pt x="0" y="25"/>
                      <a:pt x="0" y="25"/>
                      <a:pt x="0" y="25"/>
                    </a:cubicBezTo>
                    <a:cubicBezTo>
                      <a:pt x="1" y="26"/>
                      <a:pt x="1" y="26"/>
                      <a:pt x="2" y="26"/>
                    </a:cubicBezTo>
                    <a:cubicBezTo>
                      <a:pt x="2" y="0"/>
                      <a:pt x="2" y="0"/>
                      <a:pt x="2" y="0"/>
                    </a:cubicBezTo>
                    <a:cubicBezTo>
                      <a:pt x="1" y="1"/>
                      <a:pt x="1"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7" name="Freeform 477"/>
              <p:cNvSpPr>
                <a:spLocks/>
              </p:cNvSpPr>
              <p:nvPr/>
            </p:nvSpPr>
            <p:spPr bwMode="auto">
              <a:xfrm>
                <a:off x="4294" y="641"/>
                <a:ext cx="4" cy="61"/>
              </a:xfrm>
              <a:custGeom>
                <a:avLst/>
                <a:gdLst>
                  <a:gd name="T0" fmla="*/ 0 w 2"/>
                  <a:gd name="T1" fmla="*/ 1 h 28"/>
                  <a:gd name="T2" fmla="*/ 0 w 2"/>
                  <a:gd name="T3" fmla="*/ 28 h 28"/>
                  <a:gd name="T4" fmla="*/ 2 w 2"/>
                  <a:gd name="T5" fmla="*/ 28 h 28"/>
                  <a:gd name="T6" fmla="*/ 2 w 2"/>
                  <a:gd name="T7" fmla="*/ 0 h 28"/>
                  <a:gd name="T8" fmla="*/ 0 w 2"/>
                  <a:gd name="T9" fmla="*/ 1 h 28"/>
                </a:gdLst>
                <a:ahLst/>
                <a:cxnLst>
                  <a:cxn ang="0">
                    <a:pos x="T0" y="T1"/>
                  </a:cxn>
                  <a:cxn ang="0">
                    <a:pos x="T2" y="T3"/>
                  </a:cxn>
                  <a:cxn ang="0">
                    <a:pos x="T4" y="T5"/>
                  </a:cxn>
                  <a:cxn ang="0">
                    <a:pos x="T6" y="T7"/>
                  </a:cxn>
                  <a:cxn ang="0">
                    <a:pos x="T8" y="T9"/>
                  </a:cxn>
                </a:cxnLst>
                <a:rect l="0" t="0" r="r" b="b"/>
                <a:pathLst>
                  <a:path w="2" h="28">
                    <a:moveTo>
                      <a:pt x="0" y="1"/>
                    </a:moveTo>
                    <a:cubicBezTo>
                      <a:pt x="0" y="28"/>
                      <a:pt x="0" y="28"/>
                      <a:pt x="0" y="28"/>
                    </a:cubicBezTo>
                    <a:cubicBezTo>
                      <a:pt x="1" y="28"/>
                      <a:pt x="1" y="28"/>
                      <a:pt x="2" y="28"/>
                    </a:cubicBezTo>
                    <a:cubicBezTo>
                      <a:pt x="2" y="0"/>
                      <a:pt x="2" y="0"/>
                      <a:pt x="2" y="0"/>
                    </a:cubicBezTo>
                    <a:cubicBezTo>
                      <a:pt x="1" y="0"/>
                      <a:pt x="1"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8" name="Freeform 478"/>
              <p:cNvSpPr>
                <a:spLocks/>
              </p:cNvSpPr>
              <p:nvPr/>
            </p:nvSpPr>
            <p:spPr bwMode="auto">
              <a:xfrm>
                <a:off x="4303" y="639"/>
                <a:ext cx="4" cy="65"/>
              </a:xfrm>
              <a:custGeom>
                <a:avLst/>
                <a:gdLst>
                  <a:gd name="T0" fmla="*/ 0 w 2"/>
                  <a:gd name="T1" fmla="*/ 1 h 30"/>
                  <a:gd name="T2" fmla="*/ 0 w 2"/>
                  <a:gd name="T3" fmla="*/ 30 h 30"/>
                  <a:gd name="T4" fmla="*/ 2 w 2"/>
                  <a:gd name="T5" fmla="*/ 30 h 30"/>
                  <a:gd name="T6" fmla="*/ 2 w 2"/>
                  <a:gd name="T7" fmla="*/ 0 h 30"/>
                  <a:gd name="T8" fmla="*/ 0 w 2"/>
                  <a:gd name="T9" fmla="*/ 1 h 30"/>
                </a:gdLst>
                <a:ahLst/>
                <a:cxnLst>
                  <a:cxn ang="0">
                    <a:pos x="T0" y="T1"/>
                  </a:cxn>
                  <a:cxn ang="0">
                    <a:pos x="T2" y="T3"/>
                  </a:cxn>
                  <a:cxn ang="0">
                    <a:pos x="T4" y="T5"/>
                  </a:cxn>
                  <a:cxn ang="0">
                    <a:pos x="T6" y="T7"/>
                  </a:cxn>
                  <a:cxn ang="0">
                    <a:pos x="T8" y="T9"/>
                  </a:cxn>
                </a:cxnLst>
                <a:rect l="0" t="0" r="r" b="b"/>
                <a:pathLst>
                  <a:path w="2" h="30">
                    <a:moveTo>
                      <a:pt x="0" y="1"/>
                    </a:moveTo>
                    <a:cubicBezTo>
                      <a:pt x="0" y="30"/>
                      <a:pt x="0" y="30"/>
                      <a:pt x="0" y="30"/>
                    </a:cubicBezTo>
                    <a:cubicBezTo>
                      <a:pt x="1" y="30"/>
                      <a:pt x="1" y="30"/>
                      <a:pt x="2" y="30"/>
                    </a:cubicBezTo>
                    <a:cubicBezTo>
                      <a:pt x="2" y="0"/>
                      <a:pt x="2" y="0"/>
                      <a:pt x="2" y="0"/>
                    </a:cubicBezTo>
                    <a:cubicBezTo>
                      <a:pt x="1" y="0"/>
                      <a:pt x="1"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9" name="Freeform 479"/>
              <p:cNvSpPr>
                <a:spLocks/>
              </p:cNvSpPr>
              <p:nvPr/>
            </p:nvSpPr>
            <p:spPr bwMode="auto">
              <a:xfrm>
                <a:off x="4311" y="639"/>
                <a:ext cx="5" cy="67"/>
              </a:xfrm>
              <a:custGeom>
                <a:avLst/>
                <a:gdLst>
                  <a:gd name="T0" fmla="*/ 0 w 2"/>
                  <a:gd name="T1" fmla="*/ 0 h 31"/>
                  <a:gd name="T2" fmla="*/ 0 w 2"/>
                  <a:gd name="T3" fmla="*/ 31 h 31"/>
                  <a:gd name="T4" fmla="*/ 2 w 2"/>
                  <a:gd name="T5" fmla="*/ 31 h 31"/>
                  <a:gd name="T6" fmla="*/ 2 w 2"/>
                  <a:gd name="T7" fmla="*/ 0 h 31"/>
                  <a:gd name="T8" fmla="*/ 0 w 2"/>
                  <a:gd name="T9" fmla="*/ 0 h 31"/>
                </a:gdLst>
                <a:ahLst/>
                <a:cxnLst>
                  <a:cxn ang="0">
                    <a:pos x="T0" y="T1"/>
                  </a:cxn>
                  <a:cxn ang="0">
                    <a:pos x="T2" y="T3"/>
                  </a:cxn>
                  <a:cxn ang="0">
                    <a:pos x="T4" y="T5"/>
                  </a:cxn>
                  <a:cxn ang="0">
                    <a:pos x="T6" y="T7"/>
                  </a:cxn>
                  <a:cxn ang="0">
                    <a:pos x="T8" y="T9"/>
                  </a:cxn>
                </a:cxnLst>
                <a:rect l="0" t="0" r="r" b="b"/>
                <a:pathLst>
                  <a:path w="2" h="31">
                    <a:moveTo>
                      <a:pt x="0" y="0"/>
                    </a:moveTo>
                    <a:cubicBezTo>
                      <a:pt x="0" y="31"/>
                      <a:pt x="0" y="31"/>
                      <a:pt x="0" y="31"/>
                    </a:cubicBezTo>
                    <a:cubicBezTo>
                      <a:pt x="0" y="31"/>
                      <a:pt x="1" y="31"/>
                      <a:pt x="2" y="31"/>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0" name="Freeform 480"/>
              <p:cNvSpPr>
                <a:spLocks/>
              </p:cNvSpPr>
              <p:nvPr/>
            </p:nvSpPr>
            <p:spPr bwMode="auto">
              <a:xfrm>
                <a:off x="4318" y="637"/>
                <a:ext cx="4" cy="69"/>
              </a:xfrm>
              <a:custGeom>
                <a:avLst/>
                <a:gdLst>
                  <a:gd name="T0" fmla="*/ 0 w 2"/>
                  <a:gd name="T1" fmla="*/ 1 h 32"/>
                  <a:gd name="T2" fmla="*/ 0 w 2"/>
                  <a:gd name="T3" fmla="*/ 32 h 32"/>
                  <a:gd name="T4" fmla="*/ 2 w 2"/>
                  <a:gd name="T5" fmla="*/ 32 h 32"/>
                  <a:gd name="T6" fmla="*/ 2 w 2"/>
                  <a:gd name="T7" fmla="*/ 0 h 32"/>
                  <a:gd name="T8" fmla="*/ 0 w 2"/>
                  <a:gd name="T9" fmla="*/ 1 h 32"/>
                </a:gdLst>
                <a:ahLst/>
                <a:cxnLst>
                  <a:cxn ang="0">
                    <a:pos x="T0" y="T1"/>
                  </a:cxn>
                  <a:cxn ang="0">
                    <a:pos x="T2" y="T3"/>
                  </a:cxn>
                  <a:cxn ang="0">
                    <a:pos x="T4" y="T5"/>
                  </a:cxn>
                  <a:cxn ang="0">
                    <a:pos x="T6" y="T7"/>
                  </a:cxn>
                  <a:cxn ang="0">
                    <a:pos x="T8" y="T9"/>
                  </a:cxn>
                </a:cxnLst>
                <a:rect l="0" t="0" r="r" b="b"/>
                <a:pathLst>
                  <a:path w="2" h="32">
                    <a:moveTo>
                      <a:pt x="0" y="1"/>
                    </a:moveTo>
                    <a:cubicBezTo>
                      <a:pt x="0" y="32"/>
                      <a:pt x="0" y="32"/>
                      <a:pt x="0" y="32"/>
                    </a:cubicBezTo>
                    <a:cubicBezTo>
                      <a:pt x="1" y="32"/>
                      <a:pt x="2" y="32"/>
                      <a:pt x="2" y="32"/>
                    </a:cubicBezTo>
                    <a:cubicBezTo>
                      <a:pt x="2" y="0"/>
                      <a:pt x="2" y="0"/>
                      <a:pt x="2" y="0"/>
                    </a:cubicBezTo>
                    <a:cubicBezTo>
                      <a:pt x="2" y="0"/>
                      <a:pt x="1"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1" name="Freeform 481"/>
              <p:cNvSpPr>
                <a:spLocks/>
              </p:cNvSpPr>
              <p:nvPr/>
            </p:nvSpPr>
            <p:spPr bwMode="auto">
              <a:xfrm>
                <a:off x="4327" y="637"/>
                <a:ext cx="4"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2" name="Freeform 482"/>
              <p:cNvSpPr>
                <a:spLocks/>
              </p:cNvSpPr>
              <p:nvPr/>
            </p:nvSpPr>
            <p:spPr bwMode="auto">
              <a:xfrm>
                <a:off x="4335" y="637"/>
                <a:ext cx="5" cy="71"/>
              </a:xfrm>
              <a:custGeom>
                <a:avLst/>
                <a:gdLst>
                  <a:gd name="T0" fmla="*/ 0 w 2"/>
                  <a:gd name="T1" fmla="*/ 0 h 33"/>
                  <a:gd name="T2" fmla="*/ 0 w 2"/>
                  <a:gd name="T3" fmla="*/ 33 h 33"/>
                  <a:gd name="T4" fmla="*/ 2 w 2"/>
                  <a:gd name="T5" fmla="*/ 33 h 33"/>
                  <a:gd name="T6" fmla="*/ 2 w 2"/>
                  <a:gd name="T7" fmla="*/ 0 h 33"/>
                  <a:gd name="T8" fmla="*/ 0 w 2"/>
                  <a:gd name="T9" fmla="*/ 0 h 33"/>
                </a:gdLst>
                <a:ahLst/>
                <a:cxnLst>
                  <a:cxn ang="0">
                    <a:pos x="T0" y="T1"/>
                  </a:cxn>
                  <a:cxn ang="0">
                    <a:pos x="T2" y="T3"/>
                  </a:cxn>
                  <a:cxn ang="0">
                    <a:pos x="T4" y="T5"/>
                  </a:cxn>
                  <a:cxn ang="0">
                    <a:pos x="T6" y="T7"/>
                  </a:cxn>
                  <a:cxn ang="0">
                    <a:pos x="T8" y="T9"/>
                  </a:cxn>
                </a:cxnLst>
                <a:rect l="0" t="0" r="r" b="b"/>
                <a:pathLst>
                  <a:path w="2" h="33">
                    <a:moveTo>
                      <a:pt x="0" y="0"/>
                    </a:moveTo>
                    <a:cubicBezTo>
                      <a:pt x="0" y="33"/>
                      <a:pt x="0" y="33"/>
                      <a:pt x="0" y="33"/>
                    </a:cubicBezTo>
                    <a:cubicBezTo>
                      <a:pt x="0" y="33"/>
                      <a:pt x="1" y="33"/>
                      <a:pt x="2" y="33"/>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3" name="Freeform 483"/>
              <p:cNvSpPr>
                <a:spLocks/>
              </p:cNvSpPr>
              <p:nvPr/>
            </p:nvSpPr>
            <p:spPr bwMode="auto">
              <a:xfrm>
                <a:off x="4344" y="637"/>
                <a:ext cx="4" cy="71"/>
              </a:xfrm>
              <a:custGeom>
                <a:avLst/>
                <a:gdLst>
                  <a:gd name="T0" fmla="*/ 0 w 2"/>
                  <a:gd name="T1" fmla="*/ 0 h 33"/>
                  <a:gd name="T2" fmla="*/ 0 w 2"/>
                  <a:gd name="T3" fmla="*/ 33 h 33"/>
                  <a:gd name="T4" fmla="*/ 2 w 2"/>
                  <a:gd name="T5" fmla="*/ 33 h 33"/>
                  <a:gd name="T6" fmla="*/ 2 w 2"/>
                  <a:gd name="T7" fmla="*/ 0 h 33"/>
                  <a:gd name="T8" fmla="*/ 0 w 2"/>
                  <a:gd name="T9" fmla="*/ 0 h 33"/>
                </a:gdLst>
                <a:ahLst/>
                <a:cxnLst>
                  <a:cxn ang="0">
                    <a:pos x="T0" y="T1"/>
                  </a:cxn>
                  <a:cxn ang="0">
                    <a:pos x="T2" y="T3"/>
                  </a:cxn>
                  <a:cxn ang="0">
                    <a:pos x="T4" y="T5"/>
                  </a:cxn>
                  <a:cxn ang="0">
                    <a:pos x="T6" y="T7"/>
                  </a:cxn>
                  <a:cxn ang="0">
                    <a:pos x="T8" y="T9"/>
                  </a:cxn>
                </a:cxnLst>
                <a:rect l="0" t="0" r="r" b="b"/>
                <a:pathLst>
                  <a:path w="2" h="33">
                    <a:moveTo>
                      <a:pt x="0" y="0"/>
                    </a:moveTo>
                    <a:cubicBezTo>
                      <a:pt x="0" y="33"/>
                      <a:pt x="0" y="33"/>
                      <a:pt x="0" y="33"/>
                    </a:cubicBezTo>
                    <a:cubicBezTo>
                      <a:pt x="0" y="33"/>
                      <a:pt x="1" y="33"/>
                      <a:pt x="2" y="33"/>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4" name="Rectangle 484"/>
              <p:cNvSpPr>
                <a:spLocks noChangeArrowheads="1"/>
              </p:cNvSpPr>
              <p:nvPr/>
            </p:nvSpPr>
            <p:spPr bwMode="auto">
              <a:xfrm>
                <a:off x="4355" y="637"/>
                <a:ext cx="1" cy="1"/>
              </a:xfrm>
              <a:prstGeom prst="rect">
                <a:avLst/>
              </a:prstGeom>
              <a:solidFill>
                <a:srgbClr val="EF96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5" name="Freeform 485"/>
              <p:cNvSpPr>
                <a:spLocks/>
              </p:cNvSpPr>
              <p:nvPr/>
            </p:nvSpPr>
            <p:spPr bwMode="auto">
              <a:xfrm>
                <a:off x="4350" y="637"/>
                <a:ext cx="5" cy="69"/>
              </a:xfrm>
              <a:custGeom>
                <a:avLst/>
                <a:gdLst>
                  <a:gd name="T0" fmla="*/ 2 w 2"/>
                  <a:gd name="T1" fmla="*/ 0 h 32"/>
                  <a:gd name="T2" fmla="*/ 0 w 2"/>
                  <a:gd name="T3" fmla="*/ 0 h 32"/>
                  <a:gd name="T4" fmla="*/ 0 w 2"/>
                  <a:gd name="T5" fmla="*/ 32 h 32"/>
                  <a:gd name="T6" fmla="*/ 2 w 2"/>
                  <a:gd name="T7" fmla="*/ 32 h 32"/>
                  <a:gd name="T8" fmla="*/ 2 w 2"/>
                  <a:gd name="T9" fmla="*/ 0 h 32"/>
                </a:gdLst>
                <a:ahLst/>
                <a:cxnLst>
                  <a:cxn ang="0">
                    <a:pos x="T0" y="T1"/>
                  </a:cxn>
                  <a:cxn ang="0">
                    <a:pos x="T2" y="T3"/>
                  </a:cxn>
                  <a:cxn ang="0">
                    <a:pos x="T4" y="T5"/>
                  </a:cxn>
                  <a:cxn ang="0">
                    <a:pos x="T6" y="T7"/>
                  </a:cxn>
                  <a:cxn ang="0">
                    <a:pos x="T8" y="T9"/>
                  </a:cxn>
                </a:cxnLst>
                <a:rect l="0" t="0" r="r" b="b"/>
                <a:pathLst>
                  <a:path w="2" h="32">
                    <a:moveTo>
                      <a:pt x="2" y="0"/>
                    </a:moveTo>
                    <a:cubicBezTo>
                      <a:pt x="0" y="0"/>
                      <a:pt x="0" y="0"/>
                      <a:pt x="0" y="0"/>
                    </a:cubicBezTo>
                    <a:cubicBezTo>
                      <a:pt x="0" y="32"/>
                      <a:pt x="0" y="32"/>
                      <a:pt x="0" y="32"/>
                    </a:cubicBezTo>
                    <a:cubicBezTo>
                      <a:pt x="1" y="32"/>
                      <a:pt x="1" y="32"/>
                      <a:pt x="2" y="32"/>
                    </a:cubicBezTo>
                    <a:cubicBezTo>
                      <a:pt x="2" y="0"/>
                      <a:pt x="2" y="0"/>
                      <a:pt x="2"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6" name="Freeform 486"/>
              <p:cNvSpPr>
                <a:spLocks/>
              </p:cNvSpPr>
              <p:nvPr/>
            </p:nvSpPr>
            <p:spPr bwMode="auto">
              <a:xfrm>
                <a:off x="4359" y="637"/>
                <a:ext cx="4"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1" y="32"/>
                      <a:pt x="2" y="32"/>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7" name="Freeform 487"/>
              <p:cNvSpPr>
                <a:spLocks/>
              </p:cNvSpPr>
              <p:nvPr/>
            </p:nvSpPr>
            <p:spPr bwMode="auto">
              <a:xfrm>
                <a:off x="4368" y="639"/>
                <a:ext cx="4" cy="67"/>
              </a:xfrm>
              <a:custGeom>
                <a:avLst/>
                <a:gdLst>
                  <a:gd name="T0" fmla="*/ 0 w 2"/>
                  <a:gd name="T1" fmla="*/ 0 h 31"/>
                  <a:gd name="T2" fmla="*/ 0 w 2"/>
                  <a:gd name="T3" fmla="*/ 31 h 31"/>
                  <a:gd name="T4" fmla="*/ 2 w 2"/>
                  <a:gd name="T5" fmla="*/ 31 h 31"/>
                  <a:gd name="T6" fmla="*/ 2 w 2"/>
                  <a:gd name="T7" fmla="*/ 0 h 31"/>
                  <a:gd name="T8" fmla="*/ 0 w 2"/>
                  <a:gd name="T9" fmla="*/ 0 h 31"/>
                </a:gdLst>
                <a:ahLst/>
                <a:cxnLst>
                  <a:cxn ang="0">
                    <a:pos x="T0" y="T1"/>
                  </a:cxn>
                  <a:cxn ang="0">
                    <a:pos x="T2" y="T3"/>
                  </a:cxn>
                  <a:cxn ang="0">
                    <a:pos x="T4" y="T5"/>
                  </a:cxn>
                  <a:cxn ang="0">
                    <a:pos x="T6" y="T7"/>
                  </a:cxn>
                  <a:cxn ang="0">
                    <a:pos x="T8" y="T9"/>
                  </a:cxn>
                </a:cxnLst>
                <a:rect l="0" t="0" r="r" b="b"/>
                <a:pathLst>
                  <a:path w="2" h="31">
                    <a:moveTo>
                      <a:pt x="0" y="0"/>
                    </a:moveTo>
                    <a:cubicBezTo>
                      <a:pt x="0" y="31"/>
                      <a:pt x="0" y="31"/>
                      <a:pt x="0" y="31"/>
                    </a:cubicBezTo>
                    <a:cubicBezTo>
                      <a:pt x="1" y="31"/>
                      <a:pt x="1" y="31"/>
                      <a:pt x="2" y="31"/>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8" name="Freeform 488"/>
              <p:cNvSpPr>
                <a:spLocks/>
              </p:cNvSpPr>
              <p:nvPr/>
            </p:nvSpPr>
            <p:spPr bwMode="auto">
              <a:xfrm>
                <a:off x="4376" y="639"/>
                <a:ext cx="5" cy="65"/>
              </a:xfrm>
              <a:custGeom>
                <a:avLst/>
                <a:gdLst>
                  <a:gd name="T0" fmla="*/ 0 w 2"/>
                  <a:gd name="T1" fmla="*/ 0 h 30"/>
                  <a:gd name="T2" fmla="*/ 0 w 2"/>
                  <a:gd name="T3" fmla="*/ 30 h 30"/>
                  <a:gd name="T4" fmla="*/ 2 w 2"/>
                  <a:gd name="T5" fmla="*/ 30 h 30"/>
                  <a:gd name="T6" fmla="*/ 2 w 2"/>
                  <a:gd name="T7" fmla="*/ 1 h 30"/>
                  <a:gd name="T8" fmla="*/ 0 w 2"/>
                  <a:gd name="T9" fmla="*/ 0 h 30"/>
                </a:gdLst>
                <a:ahLst/>
                <a:cxnLst>
                  <a:cxn ang="0">
                    <a:pos x="T0" y="T1"/>
                  </a:cxn>
                  <a:cxn ang="0">
                    <a:pos x="T2" y="T3"/>
                  </a:cxn>
                  <a:cxn ang="0">
                    <a:pos x="T4" y="T5"/>
                  </a:cxn>
                  <a:cxn ang="0">
                    <a:pos x="T6" y="T7"/>
                  </a:cxn>
                  <a:cxn ang="0">
                    <a:pos x="T8" y="T9"/>
                  </a:cxn>
                </a:cxnLst>
                <a:rect l="0" t="0" r="r" b="b"/>
                <a:pathLst>
                  <a:path w="2" h="30">
                    <a:moveTo>
                      <a:pt x="0" y="0"/>
                    </a:moveTo>
                    <a:cubicBezTo>
                      <a:pt x="0" y="30"/>
                      <a:pt x="0" y="30"/>
                      <a:pt x="0" y="30"/>
                    </a:cubicBezTo>
                    <a:cubicBezTo>
                      <a:pt x="1" y="30"/>
                      <a:pt x="1" y="30"/>
                      <a:pt x="2" y="30"/>
                    </a:cubicBezTo>
                    <a:cubicBezTo>
                      <a:pt x="2" y="1"/>
                      <a:pt x="2" y="1"/>
                      <a:pt x="2" y="1"/>
                    </a:cubicBezTo>
                    <a:cubicBezTo>
                      <a:pt x="1" y="1"/>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9" name="Freeform 489"/>
              <p:cNvSpPr>
                <a:spLocks/>
              </p:cNvSpPr>
              <p:nvPr/>
            </p:nvSpPr>
            <p:spPr bwMode="auto">
              <a:xfrm>
                <a:off x="4385" y="641"/>
                <a:ext cx="2" cy="61"/>
              </a:xfrm>
              <a:custGeom>
                <a:avLst/>
                <a:gdLst>
                  <a:gd name="T0" fmla="*/ 0 w 1"/>
                  <a:gd name="T1" fmla="*/ 0 h 28"/>
                  <a:gd name="T2" fmla="*/ 0 w 1"/>
                  <a:gd name="T3" fmla="*/ 28 h 28"/>
                  <a:gd name="T4" fmla="*/ 1 w 1"/>
                  <a:gd name="T5" fmla="*/ 28 h 28"/>
                  <a:gd name="T6" fmla="*/ 1 w 1"/>
                  <a:gd name="T7" fmla="*/ 1 h 28"/>
                  <a:gd name="T8" fmla="*/ 0 w 1"/>
                  <a:gd name="T9" fmla="*/ 0 h 28"/>
                </a:gdLst>
                <a:ahLst/>
                <a:cxnLst>
                  <a:cxn ang="0">
                    <a:pos x="T0" y="T1"/>
                  </a:cxn>
                  <a:cxn ang="0">
                    <a:pos x="T2" y="T3"/>
                  </a:cxn>
                  <a:cxn ang="0">
                    <a:pos x="T4" y="T5"/>
                  </a:cxn>
                  <a:cxn ang="0">
                    <a:pos x="T6" y="T7"/>
                  </a:cxn>
                  <a:cxn ang="0">
                    <a:pos x="T8" y="T9"/>
                  </a:cxn>
                </a:cxnLst>
                <a:rect l="0" t="0" r="r" b="b"/>
                <a:pathLst>
                  <a:path w="1" h="28">
                    <a:moveTo>
                      <a:pt x="0" y="0"/>
                    </a:moveTo>
                    <a:cubicBezTo>
                      <a:pt x="0" y="28"/>
                      <a:pt x="0" y="28"/>
                      <a:pt x="0" y="28"/>
                    </a:cubicBezTo>
                    <a:cubicBezTo>
                      <a:pt x="0" y="28"/>
                      <a:pt x="1" y="28"/>
                      <a:pt x="1" y="28"/>
                    </a:cubicBezTo>
                    <a:cubicBezTo>
                      <a:pt x="1" y="1"/>
                      <a:pt x="1" y="1"/>
                      <a:pt x="1" y="1"/>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0" name="Freeform 490"/>
              <p:cNvSpPr>
                <a:spLocks/>
              </p:cNvSpPr>
              <p:nvPr/>
            </p:nvSpPr>
            <p:spPr bwMode="auto">
              <a:xfrm>
                <a:off x="4392" y="643"/>
                <a:ext cx="4" cy="57"/>
              </a:xfrm>
              <a:custGeom>
                <a:avLst/>
                <a:gdLst>
                  <a:gd name="T0" fmla="*/ 0 w 2"/>
                  <a:gd name="T1" fmla="*/ 0 h 26"/>
                  <a:gd name="T2" fmla="*/ 0 w 2"/>
                  <a:gd name="T3" fmla="*/ 26 h 26"/>
                  <a:gd name="T4" fmla="*/ 2 w 2"/>
                  <a:gd name="T5" fmla="*/ 26 h 26"/>
                  <a:gd name="T6" fmla="*/ 2 w 2"/>
                  <a:gd name="T7" fmla="*/ 1 h 26"/>
                  <a:gd name="T8" fmla="*/ 0 w 2"/>
                  <a:gd name="T9" fmla="*/ 0 h 26"/>
                </a:gdLst>
                <a:ahLst/>
                <a:cxnLst>
                  <a:cxn ang="0">
                    <a:pos x="T0" y="T1"/>
                  </a:cxn>
                  <a:cxn ang="0">
                    <a:pos x="T2" y="T3"/>
                  </a:cxn>
                  <a:cxn ang="0">
                    <a:pos x="T4" y="T5"/>
                  </a:cxn>
                  <a:cxn ang="0">
                    <a:pos x="T6" y="T7"/>
                  </a:cxn>
                  <a:cxn ang="0">
                    <a:pos x="T8" y="T9"/>
                  </a:cxn>
                </a:cxnLst>
                <a:rect l="0" t="0" r="r" b="b"/>
                <a:pathLst>
                  <a:path w="2" h="26">
                    <a:moveTo>
                      <a:pt x="0" y="0"/>
                    </a:moveTo>
                    <a:cubicBezTo>
                      <a:pt x="0" y="26"/>
                      <a:pt x="0" y="26"/>
                      <a:pt x="0" y="26"/>
                    </a:cubicBezTo>
                    <a:cubicBezTo>
                      <a:pt x="1" y="26"/>
                      <a:pt x="2" y="26"/>
                      <a:pt x="2" y="26"/>
                    </a:cubicBezTo>
                    <a:cubicBezTo>
                      <a:pt x="2" y="1"/>
                      <a:pt x="2" y="1"/>
                      <a:pt x="2" y="1"/>
                    </a:cubicBezTo>
                    <a:cubicBezTo>
                      <a:pt x="2" y="1"/>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1" name="Freeform 491"/>
              <p:cNvSpPr>
                <a:spLocks/>
              </p:cNvSpPr>
              <p:nvPr/>
            </p:nvSpPr>
            <p:spPr bwMode="auto">
              <a:xfrm>
                <a:off x="4400" y="648"/>
                <a:ext cx="5" cy="50"/>
              </a:xfrm>
              <a:custGeom>
                <a:avLst/>
                <a:gdLst>
                  <a:gd name="T0" fmla="*/ 0 w 2"/>
                  <a:gd name="T1" fmla="*/ 0 h 23"/>
                  <a:gd name="T2" fmla="*/ 0 w 2"/>
                  <a:gd name="T3" fmla="*/ 23 h 23"/>
                  <a:gd name="T4" fmla="*/ 2 w 2"/>
                  <a:gd name="T5" fmla="*/ 22 h 23"/>
                  <a:gd name="T6" fmla="*/ 2 w 2"/>
                  <a:gd name="T7" fmla="*/ 1 h 23"/>
                  <a:gd name="T8" fmla="*/ 0 w 2"/>
                  <a:gd name="T9" fmla="*/ 0 h 23"/>
                </a:gdLst>
                <a:ahLst/>
                <a:cxnLst>
                  <a:cxn ang="0">
                    <a:pos x="T0" y="T1"/>
                  </a:cxn>
                  <a:cxn ang="0">
                    <a:pos x="T2" y="T3"/>
                  </a:cxn>
                  <a:cxn ang="0">
                    <a:pos x="T4" y="T5"/>
                  </a:cxn>
                  <a:cxn ang="0">
                    <a:pos x="T6" y="T7"/>
                  </a:cxn>
                  <a:cxn ang="0">
                    <a:pos x="T8" y="T9"/>
                  </a:cxn>
                </a:cxnLst>
                <a:rect l="0" t="0" r="r" b="b"/>
                <a:pathLst>
                  <a:path w="2" h="23">
                    <a:moveTo>
                      <a:pt x="0" y="0"/>
                    </a:moveTo>
                    <a:cubicBezTo>
                      <a:pt x="0" y="23"/>
                      <a:pt x="0" y="23"/>
                      <a:pt x="0" y="23"/>
                    </a:cubicBezTo>
                    <a:cubicBezTo>
                      <a:pt x="1" y="22"/>
                      <a:pt x="2" y="22"/>
                      <a:pt x="2" y="22"/>
                    </a:cubicBezTo>
                    <a:cubicBezTo>
                      <a:pt x="2" y="1"/>
                      <a:pt x="2" y="1"/>
                      <a:pt x="2" y="1"/>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2" name="Freeform 492"/>
              <p:cNvSpPr>
                <a:spLocks/>
              </p:cNvSpPr>
              <p:nvPr/>
            </p:nvSpPr>
            <p:spPr bwMode="auto">
              <a:xfrm>
                <a:off x="4409" y="652"/>
                <a:ext cx="4" cy="39"/>
              </a:xfrm>
              <a:custGeom>
                <a:avLst/>
                <a:gdLst>
                  <a:gd name="T0" fmla="*/ 2 w 2"/>
                  <a:gd name="T1" fmla="*/ 14 h 18"/>
                  <a:gd name="T2" fmla="*/ 2 w 2"/>
                  <a:gd name="T3" fmla="*/ 4 h 18"/>
                  <a:gd name="T4" fmla="*/ 0 w 2"/>
                  <a:gd name="T5" fmla="*/ 0 h 18"/>
                  <a:gd name="T6" fmla="*/ 0 w 2"/>
                  <a:gd name="T7" fmla="*/ 18 h 18"/>
                  <a:gd name="T8" fmla="*/ 2 w 2"/>
                  <a:gd name="T9" fmla="*/ 14 h 18"/>
                </a:gdLst>
                <a:ahLst/>
                <a:cxnLst>
                  <a:cxn ang="0">
                    <a:pos x="T0" y="T1"/>
                  </a:cxn>
                  <a:cxn ang="0">
                    <a:pos x="T2" y="T3"/>
                  </a:cxn>
                  <a:cxn ang="0">
                    <a:pos x="T4" y="T5"/>
                  </a:cxn>
                  <a:cxn ang="0">
                    <a:pos x="T6" y="T7"/>
                  </a:cxn>
                  <a:cxn ang="0">
                    <a:pos x="T8" y="T9"/>
                  </a:cxn>
                </a:cxnLst>
                <a:rect l="0" t="0" r="r" b="b"/>
                <a:pathLst>
                  <a:path w="2" h="18">
                    <a:moveTo>
                      <a:pt x="2" y="14"/>
                    </a:moveTo>
                    <a:cubicBezTo>
                      <a:pt x="2" y="4"/>
                      <a:pt x="2" y="4"/>
                      <a:pt x="2" y="4"/>
                    </a:cubicBezTo>
                    <a:cubicBezTo>
                      <a:pt x="2" y="3"/>
                      <a:pt x="1" y="2"/>
                      <a:pt x="0" y="0"/>
                    </a:cubicBezTo>
                    <a:cubicBezTo>
                      <a:pt x="0" y="18"/>
                      <a:pt x="0" y="18"/>
                      <a:pt x="0" y="18"/>
                    </a:cubicBezTo>
                    <a:cubicBezTo>
                      <a:pt x="1" y="17"/>
                      <a:pt x="2" y="16"/>
                      <a:pt x="2" y="1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3" name="Oval 493"/>
              <p:cNvSpPr>
                <a:spLocks noChangeArrowheads="1"/>
              </p:cNvSpPr>
              <p:nvPr/>
            </p:nvSpPr>
            <p:spPr bwMode="auto">
              <a:xfrm>
                <a:off x="4270" y="637"/>
                <a:ext cx="143" cy="48"/>
              </a:xfrm>
              <a:prstGeom prst="ellipse">
                <a:avLst/>
              </a:prstGeom>
              <a:solidFill>
                <a:srgbClr val="FFCD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4" name="Oval 494"/>
              <p:cNvSpPr>
                <a:spLocks noChangeArrowheads="1"/>
              </p:cNvSpPr>
              <p:nvPr/>
            </p:nvSpPr>
            <p:spPr bwMode="auto">
              <a:xfrm>
                <a:off x="4283" y="645"/>
                <a:ext cx="117" cy="35"/>
              </a:xfrm>
              <a:prstGeom prst="ellipse">
                <a:avLst/>
              </a:prstGeom>
              <a:solidFill>
                <a:srgbClr val="FFD3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5" name="Oval 495"/>
              <p:cNvSpPr>
                <a:spLocks noChangeArrowheads="1"/>
              </p:cNvSpPr>
              <p:nvPr/>
            </p:nvSpPr>
            <p:spPr bwMode="auto">
              <a:xfrm>
                <a:off x="4283" y="641"/>
                <a:ext cx="117" cy="35"/>
              </a:xfrm>
              <a:prstGeom prst="ellipse">
                <a:avLst/>
              </a:prstGeom>
              <a:solidFill>
                <a:srgbClr val="F7BF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6" name="Freeform 496"/>
              <p:cNvSpPr>
                <a:spLocks/>
              </p:cNvSpPr>
              <p:nvPr/>
            </p:nvSpPr>
            <p:spPr bwMode="auto">
              <a:xfrm>
                <a:off x="4283" y="641"/>
                <a:ext cx="117" cy="20"/>
              </a:xfrm>
              <a:custGeom>
                <a:avLst/>
                <a:gdLst>
                  <a:gd name="T0" fmla="*/ 27 w 54"/>
                  <a:gd name="T1" fmla="*/ 2 h 9"/>
                  <a:gd name="T2" fmla="*/ 54 w 54"/>
                  <a:gd name="T3" fmla="*/ 9 h 9"/>
                  <a:gd name="T4" fmla="*/ 54 w 54"/>
                  <a:gd name="T5" fmla="*/ 8 h 9"/>
                  <a:gd name="T6" fmla="*/ 27 w 54"/>
                  <a:gd name="T7" fmla="*/ 0 h 9"/>
                  <a:gd name="T8" fmla="*/ 0 w 54"/>
                  <a:gd name="T9" fmla="*/ 8 h 9"/>
                  <a:gd name="T10" fmla="*/ 0 w 54"/>
                  <a:gd name="T11" fmla="*/ 9 h 9"/>
                  <a:gd name="T12" fmla="*/ 27 w 54"/>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54" h="9">
                    <a:moveTo>
                      <a:pt x="27" y="2"/>
                    </a:moveTo>
                    <a:cubicBezTo>
                      <a:pt x="41" y="2"/>
                      <a:pt x="53" y="5"/>
                      <a:pt x="54" y="9"/>
                    </a:cubicBezTo>
                    <a:cubicBezTo>
                      <a:pt x="54" y="9"/>
                      <a:pt x="54" y="8"/>
                      <a:pt x="54" y="8"/>
                    </a:cubicBezTo>
                    <a:cubicBezTo>
                      <a:pt x="54" y="4"/>
                      <a:pt x="42" y="0"/>
                      <a:pt x="27" y="0"/>
                    </a:cubicBezTo>
                    <a:cubicBezTo>
                      <a:pt x="12" y="0"/>
                      <a:pt x="0" y="4"/>
                      <a:pt x="0" y="8"/>
                    </a:cubicBezTo>
                    <a:cubicBezTo>
                      <a:pt x="0" y="8"/>
                      <a:pt x="0" y="9"/>
                      <a:pt x="0" y="9"/>
                    </a:cubicBezTo>
                    <a:cubicBezTo>
                      <a:pt x="1" y="5"/>
                      <a:pt x="13" y="2"/>
                      <a:pt x="27" y="2"/>
                    </a:cubicBez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7" name="Oval 497"/>
              <p:cNvSpPr>
                <a:spLocks noChangeArrowheads="1"/>
              </p:cNvSpPr>
              <p:nvPr/>
            </p:nvSpPr>
            <p:spPr bwMode="auto">
              <a:xfrm>
                <a:off x="4068" y="1120"/>
                <a:ext cx="163" cy="52"/>
              </a:xfrm>
              <a:prstGeom prst="ellipse">
                <a:avLst/>
              </a:pr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8" name="Freeform 498"/>
              <p:cNvSpPr>
                <a:spLocks/>
              </p:cNvSpPr>
              <p:nvPr/>
            </p:nvSpPr>
            <p:spPr bwMode="auto">
              <a:xfrm>
                <a:off x="4079" y="1094"/>
                <a:ext cx="146" cy="72"/>
              </a:xfrm>
              <a:custGeom>
                <a:avLst/>
                <a:gdLst>
                  <a:gd name="T0" fmla="*/ 67 w 67"/>
                  <a:gd name="T1" fmla="*/ 21 h 33"/>
                  <a:gd name="T2" fmla="*/ 34 w 67"/>
                  <a:gd name="T3" fmla="*/ 33 h 33"/>
                  <a:gd name="T4" fmla="*/ 0 w 67"/>
                  <a:gd name="T5" fmla="*/ 21 h 33"/>
                  <a:gd name="T6" fmla="*/ 0 w 67"/>
                  <a:gd name="T7" fmla="*/ 11 h 33"/>
                  <a:gd name="T8" fmla="*/ 34 w 67"/>
                  <a:gd name="T9" fmla="*/ 0 h 33"/>
                  <a:gd name="T10" fmla="*/ 67 w 67"/>
                  <a:gd name="T11" fmla="*/ 11 h 33"/>
                  <a:gd name="T12" fmla="*/ 67 w 67"/>
                  <a:gd name="T13" fmla="*/ 21 h 33"/>
                </a:gdLst>
                <a:ahLst/>
                <a:cxnLst>
                  <a:cxn ang="0">
                    <a:pos x="T0" y="T1"/>
                  </a:cxn>
                  <a:cxn ang="0">
                    <a:pos x="T2" y="T3"/>
                  </a:cxn>
                  <a:cxn ang="0">
                    <a:pos x="T4" y="T5"/>
                  </a:cxn>
                  <a:cxn ang="0">
                    <a:pos x="T6" y="T7"/>
                  </a:cxn>
                  <a:cxn ang="0">
                    <a:pos x="T8" y="T9"/>
                  </a:cxn>
                  <a:cxn ang="0">
                    <a:pos x="T10" y="T11"/>
                  </a:cxn>
                  <a:cxn ang="0">
                    <a:pos x="T12" y="T13"/>
                  </a:cxn>
                </a:cxnLst>
                <a:rect l="0" t="0" r="r" b="b"/>
                <a:pathLst>
                  <a:path w="67" h="33">
                    <a:moveTo>
                      <a:pt x="67" y="21"/>
                    </a:moveTo>
                    <a:cubicBezTo>
                      <a:pt x="67" y="28"/>
                      <a:pt x="52" y="33"/>
                      <a:pt x="34" y="33"/>
                    </a:cubicBezTo>
                    <a:cubicBezTo>
                      <a:pt x="15" y="33"/>
                      <a:pt x="0" y="28"/>
                      <a:pt x="0" y="21"/>
                    </a:cubicBezTo>
                    <a:cubicBezTo>
                      <a:pt x="0" y="11"/>
                      <a:pt x="0" y="11"/>
                      <a:pt x="0" y="11"/>
                    </a:cubicBezTo>
                    <a:cubicBezTo>
                      <a:pt x="0" y="5"/>
                      <a:pt x="15" y="0"/>
                      <a:pt x="34" y="0"/>
                    </a:cubicBezTo>
                    <a:cubicBezTo>
                      <a:pt x="52" y="0"/>
                      <a:pt x="67" y="5"/>
                      <a:pt x="67" y="11"/>
                    </a:cubicBezTo>
                    <a:lnTo>
                      <a:pt x="67" y="21"/>
                    </a:ln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9" name="Freeform 499"/>
              <p:cNvSpPr>
                <a:spLocks/>
              </p:cNvSpPr>
              <p:nvPr/>
            </p:nvSpPr>
            <p:spPr bwMode="auto">
              <a:xfrm>
                <a:off x="4079" y="1092"/>
                <a:ext cx="146" cy="69"/>
              </a:xfrm>
              <a:custGeom>
                <a:avLst/>
                <a:gdLst>
                  <a:gd name="T0" fmla="*/ 67 w 67"/>
                  <a:gd name="T1" fmla="*/ 21 h 32"/>
                  <a:gd name="T2" fmla="*/ 34 w 67"/>
                  <a:gd name="T3" fmla="*/ 32 h 32"/>
                  <a:gd name="T4" fmla="*/ 0 w 67"/>
                  <a:gd name="T5" fmla="*/ 21 h 32"/>
                  <a:gd name="T6" fmla="*/ 0 w 67"/>
                  <a:gd name="T7" fmla="*/ 11 h 32"/>
                  <a:gd name="T8" fmla="*/ 34 w 67"/>
                  <a:gd name="T9" fmla="*/ 0 h 32"/>
                  <a:gd name="T10" fmla="*/ 67 w 67"/>
                  <a:gd name="T11" fmla="*/ 11 h 32"/>
                  <a:gd name="T12" fmla="*/ 67 w 67"/>
                  <a:gd name="T13" fmla="*/ 21 h 32"/>
                </a:gdLst>
                <a:ahLst/>
                <a:cxnLst>
                  <a:cxn ang="0">
                    <a:pos x="T0" y="T1"/>
                  </a:cxn>
                  <a:cxn ang="0">
                    <a:pos x="T2" y="T3"/>
                  </a:cxn>
                  <a:cxn ang="0">
                    <a:pos x="T4" y="T5"/>
                  </a:cxn>
                  <a:cxn ang="0">
                    <a:pos x="T6" y="T7"/>
                  </a:cxn>
                  <a:cxn ang="0">
                    <a:pos x="T8" y="T9"/>
                  </a:cxn>
                  <a:cxn ang="0">
                    <a:pos x="T10" y="T11"/>
                  </a:cxn>
                  <a:cxn ang="0">
                    <a:pos x="T12" y="T13"/>
                  </a:cxn>
                </a:cxnLst>
                <a:rect l="0" t="0" r="r" b="b"/>
                <a:pathLst>
                  <a:path w="67" h="32">
                    <a:moveTo>
                      <a:pt x="67" y="21"/>
                    </a:moveTo>
                    <a:cubicBezTo>
                      <a:pt x="67" y="27"/>
                      <a:pt x="52" y="32"/>
                      <a:pt x="34" y="32"/>
                    </a:cubicBezTo>
                    <a:cubicBezTo>
                      <a:pt x="15" y="32"/>
                      <a:pt x="0" y="27"/>
                      <a:pt x="0" y="21"/>
                    </a:cubicBezTo>
                    <a:cubicBezTo>
                      <a:pt x="0" y="11"/>
                      <a:pt x="0" y="11"/>
                      <a:pt x="0" y="11"/>
                    </a:cubicBezTo>
                    <a:cubicBezTo>
                      <a:pt x="0" y="5"/>
                      <a:pt x="15" y="0"/>
                      <a:pt x="34" y="0"/>
                    </a:cubicBezTo>
                    <a:cubicBezTo>
                      <a:pt x="52" y="0"/>
                      <a:pt x="67" y="5"/>
                      <a:pt x="67" y="11"/>
                    </a:cubicBezTo>
                    <a:lnTo>
                      <a:pt x="67" y="21"/>
                    </a:ln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0" name="Freeform 500"/>
              <p:cNvSpPr>
                <a:spLocks/>
              </p:cNvSpPr>
              <p:nvPr/>
            </p:nvSpPr>
            <p:spPr bwMode="auto">
              <a:xfrm>
                <a:off x="4079" y="1107"/>
                <a:ext cx="5" cy="39"/>
              </a:xfrm>
              <a:custGeom>
                <a:avLst/>
                <a:gdLst>
                  <a:gd name="T0" fmla="*/ 0 w 2"/>
                  <a:gd name="T1" fmla="*/ 4 h 18"/>
                  <a:gd name="T2" fmla="*/ 0 w 2"/>
                  <a:gd name="T3" fmla="*/ 14 h 18"/>
                  <a:gd name="T4" fmla="*/ 2 w 2"/>
                  <a:gd name="T5" fmla="*/ 18 h 18"/>
                  <a:gd name="T6" fmla="*/ 2 w 2"/>
                  <a:gd name="T7" fmla="*/ 0 h 18"/>
                  <a:gd name="T8" fmla="*/ 0 w 2"/>
                  <a:gd name="T9" fmla="*/ 4 h 18"/>
                </a:gdLst>
                <a:ahLst/>
                <a:cxnLst>
                  <a:cxn ang="0">
                    <a:pos x="T0" y="T1"/>
                  </a:cxn>
                  <a:cxn ang="0">
                    <a:pos x="T2" y="T3"/>
                  </a:cxn>
                  <a:cxn ang="0">
                    <a:pos x="T4" y="T5"/>
                  </a:cxn>
                  <a:cxn ang="0">
                    <a:pos x="T6" y="T7"/>
                  </a:cxn>
                  <a:cxn ang="0">
                    <a:pos x="T8" y="T9"/>
                  </a:cxn>
                </a:cxnLst>
                <a:rect l="0" t="0" r="r" b="b"/>
                <a:pathLst>
                  <a:path w="2" h="18">
                    <a:moveTo>
                      <a:pt x="0" y="4"/>
                    </a:moveTo>
                    <a:cubicBezTo>
                      <a:pt x="0" y="14"/>
                      <a:pt x="0" y="14"/>
                      <a:pt x="0" y="14"/>
                    </a:cubicBezTo>
                    <a:cubicBezTo>
                      <a:pt x="0" y="15"/>
                      <a:pt x="1" y="17"/>
                      <a:pt x="2" y="18"/>
                    </a:cubicBezTo>
                    <a:cubicBezTo>
                      <a:pt x="2" y="0"/>
                      <a:pt x="2" y="0"/>
                      <a:pt x="2" y="0"/>
                    </a:cubicBezTo>
                    <a:cubicBezTo>
                      <a:pt x="1" y="1"/>
                      <a:pt x="0" y="3"/>
                      <a:pt x="0" y="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1" name="Freeform 501"/>
              <p:cNvSpPr>
                <a:spLocks/>
              </p:cNvSpPr>
              <p:nvPr/>
            </p:nvSpPr>
            <p:spPr bwMode="auto">
              <a:xfrm>
                <a:off x="4088" y="1103"/>
                <a:ext cx="4" cy="48"/>
              </a:xfrm>
              <a:custGeom>
                <a:avLst/>
                <a:gdLst>
                  <a:gd name="T0" fmla="*/ 0 w 2"/>
                  <a:gd name="T1" fmla="*/ 1 h 22"/>
                  <a:gd name="T2" fmla="*/ 0 w 2"/>
                  <a:gd name="T3" fmla="*/ 21 h 22"/>
                  <a:gd name="T4" fmla="*/ 2 w 2"/>
                  <a:gd name="T5" fmla="*/ 22 h 22"/>
                  <a:gd name="T6" fmla="*/ 2 w 2"/>
                  <a:gd name="T7" fmla="*/ 0 h 22"/>
                  <a:gd name="T8" fmla="*/ 0 w 2"/>
                  <a:gd name="T9" fmla="*/ 1 h 22"/>
                </a:gdLst>
                <a:ahLst/>
                <a:cxnLst>
                  <a:cxn ang="0">
                    <a:pos x="T0" y="T1"/>
                  </a:cxn>
                  <a:cxn ang="0">
                    <a:pos x="T2" y="T3"/>
                  </a:cxn>
                  <a:cxn ang="0">
                    <a:pos x="T4" y="T5"/>
                  </a:cxn>
                  <a:cxn ang="0">
                    <a:pos x="T6" y="T7"/>
                  </a:cxn>
                  <a:cxn ang="0">
                    <a:pos x="T8" y="T9"/>
                  </a:cxn>
                </a:cxnLst>
                <a:rect l="0" t="0" r="r" b="b"/>
                <a:pathLst>
                  <a:path w="2" h="22">
                    <a:moveTo>
                      <a:pt x="0" y="1"/>
                    </a:moveTo>
                    <a:cubicBezTo>
                      <a:pt x="0" y="21"/>
                      <a:pt x="0" y="21"/>
                      <a:pt x="0" y="21"/>
                    </a:cubicBezTo>
                    <a:cubicBezTo>
                      <a:pt x="1" y="22"/>
                      <a:pt x="1" y="22"/>
                      <a:pt x="2" y="22"/>
                    </a:cubicBezTo>
                    <a:cubicBezTo>
                      <a:pt x="2" y="0"/>
                      <a:pt x="2" y="0"/>
                      <a:pt x="2" y="0"/>
                    </a:cubicBezTo>
                    <a:cubicBezTo>
                      <a:pt x="1" y="0"/>
                      <a:pt x="1"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2" name="Freeform 502"/>
              <p:cNvSpPr>
                <a:spLocks/>
              </p:cNvSpPr>
              <p:nvPr/>
            </p:nvSpPr>
            <p:spPr bwMode="auto">
              <a:xfrm>
                <a:off x="4097" y="1099"/>
                <a:ext cx="4" cy="56"/>
              </a:xfrm>
              <a:custGeom>
                <a:avLst/>
                <a:gdLst>
                  <a:gd name="T0" fmla="*/ 0 w 2"/>
                  <a:gd name="T1" fmla="*/ 1 h 26"/>
                  <a:gd name="T2" fmla="*/ 0 w 2"/>
                  <a:gd name="T3" fmla="*/ 25 h 26"/>
                  <a:gd name="T4" fmla="*/ 2 w 2"/>
                  <a:gd name="T5" fmla="*/ 26 h 26"/>
                  <a:gd name="T6" fmla="*/ 2 w 2"/>
                  <a:gd name="T7" fmla="*/ 0 h 26"/>
                  <a:gd name="T8" fmla="*/ 0 w 2"/>
                  <a:gd name="T9" fmla="*/ 1 h 26"/>
                </a:gdLst>
                <a:ahLst/>
                <a:cxnLst>
                  <a:cxn ang="0">
                    <a:pos x="T0" y="T1"/>
                  </a:cxn>
                  <a:cxn ang="0">
                    <a:pos x="T2" y="T3"/>
                  </a:cxn>
                  <a:cxn ang="0">
                    <a:pos x="T4" y="T5"/>
                  </a:cxn>
                  <a:cxn ang="0">
                    <a:pos x="T6" y="T7"/>
                  </a:cxn>
                  <a:cxn ang="0">
                    <a:pos x="T8" y="T9"/>
                  </a:cxn>
                </a:cxnLst>
                <a:rect l="0" t="0" r="r" b="b"/>
                <a:pathLst>
                  <a:path w="2" h="26">
                    <a:moveTo>
                      <a:pt x="0" y="1"/>
                    </a:moveTo>
                    <a:cubicBezTo>
                      <a:pt x="0" y="25"/>
                      <a:pt x="0" y="25"/>
                      <a:pt x="0" y="25"/>
                    </a:cubicBezTo>
                    <a:cubicBezTo>
                      <a:pt x="0" y="25"/>
                      <a:pt x="1" y="26"/>
                      <a:pt x="2" y="26"/>
                    </a:cubicBezTo>
                    <a:cubicBezTo>
                      <a:pt x="2" y="0"/>
                      <a:pt x="2" y="0"/>
                      <a:pt x="2" y="0"/>
                    </a:cubicBezTo>
                    <a:cubicBezTo>
                      <a:pt x="1" y="0"/>
                      <a:pt x="0"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3" name="Freeform 503"/>
              <p:cNvSpPr>
                <a:spLocks/>
              </p:cNvSpPr>
              <p:nvPr/>
            </p:nvSpPr>
            <p:spPr bwMode="auto">
              <a:xfrm>
                <a:off x="4105" y="1096"/>
                <a:ext cx="5" cy="61"/>
              </a:xfrm>
              <a:custGeom>
                <a:avLst/>
                <a:gdLst>
                  <a:gd name="T0" fmla="*/ 0 w 2"/>
                  <a:gd name="T1" fmla="*/ 0 h 28"/>
                  <a:gd name="T2" fmla="*/ 0 w 2"/>
                  <a:gd name="T3" fmla="*/ 28 h 28"/>
                  <a:gd name="T4" fmla="*/ 2 w 2"/>
                  <a:gd name="T5" fmla="*/ 28 h 28"/>
                  <a:gd name="T6" fmla="*/ 2 w 2"/>
                  <a:gd name="T7" fmla="*/ 0 h 28"/>
                  <a:gd name="T8" fmla="*/ 0 w 2"/>
                  <a:gd name="T9" fmla="*/ 0 h 28"/>
                </a:gdLst>
                <a:ahLst/>
                <a:cxnLst>
                  <a:cxn ang="0">
                    <a:pos x="T0" y="T1"/>
                  </a:cxn>
                  <a:cxn ang="0">
                    <a:pos x="T2" y="T3"/>
                  </a:cxn>
                  <a:cxn ang="0">
                    <a:pos x="T4" y="T5"/>
                  </a:cxn>
                  <a:cxn ang="0">
                    <a:pos x="T6" y="T7"/>
                  </a:cxn>
                  <a:cxn ang="0">
                    <a:pos x="T8" y="T9"/>
                  </a:cxn>
                </a:cxnLst>
                <a:rect l="0" t="0" r="r" b="b"/>
                <a:pathLst>
                  <a:path w="2" h="28">
                    <a:moveTo>
                      <a:pt x="0" y="0"/>
                    </a:moveTo>
                    <a:cubicBezTo>
                      <a:pt x="0" y="28"/>
                      <a:pt x="0" y="28"/>
                      <a:pt x="0" y="28"/>
                    </a:cubicBezTo>
                    <a:cubicBezTo>
                      <a:pt x="0" y="28"/>
                      <a:pt x="1" y="28"/>
                      <a:pt x="2" y="28"/>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06" name="Group 705"/>
            <p:cNvGrpSpPr>
              <a:grpSpLocks/>
            </p:cNvGrpSpPr>
            <p:nvPr/>
          </p:nvGrpSpPr>
          <p:grpSpPr bwMode="auto">
            <a:xfrm>
              <a:off x="6475413" y="1320801"/>
              <a:ext cx="231775" cy="522288"/>
              <a:chOff x="4079" y="832"/>
              <a:chExt cx="146" cy="329"/>
            </a:xfrm>
          </p:grpSpPr>
          <p:sp>
            <p:nvSpPr>
              <p:cNvPr id="654" name="Freeform 505"/>
              <p:cNvSpPr>
                <a:spLocks/>
              </p:cNvSpPr>
              <p:nvPr/>
            </p:nvSpPr>
            <p:spPr bwMode="auto">
              <a:xfrm>
                <a:off x="4114" y="1094"/>
                <a:ext cx="2" cy="65"/>
              </a:xfrm>
              <a:custGeom>
                <a:avLst/>
                <a:gdLst>
                  <a:gd name="T0" fmla="*/ 0 w 1"/>
                  <a:gd name="T1" fmla="*/ 0 h 30"/>
                  <a:gd name="T2" fmla="*/ 0 w 1"/>
                  <a:gd name="T3" fmla="*/ 30 h 30"/>
                  <a:gd name="T4" fmla="*/ 1 w 1"/>
                  <a:gd name="T5" fmla="*/ 30 h 30"/>
                  <a:gd name="T6" fmla="*/ 1 w 1"/>
                  <a:gd name="T7" fmla="*/ 0 h 30"/>
                  <a:gd name="T8" fmla="*/ 0 w 1"/>
                  <a:gd name="T9" fmla="*/ 0 h 30"/>
                </a:gdLst>
                <a:ahLst/>
                <a:cxnLst>
                  <a:cxn ang="0">
                    <a:pos x="T0" y="T1"/>
                  </a:cxn>
                  <a:cxn ang="0">
                    <a:pos x="T2" y="T3"/>
                  </a:cxn>
                  <a:cxn ang="0">
                    <a:pos x="T4" y="T5"/>
                  </a:cxn>
                  <a:cxn ang="0">
                    <a:pos x="T6" y="T7"/>
                  </a:cxn>
                  <a:cxn ang="0">
                    <a:pos x="T8" y="T9"/>
                  </a:cxn>
                </a:cxnLst>
                <a:rect l="0" t="0" r="r" b="b"/>
                <a:pathLst>
                  <a:path w="1" h="30">
                    <a:moveTo>
                      <a:pt x="0" y="0"/>
                    </a:moveTo>
                    <a:cubicBezTo>
                      <a:pt x="0" y="30"/>
                      <a:pt x="0" y="30"/>
                      <a:pt x="0" y="30"/>
                    </a:cubicBezTo>
                    <a:cubicBezTo>
                      <a:pt x="0" y="30"/>
                      <a:pt x="1" y="30"/>
                      <a:pt x="1" y="30"/>
                    </a:cubicBezTo>
                    <a:cubicBezTo>
                      <a:pt x="1" y="0"/>
                      <a:pt x="1" y="0"/>
                      <a:pt x="1"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5" name="Freeform 506"/>
              <p:cNvSpPr>
                <a:spLocks/>
              </p:cNvSpPr>
              <p:nvPr/>
            </p:nvSpPr>
            <p:spPr bwMode="auto">
              <a:xfrm>
                <a:off x="4123" y="1092"/>
                <a:ext cx="2" cy="69"/>
              </a:xfrm>
              <a:custGeom>
                <a:avLst/>
                <a:gdLst>
                  <a:gd name="T0" fmla="*/ 0 w 1"/>
                  <a:gd name="T1" fmla="*/ 1 h 32"/>
                  <a:gd name="T2" fmla="*/ 0 w 1"/>
                  <a:gd name="T3" fmla="*/ 31 h 32"/>
                  <a:gd name="T4" fmla="*/ 1 w 1"/>
                  <a:gd name="T5" fmla="*/ 32 h 32"/>
                  <a:gd name="T6" fmla="*/ 1 w 1"/>
                  <a:gd name="T7" fmla="*/ 0 h 32"/>
                  <a:gd name="T8" fmla="*/ 0 w 1"/>
                  <a:gd name="T9" fmla="*/ 1 h 32"/>
                </a:gdLst>
                <a:ahLst/>
                <a:cxnLst>
                  <a:cxn ang="0">
                    <a:pos x="T0" y="T1"/>
                  </a:cxn>
                  <a:cxn ang="0">
                    <a:pos x="T2" y="T3"/>
                  </a:cxn>
                  <a:cxn ang="0">
                    <a:pos x="T4" y="T5"/>
                  </a:cxn>
                  <a:cxn ang="0">
                    <a:pos x="T6" y="T7"/>
                  </a:cxn>
                  <a:cxn ang="0">
                    <a:pos x="T8" y="T9"/>
                  </a:cxn>
                </a:cxnLst>
                <a:rect l="0" t="0" r="r" b="b"/>
                <a:pathLst>
                  <a:path w="1" h="32">
                    <a:moveTo>
                      <a:pt x="0" y="1"/>
                    </a:moveTo>
                    <a:cubicBezTo>
                      <a:pt x="0" y="31"/>
                      <a:pt x="0" y="31"/>
                      <a:pt x="0" y="31"/>
                    </a:cubicBezTo>
                    <a:cubicBezTo>
                      <a:pt x="0" y="31"/>
                      <a:pt x="1" y="31"/>
                      <a:pt x="1" y="32"/>
                    </a:cubicBezTo>
                    <a:cubicBezTo>
                      <a:pt x="1" y="0"/>
                      <a:pt x="1" y="0"/>
                      <a:pt x="1" y="0"/>
                    </a:cubicBezTo>
                    <a:cubicBezTo>
                      <a:pt x="1" y="1"/>
                      <a:pt x="0"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6" name="Freeform 507"/>
              <p:cNvSpPr>
                <a:spLocks/>
              </p:cNvSpPr>
              <p:nvPr/>
            </p:nvSpPr>
            <p:spPr bwMode="auto">
              <a:xfrm>
                <a:off x="4129" y="1092"/>
                <a:ext cx="5"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1" y="32"/>
                      <a:pt x="2" y="32"/>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7" name="Freeform 508"/>
              <p:cNvSpPr>
                <a:spLocks/>
              </p:cNvSpPr>
              <p:nvPr/>
            </p:nvSpPr>
            <p:spPr bwMode="auto">
              <a:xfrm>
                <a:off x="4138" y="1092"/>
                <a:ext cx="4"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1" y="32"/>
                      <a:pt x="2" y="32"/>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8" name="Freeform 509"/>
              <p:cNvSpPr>
                <a:spLocks/>
              </p:cNvSpPr>
              <p:nvPr/>
            </p:nvSpPr>
            <p:spPr bwMode="auto">
              <a:xfrm>
                <a:off x="4144" y="1092"/>
                <a:ext cx="5"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9" name="Freeform 510"/>
              <p:cNvSpPr>
                <a:spLocks/>
              </p:cNvSpPr>
              <p:nvPr/>
            </p:nvSpPr>
            <p:spPr bwMode="auto">
              <a:xfrm>
                <a:off x="4153" y="1092"/>
                <a:ext cx="4"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0" name="Rectangle 511"/>
              <p:cNvSpPr>
                <a:spLocks noChangeArrowheads="1"/>
              </p:cNvSpPr>
              <p:nvPr/>
            </p:nvSpPr>
            <p:spPr bwMode="auto">
              <a:xfrm>
                <a:off x="4166" y="1092"/>
                <a:ext cx="1" cy="1"/>
              </a:xfrm>
              <a:prstGeom prst="rect">
                <a:avLst/>
              </a:prstGeom>
              <a:solidFill>
                <a:srgbClr val="EF96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1" name="Freeform 512"/>
              <p:cNvSpPr>
                <a:spLocks/>
              </p:cNvSpPr>
              <p:nvPr/>
            </p:nvSpPr>
            <p:spPr bwMode="auto">
              <a:xfrm>
                <a:off x="4162" y="1092"/>
                <a:ext cx="4" cy="69"/>
              </a:xfrm>
              <a:custGeom>
                <a:avLst/>
                <a:gdLst>
                  <a:gd name="T0" fmla="*/ 2 w 2"/>
                  <a:gd name="T1" fmla="*/ 0 h 32"/>
                  <a:gd name="T2" fmla="*/ 0 w 2"/>
                  <a:gd name="T3" fmla="*/ 0 h 32"/>
                  <a:gd name="T4" fmla="*/ 0 w 2"/>
                  <a:gd name="T5" fmla="*/ 32 h 32"/>
                  <a:gd name="T6" fmla="*/ 2 w 2"/>
                  <a:gd name="T7" fmla="*/ 32 h 32"/>
                  <a:gd name="T8" fmla="*/ 2 w 2"/>
                  <a:gd name="T9" fmla="*/ 0 h 32"/>
                </a:gdLst>
                <a:ahLst/>
                <a:cxnLst>
                  <a:cxn ang="0">
                    <a:pos x="T0" y="T1"/>
                  </a:cxn>
                  <a:cxn ang="0">
                    <a:pos x="T2" y="T3"/>
                  </a:cxn>
                  <a:cxn ang="0">
                    <a:pos x="T4" y="T5"/>
                  </a:cxn>
                  <a:cxn ang="0">
                    <a:pos x="T6" y="T7"/>
                  </a:cxn>
                  <a:cxn ang="0">
                    <a:pos x="T8" y="T9"/>
                  </a:cxn>
                </a:cxnLst>
                <a:rect l="0" t="0" r="r" b="b"/>
                <a:pathLst>
                  <a:path w="2" h="32">
                    <a:moveTo>
                      <a:pt x="2" y="0"/>
                    </a:moveTo>
                    <a:cubicBezTo>
                      <a:pt x="0" y="0"/>
                      <a:pt x="0" y="0"/>
                      <a:pt x="0" y="0"/>
                    </a:cubicBezTo>
                    <a:cubicBezTo>
                      <a:pt x="0" y="32"/>
                      <a:pt x="0" y="32"/>
                      <a:pt x="0" y="32"/>
                    </a:cubicBezTo>
                    <a:cubicBezTo>
                      <a:pt x="1" y="32"/>
                      <a:pt x="1" y="32"/>
                      <a:pt x="2" y="32"/>
                    </a:cubicBezTo>
                    <a:cubicBezTo>
                      <a:pt x="2" y="0"/>
                      <a:pt x="2" y="0"/>
                      <a:pt x="2"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2" name="Freeform 513"/>
              <p:cNvSpPr>
                <a:spLocks/>
              </p:cNvSpPr>
              <p:nvPr/>
            </p:nvSpPr>
            <p:spPr bwMode="auto">
              <a:xfrm>
                <a:off x="4170" y="1092"/>
                <a:ext cx="5"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2"/>
                      <a:pt x="1" y="32"/>
                      <a:pt x="2" y="32"/>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3" name="Freeform 514"/>
              <p:cNvSpPr>
                <a:spLocks/>
              </p:cNvSpPr>
              <p:nvPr/>
            </p:nvSpPr>
            <p:spPr bwMode="auto">
              <a:xfrm>
                <a:off x="4179" y="1092"/>
                <a:ext cx="4" cy="69"/>
              </a:xfrm>
              <a:custGeom>
                <a:avLst/>
                <a:gdLst>
                  <a:gd name="T0" fmla="*/ 0 w 2"/>
                  <a:gd name="T1" fmla="*/ 0 h 32"/>
                  <a:gd name="T2" fmla="*/ 0 w 2"/>
                  <a:gd name="T3" fmla="*/ 32 h 32"/>
                  <a:gd name="T4" fmla="*/ 2 w 2"/>
                  <a:gd name="T5" fmla="*/ 31 h 32"/>
                  <a:gd name="T6" fmla="*/ 2 w 2"/>
                  <a:gd name="T7" fmla="*/ 1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1"/>
                      <a:pt x="1" y="31"/>
                      <a:pt x="2" y="31"/>
                    </a:cubicBezTo>
                    <a:cubicBezTo>
                      <a:pt x="2" y="1"/>
                      <a:pt x="2" y="1"/>
                      <a:pt x="2" y="1"/>
                    </a:cubicBezTo>
                    <a:cubicBezTo>
                      <a:pt x="1" y="1"/>
                      <a:pt x="0" y="1"/>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4" name="Freeform 515"/>
              <p:cNvSpPr>
                <a:spLocks/>
              </p:cNvSpPr>
              <p:nvPr/>
            </p:nvSpPr>
            <p:spPr bwMode="auto">
              <a:xfrm>
                <a:off x="4188" y="1094"/>
                <a:ext cx="4" cy="65"/>
              </a:xfrm>
              <a:custGeom>
                <a:avLst/>
                <a:gdLst>
                  <a:gd name="T0" fmla="*/ 0 w 2"/>
                  <a:gd name="T1" fmla="*/ 0 h 30"/>
                  <a:gd name="T2" fmla="*/ 0 w 2"/>
                  <a:gd name="T3" fmla="*/ 30 h 30"/>
                  <a:gd name="T4" fmla="*/ 2 w 2"/>
                  <a:gd name="T5" fmla="*/ 30 h 30"/>
                  <a:gd name="T6" fmla="*/ 2 w 2"/>
                  <a:gd name="T7" fmla="*/ 0 h 30"/>
                  <a:gd name="T8" fmla="*/ 0 w 2"/>
                  <a:gd name="T9" fmla="*/ 0 h 30"/>
                </a:gdLst>
                <a:ahLst/>
                <a:cxnLst>
                  <a:cxn ang="0">
                    <a:pos x="T0" y="T1"/>
                  </a:cxn>
                  <a:cxn ang="0">
                    <a:pos x="T2" y="T3"/>
                  </a:cxn>
                  <a:cxn ang="0">
                    <a:pos x="T4" y="T5"/>
                  </a:cxn>
                  <a:cxn ang="0">
                    <a:pos x="T6" y="T7"/>
                  </a:cxn>
                  <a:cxn ang="0">
                    <a:pos x="T8" y="T9"/>
                  </a:cxn>
                </a:cxnLst>
                <a:rect l="0" t="0" r="r" b="b"/>
                <a:pathLst>
                  <a:path w="2" h="30">
                    <a:moveTo>
                      <a:pt x="0" y="0"/>
                    </a:moveTo>
                    <a:cubicBezTo>
                      <a:pt x="0" y="30"/>
                      <a:pt x="0" y="30"/>
                      <a:pt x="0" y="30"/>
                    </a:cubicBezTo>
                    <a:cubicBezTo>
                      <a:pt x="0" y="30"/>
                      <a:pt x="1" y="30"/>
                      <a:pt x="2" y="30"/>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5" name="Freeform 516"/>
              <p:cNvSpPr>
                <a:spLocks/>
              </p:cNvSpPr>
              <p:nvPr/>
            </p:nvSpPr>
            <p:spPr bwMode="auto">
              <a:xfrm>
                <a:off x="4194" y="1096"/>
                <a:ext cx="5" cy="61"/>
              </a:xfrm>
              <a:custGeom>
                <a:avLst/>
                <a:gdLst>
                  <a:gd name="T0" fmla="*/ 0 w 2"/>
                  <a:gd name="T1" fmla="*/ 0 h 28"/>
                  <a:gd name="T2" fmla="*/ 0 w 2"/>
                  <a:gd name="T3" fmla="*/ 28 h 28"/>
                  <a:gd name="T4" fmla="*/ 2 w 2"/>
                  <a:gd name="T5" fmla="*/ 28 h 28"/>
                  <a:gd name="T6" fmla="*/ 2 w 2"/>
                  <a:gd name="T7" fmla="*/ 0 h 28"/>
                  <a:gd name="T8" fmla="*/ 0 w 2"/>
                  <a:gd name="T9" fmla="*/ 0 h 28"/>
                </a:gdLst>
                <a:ahLst/>
                <a:cxnLst>
                  <a:cxn ang="0">
                    <a:pos x="T0" y="T1"/>
                  </a:cxn>
                  <a:cxn ang="0">
                    <a:pos x="T2" y="T3"/>
                  </a:cxn>
                  <a:cxn ang="0">
                    <a:pos x="T4" y="T5"/>
                  </a:cxn>
                  <a:cxn ang="0">
                    <a:pos x="T6" y="T7"/>
                  </a:cxn>
                  <a:cxn ang="0">
                    <a:pos x="T8" y="T9"/>
                  </a:cxn>
                </a:cxnLst>
                <a:rect l="0" t="0" r="r" b="b"/>
                <a:pathLst>
                  <a:path w="2" h="28">
                    <a:moveTo>
                      <a:pt x="0" y="0"/>
                    </a:moveTo>
                    <a:cubicBezTo>
                      <a:pt x="0" y="28"/>
                      <a:pt x="0" y="28"/>
                      <a:pt x="0" y="28"/>
                    </a:cubicBezTo>
                    <a:cubicBezTo>
                      <a:pt x="1" y="28"/>
                      <a:pt x="1" y="28"/>
                      <a:pt x="2" y="28"/>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6" name="Freeform 517"/>
              <p:cNvSpPr>
                <a:spLocks/>
              </p:cNvSpPr>
              <p:nvPr/>
            </p:nvSpPr>
            <p:spPr bwMode="auto">
              <a:xfrm>
                <a:off x="4203" y="1099"/>
                <a:ext cx="4" cy="56"/>
              </a:xfrm>
              <a:custGeom>
                <a:avLst/>
                <a:gdLst>
                  <a:gd name="T0" fmla="*/ 0 w 2"/>
                  <a:gd name="T1" fmla="*/ 0 h 26"/>
                  <a:gd name="T2" fmla="*/ 0 w 2"/>
                  <a:gd name="T3" fmla="*/ 26 h 26"/>
                  <a:gd name="T4" fmla="*/ 2 w 2"/>
                  <a:gd name="T5" fmla="*/ 25 h 26"/>
                  <a:gd name="T6" fmla="*/ 2 w 2"/>
                  <a:gd name="T7" fmla="*/ 1 h 26"/>
                  <a:gd name="T8" fmla="*/ 0 w 2"/>
                  <a:gd name="T9" fmla="*/ 0 h 26"/>
                </a:gdLst>
                <a:ahLst/>
                <a:cxnLst>
                  <a:cxn ang="0">
                    <a:pos x="T0" y="T1"/>
                  </a:cxn>
                  <a:cxn ang="0">
                    <a:pos x="T2" y="T3"/>
                  </a:cxn>
                  <a:cxn ang="0">
                    <a:pos x="T4" y="T5"/>
                  </a:cxn>
                  <a:cxn ang="0">
                    <a:pos x="T6" y="T7"/>
                  </a:cxn>
                  <a:cxn ang="0">
                    <a:pos x="T8" y="T9"/>
                  </a:cxn>
                </a:cxnLst>
                <a:rect l="0" t="0" r="r" b="b"/>
                <a:pathLst>
                  <a:path w="2" h="26">
                    <a:moveTo>
                      <a:pt x="0" y="0"/>
                    </a:moveTo>
                    <a:cubicBezTo>
                      <a:pt x="0" y="26"/>
                      <a:pt x="0" y="26"/>
                      <a:pt x="0" y="26"/>
                    </a:cubicBezTo>
                    <a:cubicBezTo>
                      <a:pt x="1" y="26"/>
                      <a:pt x="1" y="26"/>
                      <a:pt x="2" y="25"/>
                    </a:cubicBezTo>
                    <a:cubicBezTo>
                      <a:pt x="2" y="1"/>
                      <a:pt x="2" y="1"/>
                      <a:pt x="2" y="1"/>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7" name="Freeform 518"/>
              <p:cNvSpPr>
                <a:spLocks/>
              </p:cNvSpPr>
              <p:nvPr/>
            </p:nvSpPr>
            <p:spPr bwMode="auto">
              <a:xfrm>
                <a:off x="4212" y="1103"/>
                <a:ext cx="4" cy="48"/>
              </a:xfrm>
              <a:custGeom>
                <a:avLst/>
                <a:gdLst>
                  <a:gd name="T0" fmla="*/ 0 w 2"/>
                  <a:gd name="T1" fmla="*/ 0 h 22"/>
                  <a:gd name="T2" fmla="*/ 0 w 2"/>
                  <a:gd name="T3" fmla="*/ 22 h 22"/>
                  <a:gd name="T4" fmla="*/ 2 w 2"/>
                  <a:gd name="T5" fmla="*/ 21 h 22"/>
                  <a:gd name="T6" fmla="*/ 2 w 2"/>
                  <a:gd name="T7" fmla="*/ 1 h 22"/>
                  <a:gd name="T8" fmla="*/ 0 w 2"/>
                  <a:gd name="T9" fmla="*/ 0 h 22"/>
                </a:gdLst>
                <a:ahLst/>
                <a:cxnLst>
                  <a:cxn ang="0">
                    <a:pos x="T0" y="T1"/>
                  </a:cxn>
                  <a:cxn ang="0">
                    <a:pos x="T2" y="T3"/>
                  </a:cxn>
                  <a:cxn ang="0">
                    <a:pos x="T4" y="T5"/>
                  </a:cxn>
                  <a:cxn ang="0">
                    <a:pos x="T6" y="T7"/>
                  </a:cxn>
                  <a:cxn ang="0">
                    <a:pos x="T8" y="T9"/>
                  </a:cxn>
                </a:cxnLst>
                <a:rect l="0" t="0" r="r" b="b"/>
                <a:pathLst>
                  <a:path w="2" h="22">
                    <a:moveTo>
                      <a:pt x="0" y="0"/>
                    </a:moveTo>
                    <a:cubicBezTo>
                      <a:pt x="0" y="22"/>
                      <a:pt x="0" y="22"/>
                      <a:pt x="0" y="22"/>
                    </a:cubicBezTo>
                    <a:cubicBezTo>
                      <a:pt x="1" y="22"/>
                      <a:pt x="1" y="22"/>
                      <a:pt x="2" y="21"/>
                    </a:cubicBezTo>
                    <a:cubicBezTo>
                      <a:pt x="2" y="1"/>
                      <a:pt x="2" y="1"/>
                      <a:pt x="2" y="1"/>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8" name="Freeform 519"/>
              <p:cNvSpPr>
                <a:spLocks/>
              </p:cNvSpPr>
              <p:nvPr/>
            </p:nvSpPr>
            <p:spPr bwMode="auto">
              <a:xfrm>
                <a:off x="4220" y="1107"/>
                <a:ext cx="5" cy="39"/>
              </a:xfrm>
              <a:custGeom>
                <a:avLst/>
                <a:gdLst>
                  <a:gd name="T0" fmla="*/ 2 w 2"/>
                  <a:gd name="T1" fmla="*/ 14 h 18"/>
                  <a:gd name="T2" fmla="*/ 2 w 2"/>
                  <a:gd name="T3" fmla="*/ 4 h 18"/>
                  <a:gd name="T4" fmla="*/ 0 w 2"/>
                  <a:gd name="T5" fmla="*/ 0 h 18"/>
                  <a:gd name="T6" fmla="*/ 0 w 2"/>
                  <a:gd name="T7" fmla="*/ 18 h 18"/>
                  <a:gd name="T8" fmla="*/ 2 w 2"/>
                  <a:gd name="T9" fmla="*/ 14 h 18"/>
                </a:gdLst>
                <a:ahLst/>
                <a:cxnLst>
                  <a:cxn ang="0">
                    <a:pos x="T0" y="T1"/>
                  </a:cxn>
                  <a:cxn ang="0">
                    <a:pos x="T2" y="T3"/>
                  </a:cxn>
                  <a:cxn ang="0">
                    <a:pos x="T4" y="T5"/>
                  </a:cxn>
                  <a:cxn ang="0">
                    <a:pos x="T6" y="T7"/>
                  </a:cxn>
                  <a:cxn ang="0">
                    <a:pos x="T8" y="T9"/>
                  </a:cxn>
                </a:cxnLst>
                <a:rect l="0" t="0" r="r" b="b"/>
                <a:pathLst>
                  <a:path w="2" h="18">
                    <a:moveTo>
                      <a:pt x="2" y="14"/>
                    </a:moveTo>
                    <a:cubicBezTo>
                      <a:pt x="2" y="4"/>
                      <a:pt x="2" y="4"/>
                      <a:pt x="2" y="4"/>
                    </a:cubicBezTo>
                    <a:cubicBezTo>
                      <a:pt x="2" y="2"/>
                      <a:pt x="1" y="1"/>
                      <a:pt x="0" y="0"/>
                    </a:cubicBezTo>
                    <a:cubicBezTo>
                      <a:pt x="0" y="18"/>
                      <a:pt x="0" y="18"/>
                      <a:pt x="0" y="18"/>
                    </a:cubicBezTo>
                    <a:cubicBezTo>
                      <a:pt x="1" y="17"/>
                      <a:pt x="2" y="15"/>
                      <a:pt x="2" y="1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9" name="Oval 520"/>
              <p:cNvSpPr>
                <a:spLocks noChangeArrowheads="1"/>
              </p:cNvSpPr>
              <p:nvPr/>
            </p:nvSpPr>
            <p:spPr bwMode="auto">
              <a:xfrm>
                <a:off x="4079" y="1092"/>
                <a:ext cx="146" cy="48"/>
              </a:xfrm>
              <a:prstGeom prst="ellipse">
                <a:avLst/>
              </a:prstGeom>
              <a:solidFill>
                <a:srgbClr val="FFCD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0" name="Oval 521"/>
              <p:cNvSpPr>
                <a:spLocks noChangeArrowheads="1"/>
              </p:cNvSpPr>
              <p:nvPr/>
            </p:nvSpPr>
            <p:spPr bwMode="auto">
              <a:xfrm>
                <a:off x="4092" y="1099"/>
                <a:ext cx="120" cy="34"/>
              </a:xfrm>
              <a:prstGeom prst="ellipse">
                <a:avLst/>
              </a:prstGeom>
              <a:solidFill>
                <a:srgbClr val="FFD3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1" name="Oval 522"/>
              <p:cNvSpPr>
                <a:spLocks noChangeArrowheads="1"/>
              </p:cNvSpPr>
              <p:nvPr/>
            </p:nvSpPr>
            <p:spPr bwMode="auto">
              <a:xfrm>
                <a:off x="4092" y="1096"/>
                <a:ext cx="120" cy="35"/>
              </a:xfrm>
              <a:prstGeom prst="ellipse">
                <a:avLst/>
              </a:prstGeom>
              <a:solidFill>
                <a:srgbClr val="F7BF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2" name="Freeform 523"/>
              <p:cNvSpPr>
                <a:spLocks/>
              </p:cNvSpPr>
              <p:nvPr/>
            </p:nvSpPr>
            <p:spPr bwMode="auto">
              <a:xfrm>
                <a:off x="4092" y="1096"/>
                <a:ext cx="120" cy="20"/>
              </a:xfrm>
              <a:custGeom>
                <a:avLst/>
                <a:gdLst>
                  <a:gd name="T0" fmla="*/ 28 w 55"/>
                  <a:gd name="T1" fmla="*/ 1 h 9"/>
                  <a:gd name="T2" fmla="*/ 55 w 55"/>
                  <a:gd name="T3" fmla="*/ 9 h 9"/>
                  <a:gd name="T4" fmla="*/ 55 w 55"/>
                  <a:gd name="T5" fmla="*/ 8 h 9"/>
                  <a:gd name="T6" fmla="*/ 28 w 55"/>
                  <a:gd name="T7" fmla="*/ 0 h 9"/>
                  <a:gd name="T8" fmla="*/ 0 w 55"/>
                  <a:gd name="T9" fmla="*/ 8 h 9"/>
                  <a:gd name="T10" fmla="*/ 0 w 55"/>
                  <a:gd name="T11" fmla="*/ 9 h 9"/>
                  <a:gd name="T12" fmla="*/ 28 w 55"/>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55" h="9">
                    <a:moveTo>
                      <a:pt x="28" y="1"/>
                    </a:moveTo>
                    <a:cubicBezTo>
                      <a:pt x="42" y="1"/>
                      <a:pt x="54" y="4"/>
                      <a:pt x="55" y="9"/>
                    </a:cubicBezTo>
                    <a:cubicBezTo>
                      <a:pt x="55" y="8"/>
                      <a:pt x="55" y="8"/>
                      <a:pt x="55" y="8"/>
                    </a:cubicBezTo>
                    <a:cubicBezTo>
                      <a:pt x="55" y="3"/>
                      <a:pt x="43" y="0"/>
                      <a:pt x="28" y="0"/>
                    </a:cubicBezTo>
                    <a:cubicBezTo>
                      <a:pt x="12" y="0"/>
                      <a:pt x="0" y="3"/>
                      <a:pt x="0" y="8"/>
                    </a:cubicBezTo>
                    <a:cubicBezTo>
                      <a:pt x="0" y="8"/>
                      <a:pt x="0" y="8"/>
                      <a:pt x="0" y="9"/>
                    </a:cubicBezTo>
                    <a:cubicBezTo>
                      <a:pt x="2" y="4"/>
                      <a:pt x="13" y="1"/>
                      <a:pt x="28" y="1"/>
                    </a:cubicBez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3" name="Freeform 524"/>
              <p:cNvSpPr>
                <a:spLocks/>
              </p:cNvSpPr>
              <p:nvPr/>
            </p:nvSpPr>
            <p:spPr bwMode="auto">
              <a:xfrm>
                <a:off x="4079" y="1062"/>
                <a:ext cx="146" cy="71"/>
              </a:xfrm>
              <a:custGeom>
                <a:avLst/>
                <a:gdLst>
                  <a:gd name="T0" fmla="*/ 67 w 67"/>
                  <a:gd name="T1" fmla="*/ 21 h 33"/>
                  <a:gd name="T2" fmla="*/ 34 w 67"/>
                  <a:gd name="T3" fmla="*/ 33 h 33"/>
                  <a:gd name="T4" fmla="*/ 0 w 67"/>
                  <a:gd name="T5" fmla="*/ 21 h 33"/>
                  <a:gd name="T6" fmla="*/ 0 w 67"/>
                  <a:gd name="T7" fmla="*/ 11 h 33"/>
                  <a:gd name="T8" fmla="*/ 34 w 67"/>
                  <a:gd name="T9" fmla="*/ 0 h 33"/>
                  <a:gd name="T10" fmla="*/ 67 w 67"/>
                  <a:gd name="T11" fmla="*/ 11 h 33"/>
                  <a:gd name="T12" fmla="*/ 67 w 67"/>
                  <a:gd name="T13" fmla="*/ 21 h 33"/>
                </a:gdLst>
                <a:ahLst/>
                <a:cxnLst>
                  <a:cxn ang="0">
                    <a:pos x="T0" y="T1"/>
                  </a:cxn>
                  <a:cxn ang="0">
                    <a:pos x="T2" y="T3"/>
                  </a:cxn>
                  <a:cxn ang="0">
                    <a:pos x="T4" y="T5"/>
                  </a:cxn>
                  <a:cxn ang="0">
                    <a:pos x="T6" y="T7"/>
                  </a:cxn>
                  <a:cxn ang="0">
                    <a:pos x="T8" y="T9"/>
                  </a:cxn>
                  <a:cxn ang="0">
                    <a:pos x="T10" y="T11"/>
                  </a:cxn>
                  <a:cxn ang="0">
                    <a:pos x="T12" y="T13"/>
                  </a:cxn>
                </a:cxnLst>
                <a:rect l="0" t="0" r="r" b="b"/>
                <a:pathLst>
                  <a:path w="67" h="33">
                    <a:moveTo>
                      <a:pt x="67" y="21"/>
                    </a:moveTo>
                    <a:cubicBezTo>
                      <a:pt x="67" y="28"/>
                      <a:pt x="52" y="33"/>
                      <a:pt x="34" y="33"/>
                    </a:cubicBezTo>
                    <a:cubicBezTo>
                      <a:pt x="15" y="33"/>
                      <a:pt x="0" y="28"/>
                      <a:pt x="0" y="21"/>
                    </a:cubicBezTo>
                    <a:cubicBezTo>
                      <a:pt x="0" y="11"/>
                      <a:pt x="0" y="11"/>
                      <a:pt x="0" y="11"/>
                    </a:cubicBezTo>
                    <a:cubicBezTo>
                      <a:pt x="0" y="5"/>
                      <a:pt x="15" y="0"/>
                      <a:pt x="34" y="0"/>
                    </a:cubicBezTo>
                    <a:cubicBezTo>
                      <a:pt x="52" y="0"/>
                      <a:pt x="67" y="5"/>
                      <a:pt x="67" y="11"/>
                    </a:cubicBezTo>
                    <a:lnTo>
                      <a:pt x="67" y="21"/>
                    </a:ln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4" name="Freeform 525"/>
              <p:cNvSpPr>
                <a:spLocks/>
              </p:cNvSpPr>
              <p:nvPr/>
            </p:nvSpPr>
            <p:spPr bwMode="auto">
              <a:xfrm>
                <a:off x="4079" y="1060"/>
                <a:ext cx="146" cy="69"/>
              </a:xfrm>
              <a:custGeom>
                <a:avLst/>
                <a:gdLst>
                  <a:gd name="T0" fmla="*/ 67 w 67"/>
                  <a:gd name="T1" fmla="*/ 21 h 32"/>
                  <a:gd name="T2" fmla="*/ 34 w 67"/>
                  <a:gd name="T3" fmla="*/ 32 h 32"/>
                  <a:gd name="T4" fmla="*/ 0 w 67"/>
                  <a:gd name="T5" fmla="*/ 21 h 32"/>
                  <a:gd name="T6" fmla="*/ 0 w 67"/>
                  <a:gd name="T7" fmla="*/ 11 h 32"/>
                  <a:gd name="T8" fmla="*/ 34 w 67"/>
                  <a:gd name="T9" fmla="*/ 0 h 32"/>
                  <a:gd name="T10" fmla="*/ 67 w 67"/>
                  <a:gd name="T11" fmla="*/ 11 h 32"/>
                  <a:gd name="T12" fmla="*/ 67 w 67"/>
                  <a:gd name="T13" fmla="*/ 21 h 32"/>
                </a:gdLst>
                <a:ahLst/>
                <a:cxnLst>
                  <a:cxn ang="0">
                    <a:pos x="T0" y="T1"/>
                  </a:cxn>
                  <a:cxn ang="0">
                    <a:pos x="T2" y="T3"/>
                  </a:cxn>
                  <a:cxn ang="0">
                    <a:pos x="T4" y="T5"/>
                  </a:cxn>
                  <a:cxn ang="0">
                    <a:pos x="T6" y="T7"/>
                  </a:cxn>
                  <a:cxn ang="0">
                    <a:pos x="T8" y="T9"/>
                  </a:cxn>
                  <a:cxn ang="0">
                    <a:pos x="T10" y="T11"/>
                  </a:cxn>
                  <a:cxn ang="0">
                    <a:pos x="T12" y="T13"/>
                  </a:cxn>
                </a:cxnLst>
                <a:rect l="0" t="0" r="r" b="b"/>
                <a:pathLst>
                  <a:path w="67" h="32">
                    <a:moveTo>
                      <a:pt x="67" y="21"/>
                    </a:moveTo>
                    <a:cubicBezTo>
                      <a:pt x="67" y="27"/>
                      <a:pt x="52" y="32"/>
                      <a:pt x="34" y="32"/>
                    </a:cubicBezTo>
                    <a:cubicBezTo>
                      <a:pt x="15" y="32"/>
                      <a:pt x="0" y="27"/>
                      <a:pt x="0" y="21"/>
                    </a:cubicBezTo>
                    <a:cubicBezTo>
                      <a:pt x="0" y="11"/>
                      <a:pt x="0" y="11"/>
                      <a:pt x="0" y="11"/>
                    </a:cubicBezTo>
                    <a:cubicBezTo>
                      <a:pt x="0" y="5"/>
                      <a:pt x="15" y="0"/>
                      <a:pt x="34" y="0"/>
                    </a:cubicBezTo>
                    <a:cubicBezTo>
                      <a:pt x="52" y="0"/>
                      <a:pt x="67" y="5"/>
                      <a:pt x="67" y="11"/>
                    </a:cubicBezTo>
                    <a:lnTo>
                      <a:pt x="67" y="21"/>
                    </a:ln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5" name="Freeform 526"/>
              <p:cNvSpPr>
                <a:spLocks/>
              </p:cNvSpPr>
              <p:nvPr/>
            </p:nvSpPr>
            <p:spPr bwMode="auto">
              <a:xfrm>
                <a:off x="4079" y="1075"/>
                <a:ext cx="5" cy="39"/>
              </a:xfrm>
              <a:custGeom>
                <a:avLst/>
                <a:gdLst>
                  <a:gd name="T0" fmla="*/ 0 w 2"/>
                  <a:gd name="T1" fmla="*/ 4 h 18"/>
                  <a:gd name="T2" fmla="*/ 0 w 2"/>
                  <a:gd name="T3" fmla="*/ 14 h 18"/>
                  <a:gd name="T4" fmla="*/ 2 w 2"/>
                  <a:gd name="T5" fmla="*/ 18 h 18"/>
                  <a:gd name="T6" fmla="*/ 2 w 2"/>
                  <a:gd name="T7" fmla="*/ 0 h 18"/>
                  <a:gd name="T8" fmla="*/ 0 w 2"/>
                  <a:gd name="T9" fmla="*/ 4 h 18"/>
                </a:gdLst>
                <a:ahLst/>
                <a:cxnLst>
                  <a:cxn ang="0">
                    <a:pos x="T0" y="T1"/>
                  </a:cxn>
                  <a:cxn ang="0">
                    <a:pos x="T2" y="T3"/>
                  </a:cxn>
                  <a:cxn ang="0">
                    <a:pos x="T4" y="T5"/>
                  </a:cxn>
                  <a:cxn ang="0">
                    <a:pos x="T6" y="T7"/>
                  </a:cxn>
                  <a:cxn ang="0">
                    <a:pos x="T8" y="T9"/>
                  </a:cxn>
                </a:cxnLst>
                <a:rect l="0" t="0" r="r" b="b"/>
                <a:pathLst>
                  <a:path w="2" h="18">
                    <a:moveTo>
                      <a:pt x="0" y="4"/>
                    </a:moveTo>
                    <a:cubicBezTo>
                      <a:pt x="0" y="14"/>
                      <a:pt x="0" y="14"/>
                      <a:pt x="0" y="14"/>
                    </a:cubicBezTo>
                    <a:cubicBezTo>
                      <a:pt x="0" y="15"/>
                      <a:pt x="1" y="17"/>
                      <a:pt x="2" y="18"/>
                    </a:cubicBezTo>
                    <a:cubicBezTo>
                      <a:pt x="2" y="0"/>
                      <a:pt x="2" y="0"/>
                      <a:pt x="2" y="0"/>
                    </a:cubicBezTo>
                    <a:cubicBezTo>
                      <a:pt x="1" y="1"/>
                      <a:pt x="0" y="3"/>
                      <a:pt x="0" y="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6" name="Freeform 527"/>
              <p:cNvSpPr>
                <a:spLocks/>
              </p:cNvSpPr>
              <p:nvPr/>
            </p:nvSpPr>
            <p:spPr bwMode="auto">
              <a:xfrm>
                <a:off x="4088" y="1070"/>
                <a:ext cx="4" cy="48"/>
              </a:xfrm>
              <a:custGeom>
                <a:avLst/>
                <a:gdLst>
                  <a:gd name="T0" fmla="*/ 0 w 2"/>
                  <a:gd name="T1" fmla="*/ 1 h 22"/>
                  <a:gd name="T2" fmla="*/ 0 w 2"/>
                  <a:gd name="T3" fmla="*/ 21 h 22"/>
                  <a:gd name="T4" fmla="*/ 2 w 2"/>
                  <a:gd name="T5" fmla="*/ 22 h 22"/>
                  <a:gd name="T6" fmla="*/ 2 w 2"/>
                  <a:gd name="T7" fmla="*/ 0 h 22"/>
                  <a:gd name="T8" fmla="*/ 0 w 2"/>
                  <a:gd name="T9" fmla="*/ 1 h 22"/>
                </a:gdLst>
                <a:ahLst/>
                <a:cxnLst>
                  <a:cxn ang="0">
                    <a:pos x="T0" y="T1"/>
                  </a:cxn>
                  <a:cxn ang="0">
                    <a:pos x="T2" y="T3"/>
                  </a:cxn>
                  <a:cxn ang="0">
                    <a:pos x="T4" y="T5"/>
                  </a:cxn>
                  <a:cxn ang="0">
                    <a:pos x="T6" y="T7"/>
                  </a:cxn>
                  <a:cxn ang="0">
                    <a:pos x="T8" y="T9"/>
                  </a:cxn>
                </a:cxnLst>
                <a:rect l="0" t="0" r="r" b="b"/>
                <a:pathLst>
                  <a:path w="2" h="22">
                    <a:moveTo>
                      <a:pt x="0" y="1"/>
                    </a:moveTo>
                    <a:cubicBezTo>
                      <a:pt x="0" y="21"/>
                      <a:pt x="0" y="21"/>
                      <a:pt x="0" y="21"/>
                    </a:cubicBezTo>
                    <a:cubicBezTo>
                      <a:pt x="1" y="22"/>
                      <a:pt x="1" y="22"/>
                      <a:pt x="2" y="22"/>
                    </a:cubicBezTo>
                    <a:cubicBezTo>
                      <a:pt x="2" y="0"/>
                      <a:pt x="2" y="0"/>
                      <a:pt x="2" y="0"/>
                    </a:cubicBezTo>
                    <a:cubicBezTo>
                      <a:pt x="1" y="0"/>
                      <a:pt x="1"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7" name="Freeform 528"/>
              <p:cNvSpPr>
                <a:spLocks/>
              </p:cNvSpPr>
              <p:nvPr/>
            </p:nvSpPr>
            <p:spPr bwMode="auto">
              <a:xfrm>
                <a:off x="4097" y="1066"/>
                <a:ext cx="4" cy="56"/>
              </a:xfrm>
              <a:custGeom>
                <a:avLst/>
                <a:gdLst>
                  <a:gd name="T0" fmla="*/ 0 w 2"/>
                  <a:gd name="T1" fmla="*/ 1 h 26"/>
                  <a:gd name="T2" fmla="*/ 0 w 2"/>
                  <a:gd name="T3" fmla="*/ 25 h 26"/>
                  <a:gd name="T4" fmla="*/ 2 w 2"/>
                  <a:gd name="T5" fmla="*/ 26 h 26"/>
                  <a:gd name="T6" fmla="*/ 2 w 2"/>
                  <a:gd name="T7" fmla="*/ 0 h 26"/>
                  <a:gd name="T8" fmla="*/ 0 w 2"/>
                  <a:gd name="T9" fmla="*/ 1 h 26"/>
                </a:gdLst>
                <a:ahLst/>
                <a:cxnLst>
                  <a:cxn ang="0">
                    <a:pos x="T0" y="T1"/>
                  </a:cxn>
                  <a:cxn ang="0">
                    <a:pos x="T2" y="T3"/>
                  </a:cxn>
                  <a:cxn ang="0">
                    <a:pos x="T4" y="T5"/>
                  </a:cxn>
                  <a:cxn ang="0">
                    <a:pos x="T6" y="T7"/>
                  </a:cxn>
                  <a:cxn ang="0">
                    <a:pos x="T8" y="T9"/>
                  </a:cxn>
                </a:cxnLst>
                <a:rect l="0" t="0" r="r" b="b"/>
                <a:pathLst>
                  <a:path w="2" h="26">
                    <a:moveTo>
                      <a:pt x="0" y="1"/>
                    </a:moveTo>
                    <a:cubicBezTo>
                      <a:pt x="0" y="25"/>
                      <a:pt x="0" y="25"/>
                      <a:pt x="0" y="25"/>
                    </a:cubicBezTo>
                    <a:cubicBezTo>
                      <a:pt x="0" y="25"/>
                      <a:pt x="1" y="26"/>
                      <a:pt x="2" y="26"/>
                    </a:cubicBezTo>
                    <a:cubicBezTo>
                      <a:pt x="2" y="0"/>
                      <a:pt x="2" y="0"/>
                      <a:pt x="2" y="0"/>
                    </a:cubicBezTo>
                    <a:cubicBezTo>
                      <a:pt x="1" y="0"/>
                      <a:pt x="0"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8" name="Freeform 529"/>
              <p:cNvSpPr>
                <a:spLocks/>
              </p:cNvSpPr>
              <p:nvPr/>
            </p:nvSpPr>
            <p:spPr bwMode="auto">
              <a:xfrm>
                <a:off x="4105" y="1064"/>
                <a:ext cx="5" cy="61"/>
              </a:xfrm>
              <a:custGeom>
                <a:avLst/>
                <a:gdLst>
                  <a:gd name="T0" fmla="*/ 0 w 2"/>
                  <a:gd name="T1" fmla="*/ 0 h 28"/>
                  <a:gd name="T2" fmla="*/ 0 w 2"/>
                  <a:gd name="T3" fmla="*/ 28 h 28"/>
                  <a:gd name="T4" fmla="*/ 2 w 2"/>
                  <a:gd name="T5" fmla="*/ 28 h 28"/>
                  <a:gd name="T6" fmla="*/ 2 w 2"/>
                  <a:gd name="T7" fmla="*/ 0 h 28"/>
                  <a:gd name="T8" fmla="*/ 0 w 2"/>
                  <a:gd name="T9" fmla="*/ 0 h 28"/>
                </a:gdLst>
                <a:ahLst/>
                <a:cxnLst>
                  <a:cxn ang="0">
                    <a:pos x="T0" y="T1"/>
                  </a:cxn>
                  <a:cxn ang="0">
                    <a:pos x="T2" y="T3"/>
                  </a:cxn>
                  <a:cxn ang="0">
                    <a:pos x="T4" y="T5"/>
                  </a:cxn>
                  <a:cxn ang="0">
                    <a:pos x="T6" y="T7"/>
                  </a:cxn>
                  <a:cxn ang="0">
                    <a:pos x="T8" y="T9"/>
                  </a:cxn>
                </a:cxnLst>
                <a:rect l="0" t="0" r="r" b="b"/>
                <a:pathLst>
                  <a:path w="2" h="28">
                    <a:moveTo>
                      <a:pt x="0" y="0"/>
                    </a:moveTo>
                    <a:cubicBezTo>
                      <a:pt x="0" y="28"/>
                      <a:pt x="0" y="28"/>
                      <a:pt x="0" y="28"/>
                    </a:cubicBezTo>
                    <a:cubicBezTo>
                      <a:pt x="0" y="28"/>
                      <a:pt x="1" y="28"/>
                      <a:pt x="2" y="28"/>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9" name="Freeform 530"/>
              <p:cNvSpPr>
                <a:spLocks/>
              </p:cNvSpPr>
              <p:nvPr/>
            </p:nvSpPr>
            <p:spPr bwMode="auto">
              <a:xfrm>
                <a:off x="4114" y="1062"/>
                <a:ext cx="2" cy="65"/>
              </a:xfrm>
              <a:custGeom>
                <a:avLst/>
                <a:gdLst>
                  <a:gd name="T0" fmla="*/ 0 w 1"/>
                  <a:gd name="T1" fmla="*/ 0 h 30"/>
                  <a:gd name="T2" fmla="*/ 0 w 1"/>
                  <a:gd name="T3" fmla="*/ 30 h 30"/>
                  <a:gd name="T4" fmla="*/ 1 w 1"/>
                  <a:gd name="T5" fmla="*/ 30 h 30"/>
                  <a:gd name="T6" fmla="*/ 1 w 1"/>
                  <a:gd name="T7" fmla="*/ 0 h 30"/>
                  <a:gd name="T8" fmla="*/ 0 w 1"/>
                  <a:gd name="T9" fmla="*/ 0 h 30"/>
                </a:gdLst>
                <a:ahLst/>
                <a:cxnLst>
                  <a:cxn ang="0">
                    <a:pos x="T0" y="T1"/>
                  </a:cxn>
                  <a:cxn ang="0">
                    <a:pos x="T2" y="T3"/>
                  </a:cxn>
                  <a:cxn ang="0">
                    <a:pos x="T4" y="T5"/>
                  </a:cxn>
                  <a:cxn ang="0">
                    <a:pos x="T6" y="T7"/>
                  </a:cxn>
                  <a:cxn ang="0">
                    <a:pos x="T8" y="T9"/>
                  </a:cxn>
                </a:cxnLst>
                <a:rect l="0" t="0" r="r" b="b"/>
                <a:pathLst>
                  <a:path w="1" h="30">
                    <a:moveTo>
                      <a:pt x="0" y="0"/>
                    </a:moveTo>
                    <a:cubicBezTo>
                      <a:pt x="0" y="30"/>
                      <a:pt x="0" y="30"/>
                      <a:pt x="0" y="30"/>
                    </a:cubicBezTo>
                    <a:cubicBezTo>
                      <a:pt x="0" y="30"/>
                      <a:pt x="1" y="30"/>
                      <a:pt x="1" y="30"/>
                    </a:cubicBezTo>
                    <a:cubicBezTo>
                      <a:pt x="1" y="0"/>
                      <a:pt x="1" y="0"/>
                      <a:pt x="1"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0" name="Freeform 531"/>
              <p:cNvSpPr>
                <a:spLocks/>
              </p:cNvSpPr>
              <p:nvPr/>
            </p:nvSpPr>
            <p:spPr bwMode="auto">
              <a:xfrm>
                <a:off x="4123" y="1060"/>
                <a:ext cx="2" cy="69"/>
              </a:xfrm>
              <a:custGeom>
                <a:avLst/>
                <a:gdLst>
                  <a:gd name="T0" fmla="*/ 0 w 1"/>
                  <a:gd name="T1" fmla="*/ 1 h 32"/>
                  <a:gd name="T2" fmla="*/ 0 w 1"/>
                  <a:gd name="T3" fmla="*/ 31 h 32"/>
                  <a:gd name="T4" fmla="*/ 1 w 1"/>
                  <a:gd name="T5" fmla="*/ 32 h 32"/>
                  <a:gd name="T6" fmla="*/ 1 w 1"/>
                  <a:gd name="T7" fmla="*/ 0 h 32"/>
                  <a:gd name="T8" fmla="*/ 0 w 1"/>
                  <a:gd name="T9" fmla="*/ 1 h 32"/>
                </a:gdLst>
                <a:ahLst/>
                <a:cxnLst>
                  <a:cxn ang="0">
                    <a:pos x="T0" y="T1"/>
                  </a:cxn>
                  <a:cxn ang="0">
                    <a:pos x="T2" y="T3"/>
                  </a:cxn>
                  <a:cxn ang="0">
                    <a:pos x="T4" y="T5"/>
                  </a:cxn>
                  <a:cxn ang="0">
                    <a:pos x="T6" y="T7"/>
                  </a:cxn>
                  <a:cxn ang="0">
                    <a:pos x="T8" y="T9"/>
                  </a:cxn>
                </a:cxnLst>
                <a:rect l="0" t="0" r="r" b="b"/>
                <a:pathLst>
                  <a:path w="1" h="32">
                    <a:moveTo>
                      <a:pt x="0" y="1"/>
                    </a:moveTo>
                    <a:cubicBezTo>
                      <a:pt x="0" y="31"/>
                      <a:pt x="0" y="31"/>
                      <a:pt x="0" y="31"/>
                    </a:cubicBezTo>
                    <a:cubicBezTo>
                      <a:pt x="0" y="31"/>
                      <a:pt x="1" y="31"/>
                      <a:pt x="1" y="32"/>
                    </a:cubicBezTo>
                    <a:cubicBezTo>
                      <a:pt x="1" y="0"/>
                      <a:pt x="1" y="0"/>
                      <a:pt x="1" y="0"/>
                    </a:cubicBezTo>
                    <a:cubicBezTo>
                      <a:pt x="1" y="1"/>
                      <a:pt x="0"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1" name="Freeform 532"/>
              <p:cNvSpPr>
                <a:spLocks/>
              </p:cNvSpPr>
              <p:nvPr/>
            </p:nvSpPr>
            <p:spPr bwMode="auto">
              <a:xfrm>
                <a:off x="4129" y="1060"/>
                <a:ext cx="5"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1" y="32"/>
                      <a:pt x="2" y="32"/>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2" name="Freeform 533"/>
              <p:cNvSpPr>
                <a:spLocks/>
              </p:cNvSpPr>
              <p:nvPr/>
            </p:nvSpPr>
            <p:spPr bwMode="auto">
              <a:xfrm>
                <a:off x="4138" y="1060"/>
                <a:ext cx="4"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1" y="32"/>
                      <a:pt x="2" y="32"/>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3" name="Freeform 534"/>
              <p:cNvSpPr>
                <a:spLocks/>
              </p:cNvSpPr>
              <p:nvPr/>
            </p:nvSpPr>
            <p:spPr bwMode="auto">
              <a:xfrm>
                <a:off x="4144" y="1060"/>
                <a:ext cx="5"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4" name="Freeform 535"/>
              <p:cNvSpPr>
                <a:spLocks/>
              </p:cNvSpPr>
              <p:nvPr/>
            </p:nvSpPr>
            <p:spPr bwMode="auto">
              <a:xfrm>
                <a:off x="4153" y="1060"/>
                <a:ext cx="4"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5" name="Rectangle 536"/>
              <p:cNvSpPr>
                <a:spLocks noChangeArrowheads="1"/>
              </p:cNvSpPr>
              <p:nvPr/>
            </p:nvSpPr>
            <p:spPr bwMode="auto">
              <a:xfrm>
                <a:off x="4166" y="1060"/>
                <a:ext cx="1" cy="1"/>
              </a:xfrm>
              <a:prstGeom prst="rect">
                <a:avLst/>
              </a:prstGeom>
              <a:solidFill>
                <a:srgbClr val="EF96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6" name="Freeform 537"/>
              <p:cNvSpPr>
                <a:spLocks/>
              </p:cNvSpPr>
              <p:nvPr/>
            </p:nvSpPr>
            <p:spPr bwMode="auto">
              <a:xfrm>
                <a:off x="4162" y="1060"/>
                <a:ext cx="4" cy="69"/>
              </a:xfrm>
              <a:custGeom>
                <a:avLst/>
                <a:gdLst>
                  <a:gd name="T0" fmla="*/ 2 w 2"/>
                  <a:gd name="T1" fmla="*/ 0 h 32"/>
                  <a:gd name="T2" fmla="*/ 0 w 2"/>
                  <a:gd name="T3" fmla="*/ 0 h 32"/>
                  <a:gd name="T4" fmla="*/ 0 w 2"/>
                  <a:gd name="T5" fmla="*/ 32 h 32"/>
                  <a:gd name="T6" fmla="*/ 2 w 2"/>
                  <a:gd name="T7" fmla="*/ 32 h 32"/>
                  <a:gd name="T8" fmla="*/ 2 w 2"/>
                  <a:gd name="T9" fmla="*/ 0 h 32"/>
                </a:gdLst>
                <a:ahLst/>
                <a:cxnLst>
                  <a:cxn ang="0">
                    <a:pos x="T0" y="T1"/>
                  </a:cxn>
                  <a:cxn ang="0">
                    <a:pos x="T2" y="T3"/>
                  </a:cxn>
                  <a:cxn ang="0">
                    <a:pos x="T4" y="T5"/>
                  </a:cxn>
                  <a:cxn ang="0">
                    <a:pos x="T6" y="T7"/>
                  </a:cxn>
                  <a:cxn ang="0">
                    <a:pos x="T8" y="T9"/>
                  </a:cxn>
                </a:cxnLst>
                <a:rect l="0" t="0" r="r" b="b"/>
                <a:pathLst>
                  <a:path w="2" h="32">
                    <a:moveTo>
                      <a:pt x="2" y="0"/>
                    </a:moveTo>
                    <a:cubicBezTo>
                      <a:pt x="0" y="0"/>
                      <a:pt x="0" y="0"/>
                      <a:pt x="0" y="0"/>
                    </a:cubicBezTo>
                    <a:cubicBezTo>
                      <a:pt x="0" y="32"/>
                      <a:pt x="0" y="32"/>
                      <a:pt x="0" y="32"/>
                    </a:cubicBezTo>
                    <a:cubicBezTo>
                      <a:pt x="1" y="32"/>
                      <a:pt x="1" y="32"/>
                      <a:pt x="2" y="32"/>
                    </a:cubicBezTo>
                    <a:cubicBezTo>
                      <a:pt x="2" y="0"/>
                      <a:pt x="2" y="0"/>
                      <a:pt x="2"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7" name="Freeform 538"/>
              <p:cNvSpPr>
                <a:spLocks/>
              </p:cNvSpPr>
              <p:nvPr/>
            </p:nvSpPr>
            <p:spPr bwMode="auto">
              <a:xfrm>
                <a:off x="4170" y="1060"/>
                <a:ext cx="5"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2"/>
                      <a:pt x="1" y="32"/>
                      <a:pt x="2" y="32"/>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8" name="Freeform 539"/>
              <p:cNvSpPr>
                <a:spLocks/>
              </p:cNvSpPr>
              <p:nvPr/>
            </p:nvSpPr>
            <p:spPr bwMode="auto">
              <a:xfrm>
                <a:off x="4179" y="1060"/>
                <a:ext cx="4" cy="69"/>
              </a:xfrm>
              <a:custGeom>
                <a:avLst/>
                <a:gdLst>
                  <a:gd name="T0" fmla="*/ 0 w 2"/>
                  <a:gd name="T1" fmla="*/ 0 h 32"/>
                  <a:gd name="T2" fmla="*/ 0 w 2"/>
                  <a:gd name="T3" fmla="*/ 32 h 32"/>
                  <a:gd name="T4" fmla="*/ 2 w 2"/>
                  <a:gd name="T5" fmla="*/ 31 h 32"/>
                  <a:gd name="T6" fmla="*/ 2 w 2"/>
                  <a:gd name="T7" fmla="*/ 1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1"/>
                      <a:pt x="1" y="31"/>
                      <a:pt x="2" y="31"/>
                    </a:cubicBezTo>
                    <a:cubicBezTo>
                      <a:pt x="2" y="1"/>
                      <a:pt x="2" y="1"/>
                      <a:pt x="2" y="1"/>
                    </a:cubicBezTo>
                    <a:cubicBezTo>
                      <a:pt x="1" y="1"/>
                      <a:pt x="0" y="1"/>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9" name="Freeform 540"/>
              <p:cNvSpPr>
                <a:spLocks/>
              </p:cNvSpPr>
              <p:nvPr/>
            </p:nvSpPr>
            <p:spPr bwMode="auto">
              <a:xfrm>
                <a:off x="4188" y="1062"/>
                <a:ext cx="4" cy="65"/>
              </a:xfrm>
              <a:custGeom>
                <a:avLst/>
                <a:gdLst>
                  <a:gd name="T0" fmla="*/ 0 w 2"/>
                  <a:gd name="T1" fmla="*/ 0 h 30"/>
                  <a:gd name="T2" fmla="*/ 0 w 2"/>
                  <a:gd name="T3" fmla="*/ 30 h 30"/>
                  <a:gd name="T4" fmla="*/ 2 w 2"/>
                  <a:gd name="T5" fmla="*/ 30 h 30"/>
                  <a:gd name="T6" fmla="*/ 2 w 2"/>
                  <a:gd name="T7" fmla="*/ 0 h 30"/>
                  <a:gd name="T8" fmla="*/ 0 w 2"/>
                  <a:gd name="T9" fmla="*/ 0 h 30"/>
                </a:gdLst>
                <a:ahLst/>
                <a:cxnLst>
                  <a:cxn ang="0">
                    <a:pos x="T0" y="T1"/>
                  </a:cxn>
                  <a:cxn ang="0">
                    <a:pos x="T2" y="T3"/>
                  </a:cxn>
                  <a:cxn ang="0">
                    <a:pos x="T4" y="T5"/>
                  </a:cxn>
                  <a:cxn ang="0">
                    <a:pos x="T6" y="T7"/>
                  </a:cxn>
                  <a:cxn ang="0">
                    <a:pos x="T8" y="T9"/>
                  </a:cxn>
                </a:cxnLst>
                <a:rect l="0" t="0" r="r" b="b"/>
                <a:pathLst>
                  <a:path w="2" h="30">
                    <a:moveTo>
                      <a:pt x="0" y="0"/>
                    </a:moveTo>
                    <a:cubicBezTo>
                      <a:pt x="0" y="30"/>
                      <a:pt x="0" y="30"/>
                      <a:pt x="0" y="30"/>
                    </a:cubicBezTo>
                    <a:cubicBezTo>
                      <a:pt x="0" y="30"/>
                      <a:pt x="1" y="30"/>
                      <a:pt x="2" y="30"/>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0" name="Freeform 541"/>
              <p:cNvSpPr>
                <a:spLocks/>
              </p:cNvSpPr>
              <p:nvPr/>
            </p:nvSpPr>
            <p:spPr bwMode="auto">
              <a:xfrm>
                <a:off x="4194" y="1064"/>
                <a:ext cx="5" cy="61"/>
              </a:xfrm>
              <a:custGeom>
                <a:avLst/>
                <a:gdLst>
                  <a:gd name="T0" fmla="*/ 0 w 2"/>
                  <a:gd name="T1" fmla="*/ 0 h 28"/>
                  <a:gd name="T2" fmla="*/ 0 w 2"/>
                  <a:gd name="T3" fmla="*/ 28 h 28"/>
                  <a:gd name="T4" fmla="*/ 2 w 2"/>
                  <a:gd name="T5" fmla="*/ 28 h 28"/>
                  <a:gd name="T6" fmla="*/ 2 w 2"/>
                  <a:gd name="T7" fmla="*/ 0 h 28"/>
                  <a:gd name="T8" fmla="*/ 0 w 2"/>
                  <a:gd name="T9" fmla="*/ 0 h 28"/>
                </a:gdLst>
                <a:ahLst/>
                <a:cxnLst>
                  <a:cxn ang="0">
                    <a:pos x="T0" y="T1"/>
                  </a:cxn>
                  <a:cxn ang="0">
                    <a:pos x="T2" y="T3"/>
                  </a:cxn>
                  <a:cxn ang="0">
                    <a:pos x="T4" y="T5"/>
                  </a:cxn>
                  <a:cxn ang="0">
                    <a:pos x="T6" y="T7"/>
                  </a:cxn>
                  <a:cxn ang="0">
                    <a:pos x="T8" y="T9"/>
                  </a:cxn>
                </a:cxnLst>
                <a:rect l="0" t="0" r="r" b="b"/>
                <a:pathLst>
                  <a:path w="2" h="28">
                    <a:moveTo>
                      <a:pt x="0" y="0"/>
                    </a:moveTo>
                    <a:cubicBezTo>
                      <a:pt x="0" y="28"/>
                      <a:pt x="0" y="28"/>
                      <a:pt x="0" y="28"/>
                    </a:cubicBezTo>
                    <a:cubicBezTo>
                      <a:pt x="1" y="28"/>
                      <a:pt x="1" y="28"/>
                      <a:pt x="2" y="28"/>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1" name="Freeform 542"/>
              <p:cNvSpPr>
                <a:spLocks/>
              </p:cNvSpPr>
              <p:nvPr/>
            </p:nvSpPr>
            <p:spPr bwMode="auto">
              <a:xfrm>
                <a:off x="4203" y="1066"/>
                <a:ext cx="4" cy="56"/>
              </a:xfrm>
              <a:custGeom>
                <a:avLst/>
                <a:gdLst>
                  <a:gd name="T0" fmla="*/ 0 w 2"/>
                  <a:gd name="T1" fmla="*/ 0 h 26"/>
                  <a:gd name="T2" fmla="*/ 0 w 2"/>
                  <a:gd name="T3" fmla="*/ 26 h 26"/>
                  <a:gd name="T4" fmla="*/ 2 w 2"/>
                  <a:gd name="T5" fmla="*/ 25 h 26"/>
                  <a:gd name="T6" fmla="*/ 2 w 2"/>
                  <a:gd name="T7" fmla="*/ 1 h 26"/>
                  <a:gd name="T8" fmla="*/ 0 w 2"/>
                  <a:gd name="T9" fmla="*/ 0 h 26"/>
                </a:gdLst>
                <a:ahLst/>
                <a:cxnLst>
                  <a:cxn ang="0">
                    <a:pos x="T0" y="T1"/>
                  </a:cxn>
                  <a:cxn ang="0">
                    <a:pos x="T2" y="T3"/>
                  </a:cxn>
                  <a:cxn ang="0">
                    <a:pos x="T4" y="T5"/>
                  </a:cxn>
                  <a:cxn ang="0">
                    <a:pos x="T6" y="T7"/>
                  </a:cxn>
                  <a:cxn ang="0">
                    <a:pos x="T8" y="T9"/>
                  </a:cxn>
                </a:cxnLst>
                <a:rect l="0" t="0" r="r" b="b"/>
                <a:pathLst>
                  <a:path w="2" h="26">
                    <a:moveTo>
                      <a:pt x="0" y="0"/>
                    </a:moveTo>
                    <a:cubicBezTo>
                      <a:pt x="0" y="26"/>
                      <a:pt x="0" y="26"/>
                      <a:pt x="0" y="26"/>
                    </a:cubicBezTo>
                    <a:cubicBezTo>
                      <a:pt x="1" y="26"/>
                      <a:pt x="1" y="26"/>
                      <a:pt x="2" y="25"/>
                    </a:cubicBezTo>
                    <a:cubicBezTo>
                      <a:pt x="2" y="1"/>
                      <a:pt x="2" y="1"/>
                      <a:pt x="2" y="1"/>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2" name="Freeform 543"/>
              <p:cNvSpPr>
                <a:spLocks/>
              </p:cNvSpPr>
              <p:nvPr/>
            </p:nvSpPr>
            <p:spPr bwMode="auto">
              <a:xfrm>
                <a:off x="4212" y="1070"/>
                <a:ext cx="4" cy="48"/>
              </a:xfrm>
              <a:custGeom>
                <a:avLst/>
                <a:gdLst>
                  <a:gd name="T0" fmla="*/ 0 w 2"/>
                  <a:gd name="T1" fmla="*/ 0 h 22"/>
                  <a:gd name="T2" fmla="*/ 0 w 2"/>
                  <a:gd name="T3" fmla="*/ 22 h 22"/>
                  <a:gd name="T4" fmla="*/ 2 w 2"/>
                  <a:gd name="T5" fmla="*/ 21 h 22"/>
                  <a:gd name="T6" fmla="*/ 2 w 2"/>
                  <a:gd name="T7" fmla="*/ 1 h 22"/>
                  <a:gd name="T8" fmla="*/ 0 w 2"/>
                  <a:gd name="T9" fmla="*/ 0 h 22"/>
                </a:gdLst>
                <a:ahLst/>
                <a:cxnLst>
                  <a:cxn ang="0">
                    <a:pos x="T0" y="T1"/>
                  </a:cxn>
                  <a:cxn ang="0">
                    <a:pos x="T2" y="T3"/>
                  </a:cxn>
                  <a:cxn ang="0">
                    <a:pos x="T4" y="T5"/>
                  </a:cxn>
                  <a:cxn ang="0">
                    <a:pos x="T6" y="T7"/>
                  </a:cxn>
                  <a:cxn ang="0">
                    <a:pos x="T8" y="T9"/>
                  </a:cxn>
                </a:cxnLst>
                <a:rect l="0" t="0" r="r" b="b"/>
                <a:pathLst>
                  <a:path w="2" h="22">
                    <a:moveTo>
                      <a:pt x="0" y="0"/>
                    </a:moveTo>
                    <a:cubicBezTo>
                      <a:pt x="0" y="22"/>
                      <a:pt x="0" y="22"/>
                      <a:pt x="0" y="22"/>
                    </a:cubicBezTo>
                    <a:cubicBezTo>
                      <a:pt x="1" y="22"/>
                      <a:pt x="1" y="22"/>
                      <a:pt x="2" y="21"/>
                    </a:cubicBezTo>
                    <a:cubicBezTo>
                      <a:pt x="2" y="1"/>
                      <a:pt x="2" y="1"/>
                      <a:pt x="2" y="1"/>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3" name="Freeform 544"/>
              <p:cNvSpPr>
                <a:spLocks/>
              </p:cNvSpPr>
              <p:nvPr/>
            </p:nvSpPr>
            <p:spPr bwMode="auto">
              <a:xfrm>
                <a:off x="4220" y="1075"/>
                <a:ext cx="5" cy="39"/>
              </a:xfrm>
              <a:custGeom>
                <a:avLst/>
                <a:gdLst>
                  <a:gd name="T0" fmla="*/ 2 w 2"/>
                  <a:gd name="T1" fmla="*/ 14 h 18"/>
                  <a:gd name="T2" fmla="*/ 2 w 2"/>
                  <a:gd name="T3" fmla="*/ 4 h 18"/>
                  <a:gd name="T4" fmla="*/ 0 w 2"/>
                  <a:gd name="T5" fmla="*/ 0 h 18"/>
                  <a:gd name="T6" fmla="*/ 0 w 2"/>
                  <a:gd name="T7" fmla="*/ 18 h 18"/>
                  <a:gd name="T8" fmla="*/ 2 w 2"/>
                  <a:gd name="T9" fmla="*/ 14 h 18"/>
                </a:gdLst>
                <a:ahLst/>
                <a:cxnLst>
                  <a:cxn ang="0">
                    <a:pos x="T0" y="T1"/>
                  </a:cxn>
                  <a:cxn ang="0">
                    <a:pos x="T2" y="T3"/>
                  </a:cxn>
                  <a:cxn ang="0">
                    <a:pos x="T4" y="T5"/>
                  </a:cxn>
                  <a:cxn ang="0">
                    <a:pos x="T6" y="T7"/>
                  </a:cxn>
                  <a:cxn ang="0">
                    <a:pos x="T8" y="T9"/>
                  </a:cxn>
                </a:cxnLst>
                <a:rect l="0" t="0" r="r" b="b"/>
                <a:pathLst>
                  <a:path w="2" h="18">
                    <a:moveTo>
                      <a:pt x="2" y="14"/>
                    </a:moveTo>
                    <a:cubicBezTo>
                      <a:pt x="2" y="4"/>
                      <a:pt x="2" y="4"/>
                      <a:pt x="2" y="4"/>
                    </a:cubicBezTo>
                    <a:cubicBezTo>
                      <a:pt x="2" y="2"/>
                      <a:pt x="1" y="1"/>
                      <a:pt x="0" y="0"/>
                    </a:cubicBezTo>
                    <a:cubicBezTo>
                      <a:pt x="0" y="18"/>
                      <a:pt x="0" y="18"/>
                      <a:pt x="0" y="18"/>
                    </a:cubicBezTo>
                    <a:cubicBezTo>
                      <a:pt x="1" y="17"/>
                      <a:pt x="2" y="15"/>
                      <a:pt x="2" y="1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4" name="Oval 545"/>
              <p:cNvSpPr>
                <a:spLocks noChangeArrowheads="1"/>
              </p:cNvSpPr>
              <p:nvPr/>
            </p:nvSpPr>
            <p:spPr bwMode="auto">
              <a:xfrm>
                <a:off x="4079" y="1060"/>
                <a:ext cx="146" cy="47"/>
              </a:xfrm>
              <a:prstGeom prst="ellipse">
                <a:avLst/>
              </a:prstGeom>
              <a:solidFill>
                <a:srgbClr val="FFCD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5" name="Oval 546"/>
              <p:cNvSpPr>
                <a:spLocks noChangeArrowheads="1"/>
              </p:cNvSpPr>
              <p:nvPr/>
            </p:nvSpPr>
            <p:spPr bwMode="auto">
              <a:xfrm>
                <a:off x="4092" y="1066"/>
                <a:ext cx="120" cy="37"/>
              </a:xfrm>
              <a:prstGeom prst="ellipse">
                <a:avLst/>
              </a:prstGeom>
              <a:solidFill>
                <a:srgbClr val="FFD3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6" name="Oval 547"/>
              <p:cNvSpPr>
                <a:spLocks noChangeArrowheads="1"/>
              </p:cNvSpPr>
              <p:nvPr/>
            </p:nvSpPr>
            <p:spPr bwMode="auto">
              <a:xfrm>
                <a:off x="4092" y="1064"/>
                <a:ext cx="120" cy="35"/>
              </a:xfrm>
              <a:prstGeom prst="ellipse">
                <a:avLst/>
              </a:prstGeom>
              <a:solidFill>
                <a:srgbClr val="F7BF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7" name="Freeform 548"/>
              <p:cNvSpPr>
                <a:spLocks/>
              </p:cNvSpPr>
              <p:nvPr/>
            </p:nvSpPr>
            <p:spPr bwMode="auto">
              <a:xfrm>
                <a:off x="4092" y="1064"/>
                <a:ext cx="120" cy="19"/>
              </a:xfrm>
              <a:custGeom>
                <a:avLst/>
                <a:gdLst>
                  <a:gd name="T0" fmla="*/ 28 w 55"/>
                  <a:gd name="T1" fmla="*/ 1 h 9"/>
                  <a:gd name="T2" fmla="*/ 55 w 55"/>
                  <a:gd name="T3" fmla="*/ 9 h 9"/>
                  <a:gd name="T4" fmla="*/ 55 w 55"/>
                  <a:gd name="T5" fmla="*/ 8 h 9"/>
                  <a:gd name="T6" fmla="*/ 28 w 55"/>
                  <a:gd name="T7" fmla="*/ 0 h 9"/>
                  <a:gd name="T8" fmla="*/ 0 w 55"/>
                  <a:gd name="T9" fmla="*/ 8 h 9"/>
                  <a:gd name="T10" fmla="*/ 0 w 55"/>
                  <a:gd name="T11" fmla="*/ 9 h 9"/>
                  <a:gd name="T12" fmla="*/ 28 w 55"/>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55" h="9">
                    <a:moveTo>
                      <a:pt x="28" y="1"/>
                    </a:moveTo>
                    <a:cubicBezTo>
                      <a:pt x="42" y="1"/>
                      <a:pt x="54" y="4"/>
                      <a:pt x="55" y="9"/>
                    </a:cubicBezTo>
                    <a:cubicBezTo>
                      <a:pt x="55" y="8"/>
                      <a:pt x="55" y="8"/>
                      <a:pt x="55" y="8"/>
                    </a:cubicBezTo>
                    <a:cubicBezTo>
                      <a:pt x="55" y="3"/>
                      <a:pt x="43" y="0"/>
                      <a:pt x="28" y="0"/>
                    </a:cubicBezTo>
                    <a:cubicBezTo>
                      <a:pt x="12" y="0"/>
                      <a:pt x="0" y="3"/>
                      <a:pt x="0" y="8"/>
                    </a:cubicBezTo>
                    <a:cubicBezTo>
                      <a:pt x="0" y="8"/>
                      <a:pt x="0" y="8"/>
                      <a:pt x="0" y="9"/>
                    </a:cubicBezTo>
                    <a:cubicBezTo>
                      <a:pt x="2" y="4"/>
                      <a:pt x="13" y="1"/>
                      <a:pt x="28" y="1"/>
                    </a:cubicBez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8" name="Freeform 549"/>
              <p:cNvSpPr>
                <a:spLocks/>
              </p:cNvSpPr>
              <p:nvPr/>
            </p:nvSpPr>
            <p:spPr bwMode="auto">
              <a:xfrm>
                <a:off x="4079" y="1029"/>
                <a:ext cx="146" cy="72"/>
              </a:xfrm>
              <a:custGeom>
                <a:avLst/>
                <a:gdLst>
                  <a:gd name="T0" fmla="*/ 67 w 67"/>
                  <a:gd name="T1" fmla="*/ 21 h 33"/>
                  <a:gd name="T2" fmla="*/ 34 w 67"/>
                  <a:gd name="T3" fmla="*/ 33 h 33"/>
                  <a:gd name="T4" fmla="*/ 0 w 67"/>
                  <a:gd name="T5" fmla="*/ 21 h 33"/>
                  <a:gd name="T6" fmla="*/ 0 w 67"/>
                  <a:gd name="T7" fmla="*/ 11 h 33"/>
                  <a:gd name="T8" fmla="*/ 34 w 67"/>
                  <a:gd name="T9" fmla="*/ 0 h 33"/>
                  <a:gd name="T10" fmla="*/ 67 w 67"/>
                  <a:gd name="T11" fmla="*/ 11 h 33"/>
                  <a:gd name="T12" fmla="*/ 67 w 67"/>
                  <a:gd name="T13" fmla="*/ 21 h 33"/>
                </a:gdLst>
                <a:ahLst/>
                <a:cxnLst>
                  <a:cxn ang="0">
                    <a:pos x="T0" y="T1"/>
                  </a:cxn>
                  <a:cxn ang="0">
                    <a:pos x="T2" y="T3"/>
                  </a:cxn>
                  <a:cxn ang="0">
                    <a:pos x="T4" y="T5"/>
                  </a:cxn>
                  <a:cxn ang="0">
                    <a:pos x="T6" y="T7"/>
                  </a:cxn>
                  <a:cxn ang="0">
                    <a:pos x="T8" y="T9"/>
                  </a:cxn>
                  <a:cxn ang="0">
                    <a:pos x="T10" y="T11"/>
                  </a:cxn>
                  <a:cxn ang="0">
                    <a:pos x="T12" y="T13"/>
                  </a:cxn>
                </a:cxnLst>
                <a:rect l="0" t="0" r="r" b="b"/>
                <a:pathLst>
                  <a:path w="67" h="33">
                    <a:moveTo>
                      <a:pt x="67" y="21"/>
                    </a:moveTo>
                    <a:cubicBezTo>
                      <a:pt x="67" y="28"/>
                      <a:pt x="52" y="33"/>
                      <a:pt x="34" y="33"/>
                    </a:cubicBezTo>
                    <a:cubicBezTo>
                      <a:pt x="15" y="33"/>
                      <a:pt x="0" y="28"/>
                      <a:pt x="0" y="21"/>
                    </a:cubicBezTo>
                    <a:cubicBezTo>
                      <a:pt x="0" y="11"/>
                      <a:pt x="0" y="11"/>
                      <a:pt x="0" y="11"/>
                    </a:cubicBezTo>
                    <a:cubicBezTo>
                      <a:pt x="0" y="5"/>
                      <a:pt x="15" y="0"/>
                      <a:pt x="34" y="0"/>
                    </a:cubicBezTo>
                    <a:cubicBezTo>
                      <a:pt x="52" y="0"/>
                      <a:pt x="67" y="5"/>
                      <a:pt x="67" y="11"/>
                    </a:cubicBezTo>
                    <a:lnTo>
                      <a:pt x="67" y="21"/>
                    </a:ln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9" name="Freeform 550"/>
              <p:cNvSpPr>
                <a:spLocks/>
              </p:cNvSpPr>
              <p:nvPr/>
            </p:nvSpPr>
            <p:spPr bwMode="auto">
              <a:xfrm>
                <a:off x="4079" y="1027"/>
                <a:ext cx="146" cy="69"/>
              </a:xfrm>
              <a:custGeom>
                <a:avLst/>
                <a:gdLst>
                  <a:gd name="T0" fmla="*/ 67 w 67"/>
                  <a:gd name="T1" fmla="*/ 21 h 32"/>
                  <a:gd name="T2" fmla="*/ 34 w 67"/>
                  <a:gd name="T3" fmla="*/ 32 h 32"/>
                  <a:gd name="T4" fmla="*/ 0 w 67"/>
                  <a:gd name="T5" fmla="*/ 21 h 32"/>
                  <a:gd name="T6" fmla="*/ 0 w 67"/>
                  <a:gd name="T7" fmla="*/ 11 h 32"/>
                  <a:gd name="T8" fmla="*/ 34 w 67"/>
                  <a:gd name="T9" fmla="*/ 0 h 32"/>
                  <a:gd name="T10" fmla="*/ 67 w 67"/>
                  <a:gd name="T11" fmla="*/ 11 h 32"/>
                  <a:gd name="T12" fmla="*/ 67 w 67"/>
                  <a:gd name="T13" fmla="*/ 21 h 32"/>
                </a:gdLst>
                <a:ahLst/>
                <a:cxnLst>
                  <a:cxn ang="0">
                    <a:pos x="T0" y="T1"/>
                  </a:cxn>
                  <a:cxn ang="0">
                    <a:pos x="T2" y="T3"/>
                  </a:cxn>
                  <a:cxn ang="0">
                    <a:pos x="T4" y="T5"/>
                  </a:cxn>
                  <a:cxn ang="0">
                    <a:pos x="T6" y="T7"/>
                  </a:cxn>
                  <a:cxn ang="0">
                    <a:pos x="T8" y="T9"/>
                  </a:cxn>
                  <a:cxn ang="0">
                    <a:pos x="T10" y="T11"/>
                  </a:cxn>
                  <a:cxn ang="0">
                    <a:pos x="T12" y="T13"/>
                  </a:cxn>
                </a:cxnLst>
                <a:rect l="0" t="0" r="r" b="b"/>
                <a:pathLst>
                  <a:path w="67" h="32">
                    <a:moveTo>
                      <a:pt x="67" y="21"/>
                    </a:moveTo>
                    <a:cubicBezTo>
                      <a:pt x="67" y="27"/>
                      <a:pt x="52" y="32"/>
                      <a:pt x="34" y="32"/>
                    </a:cubicBezTo>
                    <a:cubicBezTo>
                      <a:pt x="15" y="32"/>
                      <a:pt x="0" y="27"/>
                      <a:pt x="0" y="21"/>
                    </a:cubicBezTo>
                    <a:cubicBezTo>
                      <a:pt x="0" y="11"/>
                      <a:pt x="0" y="11"/>
                      <a:pt x="0" y="11"/>
                    </a:cubicBezTo>
                    <a:cubicBezTo>
                      <a:pt x="0" y="5"/>
                      <a:pt x="15" y="0"/>
                      <a:pt x="34" y="0"/>
                    </a:cubicBezTo>
                    <a:cubicBezTo>
                      <a:pt x="52" y="0"/>
                      <a:pt x="67" y="5"/>
                      <a:pt x="67" y="11"/>
                    </a:cubicBezTo>
                    <a:lnTo>
                      <a:pt x="67" y="21"/>
                    </a:ln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0" name="Freeform 551"/>
              <p:cNvSpPr>
                <a:spLocks/>
              </p:cNvSpPr>
              <p:nvPr/>
            </p:nvSpPr>
            <p:spPr bwMode="auto">
              <a:xfrm>
                <a:off x="4079" y="1042"/>
                <a:ext cx="5" cy="39"/>
              </a:xfrm>
              <a:custGeom>
                <a:avLst/>
                <a:gdLst>
                  <a:gd name="T0" fmla="*/ 0 w 2"/>
                  <a:gd name="T1" fmla="*/ 4 h 18"/>
                  <a:gd name="T2" fmla="*/ 0 w 2"/>
                  <a:gd name="T3" fmla="*/ 14 h 18"/>
                  <a:gd name="T4" fmla="*/ 2 w 2"/>
                  <a:gd name="T5" fmla="*/ 18 h 18"/>
                  <a:gd name="T6" fmla="*/ 2 w 2"/>
                  <a:gd name="T7" fmla="*/ 0 h 18"/>
                  <a:gd name="T8" fmla="*/ 0 w 2"/>
                  <a:gd name="T9" fmla="*/ 4 h 18"/>
                </a:gdLst>
                <a:ahLst/>
                <a:cxnLst>
                  <a:cxn ang="0">
                    <a:pos x="T0" y="T1"/>
                  </a:cxn>
                  <a:cxn ang="0">
                    <a:pos x="T2" y="T3"/>
                  </a:cxn>
                  <a:cxn ang="0">
                    <a:pos x="T4" y="T5"/>
                  </a:cxn>
                  <a:cxn ang="0">
                    <a:pos x="T6" y="T7"/>
                  </a:cxn>
                  <a:cxn ang="0">
                    <a:pos x="T8" y="T9"/>
                  </a:cxn>
                </a:cxnLst>
                <a:rect l="0" t="0" r="r" b="b"/>
                <a:pathLst>
                  <a:path w="2" h="18">
                    <a:moveTo>
                      <a:pt x="0" y="4"/>
                    </a:moveTo>
                    <a:cubicBezTo>
                      <a:pt x="0" y="14"/>
                      <a:pt x="0" y="14"/>
                      <a:pt x="0" y="14"/>
                    </a:cubicBezTo>
                    <a:cubicBezTo>
                      <a:pt x="0" y="15"/>
                      <a:pt x="1" y="17"/>
                      <a:pt x="2" y="18"/>
                    </a:cubicBezTo>
                    <a:cubicBezTo>
                      <a:pt x="2" y="0"/>
                      <a:pt x="2" y="0"/>
                      <a:pt x="2" y="0"/>
                    </a:cubicBezTo>
                    <a:cubicBezTo>
                      <a:pt x="1" y="1"/>
                      <a:pt x="0" y="3"/>
                      <a:pt x="0" y="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1" name="Freeform 552"/>
              <p:cNvSpPr>
                <a:spLocks/>
              </p:cNvSpPr>
              <p:nvPr/>
            </p:nvSpPr>
            <p:spPr bwMode="auto">
              <a:xfrm>
                <a:off x="4088" y="1038"/>
                <a:ext cx="4" cy="48"/>
              </a:xfrm>
              <a:custGeom>
                <a:avLst/>
                <a:gdLst>
                  <a:gd name="T0" fmla="*/ 0 w 2"/>
                  <a:gd name="T1" fmla="*/ 1 h 22"/>
                  <a:gd name="T2" fmla="*/ 0 w 2"/>
                  <a:gd name="T3" fmla="*/ 21 h 22"/>
                  <a:gd name="T4" fmla="*/ 2 w 2"/>
                  <a:gd name="T5" fmla="*/ 22 h 22"/>
                  <a:gd name="T6" fmla="*/ 2 w 2"/>
                  <a:gd name="T7" fmla="*/ 0 h 22"/>
                  <a:gd name="T8" fmla="*/ 0 w 2"/>
                  <a:gd name="T9" fmla="*/ 1 h 22"/>
                </a:gdLst>
                <a:ahLst/>
                <a:cxnLst>
                  <a:cxn ang="0">
                    <a:pos x="T0" y="T1"/>
                  </a:cxn>
                  <a:cxn ang="0">
                    <a:pos x="T2" y="T3"/>
                  </a:cxn>
                  <a:cxn ang="0">
                    <a:pos x="T4" y="T5"/>
                  </a:cxn>
                  <a:cxn ang="0">
                    <a:pos x="T6" y="T7"/>
                  </a:cxn>
                  <a:cxn ang="0">
                    <a:pos x="T8" y="T9"/>
                  </a:cxn>
                </a:cxnLst>
                <a:rect l="0" t="0" r="r" b="b"/>
                <a:pathLst>
                  <a:path w="2" h="22">
                    <a:moveTo>
                      <a:pt x="0" y="1"/>
                    </a:moveTo>
                    <a:cubicBezTo>
                      <a:pt x="0" y="21"/>
                      <a:pt x="0" y="21"/>
                      <a:pt x="0" y="21"/>
                    </a:cubicBezTo>
                    <a:cubicBezTo>
                      <a:pt x="1" y="22"/>
                      <a:pt x="1" y="22"/>
                      <a:pt x="2" y="22"/>
                    </a:cubicBezTo>
                    <a:cubicBezTo>
                      <a:pt x="2" y="0"/>
                      <a:pt x="2" y="0"/>
                      <a:pt x="2" y="0"/>
                    </a:cubicBezTo>
                    <a:cubicBezTo>
                      <a:pt x="1" y="0"/>
                      <a:pt x="1"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2" name="Freeform 553"/>
              <p:cNvSpPr>
                <a:spLocks/>
              </p:cNvSpPr>
              <p:nvPr/>
            </p:nvSpPr>
            <p:spPr bwMode="auto">
              <a:xfrm>
                <a:off x="4097" y="1034"/>
                <a:ext cx="4" cy="56"/>
              </a:xfrm>
              <a:custGeom>
                <a:avLst/>
                <a:gdLst>
                  <a:gd name="T0" fmla="*/ 0 w 2"/>
                  <a:gd name="T1" fmla="*/ 1 h 26"/>
                  <a:gd name="T2" fmla="*/ 0 w 2"/>
                  <a:gd name="T3" fmla="*/ 25 h 26"/>
                  <a:gd name="T4" fmla="*/ 2 w 2"/>
                  <a:gd name="T5" fmla="*/ 26 h 26"/>
                  <a:gd name="T6" fmla="*/ 2 w 2"/>
                  <a:gd name="T7" fmla="*/ 0 h 26"/>
                  <a:gd name="T8" fmla="*/ 0 w 2"/>
                  <a:gd name="T9" fmla="*/ 1 h 26"/>
                </a:gdLst>
                <a:ahLst/>
                <a:cxnLst>
                  <a:cxn ang="0">
                    <a:pos x="T0" y="T1"/>
                  </a:cxn>
                  <a:cxn ang="0">
                    <a:pos x="T2" y="T3"/>
                  </a:cxn>
                  <a:cxn ang="0">
                    <a:pos x="T4" y="T5"/>
                  </a:cxn>
                  <a:cxn ang="0">
                    <a:pos x="T6" y="T7"/>
                  </a:cxn>
                  <a:cxn ang="0">
                    <a:pos x="T8" y="T9"/>
                  </a:cxn>
                </a:cxnLst>
                <a:rect l="0" t="0" r="r" b="b"/>
                <a:pathLst>
                  <a:path w="2" h="26">
                    <a:moveTo>
                      <a:pt x="0" y="1"/>
                    </a:moveTo>
                    <a:cubicBezTo>
                      <a:pt x="0" y="25"/>
                      <a:pt x="0" y="25"/>
                      <a:pt x="0" y="25"/>
                    </a:cubicBezTo>
                    <a:cubicBezTo>
                      <a:pt x="0" y="25"/>
                      <a:pt x="1" y="26"/>
                      <a:pt x="2" y="26"/>
                    </a:cubicBezTo>
                    <a:cubicBezTo>
                      <a:pt x="2" y="0"/>
                      <a:pt x="2" y="0"/>
                      <a:pt x="2" y="0"/>
                    </a:cubicBezTo>
                    <a:cubicBezTo>
                      <a:pt x="1" y="0"/>
                      <a:pt x="0"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3" name="Freeform 554"/>
              <p:cNvSpPr>
                <a:spLocks/>
              </p:cNvSpPr>
              <p:nvPr/>
            </p:nvSpPr>
            <p:spPr bwMode="auto">
              <a:xfrm>
                <a:off x="4105" y="1031"/>
                <a:ext cx="5" cy="61"/>
              </a:xfrm>
              <a:custGeom>
                <a:avLst/>
                <a:gdLst>
                  <a:gd name="T0" fmla="*/ 0 w 2"/>
                  <a:gd name="T1" fmla="*/ 0 h 28"/>
                  <a:gd name="T2" fmla="*/ 0 w 2"/>
                  <a:gd name="T3" fmla="*/ 28 h 28"/>
                  <a:gd name="T4" fmla="*/ 2 w 2"/>
                  <a:gd name="T5" fmla="*/ 28 h 28"/>
                  <a:gd name="T6" fmla="*/ 2 w 2"/>
                  <a:gd name="T7" fmla="*/ 0 h 28"/>
                  <a:gd name="T8" fmla="*/ 0 w 2"/>
                  <a:gd name="T9" fmla="*/ 0 h 28"/>
                </a:gdLst>
                <a:ahLst/>
                <a:cxnLst>
                  <a:cxn ang="0">
                    <a:pos x="T0" y="T1"/>
                  </a:cxn>
                  <a:cxn ang="0">
                    <a:pos x="T2" y="T3"/>
                  </a:cxn>
                  <a:cxn ang="0">
                    <a:pos x="T4" y="T5"/>
                  </a:cxn>
                  <a:cxn ang="0">
                    <a:pos x="T6" y="T7"/>
                  </a:cxn>
                  <a:cxn ang="0">
                    <a:pos x="T8" y="T9"/>
                  </a:cxn>
                </a:cxnLst>
                <a:rect l="0" t="0" r="r" b="b"/>
                <a:pathLst>
                  <a:path w="2" h="28">
                    <a:moveTo>
                      <a:pt x="0" y="0"/>
                    </a:moveTo>
                    <a:cubicBezTo>
                      <a:pt x="0" y="28"/>
                      <a:pt x="0" y="28"/>
                      <a:pt x="0" y="28"/>
                    </a:cubicBezTo>
                    <a:cubicBezTo>
                      <a:pt x="0" y="28"/>
                      <a:pt x="1" y="28"/>
                      <a:pt x="2" y="28"/>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4" name="Freeform 555"/>
              <p:cNvSpPr>
                <a:spLocks/>
              </p:cNvSpPr>
              <p:nvPr/>
            </p:nvSpPr>
            <p:spPr bwMode="auto">
              <a:xfrm>
                <a:off x="4114" y="1029"/>
                <a:ext cx="2" cy="65"/>
              </a:xfrm>
              <a:custGeom>
                <a:avLst/>
                <a:gdLst>
                  <a:gd name="T0" fmla="*/ 0 w 1"/>
                  <a:gd name="T1" fmla="*/ 0 h 30"/>
                  <a:gd name="T2" fmla="*/ 0 w 1"/>
                  <a:gd name="T3" fmla="*/ 30 h 30"/>
                  <a:gd name="T4" fmla="*/ 1 w 1"/>
                  <a:gd name="T5" fmla="*/ 30 h 30"/>
                  <a:gd name="T6" fmla="*/ 1 w 1"/>
                  <a:gd name="T7" fmla="*/ 0 h 30"/>
                  <a:gd name="T8" fmla="*/ 0 w 1"/>
                  <a:gd name="T9" fmla="*/ 0 h 30"/>
                </a:gdLst>
                <a:ahLst/>
                <a:cxnLst>
                  <a:cxn ang="0">
                    <a:pos x="T0" y="T1"/>
                  </a:cxn>
                  <a:cxn ang="0">
                    <a:pos x="T2" y="T3"/>
                  </a:cxn>
                  <a:cxn ang="0">
                    <a:pos x="T4" y="T5"/>
                  </a:cxn>
                  <a:cxn ang="0">
                    <a:pos x="T6" y="T7"/>
                  </a:cxn>
                  <a:cxn ang="0">
                    <a:pos x="T8" y="T9"/>
                  </a:cxn>
                </a:cxnLst>
                <a:rect l="0" t="0" r="r" b="b"/>
                <a:pathLst>
                  <a:path w="1" h="30">
                    <a:moveTo>
                      <a:pt x="0" y="0"/>
                    </a:moveTo>
                    <a:cubicBezTo>
                      <a:pt x="0" y="30"/>
                      <a:pt x="0" y="30"/>
                      <a:pt x="0" y="30"/>
                    </a:cubicBezTo>
                    <a:cubicBezTo>
                      <a:pt x="0" y="30"/>
                      <a:pt x="1" y="30"/>
                      <a:pt x="1" y="30"/>
                    </a:cubicBezTo>
                    <a:cubicBezTo>
                      <a:pt x="1" y="0"/>
                      <a:pt x="1" y="0"/>
                      <a:pt x="1"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5" name="Freeform 556"/>
              <p:cNvSpPr>
                <a:spLocks/>
              </p:cNvSpPr>
              <p:nvPr/>
            </p:nvSpPr>
            <p:spPr bwMode="auto">
              <a:xfrm>
                <a:off x="4123" y="1027"/>
                <a:ext cx="2" cy="69"/>
              </a:xfrm>
              <a:custGeom>
                <a:avLst/>
                <a:gdLst>
                  <a:gd name="T0" fmla="*/ 0 w 1"/>
                  <a:gd name="T1" fmla="*/ 1 h 32"/>
                  <a:gd name="T2" fmla="*/ 0 w 1"/>
                  <a:gd name="T3" fmla="*/ 31 h 32"/>
                  <a:gd name="T4" fmla="*/ 1 w 1"/>
                  <a:gd name="T5" fmla="*/ 32 h 32"/>
                  <a:gd name="T6" fmla="*/ 1 w 1"/>
                  <a:gd name="T7" fmla="*/ 0 h 32"/>
                  <a:gd name="T8" fmla="*/ 0 w 1"/>
                  <a:gd name="T9" fmla="*/ 1 h 32"/>
                </a:gdLst>
                <a:ahLst/>
                <a:cxnLst>
                  <a:cxn ang="0">
                    <a:pos x="T0" y="T1"/>
                  </a:cxn>
                  <a:cxn ang="0">
                    <a:pos x="T2" y="T3"/>
                  </a:cxn>
                  <a:cxn ang="0">
                    <a:pos x="T4" y="T5"/>
                  </a:cxn>
                  <a:cxn ang="0">
                    <a:pos x="T6" y="T7"/>
                  </a:cxn>
                  <a:cxn ang="0">
                    <a:pos x="T8" y="T9"/>
                  </a:cxn>
                </a:cxnLst>
                <a:rect l="0" t="0" r="r" b="b"/>
                <a:pathLst>
                  <a:path w="1" h="32">
                    <a:moveTo>
                      <a:pt x="0" y="1"/>
                    </a:moveTo>
                    <a:cubicBezTo>
                      <a:pt x="0" y="31"/>
                      <a:pt x="0" y="31"/>
                      <a:pt x="0" y="31"/>
                    </a:cubicBezTo>
                    <a:cubicBezTo>
                      <a:pt x="0" y="31"/>
                      <a:pt x="1" y="31"/>
                      <a:pt x="1" y="32"/>
                    </a:cubicBezTo>
                    <a:cubicBezTo>
                      <a:pt x="1" y="0"/>
                      <a:pt x="1" y="0"/>
                      <a:pt x="1" y="0"/>
                    </a:cubicBezTo>
                    <a:cubicBezTo>
                      <a:pt x="1" y="1"/>
                      <a:pt x="0"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6" name="Freeform 557"/>
              <p:cNvSpPr>
                <a:spLocks/>
              </p:cNvSpPr>
              <p:nvPr/>
            </p:nvSpPr>
            <p:spPr bwMode="auto">
              <a:xfrm>
                <a:off x="4129" y="1027"/>
                <a:ext cx="5"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1" y="32"/>
                      <a:pt x="2" y="32"/>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7" name="Freeform 558"/>
              <p:cNvSpPr>
                <a:spLocks/>
              </p:cNvSpPr>
              <p:nvPr/>
            </p:nvSpPr>
            <p:spPr bwMode="auto">
              <a:xfrm>
                <a:off x="4138" y="1027"/>
                <a:ext cx="4"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1" y="32"/>
                      <a:pt x="2" y="32"/>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8" name="Freeform 559"/>
              <p:cNvSpPr>
                <a:spLocks/>
              </p:cNvSpPr>
              <p:nvPr/>
            </p:nvSpPr>
            <p:spPr bwMode="auto">
              <a:xfrm>
                <a:off x="4144" y="1027"/>
                <a:ext cx="5"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9" name="Freeform 560"/>
              <p:cNvSpPr>
                <a:spLocks/>
              </p:cNvSpPr>
              <p:nvPr/>
            </p:nvSpPr>
            <p:spPr bwMode="auto">
              <a:xfrm>
                <a:off x="4153" y="1027"/>
                <a:ext cx="4"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0" name="Rectangle 561"/>
              <p:cNvSpPr>
                <a:spLocks noChangeArrowheads="1"/>
              </p:cNvSpPr>
              <p:nvPr/>
            </p:nvSpPr>
            <p:spPr bwMode="auto">
              <a:xfrm>
                <a:off x="4166" y="1027"/>
                <a:ext cx="1" cy="1"/>
              </a:xfrm>
              <a:prstGeom prst="rect">
                <a:avLst/>
              </a:prstGeom>
              <a:solidFill>
                <a:srgbClr val="EF96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1" name="Freeform 562"/>
              <p:cNvSpPr>
                <a:spLocks/>
              </p:cNvSpPr>
              <p:nvPr/>
            </p:nvSpPr>
            <p:spPr bwMode="auto">
              <a:xfrm>
                <a:off x="4162" y="1027"/>
                <a:ext cx="4" cy="69"/>
              </a:xfrm>
              <a:custGeom>
                <a:avLst/>
                <a:gdLst>
                  <a:gd name="T0" fmla="*/ 2 w 2"/>
                  <a:gd name="T1" fmla="*/ 0 h 32"/>
                  <a:gd name="T2" fmla="*/ 0 w 2"/>
                  <a:gd name="T3" fmla="*/ 0 h 32"/>
                  <a:gd name="T4" fmla="*/ 0 w 2"/>
                  <a:gd name="T5" fmla="*/ 32 h 32"/>
                  <a:gd name="T6" fmla="*/ 2 w 2"/>
                  <a:gd name="T7" fmla="*/ 32 h 32"/>
                  <a:gd name="T8" fmla="*/ 2 w 2"/>
                  <a:gd name="T9" fmla="*/ 0 h 32"/>
                </a:gdLst>
                <a:ahLst/>
                <a:cxnLst>
                  <a:cxn ang="0">
                    <a:pos x="T0" y="T1"/>
                  </a:cxn>
                  <a:cxn ang="0">
                    <a:pos x="T2" y="T3"/>
                  </a:cxn>
                  <a:cxn ang="0">
                    <a:pos x="T4" y="T5"/>
                  </a:cxn>
                  <a:cxn ang="0">
                    <a:pos x="T6" y="T7"/>
                  </a:cxn>
                  <a:cxn ang="0">
                    <a:pos x="T8" y="T9"/>
                  </a:cxn>
                </a:cxnLst>
                <a:rect l="0" t="0" r="r" b="b"/>
                <a:pathLst>
                  <a:path w="2" h="32">
                    <a:moveTo>
                      <a:pt x="2" y="0"/>
                    </a:moveTo>
                    <a:cubicBezTo>
                      <a:pt x="0" y="0"/>
                      <a:pt x="0" y="0"/>
                      <a:pt x="0" y="0"/>
                    </a:cubicBezTo>
                    <a:cubicBezTo>
                      <a:pt x="0" y="32"/>
                      <a:pt x="0" y="32"/>
                      <a:pt x="0" y="32"/>
                    </a:cubicBezTo>
                    <a:cubicBezTo>
                      <a:pt x="1" y="32"/>
                      <a:pt x="1" y="32"/>
                      <a:pt x="2" y="32"/>
                    </a:cubicBezTo>
                    <a:cubicBezTo>
                      <a:pt x="2" y="0"/>
                      <a:pt x="2" y="0"/>
                      <a:pt x="2"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2" name="Freeform 563"/>
              <p:cNvSpPr>
                <a:spLocks/>
              </p:cNvSpPr>
              <p:nvPr/>
            </p:nvSpPr>
            <p:spPr bwMode="auto">
              <a:xfrm>
                <a:off x="4170" y="1027"/>
                <a:ext cx="5"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2"/>
                      <a:pt x="1" y="32"/>
                      <a:pt x="2" y="32"/>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3" name="Freeform 564"/>
              <p:cNvSpPr>
                <a:spLocks/>
              </p:cNvSpPr>
              <p:nvPr/>
            </p:nvSpPr>
            <p:spPr bwMode="auto">
              <a:xfrm>
                <a:off x="4179" y="1027"/>
                <a:ext cx="4" cy="69"/>
              </a:xfrm>
              <a:custGeom>
                <a:avLst/>
                <a:gdLst>
                  <a:gd name="T0" fmla="*/ 0 w 2"/>
                  <a:gd name="T1" fmla="*/ 0 h 32"/>
                  <a:gd name="T2" fmla="*/ 0 w 2"/>
                  <a:gd name="T3" fmla="*/ 32 h 32"/>
                  <a:gd name="T4" fmla="*/ 2 w 2"/>
                  <a:gd name="T5" fmla="*/ 31 h 32"/>
                  <a:gd name="T6" fmla="*/ 2 w 2"/>
                  <a:gd name="T7" fmla="*/ 1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1"/>
                      <a:pt x="1" y="31"/>
                      <a:pt x="2" y="31"/>
                    </a:cubicBezTo>
                    <a:cubicBezTo>
                      <a:pt x="2" y="1"/>
                      <a:pt x="2" y="1"/>
                      <a:pt x="2" y="1"/>
                    </a:cubicBezTo>
                    <a:cubicBezTo>
                      <a:pt x="1" y="1"/>
                      <a:pt x="0" y="1"/>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4" name="Freeform 565"/>
              <p:cNvSpPr>
                <a:spLocks/>
              </p:cNvSpPr>
              <p:nvPr/>
            </p:nvSpPr>
            <p:spPr bwMode="auto">
              <a:xfrm>
                <a:off x="4188" y="1029"/>
                <a:ext cx="4" cy="65"/>
              </a:xfrm>
              <a:custGeom>
                <a:avLst/>
                <a:gdLst>
                  <a:gd name="T0" fmla="*/ 0 w 2"/>
                  <a:gd name="T1" fmla="*/ 0 h 30"/>
                  <a:gd name="T2" fmla="*/ 0 w 2"/>
                  <a:gd name="T3" fmla="*/ 30 h 30"/>
                  <a:gd name="T4" fmla="*/ 2 w 2"/>
                  <a:gd name="T5" fmla="*/ 30 h 30"/>
                  <a:gd name="T6" fmla="*/ 2 w 2"/>
                  <a:gd name="T7" fmla="*/ 0 h 30"/>
                  <a:gd name="T8" fmla="*/ 0 w 2"/>
                  <a:gd name="T9" fmla="*/ 0 h 30"/>
                </a:gdLst>
                <a:ahLst/>
                <a:cxnLst>
                  <a:cxn ang="0">
                    <a:pos x="T0" y="T1"/>
                  </a:cxn>
                  <a:cxn ang="0">
                    <a:pos x="T2" y="T3"/>
                  </a:cxn>
                  <a:cxn ang="0">
                    <a:pos x="T4" y="T5"/>
                  </a:cxn>
                  <a:cxn ang="0">
                    <a:pos x="T6" y="T7"/>
                  </a:cxn>
                  <a:cxn ang="0">
                    <a:pos x="T8" y="T9"/>
                  </a:cxn>
                </a:cxnLst>
                <a:rect l="0" t="0" r="r" b="b"/>
                <a:pathLst>
                  <a:path w="2" h="30">
                    <a:moveTo>
                      <a:pt x="0" y="0"/>
                    </a:moveTo>
                    <a:cubicBezTo>
                      <a:pt x="0" y="30"/>
                      <a:pt x="0" y="30"/>
                      <a:pt x="0" y="30"/>
                    </a:cubicBezTo>
                    <a:cubicBezTo>
                      <a:pt x="0" y="30"/>
                      <a:pt x="1" y="30"/>
                      <a:pt x="2" y="30"/>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5" name="Freeform 566"/>
              <p:cNvSpPr>
                <a:spLocks/>
              </p:cNvSpPr>
              <p:nvPr/>
            </p:nvSpPr>
            <p:spPr bwMode="auto">
              <a:xfrm>
                <a:off x="4194" y="1031"/>
                <a:ext cx="5" cy="61"/>
              </a:xfrm>
              <a:custGeom>
                <a:avLst/>
                <a:gdLst>
                  <a:gd name="T0" fmla="*/ 0 w 2"/>
                  <a:gd name="T1" fmla="*/ 0 h 28"/>
                  <a:gd name="T2" fmla="*/ 0 w 2"/>
                  <a:gd name="T3" fmla="*/ 28 h 28"/>
                  <a:gd name="T4" fmla="*/ 2 w 2"/>
                  <a:gd name="T5" fmla="*/ 28 h 28"/>
                  <a:gd name="T6" fmla="*/ 2 w 2"/>
                  <a:gd name="T7" fmla="*/ 0 h 28"/>
                  <a:gd name="T8" fmla="*/ 0 w 2"/>
                  <a:gd name="T9" fmla="*/ 0 h 28"/>
                </a:gdLst>
                <a:ahLst/>
                <a:cxnLst>
                  <a:cxn ang="0">
                    <a:pos x="T0" y="T1"/>
                  </a:cxn>
                  <a:cxn ang="0">
                    <a:pos x="T2" y="T3"/>
                  </a:cxn>
                  <a:cxn ang="0">
                    <a:pos x="T4" y="T5"/>
                  </a:cxn>
                  <a:cxn ang="0">
                    <a:pos x="T6" y="T7"/>
                  </a:cxn>
                  <a:cxn ang="0">
                    <a:pos x="T8" y="T9"/>
                  </a:cxn>
                </a:cxnLst>
                <a:rect l="0" t="0" r="r" b="b"/>
                <a:pathLst>
                  <a:path w="2" h="28">
                    <a:moveTo>
                      <a:pt x="0" y="0"/>
                    </a:moveTo>
                    <a:cubicBezTo>
                      <a:pt x="0" y="28"/>
                      <a:pt x="0" y="28"/>
                      <a:pt x="0" y="28"/>
                    </a:cubicBezTo>
                    <a:cubicBezTo>
                      <a:pt x="1" y="28"/>
                      <a:pt x="1" y="28"/>
                      <a:pt x="2" y="28"/>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6" name="Freeform 567"/>
              <p:cNvSpPr>
                <a:spLocks/>
              </p:cNvSpPr>
              <p:nvPr/>
            </p:nvSpPr>
            <p:spPr bwMode="auto">
              <a:xfrm>
                <a:off x="4203" y="1034"/>
                <a:ext cx="4" cy="56"/>
              </a:xfrm>
              <a:custGeom>
                <a:avLst/>
                <a:gdLst>
                  <a:gd name="T0" fmla="*/ 0 w 2"/>
                  <a:gd name="T1" fmla="*/ 0 h 26"/>
                  <a:gd name="T2" fmla="*/ 0 w 2"/>
                  <a:gd name="T3" fmla="*/ 26 h 26"/>
                  <a:gd name="T4" fmla="*/ 2 w 2"/>
                  <a:gd name="T5" fmla="*/ 25 h 26"/>
                  <a:gd name="T6" fmla="*/ 2 w 2"/>
                  <a:gd name="T7" fmla="*/ 1 h 26"/>
                  <a:gd name="T8" fmla="*/ 0 w 2"/>
                  <a:gd name="T9" fmla="*/ 0 h 26"/>
                </a:gdLst>
                <a:ahLst/>
                <a:cxnLst>
                  <a:cxn ang="0">
                    <a:pos x="T0" y="T1"/>
                  </a:cxn>
                  <a:cxn ang="0">
                    <a:pos x="T2" y="T3"/>
                  </a:cxn>
                  <a:cxn ang="0">
                    <a:pos x="T4" y="T5"/>
                  </a:cxn>
                  <a:cxn ang="0">
                    <a:pos x="T6" y="T7"/>
                  </a:cxn>
                  <a:cxn ang="0">
                    <a:pos x="T8" y="T9"/>
                  </a:cxn>
                </a:cxnLst>
                <a:rect l="0" t="0" r="r" b="b"/>
                <a:pathLst>
                  <a:path w="2" h="26">
                    <a:moveTo>
                      <a:pt x="0" y="0"/>
                    </a:moveTo>
                    <a:cubicBezTo>
                      <a:pt x="0" y="26"/>
                      <a:pt x="0" y="26"/>
                      <a:pt x="0" y="26"/>
                    </a:cubicBezTo>
                    <a:cubicBezTo>
                      <a:pt x="1" y="26"/>
                      <a:pt x="1" y="26"/>
                      <a:pt x="2" y="25"/>
                    </a:cubicBezTo>
                    <a:cubicBezTo>
                      <a:pt x="2" y="1"/>
                      <a:pt x="2" y="1"/>
                      <a:pt x="2" y="1"/>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7" name="Freeform 568"/>
              <p:cNvSpPr>
                <a:spLocks/>
              </p:cNvSpPr>
              <p:nvPr/>
            </p:nvSpPr>
            <p:spPr bwMode="auto">
              <a:xfrm>
                <a:off x="4212" y="1038"/>
                <a:ext cx="4" cy="48"/>
              </a:xfrm>
              <a:custGeom>
                <a:avLst/>
                <a:gdLst>
                  <a:gd name="T0" fmla="*/ 0 w 2"/>
                  <a:gd name="T1" fmla="*/ 0 h 22"/>
                  <a:gd name="T2" fmla="*/ 0 w 2"/>
                  <a:gd name="T3" fmla="*/ 22 h 22"/>
                  <a:gd name="T4" fmla="*/ 2 w 2"/>
                  <a:gd name="T5" fmla="*/ 21 h 22"/>
                  <a:gd name="T6" fmla="*/ 2 w 2"/>
                  <a:gd name="T7" fmla="*/ 1 h 22"/>
                  <a:gd name="T8" fmla="*/ 0 w 2"/>
                  <a:gd name="T9" fmla="*/ 0 h 22"/>
                </a:gdLst>
                <a:ahLst/>
                <a:cxnLst>
                  <a:cxn ang="0">
                    <a:pos x="T0" y="T1"/>
                  </a:cxn>
                  <a:cxn ang="0">
                    <a:pos x="T2" y="T3"/>
                  </a:cxn>
                  <a:cxn ang="0">
                    <a:pos x="T4" y="T5"/>
                  </a:cxn>
                  <a:cxn ang="0">
                    <a:pos x="T6" y="T7"/>
                  </a:cxn>
                  <a:cxn ang="0">
                    <a:pos x="T8" y="T9"/>
                  </a:cxn>
                </a:cxnLst>
                <a:rect l="0" t="0" r="r" b="b"/>
                <a:pathLst>
                  <a:path w="2" h="22">
                    <a:moveTo>
                      <a:pt x="0" y="0"/>
                    </a:moveTo>
                    <a:cubicBezTo>
                      <a:pt x="0" y="22"/>
                      <a:pt x="0" y="22"/>
                      <a:pt x="0" y="22"/>
                    </a:cubicBezTo>
                    <a:cubicBezTo>
                      <a:pt x="1" y="22"/>
                      <a:pt x="1" y="22"/>
                      <a:pt x="2" y="21"/>
                    </a:cubicBezTo>
                    <a:cubicBezTo>
                      <a:pt x="2" y="1"/>
                      <a:pt x="2" y="1"/>
                      <a:pt x="2" y="1"/>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8" name="Freeform 569"/>
              <p:cNvSpPr>
                <a:spLocks/>
              </p:cNvSpPr>
              <p:nvPr/>
            </p:nvSpPr>
            <p:spPr bwMode="auto">
              <a:xfrm>
                <a:off x="4220" y="1042"/>
                <a:ext cx="5" cy="39"/>
              </a:xfrm>
              <a:custGeom>
                <a:avLst/>
                <a:gdLst>
                  <a:gd name="T0" fmla="*/ 2 w 2"/>
                  <a:gd name="T1" fmla="*/ 14 h 18"/>
                  <a:gd name="T2" fmla="*/ 2 w 2"/>
                  <a:gd name="T3" fmla="*/ 4 h 18"/>
                  <a:gd name="T4" fmla="*/ 0 w 2"/>
                  <a:gd name="T5" fmla="*/ 0 h 18"/>
                  <a:gd name="T6" fmla="*/ 0 w 2"/>
                  <a:gd name="T7" fmla="*/ 18 h 18"/>
                  <a:gd name="T8" fmla="*/ 2 w 2"/>
                  <a:gd name="T9" fmla="*/ 14 h 18"/>
                </a:gdLst>
                <a:ahLst/>
                <a:cxnLst>
                  <a:cxn ang="0">
                    <a:pos x="T0" y="T1"/>
                  </a:cxn>
                  <a:cxn ang="0">
                    <a:pos x="T2" y="T3"/>
                  </a:cxn>
                  <a:cxn ang="0">
                    <a:pos x="T4" y="T5"/>
                  </a:cxn>
                  <a:cxn ang="0">
                    <a:pos x="T6" y="T7"/>
                  </a:cxn>
                  <a:cxn ang="0">
                    <a:pos x="T8" y="T9"/>
                  </a:cxn>
                </a:cxnLst>
                <a:rect l="0" t="0" r="r" b="b"/>
                <a:pathLst>
                  <a:path w="2" h="18">
                    <a:moveTo>
                      <a:pt x="2" y="14"/>
                    </a:moveTo>
                    <a:cubicBezTo>
                      <a:pt x="2" y="4"/>
                      <a:pt x="2" y="4"/>
                      <a:pt x="2" y="4"/>
                    </a:cubicBezTo>
                    <a:cubicBezTo>
                      <a:pt x="2" y="3"/>
                      <a:pt x="1" y="1"/>
                      <a:pt x="0" y="0"/>
                    </a:cubicBezTo>
                    <a:cubicBezTo>
                      <a:pt x="0" y="18"/>
                      <a:pt x="0" y="18"/>
                      <a:pt x="0" y="18"/>
                    </a:cubicBezTo>
                    <a:cubicBezTo>
                      <a:pt x="1" y="17"/>
                      <a:pt x="2" y="16"/>
                      <a:pt x="2" y="1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9" name="Oval 570"/>
              <p:cNvSpPr>
                <a:spLocks noChangeArrowheads="1"/>
              </p:cNvSpPr>
              <p:nvPr/>
            </p:nvSpPr>
            <p:spPr bwMode="auto">
              <a:xfrm>
                <a:off x="4079" y="1027"/>
                <a:ext cx="146" cy="48"/>
              </a:xfrm>
              <a:prstGeom prst="ellipse">
                <a:avLst/>
              </a:prstGeom>
              <a:solidFill>
                <a:srgbClr val="FFCD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0" name="Oval 571"/>
              <p:cNvSpPr>
                <a:spLocks noChangeArrowheads="1"/>
              </p:cNvSpPr>
              <p:nvPr/>
            </p:nvSpPr>
            <p:spPr bwMode="auto">
              <a:xfrm>
                <a:off x="4092" y="1034"/>
                <a:ext cx="120" cy="36"/>
              </a:xfrm>
              <a:prstGeom prst="ellipse">
                <a:avLst/>
              </a:prstGeom>
              <a:solidFill>
                <a:srgbClr val="FFD3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1" name="Oval 572"/>
              <p:cNvSpPr>
                <a:spLocks noChangeArrowheads="1"/>
              </p:cNvSpPr>
              <p:nvPr/>
            </p:nvSpPr>
            <p:spPr bwMode="auto">
              <a:xfrm>
                <a:off x="4092" y="1031"/>
                <a:ext cx="120" cy="35"/>
              </a:xfrm>
              <a:prstGeom prst="ellipse">
                <a:avLst/>
              </a:prstGeom>
              <a:solidFill>
                <a:srgbClr val="F7BF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2" name="Freeform 573"/>
              <p:cNvSpPr>
                <a:spLocks/>
              </p:cNvSpPr>
              <p:nvPr/>
            </p:nvSpPr>
            <p:spPr bwMode="auto">
              <a:xfrm>
                <a:off x="4092" y="1031"/>
                <a:ext cx="120" cy="20"/>
              </a:xfrm>
              <a:custGeom>
                <a:avLst/>
                <a:gdLst>
                  <a:gd name="T0" fmla="*/ 28 w 55"/>
                  <a:gd name="T1" fmla="*/ 1 h 9"/>
                  <a:gd name="T2" fmla="*/ 55 w 55"/>
                  <a:gd name="T3" fmla="*/ 9 h 9"/>
                  <a:gd name="T4" fmla="*/ 55 w 55"/>
                  <a:gd name="T5" fmla="*/ 8 h 9"/>
                  <a:gd name="T6" fmla="*/ 28 w 55"/>
                  <a:gd name="T7" fmla="*/ 0 h 9"/>
                  <a:gd name="T8" fmla="*/ 0 w 55"/>
                  <a:gd name="T9" fmla="*/ 8 h 9"/>
                  <a:gd name="T10" fmla="*/ 0 w 55"/>
                  <a:gd name="T11" fmla="*/ 9 h 9"/>
                  <a:gd name="T12" fmla="*/ 28 w 55"/>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55" h="9">
                    <a:moveTo>
                      <a:pt x="28" y="1"/>
                    </a:moveTo>
                    <a:cubicBezTo>
                      <a:pt x="42" y="1"/>
                      <a:pt x="54" y="4"/>
                      <a:pt x="55" y="9"/>
                    </a:cubicBezTo>
                    <a:cubicBezTo>
                      <a:pt x="55" y="8"/>
                      <a:pt x="55" y="8"/>
                      <a:pt x="55" y="8"/>
                    </a:cubicBezTo>
                    <a:cubicBezTo>
                      <a:pt x="55" y="3"/>
                      <a:pt x="43" y="0"/>
                      <a:pt x="28" y="0"/>
                    </a:cubicBezTo>
                    <a:cubicBezTo>
                      <a:pt x="12" y="0"/>
                      <a:pt x="0" y="3"/>
                      <a:pt x="0" y="8"/>
                    </a:cubicBezTo>
                    <a:cubicBezTo>
                      <a:pt x="0" y="8"/>
                      <a:pt x="0" y="8"/>
                      <a:pt x="0" y="9"/>
                    </a:cubicBezTo>
                    <a:cubicBezTo>
                      <a:pt x="2" y="4"/>
                      <a:pt x="13" y="1"/>
                      <a:pt x="28" y="1"/>
                    </a:cubicBez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3" name="Freeform 574"/>
              <p:cNvSpPr>
                <a:spLocks/>
              </p:cNvSpPr>
              <p:nvPr/>
            </p:nvSpPr>
            <p:spPr bwMode="auto">
              <a:xfrm>
                <a:off x="4079" y="997"/>
                <a:ext cx="146" cy="71"/>
              </a:xfrm>
              <a:custGeom>
                <a:avLst/>
                <a:gdLst>
                  <a:gd name="T0" fmla="*/ 67 w 67"/>
                  <a:gd name="T1" fmla="*/ 22 h 33"/>
                  <a:gd name="T2" fmla="*/ 34 w 67"/>
                  <a:gd name="T3" fmla="*/ 33 h 33"/>
                  <a:gd name="T4" fmla="*/ 0 w 67"/>
                  <a:gd name="T5" fmla="*/ 22 h 33"/>
                  <a:gd name="T6" fmla="*/ 0 w 67"/>
                  <a:gd name="T7" fmla="*/ 11 h 33"/>
                  <a:gd name="T8" fmla="*/ 34 w 67"/>
                  <a:gd name="T9" fmla="*/ 0 h 33"/>
                  <a:gd name="T10" fmla="*/ 67 w 67"/>
                  <a:gd name="T11" fmla="*/ 11 h 33"/>
                  <a:gd name="T12" fmla="*/ 67 w 67"/>
                  <a:gd name="T13" fmla="*/ 22 h 33"/>
                </a:gdLst>
                <a:ahLst/>
                <a:cxnLst>
                  <a:cxn ang="0">
                    <a:pos x="T0" y="T1"/>
                  </a:cxn>
                  <a:cxn ang="0">
                    <a:pos x="T2" y="T3"/>
                  </a:cxn>
                  <a:cxn ang="0">
                    <a:pos x="T4" y="T5"/>
                  </a:cxn>
                  <a:cxn ang="0">
                    <a:pos x="T6" y="T7"/>
                  </a:cxn>
                  <a:cxn ang="0">
                    <a:pos x="T8" y="T9"/>
                  </a:cxn>
                  <a:cxn ang="0">
                    <a:pos x="T10" y="T11"/>
                  </a:cxn>
                  <a:cxn ang="0">
                    <a:pos x="T12" y="T13"/>
                  </a:cxn>
                </a:cxnLst>
                <a:rect l="0" t="0" r="r" b="b"/>
                <a:pathLst>
                  <a:path w="67" h="33">
                    <a:moveTo>
                      <a:pt x="67" y="22"/>
                    </a:moveTo>
                    <a:cubicBezTo>
                      <a:pt x="67" y="28"/>
                      <a:pt x="52" y="33"/>
                      <a:pt x="34" y="33"/>
                    </a:cubicBezTo>
                    <a:cubicBezTo>
                      <a:pt x="15" y="33"/>
                      <a:pt x="0" y="28"/>
                      <a:pt x="0" y="22"/>
                    </a:cubicBezTo>
                    <a:cubicBezTo>
                      <a:pt x="0" y="11"/>
                      <a:pt x="0" y="11"/>
                      <a:pt x="0" y="11"/>
                    </a:cubicBezTo>
                    <a:cubicBezTo>
                      <a:pt x="0" y="5"/>
                      <a:pt x="15" y="0"/>
                      <a:pt x="34" y="0"/>
                    </a:cubicBezTo>
                    <a:cubicBezTo>
                      <a:pt x="52" y="0"/>
                      <a:pt x="67" y="5"/>
                      <a:pt x="67" y="11"/>
                    </a:cubicBezTo>
                    <a:lnTo>
                      <a:pt x="67" y="22"/>
                    </a:ln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4" name="Freeform 575"/>
              <p:cNvSpPr>
                <a:spLocks/>
              </p:cNvSpPr>
              <p:nvPr/>
            </p:nvSpPr>
            <p:spPr bwMode="auto">
              <a:xfrm>
                <a:off x="4079" y="994"/>
                <a:ext cx="146" cy="70"/>
              </a:xfrm>
              <a:custGeom>
                <a:avLst/>
                <a:gdLst>
                  <a:gd name="T0" fmla="*/ 67 w 67"/>
                  <a:gd name="T1" fmla="*/ 21 h 32"/>
                  <a:gd name="T2" fmla="*/ 34 w 67"/>
                  <a:gd name="T3" fmla="*/ 32 h 32"/>
                  <a:gd name="T4" fmla="*/ 0 w 67"/>
                  <a:gd name="T5" fmla="*/ 21 h 32"/>
                  <a:gd name="T6" fmla="*/ 0 w 67"/>
                  <a:gd name="T7" fmla="*/ 11 h 32"/>
                  <a:gd name="T8" fmla="*/ 34 w 67"/>
                  <a:gd name="T9" fmla="*/ 0 h 32"/>
                  <a:gd name="T10" fmla="*/ 67 w 67"/>
                  <a:gd name="T11" fmla="*/ 11 h 32"/>
                  <a:gd name="T12" fmla="*/ 67 w 67"/>
                  <a:gd name="T13" fmla="*/ 21 h 32"/>
                </a:gdLst>
                <a:ahLst/>
                <a:cxnLst>
                  <a:cxn ang="0">
                    <a:pos x="T0" y="T1"/>
                  </a:cxn>
                  <a:cxn ang="0">
                    <a:pos x="T2" y="T3"/>
                  </a:cxn>
                  <a:cxn ang="0">
                    <a:pos x="T4" y="T5"/>
                  </a:cxn>
                  <a:cxn ang="0">
                    <a:pos x="T6" y="T7"/>
                  </a:cxn>
                  <a:cxn ang="0">
                    <a:pos x="T8" y="T9"/>
                  </a:cxn>
                  <a:cxn ang="0">
                    <a:pos x="T10" y="T11"/>
                  </a:cxn>
                  <a:cxn ang="0">
                    <a:pos x="T12" y="T13"/>
                  </a:cxn>
                </a:cxnLst>
                <a:rect l="0" t="0" r="r" b="b"/>
                <a:pathLst>
                  <a:path w="67" h="32">
                    <a:moveTo>
                      <a:pt x="67" y="21"/>
                    </a:moveTo>
                    <a:cubicBezTo>
                      <a:pt x="67" y="27"/>
                      <a:pt x="52" y="32"/>
                      <a:pt x="34" y="32"/>
                    </a:cubicBezTo>
                    <a:cubicBezTo>
                      <a:pt x="15" y="32"/>
                      <a:pt x="0" y="27"/>
                      <a:pt x="0" y="21"/>
                    </a:cubicBezTo>
                    <a:cubicBezTo>
                      <a:pt x="0" y="11"/>
                      <a:pt x="0" y="11"/>
                      <a:pt x="0" y="11"/>
                    </a:cubicBezTo>
                    <a:cubicBezTo>
                      <a:pt x="0" y="5"/>
                      <a:pt x="15" y="0"/>
                      <a:pt x="34" y="0"/>
                    </a:cubicBezTo>
                    <a:cubicBezTo>
                      <a:pt x="52" y="0"/>
                      <a:pt x="67" y="5"/>
                      <a:pt x="67" y="11"/>
                    </a:cubicBezTo>
                    <a:lnTo>
                      <a:pt x="67" y="21"/>
                    </a:ln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5" name="Freeform 576"/>
              <p:cNvSpPr>
                <a:spLocks/>
              </p:cNvSpPr>
              <p:nvPr/>
            </p:nvSpPr>
            <p:spPr bwMode="auto">
              <a:xfrm>
                <a:off x="4079" y="1010"/>
                <a:ext cx="5" cy="39"/>
              </a:xfrm>
              <a:custGeom>
                <a:avLst/>
                <a:gdLst>
                  <a:gd name="T0" fmla="*/ 0 w 2"/>
                  <a:gd name="T1" fmla="*/ 4 h 18"/>
                  <a:gd name="T2" fmla="*/ 0 w 2"/>
                  <a:gd name="T3" fmla="*/ 14 h 18"/>
                  <a:gd name="T4" fmla="*/ 2 w 2"/>
                  <a:gd name="T5" fmla="*/ 18 h 18"/>
                  <a:gd name="T6" fmla="*/ 2 w 2"/>
                  <a:gd name="T7" fmla="*/ 0 h 18"/>
                  <a:gd name="T8" fmla="*/ 0 w 2"/>
                  <a:gd name="T9" fmla="*/ 4 h 18"/>
                </a:gdLst>
                <a:ahLst/>
                <a:cxnLst>
                  <a:cxn ang="0">
                    <a:pos x="T0" y="T1"/>
                  </a:cxn>
                  <a:cxn ang="0">
                    <a:pos x="T2" y="T3"/>
                  </a:cxn>
                  <a:cxn ang="0">
                    <a:pos x="T4" y="T5"/>
                  </a:cxn>
                  <a:cxn ang="0">
                    <a:pos x="T6" y="T7"/>
                  </a:cxn>
                  <a:cxn ang="0">
                    <a:pos x="T8" y="T9"/>
                  </a:cxn>
                </a:cxnLst>
                <a:rect l="0" t="0" r="r" b="b"/>
                <a:pathLst>
                  <a:path w="2" h="18">
                    <a:moveTo>
                      <a:pt x="0" y="4"/>
                    </a:moveTo>
                    <a:cubicBezTo>
                      <a:pt x="0" y="14"/>
                      <a:pt x="0" y="14"/>
                      <a:pt x="0" y="14"/>
                    </a:cubicBezTo>
                    <a:cubicBezTo>
                      <a:pt x="0" y="15"/>
                      <a:pt x="1" y="17"/>
                      <a:pt x="2" y="18"/>
                    </a:cubicBezTo>
                    <a:cubicBezTo>
                      <a:pt x="2" y="0"/>
                      <a:pt x="2" y="0"/>
                      <a:pt x="2" y="0"/>
                    </a:cubicBezTo>
                    <a:cubicBezTo>
                      <a:pt x="1" y="1"/>
                      <a:pt x="0" y="3"/>
                      <a:pt x="0" y="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6" name="Freeform 577"/>
              <p:cNvSpPr>
                <a:spLocks/>
              </p:cNvSpPr>
              <p:nvPr/>
            </p:nvSpPr>
            <p:spPr bwMode="auto">
              <a:xfrm>
                <a:off x="4088" y="1005"/>
                <a:ext cx="4" cy="48"/>
              </a:xfrm>
              <a:custGeom>
                <a:avLst/>
                <a:gdLst>
                  <a:gd name="T0" fmla="*/ 0 w 2"/>
                  <a:gd name="T1" fmla="*/ 1 h 22"/>
                  <a:gd name="T2" fmla="*/ 0 w 2"/>
                  <a:gd name="T3" fmla="*/ 21 h 22"/>
                  <a:gd name="T4" fmla="*/ 2 w 2"/>
                  <a:gd name="T5" fmla="*/ 22 h 22"/>
                  <a:gd name="T6" fmla="*/ 2 w 2"/>
                  <a:gd name="T7" fmla="*/ 0 h 22"/>
                  <a:gd name="T8" fmla="*/ 0 w 2"/>
                  <a:gd name="T9" fmla="*/ 1 h 22"/>
                </a:gdLst>
                <a:ahLst/>
                <a:cxnLst>
                  <a:cxn ang="0">
                    <a:pos x="T0" y="T1"/>
                  </a:cxn>
                  <a:cxn ang="0">
                    <a:pos x="T2" y="T3"/>
                  </a:cxn>
                  <a:cxn ang="0">
                    <a:pos x="T4" y="T5"/>
                  </a:cxn>
                  <a:cxn ang="0">
                    <a:pos x="T6" y="T7"/>
                  </a:cxn>
                  <a:cxn ang="0">
                    <a:pos x="T8" y="T9"/>
                  </a:cxn>
                </a:cxnLst>
                <a:rect l="0" t="0" r="r" b="b"/>
                <a:pathLst>
                  <a:path w="2" h="22">
                    <a:moveTo>
                      <a:pt x="0" y="1"/>
                    </a:moveTo>
                    <a:cubicBezTo>
                      <a:pt x="0" y="21"/>
                      <a:pt x="0" y="21"/>
                      <a:pt x="0" y="21"/>
                    </a:cubicBezTo>
                    <a:cubicBezTo>
                      <a:pt x="1" y="22"/>
                      <a:pt x="1" y="22"/>
                      <a:pt x="2" y="22"/>
                    </a:cubicBezTo>
                    <a:cubicBezTo>
                      <a:pt x="2" y="0"/>
                      <a:pt x="2" y="0"/>
                      <a:pt x="2" y="0"/>
                    </a:cubicBezTo>
                    <a:cubicBezTo>
                      <a:pt x="1" y="0"/>
                      <a:pt x="1"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7" name="Freeform 578"/>
              <p:cNvSpPr>
                <a:spLocks/>
              </p:cNvSpPr>
              <p:nvPr/>
            </p:nvSpPr>
            <p:spPr bwMode="auto">
              <a:xfrm>
                <a:off x="4097" y="1001"/>
                <a:ext cx="4" cy="56"/>
              </a:xfrm>
              <a:custGeom>
                <a:avLst/>
                <a:gdLst>
                  <a:gd name="T0" fmla="*/ 0 w 2"/>
                  <a:gd name="T1" fmla="*/ 1 h 26"/>
                  <a:gd name="T2" fmla="*/ 0 w 2"/>
                  <a:gd name="T3" fmla="*/ 25 h 26"/>
                  <a:gd name="T4" fmla="*/ 2 w 2"/>
                  <a:gd name="T5" fmla="*/ 26 h 26"/>
                  <a:gd name="T6" fmla="*/ 2 w 2"/>
                  <a:gd name="T7" fmla="*/ 0 h 26"/>
                  <a:gd name="T8" fmla="*/ 0 w 2"/>
                  <a:gd name="T9" fmla="*/ 1 h 26"/>
                </a:gdLst>
                <a:ahLst/>
                <a:cxnLst>
                  <a:cxn ang="0">
                    <a:pos x="T0" y="T1"/>
                  </a:cxn>
                  <a:cxn ang="0">
                    <a:pos x="T2" y="T3"/>
                  </a:cxn>
                  <a:cxn ang="0">
                    <a:pos x="T4" y="T5"/>
                  </a:cxn>
                  <a:cxn ang="0">
                    <a:pos x="T6" y="T7"/>
                  </a:cxn>
                  <a:cxn ang="0">
                    <a:pos x="T8" y="T9"/>
                  </a:cxn>
                </a:cxnLst>
                <a:rect l="0" t="0" r="r" b="b"/>
                <a:pathLst>
                  <a:path w="2" h="26">
                    <a:moveTo>
                      <a:pt x="0" y="1"/>
                    </a:moveTo>
                    <a:cubicBezTo>
                      <a:pt x="0" y="25"/>
                      <a:pt x="0" y="25"/>
                      <a:pt x="0" y="25"/>
                    </a:cubicBezTo>
                    <a:cubicBezTo>
                      <a:pt x="0" y="25"/>
                      <a:pt x="1" y="26"/>
                      <a:pt x="2" y="26"/>
                    </a:cubicBezTo>
                    <a:cubicBezTo>
                      <a:pt x="2" y="0"/>
                      <a:pt x="2" y="0"/>
                      <a:pt x="2" y="0"/>
                    </a:cubicBezTo>
                    <a:cubicBezTo>
                      <a:pt x="1" y="0"/>
                      <a:pt x="0"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8" name="Freeform 579"/>
              <p:cNvSpPr>
                <a:spLocks/>
              </p:cNvSpPr>
              <p:nvPr/>
            </p:nvSpPr>
            <p:spPr bwMode="auto">
              <a:xfrm>
                <a:off x="4105" y="999"/>
                <a:ext cx="5" cy="61"/>
              </a:xfrm>
              <a:custGeom>
                <a:avLst/>
                <a:gdLst>
                  <a:gd name="T0" fmla="*/ 0 w 2"/>
                  <a:gd name="T1" fmla="*/ 0 h 28"/>
                  <a:gd name="T2" fmla="*/ 0 w 2"/>
                  <a:gd name="T3" fmla="*/ 28 h 28"/>
                  <a:gd name="T4" fmla="*/ 2 w 2"/>
                  <a:gd name="T5" fmla="*/ 28 h 28"/>
                  <a:gd name="T6" fmla="*/ 2 w 2"/>
                  <a:gd name="T7" fmla="*/ 0 h 28"/>
                  <a:gd name="T8" fmla="*/ 0 w 2"/>
                  <a:gd name="T9" fmla="*/ 0 h 28"/>
                </a:gdLst>
                <a:ahLst/>
                <a:cxnLst>
                  <a:cxn ang="0">
                    <a:pos x="T0" y="T1"/>
                  </a:cxn>
                  <a:cxn ang="0">
                    <a:pos x="T2" y="T3"/>
                  </a:cxn>
                  <a:cxn ang="0">
                    <a:pos x="T4" y="T5"/>
                  </a:cxn>
                  <a:cxn ang="0">
                    <a:pos x="T6" y="T7"/>
                  </a:cxn>
                  <a:cxn ang="0">
                    <a:pos x="T8" y="T9"/>
                  </a:cxn>
                </a:cxnLst>
                <a:rect l="0" t="0" r="r" b="b"/>
                <a:pathLst>
                  <a:path w="2" h="28">
                    <a:moveTo>
                      <a:pt x="0" y="0"/>
                    </a:moveTo>
                    <a:cubicBezTo>
                      <a:pt x="0" y="28"/>
                      <a:pt x="0" y="28"/>
                      <a:pt x="0" y="28"/>
                    </a:cubicBezTo>
                    <a:cubicBezTo>
                      <a:pt x="0" y="28"/>
                      <a:pt x="1" y="28"/>
                      <a:pt x="2" y="28"/>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9" name="Freeform 580"/>
              <p:cNvSpPr>
                <a:spLocks/>
              </p:cNvSpPr>
              <p:nvPr/>
            </p:nvSpPr>
            <p:spPr bwMode="auto">
              <a:xfrm>
                <a:off x="4114" y="997"/>
                <a:ext cx="2" cy="65"/>
              </a:xfrm>
              <a:custGeom>
                <a:avLst/>
                <a:gdLst>
                  <a:gd name="T0" fmla="*/ 0 w 1"/>
                  <a:gd name="T1" fmla="*/ 0 h 30"/>
                  <a:gd name="T2" fmla="*/ 0 w 1"/>
                  <a:gd name="T3" fmla="*/ 30 h 30"/>
                  <a:gd name="T4" fmla="*/ 1 w 1"/>
                  <a:gd name="T5" fmla="*/ 30 h 30"/>
                  <a:gd name="T6" fmla="*/ 1 w 1"/>
                  <a:gd name="T7" fmla="*/ 0 h 30"/>
                  <a:gd name="T8" fmla="*/ 0 w 1"/>
                  <a:gd name="T9" fmla="*/ 0 h 30"/>
                </a:gdLst>
                <a:ahLst/>
                <a:cxnLst>
                  <a:cxn ang="0">
                    <a:pos x="T0" y="T1"/>
                  </a:cxn>
                  <a:cxn ang="0">
                    <a:pos x="T2" y="T3"/>
                  </a:cxn>
                  <a:cxn ang="0">
                    <a:pos x="T4" y="T5"/>
                  </a:cxn>
                  <a:cxn ang="0">
                    <a:pos x="T6" y="T7"/>
                  </a:cxn>
                  <a:cxn ang="0">
                    <a:pos x="T8" y="T9"/>
                  </a:cxn>
                </a:cxnLst>
                <a:rect l="0" t="0" r="r" b="b"/>
                <a:pathLst>
                  <a:path w="1" h="30">
                    <a:moveTo>
                      <a:pt x="0" y="0"/>
                    </a:moveTo>
                    <a:cubicBezTo>
                      <a:pt x="0" y="30"/>
                      <a:pt x="0" y="30"/>
                      <a:pt x="0" y="30"/>
                    </a:cubicBezTo>
                    <a:cubicBezTo>
                      <a:pt x="0" y="30"/>
                      <a:pt x="1" y="30"/>
                      <a:pt x="1" y="30"/>
                    </a:cubicBezTo>
                    <a:cubicBezTo>
                      <a:pt x="1" y="0"/>
                      <a:pt x="1" y="0"/>
                      <a:pt x="1"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0" name="Freeform 581"/>
              <p:cNvSpPr>
                <a:spLocks/>
              </p:cNvSpPr>
              <p:nvPr/>
            </p:nvSpPr>
            <p:spPr bwMode="auto">
              <a:xfrm>
                <a:off x="4123" y="997"/>
                <a:ext cx="2" cy="67"/>
              </a:xfrm>
              <a:custGeom>
                <a:avLst/>
                <a:gdLst>
                  <a:gd name="T0" fmla="*/ 0 w 1"/>
                  <a:gd name="T1" fmla="*/ 0 h 31"/>
                  <a:gd name="T2" fmla="*/ 0 w 1"/>
                  <a:gd name="T3" fmla="*/ 30 h 31"/>
                  <a:gd name="T4" fmla="*/ 1 w 1"/>
                  <a:gd name="T5" fmla="*/ 31 h 31"/>
                  <a:gd name="T6" fmla="*/ 1 w 1"/>
                  <a:gd name="T7" fmla="*/ 0 h 31"/>
                  <a:gd name="T8" fmla="*/ 0 w 1"/>
                  <a:gd name="T9" fmla="*/ 0 h 31"/>
                </a:gdLst>
                <a:ahLst/>
                <a:cxnLst>
                  <a:cxn ang="0">
                    <a:pos x="T0" y="T1"/>
                  </a:cxn>
                  <a:cxn ang="0">
                    <a:pos x="T2" y="T3"/>
                  </a:cxn>
                  <a:cxn ang="0">
                    <a:pos x="T4" y="T5"/>
                  </a:cxn>
                  <a:cxn ang="0">
                    <a:pos x="T6" y="T7"/>
                  </a:cxn>
                  <a:cxn ang="0">
                    <a:pos x="T8" y="T9"/>
                  </a:cxn>
                </a:cxnLst>
                <a:rect l="0" t="0" r="r" b="b"/>
                <a:pathLst>
                  <a:path w="1" h="31">
                    <a:moveTo>
                      <a:pt x="0" y="0"/>
                    </a:moveTo>
                    <a:cubicBezTo>
                      <a:pt x="0" y="30"/>
                      <a:pt x="0" y="30"/>
                      <a:pt x="0" y="30"/>
                    </a:cubicBezTo>
                    <a:cubicBezTo>
                      <a:pt x="0" y="30"/>
                      <a:pt x="1" y="30"/>
                      <a:pt x="1" y="31"/>
                    </a:cubicBezTo>
                    <a:cubicBezTo>
                      <a:pt x="1" y="0"/>
                      <a:pt x="1" y="0"/>
                      <a:pt x="1"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1" name="Freeform 582"/>
              <p:cNvSpPr>
                <a:spLocks/>
              </p:cNvSpPr>
              <p:nvPr/>
            </p:nvSpPr>
            <p:spPr bwMode="auto">
              <a:xfrm>
                <a:off x="4129" y="994"/>
                <a:ext cx="5" cy="70"/>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1" y="32"/>
                      <a:pt x="2" y="32"/>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2" name="Freeform 583"/>
              <p:cNvSpPr>
                <a:spLocks/>
              </p:cNvSpPr>
              <p:nvPr/>
            </p:nvSpPr>
            <p:spPr bwMode="auto">
              <a:xfrm>
                <a:off x="4138" y="994"/>
                <a:ext cx="4" cy="70"/>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1" y="32"/>
                      <a:pt x="2" y="32"/>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3" name="Freeform 584"/>
              <p:cNvSpPr>
                <a:spLocks/>
              </p:cNvSpPr>
              <p:nvPr/>
            </p:nvSpPr>
            <p:spPr bwMode="auto">
              <a:xfrm>
                <a:off x="4144" y="994"/>
                <a:ext cx="5" cy="70"/>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4" name="Freeform 585"/>
              <p:cNvSpPr>
                <a:spLocks/>
              </p:cNvSpPr>
              <p:nvPr/>
            </p:nvSpPr>
            <p:spPr bwMode="auto">
              <a:xfrm>
                <a:off x="4153" y="994"/>
                <a:ext cx="4" cy="70"/>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5" name="Rectangle 586"/>
              <p:cNvSpPr>
                <a:spLocks noChangeArrowheads="1"/>
              </p:cNvSpPr>
              <p:nvPr/>
            </p:nvSpPr>
            <p:spPr bwMode="auto">
              <a:xfrm>
                <a:off x="4166" y="994"/>
                <a:ext cx="1" cy="1"/>
              </a:xfrm>
              <a:prstGeom prst="rect">
                <a:avLst/>
              </a:prstGeom>
              <a:solidFill>
                <a:srgbClr val="EF96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6" name="Freeform 587"/>
              <p:cNvSpPr>
                <a:spLocks/>
              </p:cNvSpPr>
              <p:nvPr/>
            </p:nvSpPr>
            <p:spPr bwMode="auto">
              <a:xfrm>
                <a:off x="4162" y="994"/>
                <a:ext cx="4" cy="70"/>
              </a:xfrm>
              <a:custGeom>
                <a:avLst/>
                <a:gdLst>
                  <a:gd name="T0" fmla="*/ 2 w 2"/>
                  <a:gd name="T1" fmla="*/ 0 h 32"/>
                  <a:gd name="T2" fmla="*/ 0 w 2"/>
                  <a:gd name="T3" fmla="*/ 0 h 32"/>
                  <a:gd name="T4" fmla="*/ 0 w 2"/>
                  <a:gd name="T5" fmla="*/ 32 h 32"/>
                  <a:gd name="T6" fmla="*/ 2 w 2"/>
                  <a:gd name="T7" fmla="*/ 32 h 32"/>
                  <a:gd name="T8" fmla="*/ 2 w 2"/>
                  <a:gd name="T9" fmla="*/ 0 h 32"/>
                </a:gdLst>
                <a:ahLst/>
                <a:cxnLst>
                  <a:cxn ang="0">
                    <a:pos x="T0" y="T1"/>
                  </a:cxn>
                  <a:cxn ang="0">
                    <a:pos x="T2" y="T3"/>
                  </a:cxn>
                  <a:cxn ang="0">
                    <a:pos x="T4" y="T5"/>
                  </a:cxn>
                  <a:cxn ang="0">
                    <a:pos x="T6" y="T7"/>
                  </a:cxn>
                  <a:cxn ang="0">
                    <a:pos x="T8" y="T9"/>
                  </a:cxn>
                </a:cxnLst>
                <a:rect l="0" t="0" r="r" b="b"/>
                <a:pathLst>
                  <a:path w="2" h="32">
                    <a:moveTo>
                      <a:pt x="2" y="0"/>
                    </a:moveTo>
                    <a:cubicBezTo>
                      <a:pt x="0" y="0"/>
                      <a:pt x="0" y="0"/>
                      <a:pt x="0" y="0"/>
                    </a:cubicBezTo>
                    <a:cubicBezTo>
                      <a:pt x="0" y="32"/>
                      <a:pt x="0" y="32"/>
                      <a:pt x="0" y="32"/>
                    </a:cubicBezTo>
                    <a:cubicBezTo>
                      <a:pt x="1" y="32"/>
                      <a:pt x="1" y="32"/>
                      <a:pt x="2" y="32"/>
                    </a:cubicBezTo>
                    <a:cubicBezTo>
                      <a:pt x="2" y="0"/>
                      <a:pt x="2" y="0"/>
                      <a:pt x="2"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7" name="Freeform 588"/>
              <p:cNvSpPr>
                <a:spLocks/>
              </p:cNvSpPr>
              <p:nvPr/>
            </p:nvSpPr>
            <p:spPr bwMode="auto">
              <a:xfrm>
                <a:off x="4170" y="994"/>
                <a:ext cx="5" cy="70"/>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2"/>
                      <a:pt x="1" y="32"/>
                      <a:pt x="2" y="32"/>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8" name="Freeform 589"/>
              <p:cNvSpPr>
                <a:spLocks/>
              </p:cNvSpPr>
              <p:nvPr/>
            </p:nvSpPr>
            <p:spPr bwMode="auto">
              <a:xfrm>
                <a:off x="4179" y="994"/>
                <a:ext cx="4" cy="70"/>
              </a:xfrm>
              <a:custGeom>
                <a:avLst/>
                <a:gdLst>
                  <a:gd name="T0" fmla="*/ 0 w 2"/>
                  <a:gd name="T1" fmla="*/ 0 h 32"/>
                  <a:gd name="T2" fmla="*/ 0 w 2"/>
                  <a:gd name="T3" fmla="*/ 32 h 32"/>
                  <a:gd name="T4" fmla="*/ 2 w 2"/>
                  <a:gd name="T5" fmla="*/ 31 h 32"/>
                  <a:gd name="T6" fmla="*/ 2 w 2"/>
                  <a:gd name="T7" fmla="*/ 1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1"/>
                      <a:pt x="1" y="31"/>
                      <a:pt x="2" y="31"/>
                    </a:cubicBezTo>
                    <a:cubicBezTo>
                      <a:pt x="2" y="1"/>
                      <a:pt x="2" y="1"/>
                      <a:pt x="2" y="1"/>
                    </a:cubicBezTo>
                    <a:cubicBezTo>
                      <a:pt x="1" y="1"/>
                      <a:pt x="0" y="1"/>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9" name="Freeform 590"/>
              <p:cNvSpPr>
                <a:spLocks/>
              </p:cNvSpPr>
              <p:nvPr/>
            </p:nvSpPr>
            <p:spPr bwMode="auto">
              <a:xfrm>
                <a:off x="4188" y="997"/>
                <a:ext cx="4" cy="65"/>
              </a:xfrm>
              <a:custGeom>
                <a:avLst/>
                <a:gdLst>
                  <a:gd name="T0" fmla="*/ 0 w 2"/>
                  <a:gd name="T1" fmla="*/ 0 h 30"/>
                  <a:gd name="T2" fmla="*/ 0 w 2"/>
                  <a:gd name="T3" fmla="*/ 30 h 30"/>
                  <a:gd name="T4" fmla="*/ 2 w 2"/>
                  <a:gd name="T5" fmla="*/ 30 h 30"/>
                  <a:gd name="T6" fmla="*/ 2 w 2"/>
                  <a:gd name="T7" fmla="*/ 0 h 30"/>
                  <a:gd name="T8" fmla="*/ 0 w 2"/>
                  <a:gd name="T9" fmla="*/ 0 h 30"/>
                </a:gdLst>
                <a:ahLst/>
                <a:cxnLst>
                  <a:cxn ang="0">
                    <a:pos x="T0" y="T1"/>
                  </a:cxn>
                  <a:cxn ang="0">
                    <a:pos x="T2" y="T3"/>
                  </a:cxn>
                  <a:cxn ang="0">
                    <a:pos x="T4" y="T5"/>
                  </a:cxn>
                  <a:cxn ang="0">
                    <a:pos x="T6" y="T7"/>
                  </a:cxn>
                  <a:cxn ang="0">
                    <a:pos x="T8" y="T9"/>
                  </a:cxn>
                </a:cxnLst>
                <a:rect l="0" t="0" r="r" b="b"/>
                <a:pathLst>
                  <a:path w="2" h="30">
                    <a:moveTo>
                      <a:pt x="0" y="0"/>
                    </a:moveTo>
                    <a:cubicBezTo>
                      <a:pt x="0" y="30"/>
                      <a:pt x="0" y="30"/>
                      <a:pt x="0" y="30"/>
                    </a:cubicBezTo>
                    <a:cubicBezTo>
                      <a:pt x="0" y="30"/>
                      <a:pt x="1" y="30"/>
                      <a:pt x="2" y="30"/>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0" name="Freeform 591"/>
              <p:cNvSpPr>
                <a:spLocks/>
              </p:cNvSpPr>
              <p:nvPr/>
            </p:nvSpPr>
            <p:spPr bwMode="auto">
              <a:xfrm>
                <a:off x="4194" y="999"/>
                <a:ext cx="5" cy="61"/>
              </a:xfrm>
              <a:custGeom>
                <a:avLst/>
                <a:gdLst>
                  <a:gd name="T0" fmla="*/ 0 w 2"/>
                  <a:gd name="T1" fmla="*/ 0 h 28"/>
                  <a:gd name="T2" fmla="*/ 0 w 2"/>
                  <a:gd name="T3" fmla="*/ 28 h 28"/>
                  <a:gd name="T4" fmla="*/ 2 w 2"/>
                  <a:gd name="T5" fmla="*/ 28 h 28"/>
                  <a:gd name="T6" fmla="*/ 2 w 2"/>
                  <a:gd name="T7" fmla="*/ 0 h 28"/>
                  <a:gd name="T8" fmla="*/ 0 w 2"/>
                  <a:gd name="T9" fmla="*/ 0 h 28"/>
                </a:gdLst>
                <a:ahLst/>
                <a:cxnLst>
                  <a:cxn ang="0">
                    <a:pos x="T0" y="T1"/>
                  </a:cxn>
                  <a:cxn ang="0">
                    <a:pos x="T2" y="T3"/>
                  </a:cxn>
                  <a:cxn ang="0">
                    <a:pos x="T4" y="T5"/>
                  </a:cxn>
                  <a:cxn ang="0">
                    <a:pos x="T6" y="T7"/>
                  </a:cxn>
                  <a:cxn ang="0">
                    <a:pos x="T8" y="T9"/>
                  </a:cxn>
                </a:cxnLst>
                <a:rect l="0" t="0" r="r" b="b"/>
                <a:pathLst>
                  <a:path w="2" h="28">
                    <a:moveTo>
                      <a:pt x="0" y="0"/>
                    </a:moveTo>
                    <a:cubicBezTo>
                      <a:pt x="0" y="28"/>
                      <a:pt x="0" y="28"/>
                      <a:pt x="0" y="28"/>
                    </a:cubicBezTo>
                    <a:cubicBezTo>
                      <a:pt x="1" y="28"/>
                      <a:pt x="1" y="28"/>
                      <a:pt x="2" y="28"/>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1" name="Freeform 592"/>
              <p:cNvSpPr>
                <a:spLocks/>
              </p:cNvSpPr>
              <p:nvPr/>
            </p:nvSpPr>
            <p:spPr bwMode="auto">
              <a:xfrm>
                <a:off x="4203" y="1001"/>
                <a:ext cx="4" cy="56"/>
              </a:xfrm>
              <a:custGeom>
                <a:avLst/>
                <a:gdLst>
                  <a:gd name="T0" fmla="*/ 0 w 2"/>
                  <a:gd name="T1" fmla="*/ 0 h 26"/>
                  <a:gd name="T2" fmla="*/ 0 w 2"/>
                  <a:gd name="T3" fmla="*/ 26 h 26"/>
                  <a:gd name="T4" fmla="*/ 2 w 2"/>
                  <a:gd name="T5" fmla="*/ 25 h 26"/>
                  <a:gd name="T6" fmla="*/ 2 w 2"/>
                  <a:gd name="T7" fmla="*/ 1 h 26"/>
                  <a:gd name="T8" fmla="*/ 0 w 2"/>
                  <a:gd name="T9" fmla="*/ 0 h 26"/>
                </a:gdLst>
                <a:ahLst/>
                <a:cxnLst>
                  <a:cxn ang="0">
                    <a:pos x="T0" y="T1"/>
                  </a:cxn>
                  <a:cxn ang="0">
                    <a:pos x="T2" y="T3"/>
                  </a:cxn>
                  <a:cxn ang="0">
                    <a:pos x="T4" y="T5"/>
                  </a:cxn>
                  <a:cxn ang="0">
                    <a:pos x="T6" y="T7"/>
                  </a:cxn>
                  <a:cxn ang="0">
                    <a:pos x="T8" y="T9"/>
                  </a:cxn>
                </a:cxnLst>
                <a:rect l="0" t="0" r="r" b="b"/>
                <a:pathLst>
                  <a:path w="2" h="26">
                    <a:moveTo>
                      <a:pt x="0" y="0"/>
                    </a:moveTo>
                    <a:cubicBezTo>
                      <a:pt x="0" y="26"/>
                      <a:pt x="0" y="26"/>
                      <a:pt x="0" y="26"/>
                    </a:cubicBezTo>
                    <a:cubicBezTo>
                      <a:pt x="1" y="26"/>
                      <a:pt x="1" y="26"/>
                      <a:pt x="2" y="25"/>
                    </a:cubicBezTo>
                    <a:cubicBezTo>
                      <a:pt x="2" y="1"/>
                      <a:pt x="2" y="1"/>
                      <a:pt x="2" y="1"/>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2" name="Freeform 593"/>
              <p:cNvSpPr>
                <a:spLocks/>
              </p:cNvSpPr>
              <p:nvPr/>
            </p:nvSpPr>
            <p:spPr bwMode="auto">
              <a:xfrm>
                <a:off x="4212" y="1005"/>
                <a:ext cx="4" cy="50"/>
              </a:xfrm>
              <a:custGeom>
                <a:avLst/>
                <a:gdLst>
                  <a:gd name="T0" fmla="*/ 0 w 2"/>
                  <a:gd name="T1" fmla="*/ 0 h 23"/>
                  <a:gd name="T2" fmla="*/ 0 w 2"/>
                  <a:gd name="T3" fmla="*/ 23 h 23"/>
                  <a:gd name="T4" fmla="*/ 2 w 2"/>
                  <a:gd name="T5" fmla="*/ 21 h 23"/>
                  <a:gd name="T6" fmla="*/ 2 w 2"/>
                  <a:gd name="T7" fmla="*/ 1 h 23"/>
                  <a:gd name="T8" fmla="*/ 0 w 2"/>
                  <a:gd name="T9" fmla="*/ 0 h 23"/>
                </a:gdLst>
                <a:ahLst/>
                <a:cxnLst>
                  <a:cxn ang="0">
                    <a:pos x="T0" y="T1"/>
                  </a:cxn>
                  <a:cxn ang="0">
                    <a:pos x="T2" y="T3"/>
                  </a:cxn>
                  <a:cxn ang="0">
                    <a:pos x="T4" y="T5"/>
                  </a:cxn>
                  <a:cxn ang="0">
                    <a:pos x="T6" y="T7"/>
                  </a:cxn>
                  <a:cxn ang="0">
                    <a:pos x="T8" y="T9"/>
                  </a:cxn>
                </a:cxnLst>
                <a:rect l="0" t="0" r="r" b="b"/>
                <a:pathLst>
                  <a:path w="2" h="23">
                    <a:moveTo>
                      <a:pt x="0" y="0"/>
                    </a:moveTo>
                    <a:cubicBezTo>
                      <a:pt x="0" y="23"/>
                      <a:pt x="0" y="23"/>
                      <a:pt x="0" y="23"/>
                    </a:cubicBezTo>
                    <a:cubicBezTo>
                      <a:pt x="1" y="22"/>
                      <a:pt x="1" y="22"/>
                      <a:pt x="2" y="21"/>
                    </a:cubicBezTo>
                    <a:cubicBezTo>
                      <a:pt x="2" y="1"/>
                      <a:pt x="2" y="1"/>
                      <a:pt x="2" y="1"/>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3" name="Freeform 594"/>
              <p:cNvSpPr>
                <a:spLocks/>
              </p:cNvSpPr>
              <p:nvPr/>
            </p:nvSpPr>
            <p:spPr bwMode="auto">
              <a:xfrm>
                <a:off x="4220" y="1010"/>
                <a:ext cx="5" cy="39"/>
              </a:xfrm>
              <a:custGeom>
                <a:avLst/>
                <a:gdLst>
                  <a:gd name="T0" fmla="*/ 2 w 2"/>
                  <a:gd name="T1" fmla="*/ 14 h 18"/>
                  <a:gd name="T2" fmla="*/ 2 w 2"/>
                  <a:gd name="T3" fmla="*/ 4 h 18"/>
                  <a:gd name="T4" fmla="*/ 0 w 2"/>
                  <a:gd name="T5" fmla="*/ 0 h 18"/>
                  <a:gd name="T6" fmla="*/ 0 w 2"/>
                  <a:gd name="T7" fmla="*/ 18 h 18"/>
                  <a:gd name="T8" fmla="*/ 2 w 2"/>
                  <a:gd name="T9" fmla="*/ 14 h 18"/>
                </a:gdLst>
                <a:ahLst/>
                <a:cxnLst>
                  <a:cxn ang="0">
                    <a:pos x="T0" y="T1"/>
                  </a:cxn>
                  <a:cxn ang="0">
                    <a:pos x="T2" y="T3"/>
                  </a:cxn>
                  <a:cxn ang="0">
                    <a:pos x="T4" y="T5"/>
                  </a:cxn>
                  <a:cxn ang="0">
                    <a:pos x="T6" y="T7"/>
                  </a:cxn>
                  <a:cxn ang="0">
                    <a:pos x="T8" y="T9"/>
                  </a:cxn>
                </a:cxnLst>
                <a:rect l="0" t="0" r="r" b="b"/>
                <a:pathLst>
                  <a:path w="2" h="18">
                    <a:moveTo>
                      <a:pt x="2" y="14"/>
                    </a:moveTo>
                    <a:cubicBezTo>
                      <a:pt x="2" y="4"/>
                      <a:pt x="2" y="4"/>
                      <a:pt x="2" y="4"/>
                    </a:cubicBezTo>
                    <a:cubicBezTo>
                      <a:pt x="2" y="3"/>
                      <a:pt x="1" y="1"/>
                      <a:pt x="0" y="0"/>
                    </a:cubicBezTo>
                    <a:cubicBezTo>
                      <a:pt x="0" y="18"/>
                      <a:pt x="0" y="18"/>
                      <a:pt x="0" y="18"/>
                    </a:cubicBezTo>
                    <a:cubicBezTo>
                      <a:pt x="1" y="17"/>
                      <a:pt x="2" y="16"/>
                      <a:pt x="2" y="1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4" name="Oval 595"/>
              <p:cNvSpPr>
                <a:spLocks noChangeArrowheads="1"/>
              </p:cNvSpPr>
              <p:nvPr/>
            </p:nvSpPr>
            <p:spPr bwMode="auto">
              <a:xfrm>
                <a:off x="4079" y="994"/>
                <a:ext cx="146" cy="48"/>
              </a:xfrm>
              <a:prstGeom prst="ellipse">
                <a:avLst/>
              </a:prstGeom>
              <a:solidFill>
                <a:srgbClr val="FFCD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5" name="Oval 596"/>
              <p:cNvSpPr>
                <a:spLocks noChangeArrowheads="1"/>
              </p:cNvSpPr>
              <p:nvPr/>
            </p:nvSpPr>
            <p:spPr bwMode="auto">
              <a:xfrm>
                <a:off x="4092" y="1001"/>
                <a:ext cx="120" cy="37"/>
              </a:xfrm>
              <a:prstGeom prst="ellipse">
                <a:avLst/>
              </a:prstGeom>
              <a:solidFill>
                <a:srgbClr val="FFD3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6" name="Oval 597"/>
              <p:cNvSpPr>
                <a:spLocks noChangeArrowheads="1"/>
              </p:cNvSpPr>
              <p:nvPr/>
            </p:nvSpPr>
            <p:spPr bwMode="auto">
              <a:xfrm>
                <a:off x="4092" y="999"/>
                <a:ext cx="120" cy="35"/>
              </a:xfrm>
              <a:prstGeom prst="ellipse">
                <a:avLst/>
              </a:prstGeom>
              <a:solidFill>
                <a:srgbClr val="F7BF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7" name="Freeform 598"/>
              <p:cNvSpPr>
                <a:spLocks/>
              </p:cNvSpPr>
              <p:nvPr/>
            </p:nvSpPr>
            <p:spPr bwMode="auto">
              <a:xfrm>
                <a:off x="4092" y="999"/>
                <a:ext cx="120" cy="19"/>
              </a:xfrm>
              <a:custGeom>
                <a:avLst/>
                <a:gdLst>
                  <a:gd name="T0" fmla="*/ 28 w 55"/>
                  <a:gd name="T1" fmla="*/ 1 h 9"/>
                  <a:gd name="T2" fmla="*/ 55 w 55"/>
                  <a:gd name="T3" fmla="*/ 9 h 9"/>
                  <a:gd name="T4" fmla="*/ 55 w 55"/>
                  <a:gd name="T5" fmla="*/ 8 h 9"/>
                  <a:gd name="T6" fmla="*/ 28 w 55"/>
                  <a:gd name="T7" fmla="*/ 0 h 9"/>
                  <a:gd name="T8" fmla="*/ 0 w 55"/>
                  <a:gd name="T9" fmla="*/ 8 h 9"/>
                  <a:gd name="T10" fmla="*/ 0 w 55"/>
                  <a:gd name="T11" fmla="*/ 9 h 9"/>
                  <a:gd name="T12" fmla="*/ 28 w 55"/>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55" h="9">
                    <a:moveTo>
                      <a:pt x="28" y="1"/>
                    </a:moveTo>
                    <a:cubicBezTo>
                      <a:pt x="42" y="1"/>
                      <a:pt x="54" y="5"/>
                      <a:pt x="55" y="9"/>
                    </a:cubicBezTo>
                    <a:cubicBezTo>
                      <a:pt x="55" y="8"/>
                      <a:pt x="55" y="8"/>
                      <a:pt x="55" y="8"/>
                    </a:cubicBezTo>
                    <a:cubicBezTo>
                      <a:pt x="55" y="3"/>
                      <a:pt x="43" y="0"/>
                      <a:pt x="28" y="0"/>
                    </a:cubicBezTo>
                    <a:cubicBezTo>
                      <a:pt x="12" y="0"/>
                      <a:pt x="0" y="3"/>
                      <a:pt x="0" y="8"/>
                    </a:cubicBezTo>
                    <a:cubicBezTo>
                      <a:pt x="0" y="8"/>
                      <a:pt x="0" y="8"/>
                      <a:pt x="0" y="9"/>
                    </a:cubicBezTo>
                    <a:cubicBezTo>
                      <a:pt x="2" y="5"/>
                      <a:pt x="13" y="1"/>
                      <a:pt x="28" y="1"/>
                    </a:cubicBez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8" name="Freeform 599"/>
              <p:cNvSpPr>
                <a:spLocks/>
              </p:cNvSpPr>
              <p:nvPr/>
            </p:nvSpPr>
            <p:spPr bwMode="auto">
              <a:xfrm>
                <a:off x="4079" y="964"/>
                <a:ext cx="146" cy="72"/>
              </a:xfrm>
              <a:custGeom>
                <a:avLst/>
                <a:gdLst>
                  <a:gd name="T0" fmla="*/ 67 w 67"/>
                  <a:gd name="T1" fmla="*/ 22 h 33"/>
                  <a:gd name="T2" fmla="*/ 34 w 67"/>
                  <a:gd name="T3" fmla="*/ 33 h 33"/>
                  <a:gd name="T4" fmla="*/ 0 w 67"/>
                  <a:gd name="T5" fmla="*/ 22 h 33"/>
                  <a:gd name="T6" fmla="*/ 0 w 67"/>
                  <a:gd name="T7" fmla="*/ 11 h 33"/>
                  <a:gd name="T8" fmla="*/ 34 w 67"/>
                  <a:gd name="T9" fmla="*/ 0 h 33"/>
                  <a:gd name="T10" fmla="*/ 67 w 67"/>
                  <a:gd name="T11" fmla="*/ 11 h 33"/>
                  <a:gd name="T12" fmla="*/ 67 w 67"/>
                  <a:gd name="T13" fmla="*/ 22 h 33"/>
                </a:gdLst>
                <a:ahLst/>
                <a:cxnLst>
                  <a:cxn ang="0">
                    <a:pos x="T0" y="T1"/>
                  </a:cxn>
                  <a:cxn ang="0">
                    <a:pos x="T2" y="T3"/>
                  </a:cxn>
                  <a:cxn ang="0">
                    <a:pos x="T4" y="T5"/>
                  </a:cxn>
                  <a:cxn ang="0">
                    <a:pos x="T6" y="T7"/>
                  </a:cxn>
                  <a:cxn ang="0">
                    <a:pos x="T8" y="T9"/>
                  </a:cxn>
                  <a:cxn ang="0">
                    <a:pos x="T10" y="T11"/>
                  </a:cxn>
                  <a:cxn ang="0">
                    <a:pos x="T12" y="T13"/>
                  </a:cxn>
                </a:cxnLst>
                <a:rect l="0" t="0" r="r" b="b"/>
                <a:pathLst>
                  <a:path w="67" h="33">
                    <a:moveTo>
                      <a:pt x="67" y="22"/>
                    </a:moveTo>
                    <a:cubicBezTo>
                      <a:pt x="67" y="28"/>
                      <a:pt x="52" y="33"/>
                      <a:pt x="34" y="33"/>
                    </a:cubicBezTo>
                    <a:cubicBezTo>
                      <a:pt x="15" y="33"/>
                      <a:pt x="0" y="28"/>
                      <a:pt x="0" y="22"/>
                    </a:cubicBezTo>
                    <a:cubicBezTo>
                      <a:pt x="0" y="11"/>
                      <a:pt x="0" y="11"/>
                      <a:pt x="0" y="11"/>
                    </a:cubicBezTo>
                    <a:cubicBezTo>
                      <a:pt x="0" y="5"/>
                      <a:pt x="15" y="0"/>
                      <a:pt x="34" y="0"/>
                    </a:cubicBezTo>
                    <a:cubicBezTo>
                      <a:pt x="52" y="0"/>
                      <a:pt x="67" y="5"/>
                      <a:pt x="67" y="11"/>
                    </a:cubicBezTo>
                    <a:lnTo>
                      <a:pt x="67" y="22"/>
                    </a:ln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9" name="Freeform 600"/>
              <p:cNvSpPr>
                <a:spLocks/>
              </p:cNvSpPr>
              <p:nvPr/>
            </p:nvSpPr>
            <p:spPr bwMode="auto">
              <a:xfrm>
                <a:off x="4079" y="962"/>
                <a:ext cx="146" cy="69"/>
              </a:xfrm>
              <a:custGeom>
                <a:avLst/>
                <a:gdLst>
                  <a:gd name="T0" fmla="*/ 67 w 67"/>
                  <a:gd name="T1" fmla="*/ 21 h 32"/>
                  <a:gd name="T2" fmla="*/ 34 w 67"/>
                  <a:gd name="T3" fmla="*/ 32 h 32"/>
                  <a:gd name="T4" fmla="*/ 0 w 67"/>
                  <a:gd name="T5" fmla="*/ 21 h 32"/>
                  <a:gd name="T6" fmla="*/ 0 w 67"/>
                  <a:gd name="T7" fmla="*/ 11 h 32"/>
                  <a:gd name="T8" fmla="*/ 34 w 67"/>
                  <a:gd name="T9" fmla="*/ 0 h 32"/>
                  <a:gd name="T10" fmla="*/ 67 w 67"/>
                  <a:gd name="T11" fmla="*/ 11 h 32"/>
                  <a:gd name="T12" fmla="*/ 67 w 67"/>
                  <a:gd name="T13" fmla="*/ 21 h 32"/>
                </a:gdLst>
                <a:ahLst/>
                <a:cxnLst>
                  <a:cxn ang="0">
                    <a:pos x="T0" y="T1"/>
                  </a:cxn>
                  <a:cxn ang="0">
                    <a:pos x="T2" y="T3"/>
                  </a:cxn>
                  <a:cxn ang="0">
                    <a:pos x="T4" y="T5"/>
                  </a:cxn>
                  <a:cxn ang="0">
                    <a:pos x="T6" y="T7"/>
                  </a:cxn>
                  <a:cxn ang="0">
                    <a:pos x="T8" y="T9"/>
                  </a:cxn>
                  <a:cxn ang="0">
                    <a:pos x="T10" y="T11"/>
                  </a:cxn>
                  <a:cxn ang="0">
                    <a:pos x="T12" y="T13"/>
                  </a:cxn>
                </a:cxnLst>
                <a:rect l="0" t="0" r="r" b="b"/>
                <a:pathLst>
                  <a:path w="67" h="32">
                    <a:moveTo>
                      <a:pt x="67" y="21"/>
                    </a:moveTo>
                    <a:cubicBezTo>
                      <a:pt x="67" y="27"/>
                      <a:pt x="52" y="32"/>
                      <a:pt x="34" y="32"/>
                    </a:cubicBezTo>
                    <a:cubicBezTo>
                      <a:pt x="15" y="32"/>
                      <a:pt x="0" y="27"/>
                      <a:pt x="0" y="21"/>
                    </a:cubicBezTo>
                    <a:cubicBezTo>
                      <a:pt x="0" y="11"/>
                      <a:pt x="0" y="11"/>
                      <a:pt x="0" y="11"/>
                    </a:cubicBezTo>
                    <a:cubicBezTo>
                      <a:pt x="0" y="5"/>
                      <a:pt x="15" y="0"/>
                      <a:pt x="34" y="0"/>
                    </a:cubicBezTo>
                    <a:cubicBezTo>
                      <a:pt x="52" y="0"/>
                      <a:pt x="67" y="5"/>
                      <a:pt x="67" y="11"/>
                    </a:cubicBezTo>
                    <a:lnTo>
                      <a:pt x="67" y="21"/>
                    </a:ln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0" name="Freeform 601"/>
              <p:cNvSpPr>
                <a:spLocks/>
              </p:cNvSpPr>
              <p:nvPr/>
            </p:nvSpPr>
            <p:spPr bwMode="auto">
              <a:xfrm>
                <a:off x="4079" y="977"/>
                <a:ext cx="5" cy="39"/>
              </a:xfrm>
              <a:custGeom>
                <a:avLst/>
                <a:gdLst>
                  <a:gd name="T0" fmla="*/ 0 w 2"/>
                  <a:gd name="T1" fmla="*/ 4 h 18"/>
                  <a:gd name="T2" fmla="*/ 0 w 2"/>
                  <a:gd name="T3" fmla="*/ 14 h 18"/>
                  <a:gd name="T4" fmla="*/ 2 w 2"/>
                  <a:gd name="T5" fmla="*/ 18 h 18"/>
                  <a:gd name="T6" fmla="*/ 2 w 2"/>
                  <a:gd name="T7" fmla="*/ 0 h 18"/>
                  <a:gd name="T8" fmla="*/ 0 w 2"/>
                  <a:gd name="T9" fmla="*/ 4 h 18"/>
                </a:gdLst>
                <a:ahLst/>
                <a:cxnLst>
                  <a:cxn ang="0">
                    <a:pos x="T0" y="T1"/>
                  </a:cxn>
                  <a:cxn ang="0">
                    <a:pos x="T2" y="T3"/>
                  </a:cxn>
                  <a:cxn ang="0">
                    <a:pos x="T4" y="T5"/>
                  </a:cxn>
                  <a:cxn ang="0">
                    <a:pos x="T6" y="T7"/>
                  </a:cxn>
                  <a:cxn ang="0">
                    <a:pos x="T8" y="T9"/>
                  </a:cxn>
                </a:cxnLst>
                <a:rect l="0" t="0" r="r" b="b"/>
                <a:pathLst>
                  <a:path w="2" h="18">
                    <a:moveTo>
                      <a:pt x="0" y="4"/>
                    </a:moveTo>
                    <a:cubicBezTo>
                      <a:pt x="0" y="14"/>
                      <a:pt x="0" y="14"/>
                      <a:pt x="0" y="14"/>
                    </a:cubicBezTo>
                    <a:cubicBezTo>
                      <a:pt x="0" y="16"/>
                      <a:pt x="1" y="17"/>
                      <a:pt x="2" y="18"/>
                    </a:cubicBezTo>
                    <a:cubicBezTo>
                      <a:pt x="2" y="0"/>
                      <a:pt x="2" y="0"/>
                      <a:pt x="2" y="0"/>
                    </a:cubicBezTo>
                    <a:cubicBezTo>
                      <a:pt x="1" y="1"/>
                      <a:pt x="0" y="3"/>
                      <a:pt x="0" y="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1" name="Freeform 602"/>
              <p:cNvSpPr>
                <a:spLocks/>
              </p:cNvSpPr>
              <p:nvPr/>
            </p:nvSpPr>
            <p:spPr bwMode="auto">
              <a:xfrm>
                <a:off x="4088" y="973"/>
                <a:ext cx="4" cy="47"/>
              </a:xfrm>
              <a:custGeom>
                <a:avLst/>
                <a:gdLst>
                  <a:gd name="T0" fmla="*/ 0 w 2"/>
                  <a:gd name="T1" fmla="*/ 1 h 22"/>
                  <a:gd name="T2" fmla="*/ 0 w 2"/>
                  <a:gd name="T3" fmla="*/ 21 h 22"/>
                  <a:gd name="T4" fmla="*/ 2 w 2"/>
                  <a:gd name="T5" fmla="*/ 22 h 22"/>
                  <a:gd name="T6" fmla="*/ 2 w 2"/>
                  <a:gd name="T7" fmla="*/ 0 h 22"/>
                  <a:gd name="T8" fmla="*/ 0 w 2"/>
                  <a:gd name="T9" fmla="*/ 1 h 22"/>
                </a:gdLst>
                <a:ahLst/>
                <a:cxnLst>
                  <a:cxn ang="0">
                    <a:pos x="T0" y="T1"/>
                  </a:cxn>
                  <a:cxn ang="0">
                    <a:pos x="T2" y="T3"/>
                  </a:cxn>
                  <a:cxn ang="0">
                    <a:pos x="T4" y="T5"/>
                  </a:cxn>
                  <a:cxn ang="0">
                    <a:pos x="T6" y="T7"/>
                  </a:cxn>
                  <a:cxn ang="0">
                    <a:pos x="T8" y="T9"/>
                  </a:cxn>
                </a:cxnLst>
                <a:rect l="0" t="0" r="r" b="b"/>
                <a:pathLst>
                  <a:path w="2" h="22">
                    <a:moveTo>
                      <a:pt x="0" y="1"/>
                    </a:moveTo>
                    <a:cubicBezTo>
                      <a:pt x="0" y="21"/>
                      <a:pt x="0" y="21"/>
                      <a:pt x="0" y="21"/>
                    </a:cubicBezTo>
                    <a:cubicBezTo>
                      <a:pt x="1" y="22"/>
                      <a:pt x="1" y="22"/>
                      <a:pt x="2" y="22"/>
                    </a:cubicBezTo>
                    <a:cubicBezTo>
                      <a:pt x="2" y="0"/>
                      <a:pt x="2" y="0"/>
                      <a:pt x="2" y="0"/>
                    </a:cubicBezTo>
                    <a:cubicBezTo>
                      <a:pt x="1" y="0"/>
                      <a:pt x="1"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2" name="Freeform 603"/>
              <p:cNvSpPr>
                <a:spLocks/>
              </p:cNvSpPr>
              <p:nvPr/>
            </p:nvSpPr>
            <p:spPr bwMode="auto">
              <a:xfrm>
                <a:off x="4097" y="968"/>
                <a:ext cx="4" cy="57"/>
              </a:xfrm>
              <a:custGeom>
                <a:avLst/>
                <a:gdLst>
                  <a:gd name="T0" fmla="*/ 0 w 2"/>
                  <a:gd name="T1" fmla="*/ 1 h 26"/>
                  <a:gd name="T2" fmla="*/ 0 w 2"/>
                  <a:gd name="T3" fmla="*/ 25 h 26"/>
                  <a:gd name="T4" fmla="*/ 2 w 2"/>
                  <a:gd name="T5" fmla="*/ 26 h 26"/>
                  <a:gd name="T6" fmla="*/ 2 w 2"/>
                  <a:gd name="T7" fmla="*/ 0 h 26"/>
                  <a:gd name="T8" fmla="*/ 0 w 2"/>
                  <a:gd name="T9" fmla="*/ 1 h 26"/>
                </a:gdLst>
                <a:ahLst/>
                <a:cxnLst>
                  <a:cxn ang="0">
                    <a:pos x="T0" y="T1"/>
                  </a:cxn>
                  <a:cxn ang="0">
                    <a:pos x="T2" y="T3"/>
                  </a:cxn>
                  <a:cxn ang="0">
                    <a:pos x="T4" y="T5"/>
                  </a:cxn>
                  <a:cxn ang="0">
                    <a:pos x="T6" y="T7"/>
                  </a:cxn>
                  <a:cxn ang="0">
                    <a:pos x="T8" y="T9"/>
                  </a:cxn>
                </a:cxnLst>
                <a:rect l="0" t="0" r="r" b="b"/>
                <a:pathLst>
                  <a:path w="2" h="26">
                    <a:moveTo>
                      <a:pt x="0" y="1"/>
                    </a:moveTo>
                    <a:cubicBezTo>
                      <a:pt x="0" y="25"/>
                      <a:pt x="0" y="25"/>
                      <a:pt x="0" y="25"/>
                    </a:cubicBezTo>
                    <a:cubicBezTo>
                      <a:pt x="0" y="25"/>
                      <a:pt x="1" y="26"/>
                      <a:pt x="2" y="26"/>
                    </a:cubicBezTo>
                    <a:cubicBezTo>
                      <a:pt x="2" y="0"/>
                      <a:pt x="2" y="0"/>
                      <a:pt x="2" y="0"/>
                    </a:cubicBezTo>
                    <a:cubicBezTo>
                      <a:pt x="1" y="0"/>
                      <a:pt x="0"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3" name="Freeform 604"/>
              <p:cNvSpPr>
                <a:spLocks/>
              </p:cNvSpPr>
              <p:nvPr/>
            </p:nvSpPr>
            <p:spPr bwMode="auto">
              <a:xfrm>
                <a:off x="4105" y="966"/>
                <a:ext cx="5" cy="61"/>
              </a:xfrm>
              <a:custGeom>
                <a:avLst/>
                <a:gdLst>
                  <a:gd name="T0" fmla="*/ 0 w 2"/>
                  <a:gd name="T1" fmla="*/ 1 h 28"/>
                  <a:gd name="T2" fmla="*/ 0 w 2"/>
                  <a:gd name="T3" fmla="*/ 28 h 28"/>
                  <a:gd name="T4" fmla="*/ 2 w 2"/>
                  <a:gd name="T5" fmla="*/ 28 h 28"/>
                  <a:gd name="T6" fmla="*/ 2 w 2"/>
                  <a:gd name="T7" fmla="*/ 0 h 28"/>
                  <a:gd name="T8" fmla="*/ 0 w 2"/>
                  <a:gd name="T9" fmla="*/ 1 h 28"/>
                </a:gdLst>
                <a:ahLst/>
                <a:cxnLst>
                  <a:cxn ang="0">
                    <a:pos x="T0" y="T1"/>
                  </a:cxn>
                  <a:cxn ang="0">
                    <a:pos x="T2" y="T3"/>
                  </a:cxn>
                  <a:cxn ang="0">
                    <a:pos x="T4" y="T5"/>
                  </a:cxn>
                  <a:cxn ang="0">
                    <a:pos x="T6" y="T7"/>
                  </a:cxn>
                  <a:cxn ang="0">
                    <a:pos x="T8" y="T9"/>
                  </a:cxn>
                </a:cxnLst>
                <a:rect l="0" t="0" r="r" b="b"/>
                <a:pathLst>
                  <a:path w="2" h="28">
                    <a:moveTo>
                      <a:pt x="0" y="1"/>
                    </a:moveTo>
                    <a:cubicBezTo>
                      <a:pt x="0" y="28"/>
                      <a:pt x="0" y="28"/>
                      <a:pt x="0" y="28"/>
                    </a:cubicBezTo>
                    <a:cubicBezTo>
                      <a:pt x="0" y="28"/>
                      <a:pt x="1" y="28"/>
                      <a:pt x="2" y="28"/>
                    </a:cubicBezTo>
                    <a:cubicBezTo>
                      <a:pt x="2" y="0"/>
                      <a:pt x="2" y="0"/>
                      <a:pt x="2" y="0"/>
                    </a:cubicBezTo>
                    <a:cubicBezTo>
                      <a:pt x="1" y="0"/>
                      <a:pt x="0"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4" name="Freeform 605"/>
              <p:cNvSpPr>
                <a:spLocks/>
              </p:cNvSpPr>
              <p:nvPr/>
            </p:nvSpPr>
            <p:spPr bwMode="auto">
              <a:xfrm>
                <a:off x="4114" y="964"/>
                <a:ext cx="2" cy="65"/>
              </a:xfrm>
              <a:custGeom>
                <a:avLst/>
                <a:gdLst>
                  <a:gd name="T0" fmla="*/ 0 w 1"/>
                  <a:gd name="T1" fmla="*/ 1 h 30"/>
                  <a:gd name="T2" fmla="*/ 0 w 1"/>
                  <a:gd name="T3" fmla="*/ 30 h 30"/>
                  <a:gd name="T4" fmla="*/ 1 w 1"/>
                  <a:gd name="T5" fmla="*/ 30 h 30"/>
                  <a:gd name="T6" fmla="*/ 1 w 1"/>
                  <a:gd name="T7" fmla="*/ 0 h 30"/>
                  <a:gd name="T8" fmla="*/ 0 w 1"/>
                  <a:gd name="T9" fmla="*/ 1 h 30"/>
                </a:gdLst>
                <a:ahLst/>
                <a:cxnLst>
                  <a:cxn ang="0">
                    <a:pos x="T0" y="T1"/>
                  </a:cxn>
                  <a:cxn ang="0">
                    <a:pos x="T2" y="T3"/>
                  </a:cxn>
                  <a:cxn ang="0">
                    <a:pos x="T4" y="T5"/>
                  </a:cxn>
                  <a:cxn ang="0">
                    <a:pos x="T6" y="T7"/>
                  </a:cxn>
                  <a:cxn ang="0">
                    <a:pos x="T8" y="T9"/>
                  </a:cxn>
                </a:cxnLst>
                <a:rect l="0" t="0" r="r" b="b"/>
                <a:pathLst>
                  <a:path w="1" h="30">
                    <a:moveTo>
                      <a:pt x="0" y="1"/>
                    </a:moveTo>
                    <a:cubicBezTo>
                      <a:pt x="0" y="30"/>
                      <a:pt x="0" y="30"/>
                      <a:pt x="0" y="30"/>
                    </a:cubicBezTo>
                    <a:cubicBezTo>
                      <a:pt x="0" y="30"/>
                      <a:pt x="1" y="30"/>
                      <a:pt x="1" y="30"/>
                    </a:cubicBezTo>
                    <a:cubicBezTo>
                      <a:pt x="1" y="0"/>
                      <a:pt x="1" y="0"/>
                      <a:pt x="1" y="0"/>
                    </a:cubicBezTo>
                    <a:cubicBezTo>
                      <a:pt x="1" y="0"/>
                      <a:pt x="0"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5" name="Freeform 606"/>
              <p:cNvSpPr>
                <a:spLocks/>
              </p:cNvSpPr>
              <p:nvPr/>
            </p:nvSpPr>
            <p:spPr bwMode="auto">
              <a:xfrm>
                <a:off x="4123" y="964"/>
                <a:ext cx="2" cy="67"/>
              </a:xfrm>
              <a:custGeom>
                <a:avLst/>
                <a:gdLst>
                  <a:gd name="T0" fmla="*/ 0 w 1"/>
                  <a:gd name="T1" fmla="*/ 0 h 31"/>
                  <a:gd name="T2" fmla="*/ 0 w 1"/>
                  <a:gd name="T3" fmla="*/ 30 h 31"/>
                  <a:gd name="T4" fmla="*/ 1 w 1"/>
                  <a:gd name="T5" fmla="*/ 31 h 31"/>
                  <a:gd name="T6" fmla="*/ 1 w 1"/>
                  <a:gd name="T7" fmla="*/ 0 h 31"/>
                  <a:gd name="T8" fmla="*/ 0 w 1"/>
                  <a:gd name="T9" fmla="*/ 0 h 31"/>
                </a:gdLst>
                <a:ahLst/>
                <a:cxnLst>
                  <a:cxn ang="0">
                    <a:pos x="T0" y="T1"/>
                  </a:cxn>
                  <a:cxn ang="0">
                    <a:pos x="T2" y="T3"/>
                  </a:cxn>
                  <a:cxn ang="0">
                    <a:pos x="T4" y="T5"/>
                  </a:cxn>
                  <a:cxn ang="0">
                    <a:pos x="T6" y="T7"/>
                  </a:cxn>
                  <a:cxn ang="0">
                    <a:pos x="T8" y="T9"/>
                  </a:cxn>
                </a:cxnLst>
                <a:rect l="0" t="0" r="r" b="b"/>
                <a:pathLst>
                  <a:path w="1" h="31">
                    <a:moveTo>
                      <a:pt x="0" y="0"/>
                    </a:moveTo>
                    <a:cubicBezTo>
                      <a:pt x="0" y="30"/>
                      <a:pt x="0" y="30"/>
                      <a:pt x="0" y="30"/>
                    </a:cubicBezTo>
                    <a:cubicBezTo>
                      <a:pt x="0" y="30"/>
                      <a:pt x="1" y="30"/>
                      <a:pt x="1" y="31"/>
                    </a:cubicBezTo>
                    <a:cubicBezTo>
                      <a:pt x="1" y="0"/>
                      <a:pt x="1" y="0"/>
                      <a:pt x="1"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6" name="Freeform 607"/>
              <p:cNvSpPr>
                <a:spLocks/>
              </p:cNvSpPr>
              <p:nvPr/>
            </p:nvSpPr>
            <p:spPr bwMode="auto">
              <a:xfrm>
                <a:off x="4129" y="962"/>
                <a:ext cx="5"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1" y="32"/>
                      <a:pt x="2" y="32"/>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7" name="Freeform 608"/>
              <p:cNvSpPr>
                <a:spLocks/>
              </p:cNvSpPr>
              <p:nvPr/>
            </p:nvSpPr>
            <p:spPr bwMode="auto">
              <a:xfrm>
                <a:off x="4138" y="962"/>
                <a:ext cx="4"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1" y="32"/>
                      <a:pt x="2" y="32"/>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8" name="Freeform 609"/>
              <p:cNvSpPr>
                <a:spLocks/>
              </p:cNvSpPr>
              <p:nvPr/>
            </p:nvSpPr>
            <p:spPr bwMode="auto">
              <a:xfrm>
                <a:off x="4144" y="962"/>
                <a:ext cx="5"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9" name="Freeform 610"/>
              <p:cNvSpPr>
                <a:spLocks/>
              </p:cNvSpPr>
              <p:nvPr/>
            </p:nvSpPr>
            <p:spPr bwMode="auto">
              <a:xfrm>
                <a:off x="4153" y="962"/>
                <a:ext cx="4"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0" name="Rectangle 611"/>
              <p:cNvSpPr>
                <a:spLocks noChangeArrowheads="1"/>
              </p:cNvSpPr>
              <p:nvPr/>
            </p:nvSpPr>
            <p:spPr bwMode="auto">
              <a:xfrm>
                <a:off x="4166" y="962"/>
                <a:ext cx="1" cy="1"/>
              </a:xfrm>
              <a:prstGeom prst="rect">
                <a:avLst/>
              </a:prstGeom>
              <a:solidFill>
                <a:srgbClr val="EF96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1" name="Freeform 612"/>
              <p:cNvSpPr>
                <a:spLocks/>
              </p:cNvSpPr>
              <p:nvPr/>
            </p:nvSpPr>
            <p:spPr bwMode="auto">
              <a:xfrm>
                <a:off x="4162" y="962"/>
                <a:ext cx="4" cy="69"/>
              </a:xfrm>
              <a:custGeom>
                <a:avLst/>
                <a:gdLst>
                  <a:gd name="T0" fmla="*/ 2 w 2"/>
                  <a:gd name="T1" fmla="*/ 0 h 32"/>
                  <a:gd name="T2" fmla="*/ 0 w 2"/>
                  <a:gd name="T3" fmla="*/ 0 h 32"/>
                  <a:gd name="T4" fmla="*/ 0 w 2"/>
                  <a:gd name="T5" fmla="*/ 32 h 32"/>
                  <a:gd name="T6" fmla="*/ 2 w 2"/>
                  <a:gd name="T7" fmla="*/ 32 h 32"/>
                  <a:gd name="T8" fmla="*/ 2 w 2"/>
                  <a:gd name="T9" fmla="*/ 0 h 32"/>
                </a:gdLst>
                <a:ahLst/>
                <a:cxnLst>
                  <a:cxn ang="0">
                    <a:pos x="T0" y="T1"/>
                  </a:cxn>
                  <a:cxn ang="0">
                    <a:pos x="T2" y="T3"/>
                  </a:cxn>
                  <a:cxn ang="0">
                    <a:pos x="T4" y="T5"/>
                  </a:cxn>
                  <a:cxn ang="0">
                    <a:pos x="T6" y="T7"/>
                  </a:cxn>
                  <a:cxn ang="0">
                    <a:pos x="T8" y="T9"/>
                  </a:cxn>
                </a:cxnLst>
                <a:rect l="0" t="0" r="r" b="b"/>
                <a:pathLst>
                  <a:path w="2" h="32">
                    <a:moveTo>
                      <a:pt x="2" y="0"/>
                    </a:moveTo>
                    <a:cubicBezTo>
                      <a:pt x="0" y="0"/>
                      <a:pt x="0" y="0"/>
                      <a:pt x="0" y="0"/>
                    </a:cubicBezTo>
                    <a:cubicBezTo>
                      <a:pt x="0" y="32"/>
                      <a:pt x="0" y="32"/>
                      <a:pt x="0" y="32"/>
                    </a:cubicBezTo>
                    <a:cubicBezTo>
                      <a:pt x="1" y="32"/>
                      <a:pt x="1" y="32"/>
                      <a:pt x="2" y="32"/>
                    </a:cubicBezTo>
                    <a:cubicBezTo>
                      <a:pt x="2" y="0"/>
                      <a:pt x="2" y="0"/>
                      <a:pt x="2"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2" name="Freeform 613"/>
              <p:cNvSpPr>
                <a:spLocks/>
              </p:cNvSpPr>
              <p:nvPr/>
            </p:nvSpPr>
            <p:spPr bwMode="auto">
              <a:xfrm>
                <a:off x="4170" y="962"/>
                <a:ext cx="5"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2"/>
                      <a:pt x="1" y="32"/>
                      <a:pt x="2" y="32"/>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3" name="Freeform 614"/>
              <p:cNvSpPr>
                <a:spLocks/>
              </p:cNvSpPr>
              <p:nvPr/>
            </p:nvSpPr>
            <p:spPr bwMode="auto">
              <a:xfrm>
                <a:off x="4179" y="964"/>
                <a:ext cx="4" cy="67"/>
              </a:xfrm>
              <a:custGeom>
                <a:avLst/>
                <a:gdLst>
                  <a:gd name="T0" fmla="*/ 0 w 2"/>
                  <a:gd name="T1" fmla="*/ 0 h 31"/>
                  <a:gd name="T2" fmla="*/ 0 w 2"/>
                  <a:gd name="T3" fmla="*/ 31 h 31"/>
                  <a:gd name="T4" fmla="*/ 2 w 2"/>
                  <a:gd name="T5" fmla="*/ 30 h 31"/>
                  <a:gd name="T6" fmla="*/ 2 w 2"/>
                  <a:gd name="T7" fmla="*/ 0 h 31"/>
                  <a:gd name="T8" fmla="*/ 0 w 2"/>
                  <a:gd name="T9" fmla="*/ 0 h 31"/>
                </a:gdLst>
                <a:ahLst/>
                <a:cxnLst>
                  <a:cxn ang="0">
                    <a:pos x="T0" y="T1"/>
                  </a:cxn>
                  <a:cxn ang="0">
                    <a:pos x="T2" y="T3"/>
                  </a:cxn>
                  <a:cxn ang="0">
                    <a:pos x="T4" y="T5"/>
                  </a:cxn>
                  <a:cxn ang="0">
                    <a:pos x="T6" y="T7"/>
                  </a:cxn>
                  <a:cxn ang="0">
                    <a:pos x="T8" y="T9"/>
                  </a:cxn>
                </a:cxnLst>
                <a:rect l="0" t="0" r="r" b="b"/>
                <a:pathLst>
                  <a:path w="2" h="31">
                    <a:moveTo>
                      <a:pt x="0" y="0"/>
                    </a:moveTo>
                    <a:cubicBezTo>
                      <a:pt x="0" y="31"/>
                      <a:pt x="0" y="31"/>
                      <a:pt x="0" y="31"/>
                    </a:cubicBezTo>
                    <a:cubicBezTo>
                      <a:pt x="0" y="31"/>
                      <a:pt x="1" y="30"/>
                      <a:pt x="2" y="30"/>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4" name="Freeform 615"/>
              <p:cNvSpPr>
                <a:spLocks/>
              </p:cNvSpPr>
              <p:nvPr/>
            </p:nvSpPr>
            <p:spPr bwMode="auto">
              <a:xfrm>
                <a:off x="4188" y="964"/>
                <a:ext cx="4" cy="65"/>
              </a:xfrm>
              <a:custGeom>
                <a:avLst/>
                <a:gdLst>
                  <a:gd name="T0" fmla="*/ 0 w 2"/>
                  <a:gd name="T1" fmla="*/ 0 h 30"/>
                  <a:gd name="T2" fmla="*/ 0 w 2"/>
                  <a:gd name="T3" fmla="*/ 30 h 30"/>
                  <a:gd name="T4" fmla="*/ 2 w 2"/>
                  <a:gd name="T5" fmla="*/ 30 h 30"/>
                  <a:gd name="T6" fmla="*/ 2 w 2"/>
                  <a:gd name="T7" fmla="*/ 0 h 30"/>
                  <a:gd name="T8" fmla="*/ 0 w 2"/>
                  <a:gd name="T9" fmla="*/ 0 h 30"/>
                </a:gdLst>
                <a:ahLst/>
                <a:cxnLst>
                  <a:cxn ang="0">
                    <a:pos x="T0" y="T1"/>
                  </a:cxn>
                  <a:cxn ang="0">
                    <a:pos x="T2" y="T3"/>
                  </a:cxn>
                  <a:cxn ang="0">
                    <a:pos x="T4" y="T5"/>
                  </a:cxn>
                  <a:cxn ang="0">
                    <a:pos x="T6" y="T7"/>
                  </a:cxn>
                  <a:cxn ang="0">
                    <a:pos x="T8" y="T9"/>
                  </a:cxn>
                </a:cxnLst>
                <a:rect l="0" t="0" r="r" b="b"/>
                <a:pathLst>
                  <a:path w="2" h="30">
                    <a:moveTo>
                      <a:pt x="0" y="0"/>
                    </a:moveTo>
                    <a:cubicBezTo>
                      <a:pt x="0" y="30"/>
                      <a:pt x="0" y="30"/>
                      <a:pt x="0" y="30"/>
                    </a:cubicBezTo>
                    <a:cubicBezTo>
                      <a:pt x="0" y="30"/>
                      <a:pt x="1" y="30"/>
                      <a:pt x="2" y="30"/>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5" name="Freeform 616"/>
              <p:cNvSpPr>
                <a:spLocks/>
              </p:cNvSpPr>
              <p:nvPr/>
            </p:nvSpPr>
            <p:spPr bwMode="auto">
              <a:xfrm>
                <a:off x="4194" y="966"/>
                <a:ext cx="5" cy="61"/>
              </a:xfrm>
              <a:custGeom>
                <a:avLst/>
                <a:gdLst>
                  <a:gd name="T0" fmla="*/ 0 w 2"/>
                  <a:gd name="T1" fmla="*/ 0 h 28"/>
                  <a:gd name="T2" fmla="*/ 0 w 2"/>
                  <a:gd name="T3" fmla="*/ 28 h 28"/>
                  <a:gd name="T4" fmla="*/ 2 w 2"/>
                  <a:gd name="T5" fmla="*/ 28 h 28"/>
                  <a:gd name="T6" fmla="*/ 2 w 2"/>
                  <a:gd name="T7" fmla="*/ 0 h 28"/>
                  <a:gd name="T8" fmla="*/ 0 w 2"/>
                  <a:gd name="T9" fmla="*/ 0 h 28"/>
                </a:gdLst>
                <a:ahLst/>
                <a:cxnLst>
                  <a:cxn ang="0">
                    <a:pos x="T0" y="T1"/>
                  </a:cxn>
                  <a:cxn ang="0">
                    <a:pos x="T2" y="T3"/>
                  </a:cxn>
                  <a:cxn ang="0">
                    <a:pos x="T4" y="T5"/>
                  </a:cxn>
                  <a:cxn ang="0">
                    <a:pos x="T6" y="T7"/>
                  </a:cxn>
                  <a:cxn ang="0">
                    <a:pos x="T8" y="T9"/>
                  </a:cxn>
                </a:cxnLst>
                <a:rect l="0" t="0" r="r" b="b"/>
                <a:pathLst>
                  <a:path w="2" h="28">
                    <a:moveTo>
                      <a:pt x="0" y="0"/>
                    </a:moveTo>
                    <a:cubicBezTo>
                      <a:pt x="0" y="28"/>
                      <a:pt x="0" y="28"/>
                      <a:pt x="0" y="28"/>
                    </a:cubicBezTo>
                    <a:cubicBezTo>
                      <a:pt x="1" y="28"/>
                      <a:pt x="1" y="28"/>
                      <a:pt x="2" y="28"/>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6" name="Freeform 617"/>
              <p:cNvSpPr>
                <a:spLocks/>
              </p:cNvSpPr>
              <p:nvPr/>
            </p:nvSpPr>
            <p:spPr bwMode="auto">
              <a:xfrm>
                <a:off x="4203" y="968"/>
                <a:ext cx="4" cy="57"/>
              </a:xfrm>
              <a:custGeom>
                <a:avLst/>
                <a:gdLst>
                  <a:gd name="T0" fmla="*/ 0 w 2"/>
                  <a:gd name="T1" fmla="*/ 0 h 26"/>
                  <a:gd name="T2" fmla="*/ 0 w 2"/>
                  <a:gd name="T3" fmla="*/ 26 h 26"/>
                  <a:gd name="T4" fmla="*/ 2 w 2"/>
                  <a:gd name="T5" fmla="*/ 25 h 26"/>
                  <a:gd name="T6" fmla="*/ 2 w 2"/>
                  <a:gd name="T7" fmla="*/ 1 h 26"/>
                  <a:gd name="T8" fmla="*/ 0 w 2"/>
                  <a:gd name="T9" fmla="*/ 0 h 26"/>
                </a:gdLst>
                <a:ahLst/>
                <a:cxnLst>
                  <a:cxn ang="0">
                    <a:pos x="T0" y="T1"/>
                  </a:cxn>
                  <a:cxn ang="0">
                    <a:pos x="T2" y="T3"/>
                  </a:cxn>
                  <a:cxn ang="0">
                    <a:pos x="T4" y="T5"/>
                  </a:cxn>
                  <a:cxn ang="0">
                    <a:pos x="T6" y="T7"/>
                  </a:cxn>
                  <a:cxn ang="0">
                    <a:pos x="T8" y="T9"/>
                  </a:cxn>
                </a:cxnLst>
                <a:rect l="0" t="0" r="r" b="b"/>
                <a:pathLst>
                  <a:path w="2" h="26">
                    <a:moveTo>
                      <a:pt x="0" y="0"/>
                    </a:moveTo>
                    <a:cubicBezTo>
                      <a:pt x="0" y="26"/>
                      <a:pt x="0" y="26"/>
                      <a:pt x="0" y="26"/>
                    </a:cubicBezTo>
                    <a:cubicBezTo>
                      <a:pt x="1" y="26"/>
                      <a:pt x="1" y="26"/>
                      <a:pt x="2" y="25"/>
                    </a:cubicBezTo>
                    <a:cubicBezTo>
                      <a:pt x="2" y="1"/>
                      <a:pt x="2" y="1"/>
                      <a:pt x="2" y="1"/>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7" name="Freeform 618"/>
              <p:cNvSpPr>
                <a:spLocks/>
              </p:cNvSpPr>
              <p:nvPr/>
            </p:nvSpPr>
            <p:spPr bwMode="auto">
              <a:xfrm>
                <a:off x="4212" y="973"/>
                <a:ext cx="4" cy="50"/>
              </a:xfrm>
              <a:custGeom>
                <a:avLst/>
                <a:gdLst>
                  <a:gd name="T0" fmla="*/ 0 w 2"/>
                  <a:gd name="T1" fmla="*/ 0 h 23"/>
                  <a:gd name="T2" fmla="*/ 0 w 2"/>
                  <a:gd name="T3" fmla="*/ 23 h 23"/>
                  <a:gd name="T4" fmla="*/ 2 w 2"/>
                  <a:gd name="T5" fmla="*/ 21 h 23"/>
                  <a:gd name="T6" fmla="*/ 2 w 2"/>
                  <a:gd name="T7" fmla="*/ 1 h 23"/>
                  <a:gd name="T8" fmla="*/ 0 w 2"/>
                  <a:gd name="T9" fmla="*/ 0 h 23"/>
                </a:gdLst>
                <a:ahLst/>
                <a:cxnLst>
                  <a:cxn ang="0">
                    <a:pos x="T0" y="T1"/>
                  </a:cxn>
                  <a:cxn ang="0">
                    <a:pos x="T2" y="T3"/>
                  </a:cxn>
                  <a:cxn ang="0">
                    <a:pos x="T4" y="T5"/>
                  </a:cxn>
                  <a:cxn ang="0">
                    <a:pos x="T6" y="T7"/>
                  </a:cxn>
                  <a:cxn ang="0">
                    <a:pos x="T8" y="T9"/>
                  </a:cxn>
                </a:cxnLst>
                <a:rect l="0" t="0" r="r" b="b"/>
                <a:pathLst>
                  <a:path w="2" h="23">
                    <a:moveTo>
                      <a:pt x="0" y="0"/>
                    </a:moveTo>
                    <a:cubicBezTo>
                      <a:pt x="0" y="23"/>
                      <a:pt x="0" y="23"/>
                      <a:pt x="0" y="23"/>
                    </a:cubicBezTo>
                    <a:cubicBezTo>
                      <a:pt x="1" y="22"/>
                      <a:pt x="1" y="22"/>
                      <a:pt x="2" y="21"/>
                    </a:cubicBezTo>
                    <a:cubicBezTo>
                      <a:pt x="2" y="1"/>
                      <a:pt x="2" y="1"/>
                      <a:pt x="2" y="1"/>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8" name="Freeform 619"/>
              <p:cNvSpPr>
                <a:spLocks/>
              </p:cNvSpPr>
              <p:nvPr/>
            </p:nvSpPr>
            <p:spPr bwMode="auto">
              <a:xfrm>
                <a:off x="4220" y="977"/>
                <a:ext cx="5" cy="39"/>
              </a:xfrm>
              <a:custGeom>
                <a:avLst/>
                <a:gdLst>
                  <a:gd name="T0" fmla="*/ 2 w 2"/>
                  <a:gd name="T1" fmla="*/ 14 h 18"/>
                  <a:gd name="T2" fmla="*/ 2 w 2"/>
                  <a:gd name="T3" fmla="*/ 4 h 18"/>
                  <a:gd name="T4" fmla="*/ 0 w 2"/>
                  <a:gd name="T5" fmla="*/ 0 h 18"/>
                  <a:gd name="T6" fmla="*/ 0 w 2"/>
                  <a:gd name="T7" fmla="*/ 18 h 18"/>
                  <a:gd name="T8" fmla="*/ 2 w 2"/>
                  <a:gd name="T9" fmla="*/ 14 h 18"/>
                </a:gdLst>
                <a:ahLst/>
                <a:cxnLst>
                  <a:cxn ang="0">
                    <a:pos x="T0" y="T1"/>
                  </a:cxn>
                  <a:cxn ang="0">
                    <a:pos x="T2" y="T3"/>
                  </a:cxn>
                  <a:cxn ang="0">
                    <a:pos x="T4" y="T5"/>
                  </a:cxn>
                  <a:cxn ang="0">
                    <a:pos x="T6" y="T7"/>
                  </a:cxn>
                  <a:cxn ang="0">
                    <a:pos x="T8" y="T9"/>
                  </a:cxn>
                </a:cxnLst>
                <a:rect l="0" t="0" r="r" b="b"/>
                <a:pathLst>
                  <a:path w="2" h="18">
                    <a:moveTo>
                      <a:pt x="2" y="14"/>
                    </a:moveTo>
                    <a:cubicBezTo>
                      <a:pt x="2" y="4"/>
                      <a:pt x="2" y="4"/>
                      <a:pt x="2" y="4"/>
                    </a:cubicBezTo>
                    <a:cubicBezTo>
                      <a:pt x="2" y="3"/>
                      <a:pt x="1" y="1"/>
                      <a:pt x="0" y="0"/>
                    </a:cubicBezTo>
                    <a:cubicBezTo>
                      <a:pt x="0" y="18"/>
                      <a:pt x="0" y="18"/>
                      <a:pt x="0" y="18"/>
                    </a:cubicBezTo>
                    <a:cubicBezTo>
                      <a:pt x="1" y="17"/>
                      <a:pt x="2" y="16"/>
                      <a:pt x="2" y="1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9" name="Oval 620"/>
              <p:cNvSpPr>
                <a:spLocks noChangeArrowheads="1"/>
              </p:cNvSpPr>
              <p:nvPr/>
            </p:nvSpPr>
            <p:spPr bwMode="auto">
              <a:xfrm>
                <a:off x="4079" y="962"/>
                <a:ext cx="146" cy="48"/>
              </a:xfrm>
              <a:prstGeom prst="ellipse">
                <a:avLst/>
              </a:prstGeom>
              <a:solidFill>
                <a:srgbClr val="FFCD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0" name="Oval 621"/>
              <p:cNvSpPr>
                <a:spLocks noChangeArrowheads="1"/>
              </p:cNvSpPr>
              <p:nvPr/>
            </p:nvSpPr>
            <p:spPr bwMode="auto">
              <a:xfrm>
                <a:off x="4092" y="968"/>
                <a:ext cx="120" cy="37"/>
              </a:xfrm>
              <a:prstGeom prst="ellipse">
                <a:avLst/>
              </a:prstGeom>
              <a:solidFill>
                <a:srgbClr val="FFD3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1" name="Oval 622"/>
              <p:cNvSpPr>
                <a:spLocks noChangeArrowheads="1"/>
              </p:cNvSpPr>
              <p:nvPr/>
            </p:nvSpPr>
            <p:spPr bwMode="auto">
              <a:xfrm>
                <a:off x="4092" y="966"/>
                <a:ext cx="120" cy="35"/>
              </a:xfrm>
              <a:prstGeom prst="ellipse">
                <a:avLst/>
              </a:prstGeom>
              <a:solidFill>
                <a:srgbClr val="F7BF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2" name="Freeform 623"/>
              <p:cNvSpPr>
                <a:spLocks/>
              </p:cNvSpPr>
              <p:nvPr/>
            </p:nvSpPr>
            <p:spPr bwMode="auto">
              <a:xfrm>
                <a:off x="4092" y="966"/>
                <a:ext cx="120" cy="20"/>
              </a:xfrm>
              <a:custGeom>
                <a:avLst/>
                <a:gdLst>
                  <a:gd name="T0" fmla="*/ 28 w 55"/>
                  <a:gd name="T1" fmla="*/ 1 h 9"/>
                  <a:gd name="T2" fmla="*/ 55 w 55"/>
                  <a:gd name="T3" fmla="*/ 9 h 9"/>
                  <a:gd name="T4" fmla="*/ 55 w 55"/>
                  <a:gd name="T5" fmla="*/ 8 h 9"/>
                  <a:gd name="T6" fmla="*/ 28 w 55"/>
                  <a:gd name="T7" fmla="*/ 0 h 9"/>
                  <a:gd name="T8" fmla="*/ 0 w 55"/>
                  <a:gd name="T9" fmla="*/ 8 h 9"/>
                  <a:gd name="T10" fmla="*/ 0 w 55"/>
                  <a:gd name="T11" fmla="*/ 9 h 9"/>
                  <a:gd name="T12" fmla="*/ 28 w 55"/>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55" h="9">
                    <a:moveTo>
                      <a:pt x="28" y="1"/>
                    </a:moveTo>
                    <a:cubicBezTo>
                      <a:pt x="42" y="1"/>
                      <a:pt x="54" y="5"/>
                      <a:pt x="55" y="9"/>
                    </a:cubicBezTo>
                    <a:cubicBezTo>
                      <a:pt x="55" y="8"/>
                      <a:pt x="55" y="8"/>
                      <a:pt x="55" y="8"/>
                    </a:cubicBezTo>
                    <a:cubicBezTo>
                      <a:pt x="55" y="3"/>
                      <a:pt x="43" y="0"/>
                      <a:pt x="28" y="0"/>
                    </a:cubicBezTo>
                    <a:cubicBezTo>
                      <a:pt x="12" y="0"/>
                      <a:pt x="0" y="3"/>
                      <a:pt x="0" y="8"/>
                    </a:cubicBezTo>
                    <a:cubicBezTo>
                      <a:pt x="0" y="8"/>
                      <a:pt x="0" y="8"/>
                      <a:pt x="0" y="9"/>
                    </a:cubicBezTo>
                    <a:cubicBezTo>
                      <a:pt x="2" y="5"/>
                      <a:pt x="13" y="1"/>
                      <a:pt x="28" y="1"/>
                    </a:cubicBez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3" name="Freeform 624"/>
              <p:cNvSpPr>
                <a:spLocks/>
              </p:cNvSpPr>
              <p:nvPr/>
            </p:nvSpPr>
            <p:spPr bwMode="auto">
              <a:xfrm>
                <a:off x="4079" y="932"/>
                <a:ext cx="146" cy="71"/>
              </a:xfrm>
              <a:custGeom>
                <a:avLst/>
                <a:gdLst>
                  <a:gd name="T0" fmla="*/ 67 w 67"/>
                  <a:gd name="T1" fmla="*/ 22 h 33"/>
                  <a:gd name="T2" fmla="*/ 34 w 67"/>
                  <a:gd name="T3" fmla="*/ 33 h 33"/>
                  <a:gd name="T4" fmla="*/ 0 w 67"/>
                  <a:gd name="T5" fmla="*/ 22 h 33"/>
                  <a:gd name="T6" fmla="*/ 0 w 67"/>
                  <a:gd name="T7" fmla="*/ 11 h 33"/>
                  <a:gd name="T8" fmla="*/ 34 w 67"/>
                  <a:gd name="T9" fmla="*/ 0 h 33"/>
                  <a:gd name="T10" fmla="*/ 67 w 67"/>
                  <a:gd name="T11" fmla="*/ 11 h 33"/>
                  <a:gd name="T12" fmla="*/ 67 w 67"/>
                  <a:gd name="T13" fmla="*/ 22 h 33"/>
                </a:gdLst>
                <a:ahLst/>
                <a:cxnLst>
                  <a:cxn ang="0">
                    <a:pos x="T0" y="T1"/>
                  </a:cxn>
                  <a:cxn ang="0">
                    <a:pos x="T2" y="T3"/>
                  </a:cxn>
                  <a:cxn ang="0">
                    <a:pos x="T4" y="T5"/>
                  </a:cxn>
                  <a:cxn ang="0">
                    <a:pos x="T6" y="T7"/>
                  </a:cxn>
                  <a:cxn ang="0">
                    <a:pos x="T8" y="T9"/>
                  </a:cxn>
                  <a:cxn ang="0">
                    <a:pos x="T10" y="T11"/>
                  </a:cxn>
                  <a:cxn ang="0">
                    <a:pos x="T12" y="T13"/>
                  </a:cxn>
                </a:cxnLst>
                <a:rect l="0" t="0" r="r" b="b"/>
                <a:pathLst>
                  <a:path w="67" h="33">
                    <a:moveTo>
                      <a:pt x="67" y="22"/>
                    </a:moveTo>
                    <a:cubicBezTo>
                      <a:pt x="67" y="28"/>
                      <a:pt x="52" y="33"/>
                      <a:pt x="34" y="33"/>
                    </a:cubicBezTo>
                    <a:cubicBezTo>
                      <a:pt x="15" y="33"/>
                      <a:pt x="0" y="28"/>
                      <a:pt x="0" y="22"/>
                    </a:cubicBezTo>
                    <a:cubicBezTo>
                      <a:pt x="0" y="11"/>
                      <a:pt x="0" y="11"/>
                      <a:pt x="0" y="11"/>
                    </a:cubicBezTo>
                    <a:cubicBezTo>
                      <a:pt x="0" y="5"/>
                      <a:pt x="15" y="0"/>
                      <a:pt x="34" y="0"/>
                    </a:cubicBezTo>
                    <a:cubicBezTo>
                      <a:pt x="52" y="0"/>
                      <a:pt x="67" y="5"/>
                      <a:pt x="67" y="11"/>
                    </a:cubicBezTo>
                    <a:lnTo>
                      <a:pt x="67" y="22"/>
                    </a:ln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4" name="Freeform 625"/>
              <p:cNvSpPr>
                <a:spLocks/>
              </p:cNvSpPr>
              <p:nvPr/>
            </p:nvSpPr>
            <p:spPr bwMode="auto">
              <a:xfrm>
                <a:off x="4079" y="929"/>
                <a:ext cx="146" cy="70"/>
              </a:xfrm>
              <a:custGeom>
                <a:avLst/>
                <a:gdLst>
                  <a:gd name="T0" fmla="*/ 67 w 67"/>
                  <a:gd name="T1" fmla="*/ 21 h 32"/>
                  <a:gd name="T2" fmla="*/ 34 w 67"/>
                  <a:gd name="T3" fmla="*/ 32 h 32"/>
                  <a:gd name="T4" fmla="*/ 0 w 67"/>
                  <a:gd name="T5" fmla="*/ 21 h 32"/>
                  <a:gd name="T6" fmla="*/ 0 w 67"/>
                  <a:gd name="T7" fmla="*/ 11 h 32"/>
                  <a:gd name="T8" fmla="*/ 34 w 67"/>
                  <a:gd name="T9" fmla="*/ 0 h 32"/>
                  <a:gd name="T10" fmla="*/ 67 w 67"/>
                  <a:gd name="T11" fmla="*/ 11 h 32"/>
                  <a:gd name="T12" fmla="*/ 67 w 67"/>
                  <a:gd name="T13" fmla="*/ 21 h 32"/>
                </a:gdLst>
                <a:ahLst/>
                <a:cxnLst>
                  <a:cxn ang="0">
                    <a:pos x="T0" y="T1"/>
                  </a:cxn>
                  <a:cxn ang="0">
                    <a:pos x="T2" y="T3"/>
                  </a:cxn>
                  <a:cxn ang="0">
                    <a:pos x="T4" y="T5"/>
                  </a:cxn>
                  <a:cxn ang="0">
                    <a:pos x="T6" y="T7"/>
                  </a:cxn>
                  <a:cxn ang="0">
                    <a:pos x="T8" y="T9"/>
                  </a:cxn>
                  <a:cxn ang="0">
                    <a:pos x="T10" y="T11"/>
                  </a:cxn>
                  <a:cxn ang="0">
                    <a:pos x="T12" y="T13"/>
                  </a:cxn>
                </a:cxnLst>
                <a:rect l="0" t="0" r="r" b="b"/>
                <a:pathLst>
                  <a:path w="67" h="32">
                    <a:moveTo>
                      <a:pt x="67" y="21"/>
                    </a:moveTo>
                    <a:cubicBezTo>
                      <a:pt x="67" y="27"/>
                      <a:pt x="52" y="32"/>
                      <a:pt x="34" y="32"/>
                    </a:cubicBezTo>
                    <a:cubicBezTo>
                      <a:pt x="15" y="32"/>
                      <a:pt x="0" y="27"/>
                      <a:pt x="0" y="21"/>
                    </a:cubicBezTo>
                    <a:cubicBezTo>
                      <a:pt x="0" y="11"/>
                      <a:pt x="0" y="11"/>
                      <a:pt x="0" y="11"/>
                    </a:cubicBezTo>
                    <a:cubicBezTo>
                      <a:pt x="0" y="5"/>
                      <a:pt x="15" y="0"/>
                      <a:pt x="34" y="0"/>
                    </a:cubicBezTo>
                    <a:cubicBezTo>
                      <a:pt x="52" y="0"/>
                      <a:pt x="67" y="5"/>
                      <a:pt x="67" y="11"/>
                    </a:cubicBezTo>
                    <a:lnTo>
                      <a:pt x="67" y="21"/>
                    </a:ln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5" name="Freeform 626"/>
              <p:cNvSpPr>
                <a:spLocks/>
              </p:cNvSpPr>
              <p:nvPr/>
            </p:nvSpPr>
            <p:spPr bwMode="auto">
              <a:xfrm>
                <a:off x="4079" y="945"/>
                <a:ext cx="5" cy="39"/>
              </a:xfrm>
              <a:custGeom>
                <a:avLst/>
                <a:gdLst>
                  <a:gd name="T0" fmla="*/ 0 w 2"/>
                  <a:gd name="T1" fmla="*/ 4 h 18"/>
                  <a:gd name="T2" fmla="*/ 0 w 2"/>
                  <a:gd name="T3" fmla="*/ 14 h 18"/>
                  <a:gd name="T4" fmla="*/ 2 w 2"/>
                  <a:gd name="T5" fmla="*/ 18 h 18"/>
                  <a:gd name="T6" fmla="*/ 2 w 2"/>
                  <a:gd name="T7" fmla="*/ 0 h 18"/>
                  <a:gd name="T8" fmla="*/ 0 w 2"/>
                  <a:gd name="T9" fmla="*/ 4 h 18"/>
                </a:gdLst>
                <a:ahLst/>
                <a:cxnLst>
                  <a:cxn ang="0">
                    <a:pos x="T0" y="T1"/>
                  </a:cxn>
                  <a:cxn ang="0">
                    <a:pos x="T2" y="T3"/>
                  </a:cxn>
                  <a:cxn ang="0">
                    <a:pos x="T4" y="T5"/>
                  </a:cxn>
                  <a:cxn ang="0">
                    <a:pos x="T6" y="T7"/>
                  </a:cxn>
                  <a:cxn ang="0">
                    <a:pos x="T8" y="T9"/>
                  </a:cxn>
                </a:cxnLst>
                <a:rect l="0" t="0" r="r" b="b"/>
                <a:pathLst>
                  <a:path w="2" h="18">
                    <a:moveTo>
                      <a:pt x="0" y="4"/>
                    </a:moveTo>
                    <a:cubicBezTo>
                      <a:pt x="0" y="14"/>
                      <a:pt x="0" y="14"/>
                      <a:pt x="0" y="14"/>
                    </a:cubicBezTo>
                    <a:cubicBezTo>
                      <a:pt x="0" y="16"/>
                      <a:pt x="1" y="17"/>
                      <a:pt x="2" y="18"/>
                    </a:cubicBezTo>
                    <a:cubicBezTo>
                      <a:pt x="2" y="0"/>
                      <a:pt x="2" y="0"/>
                      <a:pt x="2" y="0"/>
                    </a:cubicBezTo>
                    <a:cubicBezTo>
                      <a:pt x="1" y="1"/>
                      <a:pt x="0" y="3"/>
                      <a:pt x="0" y="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6" name="Freeform 627"/>
              <p:cNvSpPr>
                <a:spLocks/>
              </p:cNvSpPr>
              <p:nvPr/>
            </p:nvSpPr>
            <p:spPr bwMode="auto">
              <a:xfrm>
                <a:off x="4088" y="940"/>
                <a:ext cx="4" cy="48"/>
              </a:xfrm>
              <a:custGeom>
                <a:avLst/>
                <a:gdLst>
                  <a:gd name="T0" fmla="*/ 0 w 2"/>
                  <a:gd name="T1" fmla="*/ 1 h 22"/>
                  <a:gd name="T2" fmla="*/ 0 w 2"/>
                  <a:gd name="T3" fmla="*/ 21 h 22"/>
                  <a:gd name="T4" fmla="*/ 2 w 2"/>
                  <a:gd name="T5" fmla="*/ 22 h 22"/>
                  <a:gd name="T6" fmla="*/ 2 w 2"/>
                  <a:gd name="T7" fmla="*/ 0 h 22"/>
                  <a:gd name="T8" fmla="*/ 0 w 2"/>
                  <a:gd name="T9" fmla="*/ 1 h 22"/>
                </a:gdLst>
                <a:ahLst/>
                <a:cxnLst>
                  <a:cxn ang="0">
                    <a:pos x="T0" y="T1"/>
                  </a:cxn>
                  <a:cxn ang="0">
                    <a:pos x="T2" y="T3"/>
                  </a:cxn>
                  <a:cxn ang="0">
                    <a:pos x="T4" y="T5"/>
                  </a:cxn>
                  <a:cxn ang="0">
                    <a:pos x="T6" y="T7"/>
                  </a:cxn>
                  <a:cxn ang="0">
                    <a:pos x="T8" y="T9"/>
                  </a:cxn>
                </a:cxnLst>
                <a:rect l="0" t="0" r="r" b="b"/>
                <a:pathLst>
                  <a:path w="2" h="22">
                    <a:moveTo>
                      <a:pt x="0" y="1"/>
                    </a:moveTo>
                    <a:cubicBezTo>
                      <a:pt x="0" y="21"/>
                      <a:pt x="0" y="21"/>
                      <a:pt x="0" y="21"/>
                    </a:cubicBezTo>
                    <a:cubicBezTo>
                      <a:pt x="1" y="22"/>
                      <a:pt x="1" y="22"/>
                      <a:pt x="2" y="22"/>
                    </a:cubicBezTo>
                    <a:cubicBezTo>
                      <a:pt x="2" y="0"/>
                      <a:pt x="2" y="0"/>
                      <a:pt x="2" y="0"/>
                    </a:cubicBezTo>
                    <a:cubicBezTo>
                      <a:pt x="1" y="0"/>
                      <a:pt x="1"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7" name="Freeform 628"/>
              <p:cNvSpPr>
                <a:spLocks/>
              </p:cNvSpPr>
              <p:nvPr/>
            </p:nvSpPr>
            <p:spPr bwMode="auto">
              <a:xfrm>
                <a:off x="4097" y="936"/>
                <a:ext cx="4" cy="56"/>
              </a:xfrm>
              <a:custGeom>
                <a:avLst/>
                <a:gdLst>
                  <a:gd name="T0" fmla="*/ 0 w 2"/>
                  <a:gd name="T1" fmla="*/ 1 h 26"/>
                  <a:gd name="T2" fmla="*/ 0 w 2"/>
                  <a:gd name="T3" fmla="*/ 25 h 26"/>
                  <a:gd name="T4" fmla="*/ 2 w 2"/>
                  <a:gd name="T5" fmla="*/ 26 h 26"/>
                  <a:gd name="T6" fmla="*/ 2 w 2"/>
                  <a:gd name="T7" fmla="*/ 0 h 26"/>
                  <a:gd name="T8" fmla="*/ 0 w 2"/>
                  <a:gd name="T9" fmla="*/ 1 h 26"/>
                </a:gdLst>
                <a:ahLst/>
                <a:cxnLst>
                  <a:cxn ang="0">
                    <a:pos x="T0" y="T1"/>
                  </a:cxn>
                  <a:cxn ang="0">
                    <a:pos x="T2" y="T3"/>
                  </a:cxn>
                  <a:cxn ang="0">
                    <a:pos x="T4" y="T5"/>
                  </a:cxn>
                  <a:cxn ang="0">
                    <a:pos x="T6" y="T7"/>
                  </a:cxn>
                  <a:cxn ang="0">
                    <a:pos x="T8" y="T9"/>
                  </a:cxn>
                </a:cxnLst>
                <a:rect l="0" t="0" r="r" b="b"/>
                <a:pathLst>
                  <a:path w="2" h="26">
                    <a:moveTo>
                      <a:pt x="0" y="1"/>
                    </a:moveTo>
                    <a:cubicBezTo>
                      <a:pt x="0" y="25"/>
                      <a:pt x="0" y="25"/>
                      <a:pt x="0" y="25"/>
                    </a:cubicBezTo>
                    <a:cubicBezTo>
                      <a:pt x="0" y="25"/>
                      <a:pt x="1" y="26"/>
                      <a:pt x="2" y="26"/>
                    </a:cubicBezTo>
                    <a:cubicBezTo>
                      <a:pt x="2" y="0"/>
                      <a:pt x="2" y="0"/>
                      <a:pt x="2" y="0"/>
                    </a:cubicBezTo>
                    <a:cubicBezTo>
                      <a:pt x="1" y="0"/>
                      <a:pt x="0"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8" name="Freeform 629"/>
              <p:cNvSpPr>
                <a:spLocks/>
              </p:cNvSpPr>
              <p:nvPr/>
            </p:nvSpPr>
            <p:spPr bwMode="auto">
              <a:xfrm>
                <a:off x="4105" y="934"/>
                <a:ext cx="5" cy="60"/>
              </a:xfrm>
              <a:custGeom>
                <a:avLst/>
                <a:gdLst>
                  <a:gd name="T0" fmla="*/ 0 w 2"/>
                  <a:gd name="T1" fmla="*/ 1 h 28"/>
                  <a:gd name="T2" fmla="*/ 0 w 2"/>
                  <a:gd name="T3" fmla="*/ 28 h 28"/>
                  <a:gd name="T4" fmla="*/ 2 w 2"/>
                  <a:gd name="T5" fmla="*/ 28 h 28"/>
                  <a:gd name="T6" fmla="*/ 2 w 2"/>
                  <a:gd name="T7" fmla="*/ 0 h 28"/>
                  <a:gd name="T8" fmla="*/ 0 w 2"/>
                  <a:gd name="T9" fmla="*/ 1 h 28"/>
                </a:gdLst>
                <a:ahLst/>
                <a:cxnLst>
                  <a:cxn ang="0">
                    <a:pos x="T0" y="T1"/>
                  </a:cxn>
                  <a:cxn ang="0">
                    <a:pos x="T2" y="T3"/>
                  </a:cxn>
                  <a:cxn ang="0">
                    <a:pos x="T4" y="T5"/>
                  </a:cxn>
                  <a:cxn ang="0">
                    <a:pos x="T6" y="T7"/>
                  </a:cxn>
                  <a:cxn ang="0">
                    <a:pos x="T8" y="T9"/>
                  </a:cxn>
                </a:cxnLst>
                <a:rect l="0" t="0" r="r" b="b"/>
                <a:pathLst>
                  <a:path w="2" h="28">
                    <a:moveTo>
                      <a:pt x="0" y="1"/>
                    </a:moveTo>
                    <a:cubicBezTo>
                      <a:pt x="0" y="28"/>
                      <a:pt x="0" y="28"/>
                      <a:pt x="0" y="28"/>
                    </a:cubicBezTo>
                    <a:cubicBezTo>
                      <a:pt x="0" y="28"/>
                      <a:pt x="1" y="28"/>
                      <a:pt x="2" y="28"/>
                    </a:cubicBezTo>
                    <a:cubicBezTo>
                      <a:pt x="2" y="0"/>
                      <a:pt x="2" y="0"/>
                      <a:pt x="2" y="0"/>
                    </a:cubicBezTo>
                    <a:cubicBezTo>
                      <a:pt x="1" y="0"/>
                      <a:pt x="0"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9" name="Freeform 630"/>
              <p:cNvSpPr>
                <a:spLocks/>
              </p:cNvSpPr>
              <p:nvPr/>
            </p:nvSpPr>
            <p:spPr bwMode="auto">
              <a:xfrm>
                <a:off x="4114" y="932"/>
                <a:ext cx="2" cy="65"/>
              </a:xfrm>
              <a:custGeom>
                <a:avLst/>
                <a:gdLst>
                  <a:gd name="T0" fmla="*/ 0 w 1"/>
                  <a:gd name="T1" fmla="*/ 1 h 30"/>
                  <a:gd name="T2" fmla="*/ 0 w 1"/>
                  <a:gd name="T3" fmla="*/ 30 h 30"/>
                  <a:gd name="T4" fmla="*/ 1 w 1"/>
                  <a:gd name="T5" fmla="*/ 30 h 30"/>
                  <a:gd name="T6" fmla="*/ 1 w 1"/>
                  <a:gd name="T7" fmla="*/ 0 h 30"/>
                  <a:gd name="T8" fmla="*/ 0 w 1"/>
                  <a:gd name="T9" fmla="*/ 1 h 30"/>
                </a:gdLst>
                <a:ahLst/>
                <a:cxnLst>
                  <a:cxn ang="0">
                    <a:pos x="T0" y="T1"/>
                  </a:cxn>
                  <a:cxn ang="0">
                    <a:pos x="T2" y="T3"/>
                  </a:cxn>
                  <a:cxn ang="0">
                    <a:pos x="T4" y="T5"/>
                  </a:cxn>
                  <a:cxn ang="0">
                    <a:pos x="T6" y="T7"/>
                  </a:cxn>
                  <a:cxn ang="0">
                    <a:pos x="T8" y="T9"/>
                  </a:cxn>
                </a:cxnLst>
                <a:rect l="0" t="0" r="r" b="b"/>
                <a:pathLst>
                  <a:path w="1" h="30">
                    <a:moveTo>
                      <a:pt x="0" y="1"/>
                    </a:moveTo>
                    <a:cubicBezTo>
                      <a:pt x="0" y="30"/>
                      <a:pt x="0" y="30"/>
                      <a:pt x="0" y="30"/>
                    </a:cubicBezTo>
                    <a:cubicBezTo>
                      <a:pt x="0" y="30"/>
                      <a:pt x="1" y="30"/>
                      <a:pt x="1" y="30"/>
                    </a:cubicBezTo>
                    <a:cubicBezTo>
                      <a:pt x="1" y="0"/>
                      <a:pt x="1" y="0"/>
                      <a:pt x="1" y="0"/>
                    </a:cubicBezTo>
                    <a:cubicBezTo>
                      <a:pt x="1" y="0"/>
                      <a:pt x="0"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0" name="Freeform 631"/>
              <p:cNvSpPr>
                <a:spLocks/>
              </p:cNvSpPr>
              <p:nvPr/>
            </p:nvSpPr>
            <p:spPr bwMode="auto">
              <a:xfrm>
                <a:off x="4123" y="932"/>
                <a:ext cx="2" cy="67"/>
              </a:xfrm>
              <a:custGeom>
                <a:avLst/>
                <a:gdLst>
                  <a:gd name="T0" fmla="*/ 0 w 1"/>
                  <a:gd name="T1" fmla="*/ 0 h 31"/>
                  <a:gd name="T2" fmla="*/ 0 w 1"/>
                  <a:gd name="T3" fmla="*/ 30 h 31"/>
                  <a:gd name="T4" fmla="*/ 1 w 1"/>
                  <a:gd name="T5" fmla="*/ 31 h 31"/>
                  <a:gd name="T6" fmla="*/ 1 w 1"/>
                  <a:gd name="T7" fmla="*/ 0 h 31"/>
                  <a:gd name="T8" fmla="*/ 0 w 1"/>
                  <a:gd name="T9" fmla="*/ 0 h 31"/>
                </a:gdLst>
                <a:ahLst/>
                <a:cxnLst>
                  <a:cxn ang="0">
                    <a:pos x="T0" y="T1"/>
                  </a:cxn>
                  <a:cxn ang="0">
                    <a:pos x="T2" y="T3"/>
                  </a:cxn>
                  <a:cxn ang="0">
                    <a:pos x="T4" y="T5"/>
                  </a:cxn>
                  <a:cxn ang="0">
                    <a:pos x="T6" y="T7"/>
                  </a:cxn>
                  <a:cxn ang="0">
                    <a:pos x="T8" y="T9"/>
                  </a:cxn>
                </a:cxnLst>
                <a:rect l="0" t="0" r="r" b="b"/>
                <a:pathLst>
                  <a:path w="1" h="31">
                    <a:moveTo>
                      <a:pt x="0" y="0"/>
                    </a:moveTo>
                    <a:cubicBezTo>
                      <a:pt x="0" y="30"/>
                      <a:pt x="0" y="30"/>
                      <a:pt x="0" y="30"/>
                    </a:cubicBezTo>
                    <a:cubicBezTo>
                      <a:pt x="0" y="30"/>
                      <a:pt x="1" y="31"/>
                      <a:pt x="1" y="31"/>
                    </a:cubicBezTo>
                    <a:cubicBezTo>
                      <a:pt x="1" y="0"/>
                      <a:pt x="1" y="0"/>
                      <a:pt x="1"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1" name="Freeform 632"/>
              <p:cNvSpPr>
                <a:spLocks/>
              </p:cNvSpPr>
              <p:nvPr/>
            </p:nvSpPr>
            <p:spPr bwMode="auto">
              <a:xfrm>
                <a:off x="4129" y="929"/>
                <a:ext cx="5" cy="70"/>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1" y="32"/>
                      <a:pt x="2" y="32"/>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2" name="Freeform 633"/>
              <p:cNvSpPr>
                <a:spLocks/>
              </p:cNvSpPr>
              <p:nvPr/>
            </p:nvSpPr>
            <p:spPr bwMode="auto">
              <a:xfrm>
                <a:off x="4138" y="929"/>
                <a:ext cx="4" cy="70"/>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1" y="32"/>
                      <a:pt x="2" y="32"/>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3" name="Freeform 634"/>
              <p:cNvSpPr>
                <a:spLocks/>
              </p:cNvSpPr>
              <p:nvPr/>
            </p:nvSpPr>
            <p:spPr bwMode="auto">
              <a:xfrm>
                <a:off x="4144" y="929"/>
                <a:ext cx="5" cy="70"/>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4" name="Freeform 635"/>
              <p:cNvSpPr>
                <a:spLocks/>
              </p:cNvSpPr>
              <p:nvPr/>
            </p:nvSpPr>
            <p:spPr bwMode="auto">
              <a:xfrm>
                <a:off x="4153" y="929"/>
                <a:ext cx="4" cy="70"/>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5" name="Rectangle 636"/>
              <p:cNvSpPr>
                <a:spLocks noChangeArrowheads="1"/>
              </p:cNvSpPr>
              <p:nvPr/>
            </p:nvSpPr>
            <p:spPr bwMode="auto">
              <a:xfrm>
                <a:off x="4166" y="929"/>
                <a:ext cx="1" cy="1"/>
              </a:xfrm>
              <a:prstGeom prst="rect">
                <a:avLst/>
              </a:prstGeom>
              <a:solidFill>
                <a:srgbClr val="EF96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6" name="Freeform 637"/>
              <p:cNvSpPr>
                <a:spLocks/>
              </p:cNvSpPr>
              <p:nvPr/>
            </p:nvSpPr>
            <p:spPr bwMode="auto">
              <a:xfrm>
                <a:off x="4162" y="929"/>
                <a:ext cx="4" cy="70"/>
              </a:xfrm>
              <a:custGeom>
                <a:avLst/>
                <a:gdLst>
                  <a:gd name="T0" fmla="*/ 2 w 2"/>
                  <a:gd name="T1" fmla="*/ 0 h 32"/>
                  <a:gd name="T2" fmla="*/ 0 w 2"/>
                  <a:gd name="T3" fmla="*/ 0 h 32"/>
                  <a:gd name="T4" fmla="*/ 0 w 2"/>
                  <a:gd name="T5" fmla="*/ 32 h 32"/>
                  <a:gd name="T6" fmla="*/ 2 w 2"/>
                  <a:gd name="T7" fmla="*/ 32 h 32"/>
                  <a:gd name="T8" fmla="*/ 2 w 2"/>
                  <a:gd name="T9" fmla="*/ 0 h 32"/>
                </a:gdLst>
                <a:ahLst/>
                <a:cxnLst>
                  <a:cxn ang="0">
                    <a:pos x="T0" y="T1"/>
                  </a:cxn>
                  <a:cxn ang="0">
                    <a:pos x="T2" y="T3"/>
                  </a:cxn>
                  <a:cxn ang="0">
                    <a:pos x="T4" y="T5"/>
                  </a:cxn>
                  <a:cxn ang="0">
                    <a:pos x="T6" y="T7"/>
                  </a:cxn>
                  <a:cxn ang="0">
                    <a:pos x="T8" y="T9"/>
                  </a:cxn>
                </a:cxnLst>
                <a:rect l="0" t="0" r="r" b="b"/>
                <a:pathLst>
                  <a:path w="2" h="32">
                    <a:moveTo>
                      <a:pt x="2" y="0"/>
                    </a:moveTo>
                    <a:cubicBezTo>
                      <a:pt x="0" y="0"/>
                      <a:pt x="0" y="0"/>
                      <a:pt x="0" y="0"/>
                    </a:cubicBezTo>
                    <a:cubicBezTo>
                      <a:pt x="0" y="32"/>
                      <a:pt x="0" y="32"/>
                      <a:pt x="0" y="32"/>
                    </a:cubicBezTo>
                    <a:cubicBezTo>
                      <a:pt x="1" y="32"/>
                      <a:pt x="1" y="32"/>
                      <a:pt x="2" y="32"/>
                    </a:cubicBezTo>
                    <a:cubicBezTo>
                      <a:pt x="2" y="0"/>
                      <a:pt x="2" y="0"/>
                      <a:pt x="2"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7" name="Freeform 638"/>
              <p:cNvSpPr>
                <a:spLocks/>
              </p:cNvSpPr>
              <p:nvPr/>
            </p:nvSpPr>
            <p:spPr bwMode="auto">
              <a:xfrm>
                <a:off x="4170" y="929"/>
                <a:ext cx="5" cy="70"/>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2"/>
                      <a:pt x="1" y="32"/>
                      <a:pt x="2" y="32"/>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8" name="Freeform 639"/>
              <p:cNvSpPr>
                <a:spLocks/>
              </p:cNvSpPr>
              <p:nvPr/>
            </p:nvSpPr>
            <p:spPr bwMode="auto">
              <a:xfrm>
                <a:off x="4179" y="932"/>
                <a:ext cx="4" cy="67"/>
              </a:xfrm>
              <a:custGeom>
                <a:avLst/>
                <a:gdLst>
                  <a:gd name="T0" fmla="*/ 0 w 2"/>
                  <a:gd name="T1" fmla="*/ 0 h 31"/>
                  <a:gd name="T2" fmla="*/ 0 w 2"/>
                  <a:gd name="T3" fmla="*/ 31 h 31"/>
                  <a:gd name="T4" fmla="*/ 2 w 2"/>
                  <a:gd name="T5" fmla="*/ 30 h 31"/>
                  <a:gd name="T6" fmla="*/ 2 w 2"/>
                  <a:gd name="T7" fmla="*/ 0 h 31"/>
                  <a:gd name="T8" fmla="*/ 0 w 2"/>
                  <a:gd name="T9" fmla="*/ 0 h 31"/>
                </a:gdLst>
                <a:ahLst/>
                <a:cxnLst>
                  <a:cxn ang="0">
                    <a:pos x="T0" y="T1"/>
                  </a:cxn>
                  <a:cxn ang="0">
                    <a:pos x="T2" y="T3"/>
                  </a:cxn>
                  <a:cxn ang="0">
                    <a:pos x="T4" y="T5"/>
                  </a:cxn>
                  <a:cxn ang="0">
                    <a:pos x="T6" y="T7"/>
                  </a:cxn>
                  <a:cxn ang="0">
                    <a:pos x="T8" y="T9"/>
                  </a:cxn>
                </a:cxnLst>
                <a:rect l="0" t="0" r="r" b="b"/>
                <a:pathLst>
                  <a:path w="2" h="31">
                    <a:moveTo>
                      <a:pt x="0" y="0"/>
                    </a:moveTo>
                    <a:cubicBezTo>
                      <a:pt x="0" y="31"/>
                      <a:pt x="0" y="31"/>
                      <a:pt x="0" y="31"/>
                    </a:cubicBezTo>
                    <a:cubicBezTo>
                      <a:pt x="0" y="31"/>
                      <a:pt x="1" y="30"/>
                      <a:pt x="2" y="30"/>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9" name="Freeform 640"/>
              <p:cNvSpPr>
                <a:spLocks/>
              </p:cNvSpPr>
              <p:nvPr/>
            </p:nvSpPr>
            <p:spPr bwMode="auto">
              <a:xfrm>
                <a:off x="4188" y="932"/>
                <a:ext cx="4" cy="65"/>
              </a:xfrm>
              <a:custGeom>
                <a:avLst/>
                <a:gdLst>
                  <a:gd name="T0" fmla="*/ 0 w 2"/>
                  <a:gd name="T1" fmla="*/ 0 h 30"/>
                  <a:gd name="T2" fmla="*/ 0 w 2"/>
                  <a:gd name="T3" fmla="*/ 30 h 30"/>
                  <a:gd name="T4" fmla="*/ 2 w 2"/>
                  <a:gd name="T5" fmla="*/ 30 h 30"/>
                  <a:gd name="T6" fmla="*/ 2 w 2"/>
                  <a:gd name="T7" fmla="*/ 1 h 30"/>
                  <a:gd name="T8" fmla="*/ 0 w 2"/>
                  <a:gd name="T9" fmla="*/ 0 h 30"/>
                </a:gdLst>
                <a:ahLst/>
                <a:cxnLst>
                  <a:cxn ang="0">
                    <a:pos x="T0" y="T1"/>
                  </a:cxn>
                  <a:cxn ang="0">
                    <a:pos x="T2" y="T3"/>
                  </a:cxn>
                  <a:cxn ang="0">
                    <a:pos x="T4" y="T5"/>
                  </a:cxn>
                  <a:cxn ang="0">
                    <a:pos x="T6" y="T7"/>
                  </a:cxn>
                  <a:cxn ang="0">
                    <a:pos x="T8" y="T9"/>
                  </a:cxn>
                </a:cxnLst>
                <a:rect l="0" t="0" r="r" b="b"/>
                <a:pathLst>
                  <a:path w="2" h="30">
                    <a:moveTo>
                      <a:pt x="0" y="0"/>
                    </a:moveTo>
                    <a:cubicBezTo>
                      <a:pt x="0" y="30"/>
                      <a:pt x="0" y="30"/>
                      <a:pt x="0" y="30"/>
                    </a:cubicBezTo>
                    <a:cubicBezTo>
                      <a:pt x="0" y="30"/>
                      <a:pt x="1" y="30"/>
                      <a:pt x="2" y="30"/>
                    </a:cubicBezTo>
                    <a:cubicBezTo>
                      <a:pt x="2" y="1"/>
                      <a:pt x="2" y="1"/>
                      <a:pt x="2" y="1"/>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0" name="Freeform 641"/>
              <p:cNvSpPr>
                <a:spLocks/>
              </p:cNvSpPr>
              <p:nvPr/>
            </p:nvSpPr>
            <p:spPr bwMode="auto">
              <a:xfrm>
                <a:off x="4194" y="934"/>
                <a:ext cx="5" cy="60"/>
              </a:xfrm>
              <a:custGeom>
                <a:avLst/>
                <a:gdLst>
                  <a:gd name="T0" fmla="*/ 0 w 2"/>
                  <a:gd name="T1" fmla="*/ 0 h 28"/>
                  <a:gd name="T2" fmla="*/ 0 w 2"/>
                  <a:gd name="T3" fmla="*/ 28 h 28"/>
                  <a:gd name="T4" fmla="*/ 2 w 2"/>
                  <a:gd name="T5" fmla="*/ 28 h 28"/>
                  <a:gd name="T6" fmla="*/ 2 w 2"/>
                  <a:gd name="T7" fmla="*/ 0 h 28"/>
                  <a:gd name="T8" fmla="*/ 0 w 2"/>
                  <a:gd name="T9" fmla="*/ 0 h 28"/>
                </a:gdLst>
                <a:ahLst/>
                <a:cxnLst>
                  <a:cxn ang="0">
                    <a:pos x="T0" y="T1"/>
                  </a:cxn>
                  <a:cxn ang="0">
                    <a:pos x="T2" y="T3"/>
                  </a:cxn>
                  <a:cxn ang="0">
                    <a:pos x="T4" y="T5"/>
                  </a:cxn>
                  <a:cxn ang="0">
                    <a:pos x="T6" y="T7"/>
                  </a:cxn>
                  <a:cxn ang="0">
                    <a:pos x="T8" y="T9"/>
                  </a:cxn>
                </a:cxnLst>
                <a:rect l="0" t="0" r="r" b="b"/>
                <a:pathLst>
                  <a:path w="2" h="28">
                    <a:moveTo>
                      <a:pt x="0" y="0"/>
                    </a:moveTo>
                    <a:cubicBezTo>
                      <a:pt x="0" y="28"/>
                      <a:pt x="0" y="28"/>
                      <a:pt x="0" y="28"/>
                    </a:cubicBezTo>
                    <a:cubicBezTo>
                      <a:pt x="1" y="28"/>
                      <a:pt x="1" y="28"/>
                      <a:pt x="2" y="28"/>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1" name="Freeform 642"/>
              <p:cNvSpPr>
                <a:spLocks/>
              </p:cNvSpPr>
              <p:nvPr/>
            </p:nvSpPr>
            <p:spPr bwMode="auto">
              <a:xfrm>
                <a:off x="4203" y="936"/>
                <a:ext cx="4" cy="56"/>
              </a:xfrm>
              <a:custGeom>
                <a:avLst/>
                <a:gdLst>
                  <a:gd name="T0" fmla="*/ 0 w 2"/>
                  <a:gd name="T1" fmla="*/ 0 h 26"/>
                  <a:gd name="T2" fmla="*/ 0 w 2"/>
                  <a:gd name="T3" fmla="*/ 26 h 26"/>
                  <a:gd name="T4" fmla="*/ 2 w 2"/>
                  <a:gd name="T5" fmla="*/ 25 h 26"/>
                  <a:gd name="T6" fmla="*/ 2 w 2"/>
                  <a:gd name="T7" fmla="*/ 1 h 26"/>
                  <a:gd name="T8" fmla="*/ 0 w 2"/>
                  <a:gd name="T9" fmla="*/ 0 h 26"/>
                </a:gdLst>
                <a:ahLst/>
                <a:cxnLst>
                  <a:cxn ang="0">
                    <a:pos x="T0" y="T1"/>
                  </a:cxn>
                  <a:cxn ang="0">
                    <a:pos x="T2" y="T3"/>
                  </a:cxn>
                  <a:cxn ang="0">
                    <a:pos x="T4" y="T5"/>
                  </a:cxn>
                  <a:cxn ang="0">
                    <a:pos x="T6" y="T7"/>
                  </a:cxn>
                  <a:cxn ang="0">
                    <a:pos x="T8" y="T9"/>
                  </a:cxn>
                </a:cxnLst>
                <a:rect l="0" t="0" r="r" b="b"/>
                <a:pathLst>
                  <a:path w="2" h="26">
                    <a:moveTo>
                      <a:pt x="0" y="0"/>
                    </a:moveTo>
                    <a:cubicBezTo>
                      <a:pt x="0" y="26"/>
                      <a:pt x="0" y="26"/>
                      <a:pt x="0" y="26"/>
                    </a:cubicBezTo>
                    <a:cubicBezTo>
                      <a:pt x="1" y="26"/>
                      <a:pt x="1" y="26"/>
                      <a:pt x="2" y="25"/>
                    </a:cubicBezTo>
                    <a:cubicBezTo>
                      <a:pt x="2" y="1"/>
                      <a:pt x="2" y="1"/>
                      <a:pt x="2" y="1"/>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2" name="Freeform 643"/>
              <p:cNvSpPr>
                <a:spLocks/>
              </p:cNvSpPr>
              <p:nvPr/>
            </p:nvSpPr>
            <p:spPr bwMode="auto">
              <a:xfrm>
                <a:off x="4212" y="940"/>
                <a:ext cx="4" cy="50"/>
              </a:xfrm>
              <a:custGeom>
                <a:avLst/>
                <a:gdLst>
                  <a:gd name="T0" fmla="*/ 0 w 2"/>
                  <a:gd name="T1" fmla="*/ 0 h 23"/>
                  <a:gd name="T2" fmla="*/ 0 w 2"/>
                  <a:gd name="T3" fmla="*/ 23 h 23"/>
                  <a:gd name="T4" fmla="*/ 2 w 2"/>
                  <a:gd name="T5" fmla="*/ 22 h 23"/>
                  <a:gd name="T6" fmla="*/ 2 w 2"/>
                  <a:gd name="T7" fmla="*/ 1 h 23"/>
                  <a:gd name="T8" fmla="*/ 0 w 2"/>
                  <a:gd name="T9" fmla="*/ 0 h 23"/>
                </a:gdLst>
                <a:ahLst/>
                <a:cxnLst>
                  <a:cxn ang="0">
                    <a:pos x="T0" y="T1"/>
                  </a:cxn>
                  <a:cxn ang="0">
                    <a:pos x="T2" y="T3"/>
                  </a:cxn>
                  <a:cxn ang="0">
                    <a:pos x="T4" y="T5"/>
                  </a:cxn>
                  <a:cxn ang="0">
                    <a:pos x="T6" y="T7"/>
                  </a:cxn>
                  <a:cxn ang="0">
                    <a:pos x="T8" y="T9"/>
                  </a:cxn>
                </a:cxnLst>
                <a:rect l="0" t="0" r="r" b="b"/>
                <a:pathLst>
                  <a:path w="2" h="23">
                    <a:moveTo>
                      <a:pt x="0" y="0"/>
                    </a:moveTo>
                    <a:cubicBezTo>
                      <a:pt x="0" y="23"/>
                      <a:pt x="0" y="23"/>
                      <a:pt x="0" y="23"/>
                    </a:cubicBezTo>
                    <a:cubicBezTo>
                      <a:pt x="1" y="22"/>
                      <a:pt x="1" y="22"/>
                      <a:pt x="2" y="22"/>
                    </a:cubicBezTo>
                    <a:cubicBezTo>
                      <a:pt x="2" y="1"/>
                      <a:pt x="2" y="1"/>
                      <a:pt x="2" y="1"/>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3" name="Freeform 644"/>
              <p:cNvSpPr>
                <a:spLocks/>
              </p:cNvSpPr>
              <p:nvPr/>
            </p:nvSpPr>
            <p:spPr bwMode="auto">
              <a:xfrm>
                <a:off x="4220" y="945"/>
                <a:ext cx="5" cy="39"/>
              </a:xfrm>
              <a:custGeom>
                <a:avLst/>
                <a:gdLst>
                  <a:gd name="T0" fmla="*/ 2 w 2"/>
                  <a:gd name="T1" fmla="*/ 14 h 18"/>
                  <a:gd name="T2" fmla="*/ 2 w 2"/>
                  <a:gd name="T3" fmla="*/ 4 h 18"/>
                  <a:gd name="T4" fmla="*/ 0 w 2"/>
                  <a:gd name="T5" fmla="*/ 0 h 18"/>
                  <a:gd name="T6" fmla="*/ 0 w 2"/>
                  <a:gd name="T7" fmla="*/ 18 h 18"/>
                  <a:gd name="T8" fmla="*/ 2 w 2"/>
                  <a:gd name="T9" fmla="*/ 14 h 18"/>
                </a:gdLst>
                <a:ahLst/>
                <a:cxnLst>
                  <a:cxn ang="0">
                    <a:pos x="T0" y="T1"/>
                  </a:cxn>
                  <a:cxn ang="0">
                    <a:pos x="T2" y="T3"/>
                  </a:cxn>
                  <a:cxn ang="0">
                    <a:pos x="T4" y="T5"/>
                  </a:cxn>
                  <a:cxn ang="0">
                    <a:pos x="T6" y="T7"/>
                  </a:cxn>
                  <a:cxn ang="0">
                    <a:pos x="T8" y="T9"/>
                  </a:cxn>
                </a:cxnLst>
                <a:rect l="0" t="0" r="r" b="b"/>
                <a:pathLst>
                  <a:path w="2" h="18">
                    <a:moveTo>
                      <a:pt x="2" y="14"/>
                    </a:moveTo>
                    <a:cubicBezTo>
                      <a:pt x="2" y="4"/>
                      <a:pt x="2" y="4"/>
                      <a:pt x="2" y="4"/>
                    </a:cubicBezTo>
                    <a:cubicBezTo>
                      <a:pt x="2" y="3"/>
                      <a:pt x="1" y="1"/>
                      <a:pt x="0" y="0"/>
                    </a:cubicBezTo>
                    <a:cubicBezTo>
                      <a:pt x="0" y="18"/>
                      <a:pt x="0" y="18"/>
                      <a:pt x="0" y="18"/>
                    </a:cubicBezTo>
                    <a:cubicBezTo>
                      <a:pt x="1" y="17"/>
                      <a:pt x="2" y="16"/>
                      <a:pt x="2" y="1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4" name="Oval 645"/>
              <p:cNvSpPr>
                <a:spLocks noChangeArrowheads="1"/>
              </p:cNvSpPr>
              <p:nvPr/>
            </p:nvSpPr>
            <p:spPr bwMode="auto">
              <a:xfrm>
                <a:off x="4079" y="929"/>
                <a:ext cx="146" cy="48"/>
              </a:xfrm>
              <a:prstGeom prst="ellipse">
                <a:avLst/>
              </a:prstGeom>
              <a:solidFill>
                <a:srgbClr val="FFCD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5" name="Oval 646"/>
              <p:cNvSpPr>
                <a:spLocks noChangeArrowheads="1"/>
              </p:cNvSpPr>
              <p:nvPr/>
            </p:nvSpPr>
            <p:spPr bwMode="auto">
              <a:xfrm>
                <a:off x="4092" y="936"/>
                <a:ext cx="120" cy="37"/>
              </a:xfrm>
              <a:prstGeom prst="ellipse">
                <a:avLst/>
              </a:prstGeom>
              <a:solidFill>
                <a:srgbClr val="FFD3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6" name="Oval 647"/>
              <p:cNvSpPr>
                <a:spLocks noChangeArrowheads="1"/>
              </p:cNvSpPr>
              <p:nvPr/>
            </p:nvSpPr>
            <p:spPr bwMode="auto">
              <a:xfrm>
                <a:off x="4092" y="934"/>
                <a:ext cx="120" cy="34"/>
              </a:xfrm>
              <a:prstGeom prst="ellipse">
                <a:avLst/>
              </a:prstGeom>
              <a:solidFill>
                <a:srgbClr val="F7BF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7" name="Freeform 648"/>
              <p:cNvSpPr>
                <a:spLocks/>
              </p:cNvSpPr>
              <p:nvPr/>
            </p:nvSpPr>
            <p:spPr bwMode="auto">
              <a:xfrm>
                <a:off x="4092" y="934"/>
                <a:ext cx="120" cy="19"/>
              </a:xfrm>
              <a:custGeom>
                <a:avLst/>
                <a:gdLst>
                  <a:gd name="T0" fmla="*/ 28 w 55"/>
                  <a:gd name="T1" fmla="*/ 1 h 9"/>
                  <a:gd name="T2" fmla="*/ 55 w 55"/>
                  <a:gd name="T3" fmla="*/ 9 h 9"/>
                  <a:gd name="T4" fmla="*/ 55 w 55"/>
                  <a:gd name="T5" fmla="*/ 8 h 9"/>
                  <a:gd name="T6" fmla="*/ 28 w 55"/>
                  <a:gd name="T7" fmla="*/ 0 h 9"/>
                  <a:gd name="T8" fmla="*/ 0 w 55"/>
                  <a:gd name="T9" fmla="*/ 8 h 9"/>
                  <a:gd name="T10" fmla="*/ 0 w 55"/>
                  <a:gd name="T11" fmla="*/ 9 h 9"/>
                  <a:gd name="T12" fmla="*/ 28 w 55"/>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55" h="9">
                    <a:moveTo>
                      <a:pt x="28" y="1"/>
                    </a:moveTo>
                    <a:cubicBezTo>
                      <a:pt x="42" y="1"/>
                      <a:pt x="54" y="5"/>
                      <a:pt x="55" y="9"/>
                    </a:cubicBezTo>
                    <a:cubicBezTo>
                      <a:pt x="55" y="8"/>
                      <a:pt x="55" y="8"/>
                      <a:pt x="55" y="8"/>
                    </a:cubicBezTo>
                    <a:cubicBezTo>
                      <a:pt x="55" y="3"/>
                      <a:pt x="43" y="0"/>
                      <a:pt x="28" y="0"/>
                    </a:cubicBezTo>
                    <a:cubicBezTo>
                      <a:pt x="12" y="0"/>
                      <a:pt x="0" y="3"/>
                      <a:pt x="0" y="8"/>
                    </a:cubicBezTo>
                    <a:cubicBezTo>
                      <a:pt x="0" y="8"/>
                      <a:pt x="0" y="8"/>
                      <a:pt x="0" y="9"/>
                    </a:cubicBezTo>
                    <a:cubicBezTo>
                      <a:pt x="2" y="5"/>
                      <a:pt x="13" y="1"/>
                      <a:pt x="28" y="1"/>
                    </a:cubicBez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8" name="Freeform 649"/>
              <p:cNvSpPr>
                <a:spLocks/>
              </p:cNvSpPr>
              <p:nvPr/>
            </p:nvSpPr>
            <p:spPr bwMode="auto">
              <a:xfrm>
                <a:off x="4079" y="899"/>
                <a:ext cx="146" cy="72"/>
              </a:xfrm>
              <a:custGeom>
                <a:avLst/>
                <a:gdLst>
                  <a:gd name="T0" fmla="*/ 67 w 67"/>
                  <a:gd name="T1" fmla="*/ 22 h 33"/>
                  <a:gd name="T2" fmla="*/ 34 w 67"/>
                  <a:gd name="T3" fmla="*/ 33 h 33"/>
                  <a:gd name="T4" fmla="*/ 0 w 67"/>
                  <a:gd name="T5" fmla="*/ 22 h 33"/>
                  <a:gd name="T6" fmla="*/ 0 w 67"/>
                  <a:gd name="T7" fmla="*/ 11 h 33"/>
                  <a:gd name="T8" fmla="*/ 34 w 67"/>
                  <a:gd name="T9" fmla="*/ 0 h 33"/>
                  <a:gd name="T10" fmla="*/ 67 w 67"/>
                  <a:gd name="T11" fmla="*/ 11 h 33"/>
                  <a:gd name="T12" fmla="*/ 67 w 67"/>
                  <a:gd name="T13" fmla="*/ 22 h 33"/>
                </a:gdLst>
                <a:ahLst/>
                <a:cxnLst>
                  <a:cxn ang="0">
                    <a:pos x="T0" y="T1"/>
                  </a:cxn>
                  <a:cxn ang="0">
                    <a:pos x="T2" y="T3"/>
                  </a:cxn>
                  <a:cxn ang="0">
                    <a:pos x="T4" y="T5"/>
                  </a:cxn>
                  <a:cxn ang="0">
                    <a:pos x="T6" y="T7"/>
                  </a:cxn>
                  <a:cxn ang="0">
                    <a:pos x="T8" y="T9"/>
                  </a:cxn>
                  <a:cxn ang="0">
                    <a:pos x="T10" y="T11"/>
                  </a:cxn>
                  <a:cxn ang="0">
                    <a:pos x="T12" y="T13"/>
                  </a:cxn>
                </a:cxnLst>
                <a:rect l="0" t="0" r="r" b="b"/>
                <a:pathLst>
                  <a:path w="67" h="33">
                    <a:moveTo>
                      <a:pt x="67" y="22"/>
                    </a:moveTo>
                    <a:cubicBezTo>
                      <a:pt x="67" y="28"/>
                      <a:pt x="52" y="33"/>
                      <a:pt x="34" y="33"/>
                    </a:cubicBezTo>
                    <a:cubicBezTo>
                      <a:pt x="15" y="33"/>
                      <a:pt x="0" y="28"/>
                      <a:pt x="0" y="22"/>
                    </a:cubicBezTo>
                    <a:cubicBezTo>
                      <a:pt x="0" y="11"/>
                      <a:pt x="0" y="11"/>
                      <a:pt x="0" y="11"/>
                    </a:cubicBezTo>
                    <a:cubicBezTo>
                      <a:pt x="0" y="5"/>
                      <a:pt x="15" y="0"/>
                      <a:pt x="34" y="0"/>
                    </a:cubicBezTo>
                    <a:cubicBezTo>
                      <a:pt x="52" y="0"/>
                      <a:pt x="67" y="5"/>
                      <a:pt x="67" y="11"/>
                    </a:cubicBezTo>
                    <a:lnTo>
                      <a:pt x="67" y="22"/>
                    </a:ln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9" name="Freeform 650"/>
              <p:cNvSpPr>
                <a:spLocks/>
              </p:cNvSpPr>
              <p:nvPr/>
            </p:nvSpPr>
            <p:spPr bwMode="auto">
              <a:xfrm>
                <a:off x="4079" y="897"/>
                <a:ext cx="146" cy="69"/>
              </a:xfrm>
              <a:custGeom>
                <a:avLst/>
                <a:gdLst>
                  <a:gd name="T0" fmla="*/ 67 w 67"/>
                  <a:gd name="T1" fmla="*/ 21 h 32"/>
                  <a:gd name="T2" fmla="*/ 34 w 67"/>
                  <a:gd name="T3" fmla="*/ 32 h 32"/>
                  <a:gd name="T4" fmla="*/ 0 w 67"/>
                  <a:gd name="T5" fmla="*/ 21 h 32"/>
                  <a:gd name="T6" fmla="*/ 0 w 67"/>
                  <a:gd name="T7" fmla="*/ 11 h 32"/>
                  <a:gd name="T8" fmla="*/ 34 w 67"/>
                  <a:gd name="T9" fmla="*/ 0 h 32"/>
                  <a:gd name="T10" fmla="*/ 67 w 67"/>
                  <a:gd name="T11" fmla="*/ 11 h 32"/>
                  <a:gd name="T12" fmla="*/ 67 w 67"/>
                  <a:gd name="T13" fmla="*/ 21 h 32"/>
                </a:gdLst>
                <a:ahLst/>
                <a:cxnLst>
                  <a:cxn ang="0">
                    <a:pos x="T0" y="T1"/>
                  </a:cxn>
                  <a:cxn ang="0">
                    <a:pos x="T2" y="T3"/>
                  </a:cxn>
                  <a:cxn ang="0">
                    <a:pos x="T4" y="T5"/>
                  </a:cxn>
                  <a:cxn ang="0">
                    <a:pos x="T6" y="T7"/>
                  </a:cxn>
                  <a:cxn ang="0">
                    <a:pos x="T8" y="T9"/>
                  </a:cxn>
                  <a:cxn ang="0">
                    <a:pos x="T10" y="T11"/>
                  </a:cxn>
                  <a:cxn ang="0">
                    <a:pos x="T12" y="T13"/>
                  </a:cxn>
                </a:cxnLst>
                <a:rect l="0" t="0" r="r" b="b"/>
                <a:pathLst>
                  <a:path w="67" h="32">
                    <a:moveTo>
                      <a:pt x="67" y="21"/>
                    </a:moveTo>
                    <a:cubicBezTo>
                      <a:pt x="67" y="27"/>
                      <a:pt x="52" y="32"/>
                      <a:pt x="34" y="32"/>
                    </a:cubicBezTo>
                    <a:cubicBezTo>
                      <a:pt x="15" y="32"/>
                      <a:pt x="0" y="27"/>
                      <a:pt x="0" y="21"/>
                    </a:cubicBezTo>
                    <a:cubicBezTo>
                      <a:pt x="0" y="11"/>
                      <a:pt x="0" y="11"/>
                      <a:pt x="0" y="11"/>
                    </a:cubicBezTo>
                    <a:cubicBezTo>
                      <a:pt x="0" y="5"/>
                      <a:pt x="15" y="0"/>
                      <a:pt x="34" y="0"/>
                    </a:cubicBezTo>
                    <a:cubicBezTo>
                      <a:pt x="52" y="0"/>
                      <a:pt x="67" y="5"/>
                      <a:pt x="67" y="11"/>
                    </a:cubicBezTo>
                    <a:lnTo>
                      <a:pt x="67" y="21"/>
                    </a:ln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0" name="Freeform 651"/>
              <p:cNvSpPr>
                <a:spLocks/>
              </p:cNvSpPr>
              <p:nvPr/>
            </p:nvSpPr>
            <p:spPr bwMode="auto">
              <a:xfrm>
                <a:off x="4079" y="912"/>
                <a:ext cx="5" cy="39"/>
              </a:xfrm>
              <a:custGeom>
                <a:avLst/>
                <a:gdLst>
                  <a:gd name="T0" fmla="*/ 0 w 2"/>
                  <a:gd name="T1" fmla="*/ 4 h 18"/>
                  <a:gd name="T2" fmla="*/ 0 w 2"/>
                  <a:gd name="T3" fmla="*/ 14 h 18"/>
                  <a:gd name="T4" fmla="*/ 2 w 2"/>
                  <a:gd name="T5" fmla="*/ 18 h 18"/>
                  <a:gd name="T6" fmla="*/ 2 w 2"/>
                  <a:gd name="T7" fmla="*/ 0 h 18"/>
                  <a:gd name="T8" fmla="*/ 0 w 2"/>
                  <a:gd name="T9" fmla="*/ 4 h 18"/>
                </a:gdLst>
                <a:ahLst/>
                <a:cxnLst>
                  <a:cxn ang="0">
                    <a:pos x="T0" y="T1"/>
                  </a:cxn>
                  <a:cxn ang="0">
                    <a:pos x="T2" y="T3"/>
                  </a:cxn>
                  <a:cxn ang="0">
                    <a:pos x="T4" y="T5"/>
                  </a:cxn>
                  <a:cxn ang="0">
                    <a:pos x="T6" y="T7"/>
                  </a:cxn>
                  <a:cxn ang="0">
                    <a:pos x="T8" y="T9"/>
                  </a:cxn>
                </a:cxnLst>
                <a:rect l="0" t="0" r="r" b="b"/>
                <a:pathLst>
                  <a:path w="2" h="18">
                    <a:moveTo>
                      <a:pt x="0" y="4"/>
                    </a:moveTo>
                    <a:cubicBezTo>
                      <a:pt x="0" y="14"/>
                      <a:pt x="0" y="14"/>
                      <a:pt x="0" y="14"/>
                    </a:cubicBezTo>
                    <a:cubicBezTo>
                      <a:pt x="0" y="16"/>
                      <a:pt x="1" y="17"/>
                      <a:pt x="2" y="18"/>
                    </a:cubicBezTo>
                    <a:cubicBezTo>
                      <a:pt x="2" y="0"/>
                      <a:pt x="2" y="0"/>
                      <a:pt x="2" y="0"/>
                    </a:cubicBezTo>
                    <a:cubicBezTo>
                      <a:pt x="1" y="1"/>
                      <a:pt x="0" y="3"/>
                      <a:pt x="0" y="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1" name="Freeform 652"/>
              <p:cNvSpPr>
                <a:spLocks/>
              </p:cNvSpPr>
              <p:nvPr/>
            </p:nvSpPr>
            <p:spPr bwMode="auto">
              <a:xfrm>
                <a:off x="4088" y="908"/>
                <a:ext cx="4" cy="50"/>
              </a:xfrm>
              <a:custGeom>
                <a:avLst/>
                <a:gdLst>
                  <a:gd name="T0" fmla="*/ 0 w 2"/>
                  <a:gd name="T1" fmla="*/ 1 h 23"/>
                  <a:gd name="T2" fmla="*/ 0 w 2"/>
                  <a:gd name="T3" fmla="*/ 21 h 23"/>
                  <a:gd name="T4" fmla="*/ 2 w 2"/>
                  <a:gd name="T5" fmla="*/ 23 h 23"/>
                  <a:gd name="T6" fmla="*/ 2 w 2"/>
                  <a:gd name="T7" fmla="*/ 0 h 23"/>
                  <a:gd name="T8" fmla="*/ 0 w 2"/>
                  <a:gd name="T9" fmla="*/ 1 h 23"/>
                </a:gdLst>
                <a:ahLst/>
                <a:cxnLst>
                  <a:cxn ang="0">
                    <a:pos x="T0" y="T1"/>
                  </a:cxn>
                  <a:cxn ang="0">
                    <a:pos x="T2" y="T3"/>
                  </a:cxn>
                  <a:cxn ang="0">
                    <a:pos x="T4" y="T5"/>
                  </a:cxn>
                  <a:cxn ang="0">
                    <a:pos x="T6" y="T7"/>
                  </a:cxn>
                  <a:cxn ang="0">
                    <a:pos x="T8" y="T9"/>
                  </a:cxn>
                </a:cxnLst>
                <a:rect l="0" t="0" r="r" b="b"/>
                <a:pathLst>
                  <a:path w="2" h="23">
                    <a:moveTo>
                      <a:pt x="0" y="1"/>
                    </a:moveTo>
                    <a:cubicBezTo>
                      <a:pt x="0" y="21"/>
                      <a:pt x="0" y="21"/>
                      <a:pt x="0" y="21"/>
                    </a:cubicBezTo>
                    <a:cubicBezTo>
                      <a:pt x="1" y="22"/>
                      <a:pt x="1" y="22"/>
                      <a:pt x="2" y="23"/>
                    </a:cubicBezTo>
                    <a:cubicBezTo>
                      <a:pt x="2" y="0"/>
                      <a:pt x="2" y="0"/>
                      <a:pt x="2" y="0"/>
                    </a:cubicBezTo>
                    <a:cubicBezTo>
                      <a:pt x="1" y="0"/>
                      <a:pt x="1"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2" name="Freeform 653"/>
              <p:cNvSpPr>
                <a:spLocks/>
              </p:cNvSpPr>
              <p:nvPr/>
            </p:nvSpPr>
            <p:spPr bwMode="auto">
              <a:xfrm>
                <a:off x="4097" y="903"/>
                <a:ext cx="4" cy="57"/>
              </a:xfrm>
              <a:custGeom>
                <a:avLst/>
                <a:gdLst>
                  <a:gd name="T0" fmla="*/ 0 w 2"/>
                  <a:gd name="T1" fmla="*/ 1 h 26"/>
                  <a:gd name="T2" fmla="*/ 0 w 2"/>
                  <a:gd name="T3" fmla="*/ 25 h 26"/>
                  <a:gd name="T4" fmla="*/ 2 w 2"/>
                  <a:gd name="T5" fmla="*/ 26 h 26"/>
                  <a:gd name="T6" fmla="*/ 2 w 2"/>
                  <a:gd name="T7" fmla="*/ 0 h 26"/>
                  <a:gd name="T8" fmla="*/ 0 w 2"/>
                  <a:gd name="T9" fmla="*/ 1 h 26"/>
                </a:gdLst>
                <a:ahLst/>
                <a:cxnLst>
                  <a:cxn ang="0">
                    <a:pos x="T0" y="T1"/>
                  </a:cxn>
                  <a:cxn ang="0">
                    <a:pos x="T2" y="T3"/>
                  </a:cxn>
                  <a:cxn ang="0">
                    <a:pos x="T4" y="T5"/>
                  </a:cxn>
                  <a:cxn ang="0">
                    <a:pos x="T6" y="T7"/>
                  </a:cxn>
                  <a:cxn ang="0">
                    <a:pos x="T8" y="T9"/>
                  </a:cxn>
                </a:cxnLst>
                <a:rect l="0" t="0" r="r" b="b"/>
                <a:pathLst>
                  <a:path w="2" h="26">
                    <a:moveTo>
                      <a:pt x="0" y="1"/>
                    </a:moveTo>
                    <a:cubicBezTo>
                      <a:pt x="0" y="25"/>
                      <a:pt x="0" y="25"/>
                      <a:pt x="0" y="25"/>
                    </a:cubicBezTo>
                    <a:cubicBezTo>
                      <a:pt x="0" y="25"/>
                      <a:pt x="1" y="26"/>
                      <a:pt x="2" y="26"/>
                    </a:cubicBezTo>
                    <a:cubicBezTo>
                      <a:pt x="2" y="0"/>
                      <a:pt x="2" y="0"/>
                      <a:pt x="2" y="0"/>
                    </a:cubicBezTo>
                    <a:cubicBezTo>
                      <a:pt x="1" y="0"/>
                      <a:pt x="0"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3" name="Freeform 654"/>
              <p:cNvSpPr>
                <a:spLocks/>
              </p:cNvSpPr>
              <p:nvPr/>
            </p:nvSpPr>
            <p:spPr bwMode="auto">
              <a:xfrm>
                <a:off x="4105" y="901"/>
                <a:ext cx="5" cy="61"/>
              </a:xfrm>
              <a:custGeom>
                <a:avLst/>
                <a:gdLst>
                  <a:gd name="T0" fmla="*/ 0 w 2"/>
                  <a:gd name="T1" fmla="*/ 1 h 28"/>
                  <a:gd name="T2" fmla="*/ 0 w 2"/>
                  <a:gd name="T3" fmla="*/ 28 h 28"/>
                  <a:gd name="T4" fmla="*/ 2 w 2"/>
                  <a:gd name="T5" fmla="*/ 28 h 28"/>
                  <a:gd name="T6" fmla="*/ 2 w 2"/>
                  <a:gd name="T7" fmla="*/ 0 h 28"/>
                  <a:gd name="T8" fmla="*/ 0 w 2"/>
                  <a:gd name="T9" fmla="*/ 1 h 28"/>
                </a:gdLst>
                <a:ahLst/>
                <a:cxnLst>
                  <a:cxn ang="0">
                    <a:pos x="T0" y="T1"/>
                  </a:cxn>
                  <a:cxn ang="0">
                    <a:pos x="T2" y="T3"/>
                  </a:cxn>
                  <a:cxn ang="0">
                    <a:pos x="T4" y="T5"/>
                  </a:cxn>
                  <a:cxn ang="0">
                    <a:pos x="T6" y="T7"/>
                  </a:cxn>
                  <a:cxn ang="0">
                    <a:pos x="T8" y="T9"/>
                  </a:cxn>
                </a:cxnLst>
                <a:rect l="0" t="0" r="r" b="b"/>
                <a:pathLst>
                  <a:path w="2" h="28">
                    <a:moveTo>
                      <a:pt x="0" y="1"/>
                    </a:moveTo>
                    <a:cubicBezTo>
                      <a:pt x="0" y="28"/>
                      <a:pt x="0" y="28"/>
                      <a:pt x="0" y="28"/>
                    </a:cubicBezTo>
                    <a:cubicBezTo>
                      <a:pt x="0" y="28"/>
                      <a:pt x="1" y="28"/>
                      <a:pt x="2" y="28"/>
                    </a:cubicBezTo>
                    <a:cubicBezTo>
                      <a:pt x="2" y="0"/>
                      <a:pt x="2" y="0"/>
                      <a:pt x="2" y="0"/>
                    </a:cubicBezTo>
                    <a:cubicBezTo>
                      <a:pt x="1" y="0"/>
                      <a:pt x="0"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4" name="Freeform 655"/>
              <p:cNvSpPr>
                <a:spLocks/>
              </p:cNvSpPr>
              <p:nvPr/>
            </p:nvSpPr>
            <p:spPr bwMode="auto">
              <a:xfrm>
                <a:off x="4114" y="899"/>
                <a:ext cx="2" cy="65"/>
              </a:xfrm>
              <a:custGeom>
                <a:avLst/>
                <a:gdLst>
                  <a:gd name="T0" fmla="*/ 0 w 1"/>
                  <a:gd name="T1" fmla="*/ 1 h 30"/>
                  <a:gd name="T2" fmla="*/ 0 w 1"/>
                  <a:gd name="T3" fmla="*/ 30 h 30"/>
                  <a:gd name="T4" fmla="*/ 1 w 1"/>
                  <a:gd name="T5" fmla="*/ 30 h 30"/>
                  <a:gd name="T6" fmla="*/ 1 w 1"/>
                  <a:gd name="T7" fmla="*/ 0 h 30"/>
                  <a:gd name="T8" fmla="*/ 0 w 1"/>
                  <a:gd name="T9" fmla="*/ 1 h 30"/>
                </a:gdLst>
                <a:ahLst/>
                <a:cxnLst>
                  <a:cxn ang="0">
                    <a:pos x="T0" y="T1"/>
                  </a:cxn>
                  <a:cxn ang="0">
                    <a:pos x="T2" y="T3"/>
                  </a:cxn>
                  <a:cxn ang="0">
                    <a:pos x="T4" y="T5"/>
                  </a:cxn>
                  <a:cxn ang="0">
                    <a:pos x="T6" y="T7"/>
                  </a:cxn>
                  <a:cxn ang="0">
                    <a:pos x="T8" y="T9"/>
                  </a:cxn>
                </a:cxnLst>
                <a:rect l="0" t="0" r="r" b="b"/>
                <a:pathLst>
                  <a:path w="1" h="30">
                    <a:moveTo>
                      <a:pt x="0" y="1"/>
                    </a:moveTo>
                    <a:cubicBezTo>
                      <a:pt x="0" y="30"/>
                      <a:pt x="0" y="30"/>
                      <a:pt x="0" y="30"/>
                    </a:cubicBezTo>
                    <a:cubicBezTo>
                      <a:pt x="0" y="30"/>
                      <a:pt x="1" y="30"/>
                      <a:pt x="1" y="30"/>
                    </a:cubicBezTo>
                    <a:cubicBezTo>
                      <a:pt x="1" y="0"/>
                      <a:pt x="1" y="0"/>
                      <a:pt x="1" y="0"/>
                    </a:cubicBezTo>
                    <a:cubicBezTo>
                      <a:pt x="1" y="0"/>
                      <a:pt x="0"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5" name="Freeform 656"/>
              <p:cNvSpPr>
                <a:spLocks/>
              </p:cNvSpPr>
              <p:nvPr/>
            </p:nvSpPr>
            <p:spPr bwMode="auto">
              <a:xfrm>
                <a:off x="4123" y="899"/>
                <a:ext cx="2" cy="67"/>
              </a:xfrm>
              <a:custGeom>
                <a:avLst/>
                <a:gdLst>
                  <a:gd name="T0" fmla="*/ 0 w 1"/>
                  <a:gd name="T1" fmla="*/ 0 h 31"/>
                  <a:gd name="T2" fmla="*/ 0 w 1"/>
                  <a:gd name="T3" fmla="*/ 30 h 31"/>
                  <a:gd name="T4" fmla="*/ 1 w 1"/>
                  <a:gd name="T5" fmla="*/ 31 h 31"/>
                  <a:gd name="T6" fmla="*/ 1 w 1"/>
                  <a:gd name="T7" fmla="*/ 0 h 31"/>
                  <a:gd name="T8" fmla="*/ 0 w 1"/>
                  <a:gd name="T9" fmla="*/ 0 h 31"/>
                </a:gdLst>
                <a:ahLst/>
                <a:cxnLst>
                  <a:cxn ang="0">
                    <a:pos x="T0" y="T1"/>
                  </a:cxn>
                  <a:cxn ang="0">
                    <a:pos x="T2" y="T3"/>
                  </a:cxn>
                  <a:cxn ang="0">
                    <a:pos x="T4" y="T5"/>
                  </a:cxn>
                  <a:cxn ang="0">
                    <a:pos x="T6" y="T7"/>
                  </a:cxn>
                  <a:cxn ang="0">
                    <a:pos x="T8" y="T9"/>
                  </a:cxn>
                </a:cxnLst>
                <a:rect l="0" t="0" r="r" b="b"/>
                <a:pathLst>
                  <a:path w="1" h="31">
                    <a:moveTo>
                      <a:pt x="0" y="0"/>
                    </a:moveTo>
                    <a:cubicBezTo>
                      <a:pt x="0" y="30"/>
                      <a:pt x="0" y="30"/>
                      <a:pt x="0" y="30"/>
                    </a:cubicBezTo>
                    <a:cubicBezTo>
                      <a:pt x="0" y="30"/>
                      <a:pt x="1" y="31"/>
                      <a:pt x="1" y="31"/>
                    </a:cubicBezTo>
                    <a:cubicBezTo>
                      <a:pt x="1" y="0"/>
                      <a:pt x="1" y="0"/>
                      <a:pt x="1"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6" name="Freeform 657"/>
              <p:cNvSpPr>
                <a:spLocks/>
              </p:cNvSpPr>
              <p:nvPr/>
            </p:nvSpPr>
            <p:spPr bwMode="auto">
              <a:xfrm>
                <a:off x="4129" y="897"/>
                <a:ext cx="5"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1" y="32"/>
                      <a:pt x="2" y="32"/>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7" name="Freeform 658"/>
              <p:cNvSpPr>
                <a:spLocks/>
              </p:cNvSpPr>
              <p:nvPr/>
            </p:nvSpPr>
            <p:spPr bwMode="auto">
              <a:xfrm>
                <a:off x="4138" y="897"/>
                <a:ext cx="4"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1" y="32"/>
                      <a:pt x="2" y="32"/>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8" name="Freeform 659"/>
              <p:cNvSpPr>
                <a:spLocks/>
              </p:cNvSpPr>
              <p:nvPr/>
            </p:nvSpPr>
            <p:spPr bwMode="auto">
              <a:xfrm>
                <a:off x="4144" y="897"/>
                <a:ext cx="5"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9" name="Freeform 660"/>
              <p:cNvSpPr>
                <a:spLocks/>
              </p:cNvSpPr>
              <p:nvPr/>
            </p:nvSpPr>
            <p:spPr bwMode="auto">
              <a:xfrm>
                <a:off x="4153" y="897"/>
                <a:ext cx="4"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0" name="Rectangle 661"/>
              <p:cNvSpPr>
                <a:spLocks noChangeArrowheads="1"/>
              </p:cNvSpPr>
              <p:nvPr/>
            </p:nvSpPr>
            <p:spPr bwMode="auto">
              <a:xfrm>
                <a:off x="4166" y="897"/>
                <a:ext cx="1" cy="1"/>
              </a:xfrm>
              <a:prstGeom prst="rect">
                <a:avLst/>
              </a:prstGeom>
              <a:solidFill>
                <a:srgbClr val="EF96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1" name="Freeform 662"/>
              <p:cNvSpPr>
                <a:spLocks/>
              </p:cNvSpPr>
              <p:nvPr/>
            </p:nvSpPr>
            <p:spPr bwMode="auto">
              <a:xfrm>
                <a:off x="4162" y="897"/>
                <a:ext cx="4" cy="69"/>
              </a:xfrm>
              <a:custGeom>
                <a:avLst/>
                <a:gdLst>
                  <a:gd name="T0" fmla="*/ 2 w 2"/>
                  <a:gd name="T1" fmla="*/ 0 h 32"/>
                  <a:gd name="T2" fmla="*/ 0 w 2"/>
                  <a:gd name="T3" fmla="*/ 0 h 32"/>
                  <a:gd name="T4" fmla="*/ 0 w 2"/>
                  <a:gd name="T5" fmla="*/ 32 h 32"/>
                  <a:gd name="T6" fmla="*/ 2 w 2"/>
                  <a:gd name="T7" fmla="*/ 32 h 32"/>
                  <a:gd name="T8" fmla="*/ 2 w 2"/>
                  <a:gd name="T9" fmla="*/ 0 h 32"/>
                </a:gdLst>
                <a:ahLst/>
                <a:cxnLst>
                  <a:cxn ang="0">
                    <a:pos x="T0" y="T1"/>
                  </a:cxn>
                  <a:cxn ang="0">
                    <a:pos x="T2" y="T3"/>
                  </a:cxn>
                  <a:cxn ang="0">
                    <a:pos x="T4" y="T5"/>
                  </a:cxn>
                  <a:cxn ang="0">
                    <a:pos x="T6" y="T7"/>
                  </a:cxn>
                  <a:cxn ang="0">
                    <a:pos x="T8" y="T9"/>
                  </a:cxn>
                </a:cxnLst>
                <a:rect l="0" t="0" r="r" b="b"/>
                <a:pathLst>
                  <a:path w="2" h="32">
                    <a:moveTo>
                      <a:pt x="2" y="0"/>
                    </a:moveTo>
                    <a:cubicBezTo>
                      <a:pt x="0" y="0"/>
                      <a:pt x="0" y="0"/>
                      <a:pt x="0" y="0"/>
                    </a:cubicBezTo>
                    <a:cubicBezTo>
                      <a:pt x="0" y="32"/>
                      <a:pt x="0" y="32"/>
                      <a:pt x="0" y="32"/>
                    </a:cubicBezTo>
                    <a:cubicBezTo>
                      <a:pt x="1" y="32"/>
                      <a:pt x="1" y="32"/>
                      <a:pt x="2" y="32"/>
                    </a:cubicBezTo>
                    <a:cubicBezTo>
                      <a:pt x="2" y="0"/>
                      <a:pt x="2" y="0"/>
                      <a:pt x="2"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2" name="Freeform 663"/>
              <p:cNvSpPr>
                <a:spLocks/>
              </p:cNvSpPr>
              <p:nvPr/>
            </p:nvSpPr>
            <p:spPr bwMode="auto">
              <a:xfrm>
                <a:off x="4170" y="897"/>
                <a:ext cx="5"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2"/>
                      <a:pt x="1" y="32"/>
                      <a:pt x="2" y="32"/>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3" name="Freeform 664"/>
              <p:cNvSpPr>
                <a:spLocks/>
              </p:cNvSpPr>
              <p:nvPr/>
            </p:nvSpPr>
            <p:spPr bwMode="auto">
              <a:xfrm>
                <a:off x="4179" y="899"/>
                <a:ext cx="4" cy="67"/>
              </a:xfrm>
              <a:custGeom>
                <a:avLst/>
                <a:gdLst>
                  <a:gd name="T0" fmla="*/ 0 w 2"/>
                  <a:gd name="T1" fmla="*/ 0 h 31"/>
                  <a:gd name="T2" fmla="*/ 0 w 2"/>
                  <a:gd name="T3" fmla="*/ 31 h 31"/>
                  <a:gd name="T4" fmla="*/ 2 w 2"/>
                  <a:gd name="T5" fmla="*/ 30 h 31"/>
                  <a:gd name="T6" fmla="*/ 2 w 2"/>
                  <a:gd name="T7" fmla="*/ 0 h 31"/>
                  <a:gd name="T8" fmla="*/ 0 w 2"/>
                  <a:gd name="T9" fmla="*/ 0 h 31"/>
                </a:gdLst>
                <a:ahLst/>
                <a:cxnLst>
                  <a:cxn ang="0">
                    <a:pos x="T0" y="T1"/>
                  </a:cxn>
                  <a:cxn ang="0">
                    <a:pos x="T2" y="T3"/>
                  </a:cxn>
                  <a:cxn ang="0">
                    <a:pos x="T4" y="T5"/>
                  </a:cxn>
                  <a:cxn ang="0">
                    <a:pos x="T6" y="T7"/>
                  </a:cxn>
                  <a:cxn ang="0">
                    <a:pos x="T8" y="T9"/>
                  </a:cxn>
                </a:cxnLst>
                <a:rect l="0" t="0" r="r" b="b"/>
                <a:pathLst>
                  <a:path w="2" h="31">
                    <a:moveTo>
                      <a:pt x="0" y="0"/>
                    </a:moveTo>
                    <a:cubicBezTo>
                      <a:pt x="0" y="31"/>
                      <a:pt x="0" y="31"/>
                      <a:pt x="0" y="31"/>
                    </a:cubicBezTo>
                    <a:cubicBezTo>
                      <a:pt x="0" y="31"/>
                      <a:pt x="1" y="30"/>
                      <a:pt x="2" y="30"/>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4" name="Freeform 665"/>
              <p:cNvSpPr>
                <a:spLocks/>
              </p:cNvSpPr>
              <p:nvPr/>
            </p:nvSpPr>
            <p:spPr bwMode="auto">
              <a:xfrm>
                <a:off x="4188" y="899"/>
                <a:ext cx="4" cy="65"/>
              </a:xfrm>
              <a:custGeom>
                <a:avLst/>
                <a:gdLst>
                  <a:gd name="T0" fmla="*/ 0 w 2"/>
                  <a:gd name="T1" fmla="*/ 0 h 30"/>
                  <a:gd name="T2" fmla="*/ 0 w 2"/>
                  <a:gd name="T3" fmla="*/ 30 h 30"/>
                  <a:gd name="T4" fmla="*/ 2 w 2"/>
                  <a:gd name="T5" fmla="*/ 30 h 30"/>
                  <a:gd name="T6" fmla="*/ 2 w 2"/>
                  <a:gd name="T7" fmla="*/ 1 h 30"/>
                  <a:gd name="T8" fmla="*/ 0 w 2"/>
                  <a:gd name="T9" fmla="*/ 0 h 30"/>
                </a:gdLst>
                <a:ahLst/>
                <a:cxnLst>
                  <a:cxn ang="0">
                    <a:pos x="T0" y="T1"/>
                  </a:cxn>
                  <a:cxn ang="0">
                    <a:pos x="T2" y="T3"/>
                  </a:cxn>
                  <a:cxn ang="0">
                    <a:pos x="T4" y="T5"/>
                  </a:cxn>
                  <a:cxn ang="0">
                    <a:pos x="T6" y="T7"/>
                  </a:cxn>
                  <a:cxn ang="0">
                    <a:pos x="T8" y="T9"/>
                  </a:cxn>
                </a:cxnLst>
                <a:rect l="0" t="0" r="r" b="b"/>
                <a:pathLst>
                  <a:path w="2" h="30">
                    <a:moveTo>
                      <a:pt x="0" y="0"/>
                    </a:moveTo>
                    <a:cubicBezTo>
                      <a:pt x="0" y="30"/>
                      <a:pt x="0" y="30"/>
                      <a:pt x="0" y="30"/>
                    </a:cubicBezTo>
                    <a:cubicBezTo>
                      <a:pt x="0" y="30"/>
                      <a:pt x="1" y="30"/>
                      <a:pt x="2" y="30"/>
                    </a:cubicBezTo>
                    <a:cubicBezTo>
                      <a:pt x="2" y="1"/>
                      <a:pt x="2" y="1"/>
                      <a:pt x="2" y="1"/>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5" name="Freeform 666"/>
              <p:cNvSpPr>
                <a:spLocks/>
              </p:cNvSpPr>
              <p:nvPr/>
            </p:nvSpPr>
            <p:spPr bwMode="auto">
              <a:xfrm>
                <a:off x="4194" y="901"/>
                <a:ext cx="5" cy="61"/>
              </a:xfrm>
              <a:custGeom>
                <a:avLst/>
                <a:gdLst>
                  <a:gd name="T0" fmla="*/ 0 w 2"/>
                  <a:gd name="T1" fmla="*/ 0 h 28"/>
                  <a:gd name="T2" fmla="*/ 0 w 2"/>
                  <a:gd name="T3" fmla="*/ 28 h 28"/>
                  <a:gd name="T4" fmla="*/ 2 w 2"/>
                  <a:gd name="T5" fmla="*/ 28 h 28"/>
                  <a:gd name="T6" fmla="*/ 2 w 2"/>
                  <a:gd name="T7" fmla="*/ 0 h 28"/>
                  <a:gd name="T8" fmla="*/ 0 w 2"/>
                  <a:gd name="T9" fmla="*/ 0 h 28"/>
                </a:gdLst>
                <a:ahLst/>
                <a:cxnLst>
                  <a:cxn ang="0">
                    <a:pos x="T0" y="T1"/>
                  </a:cxn>
                  <a:cxn ang="0">
                    <a:pos x="T2" y="T3"/>
                  </a:cxn>
                  <a:cxn ang="0">
                    <a:pos x="T4" y="T5"/>
                  </a:cxn>
                  <a:cxn ang="0">
                    <a:pos x="T6" y="T7"/>
                  </a:cxn>
                  <a:cxn ang="0">
                    <a:pos x="T8" y="T9"/>
                  </a:cxn>
                </a:cxnLst>
                <a:rect l="0" t="0" r="r" b="b"/>
                <a:pathLst>
                  <a:path w="2" h="28">
                    <a:moveTo>
                      <a:pt x="0" y="0"/>
                    </a:moveTo>
                    <a:cubicBezTo>
                      <a:pt x="0" y="28"/>
                      <a:pt x="0" y="28"/>
                      <a:pt x="0" y="28"/>
                    </a:cubicBezTo>
                    <a:cubicBezTo>
                      <a:pt x="1" y="28"/>
                      <a:pt x="1" y="28"/>
                      <a:pt x="2" y="28"/>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6" name="Freeform 667"/>
              <p:cNvSpPr>
                <a:spLocks/>
              </p:cNvSpPr>
              <p:nvPr/>
            </p:nvSpPr>
            <p:spPr bwMode="auto">
              <a:xfrm>
                <a:off x="4203" y="903"/>
                <a:ext cx="4" cy="57"/>
              </a:xfrm>
              <a:custGeom>
                <a:avLst/>
                <a:gdLst>
                  <a:gd name="T0" fmla="*/ 0 w 2"/>
                  <a:gd name="T1" fmla="*/ 0 h 26"/>
                  <a:gd name="T2" fmla="*/ 0 w 2"/>
                  <a:gd name="T3" fmla="*/ 26 h 26"/>
                  <a:gd name="T4" fmla="*/ 2 w 2"/>
                  <a:gd name="T5" fmla="*/ 25 h 26"/>
                  <a:gd name="T6" fmla="*/ 2 w 2"/>
                  <a:gd name="T7" fmla="*/ 1 h 26"/>
                  <a:gd name="T8" fmla="*/ 0 w 2"/>
                  <a:gd name="T9" fmla="*/ 0 h 26"/>
                </a:gdLst>
                <a:ahLst/>
                <a:cxnLst>
                  <a:cxn ang="0">
                    <a:pos x="T0" y="T1"/>
                  </a:cxn>
                  <a:cxn ang="0">
                    <a:pos x="T2" y="T3"/>
                  </a:cxn>
                  <a:cxn ang="0">
                    <a:pos x="T4" y="T5"/>
                  </a:cxn>
                  <a:cxn ang="0">
                    <a:pos x="T6" y="T7"/>
                  </a:cxn>
                  <a:cxn ang="0">
                    <a:pos x="T8" y="T9"/>
                  </a:cxn>
                </a:cxnLst>
                <a:rect l="0" t="0" r="r" b="b"/>
                <a:pathLst>
                  <a:path w="2" h="26">
                    <a:moveTo>
                      <a:pt x="0" y="0"/>
                    </a:moveTo>
                    <a:cubicBezTo>
                      <a:pt x="0" y="26"/>
                      <a:pt x="0" y="26"/>
                      <a:pt x="0" y="26"/>
                    </a:cubicBezTo>
                    <a:cubicBezTo>
                      <a:pt x="1" y="26"/>
                      <a:pt x="1" y="26"/>
                      <a:pt x="2" y="25"/>
                    </a:cubicBezTo>
                    <a:cubicBezTo>
                      <a:pt x="2" y="1"/>
                      <a:pt x="2" y="1"/>
                      <a:pt x="2" y="1"/>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7" name="Freeform 668"/>
              <p:cNvSpPr>
                <a:spLocks/>
              </p:cNvSpPr>
              <p:nvPr/>
            </p:nvSpPr>
            <p:spPr bwMode="auto">
              <a:xfrm>
                <a:off x="4212" y="908"/>
                <a:ext cx="4" cy="50"/>
              </a:xfrm>
              <a:custGeom>
                <a:avLst/>
                <a:gdLst>
                  <a:gd name="T0" fmla="*/ 0 w 2"/>
                  <a:gd name="T1" fmla="*/ 0 h 23"/>
                  <a:gd name="T2" fmla="*/ 0 w 2"/>
                  <a:gd name="T3" fmla="*/ 23 h 23"/>
                  <a:gd name="T4" fmla="*/ 2 w 2"/>
                  <a:gd name="T5" fmla="*/ 22 h 23"/>
                  <a:gd name="T6" fmla="*/ 2 w 2"/>
                  <a:gd name="T7" fmla="*/ 1 h 23"/>
                  <a:gd name="T8" fmla="*/ 0 w 2"/>
                  <a:gd name="T9" fmla="*/ 0 h 23"/>
                </a:gdLst>
                <a:ahLst/>
                <a:cxnLst>
                  <a:cxn ang="0">
                    <a:pos x="T0" y="T1"/>
                  </a:cxn>
                  <a:cxn ang="0">
                    <a:pos x="T2" y="T3"/>
                  </a:cxn>
                  <a:cxn ang="0">
                    <a:pos x="T4" y="T5"/>
                  </a:cxn>
                  <a:cxn ang="0">
                    <a:pos x="T6" y="T7"/>
                  </a:cxn>
                  <a:cxn ang="0">
                    <a:pos x="T8" y="T9"/>
                  </a:cxn>
                </a:cxnLst>
                <a:rect l="0" t="0" r="r" b="b"/>
                <a:pathLst>
                  <a:path w="2" h="23">
                    <a:moveTo>
                      <a:pt x="0" y="0"/>
                    </a:moveTo>
                    <a:cubicBezTo>
                      <a:pt x="0" y="23"/>
                      <a:pt x="0" y="23"/>
                      <a:pt x="0" y="23"/>
                    </a:cubicBezTo>
                    <a:cubicBezTo>
                      <a:pt x="1" y="22"/>
                      <a:pt x="1" y="22"/>
                      <a:pt x="2" y="22"/>
                    </a:cubicBezTo>
                    <a:cubicBezTo>
                      <a:pt x="2" y="1"/>
                      <a:pt x="2" y="1"/>
                      <a:pt x="2" y="1"/>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8" name="Freeform 669"/>
              <p:cNvSpPr>
                <a:spLocks/>
              </p:cNvSpPr>
              <p:nvPr/>
            </p:nvSpPr>
            <p:spPr bwMode="auto">
              <a:xfrm>
                <a:off x="4220" y="912"/>
                <a:ext cx="5" cy="39"/>
              </a:xfrm>
              <a:custGeom>
                <a:avLst/>
                <a:gdLst>
                  <a:gd name="T0" fmla="*/ 2 w 2"/>
                  <a:gd name="T1" fmla="*/ 14 h 18"/>
                  <a:gd name="T2" fmla="*/ 2 w 2"/>
                  <a:gd name="T3" fmla="*/ 4 h 18"/>
                  <a:gd name="T4" fmla="*/ 0 w 2"/>
                  <a:gd name="T5" fmla="*/ 0 h 18"/>
                  <a:gd name="T6" fmla="*/ 0 w 2"/>
                  <a:gd name="T7" fmla="*/ 18 h 18"/>
                  <a:gd name="T8" fmla="*/ 2 w 2"/>
                  <a:gd name="T9" fmla="*/ 14 h 18"/>
                </a:gdLst>
                <a:ahLst/>
                <a:cxnLst>
                  <a:cxn ang="0">
                    <a:pos x="T0" y="T1"/>
                  </a:cxn>
                  <a:cxn ang="0">
                    <a:pos x="T2" y="T3"/>
                  </a:cxn>
                  <a:cxn ang="0">
                    <a:pos x="T4" y="T5"/>
                  </a:cxn>
                  <a:cxn ang="0">
                    <a:pos x="T6" y="T7"/>
                  </a:cxn>
                  <a:cxn ang="0">
                    <a:pos x="T8" y="T9"/>
                  </a:cxn>
                </a:cxnLst>
                <a:rect l="0" t="0" r="r" b="b"/>
                <a:pathLst>
                  <a:path w="2" h="18">
                    <a:moveTo>
                      <a:pt x="2" y="14"/>
                    </a:moveTo>
                    <a:cubicBezTo>
                      <a:pt x="2" y="4"/>
                      <a:pt x="2" y="4"/>
                      <a:pt x="2" y="4"/>
                    </a:cubicBezTo>
                    <a:cubicBezTo>
                      <a:pt x="2" y="3"/>
                      <a:pt x="1" y="1"/>
                      <a:pt x="0" y="0"/>
                    </a:cubicBezTo>
                    <a:cubicBezTo>
                      <a:pt x="0" y="18"/>
                      <a:pt x="0" y="18"/>
                      <a:pt x="0" y="18"/>
                    </a:cubicBezTo>
                    <a:cubicBezTo>
                      <a:pt x="1" y="17"/>
                      <a:pt x="2" y="16"/>
                      <a:pt x="2" y="1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9" name="Oval 670"/>
              <p:cNvSpPr>
                <a:spLocks noChangeArrowheads="1"/>
              </p:cNvSpPr>
              <p:nvPr/>
            </p:nvSpPr>
            <p:spPr bwMode="auto">
              <a:xfrm>
                <a:off x="4079" y="897"/>
                <a:ext cx="146" cy="48"/>
              </a:xfrm>
              <a:prstGeom prst="ellipse">
                <a:avLst/>
              </a:prstGeom>
              <a:solidFill>
                <a:srgbClr val="FFCD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0" name="Oval 671"/>
              <p:cNvSpPr>
                <a:spLocks noChangeArrowheads="1"/>
              </p:cNvSpPr>
              <p:nvPr/>
            </p:nvSpPr>
            <p:spPr bwMode="auto">
              <a:xfrm>
                <a:off x="4092" y="903"/>
                <a:ext cx="120" cy="37"/>
              </a:xfrm>
              <a:prstGeom prst="ellipse">
                <a:avLst/>
              </a:prstGeom>
              <a:solidFill>
                <a:srgbClr val="FFD3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1" name="Oval 672"/>
              <p:cNvSpPr>
                <a:spLocks noChangeArrowheads="1"/>
              </p:cNvSpPr>
              <p:nvPr/>
            </p:nvSpPr>
            <p:spPr bwMode="auto">
              <a:xfrm>
                <a:off x="4092" y="901"/>
                <a:ext cx="120" cy="35"/>
              </a:xfrm>
              <a:prstGeom prst="ellipse">
                <a:avLst/>
              </a:prstGeom>
              <a:solidFill>
                <a:srgbClr val="F7BF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2" name="Freeform 673"/>
              <p:cNvSpPr>
                <a:spLocks/>
              </p:cNvSpPr>
              <p:nvPr/>
            </p:nvSpPr>
            <p:spPr bwMode="auto">
              <a:xfrm>
                <a:off x="4092" y="901"/>
                <a:ext cx="120" cy="20"/>
              </a:xfrm>
              <a:custGeom>
                <a:avLst/>
                <a:gdLst>
                  <a:gd name="T0" fmla="*/ 28 w 55"/>
                  <a:gd name="T1" fmla="*/ 1 h 9"/>
                  <a:gd name="T2" fmla="*/ 55 w 55"/>
                  <a:gd name="T3" fmla="*/ 9 h 9"/>
                  <a:gd name="T4" fmla="*/ 55 w 55"/>
                  <a:gd name="T5" fmla="*/ 8 h 9"/>
                  <a:gd name="T6" fmla="*/ 28 w 55"/>
                  <a:gd name="T7" fmla="*/ 0 h 9"/>
                  <a:gd name="T8" fmla="*/ 0 w 55"/>
                  <a:gd name="T9" fmla="*/ 8 h 9"/>
                  <a:gd name="T10" fmla="*/ 0 w 55"/>
                  <a:gd name="T11" fmla="*/ 9 h 9"/>
                  <a:gd name="T12" fmla="*/ 28 w 55"/>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55" h="9">
                    <a:moveTo>
                      <a:pt x="28" y="1"/>
                    </a:moveTo>
                    <a:cubicBezTo>
                      <a:pt x="42" y="1"/>
                      <a:pt x="54" y="5"/>
                      <a:pt x="55" y="9"/>
                    </a:cubicBezTo>
                    <a:cubicBezTo>
                      <a:pt x="55" y="8"/>
                      <a:pt x="55" y="8"/>
                      <a:pt x="55" y="8"/>
                    </a:cubicBezTo>
                    <a:cubicBezTo>
                      <a:pt x="55" y="3"/>
                      <a:pt x="43" y="0"/>
                      <a:pt x="28" y="0"/>
                    </a:cubicBezTo>
                    <a:cubicBezTo>
                      <a:pt x="12" y="0"/>
                      <a:pt x="0" y="3"/>
                      <a:pt x="0" y="8"/>
                    </a:cubicBezTo>
                    <a:cubicBezTo>
                      <a:pt x="0" y="8"/>
                      <a:pt x="0" y="8"/>
                      <a:pt x="0" y="9"/>
                    </a:cubicBezTo>
                    <a:cubicBezTo>
                      <a:pt x="2" y="5"/>
                      <a:pt x="13" y="1"/>
                      <a:pt x="28" y="1"/>
                    </a:cubicBez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3" name="Freeform 674"/>
              <p:cNvSpPr>
                <a:spLocks/>
              </p:cNvSpPr>
              <p:nvPr/>
            </p:nvSpPr>
            <p:spPr bwMode="auto">
              <a:xfrm>
                <a:off x="4079" y="867"/>
                <a:ext cx="146" cy="71"/>
              </a:xfrm>
              <a:custGeom>
                <a:avLst/>
                <a:gdLst>
                  <a:gd name="T0" fmla="*/ 67 w 67"/>
                  <a:gd name="T1" fmla="*/ 22 h 33"/>
                  <a:gd name="T2" fmla="*/ 34 w 67"/>
                  <a:gd name="T3" fmla="*/ 33 h 33"/>
                  <a:gd name="T4" fmla="*/ 0 w 67"/>
                  <a:gd name="T5" fmla="*/ 22 h 33"/>
                  <a:gd name="T6" fmla="*/ 0 w 67"/>
                  <a:gd name="T7" fmla="*/ 11 h 33"/>
                  <a:gd name="T8" fmla="*/ 34 w 67"/>
                  <a:gd name="T9" fmla="*/ 0 h 33"/>
                  <a:gd name="T10" fmla="*/ 67 w 67"/>
                  <a:gd name="T11" fmla="*/ 11 h 33"/>
                  <a:gd name="T12" fmla="*/ 67 w 67"/>
                  <a:gd name="T13" fmla="*/ 22 h 33"/>
                </a:gdLst>
                <a:ahLst/>
                <a:cxnLst>
                  <a:cxn ang="0">
                    <a:pos x="T0" y="T1"/>
                  </a:cxn>
                  <a:cxn ang="0">
                    <a:pos x="T2" y="T3"/>
                  </a:cxn>
                  <a:cxn ang="0">
                    <a:pos x="T4" y="T5"/>
                  </a:cxn>
                  <a:cxn ang="0">
                    <a:pos x="T6" y="T7"/>
                  </a:cxn>
                  <a:cxn ang="0">
                    <a:pos x="T8" y="T9"/>
                  </a:cxn>
                  <a:cxn ang="0">
                    <a:pos x="T10" y="T11"/>
                  </a:cxn>
                  <a:cxn ang="0">
                    <a:pos x="T12" y="T13"/>
                  </a:cxn>
                </a:cxnLst>
                <a:rect l="0" t="0" r="r" b="b"/>
                <a:pathLst>
                  <a:path w="67" h="33">
                    <a:moveTo>
                      <a:pt x="67" y="22"/>
                    </a:moveTo>
                    <a:cubicBezTo>
                      <a:pt x="67" y="28"/>
                      <a:pt x="52" y="33"/>
                      <a:pt x="34" y="33"/>
                    </a:cubicBezTo>
                    <a:cubicBezTo>
                      <a:pt x="15" y="33"/>
                      <a:pt x="0" y="28"/>
                      <a:pt x="0" y="22"/>
                    </a:cubicBezTo>
                    <a:cubicBezTo>
                      <a:pt x="0" y="11"/>
                      <a:pt x="0" y="11"/>
                      <a:pt x="0" y="11"/>
                    </a:cubicBezTo>
                    <a:cubicBezTo>
                      <a:pt x="0" y="5"/>
                      <a:pt x="15" y="0"/>
                      <a:pt x="34" y="0"/>
                    </a:cubicBezTo>
                    <a:cubicBezTo>
                      <a:pt x="52" y="0"/>
                      <a:pt x="67" y="5"/>
                      <a:pt x="67" y="11"/>
                    </a:cubicBezTo>
                    <a:lnTo>
                      <a:pt x="67" y="22"/>
                    </a:ln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4" name="Freeform 675"/>
              <p:cNvSpPr>
                <a:spLocks/>
              </p:cNvSpPr>
              <p:nvPr/>
            </p:nvSpPr>
            <p:spPr bwMode="auto">
              <a:xfrm>
                <a:off x="4079" y="864"/>
                <a:ext cx="146" cy="70"/>
              </a:xfrm>
              <a:custGeom>
                <a:avLst/>
                <a:gdLst>
                  <a:gd name="T0" fmla="*/ 67 w 67"/>
                  <a:gd name="T1" fmla="*/ 21 h 32"/>
                  <a:gd name="T2" fmla="*/ 34 w 67"/>
                  <a:gd name="T3" fmla="*/ 32 h 32"/>
                  <a:gd name="T4" fmla="*/ 0 w 67"/>
                  <a:gd name="T5" fmla="*/ 21 h 32"/>
                  <a:gd name="T6" fmla="*/ 0 w 67"/>
                  <a:gd name="T7" fmla="*/ 11 h 32"/>
                  <a:gd name="T8" fmla="*/ 34 w 67"/>
                  <a:gd name="T9" fmla="*/ 0 h 32"/>
                  <a:gd name="T10" fmla="*/ 67 w 67"/>
                  <a:gd name="T11" fmla="*/ 11 h 32"/>
                  <a:gd name="T12" fmla="*/ 67 w 67"/>
                  <a:gd name="T13" fmla="*/ 21 h 32"/>
                </a:gdLst>
                <a:ahLst/>
                <a:cxnLst>
                  <a:cxn ang="0">
                    <a:pos x="T0" y="T1"/>
                  </a:cxn>
                  <a:cxn ang="0">
                    <a:pos x="T2" y="T3"/>
                  </a:cxn>
                  <a:cxn ang="0">
                    <a:pos x="T4" y="T5"/>
                  </a:cxn>
                  <a:cxn ang="0">
                    <a:pos x="T6" y="T7"/>
                  </a:cxn>
                  <a:cxn ang="0">
                    <a:pos x="T8" y="T9"/>
                  </a:cxn>
                  <a:cxn ang="0">
                    <a:pos x="T10" y="T11"/>
                  </a:cxn>
                  <a:cxn ang="0">
                    <a:pos x="T12" y="T13"/>
                  </a:cxn>
                </a:cxnLst>
                <a:rect l="0" t="0" r="r" b="b"/>
                <a:pathLst>
                  <a:path w="67" h="32">
                    <a:moveTo>
                      <a:pt x="67" y="21"/>
                    </a:moveTo>
                    <a:cubicBezTo>
                      <a:pt x="67" y="27"/>
                      <a:pt x="52" y="32"/>
                      <a:pt x="34" y="32"/>
                    </a:cubicBezTo>
                    <a:cubicBezTo>
                      <a:pt x="15" y="32"/>
                      <a:pt x="0" y="27"/>
                      <a:pt x="0" y="21"/>
                    </a:cubicBezTo>
                    <a:cubicBezTo>
                      <a:pt x="0" y="11"/>
                      <a:pt x="0" y="11"/>
                      <a:pt x="0" y="11"/>
                    </a:cubicBezTo>
                    <a:cubicBezTo>
                      <a:pt x="0" y="5"/>
                      <a:pt x="15" y="0"/>
                      <a:pt x="34" y="0"/>
                    </a:cubicBezTo>
                    <a:cubicBezTo>
                      <a:pt x="52" y="0"/>
                      <a:pt x="67" y="5"/>
                      <a:pt x="67" y="11"/>
                    </a:cubicBezTo>
                    <a:lnTo>
                      <a:pt x="67" y="21"/>
                    </a:ln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5" name="Freeform 676"/>
              <p:cNvSpPr>
                <a:spLocks/>
              </p:cNvSpPr>
              <p:nvPr/>
            </p:nvSpPr>
            <p:spPr bwMode="auto">
              <a:xfrm>
                <a:off x="4079" y="880"/>
                <a:ext cx="5" cy="39"/>
              </a:xfrm>
              <a:custGeom>
                <a:avLst/>
                <a:gdLst>
                  <a:gd name="T0" fmla="*/ 0 w 2"/>
                  <a:gd name="T1" fmla="*/ 4 h 18"/>
                  <a:gd name="T2" fmla="*/ 0 w 2"/>
                  <a:gd name="T3" fmla="*/ 14 h 18"/>
                  <a:gd name="T4" fmla="*/ 2 w 2"/>
                  <a:gd name="T5" fmla="*/ 18 h 18"/>
                  <a:gd name="T6" fmla="*/ 2 w 2"/>
                  <a:gd name="T7" fmla="*/ 0 h 18"/>
                  <a:gd name="T8" fmla="*/ 0 w 2"/>
                  <a:gd name="T9" fmla="*/ 4 h 18"/>
                </a:gdLst>
                <a:ahLst/>
                <a:cxnLst>
                  <a:cxn ang="0">
                    <a:pos x="T0" y="T1"/>
                  </a:cxn>
                  <a:cxn ang="0">
                    <a:pos x="T2" y="T3"/>
                  </a:cxn>
                  <a:cxn ang="0">
                    <a:pos x="T4" y="T5"/>
                  </a:cxn>
                  <a:cxn ang="0">
                    <a:pos x="T6" y="T7"/>
                  </a:cxn>
                  <a:cxn ang="0">
                    <a:pos x="T8" y="T9"/>
                  </a:cxn>
                </a:cxnLst>
                <a:rect l="0" t="0" r="r" b="b"/>
                <a:pathLst>
                  <a:path w="2" h="18">
                    <a:moveTo>
                      <a:pt x="0" y="4"/>
                    </a:moveTo>
                    <a:cubicBezTo>
                      <a:pt x="0" y="14"/>
                      <a:pt x="0" y="14"/>
                      <a:pt x="0" y="14"/>
                    </a:cubicBezTo>
                    <a:cubicBezTo>
                      <a:pt x="0" y="16"/>
                      <a:pt x="1" y="17"/>
                      <a:pt x="2" y="18"/>
                    </a:cubicBezTo>
                    <a:cubicBezTo>
                      <a:pt x="2" y="0"/>
                      <a:pt x="2" y="0"/>
                      <a:pt x="2" y="0"/>
                    </a:cubicBezTo>
                    <a:cubicBezTo>
                      <a:pt x="1" y="1"/>
                      <a:pt x="0" y="3"/>
                      <a:pt x="0" y="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6" name="Freeform 677"/>
              <p:cNvSpPr>
                <a:spLocks/>
              </p:cNvSpPr>
              <p:nvPr/>
            </p:nvSpPr>
            <p:spPr bwMode="auto">
              <a:xfrm>
                <a:off x="4088" y="875"/>
                <a:ext cx="4" cy="50"/>
              </a:xfrm>
              <a:custGeom>
                <a:avLst/>
                <a:gdLst>
                  <a:gd name="T0" fmla="*/ 0 w 2"/>
                  <a:gd name="T1" fmla="*/ 1 h 23"/>
                  <a:gd name="T2" fmla="*/ 0 w 2"/>
                  <a:gd name="T3" fmla="*/ 21 h 23"/>
                  <a:gd name="T4" fmla="*/ 2 w 2"/>
                  <a:gd name="T5" fmla="*/ 23 h 23"/>
                  <a:gd name="T6" fmla="*/ 2 w 2"/>
                  <a:gd name="T7" fmla="*/ 0 h 23"/>
                  <a:gd name="T8" fmla="*/ 0 w 2"/>
                  <a:gd name="T9" fmla="*/ 1 h 23"/>
                </a:gdLst>
                <a:ahLst/>
                <a:cxnLst>
                  <a:cxn ang="0">
                    <a:pos x="T0" y="T1"/>
                  </a:cxn>
                  <a:cxn ang="0">
                    <a:pos x="T2" y="T3"/>
                  </a:cxn>
                  <a:cxn ang="0">
                    <a:pos x="T4" y="T5"/>
                  </a:cxn>
                  <a:cxn ang="0">
                    <a:pos x="T6" y="T7"/>
                  </a:cxn>
                  <a:cxn ang="0">
                    <a:pos x="T8" y="T9"/>
                  </a:cxn>
                </a:cxnLst>
                <a:rect l="0" t="0" r="r" b="b"/>
                <a:pathLst>
                  <a:path w="2" h="23">
                    <a:moveTo>
                      <a:pt x="0" y="1"/>
                    </a:moveTo>
                    <a:cubicBezTo>
                      <a:pt x="0" y="21"/>
                      <a:pt x="0" y="21"/>
                      <a:pt x="0" y="21"/>
                    </a:cubicBezTo>
                    <a:cubicBezTo>
                      <a:pt x="1" y="22"/>
                      <a:pt x="1" y="22"/>
                      <a:pt x="2" y="23"/>
                    </a:cubicBezTo>
                    <a:cubicBezTo>
                      <a:pt x="2" y="0"/>
                      <a:pt x="2" y="0"/>
                      <a:pt x="2" y="0"/>
                    </a:cubicBezTo>
                    <a:cubicBezTo>
                      <a:pt x="1" y="0"/>
                      <a:pt x="1"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7" name="Freeform 678"/>
              <p:cNvSpPr>
                <a:spLocks/>
              </p:cNvSpPr>
              <p:nvPr/>
            </p:nvSpPr>
            <p:spPr bwMode="auto">
              <a:xfrm>
                <a:off x="4097" y="871"/>
                <a:ext cx="4" cy="56"/>
              </a:xfrm>
              <a:custGeom>
                <a:avLst/>
                <a:gdLst>
                  <a:gd name="T0" fmla="*/ 0 w 2"/>
                  <a:gd name="T1" fmla="*/ 1 h 26"/>
                  <a:gd name="T2" fmla="*/ 0 w 2"/>
                  <a:gd name="T3" fmla="*/ 25 h 26"/>
                  <a:gd name="T4" fmla="*/ 2 w 2"/>
                  <a:gd name="T5" fmla="*/ 26 h 26"/>
                  <a:gd name="T6" fmla="*/ 2 w 2"/>
                  <a:gd name="T7" fmla="*/ 0 h 26"/>
                  <a:gd name="T8" fmla="*/ 0 w 2"/>
                  <a:gd name="T9" fmla="*/ 1 h 26"/>
                </a:gdLst>
                <a:ahLst/>
                <a:cxnLst>
                  <a:cxn ang="0">
                    <a:pos x="T0" y="T1"/>
                  </a:cxn>
                  <a:cxn ang="0">
                    <a:pos x="T2" y="T3"/>
                  </a:cxn>
                  <a:cxn ang="0">
                    <a:pos x="T4" y="T5"/>
                  </a:cxn>
                  <a:cxn ang="0">
                    <a:pos x="T6" y="T7"/>
                  </a:cxn>
                  <a:cxn ang="0">
                    <a:pos x="T8" y="T9"/>
                  </a:cxn>
                </a:cxnLst>
                <a:rect l="0" t="0" r="r" b="b"/>
                <a:pathLst>
                  <a:path w="2" h="26">
                    <a:moveTo>
                      <a:pt x="0" y="1"/>
                    </a:moveTo>
                    <a:cubicBezTo>
                      <a:pt x="0" y="25"/>
                      <a:pt x="0" y="25"/>
                      <a:pt x="0" y="25"/>
                    </a:cubicBezTo>
                    <a:cubicBezTo>
                      <a:pt x="0" y="26"/>
                      <a:pt x="1" y="26"/>
                      <a:pt x="2" y="26"/>
                    </a:cubicBezTo>
                    <a:cubicBezTo>
                      <a:pt x="2" y="0"/>
                      <a:pt x="2" y="0"/>
                      <a:pt x="2" y="0"/>
                    </a:cubicBezTo>
                    <a:cubicBezTo>
                      <a:pt x="1" y="0"/>
                      <a:pt x="0"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8" name="Freeform 679"/>
              <p:cNvSpPr>
                <a:spLocks/>
              </p:cNvSpPr>
              <p:nvPr/>
            </p:nvSpPr>
            <p:spPr bwMode="auto">
              <a:xfrm>
                <a:off x="4105" y="869"/>
                <a:ext cx="5" cy="60"/>
              </a:xfrm>
              <a:custGeom>
                <a:avLst/>
                <a:gdLst>
                  <a:gd name="T0" fmla="*/ 0 w 2"/>
                  <a:gd name="T1" fmla="*/ 1 h 28"/>
                  <a:gd name="T2" fmla="*/ 0 w 2"/>
                  <a:gd name="T3" fmla="*/ 28 h 28"/>
                  <a:gd name="T4" fmla="*/ 2 w 2"/>
                  <a:gd name="T5" fmla="*/ 28 h 28"/>
                  <a:gd name="T6" fmla="*/ 2 w 2"/>
                  <a:gd name="T7" fmla="*/ 0 h 28"/>
                  <a:gd name="T8" fmla="*/ 0 w 2"/>
                  <a:gd name="T9" fmla="*/ 1 h 28"/>
                </a:gdLst>
                <a:ahLst/>
                <a:cxnLst>
                  <a:cxn ang="0">
                    <a:pos x="T0" y="T1"/>
                  </a:cxn>
                  <a:cxn ang="0">
                    <a:pos x="T2" y="T3"/>
                  </a:cxn>
                  <a:cxn ang="0">
                    <a:pos x="T4" y="T5"/>
                  </a:cxn>
                  <a:cxn ang="0">
                    <a:pos x="T6" y="T7"/>
                  </a:cxn>
                  <a:cxn ang="0">
                    <a:pos x="T8" y="T9"/>
                  </a:cxn>
                </a:cxnLst>
                <a:rect l="0" t="0" r="r" b="b"/>
                <a:pathLst>
                  <a:path w="2" h="28">
                    <a:moveTo>
                      <a:pt x="0" y="1"/>
                    </a:moveTo>
                    <a:cubicBezTo>
                      <a:pt x="0" y="28"/>
                      <a:pt x="0" y="28"/>
                      <a:pt x="0" y="28"/>
                    </a:cubicBezTo>
                    <a:cubicBezTo>
                      <a:pt x="0" y="28"/>
                      <a:pt x="1" y="28"/>
                      <a:pt x="2" y="28"/>
                    </a:cubicBezTo>
                    <a:cubicBezTo>
                      <a:pt x="2" y="0"/>
                      <a:pt x="2" y="0"/>
                      <a:pt x="2" y="0"/>
                    </a:cubicBezTo>
                    <a:cubicBezTo>
                      <a:pt x="1" y="0"/>
                      <a:pt x="0"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9" name="Freeform 680"/>
              <p:cNvSpPr>
                <a:spLocks/>
              </p:cNvSpPr>
              <p:nvPr/>
            </p:nvSpPr>
            <p:spPr bwMode="auto">
              <a:xfrm>
                <a:off x="4114" y="867"/>
                <a:ext cx="2" cy="65"/>
              </a:xfrm>
              <a:custGeom>
                <a:avLst/>
                <a:gdLst>
                  <a:gd name="T0" fmla="*/ 0 w 1"/>
                  <a:gd name="T1" fmla="*/ 1 h 30"/>
                  <a:gd name="T2" fmla="*/ 0 w 1"/>
                  <a:gd name="T3" fmla="*/ 30 h 30"/>
                  <a:gd name="T4" fmla="*/ 1 w 1"/>
                  <a:gd name="T5" fmla="*/ 30 h 30"/>
                  <a:gd name="T6" fmla="*/ 1 w 1"/>
                  <a:gd name="T7" fmla="*/ 0 h 30"/>
                  <a:gd name="T8" fmla="*/ 0 w 1"/>
                  <a:gd name="T9" fmla="*/ 1 h 30"/>
                </a:gdLst>
                <a:ahLst/>
                <a:cxnLst>
                  <a:cxn ang="0">
                    <a:pos x="T0" y="T1"/>
                  </a:cxn>
                  <a:cxn ang="0">
                    <a:pos x="T2" y="T3"/>
                  </a:cxn>
                  <a:cxn ang="0">
                    <a:pos x="T4" y="T5"/>
                  </a:cxn>
                  <a:cxn ang="0">
                    <a:pos x="T6" y="T7"/>
                  </a:cxn>
                  <a:cxn ang="0">
                    <a:pos x="T8" y="T9"/>
                  </a:cxn>
                </a:cxnLst>
                <a:rect l="0" t="0" r="r" b="b"/>
                <a:pathLst>
                  <a:path w="1" h="30">
                    <a:moveTo>
                      <a:pt x="0" y="1"/>
                    </a:moveTo>
                    <a:cubicBezTo>
                      <a:pt x="0" y="30"/>
                      <a:pt x="0" y="30"/>
                      <a:pt x="0" y="30"/>
                    </a:cubicBezTo>
                    <a:cubicBezTo>
                      <a:pt x="0" y="30"/>
                      <a:pt x="1" y="30"/>
                      <a:pt x="1" y="30"/>
                    </a:cubicBezTo>
                    <a:cubicBezTo>
                      <a:pt x="1" y="0"/>
                      <a:pt x="1" y="0"/>
                      <a:pt x="1" y="0"/>
                    </a:cubicBezTo>
                    <a:cubicBezTo>
                      <a:pt x="1" y="0"/>
                      <a:pt x="0"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0" name="Freeform 681"/>
              <p:cNvSpPr>
                <a:spLocks/>
              </p:cNvSpPr>
              <p:nvPr/>
            </p:nvSpPr>
            <p:spPr bwMode="auto">
              <a:xfrm>
                <a:off x="4123" y="867"/>
                <a:ext cx="2" cy="67"/>
              </a:xfrm>
              <a:custGeom>
                <a:avLst/>
                <a:gdLst>
                  <a:gd name="T0" fmla="*/ 0 w 1"/>
                  <a:gd name="T1" fmla="*/ 0 h 31"/>
                  <a:gd name="T2" fmla="*/ 0 w 1"/>
                  <a:gd name="T3" fmla="*/ 30 h 31"/>
                  <a:gd name="T4" fmla="*/ 1 w 1"/>
                  <a:gd name="T5" fmla="*/ 31 h 31"/>
                  <a:gd name="T6" fmla="*/ 1 w 1"/>
                  <a:gd name="T7" fmla="*/ 0 h 31"/>
                  <a:gd name="T8" fmla="*/ 0 w 1"/>
                  <a:gd name="T9" fmla="*/ 0 h 31"/>
                </a:gdLst>
                <a:ahLst/>
                <a:cxnLst>
                  <a:cxn ang="0">
                    <a:pos x="T0" y="T1"/>
                  </a:cxn>
                  <a:cxn ang="0">
                    <a:pos x="T2" y="T3"/>
                  </a:cxn>
                  <a:cxn ang="0">
                    <a:pos x="T4" y="T5"/>
                  </a:cxn>
                  <a:cxn ang="0">
                    <a:pos x="T6" y="T7"/>
                  </a:cxn>
                  <a:cxn ang="0">
                    <a:pos x="T8" y="T9"/>
                  </a:cxn>
                </a:cxnLst>
                <a:rect l="0" t="0" r="r" b="b"/>
                <a:pathLst>
                  <a:path w="1" h="31">
                    <a:moveTo>
                      <a:pt x="0" y="0"/>
                    </a:moveTo>
                    <a:cubicBezTo>
                      <a:pt x="0" y="30"/>
                      <a:pt x="0" y="30"/>
                      <a:pt x="0" y="30"/>
                    </a:cubicBezTo>
                    <a:cubicBezTo>
                      <a:pt x="0" y="30"/>
                      <a:pt x="1" y="31"/>
                      <a:pt x="1" y="31"/>
                    </a:cubicBezTo>
                    <a:cubicBezTo>
                      <a:pt x="1" y="0"/>
                      <a:pt x="1" y="0"/>
                      <a:pt x="1"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1" name="Freeform 682"/>
              <p:cNvSpPr>
                <a:spLocks/>
              </p:cNvSpPr>
              <p:nvPr/>
            </p:nvSpPr>
            <p:spPr bwMode="auto">
              <a:xfrm>
                <a:off x="4129" y="864"/>
                <a:ext cx="5" cy="70"/>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1" y="32"/>
                      <a:pt x="2" y="32"/>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2" name="Freeform 683"/>
              <p:cNvSpPr>
                <a:spLocks/>
              </p:cNvSpPr>
              <p:nvPr/>
            </p:nvSpPr>
            <p:spPr bwMode="auto">
              <a:xfrm>
                <a:off x="4138" y="864"/>
                <a:ext cx="4" cy="70"/>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1" y="32"/>
                      <a:pt x="2" y="32"/>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3" name="Freeform 684"/>
              <p:cNvSpPr>
                <a:spLocks/>
              </p:cNvSpPr>
              <p:nvPr/>
            </p:nvSpPr>
            <p:spPr bwMode="auto">
              <a:xfrm>
                <a:off x="4144" y="864"/>
                <a:ext cx="5" cy="70"/>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4" name="Freeform 685"/>
              <p:cNvSpPr>
                <a:spLocks/>
              </p:cNvSpPr>
              <p:nvPr/>
            </p:nvSpPr>
            <p:spPr bwMode="auto">
              <a:xfrm>
                <a:off x="4153" y="864"/>
                <a:ext cx="4" cy="70"/>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5" name="Rectangle 686"/>
              <p:cNvSpPr>
                <a:spLocks noChangeArrowheads="1"/>
              </p:cNvSpPr>
              <p:nvPr/>
            </p:nvSpPr>
            <p:spPr bwMode="auto">
              <a:xfrm>
                <a:off x="4166" y="864"/>
                <a:ext cx="1" cy="1"/>
              </a:xfrm>
              <a:prstGeom prst="rect">
                <a:avLst/>
              </a:prstGeom>
              <a:solidFill>
                <a:srgbClr val="EF96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6" name="Freeform 687"/>
              <p:cNvSpPr>
                <a:spLocks/>
              </p:cNvSpPr>
              <p:nvPr/>
            </p:nvSpPr>
            <p:spPr bwMode="auto">
              <a:xfrm>
                <a:off x="4162" y="864"/>
                <a:ext cx="4" cy="70"/>
              </a:xfrm>
              <a:custGeom>
                <a:avLst/>
                <a:gdLst>
                  <a:gd name="T0" fmla="*/ 2 w 2"/>
                  <a:gd name="T1" fmla="*/ 0 h 32"/>
                  <a:gd name="T2" fmla="*/ 0 w 2"/>
                  <a:gd name="T3" fmla="*/ 0 h 32"/>
                  <a:gd name="T4" fmla="*/ 0 w 2"/>
                  <a:gd name="T5" fmla="*/ 32 h 32"/>
                  <a:gd name="T6" fmla="*/ 2 w 2"/>
                  <a:gd name="T7" fmla="*/ 32 h 32"/>
                  <a:gd name="T8" fmla="*/ 2 w 2"/>
                  <a:gd name="T9" fmla="*/ 0 h 32"/>
                </a:gdLst>
                <a:ahLst/>
                <a:cxnLst>
                  <a:cxn ang="0">
                    <a:pos x="T0" y="T1"/>
                  </a:cxn>
                  <a:cxn ang="0">
                    <a:pos x="T2" y="T3"/>
                  </a:cxn>
                  <a:cxn ang="0">
                    <a:pos x="T4" y="T5"/>
                  </a:cxn>
                  <a:cxn ang="0">
                    <a:pos x="T6" y="T7"/>
                  </a:cxn>
                  <a:cxn ang="0">
                    <a:pos x="T8" y="T9"/>
                  </a:cxn>
                </a:cxnLst>
                <a:rect l="0" t="0" r="r" b="b"/>
                <a:pathLst>
                  <a:path w="2" h="32">
                    <a:moveTo>
                      <a:pt x="2" y="0"/>
                    </a:moveTo>
                    <a:cubicBezTo>
                      <a:pt x="0" y="0"/>
                      <a:pt x="0" y="0"/>
                      <a:pt x="0" y="0"/>
                    </a:cubicBezTo>
                    <a:cubicBezTo>
                      <a:pt x="0" y="32"/>
                      <a:pt x="0" y="32"/>
                      <a:pt x="0" y="32"/>
                    </a:cubicBezTo>
                    <a:cubicBezTo>
                      <a:pt x="1" y="32"/>
                      <a:pt x="1" y="32"/>
                      <a:pt x="2" y="32"/>
                    </a:cubicBezTo>
                    <a:cubicBezTo>
                      <a:pt x="2" y="0"/>
                      <a:pt x="2" y="0"/>
                      <a:pt x="2"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7" name="Freeform 688"/>
              <p:cNvSpPr>
                <a:spLocks/>
              </p:cNvSpPr>
              <p:nvPr/>
            </p:nvSpPr>
            <p:spPr bwMode="auto">
              <a:xfrm>
                <a:off x="4170" y="864"/>
                <a:ext cx="5" cy="70"/>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2"/>
                      <a:pt x="1" y="32"/>
                      <a:pt x="2" y="32"/>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8" name="Freeform 689"/>
              <p:cNvSpPr>
                <a:spLocks/>
              </p:cNvSpPr>
              <p:nvPr/>
            </p:nvSpPr>
            <p:spPr bwMode="auto">
              <a:xfrm>
                <a:off x="4179" y="867"/>
                <a:ext cx="4" cy="67"/>
              </a:xfrm>
              <a:custGeom>
                <a:avLst/>
                <a:gdLst>
                  <a:gd name="T0" fmla="*/ 0 w 2"/>
                  <a:gd name="T1" fmla="*/ 0 h 31"/>
                  <a:gd name="T2" fmla="*/ 0 w 2"/>
                  <a:gd name="T3" fmla="*/ 31 h 31"/>
                  <a:gd name="T4" fmla="*/ 2 w 2"/>
                  <a:gd name="T5" fmla="*/ 30 h 31"/>
                  <a:gd name="T6" fmla="*/ 2 w 2"/>
                  <a:gd name="T7" fmla="*/ 0 h 31"/>
                  <a:gd name="T8" fmla="*/ 0 w 2"/>
                  <a:gd name="T9" fmla="*/ 0 h 31"/>
                </a:gdLst>
                <a:ahLst/>
                <a:cxnLst>
                  <a:cxn ang="0">
                    <a:pos x="T0" y="T1"/>
                  </a:cxn>
                  <a:cxn ang="0">
                    <a:pos x="T2" y="T3"/>
                  </a:cxn>
                  <a:cxn ang="0">
                    <a:pos x="T4" y="T5"/>
                  </a:cxn>
                  <a:cxn ang="0">
                    <a:pos x="T6" y="T7"/>
                  </a:cxn>
                  <a:cxn ang="0">
                    <a:pos x="T8" y="T9"/>
                  </a:cxn>
                </a:cxnLst>
                <a:rect l="0" t="0" r="r" b="b"/>
                <a:pathLst>
                  <a:path w="2" h="31">
                    <a:moveTo>
                      <a:pt x="0" y="0"/>
                    </a:moveTo>
                    <a:cubicBezTo>
                      <a:pt x="0" y="31"/>
                      <a:pt x="0" y="31"/>
                      <a:pt x="0" y="31"/>
                    </a:cubicBezTo>
                    <a:cubicBezTo>
                      <a:pt x="0" y="31"/>
                      <a:pt x="1" y="30"/>
                      <a:pt x="2" y="30"/>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9" name="Freeform 690"/>
              <p:cNvSpPr>
                <a:spLocks/>
              </p:cNvSpPr>
              <p:nvPr/>
            </p:nvSpPr>
            <p:spPr bwMode="auto">
              <a:xfrm>
                <a:off x="4188" y="867"/>
                <a:ext cx="4" cy="65"/>
              </a:xfrm>
              <a:custGeom>
                <a:avLst/>
                <a:gdLst>
                  <a:gd name="T0" fmla="*/ 0 w 2"/>
                  <a:gd name="T1" fmla="*/ 0 h 30"/>
                  <a:gd name="T2" fmla="*/ 0 w 2"/>
                  <a:gd name="T3" fmla="*/ 30 h 30"/>
                  <a:gd name="T4" fmla="*/ 2 w 2"/>
                  <a:gd name="T5" fmla="*/ 30 h 30"/>
                  <a:gd name="T6" fmla="*/ 2 w 2"/>
                  <a:gd name="T7" fmla="*/ 1 h 30"/>
                  <a:gd name="T8" fmla="*/ 0 w 2"/>
                  <a:gd name="T9" fmla="*/ 0 h 30"/>
                </a:gdLst>
                <a:ahLst/>
                <a:cxnLst>
                  <a:cxn ang="0">
                    <a:pos x="T0" y="T1"/>
                  </a:cxn>
                  <a:cxn ang="0">
                    <a:pos x="T2" y="T3"/>
                  </a:cxn>
                  <a:cxn ang="0">
                    <a:pos x="T4" y="T5"/>
                  </a:cxn>
                  <a:cxn ang="0">
                    <a:pos x="T6" y="T7"/>
                  </a:cxn>
                  <a:cxn ang="0">
                    <a:pos x="T8" y="T9"/>
                  </a:cxn>
                </a:cxnLst>
                <a:rect l="0" t="0" r="r" b="b"/>
                <a:pathLst>
                  <a:path w="2" h="30">
                    <a:moveTo>
                      <a:pt x="0" y="0"/>
                    </a:moveTo>
                    <a:cubicBezTo>
                      <a:pt x="0" y="30"/>
                      <a:pt x="0" y="30"/>
                      <a:pt x="0" y="30"/>
                    </a:cubicBezTo>
                    <a:cubicBezTo>
                      <a:pt x="0" y="30"/>
                      <a:pt x="1" y="30"/>
                      <a:pt x="2" y="30"/>
                    </a:cubicBezTo>
                    <a:cubicBezTo>
                      <a:pt x="2" y="1"/>
                      <a:pt x="2" y="1"/>
                      <a:pt x="2" y="1"/>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0" name="Freeform 691"/>
              <p:cNvSpPr>
                <a:spLocks/>
              </p:cNvSpPr>
              <p:nvPr/>
            </p:nvSpPr>
            <p:spPr bwMode="auto">
              <a:xfrm>
                <a:off x="4194" y="869"/>
                <a:ext cx="5" cy="60"/>
              </a:xfrm>
              <a:custGeom>
                <a:avLst/>
                <a:gdLst>
                  <a:gd name="T0" fmla="*/ 0 w 2"/>
                  <a:gd name="T1" fmla="*/ 0 h 28"/>
                  <a:gd name="T2" fmla="*/ 0 w 2"/>
                  <a:gd name="T3" fmla="*/ 28 h 28"/>
                  <a:gd name="T4" fmla="*/ 2 w 2"/>
                  <a:gd name="T5" fmla="*/ 28 h 28"/>
                  <a:gd name="T6" fmla="*/ 2 w 2"/>
                  <a:gd name="T7" fmla="*/ 0 h 28"/>
                  <a:gd name="T8" fmla="*/ 0 w 2"/>
                  <a:gd name="T9" fmla="*/ 0 h 28"/>
                </a:gdLst>
                <a:ahLst/>
                <a:cxnLst>
                  <a:cxn ang="0">
                    <a:pos x="T0" y="T1"/>
                  </a:cxn>
                  <a:cxn ang="0">
                    <a:pos x="T2" y="T3"/>
                  </a:cxn>
                  <a:cxn ang="0">
                    <a:pos x="T4" y="T5"/>
                  </a:cxn>
                  <a:cxn ang="0">
                    <a:pos x="T6" y="T7"/>
                  </a:cxn>
                  <a:cxn ang="0">
                    <a:pos x="T8" y="T9"/>
                  </a:cxn>
                </a:cxnLst>
                <a:rect l="0" t="0" r="r" b="b"/>
                <a:pathLst>
                  <a:path w="2" h="28">
                    <a:moveTo>
                      <a:pt x="0" y="0"/>
                    </a:moveTo>
                    <a:cubicBezTo>
                      <a:pt x="0" y="28"/>
                      <a:pt x="0" y="28"/>
                      <a:pt x="0" y="28"/>
                    </a:cubicBezTo>
                    <a:cubicBezTo>
                      <a:pt x="1" y="28"/>
                      <a:pt x="1" y="28"/>
                      <a:pt x="2" y="28"/>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1" name="Freeform 692"/>
              <p:cNvSpPr>
                <a:spLocks/>
              </p:cNvSpPr>
              <p:nvPr/>
            </p:nvSpPr>
            <p:spPr bwMode="auto">
              <a:xfrm>
                <a:off x="4203" y="871"/>
                <a:ext cx="4" cy="56"/>
              </a:xfrm>
              <a:custGeom>
                <a:avLst/>
                <a:gdLst>
                  <a:gd name="T0" fmla="*/ 0 w 2"/>
                  <a:gd name="T1" fmla="*/ 0 h 26"/>
                  <a:gd name="T2" fmla="*/ 0 w 2"/>
                  <a:gd name="T3" fmla="*/ 26 h 26"/>
                  <a:gd name="T4" fmla="*/ 2 w 2"/>
                  <a:gd name="T5" fmla="*/ 25 h 26"/>
                  <a:gd name="T6" fmla="*/ 2 w 2"/>
                  <a:gd name="T7" fmla="*/ 1 h 26"/>
                  <a:gd name="T8" fmla="*/ 0 w 2"/>
                  <a:gd name="T9" fmla="*/ 0 h 26"/>
                </a:gdLst>
                <a:ahLst/>
                <a:cxnLst>
                  <a:cxn ang="0">
                    <a:pos x="T0" y="T1"/>
                  </a:cxn>
                  <a:cxn ang="0">
                    <a:pos x="T2" y="T3"/>
                  </a:cxn>
                  <a:cxn ang="0">
                    <a:pos x="T4" y="T5"/>
                  </a:cxn>
                  <a:cxn ang="0">
                    <a:pos x="T6" y="T7"/>
                  </a:cxn>
                  <a:cxn ang="0">
                    <a:pos x="T8" y="T9"/>
                  </a:cxn>
                </a:cxnLst>
                <a:rect l="0" t="0" r="r" b="b"/>
                <a:pathLst>
                  <a:path w="2" h="26">
                    <a:moveTo>
                      <a:pt x="0" y="0"/>
                    </a:moveTo>
                    <a:cubicBezTo>
                      <a:pt x="0" y="26"/>
                      <a:pt x="0" y="26"/>
                      <a:pt x="0" y="26"/>
                    </a:cubicBezTo>
                    <a:cubicBezTo>
                      <a:pt x="1" y="26"/>
                      <a:pt x="1" y="26"/>
                      <a:pt x="2" y="25"/>
                    </a:cubicBezTo>
                    <a:cubicBezTo>
                      <a:pt x="2" y="1"/>
                      <a:pt x="2" y="1"/>
                      <a:pt x="2" y="1"/>
                    </a:cubicBezTo>
                    <a:cubicBezTo>
                      <a:pt x="1" y="1"/>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2" name="Freeform 693"/>
              <p:cNvSpPr>
                <a:spLocks/>
              </p:cNvSpPr>
              <p:nvPr/>
            </p:nvSpPr>
            <p:spPr bwMode="auto">
              <a:xfrm>
                <a:off x="4212" y="875"/>
                <a:ext cx="4" cy="50"/>
              </a:xfrm>
              <a:custGeom>
                <a:avLst/>
                <a:gdLst>
                  <a:gd name="T0" fmla="*/ 0 w 2"/>
                  <a:gd name="T1" fmla="*/ 0 h 23"/>
                  <a:gd name="T2" fmla="*/ 0 w 2"/>
                  <a:gd name="T3" fmla="*/ 23 h 23"/>
                  <a:gd name="T4" fmla="*/ 2 w 2"/>
                  <a:gd name="T5" fmla="*/ 22 h 23"/>
                  <a:gd name="T6" fmla="*/ 2 w 2"/>
                  <a:gd name="T7" fmla="*/ 1 h 23"/>
                  <a:gd name="T8" fmla="*/ 0 w 2"/>
                  <a:gd name="T9" fmla="*/ 0 h 23"/>
                </a:gdLst>
                <a:ahLst/>
                <a:cxnLst>
                  <a:cxn ang="0">
                    <a:pos x="T0" y="T1"/>
                  </a:cxn>
                  <a:cxn ang="0">
                    <a:pos x="T2" y="T3"/>
                  </a:cxn>
                  <a:cxn ang="0">
                    <a:pos x="T4" y="T5"/>
                  </a:cxn>
                  <a:cxn ang="0">
                    <a:pos x="T6" y="T7"/>
                  </a:cxn>
                  <a:cxn ang="0">
                    <a:pos x="T8" y="T9"/>
                  </a:cxn>
                </a:cxnLst>
                <a:rect l="0" t="0" r="r" b="b"/>
                <a:pathLst>
                  <a:path w="2" h="23">
                    <a:moveTo>
                      <a:pt x="0" y="0"/>
                    </a:moveTo>
                    <a:cubicBezTo>
                      <a:pt x="0" y="23"/>
                      <a:pt x="0" y="23"/>
                      <a:pt x="0" y="23"/>
                    </a:cubicBezTo>
                    <a:cubicBezTo>
                      <a:pt x="1" y="22"/>
                      <a:pt x="1" y="22"/>
                      <a:pt x="2" y="22"/>
                    </a:cubicBezTo>
                    <a:cubicBezTo>
                      <a:pt x="2" y="1"/>
                      <a:pt x="2" y="1"/>
                      <a:pt x="2" y="1"/>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3" name="Freeform 694"/>
              <p:cNvSpPr>
                <a:spLocks/>
              </p:cNvSpPr>
              <p:nvPr/>
            </p:nvSpPr>
            <p:spPr bwMode="auto">
              <a:xfrm>
                <a:off x="4220" y="880"/>
                <a:ext cx="5" cy="39"/>
              </a:xfrm>
              <a:custGeom>
                <a:avLst/>
                <a:gdLst>
                  <a:gd name="T0" fmla="*/ 2 w 2"/>
                  <a:gd name="T1" fmla="*/ 14 h 18"/>
                  <a:gd name="T2" fmla="*/ 2 w 2"/>
                  <a:gd name="T3" fmla="*/ 4 h 18"/>
                  <a:gd name="T4" fmla="*/ 0 w 2"/>
                  <a:gd name="T5" fmla="*/ 0 h 18"/>
                  <a:gd name="T6" fmla="*/ 0 w 2"/>
                  <a:gd name="T7" fmla="*/ 18 h 18"/>
                  <a:gd name="T8" fmla="*/ 2 w 2"/>
                  <a:gd name="T9" fmla="*/ 14 h 18"/>
                </a:gdLst>
                <a:ahLst/>
                <a:cxnLst>
                  <a:cxn ang="0">
                    <a:pos x="T0" y="T1"/>
                  </a:cxn>
                  <a:cxn ang="0">
                    <a:pos x="T2" y="T3"/>
                  </a:cxn>
                  <a:cxn ang="0">
                    <a:pos x="T4" y="T5"/>
                  </a:cxn>
                  <a:cxn ang="0">
                    <a:pos x="T6" y="T7"/>
                  </a:cxn>
                  <a:cxn ang="0">
                    <a:pos x="T8" y="T9"/>
                  </a:cxn>
                </a:cxnLst>
                <a:rect l="0" t="0" r="r" b="b"/>
                <a:pathLst>
                  <a:path w="2" h="18">
                    <a:moveTo>
                      <a:pt x="2" y="14"/>
                    </a:moveTo>
                    <a:cubicBezTo>
                      <a:pt x="2" y="4"/>
                      <a:pt x="2" y="4"/>
                      <a:pt x="2" y="4"/>
                    </a:cubicBezTo>
                    <a:cubicBezTo>
                      <a:pt x="2" y="3"/>
                      <a:pt x="1" y="1"/>
                      <a:pt x="0" y="0"/>
                    </a:cubicBezTo>
                    <a:cubicBezTo>
                      <a:pt x="0" y="18"/>
                      <a:pt x="0" y="18"/>
                      <a:pt x="0" y="18"/>
                    </a:cubicBezTo>
                    <a:cubicBezTo>
                      <a:pt x="1" y="17"/>
                      <a:pt x="2" y="16"/>
                      <a:pt x="2" y="1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4" name="Oval 695"/>
              <p:cNvSpPr>
                <a:spLocks noChangeArrowheads="1"/>
              </p:cNvSpPr>
              <p:nvPr/>
            </p:nvSpPr>
            <p:spPr bwMode="auto">
              <a:xfrm>
                <a:off x="4079" y="864"/>
                <a:ext cx="146" cy="48"/>
              </a:xfrm>
              <a:prstGeom prst="ellipse">
                <a:avLst/>
              </a:prstGeom>
              <a:solidFill>
                <a:srgbClr val="FFCD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5" name="Oval 696"/>
              <p:cNvSpPr>
                <a:spLocks noChangeArrowheads="1"/>
              </p:cNvSpPr>
              <p:nvPr/>
            </p:nvSpPr>
            <p:spPr bwMode="auto">
              <a:xfrm>
                <a:off x="4092" y="871"/>
                <a:ext cx="120" cy="37"/>
              </a:xfrm>
              <a:prstGeom prst="ellipse">
                <a:avLst/>
              </a:prstGeom>
              <a:solidFill>
                <a:srgbClr val="FFD3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6" name="Oval 697"/>
              <p:cNvSpPr>
                <a:spLocks noChangeArrowheads="1"/>
              </p:cNvSpPr>
              <p:nvPr/>
            </p:nvSpPr>
            <p:spPr bwMode="auto">
              <a:xfrm>
                <a:off x="4092" y="869"/>
                <a:ext cx="120" cy="34"/>
              </a:xfrm>
              <a:prstGeom prst="ellipse">
                <a:avLst/>
              </a:prstGeom>
              <a:solidFill>
                <a:srgbClr val="F7BF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7" name="Freeform 698"/>
              <p:cNvSpPr>
                <a:spLocks/>
              </p:cNvSpPr>
              <p:nvPr/>
            </p:nvSpPr>
            <p:spPr bwMode="auto">
              <a:xfrm>
                <a:off x="4092" y="869"/>
                <a:ext cx="120" cy="19"/>
              </a:xfrm>
              <a:custGeom>
                <a:avLst/>
                <a:gdLst>
                  <a:gd name="T0" fmla="*/ 28 w 55"/>
                  <a:gd name="T1" fmla="*/ 1 h 9"/>
                  <a:gd name="T2" fmla="*/ 55 w 55"/>
                  <a:gd name="T3" fmla="*/ 9 h 9"/>
                  <a:gd name="T4" fmla="*/ 55 w 55"/>
                  <a:gd name="T5" fmla="*/ 8 h 9"/>
                  <a:gd name="T6" fmla="*/ 28 w 55"/>
                  <a:gd name="T7" fmla="*/ 0 h 9"/>
                  <a:gd name="T8" fmla="*/ 0 w 55"/>
                  <a:gd name="T9" fmla="*/ 8 h 9"/>
                  <a:gd name="T10" fmla="*/ 0 w 55"/>
                  <a:gd name="T11" fmla="*/ 9 h 9"/>
                  <a:gd name="T12" fmla="*/ 28 w 55"/>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55" h="9">
                    <a:moveTo>
                      <a:pt x="28" y="1"/>
                    </a:moveTo>
                    <a:cubicBezTo>
                      <a:pt x="42" y="1"/>
                      <a:pt x="54" y="5"/>
                      <a:pt x="55" y="9"/>
                    </a:cubicBezTo>
                    <a:cubicBezTo>
                      <a:pt x="55" y="8"/>
                      <a:pt x="55" y="8"/>
                      <a:pt x="55" y="8"/>
                    </a:cubicBezTo>
                    <a:cubicBezTo>
                      <a:pt x="55" y="3"/>
                      <a:pt x="43" y="0"/>
                      <a:pt x="28" y="0"/>
                    </a:cubicBezTo>
                    <a:cubicBezTo>
                      <a:pt x="12" y="0"/>
                      <a:pt x="0" y="3"/>
                      <a:pt x="0" y="8"/>
                    </a:cubicBezTo>
                    <a:cubicBezTo>
                      <a:pt x="0" y="8"/>
                      <a:pt x="0" y="8"/>
                      <a:pt x="0" y="9"/>
                    </a:cubicBezTo>
                    <a:cubicBezTo>
                      <a:pt x="2" y="5"/>
                      <a:pt x="13" y="1"/>
                      <a:pt x="28" y="1"/>
                    </a:cubicBez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8" name="Freeform 699"/>
              <p:cNvSpPr>
                <a:spLocks/>
              </p:cNvSpPr>
              <p:nvPr/>
            </p:nvSpPr>
            <p:spPr bwMode="auto">
              <a:xfrm>
                <a:off x="4079" y="834"/>
                <a:ext cx="146" cy="72"/>
              </a:xfrm>
              <a:custGeom>
                <a:avLst/>
                <a:gdLst>
                  <a:gd name="T0" fmla="*/ 67 w 67"/>
                  <a:gd name="T1" fmla="*/ 22 h 33"/>
                  <a:gd name="T2" fmla="*/ 34 w 67"/>
                  <a:gd name="T3" fmla="*/ 33 h 33"/>
                  <a:gd name="T4" fmla="*/ 0 w 67"/>
                  <a:gd name="T5" fmla="*/ 22 h 33"/>
                  <a:gd name="T6" fmla="*/ 0 w 67"/>
                  <a:gd name="T7" fmla="*/ 11 h 33"/>
                  <a:gd name="T8" fmla="*/ 34 w 67"/>
                  <a:gd name="T9" fmla="*/ 0 h 33"/>
                  <a:gd name="T10" fmla="*/ 67 w 67"/>
                  <a:gd name="T11" fmla="*/ 11 h 33"/>
                  <a:gd name="T12" fmla="*/ 67 w 67"/>
                  <a:gd name="T13" fmla="*/ 22 h 33"/>
                </a:gdLst>
                <a:ahLst/>
                <a:cxnLst>
                  <a:cxn ang="0">
                    <a:pos x="T0" y="T1"/>
                  </a:cxn>
                  <a:cxn ang="0">
                    <a:pos x="T2" y="T3"/>
                  </a:cxn>
                  <a:cxn ang="0">
                    <a:pos x="T4" y="T5"/>
                  </a:cxn>
                  <a:cxn ang="0">
                    <a:pos x="T6" y="T7"/>
                  </a:cxn>
                  <a:cxn ang="0">
                    <a:pos x="T8" y="T9"/>
                  </a:cxn>
                  <a:cxn ang="0">
                    <a:pos x="T10" y="T11"/>
                  </a:cxn>
                  <a:cxn ang="0">
                    <a:pos x="T12" y="T13"/>
                  </a:cxn>
                </a:cxnLst>
                <a:rect l="0" t="0" r="r" b="b"/>
                <a:pathLst>
                  <a:path w="67" h="33">
                    <a:moveTo>
                      <a:pt x="67" y="22"/>
                    </a:moveTo>
                    <a:cubicBezTo>
                      <a:pt x="67" y="28"/>
                      <a:pt x="52" y="33"/>
                      <a:pt x="34" y="33"/>
                    </a:cubicBezTo>
                    <a:cubicBezTo>
                      <a:pt x="15" y="33"/>
                      <a:pt x="0" y="28"/>
                      <a:pt x="0" y="22"/>
                    </a:cubicBezTo>
                    <a:cubicBezTo>
                      <a:pt x="0" y="11"/>
                      <a:pt x="0" y="11"/>
                      <a:pt x="0" y="11"/>
                    </a:cubicBezTo>
                    <a:cubicBezTo>
                      <a:pt x="0" y="5"/>
                      <a:pt x="15" y="0"/>
                      <a:pt x="34" y="0"/>
                    </a:cubicBezTo>
                    <a:cubicBezTo>
                      <a:pt x="52" y="0"/>
                      <a:pt x="67" y="5"/>
                      <a:pt x="67" y="11"/>
                    </a:cubicBezTo>
                    <a:lnTo>
                      <a:pt x="67" y="22"/>
                    </a:ln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9" name="Freeform 700"/>
              <p:cNvSpPr>
                <a:spLocks/>
              </p:cNvSpPr>
              <p:nvPr/>
            </p:nvSpPr>
            <p:spPr bwMode="auto">
              <a:xfrm>
                <a:off x="4079" y="832"/>
                <a:ext cx="146" cy="69"/>
              </a:xfrm>
              <a:custGeom>
                <a:avLst/>
                <a:gdLst>
                  <a:gd name="T0" fmla="*/ 67 w 67"/>
                  <a:gd name="T1" fmla="*/ 21 h 32"/>
                  <a:gd name="T2" fmla="*/ 34 w 67"/>
                  <a:gd name="T3" fmla="*/ 32 h 32"/>
                  <a:gd name="T4" fmla="*/ 0 w 67"/>
                  <a:gd name="T5" fmla="*/ 21 h 32"/>
                  <a:gd name="T6" fmla="*/ 0 w 67"/>
                  <a:gd name="T7" fmla="*/ 11 h 32"/>
                  <a:gd name="T8" fmla="*/ 34 w 67"/>
                  <a:gd name="T9" fmla="*/ 0 h 32"/>
                  <a:gd name="T10" fmla="*/ 67 w 67"/>
                  <a:gd name="T11" fmla="*/ 11 h 32"/>
                  <a:gd name="T12" fmla="*/ 67 w 67"/>
                  <a:gd name="T13" fmla="*/ 21 h 32"/>
                </a:gdLst>
                <a:ahLst/>
                <a:cxnLst>
                  <a:cxn ang="0">
                    <a:pos x="T0" y="T1"/>
                  </a:cxn>
                  <a:cxn ang="0">
                    <a:pos x="T2" y="T3"/>
                  </a:cxn>
                  <a:cxn ang="0">
                    <a:pos x="T4" y="T5"/>
                  </a:cxn>
                  <a:cxn ang="0">
                    <a:pos x="T6" y="T7"/>
                  </a:cxn>
                  <a:cxn ang="0">
                    <a:pos x="T8" y="T9"/>
                  </a:cxn>
                  <a:cxn ang="0">
                    <a:pos x="T10" y="T11"/>
                  </a:cxn>
                  <a:cxn ang="0">
                    <a:pos x="T12" y="T13"/>
                  </a:cxn>
                </a:cxnLst>
                <a:rect l="0" t="0" r="r" b="b"/>
                <a:pathLst>
                  <a:path w="67" h="32">
                    <a:moveTo>
                      <a:pt x="67" y="21"/>
                    </a:moveTo>
                    <a:cubicBezTo>
                      <a:pt x="67" y="27"/>
                      <a:pt x="52" y="32"/>
                      <a:pt x="34" y="32"/>
                    </a:cubicBezTo>
                    <a:cubicBezTo>
                      <a:pt x="15" y="32"/>
                      <a:pt x="0" y="27"/>
                      <a:pt x="0" y="21"/>
                    </a:cubicBezTo>
                    <a:cubicBezTo>
                      <a:pt x="0" y="11"/>
                      <a:pt x="0" y="11"/>
                      <a:pt x="0" y="11"/>
                    </a:cubicBezTo>
                    <a:cubicBezTo>
                      <a:pt x="0" y="5"/>
                      <a:pt x="15" y="0"/>
                      <a:pt x="34" y="0"/>
                    </a:cubicBezTo>
                    <a:cubicBezTo>
                      <a:pt x="52" y="0"/>
                      <a:pt x="67" y="5"/>
                      <a:pt x="67" y="11"/>
                    </a:cubicBezTo>
                    <a:lnTo>
                      <a:pt x="67" y="21"/>
                    </a:ln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0" name="Freeform 701"/>
              <p:cNvSpPr>
                <a:spLocks/>
              </p:cNvSpPr>
              <p:nvPr/>
            </p:nvSpPr>
            <p:spPr bwMode="auto">
              <a:xfrm>
                <a:off x="4079" y="847"/>
                <a:ext cx="5" cy="39"/>
              </a:xfrm>
              <a:custGeom>
                <a:avLst/>
                <a:gdLst>
                  <a:gd name="T0" fmla="*/ 0 w 2"/>
                  <a:gd name="T1" fmla="*/ 4 h 18"/>
                  <a:gd name="T2" fmla="*/ 0 w 2"/>
                  <a:gd name="T3" fmla="*/ 14 h 18"/>
                  <a:gd name="T4" fmla="*/ 2 w 2"/>
                  <a:gd name="T5" fmla="*/ 18 h 18"/>
                  <a:gd name="T6" fmla="*/ 2 w 2"/>
                  <a:gd name="T7" fmla="*/ 0 h 18"/>
                  <a:gd name="T8" fmla="*/ 0 w 2"/>
                  <a:gd name="T9" fmla="*/ 4 h 18"/>
                </a:gdLst>
                <a:ahLst/>
                <a:cxnLst>
                  <a:cxn ang="0">
                    <a:pos x="T0" y="T1"/>
                  </a:cxn>
                  <a:cxn ang="0">
                    <a:pos x="T2" y="T3"/>
                  </a:cxn>
                  <a:cxn ang="0">
                    <a:pos x="T4" y="T5"/>
                  </a:cxn>
                  <a:cxn ang="0">
                    <a:pos x="T6" y="T7"/>
                  </a:cxn>
                  <a:cxn ang="0">
                    <a:pos x="T8" y="T9"/>
                  </a:cxn>
                </a:cxnLst>
                <a:rect l="0" t="0" r="r" b="b"/>
                <a:pathLst>
                  <a:path w="2" h="18">
                    <a:moveTo>
                      <a:pt x="0" y="4"/>
                    </a:moveTo>
                    <a:cubicBezTo>
                      <a:pt x="0" y="14"/>
                      <a:pt x="0" y="14"/>
                      <a:pt x="0" y="14"/>
                    </a:cubicBezTo>
                    <a:cubicBezTo>
                      <a:pt x="0" y="16"/>
                      <a:pt x="1" y="17"/>
                      <a:pt x="2" y="18"/>
                    </a:cubicBezTo>
                    <a:cubicBezTo>
                      <a:pt x="2" y="0"/>
                      <a:pt x="2" y="0"/>
                      <a:pt x="2" y="0"/>
                    </a:cubicBezTo>
                    <a:cubicBezTo>
                      <a:pt x="1" y="1"/>
                      <a:pt x="0" y="3"/>
                      <a:pt x="0" y="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1" name="Freeform 702"/>
              <p:cNvSpPr>
                <a:spLocks/>
              </p:cNvSpPr>
              <p:nvPr/>
            </p:nvSpPr>
            <p:spPr bwMode="auto">
              <a:xfrm>
                <a:off x="4088" y="843"/>
                <a:ext cx="4" cy="50"/>
              </a:xfrm>
              <a:custGeom>
                <a:avLst/>
                <a:gdLst>
                  <a:gd name="T0" fmla="*/ 0 w 2"/>
                  <a:gd name="T1" fmla="*/ 1 h 23"/>
                  <a:gd name="T2" fmla="*/ 0 w 2"/>
                  <a:gd name="T3" fmla="*/ 22 h 23"/>
                  <a:gd name="T4" fmla="*/ 2 w 2"/>
                  <a:gd name="T5" fmla="*/ 23 h 23"/>
                  <a:gd name="T6" fmla="*/ 2 w 2"/>
                  <a:gd name="T7" fmla="*/ 0 h 23"/>
                  <a:gd name="T8" fmla="*/ 0 w 2"/>
                  <a:gd name="T9" fmla="*/ 1 h 23"/>
                </a:gdLst>
                <a:ahLst/>
                <a:cxnLst>
                  <a:cxn ang="0">
                    <a:pos x="T0" y="T1"/>
                  </a:cxn>
                  <a:cxn ang="0">
                    <a:pos x="T2" y="T3"/>
                  </a:cxn>
                  <a:cxn ang="0">
                    <a:pos x="T4" y="T5"/>
                  </a:cxn>
                  <a:cxn ang="0">
                    <a:pos x="T6" y="T7"/>
                  </a:cxn>
                  <a:cxn ang="0">
                    <a:pos x="T8" y="T9"/>
                  </a:cxn>
                </a:cxnLst>
                <a:rect l="0" t="0" r="r" b="b"/>
                <a:pathLst>
                  <a:path w="2" h="23">
                    <a:moveTo>
                      <a:pt x="0" y="1"/>
                    </a:moveTo>
                    <a:cubicBezTo>
                      <a:pt x="0" y="22"/>
                      <a:pt x="0" y="22"/>
                      <a:pt x="0" y="22"/>
                    </a:cubicBezTo>
                    <a:cubicBezTo>
                      <a:pt x="1" y="22"/>
                      <a:pt x="1" y="22"/>
                      <a:pt x="2" y="23"/>
                    </a:cubicBezTo>
                    <a:cubicBezTo>
                      <a:pt x="2" y="0"/>
                      <a:pt x="2" y="0"/>
                      <a:pt x="2" y="0"/>
                    </a:cubicBezTo>
                    <a:cubicBezTo>
                      <a:pt x="1" y="0"/>
                      <a:pt x="1"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2" name="Freeform 703"/>
              <p:cNvSpPr>
                <a:spLocks/>
              </p:cNvSpPr>
              <p:nvPr/>
            </p:nvSpPr>
            <p:spPr bwMode="auto">
              <a:xfrm>
                <a:off x="4097" y="838"/>
                <a:ext cx="4" cy="57"/>
              </a:xfrm>
              <a:custGeom>
                <a:avLst/>
                <a:gdLst>
                  <a:gd name="T0" fmla="*/ 0 w 2"/>
                  <a:gd name="T1" fmla="*/ 1 h 26"/>
                  <a:gd name="T2" fmla="*/ 0 w 2"/>
                  <a:gd name="T3" fmla="*/ 25 h 26"/>
                  <a:gd name="T4" fmla="*/ 2 w 2"/>
                  <a:gd name="T5" fmla="*/ 26 h 26"/>
                  <a:gd name="T6" fmla="*/ 2 w 2"/>
                  <a:gd name="T7" fmla="*/ 0 h 26"/>
                  <a:gd name="T8" fmla="*/ 0 w 2"/>
                  <a:gd name="T9" fmla="*/ 1 h 26"/>
                </a:gdLst>
                <a:ahLst/>
                <a:cxnLst>
                  <a:cxn ang="0">
                    <a:pos x="T0" y="T1"/>
                  </a:cxn>
                  <a:cxn ang="0">
                    <a:pos x="T2" y="T3"/>
                  </a:cxn>
                  <a:cxn ang="0">
                    <a:pos x="T4" y="T5"/>
                  </a:cxn>
                  <a:cxn ang="0">
                    <a:pos x="T6" y="T7"/>
                  </a:cxn>
                  <a:cxn ang="0">
                    <a:pos x="T8" y="T9"/>
                  </a:cxn>
                </a:cxnLst>
                <a:rect l="0" t="0" r="r" b="b"/>
                <a:pathLst>
                  <a:path w="2" h="26">
                    <a:moveTo>
                      <a:pt x="0" y="1"/>
                    </a:moveTo>
                    <a:cubicBezTo>
                      <a:pt x="0" y="25"/>
                      <a:pt x="0" y="25"/>
                      <a:pt x="0" y="25"/>
                    </a:cubicBezTo>
                    <a:cubicBezTo>
                      <a:pt x="0" y="26"/>
                      <a:pt x="1" y="26"/>
                      <a:pt x="2" y="26"/>
                    </a:cubicBezTo>
                    <a:cubicBezTo>
                      <a:pt x="2" y="0"/>
                      <a:pt x="2" y="0"/>
                      <a:pt x="2" y="0"/>
                    </a:cubicBezTo>
                    <a:cubicBezTo>
                      <a:pt x="1" y="0"/>
                      <a:pt x="0"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3" name="Freeform 704"/>
              <p:cNvSpPr>
                <a:spLocks/>
              </p:cNvSpPr>
              <p:nvPr/>
            </p:nvSpPr>
            <p:spPr bwMode="auto">
              <a:xfrm>
                <a:off x="4105" y="836"/>
                <a:ext cx="5" cy="61"/>
              </a:xfrm>
              <a:custGeom>
                <a:avLst/>
                <a:gdLst>
                  <a:gd name="T0" fmla="*/ 0 w 2"/>
                  <a:gd name="T1" fmla="*/ 1 h 28"/>
                  <a:gd name="T2" fmla="*/ 0 w 2"/>
                  <a:gd name="T3" fmla="*/ 28 h 28"/>
                  <a:gd name="T4" fmla="*/ 2 w 2"/>
                  <a:gd name="T5" fmla="*/ 28 h 28"/>
                  <a:gd name="T6" fmla="*/ 2 w 2"/>
                  <a:gd name="T7" fmla="*/ 0 h 28"/>
                  <a:gd name="T8" fmla="*/ 0 w 2"/>
                  <a:gd name="T9" fmla="*/ 1 h 28"/>
                </a:gdLst>
                <a:ahLst/>
                <a:cxnLst>
                  <a:cxn ang="0">
                    <a:pos x="T0" y="T1"/>
                  </a:cxn>
                  <a:cxn ang="0">
                    <a:pos x="T2" y="T3"/>
                  </a:cxn>
                  <a:cxn ang="0">
                    <a:pos x="T4" y="T5"/>
                  </a:cxn>
                  <a:cxn ang="0">
                    <a:pos x="T6" y="T7"/>
                  </a:cxn>
                  <a:cxn ang="0">
                    <a:pos x="T8" y="T9"/>
                  </a:cxn>
                </a:cxnLst>
                <a:rect l="0" t="0" r="r" b="b"/>
                <a:pathLst>
                  <a:path w="2" h="28">
                    <a:moveTo>
                      <a:pt x="0" y="1"/>
                    </a:moveTo>
                    <a:cubicBezTo>
                      <a:pt x="0" y="28"/>
                      <a:pt x="0" y="28"/>
                      <a:pt x="0" y="28"/>
                    </a:cubicBezTo>
                    <a:cubicBezTo>
                      <a:pt x="0" y="28"/>
                      <a:pt x="1" y="28"/>
                      <a:pt x="2" y="28"/>
                    </a:cubicBezTo>
                    <a:cubicBezTo>
                      <a:pt x="2" y="0"/>
                      <a:pt x="2" y="0"/>
                      <a:pt x="2" y="0"/>
                    </a:cubicBezTo>
                    <a:cubicBezTo>
                      <a:pt x="1" y="0"/>
                      <a:pt x="0"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07" name="Group 906"/>
            <p:cNvGrpSpPr>
              <a:grpSpLocks/>
            </p:cNvGrpSpPr>
            <p:nvPr/>
          </p:nvGrpSpPr>
          <p:grpSpPr bwMode="auto">
            <a:xfrm>
              <a:off x="5859463" y="1268413"/>
              <a:ext cx="847725" cy="592138"/>
              <a:chOff x="3691" y="799"/>
              <a:chExt cx="534" cy="373"/>
            </a:xfrm>
          </p:grpSpPr>
          <p:sp>
            <p:nvSpPr>
              <p:cNvPr id="454" name="Freeform 706"/>
              <p:cNvSpPr>
                <a:spLocks/>
              </p:cNvSpPr>
              <p:nvPr/>
            </p:nvSpPr>
            <p:spPr bwMode="auto">
              <a:xfrm>
                <a:off x="4114" y="834"/>
                <a:ext cx="2" cy="65"/>
              </a:xfrm>
              <a:custGeom>
                <a:avLst/>
                <a:gdLst>
                  <a:gd name="T0" fmla="*/ 0 w 1"/>
                  <a:gd name="T1" fmla="*/ 1 h 30"/>
                  <a:gd name="T2" fmla="*/ 0 w 1"/>
                  <a:gd name="T3" fmla="*/ 30 h 30"/>
                  <a:gd name="T4" fmla="*/ 1 w 1"/>
                  <a:gd name="T5" fmla="*/ 30 h 30"/>
                  <a:gd name="T6" fmla="*/ 1 w 1"/>
                  <a:gd name="T7" fmla="*/ 0 h 30"/>
                  <a:gd name="T8" fmla="*/ 0 w 1"/>
                  <a:gd name="T9" fmla="*/ 1 h 30"/>
                </a:gdLst>
                <a:ahLst/>
                <a:cxnLst>
                  <a:cxn ang="0">
                    <a:pos x="T0" y="T1"/>
                  </a:cxn>
                  <a:cxn ang="0">
                    <a:pos x="T2" y="T3"/>
                  </a:cxn>
                  <a:cxn ang="0">
                    <a:pos x="T4" y="T5"/>
                  </a:cxn>
                  <a:cxn ang="0">
                    <a:pos x="T6" y="T7"/>
                  </a:cxn>
                  <a:cxn ang="0">
                    <a:pos x="T8" y="T9"/>
                  </a:cxn>
                </a:cxnLst>
                <a:rect l="0" t="0" r="r" b="b"/>
                <a:pathLst>
                  <a:path w="1" h="30">
                    <a:moveTo>
                      <a:pt x="0" y="1"/>
                    </a:moveTo>
                    <a:cubicBezTo>
                      <a:pt x="0" y="30"/>
                      <a:pt x="0" y="30"/>
                      <a:pt x="0" y="30"/>
                    </a:cubicBezTo>
                    <a:cubicBezTo>
                      <a:pt x="0" y="30"/>
                      <a:pt x="1" y="30"/>
                      <a:pt x="1" y="30"/>
                    </a:cubicBezTo>
                    <a:cubicBezTo>
                      <a:pt x="1" y="0"/>
                      <a:pt x="1" y="0"/>
                      <a:pt x="1" y="0"/>
                    </a:cubicBezTo>
                    <a:cubicBezTo>
                      <a:pt x="1" y="0"/>
                      <a:pt x="0"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5" name="Freeform 707"/>
              <p:cNvSpPr>
                <a:spLocks/>
              </p:cNvSpPr>
              <p:nvPr/>
            </p:nvSpPr>
            <p:spPr bwMode="auto">
              <a:xfrm>
                <a:off x="4123" y="834"/>
                <a:ext cx="2" cy="67"/>
              </a:xfrm>
              <a:custGeom>
                <a:avLst/>
                <a:gdLst>
                  <a:gd name="T0" fmla="*/ 0 w 1"/>
                  <a:gd name="T1" fmla="*/ 0 h 31"/>
                  <a:gd name="T2" fmla="*/ 0 w 1"/>
                  <a:gd name="T3" fmla="*/ 30 h 31"/>
                  <a:gd name="T4" fmla="*/ 1 w 1"/>
                  <a:gd name="T5" fmla="*/ 31 h 31"/>
                  <a:gd name="T6" fmla="*/ 1 w 1"/>
                  <a:gd name="T7" fmla="*/ 0 h 31"/>
                  <a:gd name="T8" fmla="*/ 0 w 1"/>
                  <a:gd name="T9" fmla="*/ 0 h 31"/>
                </a:gdLst>
                <a:ahLst/>
                <a:cxnLst>
                  <a:cxn ang="0">
                    <a:pos x="T0" y="T1"/>
                  </a:cxn>
                  <a:cxn ang="0">
                    <a:pos x="T2" y="T3"/>
                  </a:cxn>
                  <a:cxn ang="0">
                    <a:pos x="T4" y="T5"/>
                  </a:cxn>
                  <a:cxn ang="0">
                    <a:pos x="T6" y="T7"/>
                  </a:cxn>
                  <a:cxn ang="0">
                    <a:pos x="T8" y="T9"/>
                  </a:cxn>
                </a:cxnLst>
                <a:rect l="0" t="0" r="r" b="b"/>
                <a:pathLst>
                  <a:path w="1" h="31">
                    <a:moveTo>
                      <a:pt x="0" y="0"/>
                    </a:moveTo>
                    <a:cubicBezTo>
                      <a:pt x="0" y="30"/>
                      <a:pt x="0" y="30"/>
                      <a:pt x="0" y="30"/>
                    </a:cubicBezTo>
                    <a:cubicBezTo>
                      <a:pt x="0" y="30"/>
                      <a:pt x="1" y="31"/>
                      <a:pt x="1" y="31"/>
                    </a:cubicBezTo>
                    <a:cubicBezTo>
                      <a:pt x="1" y="0"/>
                      <a:pt x="1" y="0"/>
                      <a:pt x="1"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6" name="Freeform 708"/>
              <p:cNvSpPr>
                <a:spLocks/>
              </p:cNvSpPr>
              <p:nvPr/>
            </p:nvSpPr>
            <p:spPr bwMode="auto">
              <a:xfrm>
                <a:off x="4129" y="832"/>
                <a:ext cx="5"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1" y="32"/>
                      <a:pt x="2" y="32"/>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7" name="Freeform 709"/>
              <p:cNvSpPr>
                <a:spLocks/>
              </p:cNvSpPr>
              <p:nvPr/>
            </p:nvSpPr>
            <p:spPr bwMode="auto">
              <a:xfrm>
                <a:off x="4138" y="832"/>
                <a:ext cx="4"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1" y="32"/>
                      <a:pt x="2" y="32"/>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8" name="Freeform 710"/>
              <p:cNvSpPr>
                <a:spLocks/>
              </p:cNvSpPr>
              <p:nvPr/>
            </p:nvSpPr>
            <p:spPr bwMode="auto">
              <a:xfrm>
                <a:off x="4144" y="832"/>
                <a:ext cx="5"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9" name="Freeform 711"/>
              <p:cNvSpPr>
                <a:spLocks/>
              </p:cNvSpPr>
              <p:nvPr/>
            </p:nvSpPr>
            <p:spPr bwMode="auto">
              <a:xfrm>
                <a:off x="4153" y="832"/>
                <a:ext cx="4"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0" name="Rectangle 712"/>
              <p:cNvSpPr>
                <a:spLocks noChangeArrowheads="1"/>
              </p:cNvSpPr>
              <p:nvPr/>
            </p:nvSpPr>
            <p:spPr bwMode="auto">
              <a:xfrm>
                <a:off x="4166" y="832"/>
                <a:ext cx="1" cy="1"/>
              </a:xfrm>
              <a:prstGeom prst="rect">
                <a:avLst/>
              </a:prstGeom>
              <a:solidFill>
                <a:srgbClr val="EF96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1" name="Freeform 713"/>
              <p:cNvSpPr>
                <a:spLocks/>
              </p:cNvSpPr>
              <p:nvPr/>
            </p:nvSpPr>
            <p:spPr bwMode="auto">
              <a:xfrm>
                <a:off x="4162" y="832"/>
                <a:ext cx="4" cy="69"/>
              </a:xfrm>
              <a:custGeom>
                <a:avLst/>
                <a:gdLst>
                  <a:gd name="T0" fmla="*/ 2 w 2"/>
                  <a:gd name="T1" fmla="*/ 0 h 32"/>
                  <a:gd name="T2" fmla="*/ 0 w 2"/>
                  <a:gd name="T3" fmla="*/ 0 h 32"/>
                  <a:gd name="T4" fmla="*/ 0 w 2"/>
                  <a:gd name="T5" fmla="*/ 32 h 32"/>
                  <a:gd name="T6" fmla="*/ 2 w 2"/>
                  <a:gd name="T7" fmla="*/ 32 h 32"/>
                  <a:gd name="T8" fmla="*/ 2 w 2"/>
                  <a:gd name="T9" fmla="*/ 0 h 32"/>
                </a:gdLst>
                <a:ahLst/>
                <a:cxnLst>
                  <a:cxn ang="0">
                    <a:pos x="T0" y="T1"/>
                  </a:cxn>
                  <a:cxn ang="0">
                    <a:pos x="T2" y="T3"/>
                  </a:cxn>
                  <a:cxn ang="0">
                    <a:pos x="T4" y="T5"/>
                  </a:cxn>
                  <a:cxn ang="0">
                    <a:pos x="T6" y="T7"/>
                  </a:cxn>
                  <a:cxn ang="0">
                    <a:pos x="T8" y="T9"/>
                  </a:cxn>
                </a:cxnLst>
                <a:rect l="0" t="0" r="r" b="b"/>
                <a:pathLst>
                  <a:path w="2" h="32">
                    <a:moveTo>
                      <a:pt x="2" y="0"/>
                    </a:moveTo>
                    <a:cubicBezTo>
                      <a:pt x="0" y="0"/>
                      <a:pt x="0" y="0"/>
                      <a:pt x="0" y="0"/>
                    </a:cubicBezTo>
                    <a:cubicBezTo>
                      <a:pt x="0" y="32"/>
                      <a:pt x="0" y="32"/>
                      <a:pt x="0" y="32"/>
                    </a:cubicBezTo>
                    <a:cubicBezTo>
                      <a:pt x="1" y="32"/>
                      <a:pt x="1" y="32"/>
                      <a:pt x="2" y="32"/>
                    </a:cubicBezTo>
                    <a:cubicBezTo>
                      <a:pt x="2" y="0"/>
                      <a:pt x="2" y="0"/>
                      <a:pt x="2"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2" name="Freeform 714"/>
              <p:cNvSpPr>
                <a:spLocks/>
              </p:cNvSpPr>
              <p:nvPr/>
            </p:nvSpPr>
            <p:spPr bwMode="auto">
              <a:xfrm>
                <a:off x="4170" y="832"/>
                <a:ext cx="5"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2"/>
                      <a:pt x="1" y="32"/>
                      <a:pt x="2" y="32"/>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3" name="Freeform 715"/>
              <p:cNvSpPr>
                <a:spLocks/>
              </p:cNvSpPr>
              <p:nvPr/>
            </p:nvSpPr>
            <p:spPr bwMode="auto">
              <a:xfrm>
                <a:off x="4179" y="834"/>
                <a:ext cx="4" cy="67"/>
              </a:xfrm>
              <a:custGeom>
                <a:avLst/>
                <a:gdLst>
                  <a:gd name="T0" fmla="*/ 0 w 2"/>
                  <a:gd name="T1" fmla="*/ 0 h 31"/>
                  <a:gd name="T2" fmla="*/ 0 w 2"/>
                  <a:gd name="T3" fmla="*/ 31 h 31"/>
                  <a:gd name="T4" fmla="*/ 2 w 2"/>
                  <a:gd name="T5" fmla="*/ 30 h 31"/>
                  <a:gd name="T6" fmla="*/ 2 w 2"/>
                  <a:gd name="T7" fmla="*/ 0 h 31"/>
                  <a:gd name="T8" fmla="*/ 0 w 2"/>
                  <a:gd name="T9" fmla="*/ 0 h 31"/>
                </a:gdLst>
                <a:ahLst/>
                <a:cxnLst>
                  <a:cxn ang="0">
                    <a:pos x="T0" y="T1"/>
                  </a:cxn>
                  <a:cxn ang="0">
                    <a:pos x="T2" y="T3"/>
                  </a:cxn>
                  <a:cxn ang="0">
                    <a:pos x="T4" y="T5"/>
                  </a:cxn>
                  <a:cxn ang="0">
                    <a:pos x="T6" y="T7"/>
                  </a:cxn>
                  <a:cxn ang="0">
                    <a:pos x="T8" y="T9"/>
                  </a:cxn>
                </a:cxnLst>
                <a:rect l="0" t="0" r="r" b="b"/>
                <a:pathLst>
                  <a:path w="2" h="31">
                    <a:moveTo>
                      <a:pt x="0" y="0"/>
                    </a:moveTo>
                    <a:cubicBezTo>
                      <a:pt x="0" y="31"/>
                      <a:pt x="0" y="31"/>
                      <a:pt x="0" y="31"/>
                    </a:cubicBezTo>
                    <a:cubicBezTo>
                      <a:pt x="0" y="31"/>
                      <a:pt x="1" y="31"/>
                      <a:pt x="2" y="30"/>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4" name="Freeform 716"/>
              <p:cNvSpPr>
                <a:spLocks/>
              </p:cNvSpPr>
              <p:nvPr/>
            </p:nvSpPr>
            <p:spPr bwMode="auto">
              <a:xfrm>
                <a:off x="4188" y="834"/>
                <a:ext cx="4" cy="65"/>
              </a:xfrm>
              <a:custGeom>
                <a:avLst/>
                <a:gdLst>
                  <a:gd name="T0" fmla="*/ 0 w 2"/>
                  <a:gd name="T1" fmla="*/ 0 h 30"/>
                  <a:gd name="T2" fmla="*/ 0 w 2"/>
                  <a:gd name="T3" fmla="*/ 30 h 30"/>
                  <a:gd name="T4" fmla="*/ 2 w 2"/>
                  <a:gd name="T5" fmla="*/ 30 h 30"/>
                  <a:gd name="T6" fmla="*/ 2 w 2"/>
                  <a:gd name="T7" fmla="*/ 1 h 30"/>
                  <a:gd name="T8" fmla="*/ 0 w 2"/>
                  <a:gd name="T9" fmla="*/ 0 h 30"/>
                </a:gdLst>
                <a:ahLst/>
                <a:cxnLst>
                  <a:cxn ang="0">
                    <a:pos x="T0" y="T1"/>
                  </a:cxn>
                  <a:cxn ang="0">
                    <a:pos x="T2" y="T3"/>
                  </a:cxn>
                  <a:cxn ang="0">
                    <a:pos x="T4" y="T5"/>
                  </a:cxn>
                  <a:cxn ang="0">
                    <a:pos x="T6" y="T7"/>
                  </a:cxn>
                  <a:cxn ang="0">
                    <a:pos x="T8" y="T9"/>
                  </a:cxn>
                </a:cxnLst>
                <a:rect l="0" t="0" r="r" b="b"/>
                <a:pathLst>
                  <a:path w="2" h="30">
                    <a:moveTo>
                      <a:pt x="0" y="0"/>
                    </a:moveTo>
                    <a:cubicBezTo>
                      <a:pt x="0" y="30"/>
                      <a:pt x="0" y="30"/>
                      <a:pt x="0" y="30"/>
                    </a:cubicBezTo>
                    <a:cubicBezTo>
                      <a:pt x="0" y="30"/>
                      <a:pt x="1" y="30"/>
                      <a:pt x="2" y="30"/>
                    </a:cubicBezTo>
                    <a:cubicBezTo>
                      <a:pt x="2" y="1"/>
                      <a:pt x="2" y="1"/>
                      <a:pt x="2" y="1"/>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5" name="Freeform 717"/>
              <p:cNvSpPr>
                <a:spLocks/>
              </p:cNvSpPr>
              <p:nvPr/>
            </p:nvSpPr>
            <p:spPr bwMode="auto">
              <a:xfrm>
                <a:off x="4194" y="836"/>
                <a:ext cx="5" cy="61"/>
              </a:xfrm>
              <a:custGeom>
                <a:avLst/>
                <a:gdLst>
                  <a:gd name="T0" fmla="*/ 0 w 2"/>
                  <a:gd name="T1" fmla="*/ 0 h 28"/>
                  <a:gd name="T2" fmla="*/ 0 w 2"/>
                  <a:gd name="T3" fmla="*/ 28 h 28"/>
                  <a:gd name="T4" fmla="*/ 2 w 2"/>
                  <a:gd name="T5" fmla="*/ 28 h 28"/>
                  <a:gd name="T6" fmla="*/ 2 w 2"/>
                  <a:gd name="T7" fmla="*/ 0 h 28"/>
                  <a:gd name="T8" fmla="*/ 0 w 2"/>
                  <a:gd name="T9" fmla="*/ 0 h 28"/>
                </a:gdLst>
                <a:ahLst/>
                <a:cxnLst>
                  <a:cxn ang="0">
                    <a:pos x="T0" y="T1"/>
                  </a:cxn>
                  <a:cxn ang="0">
                    <a:pos x="T2" y="T3"/>
                  </a:cxn>
                  <a:cxn ang="0">
                    <a:pos x="T4" y="T5"/>
                  </a:cxn>
                  <a:cxn ang="0">
                    <a:pos x="T6" y="T7"/>
                  </a:cxn>
                  <a:cxn ang="0">
                    <a:pos x="T8" y="T9"/>
                  </a:cxn>
                </a:cxnLst>
                <a:rect l="0" t="0" r="r" b="b"/>
                <a:pathLst>
                  <a:path w="2" h="28">
                    <a:moveTo>
                      <a:pt x="0" y="0"/>
                    </a:moveTo>
                    <a:cubicBezTo>
                      <a:pt x="0" y="28"/>
                      <a:pt x="0" y="28"/>
                      <a:pt x="0" y="28"/>
                    </a:cubicBezTo>
                    <a:cubicBezTo>
                      <a:pt x="1" y="28"/>
                      <a:pt x="1" y="28"/>
                      <a:pt x="2" y="28"/>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6" name="Freeform 718"/>
              <p:cNvSpPr>
                <a:spLocks/>
              </p:cNvSpPr>
              <p:nvPr/>
            </p:nvSpPr>
            <p:spPr bwMode="auto">
              <a:xfrm>
                <a:off x="4203" y="838"/>
                <a:ext cx="4" cy="57"/>
              </a:xfrm>
              <a:custGeom>
                <a:avLst/>
                <a:gdLst>
                  <a:gd name="T0" fmla="*/ 0 w 2"/>
                  <a:gd name="T1" fmla="*/ 0 h 26"/>
                  <a:gd name="T2" fmla="*/ 0 w 2"/>
                  <a:gd name="T3" fmla="*/ 26 h 26"/>
                  <a:gd name="T4" fmla="*/ 2 w 2"/>
                  <a:gd name="T5" fmla="*/ 26 h 26"/>
                  <a:gd name="T6" fmla="*/ 2 w 2"/>
                  <a:gd name="T7" fmla="*/ 1 h 26"/>
                  <a:gd name="T8" fmla="*/ 0 w 2"/>
                  <a:gd name="T9" fmla="*/ 0 h 26"/>
                </a:gdLst>
                <a:ahLst/>
                <a:cxnLst>
                  <a:cxn ang="0">
                    <a:pos x="T0" y="T1"/>
                  </a:cxn>
                  <a:cxn ang="0">
                    <a:pos x="T2" y="T3"/>
                  </a:cxn>
                  <a:cxn ang="0">
                    <a:pos x="T4" y="T5"/>
                  </a:cxn>
                  <a:cxn ang="0">
                    <a:pos x="T6" y="T7"/>
                  </a:cxn>
                  <a:cxn ang="0">
                    <a:pos x="T8" y="T9"/>
                  </a:cxn>
                </a:cxnLst>
                <a:rect l="0" t="0" r="r" b="b"/>
                <a:pathLst>
                  <a:path w="2" h="26">
                    <a:moveTo>
                      <a:pt x="0" y="0"/>
                    </a:moveTo>
                    <a:cubicBezTo>
                      <a:pt x="0" y="26"/>
                      <a:pt x="0" y="26"/>
                      <a:pt x="0" y="26"/>
                    </a:cubicBezTo>
                    <a:cubicBezTo>
                      <a:pt x="1" y="26"/>
                      <a:pt x="1" y="26"/>
                      <a:pt x="2" y="26"/>
                    </a:cubicBezTo>
                    <a:cubicBezTo>
                      <a:pt x="2" y="1"/>
                      <a:pt x="2" y="1"/>
                      <a:pt x="2" y="1"/>
                    </a:cubicBezTo>
                    <a:cubicBezTo>
                      <a:pt x="1" y="1"/>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7" name="Freeform 719"/>
              <p:cNvSpPr>
                <a:spLocks/>
              </p:cNvSpPr>
              <p:nvPr/>
            </p:nvSpPr>
            <p:spPr bwMode="auto">
              <a:xfrm>
                <a:off x="4212" y="843"/>
                <a:ext cx="4" cy="50"/>
              </a:xfrm>
              <a:custGeom>
                <a:avLst/>
                <a:gdLst>
                  <a:gd name="T0" fmla="*/ 0 w 2"/>
                  <a:gd name="T1" fmla="*/ 0 h 23"/>
                  <a:gd name="T2" fmla="*/ 0 w 2"/>
                  <a:gd name="T3" fmla="*/ 23 h 23"/>
                  <a:gd name="T4" fmla="*/ 2 w 2"/>
                  <a:gd name="T5" fmla="*/ 22 h 23"/>
                  <a:gd name="T6" fmla="*/ 2 w 2"/>
                  <a:gd name="T7" fmla="*/ 1 h 23"/>
                  <a:gd name="T8" fmla="*/ 0 w 2"/>
                  <a:gd name="T9" fmla="*/ 0 h 23"/>
                </a:gdLst>
                <a:ahLst/>
                <a:cxnLst>
                  <a:cxn ang="0">
                    <a:pos x="T0" y="T1"/>
                  </a:cxn>
                  <a:cxn ang="0">
                    <a:pos x="T2" y="T3"/>
                  </a:cxn>
                  <a:cxn ang="0">
                    <a:pos x="T4" y="T5"/>
                  </a:cxn>
                  <a:cxn ang="0">
                    <a:pos x="T6" y="T7"/>
                  </a:cxn>
                  <a:cxn ang="0">
                    <a:pos x="T8" y="T9"/>
                  </a:cxn>
                </a:cxnLst>
                <a:rect l="0" t="0" r="r" b="b"/>
                <a:pathLst>
                  <a:path w="2" h="23">
                    <a:moveTo>
                      <a:pt x="0" y="0"/>
                    </a:moveTo>
                    <a:cubicBezTo>
                      <a:pt x="0" y="23"/>
                      <a:pt x="0" y="23"/>
                      <a:pt x="0" y="23"/>
                    </a:cubicBezTo>
                    <a:cubicBezTo>
                      <a:pt x="1" y="22"/>
                      <a:pt x="1" y="22"/>
                      <a:pt x="2" y="22"/>
                    </a:cubicBezTo>
                    <a:cubicBezTo>
                      <a:pt x="2" y="1"/>
                      <a:pt x="2" y="1"/>
                      <a:pt x="2" y="1"/>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8" name="Freeform 720"/>
              <p:cNvSpPr>
                <a:spLocks/>
              </p:cNvSpPr>
              <p:nvPr/>
            </p:nvSpPr>
            <p:spPr bwMode="auto">
              <a:xfrm>
                <a:off x="4220" y="847"/>
                <a:ext cx="5" cy="39"/>
              </a:xfrm>
              <a:custGeom>
                <a:avLst/>
                <a:gdLst>
                  <a:gd name="T0" fmla="*/ 2 w 2"/>
                  <a:gd name="T1" fmla="*/ 14 h 18"/>
                  <a:gd name="T2" fmla="*/ 2 w 2"/>
                  <a:gd name="T3" fmla="*/ 4 h 18"/>
                  <a:gd name="T4" fmla="*/ 0 w 2"/>
                  <a:gd name="T5" fmla="*/ 0 h 18"/>
                  <a:gd name="T6" fmla="*/ 0 w 2"/>
                  <a:gd name="T7" fmla="*/ 18 h 18"/>
                  <a:gd name="T8" fmla="*/ 2 w 2"/>
                  <a:gd name="T9" fmla="*/ 14 h 18"/>
                </a:gdLst>
                <a:ahLst/>
                <a:cxnLst>
                  <a:cxn ang="0">
                    <a:pos x="T0" y="T1"/>
                  </a:cxn>
                  <a:cxn ang="0">
                    <a:pos x="T2" y="T3"/>
                  </a:cxn>
                  <a:cxn ang="0">
                    <a:pos x="T4" y="T5"/>
                  </a:cxn>
                  <a:cxn ang="0">
                    <a:pos x="T6" y="T7"/>
                  </a:cxn>
                  <a:cxn ang="0">
                    <a:pos x="T8" y="T9"/>
                  </a:cxn>
                </a:cxnLst>
                <a:rect l="0" t="0" r="r" b="b"/>
                <a:pathLst>
                  <a:path w="2" h="18">
                    <a:moveTo>
                      <a:pt x="2" y="14"/>
                    </a:moveTo>
                    <a:cubicBezTo>
                      <a:pt x="2" y="4"/>
                      <a:pt x="2" y="4"/>
                      <a:pt x="2" y="4"/>
                    </a:cubicBezTo>
                    <a:cubicBezTo>
                      <a:pt x="2" y="3"/>
                      <a:pt x="1" y="1"/>
                      <a:pt x="0" y="0"/>
                    </a:cubicBezTo>
                    <a:cubicBezTo>
                      <a:pt x="0" y="18"/>
                      <a:pt x="0" y="18"/>
                      <a:pt x="0" y="18"/>
                    </a:cubicBezTo>
                    <a:cubicBezTo>
                      <a:pt x="1" y="17"/>
                      <a:pt x="2" y="16"/>
                      <a:pt x="2" y="1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9" name="Oval 721"/>
              <p:cNvSpPr>
                <a:spLocks noChangeArrowheads="1"/>
              </p:cNvSpPr>
              <p:nvPr/>
            </p:nvSpPr>
            <p:spPr bwMode="auto">
              <a:xfrm>
                <a:off x="4079" y="832"/>
                <a:ext cx="146" cy="48"/>
              </a:xfrm>
              <a:prstGeom prst="ellipse">
                <a:avLst/>
              </a:prstGeom>
              <a:solidFill>
                <a:srgbClr val="FFCD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0" name="Oval 722"/>
              <p:cNvSpPr>
                <a:spLocks noChangeArrowheads="1"/>
              </p:cNvSpPr>
              <p:nvPr/>
            </p:nvSpPr>
            <p:spPr bwMode="auto">
              <a:xfrm>
                <a:off x="4092" y="841"/>
                <a:ext cx="120" cy="34"/>
              </a:xfrm>
              <a:prstGeom prst="ellipse">
                <a:avLst/>
              </a:prstGeom>
              <a:solidFill>
                <a:srgbClr val="FFD3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1" name="Oval 723"/>
              <p:cNvSpPr>
                <a:spLocks noChangeArrowheads="1"/>
              </p:cNvSpPr>
              <p:nvPr/>
            </p:nvSpPr>
            <p:spPr bwMode="auto">
              <a:xfrm>
                <a:off x="4092" y="836"/>
                <a:ext cx="120" cy="35"/>
              </a:xfrm>
              <a:prstGeom prst="ellipse">
                <a:avLst/>
              </a:prstGeom>
              <a:solidFill>
                <a:srgbClr val="F7BF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2" name="Freeform 724"/>
              <p:cNvSpPr>
                <a:spLocks/>
              </p:cNvSpPr>
              <p:nvPr/>
            </p:nvSpPr>
            <p:spPr bwMode="auto">
              <a:xfrm>
                <a:off x="4092" y="836"/>
                <a:ext cx="120" cy="20"/>
              </a:xfrm>
              <a:custGeom>
                <a:avLst/>
                <a:gdLst>
                  <a:gd name="T0" fmla="*/ 28 w 55"/>
                  <a:gd name="T1" fmla="*/ 1 h 9"/>
                  <a:gd name="T2" fmla="*/ 55 w 55"/>
                  <a:gd name="T3" fmla="*/ 9 h 9"/>
                  <a:gd name="T4" fmla="*/ 55 w 55"/>
                  <a:gd name="T5" fmla="*/ 8 h 9"/>
                  <a:gd name="T6" fmla="*/ 28 w 55"/>
                  <a:gd name="T7" fmla="*/ 0 h 9"/>
                  <a:gd name="T8" fmla="*/ 0 w 55"/>
                  <a:gd name="T9" fmla="*/ 8 h 9"/>
                  <a:gd name="T10" fmla="*/ 0 w 55"/>
                  <a:gd name="T11" fmla="*/ 9 h 9"/>
                  <a:gd name="T12" fmla="*/ 28 w 55"/>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55" h="9">
                    <a:moveTo>
                      <a:pt x="28" y="1"/>
                    </a:moveTo>
                    <a:cubicBezTo>
                      <a:pt x="42" y="1"/>
                      <a:pt x="54" y="5"/>
                      <a:pt x="55" y="9"/>
                    </a:cubicBezTo>
                    <a:cubicBezTo>
                      <a:pt x="55" y="8"/>
                      <a:pt x="55" y="8"/>
                      <a:pt x="55" y="8"/>
                    </a:cubicBezTo>
                    <a:cubicBezTo>
                      <a:pt x="55" y="3"/>
                      <a:pt x="43" y="0"/>
                      <a:pt x="28" y="0"/>
                    </a:cubicBezTo>
                    <a:cubicBezTo>
                      <a:pt x="12" y="0"/>
                      <a:pt x="0" y="3"/>
                      <a:pt x="0" y="8"/>
                    </a:cubicBezTo>
                    <a:cubicBezTo>
                      <a:pt x="0" y="8"/>
                      <a:pt x="0" y="8"/>
                      <a:pt x="0" y="9"/>
                    </a:cubicBezTo>
                    <a:cubicBezTo>
                      <a:pt x="2" y="5"/>
                      <a:pt x="13" y="1"/>
                      <a:pt x="28" y="1"/>
                    </a:cubicBez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3" name="Freeform 725"/>
              <p:cNvSpPr>
                <a:spLocks/>
              </p:cNvSpPr>
              <p:nvPr/>
            </p:nvSpPr>
            <p:spPr bwMode="auto">
              <a:xfrm>
                <a:off x="4079" y="802"/>
                <a:ext cx="146" cy="71"/>
              </a:xfrm>
              <a:custGeom>
                <a:avLst/>
                <a:gdLst>
                  <a:gd name="T0" fmla="*/ 67 w 67"/>
                  <a:gd name="T1" fmla="*/ 22 h 33"/>
                  <a:gd name="T2" fmla="*/ 34 w 67"/>
                  <a:gd name="T3" fmla="*/ 33 h 33"/>
                  <a:gd name="T4" fmla="*/ 0 w 67"/>
                  <a:gd name="T5" fmla="*/ 22 h 33"/>
                  <a:gd name="T6" fmla="*/ 0 w 67"/>
                  <a:gd name="T7" fmla="*/ 11 h 33"/>
                  <a:gd name="T8" fmla="*/ 34 w 67"/>
                  <a:gd name="T9" fmla="*/ 0 h 33"/>
                  <a:gd name="T10" fmla="*/ 67 w 67"/>
                  <a:gd name="T11" fmla="*/ 11 h 33"/>
                  <a:gd name="T12" fmla="*/ 67 w 67"/>
                  <a:gd name="T13" fmla="*/ 22 h 33"/>
                </a:gdLst>
                <a:ahLst/>
                <a:cxnLst>
                  <a:cxn ang="0">
                    <a:pos x="T0" y="T1"/>
                  </a:cxn>
                  <a:cxn ang="0">
                    <a:pos x="T2" y="T3"/>
                  </a:cxn>
                  <a:cxn ang="0">
                    <a:pos x="T4" y="T5"/>
                  </a:cxn>
                  <a:cxn ang="0">
                    <a:pos x="T6" y="T7"/>
                  </a:cxn>
                  <a:cxn ang="0">
                    <a:pos x="T8" y="T9"/>
                  </a:cxn>
                  <a:cxn ang="0">
                    <a:pos x="T10" y="T11"/>
                  </a:cxn>
                  <a:cxn ang="0">
                    <a:pos x="T12" y="T13"/>
                  </a:cxn>
                </a:cxnLst>
                <a:rect l="0" t="0" r="r" b="b"/>
                <a:pathLst>
                  <a:path w="67" h="33">
                    <a:moveTo>
                      <a:pt x="67" y="22"/>
                    </a:moveTo>
                    <a:cubicBezTo>
                      <a:pt x="67" y="28"/>
                      <a:pt x="52" y="33"/>
                      <a:pt x="34" y="33"/>
                    </a:cubicBezTo>
                    <a:cubicBezTo>
                      <a:pt x="15" y="33"/>
                      <a:pt x="0" y="28"/>
                      <a:pt x="0" y="22"/>
                    </a:cubicBezTo>
                    <a:cubicBezTo>
                      <a:pt x="0" y="11"/>
                      <a:pt x="0" y="11"/>
                      <a:pt x="0" y="11"/>
                    </a:cubicBezTo>
                    <a:cubicBezTo>
                      <a:pt x="0" y="5"/>
                      <a:pt x="15" y="0"/>
                      <a:pt x="34" y="0"/>
                    </a:cubicBezTo>
                    <a:cubicBezTo>
                      <a:pt x="52" y="0"/>
                      <a:pt x="67" y="5"/>
                      <a:pt x="67" y="11"/>
                    </a:cubicBezTo>
                    <a:lnTo>
                      <a:pt x="67" y="22"/>
                    </a:ln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4" name="Freeform 726"/>
              <p:cNvSpPr>
                <a:spLocks/>
              </p:cNvSpPr>
              <p:nvPr/>
            </p:nvSpPr>
            <p:spPr bwMode="auto">
              <a:xfrm>
                <a:off x="4079" y="799"/>
                <a:ext cx="146" cy="70"/>
              </a:xfrm>
              <a:custGeom>
                <a:avLst/>
                <a:gdLst>
                  <a:gd name="T0" fmla="*/ 67 w 67"/>
                  <a:gd name="T1" fmla="*/ 21 h 32"/>
                  <a:gd name="T2" fmla="*/ 34 w 67"/>
                  <a:gd name="T3" fmla="*/ 32 h 32"/>
                  <a:gd name="T4" fmla="*/ 0 w 67"/>
                  <a:gd name="T5" fmla="*/ 21 h 32"/>
                  <a:gd name="T6" fmla="*/ 0 w 67"/>
                  <a:gd name="T7" fmla="*/ 11 h 32"/>
                  <a:gd name="T8" fmla="*/ 34 w 67"/>
                  <a:gd name="T9" fmla="*/ 0 h 32"/>
                  <a:gd name="T10" fmla="*/ 67 w 67"/>
                  <a:gd name="T11" fmla="*/ 11 h 32"/>
                  <a:gd name="T12" fmla="*/ 67 w 67"/>
                  <a:gd name="T13" fmla="*/ 21 h 32"/>
                </a:gdLst>
                <a:ahLst/>
                <a:cxnLst>
                  <a:cxn ang="0">
                    <a:pos x="T0" y="T1"/>
                  </a:cxn>
                  <a:cxn ang="0">
                    <a:pos x="T2" y="T3"/>
                  </a:cxn>
                  <a:cxn ang="0">
                    <a:pos x="T4" y="T5"/>
                  </a:cxn>
                  <a:cxn ang="0">
                    <a:pos x="T6" y="T7"/>
                  </a:cxn>
                  <a:cxn ang="0">
                    <a:pos x="T8" y="T9"/>
                  </a:cxn>
                  <a:cxn ang="0">
                    <a:pos x="T10" y="T11"/>
                  </a:cxn>
                  <a:cxn ang="0">
                    <a:pos x="T12" y="T13"/>
                  </a:cxn>
                </a:cxnLst>
                <a:rect l="0" t="0" r="r" b="b"/>
                <a:pathLst>
                  <a:path w="67" h="32">
                    <a:moveTo>
                      <a:pt x="67" y="21"/>
                    </a:moveTo>
                    <a:cubicBezTo>
                      <a:pt x="67" y="27"/>
                      <a:pt x="52" y="32"/>
                      <a:pt x="34" y="32"/>
                    </a:cubicBezTo>
                    <a:cubicBezTo>
                      <a:pt x="15" y="32"/>
                      <a:pt x="0" y="27"/>
                      <a:pt x="0" y="21"/>
                    </a:cubicBezTo>
                    <a:cubicBezTo>
                      <a:pt x="0" y="11"/>
                      <a:pt x="0" y="11"/>
                      <a:pt x="0" y="11"/>
                    </a:cubicBezTo>
                    <a:cubicBezTo>
                      <a:pt x="0" y="5"/>
                      <a:pt x="15" y="0"/>
                      <a:pt x="34" y="0"/>
                    </a:cubicBezTo>
                    <a:cubicBezTo>
                      <a:pt x="52" y="0"/>
                      <a:pt x="67" y="5"/>
                      <a:pt x="67" y="11"/>
                    </a:cubicBezTo>
                    <a:lnTo>
                      <a:pt x="67" y="21"/>
                    </a:ln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5" name="Freeform 727"/>
              <p:cNvSpPr>
                <a:spLocks/>
              </p:cNvSpPr>
              <p:nvPr/>
            </p:nvSpPr>
            <p:spPr bwMode="auto">
              <a:xfrm>
                <a:off x="4079" y="815"/>
                <a:ext cx="5" cy="39"/>
              </a:xfrm>
              <a:custGeom>
                <a:avLst/>
                <a:gdLst>
                  <a:gd name="T0" fmla="*/ 0 w 2"/>
                  <a:gd name="T1" fmla="*/ 4 h 18"/>
                  <a:gd name="T2" fmla="*/ 0 w 2"/>
                  <a:gd name="T3" fmla="*/ 14 h 18"/>
                  <a:gd name="T4" fmla="*/ 2 w 2"/>
                  <a:gd name="T5" fmla="*/ 18 h 18"/>
                  <a:gd name="T6" fmla="*/ 2 w 2"/>
                  <a:gd name="T7" fmla="*/ 0 h 18"/>
                  <a:gd name="T8" fmla="*/ 0 w 2"/>
                  <a:gd name="T9" fmla="*/ 4 h 18"/>
                </a:gdLst>
                <a:ahLst/>
                <a:cxnLst>
                  <a:cxn ang="0">
                    <a:pos x="T0" y="T1"/>
                  </a:cxn>
                  <a:cxn ang="0">
                    <a:pos x="T2" y="T3"/>
                  </a:cxn>
                  <a:cxn ang="0">
                    <a:pos x="T4" y="T5"/>
                  </a:cxn>
                  <a:cxn ang="0">
                    <a:pos x="T6" y="T7"/>
                  </a:cxn>
                  <a:cxn ang="0">
                    <a:pos x="T8" y="T9"/>
                  </a:cxn>
                </a:cxnLst>
                <a:rect l="0" t="0" r="r" b="b"/>
                <a:pathLst>
                  <a:path w="2" h="18">
                    <a:moveTo>
                      <a:pt x="0" y="4"/>
                    </a:moveTo>
                    <a:cubicBezTo>
                      <a:pt x="0" y="14"/>
                      <a:pt x="0" y="14"/>
                      <a:pt x="0" y="14"/>
                    </a:cubicBezTo>
                    <a:cubicBezTo>
                      <a:pt x="0" y="16"/>
                      <a:pt x="1" y="17"/>
                      <a:pt x="2" y="18"/>
                    </a:cubicBezTo>
                    <a:cubicBezTo>
                      <a:pt x="2" y="0"/>
                      <a:pt x="2" y="0"/>
                      <a:pt x="2" y="0"/>
                    </a:cubicBezTo>
                    <a:cubicBezTo>
                      <a:pt x="1" y="2"/>
                      <a:pt x="0" y="3"/>
                      <a:pt x="0" y="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6" name="Freeform 728"/>
              <p:cNvSpPr>
                <a:spLocks/>
              </p:cNvSpPr>
              <p:nvPr/>
            </p:nvSpPr>
            <p:spPr bwMode="auto">
              <a:xfrm>
                <a:off x="4088" y="810"/>
                <a:ext cx="4" cy="50"/>
              </a:xfrm>
              <a:custGeom>
                <a:avLst/>
                <a:gdLst>
                  <a:gd name="T0" fmla="*/ 0 w 2"/>
                  <a:gd name="T1" fmla="*/ 1 h 23"/>
                  <a:gd name="T2" fmla="*/ 0 w 2"/>
                  <a:gd name="T3" fmla="*/ 22 h 23"/>
                  <a:gd name="T4" fmla="*/ 2 w 2"/>
                  <a:gd name="T5" fmla="*/ 23 h 23"/>
                  <a:gd name="T6" fmla="*/ 2 w 2"/>
                  <a:gd name="T7" fmla="*/ 0 h 23"/>
                  <a:gd name="T8" fmla="*/ 0 w 2"/>
                  <a:gd name="T9" fmla="*/ 1 h 23"/>
                </a:gdLst>
                <a:ahLst/>
                <a:cxnLst>
                  <a:cxn ang="0">
                    <a:pos x="T0" y="T1"/>
                  </a:cxn>
                  <a:cxn ang="0">
                    <a:pos x="T2" y="T3"/>
                  </a:cxn>
                  <a:cxn ang="0">
                    <a:pos x="T4" y="T5"/>
                  </a:cxn>
                  <a:cxn ang="0">
                    <a:pos x="T6" y="T7"/>
                  </a:cxn>
                  <a:cxn ang="0">
                    <a:pos x="T8" y="T9"/>
                  </a:cxn>
                </a:cxnLst>
                <a:rect l="0" t="0" r="r" b="b"/>
                <a:pathLst>
                  <a:path w="2" h="23">
                    <a:moveTo>
                      <a:pt x="0" y="1"/>
                    </a:moveTo>
                    <a:cubicBezTo>
                      <a:pt x="0" y="22"/>
                      <a:pt x="0" y="22"/>
                      <a:pt x="0" y="22"/>
                    </a:cubicBezTo>
                    <a:cubicBezTo>
                      <a:pt x="1" y="22"/>
                      <a:pt x="1" y="22"/>
                      <a:pt x="2" y="23"/>
                    </a:cubicBezTo>
                    <a:cubicBezTo>
                      <a:pt x="2" y="0"/>
                      <a:pt x="2" y="0"/>
                      <a:pt x="2" y="0"/>
                    </a:cubicBezTo>
                    <a:cubicBezTo>
                      <a:pt x="1" y="0"/>
                      <a:pt x="1"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7" name="Freeform 729"/>
              <p:cNvSpPr>
                <a:spLocks/>
              </p:cNvSpPr>
              <p:nvPr/>
            </p:nvSpPr>
            <p:spPr bwMode="auto">
              <a:xfrm>
                <a:off x="4097" y="806"/>
                <a:ext cx="4" cy="56"/>
              </a:xfrm>
              <a:custGeom>
                <a:avLst/>
                <a:gdLst>
                  <a:gd name="T0" fmla="*/ 0 w 2"/>
                  <a:gd name="T1" fmla="*/ 1 h 26"/>
                  <a:gd name="T2" fmla="*/ 0 w 2"/>
                  <a:gd name="T3" fmla="*/ 25 h 26"/>
                  <a:gd name="T4" fmla="*/ 2 w 2"/>
                  <a:gd name="T5" fmla="*/ 26 h 26"/>
                  <a:gd name="T6" fmla="*/ 2 w 2"/>
                  <a:gd name="T7" fmla="*/ 0 h 26"/>
                  <a:gd name="T8" fmla="*/ 0 w 2"/>
                  <a:gd name="T9" fmla="*/ 1 h 26"/>
                </a:gdLst>
                <a:ahLst/>
                <a:cxnLst>
                  <a:cxn ang="0">
                    <a:pos x="T0" y="T1"/>
                  </a:cxn>
                  <a:cxn ang="0">
                    <a:pos x="T2" y="T3"/>
                  </a:cxn>
                  <a:cxn ang="0">
                    <a:pos x="T4" y="T5"/>
                  </a:cxn>
                  <a:cxn ang="0">
                    <a:pos x="T6" y="T7"/>
                  </a:cxn>
                  <a:cxn ang="0">
                    <a:pos x="T8" y="T9"/>
                  </a:cxn>
                </a:cxnLst>
                <a:rect l="0" t="0" r="r" b="b"/>
                <a:pathLst>
                  <a:path w="2" h="26">
                    <a:moveTo>
                      <a:pt x="0" y="1"/>
                    </a:moveTo>
                    <a:cubicBezTo>
                      <a:pt x="0" y="25"/>
                      <a:pt x="0" y="25"/>
                      <a:pt x="0" y="25"/>
                    </a:cubicBezTo>
                    <a:cubicBezTo>
                      <a:pt x="0" y="26"/>
                      <a:pt x="1" y="26"/>
                      <a:pt x="2" y="26"/>
                    </a:cubicBezTo>
                    <a:cubicBezTo>
                      <a:pt x="2" y="0"/>
                      <a:pt x="2" y="0"/>
                      <a:pt x="2" y="0"/>
                    </a:cubicBezTo>
                    <a:cubicBezTo>
                      <a:pt x="1" y="1"/>
                      <a:pt x="0"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8" name="Freeform 730"/>
              <p:cNvSpPr>
                <a:spLocks/>
              </p:cNvSpPr>
              <p:nvPr/>
            </p:nvSpPr>
            <p:spPr bwMode="auto">
              <a:xfrm>
                <a:off x="4105" y="804"/>
                <a:ext cx="5" cy="60"/>
              </a:xfrm>
              <a:custGeom>
                <a:avLst/>
                <a:gdLst>
                  <a:gd name="T0" fmla="*/ 0 w 2"/>
                  <a:gd name="T1" fmla="*/ 1 h 28"/>
                  <a:gd name="T2" fmla="*/ 0 w 2"/>
                  <a:gd name="T3" fmla="*/ 28 h 28"/>
                  <a:gd name="T4" fmla="*/ 2 w 2"/>
                  <a:gd name="T5" fmla="*/ 28 h 28"/>
                  <a:gd name="T6" fmla="*/ 2 w 2"/>
                  <a:gd name="T7" fmla="*/ 0 h 28"/>
                  <a:gd name="T8" fmla="*/ 0 w 2"/>
                  <a:gd name="T9" fmla="*/ 1 h 28"/>
                </a:gdLst>
                <a:ahLst/>
                <a:cxnLst>
                  <a:cxn ang="0">
                    <a:pos x="T0" y="T1"/>
                  </a:cxn>
                  <a:cxn ang="0">
                    <a:pos x="T2" y="T3"/>
                  </a:cxn>
                  <a:cxn ang="0">
                    <a:pos x="T4" y="T5"/>
                  </a:cxn>
                  <a:cxn ang="0">
                    <a:pos x="T6" y="T7"/>
                  </a:cxn>
                  <a:cxn ang="0">
                    <a:pos x="T8" y="T9"/>
                  </a:cxn>
                </a:cxnLst>
                <a:rect l="0" t="0" r="r" b="b"/>
                <a:pathLst>
                  <a:path w="2" h="28">
                    <a:moveTo>
                      <a:pt x="0" y="1"/>
                    </a:moveTo>
                    <a:cubicBezTo>
                      <a:pt x="0" y="28"/>
                      <a:pt x="0" y="28"/>
                      <a:pt x="0" y="28"/>
                    </a:cubicBezTo>
                    <a:cubicBezTo>
                      <a:pt x="0" y="28"/>
                      <a:pt x="1" y="28"/>
                      <a:pt x="2" y="28"/>
                    </a:cubicBezTo>
                    <a:cubicBezTo>
                      <a:pt x="2" y="0"/>
                      <a:pt x="2" y="0"/>
                      <a:pt x="2" y="0"/>
                    </a:cubicBezTo>
                    <a:cubicBezTo>
                      <a:pt x="1" y="0"/>
                      <a:pt x="0"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9" name="Freeform 731"/>
              <p:cNvSpPr>
                <a:spLocks/>
              </p:cNvSpPr>
              <p:nvPr/>
            </p:nvSpPr>
            <p:spPr bwMode="auto">
              <a:xfrm>
                <a:off x="4114" y="802"/>
                <a:ext cx="2" cy="65"/>
              </a:xfrm>
              <a:custGeom>
                <a:avLst/>
                <a:gdLst>
                  <a:gd name="T0" fmla="*/ 0 w 1"/>
                  <a:gd name="T1" fmla="*/ 1 h 30"/>
                  <a:gd name="T2" fmla="*/ 0 w 1"/>
                  <a:gd name="T3" fmla="*/ 30 h 30"/>
                  <a:gd name="T4" fmla="*/ 1 w 1"/>
                  <a:gd name="T5" fmla="*/ 30 h 30"/>
                  <a:gd name="T6" fmla="*/ 1 w 1"/>
                  <a:gd name="T7" fmla="*/ 0 h 30"/>
                  <a:gd name="T8" fmla="*/ 0 w 1"/>
                  <a:gd name="T9" fmla="*/ 1 h 30"/>
                </a:gdLst>
                <a:ahLst/>
                <a:cxnLst>
                  <a:cxn ang="0">
                    <a:pos x="T0" y="T1"/>
                  </a:cxn>
                  <a:cxn ang="0">
                    <a:pos x="T2" y="T3"/>
                  </a:cxn>
                  <a:cxn ang="0">
                    <a:pos x="T4" y="T5"/>
                  </a:cxn>
                  <a:cxn ang="0">
                    <a:pos x="T6" y="T7"/>
                  </a:cxn>
                  <a:cxn ang="0">
                    <a:pos x="T8" y="T9"/>
                  </a:cxn>
                </a:cxnLst>
                <a:rect l="0" t="0" r="r" b="b"/>
                <a:pathLst>
                  <a:path w="1" h="30">
                    <a:moveTo>
                      <a:pt x="0" y="1"/>
                    </a:moveTo>
                    <a:cubicBezTo>
                      <a:pt x="0" y="30"/>
                      <a:pt x="0" y="30"/>
                      <a:pt x="0" y="30"/>
                    </a:cubicBezTo>
                    <a:cubicBezTo>
                      <a:pt x="0" y="30"/>
                      <a:pt x="1" y="30"/>
                      <a:pt x="1" y="30"/>
                    </a:cubicBezTo>
                    <a:cubicBezTo>
                      <a:pt x="1" y="0"/>
                      <a:pt x="1" y="0"/>
                      <a:pt x="1" y="0"/>
                    </a:cubicBezTo>
                    <a:cubicBezTo>
                      <a:pt x="1" y="0"/>
                      <a:pt x="0"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0" name="Freeform 732"/>
              <p:cNvSpPr>
                <a:spLocks/>
              </p:cNvSpPr>
              <p:nvPr/>
            </p:nvSpPr>
            <p:spPr bwMode="auto">
              <a:xfrm>
                <a:off x="4123" y="802"/>
                <a:ext cx="2" cy="67"/>
              </a:xfrm>
              <a:custGeom>
                <a:avLst/>
                <a:gdLst>
                  <a:gd name="T0" fmla="*/ 0 w 1"/>
                  <a:gd name="T1" fmla="*/ 0 h 31"/>
                  <a:gd name="T2" fmla="*/ 0 w 1"/>
                  <a:gd name="T3" fmla="*/ 30 h 31"/>
                  <a:gd name="T4" fmla="*/ 1 w 1"/>
                  <a:gd name="T5" fmla="*/ 31 h 31"/>
                  <a:gd name="T6" fmla="*/ 1 w 1"/>
                  <a:gd name="T7" fmla="*/ 0 h 31"/>
                  <a:gd name="T8" fmla="*/ 0 w 1"/>
                  <a:gd name="T9" fmla="*/ 0 h 31"/>
                </a:gdLst>
                <a:ahLst/>
                <a:cxnLst>
                  <a:cxn ang="0">
                    <a:pos x="T0" y="T1"/>
                  </a:cxn>
                  <a:cxn ang="0">
                    <a:pos x="T2" y="T3"/>
                  </a:cxn>
                  <a:cxn ang="0">
                    <a:pos x="T4" y="T5"/>
                  </a:cxn>
                  <a:cxn ang="0">
                    <a:pos x="T6" y="T7"/>
                  </a:cxn>
                  <a:cxn ang="0">
                    <a:pos x="T8" y="T9"/>
                  </a:cxn>
                </a:cxnLst>
                <a:rect l="0" t="0" r="r" b="b"/>
                <a:pathLst>
                  <a:path w="1" h="31">
                    <a:moveTo>
                      <a:pt x="0" y="0"/>
                    </a:moveTo>
                    <a:cubicBezTo>
                      <a:pt x="0" y="30"/>
                      <a:pt x="0" y="30"/>
                      <a:pt x="0" y="30"/>
                    </a:cubicBezTo>
                    <a:cubicBezTo>
                      <a:pt x="0" y="31"/>
                      <a:pt x="1" y="31"/>
                      <a:pt x="1" y="31"/>
                    </a:cubicBezTo>
                    <a:cubicBezTo>
                      <a:pt x="1" y="0"/>
                      <a:pt x="1" y="0"/>
                      <a:pt x="1"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1" name="Freeform 733"/>
              <p:cNvSpPr>
                <a:spLocks/>
              </p:cNvSpPr>
              <p:nvPr/>
            </p:nvSpPr>
            <p:spPr bwMode="auto">
              <a:xfrm>
                <a:off x="4129" y="799"/>
                <a:ext cx="5" cy="70"/>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1" y="32"/>
                      <a:pt x="2" y="32"/>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2" name="Freeform 734"/>
              <p:cNvSpPr>
                <a:spLocks/>
              </p:cNvSpPr>
              <p:nvPr/>
            </p:nvSpPr>
            <p:spPr bwMode="auto">
              <a:xfrm>
                <a:off x="4138" y="799"/>
                <a:ext cx="4" cy="70"/>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1" y="32"/>
                      <a:pt x="2" y="32"/>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3" name="Freeform 735"/>
              <p:cNvSpPr>
                <a:spLocks/>
              </p:cNvSpPr>
              <p:nvPr/>
            </p:nvSpPr>
            <p:spPr bwMode="auto">
              <a:xfrm>
                <a:off x="4144" y="799"/>
                <a:ext cx="5" cy="70"/>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4" name="Freeform 736"/>
              <p:cNvSpPr>
                <a:spLocks/>
              </p:cNvSpPr>
              <p:nvPr/>
            </p:nvSpPr>
            <p:spPr bwMode="auto">
              <a:xfrm>
                <a:off x="4153" y="799"/>
                <a:ext cx="4" cy="70"/>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5" name="Rectangle 737"/>
              <p:cNvSpPr>
                <a:spLocks noChangeArrowheads="1"/>
              </p:cNvSpPr>
              <p:nvPr/>
            </p:nvSpPr>
            <p:spPr bwMode="auto">
              <a:xfrm>
                <a:off x="4166" y="799"/>
                <a:ext cx="1" cy="1"/>
              </a:xfrm>
              <a:prstGeom prst="rect">
                <a:avLst/>
              </a:prstGeom>
              <a:solidFill>
                <a:srgbClr val="EF96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6" name="Freeform 738"/>
              <p:cNvSpPr>
                <a:spLocks/>
              </p:cNvSpPr>
              <p:nvPr/>
            </p:nvSpPr>
            <p:spPr bwMode="auto">
              <a:xfrm>
                <a:off x="4162" y="799"/>
                <a:ext cx="4" cy="70"/>
              </a:xfrm>
              <a:custGeom>
                <a:avLst/>
                <a:gdLst>
                  <a:gd name="T0" fmla="*/ 2 w 2"/>
                  <a:gd name="T1" fmla="*/ 0 h 32"/>
                  <a:gd name="T2" fmla="*/ 0 w 2"/>
                  <a:gd name="T3" fmla="*/ 0 h 32"/>
                  <a:gd name="T4" fmla="*/ 0 w 2"/>
                  <a:gd name="T5" fmla="*/ 32 h 32"/>
                  <a:gd name="T6" fmla="*/ 2 w 2"/>
                  <a:gd name="T7" fmla="*/ 32 h 32"/>
                  <a:gd name="T8" fmla="*/ 2 w 2"/>
                  <a:gd name="T9" fmla="*/ 0 h 32"/>
                </a:gdLst>
                <a:ahLst/>
                <a:cxnLst>
                  <a:cxn ang="0">
                    <a:pos x="T0" y="T1"/>
                  </a:cxn>
                  <a:cxn ang="0">
                    <a:pos x="T2" y="T3"/>
                  </a:cxn>
                  <a:cxn ang="0">
                    <a:pos x="T4" y="T5"/>
                  </a:cxn>
                  <a:cxn ang="0">
                    <a:pos x="T6" y="T7"/>
                  </a:cxn>
                  <a:cxn ang="0">
                    <a:pos x="T8" y="T9"/>
                  </a:cxn>
                </a:cxnLst>
                <a:rect l="0" t="0" r="r" b="b"/>
                <a:pathLst>
                  <a:path w="2" h="32">
                    <a:moveTo>
                      <a:pt x="2" y="0"/>
                    </a:moveTo>
                    <a:cubicBezTo>
                      <a:pt x="0" y="0"/>
                      <a:pt x="0" y="0"/>
                      <a:pt x="0" y="0"/>
                    </a:cubicBezTo>
                    <a:cubicBezTo>
                      <a:pt x="0" y="32"/>
                      <a:pt x="0" y="32"/>
                      <a:pt x="0" y="32"/>
                    </a:cubicBezTo>
                    <a:cubicBezTo>
                      <a:pt x="1" y="32"/>
                      <a:pt x="1" y="32"/>
                      <a:pt x="2" y="32"/>
                    </a:cubicBezTo>
                    <a:cubicBezTo>
                      <a:pt x="2" y="0"/>
                      <a:pt x="2" y="0"/>
                      <a:pt x="2"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7" name="Freeform 739"/>
              <p:cNvSpPr>
                <a:spLocks/>
              </p:cNvSpPr>
              <p:nvPr/>
            </p:nvSpPr>
            <p:spPr bwMode="auto">
              <a:xfrm>
                <a:off x="4170" y="799"/>
                <a:ext cx="5" cy="70"/>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2"/>
                      <a:pt x="1" y="32"/>
                      <a:pt x="2" y="32"/>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8" name="Freeform 740"/>
              <p:cNvSpPr>
                <a:spLocks/>
              </p:cNvSpPr>
              <p:nvPr/>
            </p:nvSpPr>
            <p:spPr bwMode="auto">
              <a:xfrm>
                <a:off x="4179" y="802"/>
                <a:ext cx="4" cy="67"/>
              </a:xfrm>
              <a:custGeom>
                <a:avLst/>
                <a:gdLst>
                  <a:gd name="T0" fmla="*/ 0 w 2"/>
                  <a:gd name="T1" fmla="*/ 0 h 31"/>
                  <a:gd name="T2" fmla="*/ 0 w 2"/>
                  <a:gd name="T3" fmla="*/ 31 h 31"/>
                  <a:gd name="T4" fmla="*/ 2 w 2"/>
                  <a:gd name="T5" fmla="*/ 30 h 31"/>
                  <a:gd name="T6" fmla="*/ 2 w 2"/>
                  <a:gd name="T7" fmla="*/ 0 h 31"/>
                  <a:gd name="T8" fmla="*/ 0 w 2"/>
                  <a:gd name="T9" fmla="*/ 0 h 31"/>
                </a:gdLst>
                <a:ahLst/>
                <a:cxnLst>
                  <a:cxn ang="0">
                    <a:pos x="T0" y="T1"/>
                  </a:cxn>
                  <a:cxn ang="0">
                    <a:pos x="T2" y="T3"/>
                  </a:cxn>
                  <a:cxn ang="0">
                    <a:pos x="T4" y="T5"/>
                  </a:cxn>
                  <a:cxn ang="0">
                    <a:pos x="T6" y="T7"/>
                  </a:cxn>
                  <a:cxn ang="0">
                    <a:pos x="T8" y="T9"/>
                  </a:cxn>
                </a:cxnLst>
                <a:rect l="0" t="0" r="r" b="b"/>
                <a:pathLst>
                  <a:path w="2" h="31">
                    <a:moveTo>
                      <a:pt x="0" y="0"/>
                    </a:moveTo>
                    <a:cubicBezTo>
                      <a:pt x="0" y="31"/>
                      <a:pt x="0" y="31"/>
                      <a:pt x="0" y="31"/>
                    </a:cubicBezTo>
                    <a:cubicBezTo>
                      <a:pt x="0" y="31"/>
                      <a:pt x="1" y="31"/>
                      <a:pt x="2" y="30"/>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9" name="Freeform 741"/>
              <p:cNvSpPr>
                <a:spLocks/>
              </p:cNvSpPr>
              <p:nvPr/>
            </p:nvSpPr>
            <p:spPr bwMode="auto">
              <a:xfrm>
                <a:off x="4188" y="802"/>
                <a:ext cx="4" cy="65"/>
              </a:xfrm>
              <a:custGeom>
                <a:avLst/>
                <a:gdLst>
                  <a:gd name="T0" fmla="*/ 0 w 2"/>
                  <a:gd name="T1" fmla="*/ 0 h 30"/>
                  <a:gd name="T2" fmla="*/ 0 w 2"/>
                  <a:gd name="T3" fmla="*/ 30 h 30"/>
                  <a:gd name="T4" fmla="*/ 2 w 2"/>
                  <a:gd name="T5" fmla="*/ 30 h 30"/>
                  <a:gd name="T6" fmla="*/ 2 w 2"/>
                  <a:gd name="T7" fmla="*/ 1 h 30"/>
                  <a:gd name="T8" fmla="*/ 0 w 2"/>
                  <a:gd name="T9" fmla="*/ 0 h 30"/>
                </a:gdLst>
                <a:ahLst/>
                <a:cxnLst>
                  <a:cxn ang="0">
                    <a:pos x="T0" y="T1"/>
                  </a:cxn>
                  <a:cxn ang="0">
                    <a:pos x="T2" y="T3"/>
                  </a:cxn>
                  <a:cxn ang="0">
                    <a:pos x="T4" y="T5"/>
                  </a:cxn>
                  <a:cxn ang="0">
                    <a:pos x="T6" y="T7"/>
                  </a:cxn>
                  <a:cxn ang="0">
                    <a:pos x="T8" y="T9"/>
                  </a:cxn>
                </a:cxnLst>
                <a:rect l="0" t="0" r="r" b="b"/>
                <a:pathLst>
                  <a:path w="2" h="30">
                    <a:moveTo>
                      <a:pt x="0" y="0"/>
                    </a:moveTo>
                    <a:cubicBezTo>
                      <a:pt x="0" y="30"/>
                      <a:pt x="0" y="30"/>
                      <a:pt x="0" y="30"/>
                    </a:cubicBezTo>
                    <a:cubicBezTo>
                      <a:pt x="0" y="30"/>
                      <a:pt x="1" y="30"/>
                      <a:pt x="2" y="30"/>
                    </a:cubicBezTo>
                    <a:cubicBezTo>
                      <a:pt x="2" y="1"/>
                      <a:pt x="2" y="1"/>
                      <a:pt x="2" y="1"/>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0" name="Freeform 742"/>
              <p:cNvSpPr>
                <a:spLocks/>
              </p:cNvSpPr>
              <p:nvPr/>
            </p:nvSpPr>
            <p:spPr bwMode="auto">
              <a:xfrm>
                <a:off x="4194" y="804"/>
                <a:ext cx="5" cy="60"/>
              </a:xfrm>
              <a:custGeom>
                <a:avLst/>
                <a:gdLst>
                  <a:gd name="T0" fmla="*/ 0 w 2"/>
                  <a:gd name="T1" fmla="*/ 0 h 28"/>
                  <a:gd name="T2" fmla="*/ 0 w 2"/>
                  <a:gd name="T3" fmla="*/ 28 h 28"/>
                  <a:gd name="T4" fmla="*/ 2 w 2"/>
                  <a:gd name="T5" fmla="*/ 28 h 28"/>
                  <a:gd name="T6" fmla="*/ 2 w 2"/>
                  <a:gd name="T7" fmla="*/ 0 h 28"/>
                  <a:gd name="T8" fmla="*/ 0 w 2"/>
                  <a:gd name="T9" fmla="*/ 0 h 28"/>
                </a:gdLst>
                <a:ahLst/>
                <a:cxnLst>
                  <a:cxn ang="0">
                    <a:pos x="T0" y="T1"/>
                  </a:cxn>
                  <a:cxn ang="0">
                    <a:pos x="T2" y="T3"/>
                  </a:cxn>
                  <a:cxn ang="0">
                    <a:pos x="T4" y="T5"/>
                  </a:cxn>
                  <a:cxn ang="0">
                    <a:pos x="T6" y="T7"/>
                  </a:cxn>
                  <a:cxn ang="0">
                    <a:pos x="T8" y="T9"/>
                  </a:cxn>
                </a:cxnLst>
                <a:rect l="0" t="0" r="r" b="b"/>
                <a:pathLst>
                  <a:path w="2" h="28">
                    <a:moveTo>
                      <a:pt x="0" y="0"/>
                    </a:moveTo>
                    <a:cubicBezTo>
                      <a:pt x="0" y="28"/>
                      <a:pt x="0" y="28"/>
                      <a:pt x="0" y="28"/>
                    </a:cubicBezTo>
                    <a:cubicBezTo>
                      <a:pt x="1" y="28"/>
                      <a:pt x="1" y="28"/>
                      <a:pt x="2" y="28"/>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1" name="Freeform 743"/>
              <p:cNvSpPr>
                <a:spLocks/>
              </p:cNvSpPr>
              <p:nvPr/>
            </p:nvSpPr>
            <p:spPr bwMode="auto">
              <a:xfrm>
                <a:off x="4203" y="806"/>
                <a:ext cx="4" cy="56"/>
              </a:xfrm>
              <a:custGeom>
                <a:avLst/>
                <a:gdLst>
                  <a:gd name="T0" fmla="*/ 0 w 2"/>
                  <a:gd name="T1" fmla="*/ 0 h 26"/>
                  <a:gd name="T2" fmla="*/ 0 w 2"/>
                  <a:gd name="T3" fmla="*/ 26 h 26"/>
                  <a:gd name="T4" fmla="*/ 2 w 2"/>
                  <a:gd name="T5" fmla="*/ 26 h 26"/>
                  <a:gd name="T6" fmla="*/ 2 w 2"/>
                  <a:gd name="T7" fmla="*/ 1 h 26"/>
                  <a:gd name="T8" fmla="*/ 0 w 2"/>
                  <a:gd name="T9" fmla="*/ 0 h 26"/>
                </a:gdLst>
                <a:ahLst/>
                <a:cxnLst>
                  <a:cxn ang="0">
                    <a:pos x="T0" y="T1"/>
                  </a:cxn>
                  <a:cxn ang="0">
                    <a:pos x="T2" y="T3"/>
                  </a:cxn>
                  <a:cxn ang="0">
                    <a:pos x="T4" y="T5"/>
                  </a:cxn>
                  <a:cxn ang="0">
                    <a:pos x="T6" y="T7"/>
                  </a:cxn>
                  <a:cxn ang="0">
                    <a:pos x="T8" y="T9"/>
                  </a:cxn>
                </a:cxnLst>
                <a:rect l="0" t="0" r="r" b="b"/>
                <a:pathLst>
                  <a:path w="2" h="26">
                    <a:moveTo>
                      <a:pt x="0" y="0"/>
                    </a:moveTo>
                    <a:cubicBezTo>
                      <a:pt x="0" y="26"/>
                      <a:pt x="0" y="26"/>
                      <a:pt x="0" y="26"/>
                    </a:cubicBezTo>
                    <a:cubicBezTo>
                      <a:pt x="1" y="26"/>
                      <a:pt x="1" y="26"/>
                      <a:pt x="2" y="26"/>
                    </a:cubicBezTo>
                    <a:cubicBezTo>
                      <a:pt x="2" y="1"/>
                      <a:pt x="2" y="1"/>
                      <a:pt x="2" y="1"/>
                    </a:cubicBezTo>
                    <a:cubicBezTo>
                      <a:pt x="1" y="1"/>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2" name="Freeform 744"/>
              <p:cNvSpPr>
                <a:spLocks/>
              </p:cNvSpPr>
              <p:nvPr/>
            </p:nvSpPr>
            <p:spPr bwMode="auto">
              <a:xfrm>
                <a:off x="4212" y="810"/>
                <a:ext cx="4" cy="50"/>
              </a:xfrm>
              <a:custGeom>
                <a:avLst/>
                <a:gdLst>
                  <a:gd name="T0" fmla="*/ 0 w 2"/>
                  <a:gd name="T1" fmla="*/ 0 h 23"/>
                  <a:gd name="T2" fmla="*/ 0 w 2"/>
                  <a:gd name="T3" fmla="*/ 23 h 23"/>
                  <a:gd name="T4" fmla="*/ 2 w 2"/>
                  <a:gd name="T5" fmla="*/ 22 h 23"/>
                  <a:gd name="T6" fmla="*/ 2 w 2"/>
                  <a:gd name="T7" fmla="*/ 1 h 23"/>
                  <a:gd name="T8" fmla="*/ 0 w 2"/>
                  <a:gd name="T9" fmla="*/ 0 h 23"/>
                </a:gdLst>
                <a:ahLst/>
                <a:cxnLst>
                  <a:cxn ang="0">
                    <a:pos x="T0" y="T1"/>
                  </a:cxn>
                  <a:cxn ang="0">
                    <a:pos x="T2" y="T3"/>
                  </a:cxn>
                  <a:cxn ang="0">
                    <a:pos x="T4" y="T5"/>
                  </a:cxn>
                  <a:cxn ang="0">
                    <a:pos x="T6" y="T7"/>
                  </a:cxn>
                  <a:cxn ang="0">
                    <a:pos x="T8" y="T9"/>
                  </a:cxn>
                </a:cxnLst>
                <a:rect l="0" t="0" r="r" b="b"/>
                <a:pathLst>
                  <a:path w="2" h="23">
                    <a:moveTo>
                      <a:pt x="0" y="0"/>
                    </a:moveTo>
                    <a:cubicBezTo>
                      <a:pt x="0" y="23"/>
                      <a:pt x="0" y="23"/>
                      <a:pt x="0" y="23"/>
                    </a:cubicBezTo>
                    <a:cubicBezTo>
                      <a:pt x="1" y="22"/>
                      <a:pt x="1" y="22"/>
                      <a:pt x="2" y="22"/>
                    </a:cubicBezTo>
                    <a:cubicBezTo>
                      <a:pt x="2" y="1"/>
                      <a:pt x="2" y="1"/>
                      <a:pt x="2" y="1"/>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3" name="Freeform 745"/>
              <p:cNvSpPr>
                <a:spLocks/>
              </p:cNvSpPr>
              <p:nvPr/>
            </p:nvSpPr>
            <p:spPr bwMode="auto">
              <a:xfrm>
                <a:off x="4220" y="815"/>
                <a:ext cx="5" cy="39"/>
              </a:xfrm>
              <a:custGeom>
                <a:avLst/>
                <a:gdLst>
                  <a:gd name="T0" fmla="*/ 2 w 2"/>
                  <a:gd name="T1" fmla="*/ 14 h 18"/>
                  <a:gd name="T2" fmla="*/ 2 w 2"/>
                  <a:gd name="T3" fmla="*/ 4 h 18"/>
                  <a:gd name="T4" fmla="*/ 0 w 2"/>
                  <a:gd name="T5" fmla="*/ 0 h 18"/>
                  <a:gd name="T6" fmla="*/ 0 w 2"/>
                  <a:gd name="T7" fmla="*/ 18 h 18"/>
                  <a:gd name="T8" fmla="*/ 2 w 2"/>
                  <a:gd name="T9" fmla="*/ 14 h 18"/>
                </a:gdLst>
                <a:ahLst/>
                <a:cxnLst>
                  <a:cxn ang="0">
                    <a:pos x="T0" y="T1"/>
                  </a:cxn>
                  <a:cxn ang="0">
                    <a:pos x="T2" y="T3"/>
                  </a:cxn>
                  <a:cxn ang="0">
                    <a:pos x="T4" y="T5"/>
                  </a:cxn>
                  <a:cxn ang="0">
                    <a:pos x="T6" y="T7"/>
                  </a:cxn>
                  <a:cxn ang="0">
                    <a:pos x="T8" y="T9"/>
                  </a:cxn>
                </a:cxnLst>
                <a:rect l="0" t="0" r="r" b="b"/>
                <a:pathLst>
                  <a:path w="2" h="18">
                    <a:moveTo>
                      <a:pt x="2" y="14"/>
                    </a:moveTo>
                    <a:cubicBezTo>
                      <a:pt x="2" y="4"/>
                      <a:pt x="2" y="4"/>
                      <a:pt x="2" y="4"/>
                    </a:cubicBezTo>
                    <a:cubicBezTo>
                      <a:pt x="2" y="3"/>
                      <a:pt x="1" y="1"/>
                      <a:pt x="0" y="0"/>
                    </a:cubicBezTo>
                    <a:cubicBezTo>
                      <a:pt x="0" y="18"/>
                      <a:pt x="0" y="18"/>
                      <a:pt x="0" y="18"/>
                    </a:cubicBezTo>
                    <a:cubicBezTo>
                      <a:pt x="1" y="17"/>
                      <a:pt x="2" y="16"/>
                      <a:pt x="2" y="1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4" name="Oval 746"/>
              <p:cNvSpPr>
                <a:spLocks noChangeArrowheads="1"/>
              </p:cNvSpPr>
              <p:nvPr/>
            </p:nvSpPr>
            <p:spPr bwMode="auto">
              <a:xfrm>
                <a:off x="4079" y="799"/>
                <a:ext cx="146" cy="48"/>
              </a:xfrm>
              <a:prstGeom prst="ellipse">
                <a:avLst/>
              </a:prstGeom>
              <a:solidFill>
                <a:srgbClr val="FFCD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5" name="Oval 747"/>
              <p:cNvSpPr>
                <a:spLocks noChangeArrowheads="1"/>
              </p:cNvSpPr>
              <p:nvPr/>
            </p:nvSpPr>
            <p:spPr bwMode="auto">
              <a:xfrm>
                <a:off x="4092" y="808"/>
                <a:ext cx="120" cy="35"/>
              </a:xfrm>
              <a:prstGeom prst="ellipse">
                <a:avLst/>
              </a:prstGeom>
              <a:solidFill>
                <a:srgbClr val="FFD3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6" name="Oval 748"/>
              <p:cNvSpPr>
                <a:spLocks noChangeArrowheads="1"/>
              </p:cNvSpPr>
              <p:nvPr/>
            </p:nvSpPr>
            <p:spPr bwMode="auto">
              <a:xfrm>
                <a:off x="4092" y="804"/>
                <a:ext cx="120" cy="34"/>
              </a:xfrm>
              <a:prstGeom prst="ellipse">
                <a:avLst/>
              </a:prstGeom>
              <a:solidFill>
                <a:srgbClr val="F7BF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7" name="Freeform 749"/>
              <p:cNvSpPr>
                <a:spLocks/>
              </p:cNvSpPr>
              <p:nvPr/>
            </p:nvSpPr>
            <p:spPr bwMode="auto">
              <a:xfrm>
                <a:off x="4092" y="804"/>
                <a:ext cx="120" cy="19"/>
              </a:xfrm>
              <a:custGeom>
                <a:avLst/>
                <a:gdLst>
                  <a:gd name="T0" fmla="*/ 28 w 55"/>
                  <a:gd name="T1" fmla="*/ 1 h 9"/>
                  <a:gd name="T2" fmla="*/ 55 w 55"/>
                  <a:gd name="T3" fmla="*/ 9 h 9"/>
                  <a:gd name="T4" fmla="*/ 55 w 55"/>
                  <a:gd name="T5" fmla="*/ 8 h 9"/>
                  <a:gd name="T6" fmla="*/ 28 w 55"/>
                  <a:gd name="T7" fmla="*/ 0 h 9"/>
                  <a:gd name="T8" fmla="*/ 0 w 55"/>
                  <a:gd name="T9" fmla="*/ 8 h 9"/>
                  <a:gd name="T10" fmla="*/ 0 w 55"/>
                  <a:gd name="T11" fmla="*/ 9 h 9"/>
                  <a:gd name="T12" fmla="*/ 28 w 55"/>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55" h="9">
                    <a:moveTo>
                      <a:pt x="28" y="1"/>
                    </a:moveTo>
                    <a:cubicBezTo>
                      <a:pt x="42" y="1"/>
                      <a:pt x="54" y="5"/>
                      <a:pt x="55" y="9"/>
                    </a:cubicBezTo>
                    <a:cubicBezTo>
                      <a:pt x="55" y="8"/>
                      <a:pt x="55" y="8"/>
                      <a:pt x="55" y="8"/>
                    </a:cubicBezTo>
                    <a:cubicBezTo>
                      <a:pt x="55" y="4"/>
                      <a:pt x="43" y="0"/>
                      <a:pt x="28" y="0"/>
                    </a:cubicBezTo>
                    <a:cubicBezTo>
                      <a:pt x="12" y="0"/>
                      <a:pt x="0" y="4"/>
                      <a:pt x="0" y="8"/>
                    </a:cubicBezTo>
                    <a:cubicBezTo>
                      <a:pt x="0" y="8"/>
                      <a:pt x="0" y="8"/>
                      <a:pt x="0" y="9"/>
                    </a:cubicBezTo>
                    <a:cubicBezTo>
                      <a:pt x="2" y="5"/>
                      <a:pt x="13" y="1"/>
                      <a:pt x="28" y="1"/>
                    </a:cubicBez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8" name="Oval 750"/>
              <p:cNvSpPr>
                <a:spLocks noChangeArrowheads="1"/>
              </p:cNvSpPr>
              <p:nvPr/>
            </p:nvSpPr>
            <p:spPr bwMode="auto">
              <a:xfrm>
                <a:off x="3873" y="1120"/>
                <a:ext cx="165" cy="52"/>
              </a:xfrm>
              <a:prstGeom prst="ellipse">
                <a:avLst/>
              </a:pr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9" name="Freeform 751"/>
              <p:cNvSpPr>
                <a:spLocks/>
              </p:cNvSpPr>
              <p:nvPr/>
            </p:nvSpPr>
            <p:spPr bwMode="auto">
              <a:xfrm>
                <a:off x="3884" y="1094"/>
                <a:ext cx="143" cy="72"/>
              </a:xfrm>
              <a:custGeom>
                <a:avLst/>
                <a:gdLst>
                  <a:gd name="T0" fmla="*/ 66 w 66"/>
                  <a:gd name="T1" fmla="*/ 21 h 33"/>
                  <a:gd name="T2" fmla="*/ 33 w 66"/>
                  <a:gd name="T3" fmla="*/ 33 h 33"/>
                  <a:gd name="T4" fmla="*/ 0 w 66"/>
                  <a:gd name="T5" fmla="*/ 21 h 33"/>
                  <a:gd name="T6" fmla="*/ 0 w 66"/>
                  <a:gd name="T7" fmla="*/ 11 h 33"/>
                  <a:gd name="T8" fmla="*/ 33 w 66"/>
                  <a:gd name="T9" fmla="*/ 0 h 33"/>
                  <a:gd name="T10" fmla="*/ 66 w 66"/>
                  <a:gd name="T11" fmla="*/ 11 h 33"/>
                  <a:gd name="T12" fmla="*/ 66 w 66"/>
                  <a:gd name="T13" fmla="*/ 21 h 33"/>
                </a:gdLst>
                <a:ahLst/>
                <a:cxnLst>
                  <a:cxn ang="0">
                    <a:pos x="T0" y="T1"/>
                  </a:cxn>
                  <a:cxn ang="0">
                    <a:pos x="T2" y="T3"/>
                  </a:cxn>
                  <a:cxn ang="0">
                    <a:pos x="T4" y="T5"/>
                  </a:cxn>
                  <a:cxn ang="0">
                    <a:pos x="T6" y="T7"/>
                  </a:cxn>
                  <a:cxn ang="0">
                    <a:pos x="T8" y="T9"/>
                  </a:cxn>
                  <a:cxn ang="0">
                    <a:pos x="T10" y="T11"/>
                  </a:cxn>
                  <a:cxn ang="0">
                    <a:pos x="T12" y="T13"/>
                  </a:cxn>
                </a:cxnLst>
                <a:rect l="0" t="0" r="r" b="b"/>
                <a:pathLst>
                  <a:path w="66" h="33">
                    <a:moveTo>
                      <a:pt x="66" y="21"/>
                    </a:moveTo>
                    <a:cubicBezTo>
                      <a:pt x="66" y="28"/>
                      <a:pt x="51" y="33"/>
                      <a:pt x="33" y="33"/>
                    </a:cubicBezTo>
                    <a:cubicBezTo>
                      <a:pt x="15" y="33"/>
                      <a:pt x="0" y="28"/>
                      <a:pt x="0" y="21"/>
                    </a:cubicBezTo>
                    <a:cubicBezTo>
                      <a:pt x="0" y="11"/>
                      <a:pt x="0" y="11"/>
                      <a:pt x="0" y="11"/>
                    </a:cubicBezTo>
                    <a:cubicBezTo>
                      <a:pt x="0" y="5"/>
                      <a:pt x="15" y="0"/>
                      <a:pt x="33" y="0"/>
                    </a:cubicBezTo>
                    <a:cubicBezTo>
                      <a:pt x="51" y="0"/>
                      <a:pt x="66" y="5"/>
                      <a:pt x="66" y="11"/>
                    </a:cubicBezTo>
                    <a:lnTo>
                      <a:pt x="66" y="21"/>
                    </a:ln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0" name="Freeform 752"/>
              <p:cNvSpPr>
                <a:spLocks/>
              </p:cNvSpPr>
              <p:nvPr/>
            </p:nvSpPr>
            <p:spPr bwMode="auto">
              <a:xfrm>
                <a:off x="3884" y="1092"/>
                <a:ext cx="143" cy="69"/>
              </a:xfrm>
              <a:custGeom>
                <a:avLst/>
                <a:gdLst>
                  <a:gd name="T0" fmla="*/ 66 w 66"/>
                  <a:gd name="T1" fmla="*/ 21 h 32"/>
                  <a:gd name="T2" fmla="*/ 33 w 66"/>
                  <a:gd name="T3" fmla="*/ 32 h 32"/>
                  <a:gd name="T4" fmla="*/ 0 w 66"/>
                  <a:gd name="T5" fmla="*/ 21 h 32"/>
                  <a:gd name="T6" fmla="*/ 0 w 66"/>
                  <a:gd name="T7" fmla="*/ 11 h 32"/>
                  <a:gd name="T8" fmla="*/ 33 w 66"/>
                  <a:gd name="T9" fmla="*/ 0 h 32"/>
                  <a:gd name="T10" fmla="*/ 66 w 66"/>
                  <a:gd name="T11" fmla="*/ 11 h 32"/>
                  <a:gd name="T12" fmla="*/ 66 w 66"/>
                  <a:gd name="T13" fmla="*/ 21 h 32"/>
                </a:gdLst>
                <a:ahLst/>
                <a:cxnLst>
                  <a:cxn ang="0">
                    <a:pos x="T0" y="T1"/>
                  </a:cxn>
                  <a:cxn ang="0">
                    <a:pos x="T2" y="T3"/>
                  </a:cxn>
                  <a:cxn ang="0">
                    <a:pos x="T4" y="T5"/>
                  </a:cxn>
                  <a:cxn ang="0">
                    <a:pos x="T6" y="T7"/>
                  </a:cxn>
                  <a:cxn ang="0">
                    <a:pos x="T8" y="T9"/>
                  </a:cxn>
                  <a:cxn ang="0">
                    <a:pos x="T10" y="T11"/>
                  </a:cxn>
                  <a:cxn ang="0">
                    <a:pos x="T12" y="T13"/>
                  </a:cxn>
                </a:cxnLst>
                <a:rect l="0" t="0" r="r" b="b"/>
                <a:pathLst>
                  <a:path w="66" h="32">
                    <a:moveTo>
                      <a:pt x="66" y="21"/>
                    </a:moveTo>
                    <a:cubicBezTo>
                      <a:pt x="66" y="27"/>
                      <a:pt x="51" y="32"/>
                      <a:pt x="33" y="32"/>
                    </a:cubicBezTo>
                    <a:cubicBezTo>
                      <a:pt x="15" y="32"/>
                      <a:pt x="0" y="27"/>
                      <a:pt x="0" y="21"/>
                    </a:cubicBezTo>
                    <a:cubicBezTo>
                      <a:pt x="0" y="11"/>
                      <a:pt x="0" y="11"/>
                      <a:pt x="0" y="11"/>
                    </a:cubicBezTo>
                    <a:cubicBezTo>
                      <a:pt x="0" y="5"/>
                      <a:pt x="15" y="0"/>
                      <a:pt x="33" y="0"/>
                    </a:cubicBezTo>
                    <a:cubicBezTo>
                      <a:pt x="51" y="0"/>
                      <a:pt x="66" y="5"/>
                      <a:pt x="66" y="11"/>
                    </a:cubicBezTo>
                    <a:lnTo>
                      <a:pt x="66" y="21"/>
                    </a:ln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1" name="Freeform 753"/>
              <p:cNvSpPr>
                <a:spLocks/>
              </p:cNvSpPr>
              <p:nvPr/>
            </p:nvSpPr>
            <p:spPr bwMode="auto">
              <a:xfrm>
                <a:off x="3884" y="1107"/>
                <a:ext cx="4" cy="39"/>
              </a:xfrm>
              <a:custGeom>
                <a:avLst/>
                <a:gdLst>
                  <a:gd name="T0" fmla="*/ 0 w 2"/>
                  <a:gd name="T1" fmla="*/ 4 h 18"/>
                  <a:gd name="T2" fmla="*/ 0 w 2"/>
                  <a:gd name="T3" fmla="*/ 14 h 18"/>
                  <a:gd name="T4" fmla="*/ 2 w 2"/>
                  <a:gd name="T5" fmla="*/ 18 h 18"/>
                  <a:gd name="T6" fmla="*/ 2 w 2"/>
                  <a:gd name="T7" fmla="*/ 0 h 18"/>
                  <a:gd name="T8" fmla="*/ 0 w 2"/>
                  <a:gd name="T9" fmla="*/ 4 h 18"/>
                </a:gdLst>
                <a:ahLst/>
                <a:cxnLst>
                  <a:cxn ang="0">
                    <a:pos x="T0" y="T1"/>
                  </a:cxn>
                  <a:cxn ang="0">
                    <a:pos x="T2" y="T3"/>
                  </a:cxn>
                  <a:cxn ang="0">
                    <a:pos x="T4" y="T5"/>
                  </a:cxn>
                  <a:cxn ang="0">
                    <a:pos x="T6" y="T7"/>
                  </a:cxn>
                  <a:cxn ang="0">
                    <a:pos x="T8" y="T9"/>
                  </a:cxn>
                </a:cxnLst>
                <a:rect l="0" t="0" r="r" b="b"/>
                <a:pathLst>
                  <a:path w="2" h="18">
                    <a:moveTo>
                      <a:pt x="0" y="4"/>
                    </a:moveTo>
                    <a:cubicBezTo>
                      <a:pt x="0" y="14"/>
                      <a:pt x="0" y="14"/>
                      <a:pt x="0" y="14"/>
                    </a:cubicBezTo>
                    <a:cubicBezTo>
                      <a:pt x="0" y="15"/>
                      <a:pt x="0" y="17"/>
                      <a:pt x="2" y="18"/>
                    </a:cubicBezTo>
                    <a:cubicBezTo>
                      <a:pt x="2" y="0"/>
                      <a:pt x="2" y="0"/>
                      <a:pt x="2" y="0"/>
                    </a:cubicBezTo>
                    <a:cubicBezTo>
                      <a:pt x="0" y="1"/>
                      <a:pt x="0" y="3"/>
                      <a:pt x="0" y="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2" name="Freeform 754"/>
              <p:cNvSpPr>
                <a:spLocks/>
              </p:cNvSpPr>
              <p:nvPr/>
            </p:nvSpPr>
            <p:spPr bwMode="auto">
              <a:xfrm>
                <a:off x="3893" y="1103"/>
                <a:ext cx="2" cy="48"/>
              </a:xfrm>
              <a:custGeom>
                <a:avLst/>
                <a:gdLst>
                  <a:gd name="T0" fmla="*/ 0 w 1"/>
                  <a:gd name="T1" fmla="*/ 1 h 22"/>
                  <a:gd name="T2" fmla="*/ 0 w 1"/>
                  <a:gd name="T3" fmla="*/ 21 h 22"/>
                  <a:gd name="T4" fmla="*/ 1 w 1"/>
                  <a:gd name="T5" fmla="*/ 22 h 22"/>
                  <a:gd name="T6" fmla="*/ 1 w 1"/>
                  <a:gd name="T7" fmla="*/ 0 h 22"/>
                  <a:gd name="T8" fmla="*/ 0 w 1"/>
                  <a:gd name="T9" fmla="*/ 1 h 22"/>
                </a:gdLst>
                <a:ahLst/>
                <a:cxnLst>
                  <a:cxn ang="0">
                    <a:pos x="T0" y="T1"/>
                  </a:cxn>
                  <a:cxn ang="0">
                    <a:pos x="T2" y="T3"/>
                  </a:cxn>
                  <a:cxn ang="0">
                    <a:pos x="T4" y="T5"/>
                  </a:cxn>
                  <a:cxn ang="0">
                    <a:pos x="T6" y="T7"/>
                  </a:cxn>
                  <a:cxn ang="0">
                    <a:pos x="T8" y="T9"/>
                  </a:cxn>
                </a:cxnLst>
                <a:rect l="0" t="0" r="r" b="b"/>
                <a:pathLst>
                  <a:path w="1" h="22">
                    <a:moveTo>
                      <a:pt x="0" y="1"/>
                    </a:moveTo>
                    <a:cubicBezTo>
                      <a:pt x="0" y="21"/>
                      <a:pt x="0" y="21"/>
                      <a:pt x="0" y="21"/>
                    </a:cubicBezTo>
                    <a:cubicBezTo>
                      <a:pt x="0" y="22"/>
                      <a:pt x="1" y="22"/>
                      <a:pt x="1" y="22"/>
                    </a:cubicBezTo>
                    <a:cubicBezTo>
                      <a:pt x="1" y="0"/>
                      <a:pt x="1" y="0"/>
                      <a:pt x="1" y="0"/>
                    </a:cubicBezTo>
                    <a:cubicBezTo>
                      <a:pt x="1" y="0"/>
                      <a:pt x="0"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3" name="Freeform 755"/>
              <p:cNvSpPr>
                <a:spLocks/>
              </p:cNvSpPr>
              <p:nvPr/>
            </p:nvSpPr>
            <p:spPr bwMode="auto">
              <a:xfrm>
                <a:off x="3899" y="1099"/>
                <a:ext cx="5" cy="56"/>
              </a:xfrm>
              <a:custGeom>
                <a:avLst/>
                <a:gdLst>
                  <a:gd name="T0" fmla="*/ 0 w 2"/>
                  <a:gd name="T1" fmla="*/ 1 h 26"/>
                  <a:gd name="T2" fmla="*/ 0 w 2"/>
                  <a:gd name="T3" fmla="*/ 25 h 26"/>
                  <a:gd name="T4" fmla="*/ 2 w 2"/>
                  <a:gd name="T5" fmla="*/ 26 h 26"/>
                  <a:gd name="T6" fmla="*/ 2 w 2"/>
                  <a:gd name="T7" fmla="*/ 0 h 26"/>
                  <a:gd name="T8" fmla="*/ 0 w 2"/>
                  <a:gd name="T9" fmla="*/ 1 h 26"/>
                </a:gdLst>
                <a:ahLst/>
                <a:cxnLst>
                  <a:cxn ang="0">
                    <a:pos x="T0" y="T1"/>
                  </a:cxn>
                  <a:cxn ang="0">
                    <a:pos x="T2" y="T3"/>
                  </a:cxn>
                  <a:cxn ang="0">
                    <a:pos x="T4" y="T5"/>
                  </a:cxn>
                  <a:cxn ang="0">
                    <a:pos x="T6" y="T7"/>
                  </a:cxn>
                  <a:cxn ang="0">
                    <a:pos x="T8" y="T9"/>
                  </a:cxn>
                </a:cxnLst>
                <a:rect l="0" t="0" r="r" b="b"/>
                <a:pathLst>
                  <a:path w="2" h="26">
                    <a:moveTo>
                      <a:pt x="0" y="1"/>
                    </a:moveTo>
                    <a:cubicBezTo>
                      <a:pt x="0" y="25"/>
                      <a:pt x="0" y="25"/>
                      <a:pt x="0" y="25"/>
                    </a:cubicBezTo>
                    <a:cubicBezTo>
                      <a:pt x="1" y="25"/>
                      <a:pt x="1" y="26"/>
                      <a:pt x="2" y="26"/>
                    </a:cubicBezTo>
                    <a:cubicBezTo>
                      <a:pt x="2" y="0"/>
                      <a:pt x="2" y="0"/>
                      <a:pt x="2" y="0"/>
                    </a:cubicBezTo>
                    <a:cubicBezTo>
                      <a:pt x="1" y="0"/>
                      <a:pt x="1"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4" name="Freeform 756"/>
              <p:cNvSpPr>
                <a:spLocks/>
              </p:cNvSpPr>
              <p:nvPr/>
            </p:nvSpPr>
            <p:spPr bwMode="auto">
              <a:xfrm>
                <a:off x="3908" y="1096"/>
                <a:ext cx="4" cy="61"/>
              </a:xfrm>
              <a:custGeom>
                <a:avLst/>
                <a:gdLst>
                  <a:gd name="T0" fmla="*/ 0 w 2"/>
                  <a:gd name="T1" fmla="*/ 0 h 28"/>
                  <a:gd name="T2" fmla="*/ 0 w 2"/>
                  <a:gd name="T3" fmla="*/ 28 h 28"/>
                  <a:gd name="T4" fmla="*/ 2 w 2"/>
                  <a:gd name="T5" fmla="*/ 28 h 28"/>
                  <a:gd name="T6" fmla="*/ 2 w 2"/>
                  <a:gd name="T7" fmla="*/ 0 h 28"/>
                  <a:gd name="T8" fmla="*/ 0 w 2"/>
                  <a:gd name="T9" fmla="*/ 0 h 28"/>
                </a:gdLst>
                <a:ahLst/>
                <a:cxnLst>
                  <a:cxn ang="0">
                    <a:pos x="T0" y="T1"/>
                  </a:cxn>
                  <a:cxn ang="0">
                    <a:pos x="T2" y="T3"/>
                  </a:cxn>
                  <a:cxn ang="0">
                    <a:pos x="T4" y="T5"/>
                  </a:cxn>
                  <a:cxn ang="0">
                    <a:pos x="T6" y="T7"/>
                  </a:cxn>
                  <a:cxn ang="0">
                    <a:pos x="T8" y="T9"/>
                  </a:cxn>
                </a:cxnLst>
                <a:rect l="0" t="0" r="r" b="b"/>
                <a:pathLst>
                  <a:path w="2" h="28">
                    <a:moveTo>
                      <a:pt x="0" y="0"/>
                    </a:moveTo>
                    <a:cubicBezTo>
                      <a:pt x="0" y="28"/>
                      <a:pt x="0" y="28"/>
                      <a:pt x="0" y="28"/>
                    </a:cubicBezTo>
                    <a:cubicBezTo>
                      <a:pt x="1" y="28"/>
                      <a:pt x="1" y="28"/>
                      <a:pt x="2" y="28"/>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5" name="Freeform 757"/>
              <p:cNvSpPr>
                <a:spLocks/>
              </p:cNvSpPr>
              <p:nvPr/>
            </p:nvSpPr>
            <p:spPr bwMode="auto">
              <a:xfrm>
                <a:off x="3917" y="1094"/>
                <a:ext cx="4" cy="65"/>
              </a:xfrm>
              <a:custGeom>
                <a:avLst/>
                <a:gdLst>
                  <a:gd name="T0" fmla="*/ 0 w 2"/>
                  <a:gd name="T1" fmla="*/ 0 h 30"/>
                  <a:gd name="T2" fmla="*/ 0 w 2"/>
                  <a:gd name="T3" fmla="*/ 30 h 30"/>
                  <a:gd name="T4" fmla="*/ 2 w 2"/>
                  <a:gd name="T5" fmla="*/ 30 h 30"/>
                  <a:gd name="T6" fmla="*/ 2 w 2"/>
                  <a:gd name="T7" fmla="*/ 0 h 30"/>
                  <a:gd name="T8" fmla="*/ 0 w 2"/>
                  <a:gd name="T9" fmla="*/ 0 h 30"/>
                </a:gdLst>
                <a:ahLst/>
                <a:cxnLst>
                  <a:cxn ang="0">
                    <a:pos x="T0" y="T1"/>
                  </a:cxn>
                  <a:cxn ang="0">
                    <a:pos x="T2" y="T3"/>
                  </a:cxn>
                  <a:cxn ang="0">
                    <a:pos x="T4" y="T5"/>
                  </a:cxn>
                  <a:cxn ang="0">
                    <a:pos x="T6" y="T7"/>
                  </a:cxn>
                  <a:cxn ang="0">
                    <a:pos x="T8" y="T9"/>
                  </a:cxn>
                </a:cxnLst>
                <a:rect l="0" t="0" r="r" b="b"/>
                <a:pathLst>
                  <a:path w="2" h="30">
                    <a:moveTo>
                      <a:pt x="0" y="0"/>
                    </a:moveTo>
                    <a:cubicBezTo>
                      <a:pt x="0" y="30"/>
                      <a:pt x="0" y="30"/>
                      <a:pt x="0" y="30"/>
                    </a:cubicBezTo>
                    <a:cubicBezTo>
                      <a:pt x="1" y="30"/>
                      <a:pt x="1" y="30"/>
                      <a:pt x="2" y="30"/>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6" name="Freeform 758"/>
              <p:cNvSpPr>
                <a:spLocks/>
              </p:cNvSpPr>
              <p:nvPr/>
            </p:nvSpPr>
            <p:spPr bwMode="auto">
              <a:xfrm>
                <a:off x="3925" y="1092"/>
                <a:ext cx="5" cy="69"/>
              </a:xfrm>
              <a:custGeom>
                <a:avLst/>
                <a:gdLst>
                  <a:gd name="T0" fmla="*/ 0 w 2"/>
                  <a:gd name="T1" fmla="*/ 1 h 32"/>
                  <a:gd name="T2" fmla="*/ 0 w 2"/>
                  <a:gd name="T3" fmla="*/ 31 h 32"/>
                  <a:gd name="T4" fmla="*/ 2 w 2"/>
                  <a:gd name="T5" fmla="*/ 32 h 32"/>
                  <a:gd name="T6" fmla="*/ 2 w 2"/>
                  <a:gd name="T7" fmla="*/ 0 h 32"/>
                  <a:gd name="T8" fmla="*/ 0 w 2"/>
                  <a:gd name="T9" fmla="*/ 1 h 32"/>
                </a:gdLst>
                <a:ahLst/>
                <a:cxnLst>
                  <a:cxn ang="0">
                    <a:pos x="T0" y="T1"/>
                  </a:cxn>
                  <a:cxn ang="0">
                    <a:pos x="T2" y="T3"/>
                  </a:cxn>
                  <a:cxn ang="0">
                    <a:pos x="T4" y="T5"/>
                  </a:cxn>
                  <a:cxn ang="0">
                    <a:pos x="T6" y="T7"/>
                  </a:cxn>
                  <a:cxn ang="0">
                    <a:pos x="T8" y="T9"/>
                  </a:cxn>
                </a:cxnLst>
                <a:rect l="0" t="0" r="r" b="b"/>
                <a:pathLst>
                  <a:path w="2" h="32">
                    <a:moveTo>
                      <a:pt x="0" y="1"/>
                    </a:moveTo>
                    <a:cubicBezTo>
                      <a:pt x="0" y="31"/>
                      <a:pt x="0" y="31"/>
                      <a:pt x="0" y="31"/>
                    </a:cubicBezTo>
                    <a:cubicBezTo>
                      <a:pt x="0" y="31"/>
                      <a:pt x="1" y="31"/>
                      <a:pt x="2" y="32"/>
                    </a:cubicBezTo>
                    <a:cubicBezTo>
                      <a:pt x="2" y="0"/>
                      <a:pt x="2" y="0"/>
                      <a:pt x="2" y="0"/>
                    </a:cubicBezTo>
                    <a:cubicBezTo>
                      <a:pt x="1" y="1"/>
                      <a:pt x="0"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7" name="Freeform 759"/>
              <p:cNvSpPr>
                <a:spLocks/>
              </p:cNvSpPr>
              <p:nvPr/>
            </p:nvSpPr>
            <p:spPr bwMode="auto">
              <a:xfrm>
                <a:off x="3932" y="1092"/>
                <a:ext cx="4"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8" name="Freeform 760"/>
              <p:cNvSpPr>
                <a:spLocks/>
              </p:cNvSpPr>
              <p:nvPr/>
            </p:nvSpPr>
            <p:spPr bwMode="auto">
              <a:xfrm>
                <a:off x="3940" y="1092"/>
                <a:ext cx="5"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9" name="Freeform 761"/>
              <p:cNvSpPr>
                <a:spLocks/>
              </p:cNvSpPr>
              <p:nvPr/>
            </p:nvSpPr>
            <p:spPr bwMode="auto">
              <a:xfrm>
                <a:off x="3949" y="1092"/>
                <a:ext cx="5"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2"/>
                      <a:pt x="1" y="32"/>
                      <a:pt x="2" y="32"/>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0" name="Freeform 762"/>
              <p:cNvSpPr>
                <a:spLocks/>
              </p:cNvSpPr>
              <p:nvPr/>
            </p:nvSpPr>
            <p:spPr bwMode="auto">
              <a:xfrm>
                <a:off x="3958" y="1092"/>
                <a:ext cx="4"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2"/>
                      <a:pt x="1" y="32"/>
                      <a:pt x="2" y="32"/>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1" name="Rectangle 763"/>
              <p:cNvSpPr>
                <a:spLocks noChangeArrowheads="1"/>
              </p:cNvSpPr>
              <p:nvPr/>
            </p:nvSpPr>
            <p:spPr bwMode="auto">
              <a:xfrm>
                <a:off x="3969" y="1092"/>
                <a:ext cx="1" cy="1"/>
              </a:xfrm>
              <a:prstGeom prst="rect">
                <a:avLst/>
              </a:prstGeom>
              <a:solidFill>
                <a:srgbClr val="EF96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2" name="Freeform 764"/>
              <p:cNvSpPr>
                <a:spLocks/>
              </p:cNvSpPr>
              <p:nvPr/>
            </p:nvSpPr>
            <p:spPr bwMode="auto">
              <a:xfrm>
                <a:off x="3964" y="1092"/>
                <a:ext cx="5" cy="69"/>
              </a:xfrm>
              <a:custGeom>
                <a:avLst/>
                <a:gdLst>
                  <a:gd name="T0" fmla="*/ 2 w 2"/>
                  <a:gd name="T1" fmla="*/ 0 h 32"/>
                  <a:gd name="T2" fmla="*/ 0 w 2"/>
                  <a:gd name="T3" fmla="*/ 0 h 32"/>
                  <a:gd name="T4" fmla="*/ 0 w 2"/>
                  <a:gd name="T5" fmla="*/ 32 h 32"/>
                  <a:gd name="T6" fmla="*/ 2 w 2"/>
                  <a:gd name="T7" fmla="*/ 32 h 32"/>
                  <a:gd name="T8" fmla="*/ 2 w 2"/>
                  <a:gd name="T9" fmla="*/ 0 h 32"/>
                </a:gdLst>
                <a:ahLst/>
                <a:cxnLst>
                  <a:cxn ang="0">
                    <a:pos x="T0" y="T1"/>
                  </a:cxn>
                  <a:cxn ang="0">
                    <a:pos x="T2" y="T3"/>
                  </a:cxn>
                  <a:cxn ang="0">
                    <a:pos x="T4" y="T5"/>
                  </a:cxn>
                  <a:cxn ang="0">
                    <a:pos x="T6" y="T7"/>
                  </a:cxn>
                  <a:cxn ang="0">
                    <a:pos x="T8" y="T9"/>
                  </a:cxn>
                </a:cxnLst>
                <a:rect l="0" t="0" r="r" b="b"/>
                <a:pathLst>
                  <a:path w="2" h="32">
                    <a:moveTo>
                      <a:pt x="2" y="0"/>
                    </a:moveTo>
                    <a:cubicBezTo>
                      <a:pt x="0" y="0"/>
                      <a:pt x="0" y="0"/>
                      <a:pt x="0" y="0"/>
                    </a:cubicBezTo>
                    <a:cubicBezTo>
                      <a:pt x="0" y="32"/>
                      <a:pt x="0" y="32"/>
                      <a:pt x="0" y="32"/>
                    </a:cubicBezTo>
                    <a:cubicBezTo>
                      <a:pt x="1" y="32"/>
                      <a:pt x="2" y="32"/>
                      <a:pt x="2" y="32"/>
                    </a:cubicBezTo>
                    <a:cubicBezTo>
                      <a:pt x="2" y="0"/>
                      <a:pt x="2" y="0"/>
                      <a:pt x="2"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3" name="Freeform 765"/>
              <p:cNvSpPr>
                <a:spLocks/>
              </p:cNvSpPr>
              <p:nvPr/>
            </p:nvSpPr>
            <p:spPr bwMode="auto">
              <a:xfrm>
                <a:off x="3973" y="1092"/>
                <a:ext cx="4"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1" y="32"/>
                      <a:pt x="2" y="32"/>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4" name="Freeform 766"/>
              <p:cNvSpPr>
                <a:spLocks/>
              </p:cNvSpPr>
              <p:nvPr/>
            </p:nvSpPr>
            <p:spPr bwMode="auto">
              <a:xfrm>
                <a:off x="3982" y="1092"/>
                <a:ext cx="4" cy="69"/>
              </a:xfrm>
              <a:custGeom>
                <a:avLst/>
                <a:gdLst>
                  <a:gd name="T0" fmla="*/ 0 w 2"/>
                  <a:gd name="T1" fmla="*/ 0 h 32"/>
                  <a:gd name="T2" fmla="*/ 0 w 2"/>
                  <a:gd name="T3" fmla="*/ 32 h 32"/>
                  <a:gd name="T4" fmla="*/ 2 w 2"/>
                  <a:gd name="T5" fmla="*/ 31 h 32"/>
                  <a:gd name="T6" fmla="*/ 2 w 2"/>
                  <a:gd name="T7" fmla="*/ 1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1"/>
                      <a:pt x="1" y="31"/>
                      <a:pt x="2" y="31"/>
                    </a:cubicBezTo>
                    <a:cubicBezTo>
                      <a:pt x="2" y="1"/>
                      <a:pt x="2" y="1"/>
                      <a:pt x="2" y="1"/>
                    </a:cubicBezTo>
                    <a:cubicBezTo>
                      <a:pt x="1" y="1"/>
                      <a:pt x="1" y="1"/>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5" name="Freeform 767"/>
              <p:cNvSpPr>
                <a:spLocks/>
              </p:cNvSpPr>
              <p:nvPr/>
            </p:nvSpPr>
            <p:spPr bwMode="auto">
              <a:xfrm>
                <a:off x="3990" y="1094"/>
                <a:ext cx="5" cy="65"/>
              </a:xfrm>
              <a:custGeom>
                <a:avLst/>
                <a:gdLst>
                  <a:gd name="T0" fmla="*/ 0 w 2"/>
                  <a:gd name="T1" fmla="*/ 0 h 30"/>
                  <a:gd name="T2" fmla="*/ 0 w 2"/>
                  <a:gd name="T3" fmla="*/ 30 h 30"/>
                  <a:gd name="T4" fmla="*/ 2 w 2"/>
                  <a:gd name="T5" fmla="*/ 30 h 30"/>
                  <a:gd name="T6" fmla="*/ 2 w 2"/>
                  <a:gd name="T7" fmla="*/ 0 h 30"/>
                  <a:gd name="T8" fmla="*/ 0 w 2"/>
                  <a:gd name="T9" fmla="*/ 0 h 30"/>
                </a:gdLst>
                <a:ahLst/>
                <a:cxnLst>
                  <a:cxn ang="0">
                    <a:pos x="T0" y="T1"/>
                  </a:cxn>
                  <a:cxn ang="0">
                    <a:pos x="T2" y="T3"/>
                  </a:cxn>
                  <a:cxn ang="0">
                    <a:pos x="T4" y="T5"/>
                  </a:cxn>
                  <a:cxn ang="0">
                    <a:pos x="T6" y="T7"/>
                  </a:cxn>
                  <a:cxn ang="0">
                    <a:pos x="T8" y="T9"/>
                  </a:cxn>
                </a:cxnLst>
                <a:rect l="0" t="0" r="r" b="b"/>
                <a:pathLst>
                  <a:path w="2" h="30">
                    <a:moveTo>
                      <a:pt x="0" y="0"/>
                    </a:moveTo>
                    <a:cubicBezTo>
                      <a:pt x="0" y="30"/>
                      <a:pt x="0" y="30"/>
                      <a:pt x="0" y="30"/>
                    </a:cubicBezTo>
                    <a:cubicBezTo>
                      <a:pt x="1" y="30"/>
                      <a:pt x="1" y="30"/>
                      <a:pt x="2" y="30"/>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6" name="Freeform 768"/>
              <p:cNvSpPr>
                <a:spLocks/>
              </p:cNvSpPr>
              <p:nvPr/>
            </p:nvSpPr>
            <p:spPr bwMode="auto">
              <a:xfrm>
                <a:off x="3999" y="1096"/>
                <a:ext cx="2" cy="61"/>
              </a:xfrm>
              <a:custGeom>
                <a:avLst/>
                <a:gdLst>
                  <a:gd name="T0" fmla="*/ 0 w 1"/>
                  <a:gd name="T1" fmla="*/ 0 h 28"/>
                  <a:gd name="T2" fmla="*/ 0 w 1"/>
                  <a:gd name="T3" fmla="*/ 28 h 28"/>
                  <a:gd name="T4" fmla="*/ 1 w 1"/>
                  <a:gd name="T5" fmla="*/ 28 h 28"/>
                  <a:gd name="T6" fmla="*/ 1 w 1"/>
                  <a:gd name="T7" fmla="*/ 0 h 28"/>
                  <a:gd name="T8" fmla="*/ 0 w 1"/>
                  <a:gd name="T9" fmla="*/ 0 h 28"/>
                </a:gdLst>
                <a:ahLst/>
                <a:cxnLst>
                  <a:cxn ang="0">
                    <a:pos x="T0" y="T1"/>
                  </a:cxn>
                  <a:cxn ang="0">
                    <a:pos x="T2" y="T3"/>
                  </a:cxn>
                  <a:cxn ang="0">
                    <a:pos x="T4" y="T5"/>
                  </a:cxn>
                  <a:cxn ang="0">
                    <a:pos x="T6" y="T7"/>
                  </a:cxn>
                  <a:cxn ang="0">
                    <a:pos x="T8" y="T9"/>
                  </a:cxn>
                </a:cxnLst>
                <a:rect l="0" t="0" r="r" b="b"/>
                <a:pathLst>
                  <a:path w="1" h="28">
                    <a:moveTo>
                      <a:pt x="0" y="0"/>
                    </a:moveTo>
                    <a:cubicBezTo>
                      <a:pt x="0" y="28"/>
                      <a:pt x="0" y="28"/>
                      <a:pt x="0" y="28"/>
                    </a:cubicBezTo>
                    <a:cubicBezTo>
                      <a:pt x="0" y="28"/>
                      <a:pt x="1" y="28"/>
                      <a:pt x="1" y="28"/>
                    </a:cubicBezTo>
                    <a:cubicBezTo>
                      <a:pt x="1" y="0"/>
                      <a:pt x="1" y="0"/>
                      <a:pt x="1"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7" name="Freeform 769"/>
              <p:cNvSpPr>
                <a:spLocks/>
              </p:cNvSpPr>
              <p:nvPr/>
            </p:nvSpPr>
            <p:spPr bwMode="auto">
              <a:xfrm>
                <a:off x="4006" y="1099"/>
                <a:ext cx="4" cy="56"/>
              </a:xfrm>
              <a:custGeom>
                <a:avLst/>
                <a:gdLst>
                  <a:gd name="T0" fmla="*/ 0 w 2"/>
                  <a:gd name="T1" fmla="*/ 0 h 26"/>
                  <a:gd name="T2" fmla="*/ 0 w 2"/>
                  <a:gd name="T3" fmla="*/ 26 h 26"/>
                  <a:gd name="T4" fmla="*/ 2 w 2"/>
                  <a:gd name="T5" fmla="*/ 25 h 26"/>
                  <a:gd name="T6" fmla="*/ 2 w 2"/>
                  <a:gd name="T7" fmla="*/ 1 h 26"/>
                  <a:gd name="T8" fmla="*/ 0 w 2"/>
                  <a:gd name="T9" fmla="*/ 0 h 26"/>
                </a:gdLst>
                <a:ahLst/>
                <a:cxnLst>
                  <a:cxn ang="0">
                    <a:pos x="T0" y="T1"/>
                  </a:cxn>
                  <a:cxn ang="0">
                    <a:pos x="T2" y="T3"/>
                  </a:cxn>
                  <a:cxn ang="0">
                    <a:pos x="T4" y="T5"/>
                  </a:cxn>
                  <a:cxn ang="0">
                    <a:pos x="T6" y="T7"/>
                  </a:cxn>
                  <a:cxn ang="0">
                    <a:pos x="T8" y="T9"/>
                  </a:cxn>
                </a:cxnLst>
                <a:rect l="0" t="0" r="r" b="b"/>
                <a:pathLst>
                  <a:path w="2" h="26">
                    <a:moveTo>
                      <a:pt x="0" y="0"/>
                    </a:moveTo>
                    <a:cubicBezTo>
                      <a:pt x="0" y="26"/>
                      <a:pt x="0" y="26"/>
                      <a:pt x="0" y="26"/>
                    </a:cubicBezTo>
                    <a:cubicBezTo>
                      <a:pt x="1" y="26"/>
                      <a:pt x="2" y="26"/>
                      <a:pt x="2" y="25"/>
                    </a:cubicBezTo>
                    <a:cubicBezTo>
                      <a:pt x="2" y="1"/>
                      <a:pt x="2" y="1"/>
                      <a:pt x="2" y="1"/>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8" name="Freeform 770"/>
              <p:cNvSpPr>
                <a:spLocks/>
              </p:cNvSpPr>
              <p:nvPr/>
            </p:nvSpPr>
            <p:spPr bwMode="auto">
              <a:xfrm>
                <a:off x="4014" y="1103"/>
                <a:ext cx="5" cy="48"/>
              </a:xfrm>
              <a:custGeom>
                <a:avLst/>
                <a:gdLst>
                  <a:gd name="T0" fmla="*/ 0 w 2"/>
                  <a:gd name="T1" fmla="*/ 0 h 22"/>
                  <a:gd name="T2" fmla="*/ 0 w 2"/>
                  <a:gd name="T3" fmla="*/ 22 h 22"/>
                  <a:gd name="T4" fmla="*/ 2 w 2"/>
                  <a:gd name="T5" fmla="*/ 21 h 22"/>
                  <a:gd name="T6" fmla="*/ 2 w 2"/>
                  <a:gd name="T7" fmla="*/ 1 h 22"/>
                  <a:gd name="T8" fmla="*/ 0 w 2"/>
                  <a:gd name="T9" fmla="*/ 0 h 22"/>
                </a:gdLst>
                <a:ahLst/>
                <a:cxnLst>
                  <a:cxn ang="0">
                    <a:pos x="T0" y="T1"/>
                  </a:cxn>
                  <a:cxn ang="0">
                    <a:pos x="T2" y="T3"/>
                  </a:cxn>
                  <a:cxn ang="0">
                    <a:pos x="T4" y="T5"/>
                  </a:cxn>
                  <a:cxn ang="0">
                    <a:pos x="T6" y="T7"/>
                  </a:cxn>
                  <a:cxn ang="0">
                    <a:pos x="T8" y="T9"/>
                  </a:cxn>
                </a:cxnLst>
                <a:rect l="0" t="0" r="r" b="b"/>
                <a:pathLst>
                  <a:path w="2" h="22">
                    <a:moveTo>
                      <a:pt x="0" y="0"/>
                    </a:moveTo>
                    <a:cubicBezTo>
                      <a:pt x="0" y="22"/>
                      <a:pt x="0" y="22"/>
                      <a:pt x="0" y="22"/>
                    </a:cubicBezTo>
                    <a:cubicBezTo>
                      <a:pt x="1" y="22"/>
                      <a:pt x="2" y="22"/>
                      <a:pt x="2" y="21"/>
                    </a:cubicBezTo>
                    <a:cubicBezTo>
                      <a:pt x="2" y="1"/>
                      <a:pt x="2" y="1"/>
                      <a:pt x="2" y="1"/>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9" name="Freeform 771"/>
              <p:cNvSpPr>
                <a:spLocks/>
              </p:cNvSpPr>
              <p:nvPr/>
            </p:nvSpPr>
            <p:spPr bwMode="auto">
              <a:xfrm>
                <a:off x="4023" y="1107"/>
                <a:ext cx="4" cy="39"/>
              </a:xfrm>
              <a:custGeom>
                <a:avLst/>
                <a:gdLst>
                  <a:gd name="T0" fmla="*/ 2 w 2"/>
                  <a:gd name="T1" fmla="*/ 14 h 18"/>
                  <a:gd name="T2" fmla="*/ 2 w 2"/>
                  <a:gd name="T3" fmla="*/ 4 h 18"/>
                  <a:gd name="T4" fmla="*/ 0 w 2"/>
                  <a:gd name="T5" fmla="*/ 0 h 18"/>
                  <a:gd name="T6" fmla="*/ 0 w 2"/>
                  <a:gd name="T7" fmla="*/ 18 h 18"/>
                  <a:gd name="T8" fmla="*/ 2 w 2"/>
                  <a:gd name="T9" fmla="*/ 14 h 18"/>
                </a:gdLst>
                <a:ahLst/>
                <a:cxnLst>
                  <a:cxn ang="0">
                    <a:pos x="T0" y="T1"/>
                  </a:cxn>
                  <a:cxn ang="0">
                    <a:pos x="T2" y="T3"/>
                  </a:cxn>
                  <a:cxn ang="0">
                    <a:pos x="T4" y="T5"/>
                  </a:cxn>
                  <a:cxn ang="0">
                    <a:pos x="T6" y="T7"/>
                  </a:cxn>
                  <a:cxn ang="0">
                    <a:pos x="T8" y="T9"/>
                  </a:cxn>
                </a:cxnLst>
                <a:rect l="0" t="0" r="r" b="b"/>
                <a:pathLst>
                  <a:path w="2" h="18">
                    <a:moveTo>
                      <a:pt x="2" y="14"/>
                    </a:moveTo>
                    <a:cubicBezTo>
                      <a:pt x="2" y="4"/>
                      <a:pt x="2" y="4"/>
                      <a:pt x="2" y="4"/>
                    </a:cubicBezTo>
                    <a:cubicBezTo>
                      <a:pt x="2" y="2"/>
                      <a:pt x="2" y="1"/>
                      <a:pt x="0" y="0"/>
                    </a:cubicBezTo>
                    <a:cubicBezTo>
                      <a:pt x="0" y="18"/>
                      <a:pt x="0" y="18"/>
                      <a:pt x="0" y="18"/>
                    </a:cubicBezTo>
                    <a:cubicBezTo>
                      <a:pt x="2" y="17"/>
                      <a:pt x="2" y="15"/>
                      <a:pt x="2" y="1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0" name="Oval 772"/>
              <p:cNvSpPr>
                <a:spLocks noChangeArrowheads="1"/>
              </p:cNvSpPr>
              <p:nvPr/>
            </p:nvSpPr>
            <p:spPr bwMode="auto">
              <a:xfrm>
                <a:off x="3884" y="1092"/>
                <a:ext cx="143" cy="48"/>
              </a:xfrm>
              <a:prstGeom prst="ellipse">
                <a:avLst/>
              </a:prstGeom>
              <a:solidFill>
                <a:srgbClr val="FFCD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1" name="Oval 773"/>
              <p:cNvSpPr>
                <a:spLocks noChangeArrowheads="1"/>
              </p:cNvSpPr>
              <p:nvPr/>
            </p:nvSpPr>
            <p:spPr bwMode="auto">
              <a:xfrm>
                <a:off x="3897" y="1099"/>
                <a:ext cx="117" cy="34"/>
              </a:xfrm>
              <a:prstGeom prst="ellipse">
                <a:avLst/>
              </a:prstGeom>
              <a:solidFill>
                <a:srgbClr val="FFD3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2" name="Oval 774"/>
              <p:cNvSpPr>
                <a:spLocks noChangeArrowheads="1"/>
              </p:cNvSpPr>
              <p:nvPr/>
            </p:nvSpPr>
            <p:spPr bwMode="auto">
              <a:xfrm>
                <a:off x="3897" y="1096"/>
                <a:ext cx="117" cy="35"/>
              </a:xfrm>
              <a:prstGeom prst="ellipse">
                <a:avLst/>
              </a:prstGeom>
              <a:solidFill>
                <a:srgbClr val="F7BF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3" name="Freeform 775"/>
              <p:cNvSpPr>
                <a:spLocks/>
              </p:cNvSpPr>
              <p:nvPr/>
            </p:nvSpPr>
            <p:spPr bwMode="auto">
              <a:xfrm>
                <a:off x="3897" y="1096"/>
                <a:ext cx="117" cy="20"/>
              </a:xfrm>
              <a:custGeom>
                <a:avLst/>
                <a:gdLst>
                  <a:gd name="T0" fmla="*/ 27 w 54"/>
                  <a:gd name="T1" fmla="*/ 1 h 9"/>
                  <a:gd name="T2" fmla="*/ 54 w 54"/>
                  <a:gd name="T3" fmla="*/ 9 h 9"/>
                  <a:gd name="T4" fmla="*/ 54 w 54"/>
                  <a:gd name="T5" fmla="*/ 8 h 9"/>
                  <a:gd name="T6" fmla="*/ 27 w 54"/>
                  <a:gd name="T7" fmla="*/ 0 h 9"/>
                  <a:gd name="T8" fmla="*/ 0 w 54"/>
                  <a:gd name="T9" fmla="*/ 8 h 9"/>
                  <a:gd name="T10" fmla="*/ 0 w 54"/>
                  <a:gd name="T11" fmla="*/ 9 h 9"/>
                  <a:gd name="T12" fmla="*/ 27 w 54"/>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54" h="9">
                    <a:moveTo>
                      <a:pt x="27" y="1"/>
                    </a:moveTo>
                    <a:cubicBezTo>
                      <a:pt x="41" y="1"/>
                      <a:pt x="53" y="4"/>
                      <a:pt x="54" y="9"/>
                    </a:cubicBezTo>
                    <a:cubicBezTo>
                      <a:pt x="54" y="8"/>
                      <a:pt x="54" y="8"/>
                      <a:pt x="54" y="8"/>
                    </a:cubicBezTo>
                    <a:cubicBezTo>
                      <a:pt x="54" y="3"/>
                      <a:pt x="42" y="0"/>
                      <a:pt x="27" y="0"/>
                    </a:cubicBezTo>
                    <a:cubicBezTo>
                      <a:pt x="12" y="0"/>
                      <a:pt x="0" y="3"/>
                      <a:pt x="0" y="8"/>
                    </a:cubicBezTo>
                    <a:cubicBezTo>
                      <a:pt x="0" y="8"/>
                      <a:pt x="0" y="8"/>
                      <a:pt x="0" y="9"/>
                    </a:cubicBezTo>
                    <a:cubicBezTo>
                      <a:pt x="1" y="4"/>
                      <a:pt x="13" y="1"/>
                      <a:pt x="27" y="1"/>
                    </a:cubicBez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4" name="Freeform 776"/>
              <p:cNvSpPr>
                <a:spLocks/>
              </p:cNvSpPr>
              <p:nvPr/>
            </p:nvSpPr>
            <p:spPr bwMode="auto">
              <a:xfrm>
                <a:off x="3884" y="1062"/>
                <a:ext cx="143" cy="71"/>
              </a:xfrm>
              <a:custGeom>
                <a:avLst/>
                <a:gdLst>
                  <a:gd name="T0" fmla="*/ 66 w 66"/>
                  <a:gd name="T1" fmla="*/ 21 h 33"/>
                  <a:gd name="T2" fmla="*/ 33 w 66"/>
                  <a:gd name="T3" fmla="*/ 33 h 33"/>
                  <a:gd name="T4" fmla="*/ 0 w 66"/>
                  <a:gd name="T5" fmla="*/ 21 h 33"/>
                  <a:gd name="T6" fmla="*/ 0 w 66"/>
                  <a:gd name="T7" fmla="*/ 11 h 33"/>
                  <a:gd name="T8" fmla="*/ 33 w 66"/>
                  <a:gd name="T9" fmla="*/ 0 h 33"/>
                  <a:gd name="T10" fmla="*/ 66 w 66"/>
                  <a:gd name="T11" fmla="*/ 11 h 33"/>
                  <a:gd name="T12" fmla="*/ 66 w 66"/>
                  <a:gd name="T13" fmla="*/ 21 h 33"/>
                </a:gdLst>
                <a:ahLst/>
                <a:cxnLst>
                  <a:cxn ang="0">
                    <a:pos x="T0" y="T1"/>
                  </a:cxn>
                  <a:cxn ang="0">
                    <a:pos x="T2" y="T3"/>
                  </a:cxn>
                  <a:cxn ang="0">
                    <a:pos x="T4" y="T5"/>
                  </a:cxn>
                  <a:cxn ang="0">
                    <a:pos x="T6" y="T7"/>
                  </a:cxn>
                  <a:cxn ang="0">
                    <a:pos x="T8" y="T9"/>
                  </a:cxn>
                  <a:cxn ang="0">
                    <a:pos x="T10" y="T11"/>
                  </a:cxn>
                  <a:cxn ang="0">
                    <a:pos x="T12" y="T13"/>
                  </a:cxn>
                </a:cxnLst>
                <a:rect l="0" t="0" r="r" b="b"/>
                <a:pathLst>
                  <a:path w="66" h="33">
                    <a:moveTo>
                      <a:pt x="66" y="21"/>
                    </a:moveTo>
                    <a:cubicBezTo>
                      <a:pt x="66" y="28"/>
                      <a:pt x="51" y="33"/>
                      <a:pt x="33" y="33"/>
                    </a:cubicBezTo>
                    <a:cubicBezTo>
                      <a:pt x="15" y="33"/>
                      <a:pt x="0" y="28"/>
                      <a:pt x="0" y="21"/>
                    </a:cubicBezTo>
                    <a:cubicBezTo>
                      <a:pt x="0" y="11"/>
                      <a:pt x="0" y="11"/>
                      <a:pt x="0" y="11"/>
                    </a:cubicBezTo>
                    <a:cubicBezTo>
                      <a:pt x="0" y="5"/>
                      <a:pt x="15" y="0"/>
                      <a:pt x="33" y="0"/>
                    </a:cubicBezTo>
                    <a:cubicBezTo>
                      <a:pt x="51" y="0"/>
                      <a:pt x="66" y="5"/>
                      <a:pt x="66" y="11"/>
                    </a:cubicBezTo>
                    <a:lnTo>
                      <a:pt x="66" y="21"/>
                    </a:ln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5" name="Freeform 777"/>
              <p:cNvSpPr>
                <a:spLocks/>
              </p:cNvSpPr>
              <p:nvPr/>
            </p:nvSpPr>
            <p:spPr bwMode="auto">
              <a:xfrm>
                <a:off x="3884" y="1060"/>
                <a:ext cx="143" cy="69"/>
              </a:xfrm>
              <a:custGeom>
                <a:avLst/>
                <a:gdLst>
                  <a:gd name="T0" fmla="*/ 66 w 66"/>
                  <a:gd name="T1" fmla="*/ 21 h 32"/>
                  <a:gd name="T2" fmla="*/ 33 w 66"/>
                  <a:gd name="T3" fmla="*/ 32 h 32"/>
                  <a:gd name="T4" fmla="*/ 0 w 66"/>
                  <a:gd name="T5" fmla="*/ 21 h 32"/>
                  <a:gd name="T6" fmla="*/ 0 w 66"/>
                  <a:gd name="T7" fmla="*/ 11 h 32"/>
                  <a:gd name="T8" fmla="*/ 33 w 66"/>
                  <a:gd name="T9" fmla="*/ 0 h 32"/>
                  <a:gd name="T10" fmla="*/ 66 w 66"/>
                  <a:gd name="T11" fmla="*/ 11 h 32"/>
                  <a:gd name="T12" fmla="*/ 66 w 66"/>
                  <a:gd name="T13" fmla="*/ 21 h 32"/>
                </a:gdLst>
                <a:ahLst/>
                <a:cxnLst>
                  <a:cxn ang="0">
                    <a:pos x="T0" y="T1"/>
                  </a:cxn>
                  <a:cxn ang="0">
                    <a:pos x="T2" y="T3"/>
                  </a:cxn>
                  <a:cxn ang="0">
                    <a:pos x="T4" y="T5"/>
                  </a:cxn>
                  <a:cxn ang="0">
                    <a:pos x="T6" y="T7"/>
                  </a:cxn>
                  <a:cxn ang="0">
                    <a:pos x="T8" y="T9"/>
                  </a:cxn>
                  <a:cxn ang="0">
                    <a:pos x="T10" y="T11"/>
                  </a:cxn>
                  <a:cxn ang="0">
                    <a:pos x="T12" y="T13"/>
                  </a:cxn>
                </a:cxnLst>
                <a:rect l="0" t="0" r="r" b="b"/>
                <a:pathLst>
                  <a:path w="66" h="32">
                    <a:moveTo>
                      <a:pt x="66" y="21"/>
                    </a:moveTo>
                    <a:cubicBezTo>
                      <a:pt x="66" y="27"/>
                      <a:pt x="51" y="32"/>
                      <a:pt x="33" y="32"/>
                    </a:cubicBezTo>
                    <a:cubicBezTo>
                      <a:pt x="15" y="32"/>
                      <a:pt x="0" y="27"/>
                      <a:pt x="0" y="21"/>
                    </a:cubicBezTo>
                    <a:cubicBezTo>
                      <a:pt x="0" y="11"/>
                      <a:pt x="0" y="11"/>
                      <a:pt x="0" y="11"/>
                    </a:cubicBezTo>
                    <a:cubicBezTo>
                      <a:pt x="0" y="5"/>
                      <a:pt x="15" y="0"/>
                      <a:pt x="33" y="0"/>
                    </a:cubicBezTo>
                    <a:cubicBezTo>
                      <a:pt x="51" y="0"/>
                      <a:pt x="66" y="5"/>
                      <a:pt x="66" y="11"/>
                    </a:cubicBezTo>
                    <a:lnTo>
                      <a:pt x="66" y="21"/>
                    </a:ln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6" name="Freeform 778"/>
              <p:cNvSpPr>
                <a:spLocks/>
              </p:cNvSpPr>
              <p:nvPr/>
            </p:nvSpPr>
            <p:spPr bwMode="auto">
              <a:xfrm>
                <a:off x="3884" y="1075"/>
                <a:ext cx="4" cy="39"/>
              </a:xfrm>
              <a:custGeom>
                <a:avLst/>
                <a:gdLst>
                  <a:gd name="T0" fmla="*/ 0 w 2"/>
                  <a:gd name="T1" fmla="*/ 4 h 18"/>
                  <a:gd name="T2" fmla="*/ 0 w 2"/>
                  <a:gd name="T3" fmla="*/ 14 h 18"/>
                  <a:gd name="T4" fmla="*/ 2 w 2"/>
                  <a:gd name="T5" fmla="*/ 18 h 18"/>
                  <a:gd name="T6" fmla="*/ 2 w 2"/>
                  <a:gd name="T7" fmla="*/ 0 h 18"/>
                  <a:gd name="T8" fmla="*/ 0 w 2"/>
                  <a:gd name="T9" fmla="*/ 4 h 18"/>
                </a:gdLst>
                <a:ahLst/>
                <a:cxnLst>
                  <a:cxn ang="0">
                    <a:pos x="T0" y="T1"/>
                  </a:cxn>
                  <a:cxn ang="0">
                    <a:pos x="T2" y="T3"/>
                  </a:cxn>
                  <a:cxn ang="0">
                    <a:pos x="T4" y="T5"/>
                  </a:cxn>
                  <a:cxn ang="0">
                    <a:pos x="T6" y="T7"/>
                  </a:cxn>
                  <a:cxn ang="0">
                    <a:pos x="T8" y="T9"/>
                  </a:cxn>
                </a:cxnLst>
                <a:rect l="0" t="0" r="r" b="b"/>
                <a:pathLst>
                  <a:path w="2" h="18">
                    <a:moveTo>
                      <a:pt x="0" y="4"/>
                    </a:moveTo>
                    <a:cubicBezTo>
                      <a:pt x="0" y="14"/>
                      <a:pt x="0" y="14"/>
                      <a:pt x="0" y="14"/>
                    </a:cubicBezTo>
                    <a:cubicBezTo>
                      <a:pt x="0" y="15"/>
                      <a:pt x="0" y="17"/>
                      <a:pt x="2" y="18"/>
                    </a:cubicBezTo>
                    <a:cubicBezTo>
                      <a:pt x="2" y="0"/>
                      <a:pt x="2" y="0"/>
                      <a:pt x="2" y="0"/>
                    </a:cubicBezTo>
                    <a:cubicBezTo>
                      <a:pt x="0" y="1"/>
                      <a:pt x="0" y="3"/>
                      <a:pt x="0" y="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7" name="Freeform 779"/>
              <p:cNvSpPr>
                <a:spLocks/>
              </p:cNvSpPr>
              <p:nvPr/>
            </p:nvSpPr>
            <p:spPr bwMode="auto">
              <a:xfrm>
                <a:off x="3893" y="1070"/>
                <a:ext cx="2" cy="48"/>
              </a:xfrm>
              <a:custGeom>
                <a:avLst/>
                <a:gdLst>
                  <a:gd name="T0" fmla="*/ 0 w 1"/>
                  <a:gd name="T1" fmla="*/ 1 h 22"/>
                  <a:gd name="T2" fmla="*/ 0 w 1"/>
                  <a:gd name="T3" fmla="*/ 21 h 22"/>
                  <a:gd name="T4" fmla="*/ 1 w 1"/>
                  <a:gd name="T5" fmla="*/ 22 h 22"/>
                  <a:gd name="T6" fmla="*/ 1 w 1"/>
                  <a:gd name="T7" fmla="*/ 0 h 22"/>
                  <a:gd name="T8" fmla="*/ 0 w 1"/>
                  <a:gd name="T9" fmla="*/ 1 h 22"/>
                </a:gdLst>
                <a:ahLst/>
                <a:cxnLst>
                  <a:cxn ang="0">
                    <a:pos x="T0" y="T1"/>
                  </a:cxn>
                  <a:cxn ang="0">
                    <a:pos x="T2" y="T3"/>
                  </a:cxn>
                  <a:cxn ang="0">
                    <a:pos x="T4" y="T5"/>
                  </a:cxn>
                  <a:cxn ang="0">
                    <a:pos x="T6" y="T7"/>
                  </a:cxn>
                  <a:cxn ang="0">
                    <a:pos x="T8" y="T9"/>
                  </a:cxn>
                </a:cxnLst>
                <a:rect l="0" t="0" r="r" b="b"/>
                <a:pathLst>
                  <a:path w="1" h="22">
                    <a:moveTo>
                      <a:pt x="0" y="1"/>
                    </a:moveTo>
                    <a:cubicBezTo>
                      <a:pt x="0" y="21"/>
                      <a:pt x="0" y="21"/>
                      <a:pt x="0" y="21"/>
                    </a:cubicBezTo>
                    <a:cubicBezTo>
                      <a:pt x="0" y="22"/>
                      <a:pt x="1" y="22"/>
                      <a:pt x="1" y="22"/>
                    </a:cubicBezTo>
                    <a:cubicBezTo>
                      <a:pt x="1" y="0"/>
                      <a:pt x="1" y="0"/>
                      <a:pt x="1" y="0"/>
                    </a:cubicBezTo>
                    <a:cubicBezTo>
                      <a:pt x="1" y="0"/>
                      <a:pt x="0"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8" name="Freeform 780"/>
              <p:cNvSpPr>
                <a:spLocks/>
              </p:cNvSpPr>
              <p:nvPr/>
            </p:nvSpPr>
            <p:spPr bwMode="auto">
              <a:xfrm>
                <a:off x="3899" y="1066"/>
                <a:ext cx="5" cy="56"/>
              </a:xfrm>
              <a:custGeom>
                <a:avLst/>
                <a:gdLst>
                  <a:gd name="T0" fmla="*/ 0 w 2"/>
                  <a:gd name="T1" fmla="*/ 1 h 26"/>
                  <a:gd name="T2" fmla="*/ 0 w 2"/>
                  <a:gd name="T3" fmla="*/ 25 h 26"/>
                  <a:gd name="T4" fmla="*/ 2 w 2"/>
                  <a:gd name="T5" fmla="*/ 26 h 26"/>
                  <a:gd name="T6" fmla="*/ 2 w 2"/>
                  <a:gd name="T7" fmla="*/ 0 h 26"/>
                  <a:gd name="T8" fmla="*/ 0 w 2"/>
                  <a:gd name="T9" fmla="*/ 1 h 26"/>
                </a:gdLst>
                <a:ahLst/>
                <a:cxnLst>
                  <a:cxn ang="0">
                    <a:pos x="T0" y="T1"/>
                  </a:cxn>
                  <a:cxn ang="0">
                    <a:pos x="T2" y="T3"/>
                  </a:cxn>
                  <a:cxn ang="0">
                    <a:pos x="T4" y="T5"/>
                  </a:cxn>
                  <a:cxn ang="0">
                    <a:pos x="T6" y="T7"/>
                  </a:cxn>
                  <a:cxn ang="0">
                    <a:pos x="T8" y="T9"/>
                  </a:cxn>
                </a:cxnLst>
                <a:rect l="0" t="0" r="r" b="b"/>
                <a:pathLst>
                  <a:path w="2" h="26">
                    <a:moveTo>
                      <a:pt x="0" y="1"/>
                    </a:moveTo>
                    <a:cubicBezTo>
                      <a:pt x="0" y="25"/>
                      <a:pt x="0" y="25"/>
                      <a:pt x="0" y="25"/>
                    </a:cubicBezTo>
                    <a:cubicBezTo>
                      <a:pt x="1" y="25"/>
                      <a:pt x="1" y="26"/>
                      <a:pt x="2" y="26"/>
                    </a:cubicBezTo>
                    <a:cubicBezTo>
                      <a:pt x="2" y="0"/>
                      <a:pt x="2" y="0"/>
                      <a:pt x="2" y="0"/>
                    </a:cubicBezTo>
                    <a:cubicBezTo>
                      <a:pt x="1" y="0"/>
                      <a:pt x="1"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9" name="Freeform 781"/>
              <p:cNvSpPr>
                <a:spLocks/>
              </p:cNvSpPr>
              <p:nvPr/>
            </p:nvSpPr>
            <p:spPr bwMode="auto">
              <a:xfrm>
                <a:off x="3908" y="1064"/>
                <a:ext cx="4" cy="61"/>
              </a:xfrm>
              <a:custGeom>
                <a:avLst/>
                <a:gdLst>
                  <a:gd name="T0" fmla="*/ 0 w 2"/>
                  <a:gd name="T1" fmla="*/ 0 h 28"/>
                  <a:gd name="T2" fmla="*/ 0 w 2"/>
                  <a:gd name="T3" fmla="*/ 28 h 28"/>
                  <a:gd name="T4" fmla="*/ 2 w 2"/>
                  <a:gd name="T5" fmla="*/ 28 h 28"/>
                  <a:gd name="T6" fmla="*/ 2 w 2"/>
                  <a:gd name="T7" fmla="*/ 0 h 28"/>
                  <a:gd name="T8" fmla="*/ 0 w 2"/>
                  <a:gd name="T9" fmla="*/ 0 h 28"/>
                </a:gdLst>
                <a:ahLst/>
                <a:cxnLst>
                  <a:cxn ang="0">
                    <a:pos x="T0" y="T1"/>
                  </a:cxn>
                  <a:cxn ang="0">
                    <a:pos x="T2" y="T3"/>
                  </a:cxn>
                  <a:cxn ang="0">
                    <a:pos x="T4" y="T5"/>
                  </a:cxn>
                  <a:cxn ang="0">
                    <a:pos x="T6" y="T7"/>
                  </a:cxn>
                  <a:cxn ang="0">
                    <a:pos x="T8" y="T9"/>
                  </a:cxn>
                </a:cxnLst>
                <a:rect l="0" t="0" r="r" b="b"/>
                <a:pathLst>
                  <a:path w="2" h="28">
                    <a:moveTo>
                      <a:pt x="0" y="0"/>
                    </a:moveTo>
                    <a:cubicBezTo>
                      <a:pt x="0" y="28"/>
                      <a:pt x="0" y="28"/>
                      <a:pt x="0" y="28"/>
                    </a:cubicBezTo>
                    <a:cubicBezTo>
                      <a:pt x="1" y="28"/>
                      <a:pt x="1" y="28"/>
                      <a:pt x="2" y="28"/>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0" name="Freeform 782"/>
              <p:cNvSpPr>
                <a:spLocks/>
              </p:cNvSpPr>
              <p:nvPr/>
            </p:nvSpPr>
            <p:spPr bwMode="auto">
              <a:xfrm>
                <a:off x="3917" y="1062"/>
                <a:ext cx="4" cy="65"/>
              </a:xfrm>
              <a:custGeom>
                <a:avLst/>
                <a:gdLst>
                  <a:gd name="T0" fmla="*/ 0 w 2"/>
                  <a:gd name="T1" fmla="*/ 0 h 30"/>
                  <a:gd name="T2" fmla="*/ 0 w 2"/>
                  <a:gd name="T3" fmla="*/ 30 h 30"/>
                  <a:gd name="T4" fmla="*/ 2 w 2"/>
                  <a:gd name="T5" fmla="*/ 30 h 30"/>
                  <a:gd name="T6" fmla="*/ 2 w 2"/>
                  <a:gd name="T7" fmla="*/ 0 h 30"/>
                  <a:gd name="T8" fmla="*/ 0 w 2"/>
                  <a:gd name="T9" fmla="*/ 0 h 30"/>
                </a:gdLst>
                <a:ahLst/>
                <a:cxnLst>
                  <a:cxn ang="0">
                    <a:pos x="T0" y="T1"/>
                  </a:cxn>
                  <a:cxn ang="0">
                    <a:pos x="T2" y="T3"/>
                  </a:cxn>
                  <a:cxn ang="0">
                    <a:pos x="T4" y="T5"/>
                  </a:cxn>
                  <a:cxn ang="0">
                    <a:pos x="T6" y="T7"/>
                  </a:cxn>
                  <a:cxn ang="0">
                    <a:pos x="T8" y="T9"/>
                  </a:cxn>
                </a:cxnLst>
                <a:rect l="0" t="0" r="r" b="b"/>
                <a:pathLst>
                  <a:path w="2" h="30">
                    <a:moveTo>
                      <a:pt x="0" y="0"/>
                    </a:moveTo>
                    <a:cubicBezTo>
                      <a:pt x="0" y="30"/>
                      <a:pt x="0" y="30"/>
                      <a:pt x="0" y="30"/>
                    </a:cubicBezTo>
                    <a:cubicBezTo>
                      <a:pt x="1" y="30"/>
                      <a:pt x="1" y="30"/>
                      <a:pt x="2" y="30"/>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1" name="Freeform 783"/>
              <p:cNvSpPr>
                <a:spLocks/>
              </p:cNvSpPr>
              <p:nvPr/>
            </p:nvSpPr>
            <p:spPr bwMode="auto">
              <a:xfrm>
                <a:off x="3925" y="1060"/>
                <a:ext cx="5" cy="69"/>
              </a:xfrm>
              <a:custGeom>
                <a:avLst/>
                <a:gdLst>
                  <a:gd name="T0" fmla="*/ 0 w 2"/>
                  <a:gd name="T1" fmla="*/ 1 h 32"/>
                  <a:gd name="T2" fmla="*/ 0 w 2"/>
                  <a:gd name="T3" fmla="*/ 31 h 32"/>
                  <a:gd name="T4" fmla="*/ 2 w 2"/>
                  <a:gd name="T5" fmla="*/ 32 h 32"/>
                  <a:gd name="T6" fmla="*/ 2 w 2"/>
                  <a:gd name="T7" fmla="*/ 0 h 32"/>
                  <a:gd name="T8" fmla="*/ 0 w 2"/>
                  <a:gd name="T9" fmla="*/ 1 h 32"/>
                </a:gdLst>
                <a:ahLst/>
                <a:cxnLst>
                  <a:cxn ang="0">
                    <a:pos x="T0" y="T1"/>
                  </a:cxn>
                  <a:cxn ang="0">
                    <a:pos x="T2" y="T3"/>
                  </a:cxn>
                  <a:cxn ang="0">
                    <a:pos x="T4" y="T5"/>
                  </a:cxn>
                  <a:cxn ang="0">
                    <a:pos x="T6" y="T7"/>
                  </a:cxn>
                  <a:cxn ang="0">
                    <a:pos x="T8" y="T9"/>
                  </a:cxn>
                </a:cxnLst>
                <a:rect l="0" t="0" r="r" b="b"/>
                <a:pathLst>
                  <a:path w="2" h="32">
                    <a:moveTo>
                      <a:pt x="0" y="1"/>
                    </a:moveTo>
                    <a:cubicBezTo>
                      <a:pt x="0" y="31"/>
                      <a:pt x="0" y="31"/>
                      <a:pt x="0" y="31"/>
                    </a:cubicBezTo>
                    <a:cubicBezTo>
                      <a:pt x="0" y="31"/>
                      <a:pt x="1" y="31"/>
                      <a:pt x="2" y="32"/>
                    </a:cubicBezTo>
                    <a:cubicBezTo>
                      <a:pt x="2" y="0"/>
                      <a:pt x="2" y="0"/>
                      <a:pt x="2" y="0"/>
                    </a:cubicBezTo>
                    <a:cubicBezTo>
                      <a:pt x="1" y="1"/>
                      <a:pt x="0"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2" name="Freeform 784"/>
              <p:cNvSpPr>
                <a:spLocks/>
              </p:cNvSpPr>
              <p:nvPr/>
            </p:nvSpPr>
            <p:spPr bwMode="auto">
              <a:xfrm>
                <a:off x="3932" y="1060"/>
                <a:ext cx="4"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3" name="Freeform 785"/>
              <p:cNvSpPr>
                <a:spLocks/>
              </p:cNvSpPr>
              <p:nvPr/>
            </p:nvSpPr>
            <p:spPr bwMode="auto">
              <a:xfrm>
                <a:off x="3940" y="1060"/>
                <a:ext cx="5"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4" name="Freeform 786"/>
              <p:cNvSpPr>
                <a:spLocks/>
              </p:cNvSpPr>
              <p:nvPr/>
            </p:nvSpPr>
            <p:spPr bwMode="auto">
              <a:xfrm>
                <a:off x="3949" y="1060"/>
                <a:ext cx="5"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2"/>
                      <a:pt x="1" y="32"/>
                      <a:pt x="2" y="32"/>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5" name="Freeform 787"/>
              <p:cNvSpPr>
                <a:spLocks/>
              </p:cNvSpPr>
              <p:nvPr/>
            </p:nvSpPr>
            <p:spPr bwMode="auto">
              <a:xfrm>
                <a:off x="3958" y="1060"/>
                <a:ext cx="4"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2"/>
                      <a:pt x="1" y="32"/>
                      <a:pt x="2" y="32"/>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6" name="Rectangle 788"/>
              <p:cNvSpPr>
                <a:spLocks noChangeArrowheads="1"/>
              </p:cNvSpPr>
              <p:nvPr/>
            </p:nvSpPr>
            <p:spPr bwMode="auto">
              <a:xfrm>
                <a:off x="3969" y="1060"/>
                <a:ext cx="1" cy="1"/>
              </a:xfrm>
              <a:prstGeom prst="rect">
                <a:avLst/>
              </a:prstGeom>
              <a:solidFill>
                <a:srgbClr val="EF96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7" name="Freeform 789"/>
              <p:cNvSpPr>
                <a:spLocks/>
              </p:cNvSpPr>
              <p:nvPr/>
            </p:nvSpPr>
            <p:spPr bwMode="auto">
              <a:xfrm>
                <a:off x="3964" y="1060"/>
                <a:ext cx="5" cy="69"/>
              </a:xfrm>
              <a:custGeom>
                <a:avLst/>
                <a:gdLst>
                  <a:gd name="T0" fmla="*/ 2 w 2"/>
                  <a:gd name="T1" fmla="*/ 0 h 32"/>
                  <a:gd name="T2" fmla="*/ 0 w 2"/>
                  <a:gd name="T3" fmla="*/ 0 h 32"/>
                  <a:gd name="T4" fmla="*/ 0 w 2"/>
                  <a:gd name="T5" fmla="*/ 32 h 32"/>
                  <a:gd name="T6" fmla="*/ 2 w 2"/>
                  <a:gd name="T7" fmla="*/ 32 h 32"/>
                  <a:gd name="T8" fmla="*/ 2 w 2"/>
                  <a:gd name="T9" fmla="*/ 0 h 32"/>
                </a:gdLst>
                <a:ahLst/>
                <a:cxnLst>
                  <a:cxn ang="0">
                    <a:pos x="T0" y="T1"/>
                  </a:cxn>
                  <a:cxn ang="0">
                    <a:pos x="T2" y="T3"/>
                  </a:cxn>
                  <a:cxn ang="0">
                    <a:pos x="T4" y="T5"/>
                  </a:cxn>
                  <a:cxn ang="0">
                    <a:pos x="T6" y="T7"/>
                  </a:cxn>
                  <a:cxn ang="0">
                    <a:pos x="T8" y="T9"/>
                  </a:cxn>
                </a:cxnLst>
                <a:rect l="0" t="0" r="r" b="b"/>
                <a:pathLst>
                  <a:path w="2" h="32">
                    <a:moveTo>
                      <a:pt x="2" y="0"/>
                    </a:moveTo>
                    <a:cubicBezTo>
                      <a:pt x="0" y="0"/>
                      <a:pt x="0" y="0"/>
                      <a:pt x="0" y="0"/>
                    </a:cubicBezTo>
                    <a:cubicBezTo>
                      <a:pt x="0" y="32"/>
                      <a:pt x="0" y="32"/>
                      <a:pt x="0" y="32"/>
                    </a:cubicBezTo>
                    <a:cubicBezTo>
                      <a:pt x="1" y="32"/>
                      <a:pt x="2" y="32"/>
                      <a:pt x="2" y="32"/>
                    </a:cubicBezTo>
                    <a:cubicBezTo>
                      <a:pt x="2" y="0"/>
                      <a:pt x="2" y="0"/>
                      <a:pt x="2"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8" name="Freeform 790"/>
              <p:cNvSpPr>
                <a:spLocks/>
              </p:cNvSpPr>
              <p:nvPr/>
            </p:nvSpPr>
            <p:spPr bwMode="auto">
              <a:xfrm>
                <a:off x="3973" y="1060"/>
                <a:ext cx="4"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1" y="32"/>
                      <a:pt x="2" y="32"/>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9" name="Freeform 791"/>
              <p:cNvSpPr>
                <a:spLocks/>
              </p:cNvSpPr>
              <p:nvPr/>
            </p:nvSpPr>
            <p:spPr bwMode="auto">
              <a:xfrm>
                <a:off x="3982" y="1060"/>
                <a:ext cx="4" cy="69"/>
              </a:xfrm>
              <a:custGeom>
                <a:avLst/>
                <a:gdLst>
                  <a:gd name="T0" fmla="*/ 0 w 2"/>
                  <a:gd name="T1" fmla="*/ 0 h 32"/>
                  <a:gd name="T2" fmla="*/ 0 w 2"/>
                  <a:gd name="T3" fmla="*/ 32 h 32"/>
                  <a:gd name="T4" fmla="*/ 2 w 2"/>
                  <a:gd name="T5" fmla="*/ 31 h 32"/>
                  <a:gd name="T6" fmla="*/ 2 w 2"/>
                  <a:gd name="T7" fmla="*/ 1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1"/>
                      <a:pt x="1" y="31"/>
                      <a:pt x="2" y="31"/>
                    </a:cubicBezTo>
                    <a:cubicBezTo>
                      <a:pt x="2" y="1"/>
                      <a:pt x="2" y="1"/>
                      <a:pt x="2" y="1"/>
                    </a:cubicBezTo>
                    <a:cubicBezTo>
                      <a:pt x="1" y="1"/>
                      <a:pt x="1" y="1"/>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0" name="Freeform 792"/>
              <p:cNvSpPr>
                <a:spLocks/>
              </p:cNvSpPr>
              <p:nvPr/>
            </p:nvSpPr>
            <p:spPr bwMode="auto">
              <a:xfrm>
                <a:off x="3990" y="1062"/>
                <a:ext cx="5" cy="65"/>
              </a:xfrm>
              <a:custGeom>
                <a:avLst/>
                <a:gdLst>
                  <a:gd name="T0" fmla="*/ 0 w 2"/>
                  <a:gd name="T1" fmla="*/ 0 h 30"/>
                  <a:gd name="T2" fmla="*/ 0 w 2"/>
                  <a:gd name="T3" fmla="*/ 30 h 30"/>
                  <a:gd name="T4" fmla="*/ 2 w 2"/>
                  <a:gd name="T5" fmla="*/ 30 h 30"/>
                  <a:gd name="T6" fmla="*/ 2 w 2"/>
                  <a:gd name="T7" fmla="*/ 0 h 30"/>
                  <a:gd name="T8" fmla="*/ 0 w 2"/>
                  <a:gd name="T9" fmla="*/ 0 h 30"/>
                </a:gdLst>
                <a:ahLst/>
                <a:cxnLst>
                  <a:cxn ang="0">
                    <a:pos x="T0" y="T1"/>
                  </a:cxn>
                  <a:cxn ang="0">
                    <a:pos x="T2" y="T3"/>
                  </a:cxn>
                  <a:cxn ang="0">
                    <a:pos x="T4" y="T5"/>
                  </a:cxn>
                  <a:cxn ang="0">
                    <a:pos x="T6" y="T7"/>
                  </a:cxn>
                  <a:cxn ang="0">
                    <a:pos x="T8" y="T9"/>
                  </a:cxn>
                </a:cxnLst>
                <a:rect l="0" t="0" r="r" b="b"/>
                <a:pathLst>
                  <a:path w="2" h="30">
                    <a:moveTo>
                      <a:pt x="0" y="0"/>
                    </a:moveTo>
                    <a:cubicBezTo>
                      <a:pt x="0" y="30"/>
                      <a:pt x="0" y="30"/>
                      <a:pt x="0" y="30"/>
                    </a:cubicBezTo>
                    <a:cubicBezTo>
                      <a:pt x="1" y="30"/>
                      <a:pt x="1" y="30"/>
                      <a:pt x="2" y="30"/>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1" name="Freeform 793"/>
              <p:cNvSpPr>
                <a:spLocks/>
              </p:cNvSpPr>
              <p:nvPr/>
            </p:nvSpPr>
            <p:spPr bwMode="auto">
              <a:xfrm>
                <a:off x="3999" y="1064"/>
                <a:ext cx="2" cy="61"/>
              </a:xfrm>
              <a:custGeom>
                <a:avLst/>
                <a:gdLst>
                  <a:gd name="T0" fmla="*/ 0 w 1"/>
                  <a:gd name="T1" fmla="*/ 0 h 28"/>
                  <a:gd name="T2" fmla="*/ 0 w 1"/>
                  <a:gd name="T3" fmla="*/ 28 h 28"/>
                  <a:gd name="T4" fmla="*/ 1 w 1"/>
                  <a:gd name="T5" fmla="*/ 28 h 28"/>
                  <a:gd name="T6" fmla="*/ 1 w 1"/>
                  <a:gd name="T7" fmla="*/ 0 h 28"/>
                  <a:gd name="T8" fmla="*/ 0 w 1"/>
                  <a:gd name="T9" fmla="*/ 0 h 28"/>
                </a:gdLst>
                <a:ahLst/>
                <a:cxnLst>
                  <a:cxn ang="0">
                    <a:pos x="T0" y="T1"/>
                  </a:cxn>
                  <a:cxn ang="0">
                    <a:pos x="T2" y="T3"/>
                  </a:cxn>
                  <a:cxn ang="0">
                    <a:pos x="T4" y="T5"/>
                  </a:cxn>
                  <a:cxn ang="0">
                    <a:pos x="T6" y="T7"/>
                  </a:cxn>
                  <a:cxn ang="0">
                    <a:pos x="T8" y="T9"/>
                  </a:cxn>
                </a:cxnLst>
                <a:rect l="0" t="0" r="r" b="b"/>
                <a:pathLst>
                  <a:path w="1" h="28">
                    <a:moveTo>
                      <a:pt x="0" y="0"/>
                    </a:moveTo>
                    <a:cubicBezTo>
                      <a:pt x="0" y="28"/>
                      <a:pt x="0" y="28"/>
                      <a:pt x="0" y="28"/>
                    </a:cubicBezTo>
                    <a:cubicBezTo>
                      <a:pt x="0" y="28"/>
                      <a:pt x="1" y="28"/>
                      <a:pt x="1" y="28"/>
                    </a:cubicBezTo>
                    <a:cubicBezTo>
                      <a:pt x="1" y="0"/>
                      <a:pt x="1" y="0"/>
                      <a:pt x="1"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2" name="Freeform 794"/>
              <p:cNvSpPr>
                <a:spLocks/>
              </p:cNvSpPr>
              <p:nvPr/>
            </p:nvSpPr>
            <p:spPr bwMode="auto">
              <a:xfrm>
                <a:off x="4006" y="1066"/>
                <a:ext cx="4" cy="56"/>
              </a:xfrm>
              <a:custGeom>
                <a:avLst/>
                <a:gdLst>
                  <a:gd name="T0" fmla="*/ 0 w 2"/>
                  <a:gd name="T1" fmla="*/ 0 h 26"/>
                  <a:gd name="T2" fmla="*/ 0 w 2"/>
                  <a:gd name="T3" fmla="*/ 26 h 26"/>
                  <a:gd name="T4" fmla="*/ 2 w 2"/>
                  <a:gd name="T5" fmla="*/ 25 h 26"/>
                  <a:gd name="T6" fmla="*/ 2 w 2"/>
                  <a:gd name="T7" fmla="*/ 1 h 26"/>
                  <a:gd name="T8" fmla="*/ 0 w 2"/>
                  <a:gd name="T9" fmla="*/ 0 h 26"/>
                </a:gdLst>
                <a:ahLst/>
                <a:cxnLst>
                  <a:cxn ang="0">
                    <a:pos x="T0" y="T1"/>
                  </a:cxn>
                  <a:cxn ang="0">
                    <a:pos x="T2" y="T3"/>
                  </a:cxn>
                  <a:cxn ang="0">
                    <a:pos x="T4" y="T5"/>
                  </a:cxn>
                  <a:cxn ang="0">
                    <a:pos x="T6" y="T7"/>
                  </a:cxn>
                  <a:cxn ang="0">
                    <a:pos x="T8" y="T9"/>
                  </a:cxn>
                </a:cxnLst>
                <a:rect l="0" t="0" r="r" b="b"/>
                <a:pathLst>
                  <a:path w="2" h="26">
                    <a:moveTo>
                      <a:pt x="0" y="0"/>
                    </a:moveTo>
                    <a:cubicBezTo>
                      <a:pt x="0" y="26"/>
                      <a:pt x="0" y="26"/>
                      <a:pt x="0" y="26"/>
                    </a:cubicBezTo>
                    <a:cubicBezTo>
                      <a:pt x="1" y="26"/>
                      <a:pt x="2" y="26"/>
                      <a:pt x="2" y="25"/>
                    </a:cubicBezTo>
                    <a:cubicBezTo>
                      <a:pt x="2" y="1"/>
                      <a:pt x="2" y="1"/>
                      <a:pt x="2" y="1"/>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3" name="Freeform 795"/>
              <p:cNvSpPr>
                <a:spLocks/>
              </p:cNvSpPr>
              <p:nvPr/>
            </p:nvSpPr>
            <p:spPr bwMode="auto">
              <a:xfrm>
                <a:off x="4014" y="1070"/>
                <a:ext cx="5" cy="48"/>
              </a:xfrm>
              <a:custGeom>
                <a:avLst/>
                <a:gdLst>
                  <a:gd name="T0" fmla="*/ 0 w 2"/>
                  <a:gd name="T1" fmla="*/ 0 h 22"/>
                  <a:gd name="T2" fmla="*/ 0 w 2"/>
                  <a:gd name="T3" fmla="*/ 22 h 22"/>
                  <a:gd name="T4" fmla="*/ 2 w 2"/>
                  <a:gd name="T5" fmla="*/ 21 h 22"/>
                  <a:gd name="T6" fmla="*/ 2 w 2"/>
                  <a:gd name="T7" fmla="*/ 1 h 22"/>
                  <a:gd name="T8" fmla="*/ 0 w 2"/>
                  <a:gd name="T9" fmla="*/ 0 h 22"/>
                </a:gdLst>
                <a:ahLst/>
                <a:cxnLst>
                  <a:cxn ang="0">
                    <a:pos x="T0" y="T1"/>
                  </a:cxn>
                  <a:cxn ang="0">
                    <a:pos x="T2" y="T3"/>
                  </a:cxn>
                  <a:cxn ang="0">
                    <a:pos x="T4" y="T5"/>
                  </a:cxn>
                  <a:cxn ang="0">
                    <a:pos x="T6" y="T7"/>
                  </a:cxn>
                  <a:cxn ang="0">
                    <a:pos x="T8" y="T9"/>
                  </a:cxn>
                </a:cxnLst>
                <a:rect l="0" t="0" r="r" b="b"/>
                <a:pathLst>
                  <a:path w="2" h="22">
                    <a:moveTo>
                      <a:pt x="0" y="0"/>
                    </a:moveTo>
                    <a:cubicBezTo>
                      <a:pt x="0" y="22"/>
                      <a:pt x="0" y="22"/>
                      <a:pt x="0" y="22"/>
                    </a:cubicBezTo>
                    <a:cubicBezTo>
                      <a:pt x="1" y="22"/>
                      <a:pt x="2" y="22"/>
                      <a:pt x="2" y="21"/>
                    </a:cubicBezTo>
                    <a:cubicBezTo>
                      <a:pt x="2" y="1"/>
                      <a:pt x="2" y="1"/>
                      <a:pt x="2" y="1"/>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4" name="Freeform 796"/>
              <p:cNvSpPr>
                <a:spLocks/>
              </p:cNvSpPr>
              <p:nvPr/>
            </p:nvSpPr>
            <p:spPr bwMode="auto">
              <a:xfrm>
                <a:off x="4023" y="1075"/>
                <a:ext cx="4" cy="39"/>
              </a:xfrm>
              <a:custGeom>
                <a:avLst/>
                <a:gdLst>
                  <a:gd name="T0" fmla="*/ 2 w 2"/>
                  <a:gd name="T1" fmla="*/ 14 h 18"/>
                  <a:gd name="T2" fmla="*/ 2 w 2"/>
                  <a:gd name="T3" fmla="*/ 4 h 18"/>
                  <a:gd name="T4" fmla="*/ 0 w 2"/>
                  <a:gd name="T5" fmla="*/ 0 h 18"/>
                  <a:gd name="T6" fmla="*/ 0 w 2"/>
                  <a:gd name="T7" fmla="*/ 18 h 18"/>
                  <a:gd name="T8" fmla="*/ 2 w 2"/>
                  <a:gd name="T9" fmla="*/ 14 h 18"/>
                </a:gdLst>
                <a:ahLst/>
                <a:cxnLst>
                  <a:cxn ang="0">
                    <a:pos x="T0" y="T1"/>
                  </a:cxn>
                  <a:cxn ang="0">
                    <a:pos x="T2" y="T3"/>
                  </a:cxn>
                  <a:cxn ang="0">
                    <a:pos x="T4" y="T5"/>
                  </a:cxn>
                  <a:cxn ang="0">
                    <a:pos x="T6" y="T7"/>
                  </a:cxn>
                  <a:cxn ang="0">
                    <a:pos x="T8" y="T9"/>
                  </a:cxn>
                </a:cxnLst>
                <a:rect l="0" t="0" r="r" b="b"/>
                <a:pathLst>
                  <a:path w="2" h="18">
                    <a:moveTo>
                      <a:pt x="2" y="14"/>
                    </a:moveTo>
                    <a:cubicBezTo>
                      <a:pt x="2" y="4"/>
                      <a:pt x="2" y="4"/>
                      <a:pt x="2" y="4"/>
                    </a:cubicBezTo>
                    <a:cubicBezTo>
                      <a:pt x="2" y="2"/>
                      <a:pt x="2" y="1"/>
                      <a:pt x="0" y="0"/>
                    </a:cubicBezTo>
                    <a:cubicBezTo>
                      <a:pt x="0" y="18"/>
                      <a:pt x="0" y="18"/>
                      <a:pt x="0" y="18"/>
                    </a:cubicBezTo>
                    <a:cubicBezTo>
                      <a:pt x="2" y="17"/>
                      <a:pt x="2" y="15"/>
                      <a:pt x="2" y="1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5" name="Oval 797"/>
              <p:cNvSpPr>
                <a:spLocks noChangeArrowheads="1"/>
              </p:cNvSpPr>
              <p:nvPr/>
            </p:nvSpPr>
            <p:spPr bwMode="auto">
              <a:xfrm>
                <a:off x="3884" y="1060"/>
                <a:ext cx="143" cy="47"/>
              </a:xfrm>
              <a:prstGeom prst="ellipse">
                <a:avLst/>
              </a:prstGeom>
              <a:solidFill>
                <a:srgbClr val="FFCD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6" name="Oval 798"/>
              <p:cNvSpPr>
                <a:spLocks noChangeArrowheads="1"/>
              </p:cNvSpPr>
              <p:nvPr/>
            </p:nvSpPr>
            <p:spPr bwMode="auto">
              <a:xfrm>
                <a:off x="3897" y="1066"/>
                <a:ext cx="117" cy="37"/>
              </a:xfrm>
              <a:prstGeom prst="ellipse">
                <a:avLst/>
              </a:prstGeom>
              <a:solidFill>
                <a:srgbClr val="FFD3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7" name="Oval 799"/>
              <p:cNvSpPr>
                <a:spLocks noChangeArrowheads="1"/>
              </p:cNvSpPr>
              <p:nvPr/>
            </p:nvSpPr>
            <p:spPr bwMode="auto">
              <a:xfrm>
                <a:off x="3897" y="1064"/>
                <a:ext cx="117" cy="35"/>
              </a:xfrm>
              <a:prstGeom prst="ellipse">
                <a:avLst/>
              </a:prstGeom>
              <a:solidFill>
                <a:srgbClr val="F7BF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8" name="Freeform 800"/>
              <p:cNvSpPr>
                <a:spLocks/>
              </p:cNvSpPr>
              <p:nvPr/>
            </p:nvSpPr>
            <p:spPr bwMode="auto">
              <a:xfrm>
                <a:off x="3897" y="1064"/>
                <a:ext cx="117" cy="19"/>
              </a:xfrm>
              <a:custGeom>
                <a:avLst/>
                <a:gdLst>
                  <a:gd name="T0" fmla="*/ 27 w 54"/>
                  <a:gd name="T1" fmla="*/ 1 h 9"/>
                  <a:gd name="T2" fmla="*/ 54 w 54"/>
                  <a:gd name="T3" fmla="*/ 9 h 9"/>
                  <a:gd name="T4" fmla="*/ 54 w 54"/>
                  <a:gd name="T5" fmla="*/ 8 h 9"/>
                  <a:gd name="T6" fmla="*/ 27 w 54"/>
                  <a:gd name="T7" fmla="*/ 0 h 9"/>
                  <a:gd name="T8" fmla="*/ 0 w 54"/>
                  <a:gd name="T9" fmla="*/ 8 h 9"/>
                  <a:gd name="T10" fmla="*/ 0 w 54"/>
                  <a:gd name="T11" fmla="*/ 9 h 9"/>
                  <a:gd name="T12" fmla="*/ 27 w 54"/>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54" h="9">
                    <a:moveTo>
                      <a:pt x="27" y="1"/>
                    </a:moveTo>
                    <a:cubicBezTo>
                      <a:pt x="41" y="1"/>
                      <a:pt x="53" y="4"/>
                      <a:pt x="54" y="9"/>
                    </a:cubicBezTo>
                    <a:cubicBezTo>
                      <a:pt x="54" y="8"/>
                      <a:pt x="54" y="8"/>
                      <a:pt x="54" y="8"/>
                    </a:cubicBezTo>
                    <a:cubicBezTo>
                      <a:pt x="54" y="3"/>
                      <a:pt x="42" y="0"/>
                      <a:pt x="27" y="0"/>
                    </a:cubicBezTo>
                    <a:cubicBezTo>
                      <a:pt x="12" y="0"/>
                      <a:pt x="0" y="3"/>
                      <a:pt x="0" y="8"/>
                    </a:cubicBezTo>
                    <a:cubicBezTo>
                      <a:pt x="0" y="8"/>
                      <a:pt x="0" y="8"/>
                      <a:pt x="0" y="9"/>
                    </a:cubicBezTo>
                    <a:cubicBezTo>
                      <a:pt x="1" y="4"/>
                      <a:pt x="13" y="1"/>
                      <a:pt x="27" y="1"/>
                    </a:cubicBez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9" name="Freeform 801"/>
              <p:cNvSpPr>
                <a:spLocks/>
              </p:cNvSpPr>
              <p:nvPr/>
            </p:nvSpPr>
            <p:spPr bwMode="auto">
              <a:xfrm>
                <a:off x="3884" y="1029"/>
                <a:ext cx="143" cy="72"/>
              </a:xfrm>
              <a:custGeom>
                <a:avLst/>
                <a:gdLst>
                  <a:gd name="T0" fmla="*/ 66 w 66"/>
                  <a:gd name="T1" fmla="*/ 21 h 33"/>
                  <a:gd name="T2" fmla="*/ 33 w 66"/>
                  <a:gd name="T3" fmla="*/ 33 h 33"/>
                  <a:gd name="T4" fmla="*/ 0 w 66"/>
                  <a:gd name="T5" fmla="*/ 21 h 33"/>
                  <a:gd name="T6" fmla="*/ 0 w 66"/>
                  <a:gd name="T7" fmla="*/ 11 h 33"/>
                  <a:gd name="T8" fmla="*/ 33 w 66"/>
                  <a:gd name="T9" fmla="*/ 0 h 33"/>
                  <a:gd name="T10" fmla="*/ 66 w 66"/>
                  <a:gd name="T11" fmla="*/ 11 h 33"/>
                  <a:gd name="T12" fmla="*/ 66 w 66"/>
                  <a:gd name="T13" fmla="*/ 21 h 33"/>
                </a:gdLst>
                <a:ahLst/>
                <a:cxnLst>
                  <a:cxn ang="0">
                    <a:pos x="T0" y="T1"/>
                  </a:cxn>
                  <a:cxn ang="0">
                    <a:pos x="T2" y="T3"/>
                  </a:cxn>
                  <a:cxn ang="0">
                    <a:pos x="T4" y="T5"/>
                  </a:cxn>
                  <a:cxn ang="0">
                    <a:pos x="T6" y="T7"/>
                  </a:cxn>
                  <a:cxn ang="0">
                    <a:pos x="T8" y="T9"/>
                  </a:cxn>
                  <a:cxn ang="0">
                    <a:pos x="T10" y="T11"/>
                  </a:cxn>
                  <a:cxn ang="0">
                    <a:pos x="T12" y="T13"/>
                  </a:cxn>
                </a:cxnLst>
                <a:rect l="0" t="0" r="r" b="b"/>
                <a:pathLst>
                  <a:path w="66" h="33">
                    <a:moveTo>
                      <a:pt x="66" y="21"/>
                    </a:moveTo>
                    <a:cubicBezTo>
                      <a:pt x="66" y="28"/>
                      <a:pt x="51" y="33"/>
                      <a:pt x="33" y="33"/>
                    </a:cubicBezTo>
                    <a:cubicBezTo>
                      <a:pt x="15" y="33"/>
                      <a:pt x="0" y="28"/>
                      <a:pt x="0" y="21"/>
                    </a:cubicBezTo>
                    <a:cubicBezTo>
                      <a:pt x="0" y="11"/>
                      <a:pt x="0" y="11"/>
                      <a:pt x="0" y="11"/>
                    </a:cubicBezTo>
                    <a:cubicBezTo>
                      <a:pt x="0" y="5"/>
                      <a:pt x="15" y="0"/>
                      <a:pt x="33" y="0"/>
                    </a:cubicBezTo>
                    <a:cubicBezTo>
                      <a:pt x="51" y="0"/>
                      <a:pt x="66" y="5"/>
                      <a:pt x="66" y="11"/>
                    </a:cubicBezTo>
                    <a:lnTo>
                      <a:pt x="66" y="21"/>
                    </a:ln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0" name="Freeform 802"/>
              <p:cNvSpPr>
                <a:spLocks/>
              </p:cNvSpPr>
              <p:nvPr/>
            </p:nvSpPr>
            <p:spPr bwMode="auto">
              <a:xfrm>
                <a:off x="3884" y="1027"/>
                <a:ext cx="143" cy="69"/>
              </a:xfrm>
              <a:custGeom>
                <a:avLst/>
                <a:gdLst>
                  <a:gd name="T0" fmla="*/ 66 w 66"/>
                  <a:gd name="T1" fmla="*/ 21 h 32"/>
                  <a:gd name="T2" fmla="*/ 33 w 66"/>
                  <a:gd name="T3" fmla="*/ 32 h 32"/>
                  <a:gd name="T4" fmla="*/ 0 w 66"/>
                  <a:gd name="T5" fmla="*/ 21 h 32"/>
                  <a:gd name="T6" fmla="*/ 0 w 66"/>
                  <a:gd name="T7" fmla="*/ 11 h 32"/>
                  <a:gd name="T8" fmla="*/ 33 w 66"/>
                  <a:gd name="T9" fmla="*/ 0 h 32"/>
                  <a:gd name="T10" fmla="*/ 66 w 66"/>
                  <a:gd name="T11" fmla="*/ 11 h 32"/>
                  <a:gd name="T12" fmla="*/ 66 w 66"/>
                  <a:gd name="T13" fmla="*/ 21 h 32"/>
                </a:gdLst>
                <a:ahLst/>
                <a:cxnLst>
                  <a:cxn ang="0">
                    <a:pos x="T0" y="T1"/>
                  </a:cxn>
                  <a:cxn ang="0">
                    <a:pos x="T2" y="T3"/>
                  </a:cxn>
                  <a:cxn ang="0">
                    <a:pos x="T4" y="T5"/>
                  </a:cxn>
                  <a:cxn ang="0">
                    <a:pos x="T6" y="T7"/>
                  </a:cxn>
                  <a:cxn ang="0">
                    <a:pos x="T8" y="T9"/>
                  </a:cxn>
                  <a:cxn ang="0">
                    <a:pos x="T10" y="T11"/>
                  </a:cxn>
                  <a:cxn ang="0">
                    <a:pos x="T12" y="T13"/>
                  </a:cxn>
                </a:cxnLst>
                <a:rect l="0" t="0" r="r" b="b"/>
                <a:pathLst>
                  <a:path w="66" h="32">
                    <a:moveTo>
                      <a:pt x="66" y="21"/>
                    </a:moveTo>
                    <a:cubicBezTo>
                      <a:pt x="66" y="27"/>
                      <a:pt x="51" y="32"/>
                      <a:pt x="33" y="32"/>
                    </a:cubicBezTo>
                    <a:cubicBezTo>
                      <a:pt x="15" y="32"/>
                      <a:pt x="0" y="27"/>
                      <a:pt x="0" y="21"/>
                    </a:cubicBezTo>
                    <a:cubicBezTo>
                      <a:pt x="0" y="11"/>
                      <a:pt x="0" y="11"/>
                      <a:pt x="0" y="11"/>
                    </a:cubicBezTo>
                    <a:cubicBezTo>
                      <a:pt x="0" y="5"/>
                      <a:pt x="15" y="0"/>
                      <a:pt x="33" y="0"/>
                    </a:cubicBezTo>
                    <a:cubicBezTo>
                      <a:pt x="51" y="0"/>
                      <a:pt x="66" y="5"/>
                      <a:pt x="66" y="11"/>
                    </a:cubicBezTo>
                    <a:lnTo>
                      <a:pt x="66" y="21"/>
                    </a:ln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1" name="Freeform 803"/>
              <p:cNvSpPr>
                <a:spLocks/>
              </p:cNvSpPr>
              <p:nvPr/>
            </p:nvSpPr>
            <p:spPr bwMode="auto">
              <a:xfrm>
                <a:off x="3884" y="1042"/>
                <a:ext cx="4" cy="39"/>
              </a:xfrm>
              <a:custGeom>
                <a:avLst/>
                <a:gdLst>
                  <a:gd name="T0" fmla="*/ 0 w 2"/>
                  <a:gd name="T1" fmla="*/ 4 h 18"/>
                  <a:gd name="T2" fmla="*/ 0 w 2"/>
                  <a:gd name="T3" fmla="*/ 14 h 18"/>
                  <a:gd name="T4" fmla="*/ 2 w 2"/>
                  <a:gd name="T5" fmla="*/ 18 h 18"/>
                  <a:gd name="T6" fmla="*/ 2 w 2"/>
                  <a:gd name="T7" fmla="*/ 0 h 18"/>
                  <a:gd name="T8" fmla="*/ 0 w 2"/>
                  <a:gd name="T9" fmla="*/ 4 h 18"/>
                </a:gdLst>
                <a:ahLst/>
                <a:cxnLst>
                  <a:cxn ang="0">
                    <a:pos x="T0" y="T1"/>
                  </a:cxn>
                  <a:cxn ang="0">
                    <a:pos x="T2" y="T3"/>
                  </a:cxn>
                  <a:cxn ang="0">
                    <a:pos x="T4" y="T5"/>
                  </a:cxn>
                  <a:cxn ang="0">
                    <a:pos x="T6" y="T7"/>
                  </a:cxn>
                  <a:cxn ang="0">
                    <a:pos x="T8" y="T9"/>
                  </a:cxn>
                </a:cxnLst>
                <a:rect l="0" t="0" r="r" b="b"/>
                <a:pathLst>
                  <a:path w="2" h="18">
                    <a:moveTo>
                      <a:pt x="0" y="4"/>
                    </a:moveTo>
                    <a:cubicBezTo>
                      <a:pt x="0" y="14"/>
                      <a:pt x="0" y="14"/>
                      <a:pt x="0" y="14"/>
                    </a:cubicBezTo>
                    <a:cubicBezTo>
                      <a:pt x="0" y="15"/>
                      <a:pt x="0" y="17"/>
                      <a:pt x="2" y="18"/>
                    </a:cubicBezTo>
                    <a:cubicBezTo>
                      <a:pt x="2" y="0"/>
                      <a:pt x="2" y="0"/>
                      <a:pt x="2" y="0"/>
                    </a:cubicBezTo>
                    <a:cubicBezTo>
                      <a:pt x="0" y="1"/>
                      <a:pt x="0" y="3"/>
                      <a:pt x="0" y="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2" name="Freeform 804"/>
              <p:cNvSpPr>
                <a:spLocks/>
              </p:cNvSpPr>
              <p:nvPr/>
            </p:nvSpPr>
            <p:spPr bwMode="auto">
              <a:xfrm>
                <a:off x="3893" y="1038"/>
                <a:ext cx="2" cy="48"/>
              </a:xfrm>
              <a:custGeom>
                <a:avLst/>
                <a:gdLst>
                  <a:gd name="T0" fmla="*/ 0 w 1"/>
                  <a:gd name="T1" fmla="*/ 1 h 22"/>
                  <a:gd name="T2" fmla="*/ 0 w 1"/>
                  <a:gd name="T3" fmla="*/ 21 h 22"/>
                  <a:gd name="T4" fmla="*/ 1 w 1"/>
                  <a:gd name="T5" fmla="*/ 22 h 22"/>
                  <a:gd name="T6" fmla="*/ 1 w 1"/>
                  <a:gd name="T7" fmla="*/ 0 h 22"/>
                  <a:gd name="T8" fmla="*/ 0 w 1"/>
                  <a:gd name="T9" fmla="*/ 1 h 22"/>
                </a:gdLst>
                <a:ahLst/>
                <a:cxnLst>
                  <a:cxn ang="0">
                    <a:pos x="T0" y="T1"/>
                  </a:cxn>
                  <a:cxn ang="0">
                    <a:pos x="T2" y="T3"/>
                  </a:cxn>
                  <a:cxn ang="0">
                    <a:pos x="T4" y="T5"/>
                  </a:cxn>
                  <a:cxn ang="0">
                    <a:pos x="T6" y="T7"/>
                  </a:cxn>
                  <a:cxn ang="0">
                    <a:pos x="T8" y="T9"/>
                  </a:cxn>
                </a:cxnLst>
                <a:rect l="0" t="0" r="r" b="b"/>
                <a:pathLst>
                  <a:path w="1" h="22">
                    <a:moveTo>
                      <a:pt x="0" y="1"/>
                    </a:moveTo>
                    <a:cubicBezTo>
                      <a:pt x="0" y="21"/>
                      <a:pt x="0" y="21"/>
                      <a:pt x="0" y="21"/>
                    </a:cubicBezTo>
                    <a:cubicBezTo>
                      <a:pt x="0" y="22"/>
                      <a:pt x="1" y="22"/>
                      <a:pt x="1" y="22"/>
                    </a:cubicBezTo>
                    <a:cubicBezTo>
                      <a:pt x="1" y="0"/>
                      <a:pt x="1" y="0"/>
                      <a:pt x="1" y="0"/>
                    </a:cubicBezTo>
                    <a:cubicBezTo>
                      <a:pt x="1" y="0"/>
                      <a:pt x="0"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3" name="Freeform 805"/>
              <p:cNvSpPr>
                <a:spLocks/>
              </p:cNvSpPr>
              <p:nvPr/>
            </p:nvSpPr>
            <p:spPr bwMode="auto">
              <a:xfrm>
                <a:off x="3899" y="1034"/>
                <a:ext cx="5" cy="56"/>
              </a:xfrm>
              <a:custGeom>
                <a:avLst/>
                <a:gdLst>
                  <a:gd name="T0" fmla="*/ 0 w 2"/>
                  <a:gd name="T1" fmla="*/ 1 h 26"/>
                  <a:gd name="T2" fmla="*/ 0 w 2"/>
                  <a:gd name="T3" fmla="*/ 25 h 26"/>
                  <a:gd name="T4" fmla="*/ 2 w 2"/>
                  <a:gd name="T5" fmla="*/ 26 h 26"/>
                  <a:gd name="T6" fmla="*/ 2 w 2"/>
                  <a:gd name="T7" fmla="*/ 0 h 26"/>
                  <a:gd name="T8" fmla="*/ 0 w 2"/>
                  <a:gd name="T9" fmla="*/ 1 h 26"/>
                </a:gdLst>
                <a:ahLst/>
                <a:cxnLst>
                  <a:cxn ang="0">
                    <a:pos x="T0" y="T1"/>
                  </a:cxn>
                  <a:cxn ang="0">
                    <a:pos x="T2" y="T3"/>
                  </a:cxn>
                  <a:cxn ang="0">
                    <a:pos x="T4" y="T5"/>
                  </a:cxn>
                  <a:cxn ang="0">
                    <a:pos x="T6" y="T7"/>
                  </a:cxn>
                  <a:cxn ang="0">
                    <a:pos x="T8" y="T9"/>
                  </a:cxn>
                </a:cxnLst>
                <a:rect l="0" t="0" r="r" b="b"/>
                <a:pathLst>
                  <a:path w="2" h="26">
                    <a:moveTo>
                      <a:pt x="0" y="1"/>
                    </a:moveTo>
                    <a:cubicBezTo>
                      <a:pt x="0" y="25"/>
                      <a:pt x="0" y="25"/>
                      <a:pt x="0" y="25"/>
                    </a:cubicBezTo>
                    <a:cubicBezTo>
                      <a:pt x="1" y="25"/>
                      <a:pt x="1" y="26"/>
                      <a:pt x="2" y="26"/>
                    </a:cubicBezTo>
                    <a:cubicBezTo>
                      <a:pt x="2" y="0"/>
                      <a:pt x="2" y="0"/>
                      <a:pt x="2" y="0"/>
                    </a:cubicBezTo>
                    <a:cubicBezTo>
                      <a:pt x="1" y="0"/>
                      <a:pt x="1"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4" name="Freeform 806"/>
              <p:cNvSpPr>
                <a:spLocks/>
              </p:cNvSpPr>
              <p:nvPr/>
            </p:nvSpPr>
            <p:spPr bwMode="auto">
              <a:xfrm>
                <a:off x="3908" y="1031"/>
                <a:ext cx="4" cy="61"/>
              </a:xfrm>
              <a:custGeom>
                <a:avLst/>
                <a:gdLst>
                  <a:gd name="T0" fmla="*/ 0 w 2"/>
                  <a:gd name="T1" fmla="*/ 0 h 28"/>
                  <a:gd name="T2" fmla="*/ 0 w 2"/>
                  <a:gd name="T3" fmla="*/ 28 h 28"/>
                  <a:gd name="T4" fmla="*/ 2 w 2"/>
                  <a:gd name="T5" fmla="*/ 28 h 28"/>
                  <a:gd name="T6" fmla="*/ 2 w 2"/>
                  <a:gd name="T7" fmla="*/ 0 h 28"/>
                  <a:gd name="T8" fmla="*/ 0 w 2"/>
                  <a:gd name="T9" fmla="*/ 0 h 28"/>
                </a:gdLst>
                <a:ahLst/>
                <a:cxnLst>
                  <a:cxn ang="0">
                    <a:pos x="T0" y="T1"/>
                  </a:cxn>
                  <a:cxn ang="0">
                    <a:pos x="T2" y="T3"/>
                  </a:cxn>
                  <a:cxn ang="0">
                    <a:pos x="T4" y="T5"/>
                  </a:cxn>
                  <a:cxn ang="0">
                    <a:pos x="T6" y="T7"/>
                  </a:cxn>
                  <a:cxn ang="0">
                    <a:pos x="T8" y="T9"/>
                  </a:cxn>
                </a:cxnLst>
                <a:rect l="0" t="0" r="r" b="b"/>
                <a:pathLst>
                  <a:path w="2" h="28">
                    <a:moveTo>
                      <a:pt x="0" y="0"/>
                    </a:moveTo>
                    <a:cubicBezTo>
                      <a:pt x="0" y="28"/>
                      <a:pt x="0" y="28"/>
                      <a:pt x="0" y="28"/>
                    </a:cubicBezTo>
                    <a:cubicBezTo>
                      <a:pt x="1" y="28"/>
                      <a:pt x="1" y="28"/>
                      <a:pt x="2" y="28"/>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5" name="Freeform 807"/>
              <p:cNvSpPr>
                <a:spLocks/>
              </p:cNvSpPr>
              <p:nvPr/>
            </p:nvSpPr>
            <p:spPr bwMode="auto">
              <a:xfrm>
                <a:off x="3917" y="1029"/>
                <a:ext cx="4" cy="65"/>
              </a:xfrm>
              <a:custGeom>
                <a:avLst/>
                <a:gdLst>
                  <a:gd name="T0" fmla="*/ 0 w 2"/>
                  <a:gd name="T1" fmla="*/ 0 h 30"/>
                  <a:gd name="T2" fmla="*/ 0 w 2"/>
                  <a:gd name="T3" fmla="*/ 30 h 30"/>
                  <a:gd name="T4" fmla="*/ 2 w 2"/>
                  <a:gd name="T5" fmla="*/ 30 h 30"/>
                  <a:gd name="T6" fmla="*/ 2 w 2"/>
                  <a:gd name="T7" fmla="*/ 0 h 30"/>
                  <a:gd name="T8" fmla="*/ 0 w 2"/>
                  <a:gd name="T9" fmla="*/ 0 h 30"/>
                </a:gdLst>
                <a:ahLst/>
                <a:cxnLst>
                  <a:cxn ang="0">
                    <a:pos x="T0" y="T1"/>
                  </a:cxn>
                  <a:cxn ang="0">
                    <a:pos x="T2" y="T3"/>
                  </a:cxn>
                  <a:cxn ang="0">
                    <a:pos x="T4" y="T5"/>
                  </a:cxn>
                  <a:cxn ang="0">
                    <a:pos x="T6" y="T7"/>
                  </a:cxn>
                  <a:cxn ang="0">
                    <a:pos x="T8" y="T9"/>
                  </a:cxn>
                </a:cxnLst>
                <a:rect l="0" t="0" r="r" b="b"/>
                <a:pathLst>
                  <a:path w="2" h="30">
                    <a:moveTo>
                      <a:pt x="0" y="0"/>
                    </a:moveTo>
                    <a:cubicBezTo>
                      <a:pt x="0" y="30"/>
                      <a:pt x="0" y="30"/>
                      <a:pt x="0" y="30"/>
                    </a:cubicBezTo>
                    <a:cubicBezTo>
                      <a:pt x="1" y="30"/>
                      <a:pt x="1" y="30"/>
                      <a:pt x="2" y="30"/>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6" name="Freeform 808"/>
              <p:cNvSpPr>
                <a:spLocks/>
              </p:cNvSpPr>
              <p:nvPr/>
            </p:nvSpPr>
            <p:spPr bwMode="auto">
              <a:xfrm>
                <a:off x="3925" y="1027"/>
                <a:ext cx="5" cy="69"/>
              </a:xfrm>
              <a:custGeom>
                <a:avLst/>
                <a:gdLst>
                  <a:gd name="T0" fmla="*/ 0 w 2"/>
                  <a:gd name="T1" fmla="*/ 1 h 32"/>
                  <a:gd name="T2" fmla="*/ 0 w 2"/>
                  <a:gd name="T3" fmla="*/ 31 h 32"/>
                  <a:gd name="T4" fmla="*/ 2 w 2"/>
                  <a:gd name="T5" fmla="*/ 32 h 32"/>
                  <a:gd name="T6" fmla="*/ 2 w 2"/>
                  <a:gd name="T7" fmla="*/ 0 h 32"/>
                  <a:gd name="T8" fmla="*/ 0 w 2"/>
                  <a:gd name="T9" fmla="*/ 1 h 32"/>
                </a:gdLst>
                <a:ahLst/>
                <a:cxnLst>
                  <a:cxn ang="0">
                    <a:pos x="T0" y="T1"/>
                  </a:cxn>
                  <a:cxn ang="0">
                    <a:pos x="T2" y="T3"/>
                  </a:cxn>
                  <a:cxn ang="0">
                    <a:pos x="T4" y="T5"/>
                  </a:cxn>
                  <a:cxn ang="0">
                    <a:pos x="T6" y="T7"/>
                  </a:cxn>
                  <a:cxn ang="0">
                    <a:pos x="T8" y="T9"/>
                  </a:cxn>
                </a:cxnLst>
                <a:rect l="0" t="0" r="r" b="b"/>
                <a:pathLst>
                  <a:path w="2" h="32">
                    <a:moveTo>
                      <a:pt x="0" y="1"/>
                    </a:moveTo>
                    <a:cubicBezTo>
                      <a:pt x="0" y="31"/>
                      <a:pt x="0" y="31"/>
                      <a:pt x="0" y="31"/>
                    </a:cubicBezTo>
                    <a:cubicBezTo>
                      <a:pt x="0" y="31"/>
                      <a:pt x="1" y="31"/>
                      <a:pt x="2" y="32"/>
                    </a:cubicBezTo>
                    <a:cubicBezTo>
                      <a:pt x="2" y="0"/>
                      <a:pt x="2" y="0"/>
                      <a:pt x="2" y="0"/>
                    </a:cubicBezTo>
                    <a:cubicBezTo>
                      <a:pt x="1" y="1"/>
                      <a:pt x="0"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7" name="Freeform 809"/>
              <p:cNvSpPr>
                <a:spLocks/>
              </p:cNvSpPr>
              <p:nvPr/>
            </p:nvSpPr>
            <p:spPr bwMode="auto">
              <a:xfrm>
                <a:off x="3932" y="1027"/>
                <a:ext cx="4"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8" name="Freeform 810"/>
              <p:cNvSpPr>
                <a:spLocks/>
              </p:cNvSpPr>
              <p:nvPr/>
            </p:nvSpPr>
            <p:spPr bwMode="auto">
              <a:xfrm>
                <a:off x="3940" y="1027"/>
                <a:ext cx="5"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9" name="Freeform 811"/>
              <p:cNvSpPr>
                <a:spLocks/>
              </p:cNvSpPr>
              <p:nvPr/>
            </p:nvSpPr>
            <p:spPr bwMode="auto">
              <a:xfrm>
                <a:off x="3949" y="1027"/>
                <a:ext cx="5"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2"/>
                      <a:pt x="1" y="32"/>
                      <a:pt x="2" y="32"/>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0" name="Freeform 812"/>
              <p:cNvSpPr>
                <a:spLocks/>
              </p:cNvSpPr>
              <p:nvPr/>
            </p:nvSpPr>
            <p:spPr bwMode="auto">
              <a:xfrm>
                <a:off x="3958" y="1027"/>
                <a:ext cx="4"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2"/>
                      <a:pt x="1" y="32"/>
                      <a:pt x="2" y="32"/>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1" name="Rectangle 813"/>
              <p:cNvSpPr>
                <a:spLocks noChangeArrowheads="1"/>
              </p:cNvSpPr>
              <p:nvPr/>
            </p:nvSpPr>
            <p:spPr bwMode="auto">
              <a:xfrm>
                <a:off x="3969" y="1027"/>
                <a:ext cx="1" cy="1"/>
              </a:xfrm>
              <a:prstGeom prst="rect">
                <a:avLst/>
              </a:prstGeom>
              <a:solidFill>
                <a:srgbClr val="EF96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2" name="Freeform 814"/>
              <p:cNvSpPr>
                <a:spLocks/>
              </p:cNvSpPr>
              <p:nvPr/>
            </p:nvSpPr>
            <p:spPr bwMode="auto">
              <a:xfrm>
                <a:off x="3964" y="1027"/>
                <a:ext cx="5" cy="69"/>
              </a:xfrm>
              <a:custGeom>
                <a:avLst/>
                <a:gdLst>
                  <a:gd name="T0" fmla="*/ 2 w 2"/>
                  <a:gd name="T1" fmla="*/ 0 h 32"/>
                  <a:gd name="T2" fmla="*/ 0 w 2"/>
                  <a:gd name="T3" fmla="*/ 0 h 32"/>
                  <a:gd name="T4" fmla="*/ 0 w 2"/>
                  <a:gd name="T5" fmla="*/ 32 h 32"/>
                  <a:gd name="T6" fmla="*/ 2 w 2"/>
                  <a:gd name="T7" fmla="*/ 32 h 32"/>
                  <a:gd name="T8" fmla="*/ 2 w 2"/>
                  <a:gd name="T9" fmla="*/ 0 h 32"/>
                </a:gdLst>
                <a:ahLst/>
                <a:cxnLst>
                  <a:cxn ang="0">
                    <a:pos x="T0" y="T1"/>
                  </a:cxn>
                  <a:cxn ang="0">
                    <a:pos x="T2" y="T3"/>
                  </a:cxn>
                  <a:cxn ang="0">
                    <a:pos x="T4" y="T5"/>
                  </a:cxn>
                  <a:cxn ang="0">
                    <a:pos x="T6" y="T7"/>
                  </a:cxn>
                  <a:cxn ang="0">
                    <a:pos x="T8" y="T9"/>
                  </a:cxn>
                </a:cxnLst>
                <a:rect l="0" t="0" r="r" b="b"/>
                <a:pathLst>
                  <a:path w="2" h="32">
                    <a:moveTo>
                      <a:pt x="2" y="0"/>
                    </a:moveTo>
                    <a:cubicBezTo>
                      <a:pt x="0" y="0"/>
                      <a:pt x="0" y="0"/>
                      <a:pt x="0" y="0"/>
                    </a:cubicBezTo>
                    <a:cubicBezTo>
                      <a:pt x="0" y="32"/>
                      <a:pt x="0" y="32"/>
                      <a:pt x="0" y="32"/>
                    </a:cubicBezTo>
                    <a:cubicBezTo>
                      <a:pt x="1" y="32"/>
                      <a:pt x="2" y="32"/>
                      <a:pt x="2" y="32"/>
                    </a:cubicBezTo>
                    <a:cubicBezTo>
                      <a:pt x="2" y="0"/>
                      <a:pt x="2" y="0"/>
                      <a:pt x="2"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3" name="Freeform 815"/>
              <p:cNvSpPr>
                <a:spLocks/>
              </p:cNvSpPr>
              <p:nvPr/>
            </p:nvSpPr>
            <p:spPr bwMode="auto">
              <a:xfrm>
                <a:off x="3973" y="1027"/>
                <a:ext cx="4"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1" y="32"/>
                      <a:pt x="2" y="32"/>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4" name="Freeform 816"/>
              <p:cNvSpPr>
                <a:spLocks/>
              </p:cNvSpPr>
              <p:nvPr/>
            </p:nvSpPr>
            <p:spPr bwMode="auto">
              <a:xfrm>
                <a:off x="3982" y="1027"/>
                <a:ext cx="4" cy="69"/>
              </a:xfrm>
              <a:custGeom>
                <a:avLst/>
                <a:gdLst>
                  <a:gd name="T0" fmla="*/ 0 w 2"/>
                  <a:gd name="T1" fmla="*/ 0 h 32"/>
                  <a:gd name="T2" fmla="*/ 0 w 2"/>
                  <a:gd name="T3" fmla="*/ 32 h 32"/>
                  <a:gd name="T4" fmla="*/ 2 w 2"/>
                  <a:gd name="T5" fmla="*/ 31 h 32"/>
                  <a:gd name="T6" fmla="*/ 2 w 2"/>
                  <a:gd name="T7" fmla="*/ 1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1"/>
                      <a:pt x="1" y="31"/>
                      <a:pt x="2" y="31"/>
                    </a:cubicBezTo>
                    <a:cubicBezTo>
                      <a:pt x="2" y="1"/>
                      <a:pt x="2" y="1"/>
                      <a:pt x="2" y="1"/>
                    </a:cubicBezTo>
                    <a:cubicBezTo>
                      <a:pt x="1" y="1"/>
                      <a:pt x="1" y="1"/>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5" name="Freeform 817"/>
              <p:cNvSpPr>
                <a:spLocks/>
              </p:cNvSpPr>
              <p:nvPr/>
            </p:nvSpPr>
            <p:spPr bwMode="auto">
              <a:xfrm>
                <a:off x="3990" y="1029"/>
                <a:ext cx="5" cy="65"/>
              </a:xfrm>
              <a:custGeom>
                <a:avLst/>
                <a:gdLst>
                  <a:gd name="T0" fmla="*/ 0 w 2"/>
                  <a:gd name="T1" fmla="*/ 0 h 30"/>
                  <a:gd name="T2" fmla="*/ 0 w 2"/>
                  <a:gd name="T3" fmla="*/ 30 h 30"/>
                  <a:gd name="T4" fmla="*/ 2 w 2"/>
                  <a:gd name="T5" fmla="*/ 30 h 30"/>
                  <a:gd name="T6" fmla="*/ 2 w 2"/>
                  <a:gd name="T7" fmla="*/ 0 h 30"/>
                  <a:gd name="T8" fmla="*/ 0 w 2"/>
                  <a:gd name="T9" fmla="*/ 0 h 30"/>
                </a:gdLst>
                <a:ahLst/>
                <a:cxnLst>
                  <a:cxn ang="0">
                    <a:pos x="T0" y="T1"/>
                  </a:cxn>
                  <a:cxn ang="0">
                    <a:pos x="T2" y="T3"/>
                  </a:cxn>
                  <a:cxn ang="0">
                    <a:pos x="T4" y="T5"/>
                  </a:cxn>
                  <a:cxn ang="0">
                    <a:pos x="T6" y="T7"/>
                  </a:cxn>
                  <a:cxn ang="0">
                    <a:pos x="T8" y="T9"/>
                  </a:cxn>
                </a:cxnLst>
                <a:rect l="0" t="0" r="r" b="b"/>
                <a:pathLst>
                  <a:path w="2" h="30">
                    <a:moveTo>
                      <a:pt x="0" y="0"/>
                    </a:moveTo>
                    <a:cubicBezTo>
                      <a:pt x="0" y="30"/>
                      <a:pt x="0" y="30"/>
                      <a:pt x="0" y="30"/>
                    </a:cubicBezTo>
                    <a:cubicBezTo>
                      <a:pt x="1" y="30"/>
                      <a:pt x="1" y="30"/>
                      <a:pt x="2" y="30"/>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6" name="Freeform 818"/>
              <p:cNvSpPr>
                <a:spLocks/>
              </p:cNvSpPr>
              <p:nvPr/>
            </p:nvSpPr>
            <p:spPr bwMode="auto">
              <a:xfrm>
                <a:off x="3999" y="1031"/>
                <a:ext cx="2" cy="61"/>
              </a:xfrm>
              <a:custGeom>
                <a:avLst/>
                <a:gdLst>
                  <a:gd name="T0" fmla="*/ 0 w 1"/>
                  <a:gd name="T1" fmla="*/ 0 h 28"/>
                  <a:gd name="T2" fmla="*/ 0 w 1"/>
                  <a:gd name="T3" fmla="*/ 28 h 28"/>
                  <a:gd name="T4" fmla="*/ 1 w 1"/>
                  <a:gd name="T5" fmla="*/ 28 h 28"/>
                  <a:gd name="T6" fmla="*/ 1 w 1"/>
                  <a:gd name="T7" fmla="*/ 0 h 28"/>
                  <a:gd name="T8" fmla="*/ 0 w 1"/>
                  <a:gd name="T9" fmla="*/ 0 h 28"/>
                </a:gdLst>
                <a:ahLst/>
                <a:cxnLst>
                  <a:cxn ang="0">
                    <a:pos x="T0" y="T1"/>
                  </a:cxn>
                  <a:cxn ang="0">
                    <a:pos x="T2" y="T3"/>
                  </a:cxn>
                  <a:cxn ang="0">
                    <a:pos x="T4" y="T5"/>
                  </a:cxn>
                  <a:cxn ang="0">
                    <a:pos x="T6" y="T7"/>
                  </a:cxn>
                  <a:cxn ang="0">
                    <a:pos x="T8" y="T9"/>
                  </a:cxn>
                </a:cxnLst>
                <a:rect l="0" t="0" r="r" b="b"/>
                <a:pathLst>
                  <a:path w="1" h="28">
                    <a:moveTo>
                      <a:pt x="0" y="0"/>
                    </a:moveTo>
                    <a:cubicBezTo>
                      <a:pt x="0" y="28"/>
                      <a:pt x="0" y="28"/>
                      <a:pt x="0" y="28"/>
                    </a:cubicBezTo>
                    <a:cubicBezTo>
                      <a:pt x="0" y="28"/>
                      <a:pt x="1" y="28"/>
                      <a:pt x="1" y="28"/>
                    </a:cubicBezTo>
                    <a:cubicBezTo>
                      <a:pt x="1" y="0"/>
                      <a:pt x="1" y="0"/>
                      <a:pt x="1"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7" name="Freeform 819"/>
              <p:cNvSpPr>
                <a:spLocks/>
              </p:cNvSpPr>
              <p:nvPr/>
            </p:nvSpPr>
            <p:spPr bwMode="auto">
              <a:xfrm>
                <a:off x="4006" y="1034"/>
                <a:ext cx="4" cy="56"/>
              </a:xfrm>
              <a:custGeom>
                <a:avLst/>
                <a:gdLst>
                  <a:gd name="T0" fmla="*/ 0 w 2"/>
                  <a:gd name="T1" fmla="*/ 0 h 26"/>
                  <a:gd name="T2" fmla="*/ 0 w 2"/>
                  <a:gd name="T3" fmla="*/ 26 h 26"/>
                  <a:gd name="T4" fmla="*/ 2 w 2"/>
                  <a:gd name="T5" fmla="*/ 25 h 26"/>
                  <a:gd name="T6" fmla="*/ 2 w 2"/>
                  <a:gd name="T7" fmla="*/ 1 h 26"/>
                  <a:gd name="T8" fmla="*/ 0 w 2"/>
                  <a:gd name="T9" fmla="*/ 0 h 26"/>
                </a:gdLst>
                <a:ahLst/>
                <a:cxnLst>
                  <a:cxn ang="0">
                    <a:pos x="T0" y="T1"/>
                  </a:cxn>
                  <a:cxn ang="0">
                    <a:pos x="T2" y="T3"/>
                  </a:cxn>
                  <a:cxn ang="0">
                    <a:pos x="T4" y="T5"/>
                  </a:cxn>
                  <a:cxn ang="0">
                    <a:pos x="T6" y="T7"/>
                  </a:cxn>
                  <a:cxn ang="0">
                    <a:pos x="T8" y="T9"/>
                  </a:cxn>
                </a:cxnLst>
                <a:rect l="0" t="0" r="r" b="b"/>
                <a:pathLst>
                  <a:path w="2" h="26">
                    <a:moveTo>
                      <a:pt x="0" y="0"/>
                    </a:moveTo>
                    <a:cubicBezTo>
                      <a:pt x="0" y="26"/>
                      <a:pt x="0" y="26"/>
                      <a:pt x="0" y="26"/>
                    </a:cubicBezTo>
                    <a:cubicBezTo>
                      <a:pt x="1" y="26"/>
                      <a:pt x="2" y="26"/>
                      <a:pt x="2" y="25"/>
                    </a:cubicBezTo>
                    <a:cubicBezTo>
                      <a:pt x="2" y="1"/>
                      <a:pt x="2" y="1"/>
                      <a:pt x="2" y="1"/>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8" name="Freeform 820"/>
              <p:cNvSpPr>
                <a:spLocks/>
              </p:cNvSpPr>
              <p:nvPr/>
            </p:nvSpPr>
            <p:spPr bwMode="auto">
              <a:xfrm>
                <a:off x="4014" y="1038"/>
                <a:ext cx="5" cy="48"/>
              </a:xfrm>
              <a:custGeom>
                <a:avLst/>
                <a:gdLst>
                  <a:gd name="T0" fmla="*/ 0 w 2"/>
                  <a:gd name="T1" fmla="*/ 0 h 22"/>
                  <a:gd name="T2" fmla="*/ 0 w 2"/>
                  <a:gd name="T3" fmla="*/ 22 h 22"/>
                  <a:gd name="T4" fmla="*/ 2 w 2"/>
                  <a:gd name="T5" fmla="*/ 21 h 22"/>
                  <a:gd name="T6" fmla="*/ 2 w 2"/>
                  <a:gd name="T7" fmla="*/ 1 h 22"/>
                  <a:gd name="T8" fmla="*/ 0 w 2"/>
                  <a:gd name="T9" fmla="*/ 0 h 22"/>
                </a:gdLst>
                <a:ahLst/>
                <a:cxnLst>
                  <a:cxn ang="0">
                    <a:pos x="T0" y="T1"/>
                  </a:cxn>
                  <a:cxn ang="0">
                    <a:pos x="T2" y="T3"/>
                  </a:cxn>
                  <a:cxn ang="0">
                    <a:pos x="T4" y="T5"/>
                  </a:cxn>
                  <a:cxn ang="0">
                    <a:pos x="T6" y="T7"/>
                  </a:cxn>
                  <a:cxn ang="0">
                    <a:pos x="T8" y="T9"/>
                  </a:cxn>
                </a:cxnLst>
                <a:rect l="0" t="0" r="r" b="b"/>
                <a:pathLst>
                  <a:path w="2" h="22">
                    <a:moveTo>
                      <a:pt x="0" y="0"/>
                    </a:moveTo>
                    <a:cubicBezTo>
                      <a:pt x="0" y="22"/>
                      <a:pt x="0" y="22"/>
                      <a:pt x="0" y="22"/>
                    </a:cubicBezTo>
                    <a:cubicBezTo>
                      <a:pt x="1" y="22"/>
                      <a:pt x="2" y="22"/>
                      <a:pt x="2" y="21"/>
                    </a:cubicBezTo>
                    <a:cubicBezTo>
                      <a:pt x="2" y="1"/>
                      <a:pt x="2" y="1"/>
                      <a:pt x="2" y="1"/>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9" name="Freeform 821"/>
              <p:cNvSpPr>
                <a:spLocks/>
              </p:cNvSpPr>
              <p:nvPr/>
            </p:nvSpPr>
            <p:spPr bwMode="auto">
              <a:xfrm>
                <a:off x="4023" y="1042"/>
                <a:ext cx="4" cy="39"/>
              </a:xfrm>
              <a:custGeom>
                <a:avLst/>
                <a:gdLst>
                  <a:gd name="T0" fmla="*/ 2 w 2"/>
                  <a:gd name="T1" fmla="*/ 14 h 18"/>
                  <a:gd name="T2" fmla="*/ 2 w 2"/>
                  <a:gd name="T3" fmla="*/ 4 h 18"/>
                  <a:gd name="T4" fmla="*/ 0 w 2"/>
                  <a:gd name="T5" fmla="*/ 0 h 18"/>
                  <a:gd name="T6" fmla="*/ 0 w 2"/>
                  <a:gd name="T7" fmla="*/ 18 h 18"/>
                  <a:gd name="T8" fmla="*/ 2 w 2"/>
                  <a:gd name="T9" fmla="*/ 14 h 18"/>
                </a:gdLst>
                <a:ahLst/>
                <a:cxnLst>
                  <a:cxn ang="0">
                    <a:pos x="T0" y="T1"/>
                  </a:cxn>
                  <a:cxn ang="0">
                    <a:pos x="T2" y="T3"/>
                  </a:cxn>
                  <a:cxn ang="0">
                    <a:pos x="T4" y="T5"/>
                  </a:cxn>
                  <a:cxn ang="0">
                    <a:pos x="T6" y="T7"/>
                  </a:cxn>
                  <a:cxn ang="0">
                    <a:pos x="T8" y="T9"/>
                  </a:cxn>
                </a:cxnLst>
                <a:rect l="0" t="0" r="r" b="b"/>
                <a:pathLst>
                  <a:path w="2" h="18">
                    <a:moveTo>
                      <a:pt x="2" y="14"/>
                    </a:moveTo>
                    <a:cubicBezTo>
                      <a:pt x="2" y="4"/>
                      <a:pt x="2" y="4"/>
                      <a:pt x="2" y="4"/>
                    </a:cubicBezTo>
                    <a:cubicBezTo>
                      <a:pt x="2" y="3"/>
                      <a:pt x="2" y="1"/>
                      <a:pt x="0" y="0"/>
                    </a:cubicBezTo>
                    <a:cubicBezTo>
                      <a:pt x="0" y="18"/>
                      <a:pt x="0" y="18"/>
                      <a:pt x="0" y="18"/>
                    </a:cubicBezTo>
                    <a:cubicBezTo>
                      <a:pt x="2" y="17"/>
                      <a:pt x="2" y="16"/>
                      <a:pt x="2" y="1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0" name="Oval 822"/>
              <p:cNvSpPr>
                <a:spLocks noChangeArrowheads="1"/>
              </p:cNvSpPr>
              <p:nvPr/>
            </p:nvSpPr>
            <p:spPr bwMode="auto">
              <a:xfrm>
                <a:off x="3884" y="1027"/>
                <a:ext cx="143" cy="48"/>
              </a:xfrm>
              <a:prstGeom prst="ellipse">
                <a:avLst/>
              </a:prstGeom>
              <a:solidFill>
                <a:srgbClr val="FFCD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1" name="Oval 823"/>
              <p:cNvSpPr>
                <a:spLocks noChangeArrowheads="1"/>
              </p:cNvSpPr>
              <p:nvPr/>
            </p:nvSpPr>
            <p:spPr bwMode="auto">
              <a:xfrm>
                <a:off x="3897" y="1034"/>
                <a:ext cx="117" cy="36"/>
              </a:xfrm>
              <a:prstGeom prst="ellipse">
                <a:avLst/>
              </a:prstGeom>
              <a:solidFill>
                <a:srgbClr val="FFD3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2" name="Oval 824"/>
              <p:cNvSpPr>
                <a:spLocks noChangeArrowheads="1"/>
              </p:cNvSpPr>
              <p:nvPr/>
            </p:nvSpPr>
            <p:spPr bwMode="auto">
              <a:xfrm>
                <a:off x="3897" y="1031"/>
                <a:ext cx="117" cy="35"/>
              </a:xfrm>
              <a:prstGeom prst="ellipse">
                <a:avLst/>
              </a:prstGeom>
              <a:solidFill>
                <a:srgbClr val="F7BF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3" name="Freeform 825"/>
              <p:cNvSpPr>
                <a:spLocks/>
              </p:cNvSpPr>
              <p:nvPr/>
            </p:nvSpPr>
            <p:spPr bwMode="auto">
              <a:xfrm>
                <a:off x="3897" y="1031"/>
                <a:ext cx="117" cy="20"/>
              </a:xfrm>
              <a:custGeom>
                <a:avLst/>
                <a:gdLst>
                  <a:gd name="T0" fmla="*/ 27 w 54"/>
                  <a:gd name="T1" fmla="*/ 1 h 9"/>
                  <a:gd name="T2" fmla="*/ 54 w 54"/>
                  <a:gd name="T3" fmla="*/ 9 h 9"/>
                  <a:gd name="T4" fmla="*/ 54 w 54"/>
                  <a:gd name="T5" fmla="*/ 8 h 9"/>
                  <a:gd name="T6" fmla="*/ 27 w 54"/>
                  <a:gd name="T7" fmla="*/ 0 h 9"/>
                  <a:gd name="T8" fmla="*/ 0 w 54"/>
                  <a:gd name="T9" fmla="*/ 8 h 9"/>
                  <a:gd name="T10" fmla="*/ 0 w 54"/>
                  <a:gd name="T11" fmla="*/ 9 h 9"/>
                  <a:gd name="T12" fmla="*/ 27 w 54"/>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54" h="9">
                    <a:moveTo>
                      <a:pt x="27" y="1"/>
                    </a:moveTo>
                    <a:cubicBezTo>
                      <a:pt x="41" y="1"/>
                      <a:pt x="53" y="4"/>
                      <a:pt x="54" y="9"/>
                    </a:cubicBezTo>
                    <a:cubicBezTo>
                      <a:pt x="54" y="8"/>
                      <a:pt x="54" y="8"/>
                      <a:pt x="54" y="8"/>
                    </a:cubicBezTo>
                    <a:cubicBezTo>
                      <a:pt x="54" y="3"/>
                      <a:pt x="42" y="0"/>
                      <a:pt x="27" y="0"/>
                    </a:cubicBezTo>
                    <a:cubicBezTo>
                      <a:pt x="12" y="0"/>
                      <a:pt x="0" y="3"/>
                      <a:pt x="0" y="8"/>
                    </a:cubicBezTo>
                    <a:cubicBezTo>
                      <a:pt x="0" y="8"/>
                      <a:pt x="0" y="8"/>
                      <a:pt x="0" y="9"/>
                    </a:cubicBezTo>
                    <a:cubicBezTo>
                      <a:pt x="1" y="4"/>
                      <a:pt x="13" y="1"/>
                      <a:pt x="27" y="1"/>
                    </a:cubicBez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4" name="Freeform 826"/>
              <p:cNvSpPr>
                <a:spLocks/>
              </p:cNvSpPr>
              <p:nvPr/>
            </p:nvSpPr>
            <p:spPr bwMode="auto">
              <a:xfrm>
                <a:off x="3884" y="997"/>
                <a:ext cx="143" cy="71"/>
              </a:xfrm>
              <a:custGeom>
                <a:avLst/>
                <a:gdLst>
                  <a:gd name="T0" fmla="*/ 66 w 66"/>
                  <a:gd name="T1" fmla="*/ 22 h 33"/>
                  <a:gd name="T2" fmla="*/ 33 w 66"/>
                  <a:gd name="T3" fmla="*/ 33 h 33"/>
                  <a:gd name="T4" fmla="*/ 0 w 66"/>
                  <a:gd name="T5" fmla="*/ 22 h 33"/>
                  <a:gd name="T6" fmla="*/ 0 w 66"/>
                  <a:gd name="T7" fmla="*/ 11 h 33"/>
                  <a:gd name="T8" fmla="*/ 33 w 66"/>
                  <a:gd name="T9" fmla="*/ 0 h 33"/>
                  <a:gd name="T10" fmla="*/ 66 w 66"/>
                  <a:gd name="T11" fmla="*/ 11 h 33"/>
                  <a:gd name="T12" fmla="*/ 66 w 66"/>
                  <a:gd name="T13" fmla="*/ 22 h 33"/>
                </a:gdLst>
                <a:ahLst/>
                <a:cxnLst>
                  <a:cxn ang="0">
                    <a:pos x="T0" y="T1"/>
                  </a:cxn>
                  <a:cxn ang="0">
                    <a:pos x="T2" y="T3"/>
                  </a:cxn>
                  <a:cxn ang="0">
                    <a:pos x="T4" y="T5"/>
                  </a:cxn>
                  <a:cxn ang="0">
                    <a:pos x="T6" y="T7"/>
                  </a:cxn>
                  <a:cxn ang="0">
                    <a:pos x="T8" y="T9"/>
                  </a:cxn>
                  <a:cxn ang="0">
                    <a:pos x="T10" y="T11"/>
                  </a:cxn>
                  <a:cxn ang="0">
                    <a:pos x="T12" y="T13"/>
                  </a:cxn>
                </a:cxnLst>
                <a:rect l="0" t="0" r="r" b="b"/>
                <a:pathLst>
                  <a:path w="66" h="33">
                    <a:moveTo>
                      <a:pt x="66" y="22"/>
                    </a:moveTo>
                    <a:cubicBezTo>
                      <a:pt x="66" y="28"/>
                      <a:pt x="51" y="33"/>
                      <a:pt x="33" y="33"/>
                    </a:cubicBezTo>
                    <a:cubicBezTo>
                      <a:pt x="15" y="33"/>
                      <a:pt x="0" y="28"/>
                      <a:pt x="0" y="22"/>
                    </a:cubicBezTo>
                    <a:cubicBezTo>
                      <a:pt x="0" y="11"/>
                      <a:pt x="0" y="11"/>
                      <a:pt x="0" y="11"/>
                    </a:cubicBezTo>
                    <a:cubicBezTo>
                      <a:pt x="0" y="5"/>
                      <a:pt x="15" y="0"/>
                      <a:pt x="33" y="0"/>
                    </a:cubicBezTo>
                    <a:cubicBezTo>
                      <a:pt x="51" y="0"/>
                      <a:pt x="66" y="5"/>
                      <a:pt x="66" y="11"/>
                    </a:cubicBezTo>
                    <a:lnTo>
                      <a:pt x="66" y="22"/>
                    </a:ln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5" name="Freeform 827"/>
              <p:cNvSpPr>
                <a:spLocks/>
              </p:cNvSpPr>
              <p:nvPr/>
            </p:nvSpPr>
            <p:spPr bwMode="auto">
              <a:xfrm>
                <a:off x="3884" y="994"/>
                <a:ext cx="143" cy="70"/>
              </a:xfrm>
              <a:custGeom>
                <a:avLst/>
                <a:gdLst>
                  <a:gd name="T0" fmla="*/ 66 w 66"/>
                  <a:gd name="T1" fmla="*/ 21 h 32"/>
                  <a:gd name="T2" fmla="*/ 33 w 66"/>
                  <a:gd name="T3" fmla="*/ 32 h 32"/>
                  <a:gd name="T4" fmla="*/ 0 w 66"/>
                  <a:gd name="T5" fmla="*/ 21 h 32"/>
                  <a:gd name="T6" fmla="*/ 0 w 66"/>
                  <a:gd name="T7" fmla="*/ 11 h 32"/>
                  <a:gd name="T8" fmla="*/ 33 w 66"/>
                  <a:gd name="T9" fmla="*/ 0 h 32"/>
                  <a:gd name="T10" fmla="*/ 66 w 66"/>
                  <a:gd name="T11" fmla="*/ 11 h 32"/>
                  <a:gd name="T12" fmla="*/ 66 w 66"/>
                  <a:gd name="T13" fmla="*/ 21 h 32"/>
                </a:gdLst>
                <a:ahLst/>
                <a:cxnLst>
                  <a:cxn ang="0">
                    <a:pos x="T0" y="T1"/>
                  </a:cxn>
                  <a:cxn ang="0">
                    <a:pos x="T2" y="T3"/>
                  </a:cxn>
                  <a:cxn ang="0">
                    <a:pos x="T4" y="T5"/>
                  </a:cxn>
                  <a:cxn ang="0">
                    <a:pos x="T6" y="T7"/>
                  </a:cxn>
                  <a:cxn ang="0">
                    <a:pos x="T8" y="T9"/>
                  </a:cxn>
                  <a:cxn ang="0">
                    <a:pos x="T10" y="T11"/>
                  </a:cxn>
                  <a:cxn ang="0">
                    <a:pos x="T12" y="T13"/>
                  </a:cxn>
                </a:cxnLst>
                <a:rect l="0" t="0" r="r" b="b"/>
                <a:pathLst>
                  <a:path w="66" h="32">
                    <a:moveTo>
                      <a:pt x="66" y="21"/>
                    </a:moveTo>
                    <a:cubicBezTo>
                      <a:pt x="66" y="27"/>
                      <a:pt x="51" y="32"/>
                      <a:pt x="33" y="32"/>
                    </a:cubicBezTo>
                    <a:cubicBezTo>
                      <a:pt x="15" y="32"/>
                      <a:pt x="0" y="27"/>
                      <a:pt x="0" y="21"/>
                    </a:cubicBezTo>
                    <a:cubicBezTo>
                      <a:pt x="0" y="11"/>
                      <a:pt x="0" y="11"/>
                      <a:pt x="0" y="11"/>
                    </a:cubicBezTo>
                    <a:cubicBezTo>
                      <a:pt x="0" y="5"/>
                      <a:pt x="15" y="0"/>
                      <a:pt x="33" y="0"/>
                    </a:cubicBezTo>
                    <a:cubicBezTo>
                      <a:pt x="51" y="0"/>
                      <a:pt x="66" y="5"/>
                      <a:pt x="66" y="11"/>
                    </a:cubicBezTo>
                    <a:lnTo>
                      <a:pt x="66" y="21"/>
                    </a:ln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6" name="Freeform 828"/>
              <p:cNvSpPr>
                <a:spLocks/>
              </p:cNvSpPr>
              <p:nvPr/>
            </p:nvSpPr>
            <p:spPr bwMode="auto">
              <a:xfrm>
                <a:off x="3884" y="1010"/>
                <a:ext cx="4" cy="39"/>
              </a:xfrm>
              <a:custGeom>
                <a:avLst/>
                <a:gdLst>
                  <a:gd name="T0" fmla="*/ 0 w 2"/>
                  <a:gd name="T1" fmla="*/ 4 h 18"/>
                  <a:gd name="T2" fmla="*/ 0 w 2"/>
                  <a:gd name="T3" fmla="*/ 14 h 18"/>
                  <a:gd name="T4" fmla="*/ 2 w 2"/>
                  <a:gd name="T5" fmla="*/ 18 h 18"/>
                  <a:gd name="T6" fmla="*/ 2 w 2"/>
                  <a:gd name="T7" fmla="*/ 0 h 18"/>
                  <a:gd name="T8" fmla="*/ 0 w 2"/>
                  <a:gd name="T9" fmla="*/ 4 h 18"/>
                </a:gdLst>
                <a:ahLst/>
                <a:cxnLst>
                  <a:cxn ang="0">
                    <a:pos x="T0" y="T1"/>
                  </a:cxn>
                  <a:cxn ang="0">
                    <a:pos x="T2" y="T3"/>
                  </a:cxn>
                  <a:cxn ang="0">
                    <a:pos x="T4" y="T5"/>
                  </a:cxn>
                  <a:cxn ang="0">
                    <a:pos x="T6" y="T7"/>
                  </a:cxn>
                  <a:cxn ang="0">
                    <a:pos x="T8" y="T9"/>
                  </a:cxn>
                </a:cxnLst>
                <a:rect l="0" t="0" r="r" b="b"/>
                <a:pathLst>
                  <a:path w="2" h="18">
                    <a:moveTo>
                      <a:pt x="0" y="4"/>
                    </a:moveTo>
                    <a:cubicBezTo>
                      <a:pt x="0" y="14"/>
                      <a:pt x="0" y="14"/>
                      <a:pt x="0" y="14"/>
                    </a:cubicBezTo>
                    <a:cubicBezTo>
                      <a:pt x="0" y="15"/>
                      <a:pt x="0" y="17"/>
                      <a:pt x="2" y="18"/>
                    </a:cubicBezTo>
                    <a:cubicBezTo>
                      <a:pt x="2" y="0"/>
                      <a:pt x="2" y="0"/>
                      <a:pt x="2" y="0"/>
                    </a:cubicBezTo>
                    <a:cubicBezTo>
                      <a:pt x="0" y="1"/>
                      <a:pt x="0" y="3"/>
                      <a:pt x="0" y="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7" name="Freeform 829"/>
              <p:cNvSpPr>
                <a:spLocks/>
              </p:cNvSpPr>
              <p:nvPr/>
            </p:nvSpPr>
            <p:spPr bwMode="auto">
              <a:xfrm>
                <a:off x="3893" y="1005"/>
                <a:ext cx="2" cy="48"/>
              </a:xfrm>
              <a:custGeom>
                <a:avLst/>
                <a:gdLst>
                  <a:gd name="T0" fmla="*/ 0 w 1"/>
                  <a:gd name="T1" fmla="*/ 1 h 22"/>
                  <a:gd name="T2" fmla="*/ 0 w 1"/>
                  <a:gd name="T3" fmla="*/ 21 h 22"/>
                  <a:gd name="T4" fmla="*/ 1 w 1"/>
                  <a:gd name="T5" fmla="*/ 22 h 22"/>
                  <a:gd name="T6" fmla="*/ 1 w 1"/>
                  <a:gd name="T7" fmla="*/ 0 h 22"/>
                  <a:gd name="T8" fmla="*/ 0 w 1"/>
                  <a:gd name="T9" fmla="*/ 1 h 22"/>
                </a:gdLst>
                <a:ahLst/>
                <a:cxnLst>
                  <a:cxn ang="0">
                    <a:pos x="T0" y="T1"/>
                  </a:cxn>
                  <a:cxn ang="0">
                    <a:pos x="T2" y="T3"/>
                  </a:cxn>
                  <a:cxn ang="0">
                    <a:pos x="T4" y="T5"/>
                  </a:cxn>
                  <a:cxn ang="0">
                    <a:pos x="T6" y="T7"/>
                  </a:cxn>
                  <a:cxn ang="0">
                    <a:pos x="T8" y="T9"/>
                  </a:cxn>
                </a:cxnLst>
                <a:rect l="0" t="0" r="r" b="b"/>
                <a:pathLst>
                  <a:path w="1" h="22">
                    <a:moveTo>
                      <a:pt x="0" y="1"/>
                    </a:moveTo>
                    <a:cubicBezTo>
                      <a:pt x="0" y="21"/>
                      <a:pt x="0" y="21"/>
                      <a:pt x="0" y="21"/>
                    </a:cubicBezTo>
                    <a:cubicBezTo>
                      <a:pt x="0" y="22"/>
                      <a:pt x="1" y="22"/>
                      <a:pt x="1" y="22"/>
                    </a:cubicBezTo>
                    <a:cubicBezTo>
                      <a:pt x="1" y="0"/>
                      <a:pt x="1" y="0"/>
                      <a:pt x="1" y="0"/>
                    </a:cubicBezTo>
                    <a:cubicBezTo>
                      <a:pt x="1" y="0"/>
                      <a:pt x="0"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8" name="Freeform 830"/>
              <p:cNvSpPr>
                <a:spLocks/>
              </p:cNvSpPr>
              <p:nvPr/>
            </p:nvSpPr>
            <p:spPr bwMode="auto">
              <a:xfrm>
                <a:off x="3899" y="1001"/>
                <a:ext cx="5" cy="56"/>
              </a:xfrm>
              <a:custGeom>
                <a:avLst/>
                <a:gdLst>
                  <a:gd name="T0" fmla="*/ 0 w 2"/>
                  <a:gd name="T1" fmla="*/ 1 h 26"/>
                  <a:gd name="T2" fmla="*/ 0 w 2"/>
                  <a:gd name="T3" fmla="*/ 25 h 26"/>
                  <a:gd name="T4" fmla="*/ 2 w 2"/>
                  <a:gd name="T5" fmla="*/ 26 h 26"/>
                  <a:gd name="T6" fmla="*/ 2 w 2"/>
                  <a:gd name="T7" fmla="*/ 0 h 26"/>
                  <a:gd name="T8" fmla="*/ 0 w 2"/>
                  <a:gd name="T9" fmla="*/ 1 h 26"/>
                </a:gdLst>
                <a:ahLst/>
                <a:cxnLst>
                  <a:cxn ang="0">
                    <a:pos x="T0" y="T1"/>
                  </a:cxn>
                  <a:cxn ang="0">
                    <a:pos x="T2" y="T3"/>
                  </a:cxn>
                  <a:cxn ang="0">
                    <a:pos x="T4" y="T5"/>
                  </a:cxn>
                  <a:cxn ang="0">
                    <a:pos x="T6" y="T7"/>
                  </a:cxn>
                  <a:cxn ang="0">
                    <a:pos x="T8" y="T9"/>
                  </a:cxn>
                </a:cxnLst>
                <a:rect l="0" t="0" r="r" b="b"/>
                <a:pathLst>
                  <a:path w="2" h="26">
                    <a:moveTo>
                      <a:pt x="0" y="1"/>
                    </a:moveTo>
                    <a:cubicBezTo>
                      <a:pt x="0" y="25"/>
                      <a:pt x="0" y="25"/>
                      <a:pt x="0" y="25"/>
                    </a:cubicBezTo>
                    <a:cubicBezTo>
                      <a:pt x="1" y="25"/>
                      <a:pt x="1" y="26"/>
                      <a:pt x="2" y="26"/>
                    </a:cubicBezTo>
                    <a:cubicBezTo>
                      <a:pt x="2" y="0"/>
                      <a:pt x="2" y="0"/>
                      <a:pt x="2" y="0"/>
                    </a:cubicBezTo>
                    <a:cubicBezTo>
                      <a:pt x="1" y="0"/>
                      <a:pt x="1"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9" name="Freeform 831"/>
              <p:cNvSpPr>
                <a:spLocks/>
              </p:cNvSpPr>
              <p:nvPr/>
            </p:nvSpPr>
            <p:spPr bwMode="auto">
              <a:xfrm>
                <a:off x="3908" y="999"/>
                <a:ext cx="4" cy="61"/>
              </a:xfrm>
              <a:custGeom>
                <a:avLst/>
                <a:gdLst>
                  <a:gd name="T0" fmla="*/ 0 w 2"/>
                  <a:gd name="T1" fmla="*/ 0 h 28"/>
                  <a:gd name="T2" fmla="*/ 0 w 2"/>
                  <a:gd name="T3" fmla="*/ 28 h 28"/>
                  <a:gd name="T4" fmla="*/ 2 w 2"/>
                  <a:gd name="T5" fmla="*/ 28 h 28"/>
                  <a:gd name="T6" fmla="*/ 2 w 2"/>
                  <a:gd name="T7" fmla="*/ 0 h 28"/>
                  <a:gd name="T8" fmla="*/ 0 w 2"/>
                  <a:gd name="T9" fmla="*/ 0 h 28"/>
                </a:gdLst>
                <a:ahLst/>
                <a:cxnLst>
                  <a:cxn ang="0">
                    <a:pos x="T0" y="T1"/>
                  </a:cxn>
                  <a:cxn ang="0">
                    <a:pos x="T2" y="T3"/>
                  </a:cxn>
                  <a:cxn ang="0">
                    <a:pos x="T4" y="T5"/>
                  </a:cxn>
                  <a:cxn ang="0">
                    <a:pos x="T6" y="T7"/>
                  </a:cxn>
                  <a:cxn ang="0">
                    <a:pos x="T8" y="T9"/>
                  </a:cxn>
                </a:cxnLst>
                <a:rect l="0" t="0" r="r" b="b"/>
                <a:pathLst>
                  <a:path w="2" h="28">
                    <a:moveTo>
                      <a:pt x="0" y="0"/>
                    </a:moveTo>
                    <a:cubicBezTo>
                      <a:pt x="0" y="28"/>
                      <a:pt x="0" y="28"/>
                      <a:pt x="0" y="28"/>
                    </a:cubicBezTo>
                    <a:cubicBezTo>
                      <a:pt x="1" y="28"/>
                      <a:pt x="1" y="28"/>
                      <a:pt x="2" y="28"/>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0" name="Freeform 832"/>
              <p:cNvSpPr>
                <a:spLocks/>
              </p:cNvSpPr>
              <p:nvPr/>
            </p:nvSpPr>
            <p:spPr bwMode="auto">
              <a:xfrm>
                <a:off x="3917" y="997"/>
                <a:ext cx="4" cy="65"/>
              </a:xfrm>
              <a:custGeom>
                <a:avLst/>
                <a:gdLst>
                  <a:gd name="T0" fmla="*/ 0 w 2"/>
                  <a:gd name="T1" fmla="*/ 0 h 30"/>
                  <a:gd name="T2" fmla="*/ 0 w 2"/>
                  <a:gd name="T3" fmla="*/ 30 h 30"/>
                  <a:gd name="T4" fmla="*/ 2 w 2"/>
                  <a:gd name="T5" fmla="*/ 30 h 30"/>
                  <a:gd name="T6" fmla="*/ 2 w 2"/>
                  <a:gd name="T7" fmla="*/ 0 h 30"/>
                  <a:gd name="T8" fmla="*/ 0 w 2"/>
                  <a:gd name="T9" fmla="*/ 0 h 30"/>
                </a:gdLst>
                <a:ahLst/>
                <a:cxnLst>
                  <a:cxn ang="0">
                    <a:pos x="T0" y="T1"/>
                  </a:cxn>
                  <a:cxn ang="0">
                    <a:pos x="T2" y="T3"/>
                  </a:cxn>
                  <a:cxn ang="0">
                    <a:pos x="T4" y="T5"/>
                  </a:cxn>
                  <a:cxn ang="0">
                    <a:pos x="T6" y="T7"/>
                  </a:cxn>
                  <a:cxn ang="0">
                    <a:pos x="T8" y="T9"/>
                  </a:cxn>
                </a:cxnLst>
                <a:rect l="0" t="0" r="r" b="b"/>
                <a:pathLst>
                  <a:path w="2" h="30">
                    <a:moveTo>
                      <a:pt x="0" y="0"/>
                    </a:moveTo>
                    <a:cubicBezTo>
                      <a:pt x="0" y="30"/>
                      <a:pt x="0" y="30"/>
                      <a:pt x="0" y="30"/>
                    </a:cubicBezTo>
                    <a:cubicBezTo>
                      <a:pt x="1" y="30"/>
                      <a:pt x="1" y="30"/>
                      <a:pt x="2" y="30"/>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1" name="Freeform 833"/>
              <p:cNvSpPr>
                <a:spLocks/>
              </p:cNvSpPr>
              <p:nvPr/>
            </p:nvSpPr>
            <p:spPr bwMode="auto">
              <a:xfrm>
                <a:off x="3925" y="997"/>
                <a:ext cx="5" cy="67"/>
              </a:xfrm>
              <a:custGeom>
                <a:avLst/>
                <a:gdLst>
                  <a:gd name="T0" fmla="*/ 0 w 2"/>
                  <a:gd name="T1" fmla="*/ 0 h 31"/>
                  <a:gd name="T2" fmla="*/ 0 w 2"/>
                  <a:gd name="T3" fmla="*/ 30 h 31"/>
                  <a:gd name="T4" fmla="*/ 2 w 2"/>
                  <a:gd name="T5" fmla="*/ 31 h 31"/>
                  <a:gd name="T6" fmla="*/ 2 w 2"/>
                  <a:gd name="T7" fmla="*/ 0 h 31"/>
                  <a:gd name="T8" fmla="*/ 0 w 2"/>
                  <a:gd name="T9" fmla="*/ 0 h 31"/>
                </a:gdLst>
                <a:ahLst/>
                <a:cxnLst>
                  <a:cxn ang="0">
                    <a:pos x="T0" y="T1"/>
                  </a:cxn>
                  <a:cxn ang="0">
                    <a:pos x="T2" y="T3"/>
                  </a:cxn>
                  <a:cxn ang="0">
                    <a:pos x="T4" y="T5"/>
                  </a:cxn>
                  <a:cxn ang="0">
                    <a:pos x="T6" y="T7"/>
                  </a:cxn>
                  <a:cxn ang="0">
                    <a:pos x="T8" y="T9"/>
                  </a:cxn>
                </a:cxnLst>
                <a:rect l="0" t="0" r="r" b="b"/>
                <a:pathLst>
                  <a:path w="2" h="31">
                    <a:moveTo>
                      <a:pt x="0" y="0"/>
                    </a:moveTo>
                    <a:cubicBezTo>
                      <a:pt x="0" y="30"/>
                      <a:pt x="0" y="30"/>
                      <a:pt x="0" y="30"/>
                    </a:cubicBezTo>
                    <a:cubicBezTo>
                      <a:pt x="0" y="30"/>
                      <a:pt x="1" y="30"/>
                      <a:pt x="2" y="31"/>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2" name="Freeform 834"/>
              <p:cNvSpPr>
                <a:spLocks/>
              </p:cNvSpPr>
              <p:nvPr/>
            </p:nvSpPr>
            <p:spPr bwMode="auto">
              <a:xfrm>
                <a:off x="3932" y="994"/>
                <a:ext cx="4" cy="70"/>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3" name="Freeform 835"/>
              <p:cNvSpPr>
                <a:spLocks/>
              </p:cNvSpPr>
              <p:nvPr/>
            </p:nvSpPr>
            <p:spPr bwMode="auto">
              <a:xfrm>
                <a:off x="3940" y="994"/>
                <a:ext cx="5" cy="70"/>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4" name="Freeform 836"/>
              <p:cNvSpPr>
                <a:spLocks/>
              </p:cNvSpPr>
              <p:nvPr/>
            </p:nvSpPr>
            <p:spPr bwMode="auto">
              <a:xfrm>
                <a:off x="3949" y="994"/>
                <a:ext cx="5" cy="70"/>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2"/>
                      <a:pt x="1" y="32"/>
                      <a:pt x="2" y="32"/>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5" name="Freeform 837"/>
              <p:cNvSpPr>
                <a:spLocks/>
              </p:cNvSpPr>
              <p:nvPr/>
            </p:nvSpPr>
            <p:spPr bwMode="auto">
              <a:xfrm>
                <a:off x="3958" y="994"/>
                <a:ext cx="4" cy="70"/>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2"/>
                      <a:pt x="1" y="32"/>
                      <a:pt x="2" y="32"/>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6" name="Rectangle 838"/>
              <p:cNvSpPr>
                <a:spLocks noChangeArrowheads="1"/>
              </p:cNvSpPr>
              <p:nvPr/>
            </p:nvSpPr>
            <p:spPr bwMode="auto">
              <a:xfrm>
                <a:off x="3969" y="994"/>
                <a:ext cx="1" cy="1"/>
              </a:xfrm>
              <a:prstGeom prst="rect">
                <a:avLst/>
              </a:prstGeom>
              <a:solidFill>
                <a:srgbClr val="EF96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7" name="Freeform 839"/>
              <p:cNvSpPr>
                <a:spLocks/>
              </p:cNvSpPr>
              <p:nvPr/>
            </p:nvSpPr>
            <p:spPr bwMode="auto">
              <a:xfrm>
                <a:off x="3964" y="994"/>
                <a:ext cx="5" cy="70"/>
              </a:xfrm>
              <a:custGeom>
                <a:avLst/>
                <a:gdLst>
                  <a:gd name="T0" fmla="*/ 2 w 2"/>
                  <a:gd name="T1" fmla="*/ 0 h 32"/>
                  <a:gd name="T2" fmla="*/ 0 w 2"/>
                  <a:gd name="T3" fmla="*/ 0 h 32"/>
                  <a:gd name="T4" fmla="*/ 0 w 2"/>
                  <a:gd name="T5" fmla="*/ 32 h 32"/>
                  <a:gd name="T6" fmla="*/ 2 w 2"/>
                  <a:gd name="T7" fmla="*/ 32 h 32"/>
                  <a:gd name="T8" fmla="*/ 2 w 2"/>
                  <a:gd name="T9" fmla="*/ 0 h 32"/>
                </a:gdLst>
                <a:ahLst/>
                <a:cxnLst>
                  <a:cxn ang="0">
                    <a:pos x="T0" y="T1"/>
                  </a:cxn>
                  <a:cxn ang="0">
                    <a:pos x="T2" y="T3"/>
                  </a:cxn>
                  <a:cxn ang="0">
                    <a:pos x="T4" y="T5"/>
                  </a:cxn>
                  <a:cxn ang="0">
                    <a:pos x="T6" y="T7"/>
                  </a:cxn>
                  <a:cxn ang="0">
                    <a:pos x="T8" y="T9"/>
                  </a:cxn>
                </a:cxnLst>
                <a:rect l="0" t="0" r="r" b="b"/>
                <a:pathLst>
                  <a:path w="2" h="32">
                    <a:moveTo>
                      <a:pt x="2" y="0"/>
                    </a:moveTo>
                    <a:cubicBezTo>
                      <a:pt x="0" y="0"/>
                      <a:pt x="0" y="0"/>
                      <a:pt x="0" y="0"/>
                    </a:cubicBezTo>
                    <a:cubicBezTo>
                      <a:pt x="0" y="32"/>
                      <a:pt x="0" y="32"/>
                      <a:pt x="0" y="32"/>
                    </a:cubicBezTo>
                    <a:cubicBezTo>
                      <a:pt x="1" y="32"/>
                      <a:pt x="2" y="32"/>
                      <a:pt x="2" y="32"/>
                    </a:cubicBezTo>
                    <a:cubicBezTo>
                      <a:pt x="2" y="0"/>
                      <a:pt x="2" y="0"/>
                      <a:pt x="2"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8" name="Freeform 840"/>
              <p:cNvSpPr>
                <a:spLocks/>
              </p:cNvSpPr>
              <p:nvPr/>
            </p:nvSpPr>
            <p:spPr bwMode="auto">
              <a:xfrm>
                <a:off x="3973" y="994"/>
                <a:ext cx="4" cy="70"/>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1" y="32"/>
                      <a:pt x="2" y="32"/>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9" name="Freeform 841"/>
              <p:cNvSpPr>
                <a:spLocks/>
              </p:cNvSpPr>
              <p:nvPr/>
            </p:nvSpPr>
            <p:spPr bwMode="auto">
              <a:xfrm>
                <a:off x="3982" y="994"/>
                <a:ext cx="4" cy="70"/>
              </a:xfrm>
              <a:custGeom>
                <a:avLst/>
                <a:gdLst>
                  <a:gd name="T0" fmla="*/ 0 w 2"/>
                  <a:gd name="T1" fmla="*/ 0 h 32"/>
                  <a:gd name="T2" fmla="*/ 0 w 2"/>
                  <a:gd name="T3" fmla="*/ 32 h 32"/>
                  <a:gd name="T4" fmla="*/ 2 w 2"/>
                  <a:gd name="T5" fmla="*/ 31 h 32"/>
                  <a:gd name="T6" fmla="*/ 2 w 2"/>
                  <a:gd name="T7" fmla="*/ 1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1"/>
                      <a:pt x="1" y="31"/>
                      <a:pt x="2" y="31"/>
                    </a:cubicBezTo>
                    <a:cubicBezTo>
                      <a:pt x="2" y="1"/>
                      <a:pt x="2" y="1"/>
                      <a:pt x="2" y="1"/>
                    </a:cubicBezTo>
                    <a:cubicBezTo>
                      <a:pt x="1" y="1"/>
                      <a:pt x="1" y="1"/>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0" name="Freeform 842"/>
              <p:cNvSpPr>
                <a:spLocks/>
              </p:cNvSpPr>
              <p:nvPr/>
            </p:nvSpPr>
            <p:spPr bwMode="auto">
              <a:xfrm>
                <a:off x="3990" y="997"/>
                <a:ext cx="5" cy="65"/>
              </a:xfrm>
              <a:custGeom>
                <a:avLst/>
                <a:gdLst>
                  <a:gd name="T0" fmla="*/ 0 w 2"/>
                  <a:gd name="T1" fmla="*/ 0 h 30"/>
                  <a:gd name="T2" fmla="*/ 0 w 2"/>
                  <a:gd name="T3" fmla="*/ 30 h 30"/>
                  <a:gd name="T4" fmla="*/ 2 w 2"/>
                  <a:gd name="T5" fmla="*/ 30 h 30"/>
                  <a:gd name="T6" fmla="*/ 2 w 2"/>
                  <a:gd name="T7" fmla="*/ 0 h 30"/>
                  <a:gd name="T8" fmla="*/ 0 w 2"/>
                  <a:gd name="T9" fmla="*/ 0 h 30"/>
                </a:gdLst>
                <a:ahLst/>
                <a:cxnLst>
                  <a:cxn ang="0">
                    <a:pos x="T0" y="T1"/>
                  </a:cxn>
                  <a:cxn ang="0">
                    <a:pos x="T2" y="T3"/>
                  </a:cxn>
                  <a:cxn ang="0">
                    <a:pos x="T4" y="T5"/>
                  </a:cxn>
                  <a:cxn ang="0">
                    <a:pos x="T6" y="T7"/>
                  </a:cxn>
                  <a:cxn ang="0">
                    <a:pos x="T8" y="T9"/>
                  </a:cxn>
                </a:cxnLst>
                <a:rect l="0" t="0" r="r" b="b"/>
                <a:pathLst>
                  <a:path w="2" h="30">
                    <a:moveTo>
                      <a:pt x="0" y="0"/>
                    </a:moveTo>
                    <a:cubicBezTo>
                      <a:pt x="0" y="30"/>
                      <a:pt x="0" y="30"/>
                      <a:pt x="0" y="30"/>
                    </a:cubicBezTo>
                    <a:cubicBezTo>
                      <a:pt x="1" y="30"/>
                      <a:pt x="1" y="30"/>
                      <a:pt x="2" y="30"/>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1" name="Freeform 843"/>
              <p:cNvSpPr>
                <a:spLocks/>
              </p:cNvSpPr>
              <p:nvPr/>
            </p:nvSpPr>
            <p:spPr bwMode="auto">
              <a:xfrm>
                <a:off x="3999" y="999"/>
                <a:ext cx="2" cy="61"/>
              </a:xfrm>
              <a:custGeom>
                <a:avLst/>
                <a:gdLst>
                  <a:gd name="T0" fmla="*/ 0 w 1"/>
                  <a:gd name="T1" fmla="*/ 0 h 28"/>
                  <a:gd name="T2" fmla="*/ 0 w 1"/>
                  <a:gd name="T3" fmla="*/ 28 h 28"/>
                  <a:gd name="T4" fmla="*/ 1 w 1"/>
                  <a:gd name="T5" fmla="*/ 28 h 28"/>
                  <a:gd name="T6" fmla="*/ 1 w 1"/>
                  <a:gd name="T7" fmla="*/ 0 h 28"/>
                  <a:gd name="T8" fmla="*/ 0 w 1"/>
                  <a:gd name="T9" fmla="*/ 0 h 28"/>
                </a:gdLst>
                <a:ahLst/>
                <a:cxnLst>
                  <a:cxn ang="0">
                    <a:pos x="T0" y="T1"/>
                  </a:cxn>
                  <a:cxn ang="0">
                    <a:pos x="T2" y="T3"/>
                  </a:cxn>
                  <a:cxn ang="0">
                    <a:pos x="T4" y="T5"/>
                  </a:cxn>
                  <a:cxn ang="0">
                    <a:pos x="T6" y="T7"/>
                  </a:cxn>
                  <a:cxn ang="0">
                    <a:pos x="T8" y="T9"/>
                  </a:cxn>
                </a:cxnLst>
                <a:rect l="0" t="0" r="r" b="b"/>
                <a:pathLst>
                  <a:path w="1" h="28">
                    <a:moveTo>
                      <a:pt x="0" y="0"/>
                    </a:moveTo>
                    <a:cubicBezTo>
                      <a:pt x="0" y="28"/>
                      <a:pt x="0" y="28"/>
                      <a:pt x="0" y="28"/>
                    </a:cubicBezTo>
                    <a:cubicBezTo>
                      <a:pt x="0" y="28"/>
                      <a:pt x="1" y="28"/>
                      <a:pt x="1" y="28"/>
                    </a:cubicBezTo>
                    <a:cubicBezTo>
                      <a:pt x="1" y="0"/>
                      <a:pt x="1" y="0"/>
                      <a:pt x="1"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2" name="Freeform 844"/>
              <p:cNvSpPr>
                <a:spLocks/>
              </p:cNvSpPr>
              <p:nvPr/>
            </p:nvSpPr>
            <p:spPr bwMode="auto">
              <a:xfrm>
                <a:off x="4006" y="1001"/>
                <a:ext cx="4" cy="56"/>
              </a:xfrm>
              <a:custGeom>
                <a:avLst/>
                <a:gdLst>
                  <a:gd name="T0" fmla="*/ 0 w 2"/>
                  <a:gd name="T1" fmla="*/ 0 h 26"/>
                  <a:gd name="T2" fmla="*/ 0 w 2"/>
                  <a:gd name="T3" fmla="*/ 26 h 26"/>
                  <a:gd name="T4" fmla="*/ 2 w 2"/>
                  <a:gd name="T5" fmla="*/ 25 h 26"/>
                  <a:gd name="T6" fmla="*/ 2 w 2"/>
                  <a:gd name="T7" fmla="*/ 1 h 26"/>
                  <a:gd name="T8" fmla="*/ 0 w 2"/>
                  <a:gd name="T9" fmla="*/ 0 h 26"/>
                </a:gdLst>
                <a:ahLst/>
                <a:cxnLst>
                  <a:cxn ang="0">
                    <a:pos x="T0" y="T1"/>
                  </a:cxn>
                  <a:cxn ang="0">
                    <a:pos x="T2" y="T3"/>
                  </a:cxn>
                  <a:cxn ang="0">
                    <a:pos x="T4" y="T5"/>
                  </a:cxn>
                  <a:cxn ang="0">
                    <a:pos x="T6" y="T7"/>
                  </a:cxn>
                  <a:cxn ang="0">
                    <a:pos x="T8" y="T9"/>
                  </a:cxn>
                </a:cxnLst>
                <a:rect l="0" t="0" r="r" b="b"/>
                <a:pathLst>
                  <a:path w="2" h="26">
                    <a:moveTo>
                      <a:pt x="0" y="0"/>
                    </a:moveTo>
                    <a:cubicBezTo>
                      <a:pt x="0" y="26"/>
                      <a:pt x="0" y="26"/>
                      <a:pt x="0" y="26"/>
                    </a:cubicBezTo>
                    <a:cubicBezTo>
                      <a:pt x="1" y="26"/>
                      <a:pt x="2" y="26"/>
                      <a:pt x="2" y="25"/>
                    </a:cubicBezTo>
                    <a:cubicBezTo>
                      <a:pt x="2" y="1"/>
                      <a:pt x="2" y="1"/>
                      <a:pt x="2" y="1"/>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3" name="Freeform 845"/>
              <p:cNvSpPr>
                <a:spLocks/>
              </p:cNvSpPr>
              <p:nvPr/>
            </p:nvSpPr>
            <p:spPr bwMode="auto">
              <a:xfrm>
                <a:off x="4014" y="1005"/>
                <a:ext cx="5" cy="50"/>
              </a:xfrm>
              <a:custGeom>
                <a:avLst/>
                <a:gdLst>
                  <a:gd name="T0" fmla="*/ 0 w 2"/>
                  <a:gd name="T1" fmla="*/ 0 h 23"/>
                  <a:gd name="T2" fmla="*/ 0 w 2"/>
                  <a:gd name="T3" fmla="*/ 23 h 23"/>
                  <a:gd name="T4" fmla="*/ 2 w 2"/>
                  <a:gd name="T5" fmla="*/ 21 h 23"/>
                  <a:gd name="T6" fmla="*/ 2 w 2"/>
                  <a:gd name="T7" fmla="*/ 1 h 23"/>
                  <a:gd name="T8" fmla="*/ 0 w 2"/>
                  <a:gd name="T9" fmla="*/ 0 h 23"/>
                </a:gdLst>
                <a:ahLst/>
                <a:cxnLst>
                  <a:cxn ang="0">
                    <a:pos x="T0" y="T1"/>
                  </a:cxn>
                  <a:cxn ang="0">
                    <a:pos x="T2" y="T3"/>
                  </a:cxn>
                  <a:cxn ang="0">
                    <a:pos x="T4" y="T5"/>
                  </a:cxn>
                  <a:cxn ang="0">
                    <a:pos x="T6" y="T7"/>
                  </a:cxn>
                  <a:cxn ang="0">
                    <a:pos x="T8" y="T9"/>
                  </a:cxn>
                </a:cxnLst>
                <a:rect l="0" t="0" r="r" b="b"/>
                <a:pathLst>
                  <a:path w="2" h="23">
                    <a:moveTo>
                      <a:pt x="0" y="0"/>
                    </a:moveTo>
                    <a:cubicBezTo>
                      <a:pt x="0" y="23"/>
                      <a:pt x="0" y="23"/>
                      <a:pt x="0" y="23"/>
                    </a:cubicBezTo>
                    <a:cubicBezTo>
                      <a:pt x="1" y="22"/>
                      <a:pt x="2" y="22"/>
                      <a:pt x="2" y="21"/>
                    </a:cubicBezTo>
                    <a:cubicBezTo>
                      <a:pt x="2" y="1"/>
                      <a:pt x="2" y="1"/>
                      <a:pt x="2" y="1"/>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4" name="Freeform 846"/>
              <p:cNvSpPr>
                <a:spLocks/>
              </p:cNvSpPr>
              <p:nvPr/>
            </p:nvSpPr>
            <p:spPr bwMode="auto">
              <a:xfrm>
                <a:off x="4023" y="1010"/>
                <a:ext cx="4" cy="39"/>
              </a:xfrm>
              <a:custGeom>
                <a:avLst/>
                <a:gdLst>
                  <a:gd name="T0" fmla="*/ 2 w 2"/>
                  <a:gd name="T1" fmla="*/ 14 h 18"/>
                  <a:gd name="T2" fmla="*/ 2 w 2"/>
                  <a:gd name="T3" fmla="*/ 4 h 18"/>
                  <a:gd name="T4" fmla="*/ 0 w 2"/>
                  <a:gd name="T5" fmla="*/ 0 h 18"/>
                  <a:gd name="T6" fmla="*/ 0 w 2"/>
                  <a:gd name="T7" fmla="*/ 18 h 18"/>
                  <a:gd name="T8" fmla="*/ 2 w 2"/>
                  <a:gd name="T9" fmla="*/ 14 h 18"/>
                </a:gdLst>
                <a:ahLst/>
                <a:cxnLst>
                  <a:cxn ang="0">
                    <a:pos x="T0" y="T1"/>
                  </a:cxn>
                  <a:cxn ang="0">
                    <a:pos x="T2" y="T3"/>
                  </a:cxn>
                  <a:cxn ang="0">
                    <a:pos x="T4" y="T5"/>
                  </a:cxn>
                  <a:cxn ang="0">
                    <a:pos x="T6" y="T7"/>
                  </a:cxn>
                  <a:cxn ang="0">
                    <a:pos x="T8" y="T9"/>
                  </a:cxn>
                </a:cxnLst>
                <a:rect l="0" t="0" r="r" b="b"/>
                <a:pathLst>
                  <a:path w="2" h="18">
                    <a:moveTo>
                      <a:pt x="2" y="14"/>
                    </a:moveTo>
                    <a:cubicBezTo>
                      <a:pt x="2" y="4"/>
                      <a:pt x="2" y="4"/>
                      <a:pt x="2" y="4"/>
                    </a:cubicBezTo>
                    <a:cubicBezTo>
                      <a:pt x="2" y="3"/>
                      <a:pt x="2" y="1"/>
                      <a:pt x="0" y="0"/>
                    </a:cubicBezTo>
                    <a:cubicBezTo>
                      <a:pt x="0" y="18"/>
                      <a:pt x="0" y="18"/>
                      <a:pt x="0" y="18"/>
                    </a:cubicBezTo>
                    <a:cubicBezTo>
                      <a:pt x="2" y="17"/>
                      <a:pt x="2" y="16"/>
                      <a:pt x="2" y="1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5" name="Oval 847"/>
              <p:cNvSpPr>
                <a:spLocks noChangeArrowheads="1"/>
              </p:cNvSpPr>
              <p:nvPr/>
            </p:nvSpPr>
            <p:spPr bwMode="auto">
              <a:xfrm>
                <a:off x="3884" y="994"/>
                <a:ext cx="143" cy="48"/>
              </a:xfrm>
              <a:prstGeom prst="ellipse">
                <a:avLst/>
              </a:prstGeom>
              <a:solidFill>
                <a:srgbClr val="FFCD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6" name="Oval 848"/>
              <p:cNvSpPr>
                <a:spLocks noChangeArrowheads="1"/>
              </p:cNvSpPr>
              <p:nvPr/>
            </p:nvSpPr>
            <p:spPr bwMode="auto">
              <a:xfrm>
                <a:off x="3897" y="1001"/>
                <a:ext cx="117" cy="37"/>
              </a:xfrm>
              <a:prstGeom prst="ellipse">
                <a:avLst/>
              </a:prstGeom>
              <a:solidFill>
                <a:srgbClr val="FFD3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7" name="Oval 849"/>
              <p:cNvSpPr>
                <a:spLocks noChangeArrowheads="1"/>
              </p:cNvSpPr>
              <p:nvPr/>
            </p:nvSpPr>
            <p:spPr bwMode="auto">
              <a:xfrm>
                <a:off x="3897" y="999"/>
                <a:ext cx="117" cy="35"/>
              </a:xfrm>
              <a:prstGeom prst="ellipse">
                <a:avLst/>
              </a:prstGeom>
              <a:solidFill>
                <a:srgbClr val="F7BF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8" name="Freeform 850"/>
              <p:cNvSpPr>
                <a:spLocks/>
              </p:cNvSpPr>
              <p:nvPr/>
            </p:nvSpPr>
            <p:spPr bwMode="auto">
              <a:xfrm>
                <a:off x="3897" y="999"/>
                <a:ext cx="117" cy="19"/>
              </a:xfrm>
              <a:custGeom>
                <a:avLst/>
                <a:gdLst>
                  <a:gd name="T0" fmla="*/ 27 w 54"/>
                  <a:gd name="T1" fmla="*/ 1 h 9"/>
                  <a:gd name="T2" fmla="*/ 54 w 54"/>
                  <a:gd name="T3" fmla="*/ 9 h 9"/>
                  <a:gd name="T4" fmla="*/ 54 w 54"/>
                  <a:gd name="T5" fmla="*/ 8 h 9"/>
                  <a:gd name="T6" fmla="*/ 27 w 54"/>
                  <a:gd name="T7" fmla="*/ 0 h 9"/>
                  <a:gd name="T8" fmla="*/ 0 w 54"/>
                  <a:gd name="T9" fmla="*/ 8 h 9"/>
                  <a:gd name="T10" fmla="*/ 0 w 54"/>
                  <a:gd name="T11" fmla="*/ 9 h 9"/>
                  <a:gd name="T12" fmla="*/ 27 w 54"/>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54" h="9">
                    <a:moveTo>
                      <a:pt x="27" y="1"/>
                    </a:moveTo>
                    <a:cubicBezTo>
                      <a:pt x="41" y="1"/>
                      <a:pt x="53" y="5"/>
                      <a:pt x="54" y="9"/>
                    </a:cubicBezTo>
                    <a:cubicBezTo>
                      <a:pt x="54" y="8"/>
                      <a:pt x="54" y="8"/>
                      <a:pt x="54" y="8"/>
                    </a:cubicBezTo>
                    <a:cubicBezTo>
                      <a:pt x="54" y="3"/>
                      <a:pt x="42" y="0"/>
                      <a:pt x="27" y="0"/>
                    </a:cubicBezTo>
                    <a:cubicBezTo>
                      <a:pt x="12" y="0"/>
                      <a:pt x="0" y="3"/>
                      <a:pt x="0" y="8"/>
                    </a:cubicBezTo>
                    <a:cubicBezTo>
                      <a:pt x="0" y="8"/>
                      <a:pt x="0" y="8"/>
                      <a:pt x="0" y="9"/>
                    </a:cubicBezTo>
                    <a:cubicBezTo>
                      <a:pt x="1" y="5"/>
                      <a:pt x="13" y="1"/>
                      <a:pt x="27" y="1"/>
                    </a:cubicBez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9" name="Freeform 851"/>
              <p:cNvSpPr>
                <a:spLocks/>
              </p:cNvSpPr>
              <p:nvPr/>
            </p:nvSpPr>
            <p:spPr bwMode="auto">
              <a:xfrm>
                <a:off x="3884" y="964"/>
                <a:ext cx="143" cy="72"/>
              </a:xfrm>
              <a:custGeom>
                <a:avLst/>
                <a:gdLst>
                  <a:gd name="T0" fmla="*/ 66 w 66"/>
                  <a:gd name="T1" fmla="*/ 22 h 33"/>
                  <a:gd name="T2" fmla="*/ 33 w 66"/>
                  <a:gd name="T3" fmla="*/ 33 h 33"/>
                  <a:gd name="T4" fmla="*/ 0 w 66"/>
                  <a:gd name="T5" fmla="*/ 22 h 33"/>
                  <a:gd name="T6" fmla="*/ 0 w 66"/>
                  <a:gd name="T7" fmla="*/ 11 h 33"/>
                  <a:gd name="T8" fmla="*/ 33 w 66"/>
                  <a:gd name="T9" fmla="*/ 0 h 33"/>
                  <a:gd name="T10" fmla="*/ 66 w 66"/>
                  <a:gd name="T11" fmla="*/ 11 h 33"/>
                  <a:gd name="T12" fmla="*/ 66 w 66"/>
                  <a:gd name="T13" fmla="*/ 22 h 33"/>
                </a:gdLst>
                <a:ahLst/>
                <a:cxnLst>
                  <a:cxn ang="0">
                    <a:pos x="T0" y="T1"/>
                  </a:cxn>
                  <a:cxn ang="0">
                    <a:pos x="T2" y="T3"/>
                  </a:cxn>
                  <a:cxn ang="0">
                    <a:pos x="T4" y="T5"/>
                  </a:cxn>
                  <a:cxn ang="0">
                    <a:pos x="T6" y="T7"/>
                  </a:cxn>
                  <a:cxn ang="0">
                    <a:pos x="T8" y="T9"/>
                  </a:cxn>
                  <a:cxn ang="0">
                    <a:pos x="T10" y="T11"/>
                  </a:cxn>
                  <a:cxn ang="0">
                    <a:pos x="T12" y="T13"/>
                  </a:cxn>
                </a:cxnLst>
                <a:rect l="0" t="0" r="r" b="b"/>
                <a:pathLst>
                  <a:path w="66" h="33">
                    <a:moveTo>
                      <a:pt x="66" y="22"/>
                    </a:moveTo>
                    <a:cubicBezTo>
                      <a:pt x="66" y="28"/>
                      <a:pt x="51" y="33"/>
                      <a:pt x="33" y="33"/>
                    </a:cubicBezTo>
                    <a:cubicBezTo>
                      <a:pt x="15" y="33"/>
                      <a:pt x="0" y="28"/>
                      <a:pt x="0" y="22"/>
                    </a:cubicBezTo>
                    <a:cubicBezTo>
                      <a:pt x="0" y="11"/>
                      <a:pt x="0" y="11"/>
                      <a:pt x="0" y="11"/>
                    </a:cubicBezTo>
                    <a:cubicBezTo>
                      <a:pt x="0" y="5"/>
                      <a:pt x="15" y="0"/>
                      <a:pt x="33" y="0"/>
                    </a:cubicBezTo>
                    <a:cubicBezTo>
                      <a:pt x="51" y="0"/>
                      <a:pt x="66" y="5"/>
                      <a:pt x="66" y="11"/>
                    </a:cubicBezTo>
                    <a:lnTo>
                      <a:pt x="66" y="22"/>
                    </a:ln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0" name="Freeform 852"/>
              <p:cNvSpPr>
                <a:spLocks/>
              </p:cNvSpPr>
              <p:nvPr/>
            </p:nvSpPr>
            <p:spPr bwMode="auto">
              <a:xfrm>
                <a:off x="3884" y="962"/>
                <a:ext cx="143" cy="69"/>
              </a:xfrm>
              <a:custGeom>
                <a:avLst/>
                <a:gdLst>
                  <a:gd name="T0" fmla="*/ 66 w 66"/>
                  <a:gd name="T1" fmla="*/ 21 h 32"/>
                  <a:gd name="T2" fmla="*/ 33 w 66"/>
                  <a:gd name="T3" fmla="*/ 32 h 32"/>
                  <a:gd name="T4" fmla="*/ 0 w 66"/>
                  <a:gd name="T5" fmla="*/ 21 h 32"/>
                  <a:gd name="T6" fmla="*/ 0 w 66"/>
                  <a:gd name="T7" fmla="*/ 11 h 32"/>
                  <a:gd name="T8" fmla="*/ 33 w 66"/>
                  <a:gd name="T9" fmla="*/ 0 h 32"/>
                  <a:gd name="T10" fmla="*/ 66 w 66"/>
                  <a:gd name="T11" fmla="*/ 11 h 32"/>
                  <a:gd name="T12" fmla="*/ 66 w 66"/>
                  <a:gd name="T13" fmla="*/ 21 h 32"/>
                </a:gdLst>
                <a:ahLst/>
                <a:cxnLst>
                  <a:cxn ang="0">
                    <a:pos x="T0" y="T1"/>
                  </a:cxn>
                  <a:cxn ang="0">
                    <a:pos x="T2" y="T3"/>
                  </a:cxn>
                  <a:cxn ang="0">
                    <a:pos x="T4" y="T5"/>
                  </a:cxn>
                  <a:cxn ang="0">
                    <a:pos x="T6" y="T7"/>
                  </a:cxn>
                  <a:cxn ang="0">
                    <a:pos x="T8" y="T9"/>
                  </a:cxn>
                  <a:cxn ang="0">
                    <a:pos x="T10" y="T11"/>
                  </a:cxn>
                  <a:cxn ang="0">
                    <a:pos x="T12" y="T13"/>
                  </a:cxn>
                </a:cxnLst>
                <a:rect l="0" t="0" r="r" b="b"/>
                <a:pathLst>
                  <a:path w="66" h="32">
                    <a:moveTo>
                      <a:pt x="66" y="21"/>
                    </a:moveTo>
                    <a:cubicBezTo>
                      <a:pt x="66" y="27"/>
                      <a:pt x="51" y="32"/>
                      <a:pt x="33" y="32"/>
                    </a:cubicBezTo>
                    <a:cubicBezTo>
                      <a:pt x="15" y="32"/>
                      <a:pt x="0" y="27"/>
                      <a:pt x="0" y="21"/>
                    </a:cubicBezTo>
                    <a:cubicBezTo>
                      <a:pt x="0" y="11"/>
                      <a:pt x="0" y="11"/>
                      <a:pt x="0" y="11"/>
                    </a:cubicBezTo>
                    <a:cubicBezTo>
                      <a:pt x="0" y="5"/>
                      <a:pt x="15" y="0"/>
                      <a:pt x="33" y="0"/>
                    </a:cubicBezTo>
                    <a:cubicBezTo>
                      <a:pt x="51" y="0"/>
                      <a:pt x="66" y="5"/>
                      <a:pt x="66" y="11"/>
                    </a:cubicBezTo>
                    <a:lnTo>
                      <a:pt x="66" y="21"/>
                    </a:ln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1" name="Freeform 853"/>
              <p:cNvSpPr>
                <a:spLocks/>
              </p:cNvSpPr>
              <p:nvPr/>
            </p:nvSpPr>
            <p:spPr bwMode="auto">
              <a:xfrm>
                <a:off x="3884" y="977"/>
                <a:ext cx="4" cy="39"/>
              </a:xfrm>
              <a:custGeom>
                <a:avLst/>
                <a:gdLst>
                  <a:gd name="T0" fmla="*/ 0 w 2"/>
                  <a:gd name="T1" fmla="*/ 4 h 18"/>
                  <a:gd name="T2" fmla="*/ 0 w 2"/>
                  <a:gd name="T3" fmla="*/ 14 h 18"/>
                  <a:gd name="T4" fmla="*/ 2 w 2"/>
                  <a:gd name="T5" fmla="*/ 18 h 18"/>
                  <a:gd name="T6" fmla="*/ 2 w 2"/>
                  <a:gd name="T7" fmla="*/ 0 h 18"/>
                  <a:gd name="T8" fmla="*/ 0 w 2"/>
                  <a:gd name="T9" fmla="*/ 4 h 18"/>
                </a:gdLst>
                <a:ahLst/>
                <a:cxnLst>
                  <a:cxn ang="0">
                    <a:pos x="T0" y="T1"/>
                  </a:cxn>
                  <a:cxn ang="0">
                    <a:pos x="T2" y="T3"/>
                  </a:cxn>
                  <a:cxn ang="0">
                    <a:pos x="T4" y="T5"/>
                  </a:cxn>
                  <a:cxn ang="0">
                    <a:pos x="T6" y="T7"/>
                  </a:cxn>
                  <a:cxn ang="0">
                    <a:pos x="T8" y="T9"/>
                  </a:cxn>
                </a:cxnLst>
                <a:rect l="0" t="0" r="r" b="b"/>
                <a:pathLst>
                  <a:path w="2" h="18">
                    <a:moveTo>
                      <a:pt x="0" y="4"/>
                    </a:moveTo>
                    <a:cubicBezTo>
                      <a:pt x="0" y="14"/>
                      <a:pt x="0" y="14"/>
                      <a:pt x="0" y="14"/>
                    </a:cubicBezTo>
                    <a:cubicBezTo>
                      <a:pt x="0" y="16"/>
                      <a:pt x="0" y="17"/>
                      <a:pt x="2" y="18"/>
                    </a:cubicBezTo>
                    <a:cubicBezTo>
                      <a:pt x="2" y="0"/>
                      <a:pt x="2" y="0"/>
                      <a:pt x="2" y="0"/>
                    </a:cubicBezTo>
                    <a:cubicBezTo>
                      <a:pt x="0" y="1"/>
                      <a:pt x="0" y="3"/>
                      <a:pt x="0" y="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2" name="Freeform 854"/>
              <p:cNvSpPr>
                <a:spLocks/>
              </p:cNvSpPr>
              <p:nvPr/>
            </p:nvSpPr>
            <p:spPr bwMode="auto">
              <a:xfrm>
                <a:off x="3893" y="973"/>
                <a:ext cx="2" cy="47"/>
              </a:xfrm>
              <a:custGeom>
                <a:avLst/>
                <a:gdLst>
                  <a:gd name="T0" fmla="*/ 0 w 1"/>
                  <a:gd name="T1" fmla="*/ 1 h 22"/>
                  <a:gd name="T2" fmla="*/ 0 w 1"/>
                  <a:gd name="T3" fmla="*/ 21 h 22"/>
                  <a:gd name="T4" fmla="*/ 1 w 1"/>
                  <a:gd name="T5" fmla="*/ 22 h 22"/>
                  <a:gd name="T6" fmla="*/ 1 w 1"/>
                  <a:gd name="T7" fmla="*/ 0 h 22"/>
                  <a:gd name="T8" fmla="*/ 0 w 1"/>
                  <a:gd name="T9" fmla="*/ 1 h 22"/>
                </a:gdLst>
                <a:ahLst/>
                <a:cxnLst>
                  <a:cxn ang="0">
                    <a:pos x="T0" y="T1"/>
                  </a:cxn>
                  <a:cxn ang="0">
                    <a:pos x="T2" y="T3"/>
                  </a:cxn>
                  <a:cxn ang="0">
                    <a:pos x="T4" y="T5"/>
                  </a:cxn>
                  <a:cxn ang="0">
                    <a:pos x="T6" y="T7"/>
                  </a:cxn>
                  <a:cxn ang="0">
                    <a:pos x="T8" y="T9"/>
                  </a:cxn>
                </a:cxnLst>
                <a:rect l="0" t="0" r="r" b="b"/>
                <a:pathLst>
                  <a:path w="1" h="22">
                    <a:moveTo>
                      <a:pt x="0" y="1"/>
                    </a:moveTo>
                    <a:cubicBezTo>
                      <a:pt x="0" y="21"/>
                      <a:pt x="0" y="21"/>
                      <a:pt x="0" y="21"/>
                    </a:cubicBezTo>
                    <a:cubicBezTo>
                      <a:pt x="0" y="22"/>
                      <a:pt x="1" y="22"/>
                      <a:pt x="1" y="22"/>
                    </a:cubicBezTo>
                    <a:cubicBezTo>
                      <a:pt x="1" y="0"/>
                      <a:pt x="1" y="0"/>
                      <a:pt x="1" y="0"/>
                    </a:cubicBezTo>
                    <a:cubicBezTo>
                      <a:pt x="1" y="0"/>
                      <a:pt x="0"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3" name="Freeform 855"/>
              <p:cNvSpPr>
                <a:spLocks/>
              </p:cNvSpPr>
              <p:nvPr/>
            </p:nvSpPr>
            <p:spPr bwMode="auto">
              <a:xfrm>
                <a:off x="3899" y="968"/>
                <a:ext cx="5" cy="57"/>
              </a:xfrm>
              <a:custGeom>
                <a:avLst/>
                <a:gdLst>
                  <a:gd name="T0" fmla="*/ 0 w 2"/>
                  <a:gd name="T1" fmla="*/ 1 h 26"/>
                  <a:gd name="T2" fmla="*/ 0 w 2"/>
                  <a:gd name="T3" fmla="*/ 25 h 26"/>
                  <a:gd name="T4" fmla="*/ 2 w 2"/>
                  <a:gd name="T5" fmla="*/ 26 h 26"/>
                  <a:gd name="T6" fmla="*/ 2 w 2"/>
                  <a:gd name="T7" fmla="*/ 0 h 26"/>
                  <a:gd name="T8" fmla="*/ 0 w 2"/>
                  <a:gd name="T9" fmla="*/ 1 h 26"/>
                </a:gdLst>
                <a:ahLst/>
                <a:cxnLst>
                  <a:cxn ang="0">
                    <a:pos x="T0" y="T1"/>
                  </a:cxn>
                  <a:cxn ang="0">
                    <a:pos x="T2" y="T3"/>
                  </a:cxn>
                  <a:cxn ang="0">
                    <a:pos x="T4" y="T5"/>
                  </a:cxn>
                  <a:cxn ang="0">
                    <a:pos x="T6" y="T7"/>
                  </a:cxn>
                  <a:cxn ang="0">
                    <a:pos x="T8" y="T9"/>
                  </a:cxn>
                </a:cxnLst>
                <a:rect l="0" t="0" r="r" b="b"/>
                <a:pathLst>
                  <a:path w="2" h="26">
                    <a:moveTo>
                      <a:pt x="0" y="1"/>
                    </a:moveTo>
                    <a:cubicBezTo>
                      <a:pt x="0" y="25"/>
                      <a:pt x="0" y="25"/>
                      <a:pt x="0" y="25"/>
                    </a:cubicBezTo>
                    <a:cubicBezTo>
                      <a:pt x="1" y="25"/>
                      <a:pt x="1" y="26"/>
                      <a:pt x="2" y="26"/>
                    </a:cubicBezTo>
                    <a:cubicBezTo>
                      <a:pt x="2" y="0"/>
                      <a:pt x="2" y="0"/>
                      <a:pt x="2" y="0"/>
                    </a:cubicBezTo>
                    <a:cubicBezTo>
                      <a:pt x="1" y="0"/>
                      <a:pt x="1"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4" name="Freeform 856"/>
              <p:cNvSpPr>
                <a:spLocks/>
              </p:cNvSpPr>
              <p:nvPr/>
            </p:nvSpPr>
            <p:spPr bwMode="auto">
              <a:xfrm>
                <a:off x="3908" y="966"/>
                <a:ext cx="4" cy="61"/>
              </a:xfrm>
              <a:custGeom>
                <a:avLst/>
                <a:gdLst>
                  <a:gd name="T0" fmla="*/ 0 w 2"/>
                  <a:gd name="T1" fmla="*/ 1 h 28"/>
                  <a:gd name="T2" fmla="*/ 0 w 2"/>
                  <a:gd name="T3" fmla="*/ 28 h 28"/>
                  <a:gd name="T4" fmla="*/ 2 w 2"/>
                  <a:gd name="T5" fmla="*/ 28 h 28"/>
                  <a:gd name="T6" fmla="*/ 2 w 2"/>
                  <a:gd name="T7" fmla="*/ 0 h 28"/>
                  <a:gd name="T8" fmla="*/ 0 w 2"/>
                  <a:gd name="T9" fmla="*/ 1 h 28"/>
                </a:gdLst>
                <a:ahLst/>
                <a:cxnLst>
                  <a:cxn ang="0">
                    <a:pos x="T0" y="T1"/>
                  </a:cxn>
                  <a:cxn ang="0">
                    <a:pos x="T2" y="T3"/>
                  </a:cxn>
                  <a:cxn ang="0">
                    <a:pos x="T4" y="T5"/>
                  </a:cxn>
                  <a:cxn ang="0">
                    <a:pos x="T6" y="T7"/>
                  </a:cxn>
                  <a:cxn ang="0">
                    <a:pos x="T8" y="T9"/>
                  </a:cxn>
                </a:cxnLst>
                <a:rect l="0" t="0" r="r" b="b"/>
                <a:pathLst>
                  <a:path w="2" h="28">
                    <a:moveTo>
                      <a:pt x="0" y="1"/>
                    </a:moveTo>
                    <a:cubicBezTo>
                      <a:pt x="0" y="28"/>
                      <a:pt x="0" y="28"/>
                      <a:pt x="0" y="28"/>
                    </a:cubicBezTo>
                    <a:cubicBezTo>
                      <a:pt x="1" y="28"/>
                      <a:pt x="1" y="28"/>
                      <a:pt x="2" y="28"/>
                    </a:cubicBezTo>
                    <a:cubicBezTo>
                      <a:pt x="2" y="0"/>
                      <a:pt x="2" y="0"/>
                      <a:pt x="2" y="0"/>
                    </a:cubicBezTo>
                    <a:cubicBezTo>
                      <a:pt x="1" y="0"/>
                      <a:pt x="1"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5" name="Freeform 857"/>
              <p:cNvSpPr>
                <a:spLocks/>
              </p:cNvSpPr>
              <p:nvPr/>
            </p:nvSpPr>
            <p:spPr bwMode="auto">
              <a:xfrm>
                <a:off x="3917" y="964"/>
                <a:ext cx="4" cy="65"/>
              </a:xfrm>
              <a:custGeom>
                <a:avLst/>
                <a:gdLst>
                  <a:gd name="T0" fmla="*/ 0 w 2"/>
                  <a:gd name="T1" fmla="*/ 1 h 30"/>
                  <a:gd name="T2" fmla="*/ 0 w 2"/>
                  <a:gd name="T3" fmla="*/ 30 h 30"/>
                  <a:gd name="T4" fmla="*/ 2 w 2"/>
                  <a:gd name="T5" fmla="*/ 30 h 30"/>
                  <a:gd name="T6" fmla="*/ 2 w 2"/>
                  <a:gd name="T7" fmla="*/ 0 h 30"/>
                  <a:gd name="T8" fmla="*/ 0 w 2"/>
                  <a:gd name="T9" fmla="*/ 1 h 30"/>
                </a:gdLst>
                <a:ahLst/>
                <a:cxnLst>
                  <a:cxn ang="0">
                    <a:pos x="T0" y="T1"/>
                  </a:cxn>
                  <a:cxn ang="0">
                    <a:pos x="T2" y="T3"/>
                  </a:cxn>
                  <a:cxn ang="0">
                    <a:pos x="T4" y="T5"/>
                  </a:cxn>
                  <a:cxn ang="0">
                    <a:pos x="T6" y="T7"/>
                  </a:cxn>
                  <a:cxn ang="0">
                    <a:pos x="T8" y="T9"/>
                  </a:cxn>
                </a:cxnLst>
                <a:rect l="0" t="0" r="r" b="b"/>
                <a:pathLst>
                  <a:path w="2" h="30">
                    <a:moveTo>
                      <a:pt x="0" y="1"/>
                    </a:moveTo>
                    <a:cubicBezTo>
                      <a:pt x="0" y="30"/>
                      <a:pt x="0" y="30"/>
                      <a:pt x="0" y="30"/>
                    </a:cubicBezTo>
                    <a:cubicBezTo>
                      <a:pt x="1" y="30"/>
                      <a:pt x="1" y="30"/>
                      <a:pt x="2" y="30"/>
                    </a:cubicBezTo>
                    <a:cubicBezTo>
                      <a:pt x="2" y="0"/>
                      <a:pt x="2" y="0"/>
                      <a:pt x="2" y="0"/>
                    </a:cubicBezTo>
                    <a:cubicBezTo>
                      <a:pt x="1" y="0"/>
                      <a:pt x="1"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6" name="Freeform 858"/>
              <p:cNvSpPr>
                <a:spLocks/>
              </p:cNvSpPr>
              <p:nvPr/>
            </p:nvSpPr>
            <p:spPr bwMode="auto">
              <a:xfrm>
                <a:off x="3925" y="964"/>
                <a:ext cx="5" cy="67"/>
              </a:xfrm>
              <a:custGeom>
                <a:avLst/>
                <a:gdLst>
                  <a:gd name="T0" fmla="*/ 0 w 2"/>
                  <a:gd name="T1" fmla="*/ 0 h 31"/>
                  <a:gd name="T2" fmla="*/ 0 w 2"/>
                  <a:gd name="T3" fmla="*/ 30 h 31"/>
                  <a:gd name="T4" fmla="*/ 2 w 2"/>
                  <a:gd name="T5" fmla="*/ 31 h 31"/>
                  <a:gd name="T6" fmla="*/ 2 w 2"/>
                  <a:gd name="T7" fmla="*/ 0 h 31"/>
                  <a:gd name="T8" fmla="*/ 0 w 2"/>
                  <a:gd name="T9" fmla="*/ 0 h 31"/>
                </a:gdLst>
                <a:ahLst/>
                <a:cxnLst>
                  <a:cxn ang="0">
                    <a:pos x="T0" y="T1"/>
                  </a:cxn>
                  <a:cxn ang="0">
                    <a:pos x="T2" y="T3"/>
                  </a:cxn>
                  <a:cxn ang="0">
                    <a:pos x="T4" y="T5"/>
                  </a:cxn>
                  <a:cxn ang="0">
                    <a:pos x="T6" y="T7"/>
                  </a:cxn>
                  <a:cxn ang="0">
                    <a:pos x="T8" y="T9"/>
                  </a:cxn>
                </a:cxnLst>
                <a:rect l="0" t="0" r="r" b="b"/>
                <a:pathLst>
                  <a:path w="2" h="31">
                    <a:moveTo>
                      <a:pt x="0" y="0"/>
                    </a:moveTo>
                    <a:cubicBezTo>
                      <a:pt x="0" y="30"/>
                      <a:pt x="0" y="30"/>
                      <a:pt x="0" y="30"/>
                    </a:cubicBezTo>
                    <a:cubicBezTo>
                      <a:pt x="0" y="30"/>
                      <a:pt x="1" y="30"/>
                      <a:pt x="2" y="31"/>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7" name="Freeform 859"/>
              <p:cNvSpPr>
                <a:spLocks/>
              </p:cNvSpPr>
              <p:nvPr/>
            </p:nvSpPr>
            <p:spPr bwMode="auto">
              <a:xfrm>
                <a:off x="3932" y="962"/>
                <a:ext cx="4"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8" name="Freeform 860"/>
              <p:cNvSpPr>
                <a:spLocks/>
              </p:cNvSpPr>
              <p:nvPr/>
            </p:nvSpPr>
            <p:spPr bwMode="auto">
              <a:xfrm>
                <a:off x="3940" y="962"/>
                <a:ext cx="5"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9" name="Freeform 861"/>
              <p:cNvSpPr>
                <a:spLocks/>
              </p:cNvSpPr>
              <p:nvPr/>
            </p:nvSpPr>
            <p:spPr bwMode="auto">
              <a:xfrm>
                <a:off x="3949" y="962"/>
                <a:ext cx="5"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2"/>
                      <a:pt x="1" y="32"/>
                      <a:pt x="2" y="32"/>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0" name="Freeform 862"/>
              <p:cNvSpPr>
                <a:spLocks/>
              </p:cNvSpPr>
              <p:nvPr/>
            </p:nvSpPr>
            <p:spPr bwMode="auto">
              <a:xfrm>
                <a:off x="3958" y="962"/>
                <a:ext cx="4"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2"/>
                      <a:pt x="1" y="32"/>
                      <a:pt x="2" y="32"/>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1" name="Rectangle 863"/>
              <p:cNvSpPr>
                <a:spLocks noChangeArrowheads="1"/>
              </p:cNvSpPr>
              <p:nvPr/>
            </p:nvSpPr>
            <p:spPr bwMode="auto">
              <a:xfrm>
                <a:off x="3969" y="962"/>
                <a:ext cx="1" cy="1"/>
              </a:xfrm>
              <a:prstGeom prst="rect">
                <a:avLst/>
              </a:prstGeom>
              <a:solidFill>
                <a:srgbClr val="EF96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2" name="Freeform 864"/>
              <p:cNvSpPr>
                <a:spLocks/>
              </p:cNvSpPr>
              <p:nvPr/>
            </p:nvSpPr>
            <p:spPr bwMode="auto">
              <a:xfrm>
                <a:off x="3964" y="962"/>
                <a:ext cx="5" cy="69"/>
              </a:xfrm>
              <a:custGeom>
                <a:avLst/>
                <a:gdLst>
                  <a:gd name="T0" fmla="*/ 2 w 2"/>
                  <a:gd name="T1" fmla="*/ 0 h 32"/>
                  <a:gd name="T2" fmla="*/ 0 w 2"/>
                  <a:gd name="T3" fmla="*/ 0 h 32"/>
                  <a:gd name="T4" fmla="*/ 0 w 2"/>
                  <a:gd name="T5" fmla="*/ 32 h 32"/>
                  <a:gd name="T6" fmla="*/ 2 w 2"/>
                  <a:gd name="T7" fmla="*/ 32 h 32"/>
                  <a:gd name="T8" fmla="*/ 2 w 2"/>
                  <a:gd name="T9" fmla="*/ 0 h 32"/>
                </a:gdLst>
                <a:ahLst/>
                <a:cxnLst>
                  <a:cxn ang="0">
                    <a:pos x="T0" y="T1"/>
                  </a:cxn>
                  <a:cxn ang="0">
                    <a:pos x="T2" y="T3"/>
                  </a:cxn>
                  <a:cxn ang="0">
                    <a:pos x="T4" y="T5"/>
                  </a:cxn>
                  <a:cxn ang="0">
                    <a:pos x="T6" y="T7"/>
                  </a:cxn>
                  <a:cxn ang="0">
                    <a:pos x="T8" y="T9"/>
                  </a:cxn>
                </a:cxnLst>
                <a:rect l="0" t="0" r="r" b="b"/>
                <a:pathLst>
                  <a:path w="2" h="32">
                    <a:moveTo>
                      <a:pt x="2" y="0"/>
                    </a:moveTo>
                    <a:cubicBezTo>
                      <a:pt x="0" y="0"/>
                      <a:pt x="0" y="0"/>
                      <a:pt x="0" y="0"/>
                    </a:cubicBezTo>
                    <a:cubicBezTo>
                      <a:pt x="0" y="32"/>
                      <a:pt x="0" y="32"/>
                      <a:pt x="0" y="32"/>
                    </a:cubicBezTo>
                    <a:cubicBezTo>
                      <a:pt x="1" y="32"/>
                      <a:pt x="2" y="32"/>
                      <a:pt x="2" y="32"/>
                    </a:cubicBezTo>
                    <a:cubicBezTo>
                      <a:pt x="2" y="0"/>
                      <a:pt x="2" y="0"/>
                      <a:pt x="2"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3" name="Freeform 865"/>
              <p:cNvSpPr>
                <a:spLocks/>
              </p:cNvSpPr>
              <p:nvPr/>
            </p:nvSpPr>
            <p:spPr bwMode="auto">
              <a:xfrm>
                <a:off x="3973" y="962"/>
                <a:ext cx="4"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1" y="32"/>
                      <a:pt x="2" y="32"/>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4" name="Freeform 866"/>
              <p:cNvSpPr>
                <a:spLocks/>
              </p:cNvSpPr>
              <p:nvPr/>
            </p:nvSpPr>
            <p:spPr bwMode="auto">
              <a:xfrm>
                <a:off x="3982" y="964"/>
                <a:ext cx="4" cy="67"/>
              </a:xfrm>
              <a:custGeom>
                <a:avLst/>
                <a:gdLst>
                  <a:gd name="T0" fmla="*/ 0 w 2"/>
                  <a:gd name="T1" fmla="*/ 0 h 31"/>
                  <a:gd name="T2" fmla="*/ 0 w 2"/>
                  <a:gd name="T3" fmla="*/ 31 h 31"/>
                  <a:gd name="T4" fmla="*/ 2 w 2"/>
                  <a:gd name="T5" fmla="*/ 30 h 31"/>
                  <a:gd name="T6" fmla="*/ 2 w 2"/>
                  <a:gd name="T7" fmla="*/ 0 h 31"/>
                  <a:gd name="T8" fmla="*/ 0 w 2"/>
                  <a:gd name="T9" fmla="*/ 0 h 31"/>
                </a:gdLst>
                <a:ahLst/>
                <a:cxnLst>
                  <a:cxn ang="0">
                    <a:pos x="T0" y="T1"/>
                  </a:cxn>
                  <a:cxn ang="0">
                    <a:pos x="T2" y="T3"/>
                  </a:cxn>
                  <a:cxn ang="0">
                    <a:pos x="T4" y="T5"/>
                  </a:cxn>
                  <a:cxn ang="0">
                    <a:pos x="T6" y="T7"/>
                  </a:cxn>
                  <a:cxn ang="0">
                    <a:pos x="T8" y="T9"/>
                  </a:cxn>
                </a:cxnLst>
                <a:rect l="0" t="0" r="r" b="b"/>
                <a:pathLst>
                  <a:path w="2" h="31">
                    <a:moveTo>
                      <a:pt x="0" y="0"/>
                    </a:moveTo>
                    <a:cubicBezTo>
                      <a:pt x="0" y="31"/>
                      <a:pt x="0" y="31"/>
                      <a:pt x="0" y="31"/>
                    </a:cubicBezTo>
                    <a:cubicBezTo>
                      <a:pt x="1" y="31"/>
                      <a:pt x="1" y="30"/>
                      <a:pt x="2" y="30"/>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5" name="Freeform 867"/>
              <p:cNvSpPr>
                <a:spLocks/>
              </p:cNvSpPr>
              <p:nvPr/>
            </p:nvSpPr>
            <p:spPr bwMode="auto">
              <a:xfrm>
                <a:off x="3990" y="964"/>
                <a:ext cx="5" cy="65"/>
              </a:xfrm>
              <a:custGeom>
                <a:avLst/>
                <a:gdLst>
                  <a:gd name="T0" fmla="*/ 0 w 2"/>
                  <a:gd name="T1" fmla="*/ 0 h 30"/>
                  <a:gd name="T2" fmla="*/ 0 w 2"/>
                  <a:gd name="T3" fmla="*/ 30 h 30"/>
                  <a:gd name="T4" fmla="*/ 2 w 2"/>
                  <a:gd name="T5" fmla="*/ 30 h 30"/>
                  <a:gd name="T6" fmla="*/ 2 w 2"/>
                  <a:gd name="T7" fmla="*/ 0 h 30"/>
                  <a:gd name="T8" fmla="*/ 0 w 2"/>
                  <a:gd name="T9" fmla="*/ 0 h 30"/>
                </a:gdLst>
                <a:ahLst/>
                <a:cxnLst>
                  <a:cxn ang="0">
                    <a:pos x="T0" y="T1"/>
                  </a:cxn>
                  <a:cxn ang="0">
                    <a:pos x="T2" y="T3"/>
                  </a:cxn>
                  <a:cxn ang="0">
                    <a:pos x="T4" y="T5"/>
                  </a:cxn>
                  <a:cxn ang="0">
                    <a:pos x="T6" y="T7"/>
                  </a:cxn>
                  <a:cxn ang="0">
                    <a:pos x="T8" y="T9"/>
                  </a:cxn>
                </a:cxnLst>
                <a:rect l="0" t="0" r="r" b="b"/>
                <a:pathLst>
                  <a:path w="2" h="30">
                    <a:moveTo>
                      <a:pt x="0" y="0"/>
                    </a:moveTo>
                    <a:cubicBezTo>
                      <a:pt x="0" y="30"/>
                      <a:pt x="0" y="30"/>
                      <a:pt x="0" y="30"/>
                    </a:cubicBezTo>
                    <a:cubicBezTo>
                      <a:pt x="1" y="30"/>
                      <a:pt x="1" y="30"/>
                      <a:pt x="2" y="30"/>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6" name="Freeform 868"/>
              <p:cNvSpPr>
                <a:spLocks/>
              </p:cNvSpPr>
              <p:nvPr/>
            </p:nvSpPr>
            <p:spPr bwMode="auto">
              <a:xfrm>
                <a:off x="3999" y="966"/>
                <a:ext cx="2" cy="61"/>
              </a:xfrm>
              <a:custGeom>
                <a:avLst/>
                <a:gdLst>
                  <a:gd name="T0" fmla="*/ 0 w 1"/>
                  <a:gd name="T1" fmla="*/ 0 h 28"/>
                  <a:gd name="T2" fmla="*/ 0 w 1"/>
                  <a:gd name="T3" fmla="*/ 28 h 28"/>
                  <a:gd name="T4" fmla="*/ 1 w 1"/>
                  <a:gd name="T5" fmla="*/ 28 h 28"/>
                  <a:gd name="T6" fmla="*/ 1 w 1"/>
                  <a:gd name="T7" fmla="*/ 0 h 28"/>
                  <a:gd name="T8" fmla="*/ 0 w 1"/>
                  <a:gd name="T9" fmla="*/ 0 h 28"/>
                </a:gdLst>
                <a:ahLst/>
                <a:cxnLst>
                  <a:cxn ang="0">
                    <a:pos x="T0" y="T1"/>
                  </a:cxn>
                  <a:cxn ang="0">
                    <a:pos x="T2" y="T3"/>
                  </a:cxn>
                  <a:cxn ang="0">
                    <a:pos x="T4" y="T5"/>
                  </a:cxn>
                  <a:cxn ang="0">
                    <a:pos x="T6" y="T7"/>
                  </a:cxn>
                  <a:cxn ang="0">
                    <a:pos x="T8" y="T9"/>
                  </a:cxn>
                </a:cxnLst>
                <a:rect l="0" t="0" r="r" b="b"/>
                <a:pathLst>
                  <a:path w="1" h="28">
                    <a:moveTo>
                      <a:pt x="0" y="0"/>
                    </a:moveTo>
                    <a:cubicBezTo>
                      <a:pt x="0" y="28"/>
                      <a:pt x="0" y="28"/>
                      <a:pt x="0" y="28"/>
                    </a:cubicBezTo>
                    <a:cubicBezTo>
                      <a:pt x="0" y="28"/>
                      <a:pt x="1" y="28"/>
                      <a:pt x="1" y="28"/>
                    </a:cubicBezTo>
                    <a:cubicBezTo>
                      <a:pt x="1" y="0"/>
                      <a:pt x="1" y="0"/>
                      <a:pt x="1"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7" name="Freeform 869"/>
              <p:cNvSpPr>
                <a:spLocks/>
              </p:cNvSpPr>
              <p:nvPr/>
            </p:nvSpPr>
            <p:spPr bwMode="auto">
              <a:xfrm>
                <a:off x="4006" y="968"/>
                <a:ext cx="4" cy="57"/>
              </a:xfrm>
              <a:custGeom>
                <a:avLst/>
                <a:gdLst>
                  <a:gd name="T0" fmla="*/ 0 w 2"/>
                  <a:gd name="T1" fmla="*/ 0 h 26"/>
                  <a:gd name="T2" fmla="*/ 0 w 2"/>
                  <a:gd name="T3" fmla="*/ 26 h 26"/>
                  <a:gd name="T4" fmla="*/ 2 w 2"/>
                  <a:gd name="T5" fmla="*/ 25 h 26"/>
                  <a:gd name="T6" fmla="*/ 2 w 2"/>
                  <a:gd name="T7" fmla="*/ 1 h 26"/>
                  <a:gd name="T8" fmla="*/ 0 w 2"/>
                  <a:gd name="T9" fmla="*/ 0 h 26"/>
                </a:gdLst>
                <a:ahLst/>
                <a:cxnLst>
                  <a:cxn ang="0">
                    <a:pos x="T0" y="T1"/>
                  </a:cxn>
                  <a:cxn ang="0">
                    <a:pos x="T2" y="T3"/>
                  </a:cxn>
                  <a:cxn ang="0">
                    <a:pos x="T4" y="T5"/>
                  </a:cxn>
                  <a:cxn ang="0">
                    <a:pos x="T6" y="T7"/>
                  </a:cxn>
                  <a:cxn ang="0">
                    <a:pos x="T8" y="T9"/>
                  </a:cxn>
                </a:cxnLst>
                <a:rect l="0" t="0" r="r" b="b"/>
                <a:pathLst>
                  <a:path w="2" h="26">
                    <a:moveTo>
                      <a:pt x="0" y="0"/>
                    </a:moveTo>
                    <a:cubicBezTo>
                      <a:pt x="0" y="26"/>
                      <a:pt x="0" y="26"/>
                      <a:pt x="0" y="26"/>
                    </a:cubicBezTo>
                    <a:cubicBezTo>
                      <a:pt x="1" y="26"/>
                      <a:pt x="2" y="26"/>
                      <a:pt x="2" y="25"/>
                    </a:cubicBezTo>
                    <a:cubicBezTo>
                      <a:pt x="2" y="1"/>
                      <a:pt x="2" y="1"/>
                      <a:pt x="2" y="1"/>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8" name="Freeform 870"/>
              <p:cNvSpPr>
                <a:spLocks/>
              </p:cNvSpPr>
              <p:nvPr/>
            </p:nvSpPr>
            <p:spPr bwMode="auto">
              <a:xfrm>
                <a:off x="4014" y="973"/>
                <a:ext cx="5" cy="50"/>
              </a:xfrm>
              <a:custGeom>
                <a:avLst/>
                <a:gdLst>
                  <a:gd name="T0" fmla="*/ 0 w 2"/>
                  <a:gd name="T1" fmla="*/ 0 h 23"/>
                  <a:gd name="T2" fmla="*/ 0 w 2"/>
                  <a:gd name="T3" fmla="*/ 23 h 23"/>
                  <a:gd name="T4" fmla="*/ 2 w 2"/>
                  <a:gd name="T5" fmla="*/ 21 h 23"/>
                  <a:gd name="T6" fmla="*/ 2 w 2"/>
                  <a:gd name="T7" fmla="*/ 1 h 23"/>
                  <a:gd name="T8" fmla="*/ 0 w 2"/>
                  <a:gd name="T9" fmla="*/ 0 h 23"/>
                </a:gdLst>
                <a:ahLst/>
                <a:cxnLst>
                  <a:cxn ang="0">
                    <a:pos x="T0" y="T1"/>
                  </a:cxn>
                  <a:cxn ang="0">
                    <a:pos x="T2" y="T3"/>
                  </a:cxn>
                  <a:cxn ang="0">
                    <a:pos x="T4" y="T5"/>
                  </a:cxn>
                  <a:cxn ang="0">
                    <a:pos x="T6" y="T7"/>
                  </a:cxn>
                  <a:cxn ang="0">
                    <a:pos x="T8" y="T9"/>
                  </a:cxn>
                </a:cxnLst>
                <a:rect l="0" t="0" r="r" b="b"/>
                <a:pathLst>
                  <a:path w="2" h="23">
                    <a:moveTo>
                      <a:pt x="0" y="0"/>
                    </a:moveTo>
                    <a:cubicBezTo>
                      <a:pt x="0" y="23"/>
                      <a:pt x="0" y="23"/>
                      <a:pt x="0" y="23"/>
                    </a:cubicBezTo>
                    <a:cubicBezTo>
                      <a:pt x="1" y="22"/>
                      <a:pt x="2" y="22"/>
                      <a:pt x="2" y="21"/>
                    </a:cubicBezTo>
                    <a:cubicBezTo>
                      <a:pt x="2" y="1"/>
                      <a:pt x="2" y="1"/>
                      <a:pt x="2" y="1"/>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9" name="Freeform 871"/>
              <p:cNvSpPr>
                <a:spLocks/>
              </p:cNvSpPr>
              <p:nvPr/>
            </p:nvSpPr>
            <p:spPr bwMode="auto">
              <a:xfrm>
                <a:off x="4023" y="977"/>
                <a:ext cx="4" cy="39"/>
              </a:xfrm>
              <a:custGeom>
                <a:avLst/>
                <a:gdLst>
                  <a:gd name="T0" fmla="*/ 2 w 2"/>
                  <a:gd name="T1" fmla="*/ 14 h 18"/>
                  <a:gd name="T2" fmla="*/ 2 w 2"/>
                  <a:gd name="T3" fmla="*/ 4 h 18"/>
                  <a:gd name="T4" fmla="*/ 0 w 2"/>
                  <a:gd name="T5" fmla="*/ 0 h 18"/>
                  <a:gd name="T6" fmla="*/ 0 w 2"/>
                  <a:gd name="T7" fmla="*/ 18 h 18"/>
                  <a:gd name="T8" fmla="*/ 2 w 2"/>
                  <a:gd name="T9" fmla="*/ 14 h 18"/>
                </a:gdLst>
                <a:ahLst/>
                <a:cxnLst>
                  <a:cxn ang="0">
                    <a:pos x="T0" y="T1"/>
                  </a:cxn>
                  <a:cxn ang="0">
                    <a:pos x="T2" y="T3"/>
                  </a:cxn>
                  <a:cxn ang="0">
                    <a:pos x="T4" y="T5"/>
                  </a:cxn>
                  <a:cxn ang="0">
                    <a:pos x="T6" y="T7"/>
                  </a:cxn>
                  <a:cxn ang="0">
                    <a:pos x="T8" y="T9"/>
                  </a:cxn>
                </a:cxnLst>
                <a:rect l="0" t="0" r="r" b="b"/>
                <a:pathLst>
                  <a:path w="2" h="18">
                    <a:moveTo>
                      <a:pt x="2" y="14"/>
                    </a:moveTo>
                    <a:cubicBezTo>
                      <a:pt x="2" y="4"/>
                      <a:pt x="2" y="4"/>
                      <a:pt x="2" y="4"/>
                    </a:cubicBezTo>
                    <a:cubicBezTo>
                      <a:pt x="2" y="3"/>
                      <a:pt x="2" y="1"/>
                      <a:pt x="0" y="0"/>
                    </a:cubicBezTo>
                    <a:cubicBezTo>
                      <a:pt x="0" y="18"/>
                      <a:pt x="0" y="18"/>
                      <a:pt x="0" y="18"/>
                    </a:cubicBezTo>
                    <a:cubicBezTo>
                      <a:pt x="2" y="17"/>
                      <a:pt x="2" y="16"/>
                      <a:pt x="2" y="1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0" name="Oval 872"/>
              <p:cNvSpPr>
                <a:spLocks noChangeArrowheads="1"/>
              </p:cNvSpPr>
              <p:nvPr/>
            </p:nvSpPr>
            <p:spPr bwMode="auto">
              <a:xfrm>
                <a:off x="3884" y="962"/>
                <a:ext cx="143" cy="48"/>
              </a:xfrm>
              <a:prstGeom prst="ellipse">
                <a:avLst/>
              </a:prstGeom>
              <a:solidFill>
                <a:srgbClr val="FFCD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1" name="Oval 873"/>
              <p:cNvSpPr>
                <a:spLocks noChangeArrowheads="1"/>
              </p:cNvSpPr>
              <p:nvPr/>
            </p:nvSpPr>
            <p:spPr bwMode="auto">
              <a:xfrm>
                <a:off x="3897" y="968"/>
                <a:ext cx="117" cy="37"/>
              </a:xfrm>
              <a:prstGeom prst="ellipse">
                <a:avLst/>
              </a:prstGeom>
              <a:solidFill>
                <a:srgbClr val="FFD3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2" name="Oval 874"/>
              <p:cNvSpPr>
                <a:spLocks noChangeArrowheads="1"/>
              </p:cNvSpPr>
              <p:nvPr/>
            </p:nvSpPr>
            <p:spPr bwMode="auto">
              <a:xfrm>
                <a:off x="3897" y="966"/>
                <a:ext cx="117" cy="35"/>
              </a:xfrm>
              <a:prstGeom prst="ellipse">
                <a:avLst/>
              </a:prstGeom>
              <a:solidFill>
                <a:srgbClr val="F7BF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3" name="Freeform 875"/>
              <p:cNvSpPr>
                <a:spLocks/>
              </p:cNvSpPr>
              <p:nvPr/>
            </p:nvSpPr>
            <p:spPr bwMode="auto">
              <a:xfrm>
                <a:off x="3897" y="966"/>
                <a:ext cx="117" cy="20"/>
              </a:xfrm>
              <a:custGeom>
                <a:avLst/>
                <a:gdLst>
                  <a:gd name="T0" fmla="*/ 27 w 54"/>
                  <a:gd name="T1" fmla="*/ 1 h 9"/>
                  <a:gd name="T2" fmla="*/ 54 w 54"/>
                  <a:gd name="T3" fmla="*/ 9 h 9"/>
                  <a:gd name="T4" fmla="*/ 54 w 54"/>
                  <a:gd name="T5" fmla="*/ 8 h 9"/>
                  <a:gd name="T6" fmla="*/ 27 w 54"/>
                  <a:gd name="T7" fmla="*/ 0 h 9"/>
                  <a:gd name="T8" fmla="*/ 0 w 54"/>
                  <a:gd name="T9" fmla="*/ 8 h 9"/>
                  <a:gd name="T10" fmla="*/ 0 w 54"/>
                  <a:gd name="T11" fmla="*/ 9 h 9"/>
                  <a:gd name="T12" fmla="*/ 27 w 54"/>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54" h="9">
                    <a:moveTo>
                      <a:pt x="27" y="1"/>
                    </a:moveTo>
                    <a:cubicBezTo>
                      <a:pt x="41" y="1"/>
                      <a:pt x="53" y="5"/>
                      <a:pt x="54" y="9"/>
                    </a:cubicBezTo>
                    <a:cubicBezTo>
                      <a:pt x="54" y="8"/>
                      <a:pt x="54" y="8"/>
                      <a:pt x="54" y="8"/>
                    </a:cubicBezTo>
                    <a:cubicBezTo>
                      <a:pt x="54" y="3"/>
                      <a:pt x="42" y="0"/>
                      <a:pt x="27" y="0"/>
                    </a:cubicBezTo>
                    <a:cubicBezTo>
                      <a:pt x="12" y="0"/>
                      <a:pt x="0" y="3"/>
                      <a:pt x="0" y="8"/>
                    </a:cubicBezTo>
                    <a:cubicBezTo>
                      <a:pt x="0" y="8"/>
                      <a:pt x="0" y="8"/>
                      <a:pt x="0" y="9"/>
                    </a:cubicBezTo>
                    <a:cubicBezTo>
                      <a:pt x="1" y="5"/>
                      <a:pt x="13" y="1"/>
                      <a:pt x="27" y="1"/>
                    </a:cubicBez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4" name="Freeform 876"/>
              <p:cNvSpPr>
                <a:spLocks/>
              </p:cNvSpPr>
              <p:nvPr/>
            </p:nvSpPr>
            <p:spPr bwMode="auto">
              <a:xfrm>
                <a:off x="3884" y="932"/>
                <a:ext cx="143" cy="71"/>
              </a:xfrm>
              <a:custGeom>
                <a:avLst/>
                <a:gdLst>
                  <a:gd name="T0" fmla="*/ 66 w 66"/>
                  <a:gd name="T1" fmla="*/ 22 h 33"/>
                  <a:gd name="T2" fmla="*/ 33 w 66"/>
                  <a:gd name="T3" fmla="*/ 33 h 33"/>
                  <a:gd name="T4" fmla="*/ 0 w 66"/>
                  <a:gd name="T5" fmla="*/ 22 h 33"/>
                  <a:gd name="T6" fmla="*/ 0 w 66"/>
                  <a:gd name="T7" fmla="*/ 11 h 33"/>
                  <a:gd name="T8" fmla="*/ 33 w 66"/>
                  <a:gd name="T9" fmla="*/ 0 h 33"/>
                  <a:gd name="T10" fmla="*/ 66 w 66"/>
                  <a:gd name="T11" fmla="*/ 11 h 33"/>
                  <a:gd name="T12" fmla="*/ 66 w 66"/>
                  <a:gd name="T13" fmla="*/ 22 h 33"/>
                </a:gdLst>
                <a:ahLst/>
                <a:cxnLst>
                  <a:cxn ang="0">
                    <a:pos x="T0" y="T1"/>
                  </a:cxn>
                  <a:cxn ang="0">
                    <a:pos x="T2" y="T3"/>
                  </a:cxn>
                  <a:cxn ang="0">
                    <a:pos x="T4" y="T5"/>
                  </a:cxn>
                  <a:cxn ang="0">
                    <a:pos x="T6" y="T7"/>
                  </a:cxn>
                  <a:cxn ang="0">
                    <a:pos x="T8" y="T9"/>
                  </a:cxn>
                  <a:cxn ang="0">
                    <a:pos x="T10" y="T11"/>
                  </a:cxn>
                  <a:cxn ang="0">
                    <a:pos x="T12" y="T13"/>
                  </a:cxn>
                </a:cxnLst>
                <a:rect l="0" t="0" r="r" b="b"/>
                <a:pathLst>
                  <a:path w="66" h="33">
                    <a:moveTo>
                      <a:pt x="66" y="22"/>
                    </a:moveTo>
                    <a:cubicBezTo>
                      <a:pt x="66" y="28"/>
                      <a:pt x="51" y="33"/>
                      <a:pt x="33" y="33"/>
                    </a:cubicBezTo>
                    <a:cubicBezTo>
                      <a:pt x="15" y="33"/>
                      <a:pt x="0" y="28"/>
                      <a:pt x="0" y="22"/>
                    </a:cubicBezTo>
                    <a:cubicBezTo>
                      <a:pt x="0" y="11"/>
                      <a:pt x="0" y="11"/>
                      <a:pt x="0" y="11"/>
                    </a:cubicBezTo>
                    <a:cubicBezTo>
                      <a:pt x="0" y="5"/>
                      <a:pt x="15" y="0"/>
                      <a:pt x="33" y="0"/>
                    </a:cubicBezTo>
                    <a:cubicBezTo>
                      <a:pt x="51" y="0"/>
                      <a:pt x="66" y="5"/>
                      <a:pt x="66" y="11"/>
                    </a:cubicBezTo>
                    <a:lnTo>
                      <a:pt x="66" y="22"/>
                    </a:ln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5" name="Freeform 877"/>
              <p:cNvSpPr>
                <a:spLocks/>
              </p:cNvSpPr>
              <p:nvPr/>
            </p:nvSpPr>
            <p:spPr bwMode="auto">
              <a:xfrm>
                <a:off x="3884" y="929"/>
                <a:ext cx="143" cy="70"/>
              </a:xfrm>
              <a:custGeom>
                <a:avLst/>
                <a:gdLst>
                  <a:gd name="T0" fmla="*/ 66 w 66"/>
                  <a:gd name="T1" fmla="*/ 21 h 32"/>
                  <a:gd name="T2" fmla="*/ 33 w 66"/>
                  <a:gd name="T3" fmla="*/ 32 h 32"/>
                  <a:gd name="T4" fmla="*/ 0 w 66"/>
                  <a:gd name="T5" fmla="*/ 21 h 32"/>
                  <a:gd name="T6" fmla="*/ 0 w 66"/>
                  <a:gd name="T7" fmla="*/ 11 h 32"/>
                  <a:gd name="T8" fmla="*/ 33 w 66"/>
                  <a:gd name="T9" fmla="*/ 0 h 32"/>
                  <a:gd name="T10" fmla="*/ 66 w 66"/>
                  <a:gd name="T11" fmla="*/ 11 h 32"/>
                  <a:gd name="T12" fmla="*/ 66 w 66"/>
                  <a:gd name="T13" fmla="*/ 21 h 32"/>
                </a:gdLst>
                <a:ahLst/>
                <a:cxnLst>
                  <a:cxn ang="0">
                    <a:pos x="T0" y="T1"/>
                  </a:cxn>
                  <a:cxn ang="0">
                    <a:pos x="T2" y="T3"/>
                  </a:cxn>
                  <a:cxn ang="0">
                    <a:pos x="T4" y="T5"/>
                  </a:cxn>
                  <a:cxn ang="0">
                    <a:pos x="T6" y="T7"/>
                  </a:cxn>
                  <a:cxn ang="0">
                    <a:pos x="T8" y="T9"/>
                  </a:cxn>
                  <a:cxn ang="0">
                    <a:pos x="T10" y="T11"/>
                  </a:cxn>
                  <a:cxn ang="0">
                    <a:pos x="T12" y="T13"/>
                  </a:cxn>
                </a:cxnLst>
                <a:rect l="0" t="0" r="r" b="b"/>
                <a:pathLst>
                  <a:path w="66" h="32">
                    <a:moveTo>
                      <a:pt x="66" y="21"/>
                    </a:moveTo>
                    <a:cubicBezTo>
                      <a:pt x="66" y="27"/>
                      <a:pt x="51" y="32"/>
                      <a:pt x="33" y="32"/>
                    </a:cubicBezTo>
                    <a:cubicBezTo>
                      <a:pt x="15" y="32"/>
                      <a:pt x="0" y="27"/>
                      <a:pt x="0" y="21"/>
                    </a:cubicBezTo>
                    <a:cubicBezTo>
                      <a:pt x="0" y="11"/>
                      <a:pt x="0" y="11"/>
                      <a:pt x="0" y="11"/>
                    </a:cubicBezTo>
                    <a:cubicBezTo>
                      <a:pt x="0" y="5"/>
                      <a:pt x="15" y="0"/>
                      <a:pt x="33" y="0"/>
                    </a:cubicBezTo>
                    <a:cubicBezTo>
                      <a:pt x="51" y="0"/>
                      <a:pt x="66" y="5"/>
                      <a:pt x="66" y="11"/>
                    </a:cubicBezTo>
                    <a:lnTo>
                      <a:pt x="66" y="21"/>
                    </a:ln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6" name="Freeform 878"/>
              <p:cNvSpPr>
                <a:spLocks/>
              </p:cNvSpPr>
              <p:nvPr/>
            </p:nvSpPr>
            <p:spPr bwMode="auto">
              <a:xfrm>
                <a:off x="3884" y="945"/>
                <a:ext cx="4" cy="39"/>
              </a:xfrm>
              <a:custGeom>
                <a:avLst/>
                <a:gdLst>
                  <a:gd name="T0" fmla="*/ 0 w 2"/>
                  <a:gd name="T1" fmla="*/ 4 h 18"/>
                  <a:gd name="T2" fmla="*/ 0 w 2"/>
                  <a:gd name="T3" fmla="*/ 14 h 18"/>
                  <a:gd name="T4" fmla="*/ 2 w 2"/>
                  <a:gd name="T5" fmla="*/ 18 h 18"/>
                  <a:gd name="T6" fmla="*/ 2 w 2"/>
                  <a:gd name="T7" fmla="*/ 0 h 18"/>
                  <a:gd name="T8" fmla="*/ 0 w 2"/>
                  <a:gd name="T9" fmla="*/ 4 h 18"/>
                </a:gdLst>
                <a:ahLst/>
                <a:cxnLst>
                  <a:cxn ang="0">
                    <a:pos x="T0" y="T1"/>
                  </a:cxn>
                  <a:cxn ang="0">
                    <a:pos x="T2" y="T3"/>
                  </a:cxn>
                  <a:cxn ang="0">
                    <a:pos x="T4" y="T5"/>
                  </a:cxn>
                  <a:cxn ang="0">
                    <a:pos x="T6" y="T7"/>
                  </a:cxn>
                  <a:cxn ang="0">
                    <a:pos x="T8" y="T9"/>
                  </a:cxn>
                </a:cxnLst>
                <a:rect l="0" t="0" r="r" b="b"/>
                <a:pathLst>
                  <a:path w="2" h="18">
                    <a:moveTo>
                      <a:pt x="0" y="4"/>
                    </a:moveTo>
                    <a:cubicBezTo>
                      <a:pt x="0" y="14"/>
                      <a:pt x="0" y="14"/>
                      <a:pt x="0" y="14"/>
                    </a:cubicBezTo>
                    <a:cubicBezTo>
                      <a:pt x="0" y="16"/>
                      <a:pt x="0" y="17"/>
                      <a:pt x="2" y="18"/>
                    </a:cubicBezTo>
                    <a:cubicBezTo>
                      <a:pt x="2" y="0"/>
                      <a:pt x="2" y="0"/>
                      <a:pt x="2" y="0"/>
                    </a:cubicBezTo>
                    <a:cubicBezTo>
                      <a:pt x="0" y="1"/>
                      <a:pt x="0" y="3"/>
                      <a:pt x="0" y="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7" name="Freeform 879"/>
              <p:cNvSpPr>
                <a:spLocks/>
              </p:cNvSpPr>
              <p:nvPr/>
            </p:nvSpPr>
            <p:spPr bwMode="auto">
              <a:xfrm>
                <a:off x="3893" y="940"/>
                <a:ext cx="2" cy="48"/>
              </a:xfrm>
              <a:custGeom>
                <a:avLst/>
                <a:gdLst>
                  <a:gd name="T0" fmla="*/ 0 w 1"/>
                  <a:gd name="T1" fmla="*/ 1 h 22"/>
                  <a:gd name="T2" fmla="*/ 0 w 1"/>
                  <a:gd name="T3" fmla="*/ 21 h 22"/>
                  <a:gd name="T4" fmla="*/ 1 w 1"/>
                  <a:gd name="T5" fmla="*/ 22 h 22"/>
                  <a:gd name="T6" fmla="*/ 1 w 1"/>
                  <a:gd name="T7" fmla="*/ 0 h 22"/>
                  <a:gd name="T8" fmla="*/ 0 w 1"/>
                  <a:gd name="T9" fmla="*/ 1 h 22"/>
                </a:gdLst>
                <a:ahLst/>
                <a:cxnLst>
                  <a:cxn ang="0">
                    <a:pos x="T0" y="T1"/>
                  </a:cxn>
                  <a:cxn ang="0">
                    <a:pos x="T2" y="T3"/>
                  </a:cxn>
                  <a:cxn ang="0">
                    <a:pos x="T4" y="T5"/>
                  </a:cxn>
                  <a:cxn ang="0">
                    <a:pos x="T6" y="T7"/>
                  </a:cxn>
                  <a:cxn ang="0">
                    <a:pos x="T8" y="T9"/>
                  </a:cxn>
                </a:cxnLst>
                <a:rect l="0" t="0" r="r" b="b"/>
                <a:pathLst>
                  <a:path w="1" h="22">
                    <a:moveTo>
                      <a:pt x="0" y="1"/>
                    </a:moveTo>
                    <a:cubicBezTo>
                      <a:pt x="0" y="21"/>
                      <a:pt x="0" y="21"/>
                      <a:pt x="0" y="21"/>
                    </a:cubicBezTo>
                    <a:cubicBezTo>
                      <a:pt x="0" y="22"/>
                      <a:pt x="1" y="22"/>
                      <a:pt x="1" y="22"/>
                    </a:cubicBezTo>
                    <a:cubicBezTo>
                      <a:pt x="1" y="0"/>
                      <a:pt x="1" y="0"/>
                      <a:pt x="1" y="0"/>
                    </a:cubicBezTo>
                    <a:cubicBezTo>
                      <a:pt x="1" y="0"/>
                      <a:pt x="0"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8" name="Freeform 880"/>
              <p:cNvSpPr>
                <a:spLocks/>
              </p:cNvSpPr>
              <p:nvPr/>
            </p:nvSpPr>
            <p:spPr bwMode="auto">
              <a:xfrm>
                <a:off x="3899" y="936"/>
                <a:ext cx="5" cy="56"/>
              </a:xfrm>
              <a:custGeom>
                <a:avLst/>
                <a:gdLst>
                  <a:gd name="T0" fmla="*/ 0 w 2"/>
                  <a:gd name="T1" fmla="*/ 1 h 26"/>
                  <a:gd name="T2" fmla="*/ 0 w 2"/>
                  <a:gd name="T3" fmla="*/ 25 h 26"/>
                  <a:gd name="T4" fmla="*/ 2 w 2"/>
                  <a:gd name="T5" fmla="*/ 26 h 26"/>
                  <a:gd name="T6" fmla="*/ 2 w 2"/>
                  <a:gd name="T7" fmla="*/ 0 h 26"/>
                  <a:gd name="T8" fmla="*/ 0 w 2"/>
                  <a:gd name="T9" fmla="*/ 1 h 26"/>
                </a:gdLst>
                <a:ahLst/>
                <a:cxnLst>
                  <a:cxn ang="0">
                    <a:pos x="T0" y="T1"/>
                  </a:cxn>
                  <a:cxn ang="0">
                    <a:pos x="T2" y="T3"/>
                  </a:cxn>
                  <a:cxn ang="0">
                    <a:pos x="T4" y="T5"/>
                  </a:cxn>
                  <a:cxn ang="0">
                    <a:pos x="T6" y="T7"/>
                  </a:cxn>
                  <a:cxn ang="0">
                    <a:pos x="T8" y="T9"/>
                  </a:cxn>
                </a:cxnLst>
                <a:rect l="0" t="0" r="r" b="b"/>
                <a:pathLst>
                  <a:path w="2" h="26">
                    <a:moveTo>
                      <a:pt x="0" y="1"/>
                    </a:moveTo>
                    <a:cubicBezTo>
                      <a:pt x="0" y="25"/>
                      <a:pt x="0" y="25"/>
                      <a:pt x="0" y="25"/>
                    </a:cubicBezTo>
                    <a:cubicBezTo>
                      <a:pt x="1" y="25"/>
                      <a:pt x="1" y="26"/>
                      <a:pt x="2" y="26"/>
                    </a:cubicBezTo>
                    <a:cubicBezTo>
                      <a:pt x="2" y="0"/>
                      <a:pt x="2" y="0"/>
                      <a:pt x="2" y="0"/>
                    </a:cubicBezTo>
                    <a:cubicBezTo>
                      <a:pt x="1" y="0"/>
                      <a:pt x="1"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9" name="Freeform 881"/>
              <p:cNvSpPr>
                <a:spLocks/>
              </p:cNvSpPr>
              <p:nvPr/>
            </p:nvSpPr>
            <p:spPr bwMode="auto">
              <a:xfrm>
                <a:off x="3908" y="934"/>
                <a:ext cx="4" cy="60"/>
              </a:xfrm>
              <a:custGeom>
                <a:avLst/>
                <a:gdLst>
                  <a:gd name="T0" fmla="*/ 0 w 2"/>
                  <a:gd name="T1" fmla="*/ 1 h 28"/>
                  <a:gd name="T2" fmla="*/ 0 w 2"/>
                  <a:gd name="T3" fmla="*/ 28 h 28"/>
                  <a:gd name="T4" fmla="*/ 2 w 2"/>
                  <a:gd name="T5" fmla="*/ 28 h 28"/>
                  <a:gd name="T6" fmla="*/ 2 w 2"/>
                  <a:gd name="T7" fmla="*/ 0 h 28"/>
                  <a:gd name="T8" fmla="*/ 0 w 2"/>
                  <a:gd name="T9" fmla="*/ 1 h 28"/>
                </a:gdLst>
                <a:ahLst/>
                <a:cxnLst>
                  <a:cxn ang="0">
                    <a:pos x="T0" y="T1"/>
                  </a:cxn>
                  <a:cxn ang="0">
                    <a:pos x="T2" y="T3"/>
                  </a:cxn>
                  <a:cxn ang="0">
                    <a:pos x="T4" y="T5"/>
                  </a:cxn>
                  <a:cxn ang="0">
                    <a:pos x="T6" y="T7"/>
                  </a:cxn>
                  <a:cxn ang="0">
                    <a:pos x="T8" y="T9"/>
                  </a:cxn>
                </a:cxnLst>
                <a:rect l="0" t="0" r="r" b="b"/>
                <a:pathLst>
                  <a:path w="2" h="28">
                    <a:moveTo>
                      <a:pt x="0" y="1"/>
                    </a:moveTo>
                    <a:cubicBezTo>
                      <a:pt x="0" y="28"/>
                      <a:pt x="0" y="28"/>
                      <a:pt x="0" y="28"/>
                    </a:cubicBezTo>
                    <a:cubicBezTo>
                      <a:pt x="1" y="28"/>
                      <a:pt x="1" y="28"/>
                      <a:pt x="2" y="28"/>
                    </a:cubicBezTo>
                    <a:cubicBezTo>
                      <a:pt x="2" y="0"/>
                      <a:pt x="2" y="0"/>
                      <a:pt x="2" y="0"/>
                    </a:cubicBezTo>
                    <a:cubicBezTo>
                      <a:pt x="1" y="0"/>
                      <a:pt x="1"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0" name="Freeform 882"/>
              <p:cNvSpPr>
                <a:spLocks/>
              </p:cNvSpPr>
              <p:nvPr/>
            </p:nvSpPr>
            <p:spPr bwMode="auto">
              <a:xfrm>
                <a:off x="3917" y="932"/>
                <a:ext cx="4" cy="65"/>
              </a:xfrm>
              <a:custGeom>
                <a:avLst/>
                <a:gdLst>
                  <a:gd name="T0" fmla="*/ 0 w 2"/>
                  <a:gd name="T1" fmla="*/ 1 h 30"/>
                  <a:gd name="T2" fmla="*/ 0 w 2"/>
                  <a:gd name="T3" fmla="*/ 30 h 30"/>
                  <a:gd name="T4" fmla="*/ 2 w 2"/>
                  <a:gd name="T5" fmla="*/ 30 h 30"/>
                  <a:gd name="T6" fmla="*/ 2 w 2"/>
                  <a:gd name="T7" fmla="*/ 0 h 30"/>
                  <a:gd name="T8" fmla="*/ 0 w 2"/>
                  <a:gd name="T9" fmla="*/ 1 h 30"/>
                </a:gdLst>
                <a:ahLst/>
                <a:cxnLst>
                  <a:cxn ang="0">
                    <a:pos x="T0" y="T1"/>
                  </a:cxn>
                  <a:cxn ang="0">
                    <a:pos x="T2" y="T3"/>
                  </a:cxn>
                  <a:cxn ang="0">
                    <a:pos x="T4" y="T5"/>
                  </a:cxn>
                  <a:cxn ang="0">
                    <a:pos x="T6" y="T7"/>
                  </a:cxn>
                  <a:cxn ang="0">
                    <a:pos x="T8" y="T9"/>
                  </a:cxn>
                </a:cxnLst>
                <a:rect l="0" t="0" r="r" b="b"/>
                <a:pathLst>
                  <a:path w="2" h="30">
                    <a:moveTo>
                      <a:pt x="0" y="1"/>
                    </a:moveTo>
                    <a:cubicBezTo>
                      <a:pt x="0" y="30"/>
                      <a:pt x="0" y="30"/>
                      <a:pt x="0" y="30"/>
                    </a:cubicBezTo>
                    <a:cubicBezTo>
                      <a:pt x="1" y="30"/>
                      <a:pt x="1" y="30"/>
                      <a:pt x="2" y="30"/>
                    </a:cubicBezTo>
                    <a:cubicBezTo>
                      <a:pt x="2" y="0"/>
                      <a:pt x="2" y="0"/>
                      <a:pt x="2" y="0"/>
                    </a:cubicBezTo>
                    <a:cubicBezTo>
                      <a:pt x="1" y="0"/>
                      <a:pt x="1"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1" name="Freeform 883"/>
              <p:cNvSpPr>
                <a:spLocks/>
              </p:cNvSpPr>
              <p:nvPr/>
            </p:nvSpPr>
            <p:spPr bwMode="auto">
              <a:xfrm>
                <a:off x="3925" y="932"/>
                <a:ext cx="5" cy="67"/>
              </a:xfrm>
              <a:custGeom>
                <a:avLst/>
                <a:gdLst>
                  <a:gd name="T0" fmla="*/ 0 w 2"/>
                  <a:gd name="T1" fmla="*/ 0 h 31"/>
                  <a:gd name="T2" fmla="*/ 0 w 2"/>
                  <a:gd name="T3" fmla="*/ 30 h 31"/>
                  <a:gd name="T4" fmla="*/ 2 w 2"/>
                  <a:gd name="T5" fmla="*/ 31 h 31"/>
                  <a:gd name="T6" fmla="*/ 2 w 2"/>
                  <a:gd name="T7" fmla="*/ 0 h 31"/>
                  <a:gd name="T8" fmla="*/ 0 w 2"/>
                  <a:gd name="T9" fmla="*/ 0 h 31"/>
                </a:gdLst>
                <a:ahLst/>
                <a:cxnLst>
                  <a:cxn ang="0">
                    <a:pos x="T0" y="T1"/>
                  </a:cxn>
                  <a:cxn ang="0">
                    <a:pos x="T2" y="T3"/>
                  </a:cxn>
                  <a:cxn ang="0">
                    <a:pos x="T4" y="T5"/>
                  </a:cxn>
                  <a:cxn ang="0">
                    <a:pos x="T6" y="T7"/>
                  </a:cxn>
                  <a:cxn ang="0">
                    <a:pos x="T8" y="T9"/>
                  </a:cxn>
                </a:cxnLst>
                <a:rect l="0" t="0" r="r" b="b"/>
                <a:pathLst>
                  <a:path w="2" h="31">
                    <a:moveTo>
                      <a:pt x="0" y="0"/>
                    </a:moveTo>
                    <a:cubicBezTo>
                      <a:pt x="0" y="30"/>
                      <a:pt x="0" y="30"/>
                      <a:pt x="0" y="30"/>
                    </a:cubicBezTo>
                    <a:cubicBezTo>
                      <a:pt x="0" y="30"/>
                      <a:pt x="1" y="31"/>
                      <a:pt x="2" y="31"/>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2" name="Freeform 884"/>
              <p:cNvSpPr>
                <a:spLocks/>
              </p:cNvSpPr>
              <p:nvPr/>
            </p:nvSpPr>
            <p:spPr bwMode="auto">
              <a:xfrm>
                <a:off x="3932" y="929"/>
                <a:ext cx="4" cy="70"/>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3" name="Freeform 885"/>
              <p:cNvSpPr>
                <a:spLocks/>
              </p:cNvSpPr>
              <p:nvPr/>
            </p:nvSpPr>
            <p:spPr bwMode="auto">
              <a:xfrm>
                <a:off x="3940" y="929"/>
                <a:ext cx="5" cy="70"/>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4" name="Freeform 886"/>
              <p:cNvSpPr>
                <a:spLocks/>
              </p:cNvSpPr>
              <p:nvPr/>
            </p:nvSpPr>
            <p:spPr bwMode="auto">
              <a:xfrm>
                <a:off x="3949" y="929"/>
                <a:ext cx="5" cy="70"/>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2"/>
                      <a:pt x="1" y="32"/>
                      <a:pt x="2" y="32"/>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5" name="Freeform 887"/>
              <p:cNvSpPr>
                <a:spLocks/>
              </p:cNvSpPr>
              <p:nvPr/>
            </p:nvSpPr>
            <p:spPr bwMode="auto">
              <a:xfrm>
                <a:off x="3958" y="929"/>
                <a:ext cx="4" cy="70"/>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2"/>
                      <a:pt x="1" y="32"/>
                      <a:pt x="2" y="32"/>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6" name="Rectangle 888"/>
              <p:cNvSpPr>
                <a:spLocks noChangeArrowheads="1"/>
              </p:cNvSpPr>
              <p:nvPr/>
            </p:nvSpPr>
            <p:spPr bwMode="auto">
              <a:xfrm>
                <a:off x="3969" y="929"/>
                <a:ext cx="1" cy="1"/>
              </a:xfrm>
              <a:prstGeom prst="rect">
                <a:avLst/>
              </a:prstGeom>
              <a:solidFill>
                <a:srgbClr val="EF96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7" name="Freeform 889"/>
              <p:cNvSpPr>
                <a:spLocks/>
              </p:cNvSpPr>
              <p:nvPr/>
            </p:nvSpPr>
            <p:spPr bwMode="auto">
              <a:xfrm>
                <a:off x="3964" y="929"/>
                <a:ext cx="5" cy="70"/>
              </a:xfrm>
              <a:custGeom>
                <a:avLst/>
                <a:gdLst>
                  <a:gd name="T0" fmla="*/ 2 w 2"/>
                  <a:gd name="T1" fmla="*/ 0 h 32"/>
                  <a:gd name="T2" fmla="*/ 0 w 2"/>
                  <a:gd name="T3" fmla="*/ 0 h 32"/>
                  <a:gd name="T4" fmla="*/ 0 w 2"/>
                  <a:gd name="T5" fmla="*/ 32 h 32"/>
                  <a:gd name="T6" fmla="*/ 2 w 2"/>
                  <a:gd name="T7" fmla="*/ 32 h 32"/>
                  <a:gd name="T8" fmla="*/ 2 w 2"/>
                  <a:gd name="T9" fmla="*/ 0 h 32"/>
                </a:gdLst>
                <a:ahLst/>
                <a:cxnLst>
                  <a:cxn ang="0">
                    <a:pos x="T0" y="T1"/>
                  </a:cxn>
                  <a:cxn ang="0">
                    <a:pos x="T2" y="T3"/>
                  </a:cxn>
                  <a:cxn ang="0">
                    <a:pos x="T4" y="T5"/>
                  </a:cxn>
                  <a:cxn ang="0">
                    <a:pos x="T6" y="T7"/>
                  </a:cxn>
                  <a:cxn ang="0">
                    <a:pos x="T8" y="T9"/>
                  </a:cxn>
                </a:cxnLst>
                <a:rect l="0" t="0" r="r" b="b"/>
                <a:pathLst>
                  <a:path w="2" h="32">
                    <a:moveTo>
                      <a:pt x="2" y="0"/>
                    </a:moveTo>
                    <a:cubicBezTo>
                      <a:pt x="0" y="0"/>
                      <a:pt x="0" y="0"/>
                      <a:pt x="0" y="0"/>
                    </a:cubicBezTo>
                    <a:cubicBezTo>
                      <a:pt x="0" y="32"/>
                      <a:pt x="0" y="32"/>
                      <a:pt x="0" y="32"/>
                    </a:cubicBezTo>
                    <a:cubicBezTo>
                      <a:pt x="1" y="32"/>
                      <a:pt x="2" y="32"/>
                      <a:pt x="2" y="32"/>
                    </a:cubicBezTo>
                    <a:cubicBezTo>
                      <a:pt x="2" y="0"/>
                      <a:pt x="2" y="0"/>
                      <a:pt x="2"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8" name="Freeform 890"/>
              <p:cNvSpPr>
                <a:spLocks/>
              </p:cNvSpPr>
              <p:nvPr/>
            </p:nvSpPr>
            <p:spPr bwMode="auto">
              <a:xfrm>
                <a:off x="3973" y="929"/>
                <a:ext cx="4" cy="70"/>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1" y="32"/>
                      <a:pt x="2" y="32"/>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9" name="Freeform 891"/>
              <p:cNvSpPr>
                <a:spLocks/>
              </p:cNvSpPr>
              <p:nvPr/>
            </p:nvSpPr>
            <p:spPr bwMode="auto">
              <a:xfrm>
                <a:off x="3982" y="932"/>
                <a:ext cx="4" cy="67"/>
              </a:xfrm>
              <a:custGeom>
                <a:avLst/>
                <a:gdLst>
                  <a:gd name="T0" fmla="*/ 0 w 2"/>
                  <a:gd name="T1" fmla="*/ 0 h 31"/>
                  <a:gd name="T2" fmla="*/ 0 w 2"/>
                  <a:gd name="T3" fmla="*/ 31 h 31"/>
                  <a:gd name="T4" fmla="*/ 2 w 2"/>
                  <a:gd name="T5" fmla="*/ 30 h 31"/>
                  <a:gd name="T6" fmla="*/ 2 w 2"/>
                  <a:gd name="T7" fmla="*/ 0 h 31"/>
                  <a:gd name="T8" fmla="*/ 0 w 2"/>
                  <a:gd name="T9" fmla="*/ 0 h 31"/>
                </a:gdLst>
                <a:ahLst/>
                <a:cxnLst>
                  <a:cxn ang="0">
                    <a:pos x="T0" y="T1"/>
                  </a:cxn>
                  <a:cxn ang="0">
                    <a:pos x="T2" y="T3"/>
                  </a:cxn>
                  <a:cxn ang="0">
                    <a:pos x="T4" y="T5"/>
                  </a:cxn>
                  <a:cxn ang="0">
                    <a:pos x="T6" y="T7"/>
                  </a:cxn>
                  <a:cxn ang="0">
                    <a:pos x="T8" y="T9"/>
                  </a:cxn>
                </a:cxnLst>
                <a:rect l="0" t="0" r="r" b="b"/>
                <a:pathLst>
                  <a:path w="2" h="31">
                    <a:moveTo>
                      <a:pt x="0" y="0"/>
                    </a:moveTo>
                    <a:cubicBezTo>
                      <a:pt x="0" y="31"/>
                      <a:pt x="0" y="31"/>
                      <a:pt x="0" y="31"/>
                    </a:cubicBezTo>
                    <a:cubicBezTo>
                      <a:pt x="1" y="31"/>
                      <a:pt x="1" y="30"/>
                      <a:pt x="2" y="30"/>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0" name="Freeform 892"/>
              <p:cNvSpPr>
                <a:spLocks/>
              </p:cNvSpPr>
              <p:nvPr/>
            </p:nvSpPr>
            <p:spPr bwMode="auto">
              <a:xfrm>
                <a:off x="3990" y="932"/>
                <a:ext cx="5" cy="65"/>
              </a:xfrm>
              <a:custGeom>
                <a:avLst/>
                <a:gdLst>
                  <a:gd name="T0" fmla="*/ 0 w 2"/>
                  <a:gd name="T1" fmla="*/ 0 h 30"/>
                  <a:gd name="T2" fmla="*/ 0 w 2"/>
                  <a:gd name="T3" fmla="*/ 30 h 30"/>
                  <a:gd name="T4" fmla="*/ 2 w 2"/>
                  <a:gd name="T5" fmla="*/ 30 h 30"/>
                  <a:gd name="T6" fmla="*/ 2 w 2"/>
                  <a:gd name="T7" fmla="*/ 1 h 30"/>
                  <a:gd name="T8" fmla="*/ 0 w 2"/>
                  <a:gd name="T9" fmla="*/ 0 h 30"/>
                </a:gdLst>
                <a:ahLst/>
                <a:cxnLst>
                  <a:cxn ang="0">
                    <a:pos x="T0" y="T1"/>
                  </a:cxn>
                  <a:cxn ang="0">
                    <a:pos x="T2" y="T3"/>
                  </a:cxn>
                  <a:cxn ang="0">
                    <a:pos x="T4" y="T5"/>
                  </a:cxn>
                  <a:cxn ang="0">
                    <a:pos x="T6" y="T7"/>
                  </a:cxn>
                  <a:cxn ang="0">
                    <a:pos x="T8" y="T9"/>
                  </a:cxn>
                </a:cxnLst>
                <a:rect l="0" t="0" r="r" b="b"/>
                <a:pathLst>
                  <a:path w="2" h="30">
                    <a:moveTo>
                      <a:pt x="0" y="0"/>
                    </a:moveTo>
                    <a:cubicBezTo>
                      <a:pt x="0" y="30"/>
                      <a:pt x="0" y="30"/>
                      <a:pt x="0" y="30"/>
                    </a:cubicBezTo>
                    <a:cubicBezTo>
                      <a:pt x="1" y="30"/>
                      <a:pt x="1" y="30"/>
                      <a:pt x="2" y="30"/>
                    </a:cubicBezTo>
                    <a:cubicBezTo>
                      <a:pt x="2" y="1"/>
                      <a:pt x="2" y="1"/>
                      <a:pt x="2" y="1"/>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1" name="Freeform 893"/>
              <p:cNvSpPr>
                <a:spLocks/>
              </p:cNvSpPr>
              <p:nvPr/>
            </p:nvSpPr>
            <p:spPr bwMode="auto">
              <a:xfrm>
                <a:off x="3999" y="934"/>
                <a:ext cx="2" cy="60"/>
              </a:xfrm>
              <a:custGeom>
                <a:avLst/>
                <a:gdLst>
                  <a:gd name="T0" fmla="*/ 0 w 1"/>
                  <a:gd name="T1" fmla="*/ 0 h 28"/>
                  <a:gd name="T2" fmla="*/ 0 w 1"/>
                  <a:gd name="T3" fmla="*/ 28 h 28"/>
                  <a:gd name="T4" fmla="*/ 1 w 1"/>
                  <a:gd name="T5" fmla="*/ 28 h 28"/>
                  <a:gd name="T6" fmla="*/ 1 w 1"/>
                  <a:gd name="T7" fmla="*/ 0 h 28"/>
                  <a:gd name="T8" fmla="*/ 0 w 1"/>
                  <a:gd name="T9" fmla="*/ 0 h 28"/>
                </a:gdLst>
                <a:ahLst/>
                <a:cxnLst>
                  <a:cxn ang="0">
                    <a:pos x="T0" y="T1"/>
                  </a:cxn>
                  <a:cxn ang="0">
                    <a:pos x="T2" y="T3"/>
                  </a:cxn>
                  <a:cxn ang="0">
                    <a:pos x="T4" y="T5"/>
                  </a:cxn>
                  <a:cxn ang="0">
                    <a:pos x="T6" y="T7"/>
                  </a:cxn>
                  <a:cxn ang="0">
                    <a:pos x="T8" y="T9"/>
                  </a:cxn>
                </a:cxnLst>
                <a:rect l="0" t="0" r="r" b="b"/>
                <a:pathLst>
                  <a:path w="1" h="28">
                    <a:moveTo>
                      <a:pt x="0" y="0"/>
                    </a:moveTo>
                    <a:cubicBezTo>
                      <a:pt x="0" y="28"/>
                      <a:pt x="0" y="28"/>
                      <a:pt x="0" y="28"/>
                    </a:cubicBezTo>
                    <a:cubicBezTo>
                      <a:pt x="0" y="28"/>
                      <a:pt x="1" y="28"/>
                      <a:pt x="1" y="28"/>
                    </a:cubicBezTo>
                    <a:cubicBezTo>
                      <a:pt x="1" y="0"/>
                      <a:pt x="1" y="0"/>
                      <a:pt x="1"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2" name="Freeform 894"/>
              <p:cNvSpPr>
                <a:spLocks/>
              </p:cNvSpPr>
              <p:nvPr/>
            </p:nvSpPr>
            <p:spPr bwMode="auto">
              <a:xfrm>
                <a:off x="4006" y="936"/>
                <a:ext cx="4" cy="56"/>
              </a:xfrm>
              <a:custGeom>
                <a:avLst/>
                <a:gdLst>
                  <a:gd name="T0" fmla="*/ 0 w 2"/>
                  <a:gd name="T1" fmla="*/ 0 h 26"/>
                  <a:gd name="T2" fmla="*/ 0 w 2"/>
                  <a:gd name="T3" fmla="*/ 26 h 26"/>
                  <a:gd name="T4" fmla="*/ 2 w 2"/>
                  <a:gd name="T5" fmla="*/ 25 h 26"/>
                  <a:gd name="T6" fmla="*/ 2 w 2"/>
                  <a:gd name="T7" fmla="*/ 1 h 26"/>
                  <a:gd name="T8" fmla="*/ 0 w 2"/>
                  <a:gd name="T9" fmla="*/ 0 h 26"/>
                </a:gdLst>
                <a:ahLst/>
                <a:cxnLst>
                  <a:cxn ang="0">
                    <a:pos x="T0" y="T1"/>
                  </a:cxn>
                  <a:cxn ang="0">
                    <a:pos x="T2" y="T3"/>
                  </a:cxn>
                  <a:cxn ang="0">
                    <a:pos x="T4" y="T5"/>
                  </a:cxn>
                  <a:cxn ang="0">
                    <a:pos x="T6" y="T7"/>
                  </a:cxn>
                  <a:cxn ang="0">
                    <a:pos x="T8" y="T9"/>
                  </a:cxn>
                </a:cxnLst>
                <a:rect l="0" t="0" r="r" b="b"/>
                <a:pathLst>
                  <a:path w="2" h="26">
                    <a:moveTo>
                      <a:pt x="0" y="0"/>
                    </a:moveTo>
                    <a:cubicBezTo>
                      <a:pt x="0" y="26"/>
                      <a:pt x="0" y="26"/>
                      <a:pt x="0" y="26"/>
                    </a:cubicBezTo>
                    <a:cubicBezTo>
                      <a:pt x="1" y="26"/>
                      <a:pt x="2" y="26"/>
                      <a:pt x="2" y="25"/>
                    </a:cubicBezTo>
                    <a:cubicBezTo>
                      <a:pt x="2" y="1"/>
                      <a:pt x="2" y="1"/>
                      <a:pt x="2" y="1"/>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3" name="Freeform 895"/>
              <p:cNvSpPr>
                <a:spLocks/>
              </p:cNvSpPr>
              <p:nvPr/>
            </p:nvSpPr>
            <p:spPr bwMode="auto">
              <a:xfrm>
                <a:off x="4014" y="940"/>
                <a:ext cx="5" cy="50"/>
              </a:xfrm>
              <a:custGeom>
                <a:avLst/>
                <a:gdLst>
                  <a:gd name="T0" fmla="*/ 0 w 2"/>
                  <a:gd name="T1" fmla="*/ 0 h 23"/>
                  <a:gd name="T2" fmla="*/ 0 w 2"/>
                  <a:gd name="T3" fmla="*/ 23 h 23"/>
                  <a:gd name="T4" fmla="*/ 2 w 2"/>
                  <a:gd name="T5" fmla="*/ 22 h 23"/>
                  <a:gd name="T6" fmla="*/ 2 w 2"/>
                  <a:gd name="T7" fmla="*/ 1 h 23"/>
                  <a:gd name="T8" fmla="*/ 0 w 2"/>
                  <a:gd name="T9" fmla="*/ 0 h 23"/>
                </a:gdLst>
                <a:ahLst/>
                <a:cxnLst>
                  <a:cxn ang="0">
                    <a:pos x="T0" y="T1"/>
                  </a:cxn>
                  <a:cxn ang="0">
                    <a:pos x="T2" y="T3"/>
                  </a:cxn>
                  <a:cxn ang="0">
                    <a:pos x="T4" y="T5"/>
                  </a:cxn>
                  <a:cxn ang="0">
                    <a:pos x="T6" y="T7"/>
                  </a:cxn>
                  <a:cxn ang="0">
                    <a:pos x="T8" y="T9"/>
                  </a:cxn>
                </a:cxnLst>
                <a:rect l="0" t="0" r="r" b="b"/>
                <a:pathLst>
                  <a:path w="2" h="23">
                    <a:moveTo>
                      <a:pt x="0" y="0"/>
                    </a:moveTo>
                    <a:cubicBezTo>
                      <a:pt x="0" y="23"/>
                      <a:pt x="0" y="23"/>
                      <a:pt x="0" y="23"/>
                    </a:cubicBezTo>
                    <a:cubicBezTo>
                      <a:pt x="1" y="22"/>
                      <a:pt x="2" y="22"/>
                      <a:pt x="2" y="22"/>
                    </a:cubicBezTo>
                    <a:cubicBezTo>
                      <a:pt x="2" y="1"/>
                      <a:pt x="2" y="1"/>
                      <a:pt x="2" y="1"/>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4" name="Freeform 896"/>
              <p:cNvSpPr>
                <a:spLocks/>
              </p:cNvSpPr>
              <p:nvPr/>
            </p:nvSpPr>
            <p:spPr bwMode="auto">
              <a:xfrm>
                <a:off x="4023" y="945"/>
                <a:ext cx="4" cy="39"/>
              </a:xfrm>
              <a:custGeom>
                <a:avLst/>
                <a:gdLst>
                  <a:gd name="T0" fmla="*/ 2 w 2"/>
                  <a:gd name="T1" fmla="*/ 14 h 18"/>
                  <a:gd name="T2" fmla="*/ 2 w 2"/>
                  <a:gd name="T3" fmla="*/ 4 h 18"/>
                  <a:gd name="T4" fmla="*/ 0 w 2"/>
                  <a:gd name="T5" fmla="*/ 0 h 18"/>
                  <a:gd name="T6" fmla="*/ 0 w 2"/>
                  <a:gd name="T7" fmla="*/ 18 h 18"/>
                  <a:gd name="T8" fmla="*/ 2 w 2"/>
                  <a:gd name="T9" fmla="*/ 14 h 18"/>
                </a:gdLst>
                <a:ahLst/>
                <a:cxnLst>
                  <a:cxn ang="0">
                    <a:pos x="T0" y="T1"/>
                  </a:cxn>
                  <a:cxn ang="0">
                    <a:pos x="T2" y="T3"/>
                  </a:cxn>
                  <a:cxn ang="0">
                    <a:pos x="T4" y="T5"/>
                  </a:cxn>
                  <a:cxn ang="0">
                    <a:pos x="T6" y="T7"/>
                  </a:cxn>
                  <a:cxn ang="0">
                    <a:pos x="T8" y="T9"/>
                  </a:cxn>
                </a:cxnLst>
                <a:rect l="0" t="0" r="r" b="b"/>
                <a:pathLst>
                  <a:path w="2" h="18">
                    <a:moveTo>
                      <a:pt x="2" y="14"/>
                    </a:moveTo>
                    <a:cubicBezTo>
                      <a:pt x="2" y="4"/>
                      <a:pt x="2" y="4"/>
                      <a:pt x="2" y="4"/>
                    </a:cubicBezTo>
                    <a:cubicBezTo>
                      <a:pt x="2" y="3"/>
                      <a:pt x="2" y="1"/>
                      <a:pt x="0" y="0"/>
                    </a:cubicBezTo>
                    <a:cubicBezTo>
                      <a:pt x="0" y="18"/>
                      <a:pt x="0" y="18"/>
                      <a:pt x="0" y="18"/>
                    </a:cubicBezTo>
                    <a:cubicBezTo>
                      <a:pt x="2" y="17"/>
                      <a:pt x="2" y="16"/>
                      <a:pt x="2" y="1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5" name="Oval 897"/>
              <p:cNvSpPr>
                <a:spLocks noChangeArrowheads="1"/>
              </p:cNvSpPr>
              <p:nvPr/>
            </p:nvSpPr>
            <p:spPr bwMode="auto">
              <a:xfrm>
                <a:off x="3884" y="929"/>
                <a:ext cx="143" cy="48"/>
              </a:xfrm>
              <a:prstGeom prst="ellipse">
                <a:avLst/>
              </a:prstGeom>
              <a:solidFill>
                <a:srgbClr val="FFCD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6" name="Oval 898"/>
              <p:cNvSpPr>
                <a:spLocks noChangeArrowheads="1"/>
              </p:cNvSpPr>
              <p:nvPr/>
            </p:nvSpPr>
            <p:spPr bwMode="auto">
              <a:xfrm>
                <a:off x="3897" y="936"/>
                <a:ext cx="117" cy="37"/>
              </a:xfrm>
              <a:prstGeom prst="ellipse">
                <a:avLst/>
              </a:prstGeom>
              <a:solidFill>
                <a:srgbClr val="FFD3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7" name="Oval 899"/>
              <p:cNvSpPr>
                <a:spLocks noChangeArrowheads="1"/>
              </p:cNvSpPr>
              <p:nvPr/>
            </p:nvSpPr>
            <p:spPr bwMode="auto">
              <a:xfrm>
                <a:off x="3897" y="934"/>
                <a:ext cx="117" cy="34"/>
              </a:xfrm>
              <a:prstGeom prst="ellipse">
                <a:avLst/>
              </a:prstGeom>
              <a:solidFill>
                <a:srgbClr val="F7BF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8" name="Freeform 900"/>
              <p:cNvSpPr>
                <a:spLocks/>
              </p:cNvSpPr>
              <p:nvPr/>
            </p:nvSpPr>
            <p:spPr bwMode="auto">
              <a:xfrm>
                <a:off x="3897" y="934"/>
                <a:ext cx="117" cy="19"/>
              </a:xfrm>
              <a:custGeom>
                <a:avLst/>
                <a:gdLst>
                  <a:gd name="T0" fmla="*/ 27 w 54"/>
                  <a:gd name="T1" fmla="*/ 1 h 9"/>
                  <a:gd name="T2" fmla="*/ 54 w 54"/>
                  <a:gd name="T3" fmla="*/ 9 h 9"/>
                  <a:gd name="T4" fmla="*/ 54 w 54"/>
                  <a:gd name="T5" fmla="*/ 8 h 9"/>
                  <a:gd name="T6" fmla="*/ 27 w 54"/>
                  <a:gd name="T7" fmla="*/ 0 h 9"/>
                  <a:gd name="T8" fmla="*/ 0 w 54"/>
                  <a:gd name="T9" fmla="*/ 8 h 9"/>
                  <a:gd name="T10" fmla="*/ 0 w 54"/>
                  <a:gd name="T11" fmla="*/ 9 h 9"/>
                  <a:gd name="T12" fmla="*/ 27 w 54"/>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54" h="9">
                    <a:moveTo>
                      <a:pt x="27" y="1"/>
                    </a:moveTo>
                    <a:cubicBezTo>
                      <a:pt x="41" y="1"/>
                      <a:pt x="53" y="5"/>
                      <a:pt x="54" y="9"/>
                    </a:cubicBezTo>
                    <a:cubicBezTo>
                      <a:pt x="54" y="8"/>
                      <a:pt x="54" y="8"/>
                      <a:pt x="54" y="8"/>
                    </a:cubicBezTo>
                    <a:cubicBezTo>
                      <a:pt x="54" y="3"/>
                      <a:pt x="42" y="0"/>
                      <a:pt x="27" y="0"/>
                    </a:cubicBezTo>
                    <a:cubicBezTo>
                      <a:pt x="12" y="0"/>
                      <a:pt x="0" y="3"/>
                      <a:pt x="0" y="8"/>
                    </a:cubicBezTo>
                    <a:cubicBezTo>
                      <a:pt x="0" y="8"/>
                      <a:pt x="0" y="8"/>
                      <a:pt x="0" y="9"/>
                    </a:cubicBezTo>
                    <a:cubicBezTo>
                      <a:pt x="1" y="5"/>
                      <a:pt x="13" y="1"/>
                      <a:pt x="27" y="1"/>
                    </a:cubicBez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9" name="Oval 901"/>
              <p:cNvSpPr>
                <a:spLocks noChangeArrowheads="1"/>
              </p:cNvSpPr>
              <p:nvPr/>
            </p:nvSpPr>
            <p:spPr bwMode="auto">
              <a:xfrm>
                <a:off x="3691" y="1120"/>
                <a:ext cx="163" cy="52"/>
              </a:xfrm>
              <a:prstGeom prst="ellipse">
                <a:avLst/>
              </a:pr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0" name="Freeform 902"/>
              <p:cNvSpPr>
                <a:spLocks/>
              </p:cNvSpPr>
              <p:nvPr/>
            </p:nvSpPr>
            <p:spPr bwMode="auto">
              <a:xfrm>
                <a:off x="3700" y="1094"/>
                <a:ext cx="145" cy="72"/>
              </a:xfrm>
              <a:custGeom>
                <a:avLst/>
                <a:gdLst>
                  <a:gd name="T0" fmla="*/ 67 w 67"/>
                  <a:gd name="T1" fmla="*/ 21 h 33"/>
                  <a:gd name="T2" fmla="*/ 34 w 67"/>
                  <a:gd name="T3" fmla="*/ 33 h 33"/>
                  <a:gd name="T4" fmla="*/ 0 w 67"/>
                  <a:gd name="T5" fmla="*/ 21 h 33"/>
                  <a:gd name="T6" fmla="*/ 0 w 67"/>
                  <a:gd name="T7" fmla="*/ 11 h 33"/>
                  <a:gd name="T8" fmla="*/ 34 w 67"/>
                  <a:gd name="T9" fmla="*/ 0 h 33"/>
                  <a:gd name="T10" fmla="*/ 67 w 67"/>
                  <a:gd name="T11" fmla="*/ 11 h 33"/>
                  <a:gd name="T12" fmla="*/ 67 w 67"/>
                  <a:gd name="T13" fmla="*/ 21 h 33"/>
                </a:gdLst>
                <a:ahLst/>
                <a:cxnLst>
                  <a:cxn ang="0">
                    <a:pos x="T0" y="T1"/>
                  </a:cxn>
                  <a:cxn ang="0">
                    <a:pos x="T2" y="T3"/>
                  </a:cxn>
                  <a:cxn ang="0">
                    <a:pos x="T4" y="T5"/>
                  </a:cxn>
                  <a:cxn ang="0">
                    <a:pos x="T6" y="T7"/>
                  </a:cxn>
                  <a:cxn ang="0">
                    <a:pos x="T8" y="T9"/>
                  </a:cxn>
                  <a:cxn ang="0">
                    <a:pos x="T10" y="T11"/>
                  </a:cxn>
                  <a:cxn ang="0">
                    <a:pos x="T12" y="T13"/>
                  </a:cxn>
                </a:cxnLst>
                <a:rect l="0" t="0" r="r" b="b"/>
                <a:pathLst>
                  <a:path w="67" h="33">
                    <a:moveTo>
                      <a:pt x="67" y="21"/>
                    </a:moveTo>
                    <a:cubicBezTo>
                      <a:pt x="67" y="28"/>
                      <a:pt x="52" y="33"/>
                      <a:pt x="34" y="33"/>
                    </a:cubicBezTo>
                    <a:cubicBezTo>
                      <a:pt x="15" y="33"/>
                      <a:pt x="0" y="28"/>
                      <a:pt x="0" y="21"/>
                    </a:cubicBezTo>
                    <a:cubicBezTo>
                      <a:pt x="0" y="11"/>
                      <a:pt x="0" y="11"/>
                      <a:pt x="0" y="11"/>
                    </a:cubicBezTo>
                    <a:cubicBezTo>
                      <a:pt x="0" y="5"/>
                      <a:pt x="15" y="0"/>
                      <a:pt x="34" y="0"/>
                    </a:cubicBezTo>
                    <a:cubicBezTo>
                      <a:pt x="52" y="0"/>
                      <a:pt x="67" y="5"/>
                      <a:pt x="67" y="11"/>
                    </a:cubicBezTo>
                    <a:lnTo>
                      <a:pt x="67" y="21"/>
                    </a:ln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1" name="Freeform 903"/>
              <p:cNvSpPr>
                <a:spLocks/>
              </p:cNvSpPr>
              <p:nvPr/>
            </p:nvSpPr>
            <p:spPr bwMode="auto">
              <a:xfrm>
                <a:off x="3700" y="1092"/>
                <a:ext cx="145" cy="69"/>
              </a:xfrm>
              <a:custGeom>
                <a:avLst/>
                <a:gdLst>
                  <a:gd name="T0" fmla="*/ 67 w 67"/>
                  <a:gd name="T1" fmla="*/ 21 h 32"/>
                  <a:gd name="T2" fmla="*/ 34 w 67"/>
                  <a:gd name="T3" fmla="*/ 32 h 32"/>
                  <a:gd name="T4" fmla="*/ 0 w 67"/>
                  <a:gd name="T5" fmla="*/ 21 h 32"/>
                  <a:gd name="T6" fmla="*/ 0 w 67"/>
                  <a:gd name="T7" fmla="*/ 11 h 32"/>
                  <a:gd name="T8" fmla="*/ 34 w 67"/>
                  <a:gd name="T9" fmla="*/ 0 h 32"/>
                  <a:gd name="T10" fmla="*/ 67 w 67"/>
                  <a:gd name="T11" fmla="*/ 11 h 32"/>
                  <a:gd name="T12" fmla="*/ 67 w 67"/>
                  <a:gd name="T13" fmla="*/ 21 h 32"/>
                </a:gdLst>
                <a:ahLst/>
                <a:cxnLst>
                  <a:cxn ang="0">
                    <a:pos x="T0" y="T1"/>
                  </a:cxn>
                  <a:cxn ang="0">
                    <a:pos x="T2" y="T3"/>
                  </a:cxn>
                  <a:cxn ang="0">
                    <a:pos x="T4" y="T5"/>
                  </a:cxn>
                  <a:cxn ang="0">
                    <a:pos x="T6" y="T7"/>
                  </a:cxn>
                  <a:cxn ang="0">
                    <a:pos x="T8" y="T9"/>
                  </a:cxn>
                  <a:cxn ang="0">
                    <a:pos x="T10" y="T11"/>
                  </a:cxn>
                  <a:cxn ang="0">
                    <a:pos x="T12" y="T13"/>
                  </a:cxn>
                </a:cxnLst>
                <a:rect l="0" t="0" r="r" b="b"/>
                <a:pathLst>
                  <a:path w="67" h="32">
                    <a:moveTo>
                      <a:pt x="67" y="21"/>
                    </a:moveTo>
                    <a:cubicBezTo>
                      <a:pt x="67" y="27"/>
                      <a:pt x="52" y="32"/>
                      <a:pt x="34" y="32"/>
                    </a:cubicBezTo>
                    <a:cubicBezTo>
                      <a:pt x="15" y="32"/>
                      <a:pt x="0" y="27"/>
                      <a:pt x="0" y="21"/>
                    </a:cubicBezTo>
                    <a:cubicBezTo>
                      <a:pt x="0" y="11"/>
                      <a:pt x="0" y="11"/>
                      <a:pt x="0" y="11"/>
                    </a:cubicBezTo>
                    <a:cubicBezTo>
                      <a:pt x="0" y="5"/>
                      <a:pt x="15" y="0"/>
                      <a:pt x="34" y="0"/>
                    </a:cubicBezTo>
                    <a:cubicBezTo>
                      <a:pt x="52" y="0"/>
                      <a:pt x="67" y="5"/>
                      <a:pt x="67" y="11"/>
                    </a:cubicBezTo>
                    <a:lnTo>
                      <a:pt x="67" y="21"/>
                    </a:ln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2" name="Freeform 904"/>
              <p:cNvSpPr>
                <a:spLocks/>
              </p:cNvSpPr>
              <p:nvPr/>
            </p:nvSpPr>
            <p:spPr bwMode="auto">
              <a:xfrm>
                <a:off x="3700" y="1107"/>
                <a:ext cx="4" cy="39"/>
              </a:xfrm>
              <a:custGeom>
                <a:avLst/>
                <a:gdLst>
                  <a:gd name="T0" fmla="*/ 0 w 2"/>
                  <a:gd name="T1" fmla="*/ 4 h 18"/>
                  <a:gd name="T2" fmla="*/ 0 w 2"/>
                  <a:gd name="T3" fmla="*/ 14 h 18"/>
                  <a:gd name="T4" fmla="*/ 2 w 2"/>
                  <a:gd name="T5" fmla="*/ 18 h 18"/>
                  <a:gd name="T6" fmla="*/ 2 w 2"/>
                  <a:gd name="T7" fmla="*/ 0 h 18"/>
                  <a:gd name="T8" fmla="*/ 0 w 2"/>
                  <a:gd name="T9" fmla="*/ 4 h 18"/>
                </a:gdLst>
                <a:ahLst/>
                <a:cxnLst>
                  <a:cxn ang="0">
                    <a:pos x="T0" y="T1"/>
                  </a:cxn>
                  <a:cxn ang="0">
                    <a:pos x="T2" y="T3"/>
                  </a:cxn>
                  <a:cxn ang="0">
                    <a:pos x="T4" y="T5"/>
                  </a:cxn>
                  <a:cxn ang="0">
                    <a:pos x="T6" y="T7"/>
                  </a:cxn>
                  <a:cxn ang="0">
                    <a:pos x="T8" y="T9"/>
                  </a:cxn>
                </a:cxnLst>
                <a:rect l="0" t="0" r="r" b="b"/>
                <a:pathLst>
                  <a:path w="2" h="18">
                    <a:moveTo>
                      <a:pt x="0" y="4"/>
                    </a:moveTo>
                    <a:cubicBezTo>
                      <a:pt x="0" y="14"/>
                      <a:pt x="0" y="14"/>
                      <a:pt x="0" y="14"/>
                    </a:cubicBezTo>
                    <a:cubicBezTo>
                      <a:pt x="0" y="15"/>
                      <a:pt x="1" y="17"/>
                      <a:pt x="2" y="18"/>
                    </a:cubicBezTo>
                    <a:cubicBezTo>
                      <a:pt x="2" y="0"/>
                      <a:pt x="2" y="0"/>
                      <a:pt x="2" y="0"/>
                    </a:cubicBezTo>
                    <a:cubicBezTo>
                      <a:pt x="1" y="1"/>
                      <a:pt x="0" y="3"/>
                      <a:pt x="0" y="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3" name="Freeform 905"/>
              <p:cNvSpPr>
                <a:spLocks/>
              </p:cNvSpPr>
              <p:nvPr/>
            </p:nvSpPr>
            <p:spPr bwMode="auto">
              <a:xfrm>
                <a:off x="3708" y="1103"/>
                <a:ext cx="5" cy="48"/>
              </a:xfrm>
              <a:custGeom>
                <a:avLst/>
                <a:gdLst>
                  <a:gd name="T0" fmla="*/ 0 w 2"/>
                  <a:gd name="T1" fmla="*/ 1 h 22"/>
                  <a:gd name="T2" fmla="*/ 0 w 2"/>
                  <a:gd name="T3" fmla="*/ 21 h 22"/>
                  <a:gd name="T4" fmla="*/ 2 w 2"/>
                  <a:gd name="T5" fmla="*/ 22 h 22"/>
                  <a:gd name="T6" fmla="*/ 2 w 2"/>
                  <a:gd name="T7" fmla="*/ 0 h 22"/>
                  <a:gd name="T8" fmla="*/ 0 w 2"/>
                  <a:gd name="T9" fmla="*/ 1 h 22"/>
                </a:gdLst>
                <a:ahLst/>
                <a:cxnLst>
                  <a:cxn ang="0">
                    <a:pos x="T0" y="T1"/>
                  </a:cxn>
                  <a:cxn ang="0">
                    <a:pos x="T2" y="T3"/>
                  </a:cxn>
                  <a:cxn ang="0">
                    <a:pos x="T4" y="T5"/>
                  </a:cxn>
                  <a:cxn ang="0">
                    <a:pos x="T6" y="T7"/>
                  </a:cxn>
                  <a:cxn ang="0">
                    <a:pos x="T8" y="T9"/>
                  </a:cxn>
                </a:cxnLst>
                <a:rect l="0" t="0" r="r" b="b"/>
                <a:pathLst>
                  <a:path w="2" h="22">
                    <a:moveTo>
                      <a:pt x="0" y="1"/>
                    </a:moveTo>
                    <a:cubicBezTo>
                      <a:pt x="0" y="21"/>
                      <a:pt x="0" y="21"/>
                      <a:pt x="0" y="21"/>
                    </a:cubicBezTo>
                    <a:cubicBezTo>
                      <a:pt x="1" y="22"/>
                      <a:pt x="1" y="22"/>
                      <a:pt x="2" y="22"/>
                    </a:cubicBezTo>
                    <a:cubicBezTo>
                      <a:pt x="2" y="0"/>
                      <a:pt x="2" y="0"/>
                      <a:pt x="2" y="0"/>
                    </a:cubicBezTo>
                    <a:cubicBezTo>
                      <a:pt x="1" y="0"/>
                      <a:pt x="1"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08" name="Group 1107"/>
            <p:cNvGrpSpPr>
              <a:grpSpLocks/>
            </p:cNvGrpSpPr>
            <p:nvPr/>
          </p:nvGrpSpPr>
          <p:grpSpPr bwMode="auto">
            <a:xfrm>
              <a:off x="4778375" y="590551"/>
              <a:ext cx="2709863" cy="2640013"/>
              <a:chOff x="3010" y="372"/>
              <a:chExt cx="1707" cy="1663"/>
            </a:xfrm>
          </p:grpSpPr>
          <p:sp>
            <p:nvSpPr>
              <p:cNvPr id="254" name="Freeform 907"/>
              <p:cNvSpPr>
                <a:spLocks/>
              </p:cNvSpPr>
              <p:nvPr/>
            </p:nvSpPr>
            <p:spPr bwMode="auto">
              <a:xfrm>
                <a:off x="3717" y="1099"/>
                <a:ext cx="4" cy="56"/>
              </a:xfrm>
              <a:custGeom>
                <a:avLst/>
                <a:gdLst>
                  <a:gd name="T0" fmla="*/ 0 w 2"/>
                  <a:gd name="T1" fmla="*/ 1 h 26"/>
                  <a:gd name="T2" fmla="*/ 0 w 2"/>
                  <a:gd name="T3" fmla="*/ 25 h 26"/>
                  <a:gd name="T4" fmla="*/ 2 w 2"/>
                  <a:gd name="T5" fmla="*/ 26 h 26"/>
                  <a:gd name="T6" fmla="*/ 2 w 2"/>
                  <a:gd name="T7" fmla="*/ 0 h 26"/>
                  <a:gd name="T8" fmla="*/ 0 w 2"/>
                  <a:gd name="T9" fmla="*/ 1 h 26"/>
                </a:gdLst>
                <a:ahLst/>
                <a:cxnLst>
                  <a:cxn ang="0">
                    <a:pos x="T0" y="T1"/>
                  </a:cxn>
                  <a:cxn ang="0">
                    <a:pos x="T2" y="T3"/>
                  </a:cxn>
                  <a:cxn ang="0">
                    <a:pos x="T4" y="T5"/>
                  </a:cxn>
                  <a:cxn ang="0">
                    <a:pos x="T6" y="T7"/>
                  </a:cxn>
                  <a:cxn ang="0">
                    <a:pos x="T8" y="T9"/>
                  </a:cxn>
                </a:cxnLst>
                <a:rect l="0" t="0" r="r" b="b"/>
                <a:pathLst>
                  <a:path w="2" h="26">
                    <a:moveTo>
                      <a:pt x="0" y="1"/>
                    </a:moveTo>
                    <a:cubicBezTo>
                      <a:pt x="0" y="25"/>
                      <a:pt x="0" y="25"/>
                      <a:pt x="0" y="25"/>
                    </a:cubicBezTo>
                    <a:cubicBezTo>
                      <a:pt x="0" y="25"/>
                      <a:pt x="1" y="26"/>
                      <a:pt x="2" y="26"/>
                    </a:cubicBezTo>
                    <a:cubicBezTo>
                      <a:pt x="2" y="0"/>
                      <a:pt x="2" y="0"/>
                      <a:pt x="2" y="0"/>
                    </a:cubicBezTo>
                    <a:cubicBezTo>
                      <a:pt x="1" y="0"/>
                      <a:pt x="0"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5" name="Freeform 908"/>
              <p:cNvSpPr>
                <a:spLocks/>
              </p:cNvSpPr>
              <p:nvPr/>
            </p:nvSpPr>
            <p:spPr bwMode="auto">
              <a:xfrm>
                <a:off x="3726" y="1096"/>
                <a:ext cx="4" cy="61"/>
              </a:xfrm>
              <a:custGeom>
                <a:avLst/>
                <a:gdLst>
                  <a:gd name="T0" fmla="*/ 0 w 2"/>
                  <a:gd name="T1" fmla="*/ 0 h 28"/>
                  <a:gd name="T2" fmla="*/ 0 w 2"/>
                  <a:gd name="T3" fmla="*/ 28 h 28"/>
                  <a:gd name="T4" fmla="*/ 2 w 2"/>
                  <a:gd name="T5" fmla="*/ 28 h 28"/>
                  <a:gd name="T6" fmla="*/ 2 w 2"/>
                  <a:gd name="T7" fmla="*/ 0 h 28"/>
                  <a:gd name="T8" fmla="*/ 0 w 2"/>
                  <a:gd name="T9" fmla="*/ 0 h 28"/>
                </a:gdLst>
                <a:ahLst/>
                <a:cxnLst>
                  <a:cxn ang="0">
                    <a:pos x="T0" y="T1"/>
                  </a:cxn>
                  <a:cxn ang="0">
                    <a:pos x="T2" y="T3"/>
                  </a:cxn>
                  <a:cxn ang="0">
                    <a:pos x="T4" y="T5"/>
                  </a:cxn>
                  <a:cxn ang="0">
                    <a:pos x="T6" y="T7"/>
                  </a:cxn>
                  <a:cxn ang="0">
                    <a:pos x="T8" y="T9"/>
                  </a:cxn>
                </a:cxnLst>
                <a:rect l="0" t="0" r="r" b="b"/>
                <a:pathLst>
                  <a:path w="2" h="28">
                    <a:moveTo>
                      <a:pt x="0" y="0"/>
                    </a:moveTo>
                    <a:cubicBezTo>
                      <a:pt x="0" y="28"/>
                      <a:pt x="0" y="28"/>
                      <a:pt x="0" y="28"/>
                    </a:cubicBezTo>
                    <a:cubicBezTo>
                      <a:pt x="0" y="28"/>
                      <a:pt x="1" y="28"/>
                      <a:pt x="2" y="28"/>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6" name="Freeform 909"/>
              <p:cNvSpPr>
                <a:spLocks/>
              </p:cNvSpPr>
              <p:nvPr/>
            </p:nvSpPr>
            <p:spPr bwMode="auto">
              <a:xfrm>
                <a:off x="3734" y="1094"/>
                <a:ext cx="3" cy="65"/>
              </a:xfrm>
              <a:custGeom>
                <a:avLst/>
                <a:gdLst>
                  <a:gd name="T0" fmla="*/ 0 w 1"/>
                  <a:gd name="T1" fmla="*/ 0 h 30"/>
                  <a:gd name="T2" fmla="*/ 0 w 1"/>
                  <a:gd name="T3" fmla="*/ 30 h 30"/>
                  <a:gd name="T4" fmla="*/ 1 w 1"/>
                  <a:gd name="T5" fmla="*/ 30 h 30"/>
                  <a:gd name="T6" fmla="*/ 1 w 1"/>
                  <a:gd name="T7" fmla="*/ 0 h 30"/>
                  <a:gd name="T8" fmla="*/ 0 w 1"/>
                  <a:gd name="T9" fmla="*/ 0 h 30"/>
                </a:gdLst>
                <a:ahLst/>
                <a:cxnLst>
                  <a:cxn ang="0">
                    <a:pos x="T0" y="T1"/>
                  </a:cxn>
                  <a:cxn ang="0">
                    <a:pos x="T2" y="T3"/>
                  </a:cxn>
                  <a:cxn ang="0">
                    <a:pos x="T4" y="T5"/>
                  </a:cxn>
                  <a:cxn ang="0">
                    <a:pos x="T6" y="T7"/>
                  </a:cxn>
                  <a:cxn ang="0">
                    <a:pos x="T8" y="T9"/>
                  </a:cxn>
                </a:cxnLst>
                <a:rect l="0" t="0" r="r" b="b"/>
                <a:pathLst>
                  <a:path w="1" h="30">
                    <a:moveTo>
                      <a:pt x="0" y="0"/>
                    </a:moveTo>
                    <a:cubicBezTo>
                      <a:pt x="0" y="30"/>
                      <a:pt x="0" y="30"/>
                      <a:pt x="0" y="30"/>
                    </a:cubicBezTo>
                    <a:cubicBezTo>
                      <a:pt x="0" y="30"/>
                      <a:pt x="1" y="30"/>
                      <a:pt x="1" y="30"/>
                    </a:cubicBezTo>
                    <a:cubicBezTo>
                      <a:pt x="1" y="0"/>
                      <a:pt x="1" y="0"/>
                      <a:pt x="1"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7" name="Freeform 910"/>
              <p:cNvSpPr>
                <a:spLocks/>
              </p:cNvSpPr>
              <p:nvPr/>
            </p:nvSpPr>
            <p:spPr bwMode="auto">
              <a:xfrm>
                <a:off x="3743" y="1092"/>
                <a:ext cx="2" cy="69"/>
              </a:xfrm>
              <a:custGeom>
                <a:avLst/>
                <a:gdLst>
                  <a:gd name="T0" fmla="*/ 0 w 1"/>
                  <a:gd name="T1" fmla="*/ 1 h 32"/>
                  <a:gd name="T2" fmla="*/ 0 w 1"/>
                  <a:gd name="T3" fmla="*/ 31 h 32"/>
                  <a:gd name="T4" fmla="*/ 1 w 1"/>
                  <a:gd name="T5" fmla="*/ 32 h 32"/>
                  <a:gd name="T6" fmla="*/ 1 w 1"/>
                  <a:gd name="T7" fmla="*/ 0 h 32"/>
                  <a:gd name="T8" fmla="*/ 0 w 1"/>
                  <a:gd name="T9" fmla="*/ 1 h 32"/>
                </a:gdLst>
                <a:ahLst/>
                <a:cxnLst>
                  <a:cxn ang="0">
                    <a:pos x="T0" y="T1"/>
                  </a:cxn>
                  <a:cxn ang="0">
                    <a:pos x="T2" y="T3"/>
                  </a:cxn>
                  <a:cxn ang="0">
                    <a:pos x="T4" y="T5"/>
                  </a:cxn>
                  <a:cxn ang="0">
                    <a:pos x="T6" y="T7"/>
                  </a:cxn>
                  <a:cxn ang="0">
                    <a:pos x="T8" y="T9"/>
                  </a:cxn>
                </a:cxnLst>
                <a:rect l="0" t="0" r="r" b="b"/>
                <a:pathLst>
                  <a:path w="1" h="32">
                    <a:moveTo>
                      <a:pt x="0" y="1"/>
                    </a:moveTo>
                    <a:cubicBezTo>
                      <a:pt x="0" y="31"/>
                      <a:pt x="0" y="31"/>
                      <a:pt x="0" y="31"/>
                    </a:cubicBezTo>
                    <a:cubicBezTo>
                      <a:pt x="0" y="31"/>
                      <a:pt x="1" y="31"/>
                      <a:pt x="1" y="32"/>
                    </a:cubicBezTo>
                    <a:cubicBezTo>
                      <a:pt x="1" y="0"/>
                      <a:pt x="1" y="0"/>
                      <a:pt x="1" y="0"/>
                    </a:cubicBezTo>
                    <a:cubicBezTo>
                      <a:pt x="1" y="1"/>
                      <a:pt x="0"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8" name="Freeform 911"/>
              <p:cNvSpPr>
                <a:spLocks/>
              </p:cNvSpPr>
              <p:nvPr/>
            </p:nvSpPr>
            <p:spPr bwMode="auto">
              <a:xfrm>
                <a:off x="3750" y="1092"/>
                <a:ext cx="4"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1" y="32"/>
                      <a:pt x="2" y="32"/>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9" name="Freeform 912"/>
              <p:cNvSpPr>
                <a:spLocks/>
              </p:cNvSpPr>
              <p:nvPr/>
            </p:nvSpPr>
            <p:spPr bwMode="auto">
              <a:xfrm>
                <a:off x="3758" y="1092"/>
                <a:ext cx="5"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1" y="32"/>
                      <a:pt x="2" y="32"/>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0" name="Freeform 913"/>
              <p:cNvSpPr>
                <a:spLocks/>
              </p:cNvSpPr>
              <p:nvPr/>
            </p:nvSpPr>
            <p:spPr bwMode="auto">
              <a:xfrm>
                <a:off x="3765" y="1092"/>
                <a:ext cx="4"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1" name="Freeform 914"/>
              <p:cNvSpPr>
                <a:spLocks/>
              </p:cNvSpPr>
              <p:nvPr/>
            </p:nvSpPr>
            <p:spPr bwMode="auto">
              <a:xfrm>
                <a:off x="3773" y="1092"/>
                <a:ext cx="5"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2" name="Rectangle 915"/>
              <p:cNvSpPr>
                <a:spLocks noChangeArrowheads="1"/>
              </p:cNvSpPr>
              <p:nvPr/>
            </p:nvSpPr>
            <p:spPr bwMode="auto">
              <a:xfrm>
                <a:off x="3786" y="1092"/>
                <a:ext cx="1" cy="1"/>
              </a:xfrm>
              <a:prstGeom prst="rect">
                <a:avLst/>
              </a:prstGeom>
              <a:solidFill>
                <a:srgbClr val="EF96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3" name="Freeform 916"/>
              <p:cNvSpPr>
                <a:spLocks/>
              </p:cNvSpPr>
              <p:nvPr/>
            </p:nvSpPr>
            <p:spPr bwMode="auto">
              <a:xfrm>
                <a:off x="3782" y="1092"/>
                <a:ext cx="4" cy="69"/>
              </a:xfrm>
              <a:custGeom>
                <a:avLst/>
                <a:gdLst>
                  <a:gd name="T0" fmla="*/ 2 w 2"/>
                  <a:gd name="T1" fmla="*/ 0 h 32"/>
                  <a:gd name="T2" fmla="*/ 0 w 2"/>
                  <a:gd name="T3" fmla="*/ 0 h 32"/>
                  <a:gd name="T4" fmla="*/ 0 w 2"/>
                  <a:gd name="T5" fmla="*/ 32 h 32"/>
                  <a:gd name="T6" fmla="*/ 2 w 2"/>
                  <a:gd name="T7" fmla="*/ 32 h 32"/>
                  <a:gd name="T8" fmla="*/ 2 w 2"/>
                  <a:gd name="T9" fmla="*/ 0 h 32"/>
                </a:gdLst>
                <a:ahLst/>
                <a:cxnLst>
                  <a:cxn ang="0">
                    <a:pos x="T0" y="T1"/>
                  </a:cxn>
                  <a:cxn ang="0">
                    <a:pos x="T2" y="T3"/>
                  </a:cxn>
                  <a:cxn ang="0">
                    <a:pos x="T4" y="T5"/>
                  </a:cxn>
                  <a:cxn ang="0">
                    <a:pos x="T6" y="T7"/>
                  </a:cxn>
                  <a:cxn ang="0">
                    <a:pos x="T8" y="T9"/>
                  </a:cxn>
                </a:cxnLst>
                <a:rect l="0" t="0" r="r" b="b"/>
                <a:pathLst>
                  <a:path w="2" h="32">
                    <a:moveTo>
                      <a:pt x="2" y="0"/>
                    </a:moveTo>
                    <a:cubicBezTo>
                      <a:pt x="0" y="0"/>
                      <a:pt x="0" y="0"/>
                      <a:pt x="0" y="0"/>
                    </a:cubicBezTo>
                    <a:cubicBezTo>
                      <a:pt x="0" y="32"/>
                      <a:pt x="0" y="32"/>
                      <a:pt x="0" y="32"/>
                    </a:cubicBezTo>
                    <a:cubicBezTo>
                      <a:pt x="1" y="32"/>
                      <a:pt x="1" y="32"/>
                      <a:pt x="2" y="32"/>
                    </a:cubicBezTo>
                    <a:cubicBezTo>
                      <a:pt x="2" y="0"/>
                      <a:pt x="2" y="0"/>
                      <a:pt x="2"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4" name="Freeform 917"/>
              <p:cNvSpPr>
                <a:spLocks/>
              </p:cNvSpPr>
              <p:nvPr/>
            </p:nvSpPr>
            <p:spPr bwMode="auto">
              <a:xfrm>
                <a:off x="3791" y="1092"/>
                <a:ext cx="4"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2"/>
                      <a:pt x="1" y="32"/>
                      <a:pt x="2" y="32"/>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5" name="Freeform 918"/>
              <p:cNvSpPr>
                <a:spLocks/>
              </p:cNvSpPr>
              <p:nvPr/>
            </p:nvSpPr>
            <p:spPr bwMode="auto">
              <a:xfrm>
                <a:off x="3800" y="1092"/>
                <a:ext cx="4" cy="69"/>
              </a:xfrm>
              <a:custGeom>
                <a:avLst/>
                <a:gdLst>
                  <a:gd name="T0" fmla="*/ 0 w 2"/>
                  <a:gd name="T1" fmla="*/ 0 h 32"/>
                  <a:gd name="T2" fmla="*/ 0 w 2"/>
                  <a:gd name="T3" fmla="*/ 32 h 32"/>
                  <a:gd name="T4" fmla="*/ 2 w 2"/>
                  <a:gd name="T5" fmla="*/ 31 h 32"/>
                  <a:gd name="T6" fmla="*/ 2 w 2"/>
                  <a:gd name="T7" fmla="*/ 1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1"/>
                      <a:pt x="1" y="31"/>
                      <a:pt x="2" y="31"/>
                    </a:cubicBezTo>
                    <a:cubicBezTo>
                      <a:pt x="2" y="1"/>
                      <a:pt x="2" y="1"/>
                      <a:pt x="2" y="1"/>
                    </a:cubicBezTo>
                    <a:cubicBezTo>
                      <a:pt x="1" y="1"/>
                      <a:pt x="0" y="1"/>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6" name="Freeform 919"/>
              <p:cNvSpPr>
                <a:spLocks/>
              </p:cNvSpPr>
              <p:nvPr/>
            </p:nvSpPr>
            <p:spPr bwMode="auto">
              <a:xfrm>
                <a:off x="3808" y="1094"/>
                <a:ext cx="5" cy="65"/>
              </a:xfrm>
              <a:custGeom>
                <a:avLst/>
                <a:gdLst>
                  <a:gd name="T0" fmla="*/ 0 w 2"/>
                  <a:gd name="T1" fmla="*/ 0 h 30"/>
                  <a:gd name="T2" fmla="*/ 0 w 2"/>
                  <a:gd name="T3" fmla="*/ 30 h 30"/>
                  <a:gd name="T4" fmla="*/ 2 w 2"/>
                  <a:gd name="T5" fmla="*/ 30 h 30"/>
                  <a:gd name="T6" fmla="*/ 2 w 2"/>
                  <a:gd name="T7" fmla="*/ 0 h 30"/>
                  <a:gd name="T8" fmla="*/ 0 w 2"/>
                  <a:gd name="T9" fmla="*/ 0 h 30"/>
                </a:gdLst>
                <a:ahLst/>
                <a:cxnLst>
                  <a:cxn ang="0">
                    <a:pos x="T0" y="T1"/>
                  </a:cxn>
                  <a:cxn ang="0">
                    <a:pos x="T2" y="T3"/>
                  </a:cxn>
                  <a:cxn ang="0">
                    <a:pos x="T4" y="T5"/>
                  </a:cxn>
                  <a:cxn ang="0">
                    <a:pos x="T6" y="T7"/>
                  </a:cxn>
                  <a:cxn ang="0">
                    <a:pos x="T8" y="T9"/>
                  </a:cxn>
                </a:cxnLst>
                <a:rect l="0" t="0" r="r" b="b"/>
                <a:pathLst>
                  <a:path w="2" h="30">
                    <a:moveTo>
                      <a:pt x="0" y="0"/>
                    </a:moveTo>
                    <a:cubicBezTo>
                      <a:pt x="0" y="30"/>
                      <a:pt x="0" y="30"/>
                      <a:pt x="0" y="30"/>
                    </a:cubicBezTo>
                    <a:cubicBezTo>
                      <a:pt x="0" y="30"/>
                      <a:pt x="1" y="30"/>
                      <a:pt x="2" y="30"/>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7" name="Freeform 920"/>
              <p:cNvSpPr>
                <a:spLocks/>
              </p:cNvSpPr>
              <p:nvPr/>
            </p:nvSpPr>
            <p:spPr bwMode="auto">
              <a:xfrm>
                <a:off x="3815" y="1096"/>
                <a:ext cx="4" cy="61"/>
              </a:xfrm>
              <a:custGeom>
                <a:avLst/>
                <a:gdLst>
                  <a:gd name="T0" fmla="*/ 0 w 2"/>
                  <a:gd name="T1" fmla="*/ 0 h 28"/>
                  <a:gd name="T2" fmla="*/ 0 w 2"/>
                  <a:gd name="T3" fmla="*/ 28 h 28"/>
                  <a:gd name="T4" fmla="*/ 2 w 2"/>
                  <a:gd name="T5" fmla="*/ 28 h 28"/>
                  <a:gd name="T6" fmla="*/ 2 w 2"/>
                  <a:gd name="T7" fmla="*/ 0 h 28"/>
                  <a:gd name="T8" fmla="*/ 0 w 2"/>
                  <a:gd name="T9" fmla="*/ 0 h 28"/>
                </a:gdLst>
                <a:ahLst/>
                <a:cxnLst>
                  <a:cxn ang="0">
                    <a:pos x="T0" y="T1"/>
                  </a:cxn>
                  <a:cxn ang="0">
                    <a:pos x="T2" y="T3"/>
                  </a:cxn>
                  <a:cxn ang="0">
                    <a:pos x="T4" y="T5"/>
                  </a:cxn>
                  <a:cxn ang="0">
                    <a:pos x="T6" y="T7"/>
                  </a:cxn>
                  <a:cxn ang="0">
                    <a:pos x="T8" y="T9"/>
                  </a:cxn>
                </a:cxnLst>
                <a:rect l="0" t="0" r="r" b="b"/>
                <a:pathLst>
                  <a:path w="2" h="28">
                    <a:moveTo>
                      <a:pt x="0" y="0"/>
                    </a:moveTo>
                    <a:cubicBezTo>
                      <a:pt x="0" y="28"/>
                      <a:pt x="0" y="28"/>
                      <a:pt x="0" y="28"/>
                    </a:cubicBezTo>
                    <a:cubicBezTo>
                      <a:pt x="1" y="28"/>
                      <a:pt x="1" y="28"/>
                      <a:pt x="2" y="28"/>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8" name="Freeform 921"/>
              <p:cNvSpPr>
                <a:spLocks/>
              </p:cNvSpPr>
              <p:nvPr/>
            </p:nvSpPr>
            <p:spPr bwMode="auto">
              <a:xfrm>
                <a:off x="3823" y="1099"/>
                <a:ext cx="5" cy="56"/>
              </a:xfrm>
              <a:custGeom>
                <a:avLst/>
                <a:gdLst>
                  <a:gd name="T0" fmla="*/ 0 w 2"/>
                  <a:gd name="T1" fmla="*/ 0 h 26"/>
                  <a:gd name="T2" fmla="*/ 0 w 2"/>
                  <a:gd name="T3" fmla="*/ 26 h 26"/>
                  <a:gd name="T4" fmla="*/ 2 w 2"/>
                  <a:gd name="T5" fmla="*/ 25 h 26"/>
                  <a:gd name="T6" fmla="*/ 2 w 2"/>
                  <a:gd name="T7" fmla="*/ 1 h 26"/>
                  <a:gd name="T8" fmla="*/ 0 w 2"/>
                  <a:gd name="T9" fmla="*/ 0 h 26"/>
                </a:gdLst>
                <a:ahLst/>
                <a:cxnLst>
                  <a:cxn ang="0">
                    <a:pos x="T0" y="T1"/>
                  </a:cxn>
                  <a:cxn ang="0">
                    <a:pos x="T2" y="T3"/>
                  </a:cxn>
                  <a:cxn ang="0">
                    <a:pos x="T4" y="T5"/>
                  </a:cxn>
                  <a:cxn ang="0">
                    <a:pos x="T6" y="T7"/>
                  </a:cxn>
                  <a:cxn ang="0">
                    <a:pos x="T8" y="T9"/>
                  </a:cxn>
                </a:cxnLst>
                <a:rect l="0" t="0" r="r" b="b"/>
                <a:pathLst>
                  <a:path w="2" h="26">
                    <a:moveTo>
                      <a:pt x="0" y="0"/>
                    </a:moveTo>
                    <a:cubicBezTo>
                      <a:pt x="0" y="26"/>
                      <a:pt x="0" y="26"/>
                      <a:pt x="0" y="26"/>
                    </a:cubicBezTo>
                    <a:cubicBezTo>
                      <a:pt x="1" y="26"/>
                      <a:pt x="1" y="26"/>
                      <a:pt x="2" y="25"/>
                    </a:cubicBezTo>
                    <a:cubicBezTo>
                      <a:pt x="2" y="1"/>
                      <a:pt x="2" y="1"/>
                      <a:pt x="2" y="1"/>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9" name="Freeform 922"/>
              <p:cNvSpPr>
                <a:spLocks/>
              </p:cNvSpPr>
              <p:nvPr/>
            </p:nvSpPr>
            <p:spPr bwMode="auto">
              <a:xfrm>
                <a:off x="3832" y="1103"/>
                <a:ext cx="4" cy="48"/>
              </a:xfrm>
              <a:custGeom>
                <a:avLst/>
                <a:gdLst>
                  <a:gd name="T0" fmla="*/ 0 w 2"/>
                  <a:gd name="T1" fmla="*/ 0 h 22"/>
                  <a:gd name="T2" fmla="*/ 0 w 2"/>
                  <a:gd name="T3" fmla="*/ 22 h 22"/>
                  <a:gd name="T4" fmla="*/ 2 w 2"/>
                  <a:gd name="T5" fmla="*/ 21 h 22"/>
                  <a:gd name="T6" fmla="*/ 2 w 2"/>
                  <a:gd name="T7" fmla="*/ 1 h 22"/>
                  <a:gd name="T8" fmla="*/ 0 w 2"/>
                  <a:gd name="T9" fmla="*/ 0 h 22"/>
                </a:gdLst>
                <a:ahLst/>
                <a:cxnLst>
                  <a:cxn ang="0">
                    <a:pos x="T0" y="T1"/>
                  </a:cxn>
                  <a:cxn ang="0">
                    <a:pos x="T2" y="T3"/>
                  </a:cxn>
                  <a:cxn ang="0">
                    <a:pos x="T4" y="T5"/>
                  </a:cxn>
                  <a:cxn ang="0">
                    <a:pos x="T6" y="T7"/>
                  </a:cxn>
                  <a:cxn ang="0">
                    <a:pos x="T8" y="T9"/>
                  </a:cxn>
                </a:cxnLst>
                <a:rect l="0" t="0" r="r" b="b"/>
                <a:pathLst>
                  <a:path w="2" h="22">
                    <a:moveTo>
                      <a:pt x="0" y="0"/>
                    </a:moveTo>
                    <a:cubicBezTo>
                      <a:pt x="0" y="22"/>
                      <a:pt x="0" y="22"/>
                      <a:pt x="0" y="22"/>
                    </a:cubicBezTo>
                    <a:cubicBezTo>
                      <a:pt x="1" y="22"/>
                      <a:pt x="1" y="22"/>
                      <a:pt x="2" y="21"/>
                    </a:cubicBezTo>
                    <a:cubicBezTo>
                      <a:pt x="2" y="1"/>
                      <a:pt x="2" y="1"/>
                      <a:pt x="2" y="1"/>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0" name="Freeform 923"/>
              <p:cNvSpPr>
                <a:spLocks/>
              </p:cNvSpPr>
              <p:nvPr/>
            </p:nvSpPr>
            <p:spPr bwMode="auto">
              <a:xfrm>
                <a:off x="3841" y="1107"/>
                <a:ext cx="4" cy="39"/>
              </a:xfrm>
              <a:custGeom>
                <a:avLst/>
                <a:gdLst>
                  <a:gd name="T0" fmla="*/ 2 w 2"/>
                  <a:gd name="T1" fmla="*/ 14 h 18"/>
                  <a:gd name="T2" fmla="*/ 2 w 2"/>
                  <a:gd name="T3" fmla="*/ 4 h 18"/>
                  <a:gd name="T4" fmla="*/ 0 w 2"/>
                  <a:gd name="T5" fmla="*/ 0 h 18"/>
                  <a:gd name="T6" fmla="*/ 0 w 2"/>
                  <a:gd name="T7" fmla="*/ 18 h 18"/>
                  <a:gd name="T8" fmla="*/ 2 w 2"/>
                  <a:gd name="T9" fmla="*/ 14 h 18"/>
                </a:gdLst>
                <a:ahLst/>
                <a:cxnLst>
                  <a:cxn ang="0">
                    <a:pos x="T0" y="T1"/>
                  </a:cxn>
                  <a:cxn ang="0">
                    <a:pos x="T2" y="T3"/>
                  </a:cxn>
                  <a:cxn ang="0">
                    <a:pos x="T4" y="T5"/>
                  </a:cxn>
                  <a:cxn ang="0">
                    <a:pos x="T6" y="T7"/>
                  </a:cxn>
                  <a:cxn ang="0">
                    <a:pos x="T8" y="T9"/>
                  </a:cxn>
                </a:cxnLst>
                <a:rect l="0" t="0" r="r" b="b"/>
                <a:pathLst>
                  <a:path w="2" h="18">
                    <a:moveTo>
                      <a:pt x="2" y="14"/>
                    </a:moveTo>
                    <a:cubicBezTo>
                      <a:pt x="2" y="4"/>
                      <a:pt x="2" y="4"/>
                      <a:pt x="2" y="4"/>
                    </a:cubicBezTo>
                    <a:cubicBezTo>
                      <a:pt x="2" y="2"/>
                      <a:pt x="1" y="1"/>
                      <a:pt x="0" y="0"/>
                    </a:cubicBezTo>
                    <a:cubicBezTo>
                      <a:pt x="0" y="18"/>
                      <a:pt x="0" y="18"/>
                      <a:pt x="0" y="18"/>
                    </a:cubicBezTo>
                    <a:cubicBezTo>
                      <a:pt x="1" y="17"/>
                      <a:pt x="2" y="15"/>
                      <a:pt x="2" y="1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1" name="Oval 924"/>
              <p:cNvSpPr>
                <a:spLocks noChangeArrowheads="1"/>
              </p:cNvSpPr>
              <p:nvPr/>
            </p:nvSpPr>
            <p:spPr bwMode="auto">
              <a:xfrm>
                <a:off x="3700" y="1092"/>
                <a:ext cx="145" cy="48"/>
              </a:xfrm>
              <a:prstGeom prst="ellipse">
                <a:avLst/>
              </a:prstGeom>
              <a:solidFill>
                <a:srgbClr val="FFCD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2" name="Oval 925"/>
              <p:cNvSpPr>
                <a:spLocks noChangeArrowheads="1"/>
              </p:cNvSpPr>
              <p:nvPr/>
            </p:nvSpPr>
            <p:spPr bwMode="auto">
              <a:xfrm>
                <a:off x="3713" y="1099"/>
                <a:ext cx="119" cy="34"/>
              </a:xfrm>
              <a:prstGeom prst="ellipse">
                <a:avLst/>
              </a:prstGeom>
              <a:solidFill>
                <a:srgbClr val="FFD3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3" name="Oval 926"/>
              <p:cNvSpPr>
                <a:spLocks noChangeArrowheads="1"/>
              </p:cNvSpPr>
              <p:nvPr/>
            </p:nvSpPr>
            <p:spPr bwMode="auto">
              <a:xfrm>
                <a:off x="3713" y="1096"/>
                <a:ext cx="119" cy="35"/>
              </a:xfrm>
              <a:prstGeom prst="ellipse">
                <a:avLst/>
              </a:prstGeom>
              <a:solidFill>
                <a:srgbClr val="F7BF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4" name="Freeform 927"/>
              <p:cNvSpPr>
                <a:spLocks/>
              </p:cNvSpPr>
              <p:nvPr/>
            </p:nvSpPr>
            <p:spPr bwMode="auto">
              <a:xfrm>
                <a:off x="3713" y="1096"/>
                <a:ext cx="119" cy="20"/>
              </a:xfrm>
              <a:custGeom>
                <a:avLst/>
                <a:gdLst>
                  <a:gd name="T0" fmla="*/ 28 w 55"/>
                  <a:gd name="T1" fmla="*/ 1 h 9"/>
                  <a:gd name="T2" fmla="*/ 55 w 55"/>
                  <a:gd name="T3" fmla="*/ 9 h 9"/>
                  <a:gd name="T4" fmla="*/ 55 w 55"/>
                  <a:gd name="T5" fmla="*/ 8 h 9"/>
                  <a:gd name="T6" fmla="*/ 28 w 55"/>
                  <a:gd name="T7" fmla="*/ 0 h 9"/>
                  <a:gd name="T8" fmla="*/ 0 w 55"/>
                  <a:gd name="T9" fmla="*/ 8 h 9"/>
                  <a:gd name="T10" fmla="*/ 0 w 55"/>
                  <a:gd name="T11" fmla="*/ 9 h 9"/>
                  <a:gd name="T12" fmla="*/ 28 w 55"/>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55" h="9">
                    <a:moveTo>
                      <a:pt x="28" y="1"/>
                    </a:moveTo>
                    <a:cubicBezTo>
                      <a:pt x="42" y="1"/>
                      <a:pt x="54" y="4"/>
                      <a:pt x="55" y="9"/>
                    </a:cubicBezTo>
                    <a:cubicBezTo>
                      <a:pt x="55" y="8"/>
                      <a:pt x="55" y="8"/>
                      <a:pt x="55" y="8"/>
                    </a:cubicBezTo>
                    <a:cubicBezTo>
                      <a:pt x="55" y="3"/>
                      <a:pt x="43" y="0"/>
                      <a:pt x="28" y="0"/>
                    </a:cubicBezTo>
                    <a:cubicBezTo>
                      <a:pt x="12" y="0"/>
                      <a:pt x="0" y="3"/>
                      <a:pt x="0" y="8"/>
                    </a:cubicBezTo>
                    <a:cubicBezTo>
                      <a:pt x="0" y="8"/>
                      <a:pt x="0" y="8"/>
                      <a:pt x="0" y="9"/>
                    </a:cubicBezTo>
                    <a:cubicBezTo>
                      <a:pt x="2" y="4"/>
                      <a:pt x="13" y="1"/>
                      <a:pt x="28" y="1"/>
                    </a:cubicBez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5" name="Freeform 928"/>
              <p:cNvSpPr>
                <a:spLocks/>
              </p:cNvSpPr>
              <p:nvPr/>
            </p:nvSpPr>
            <p:spPr bwMode="auto">
              <a:xfrm>
                <a:off x="3700" y="1062"/>
                <a:ext cx="145" cy="71"/>
              </a:xfrm>
              <a:custGeom>
                <a:avLst/>
                <a:gdLst>
                  <a:gd name="T0" fmla="*/ 67 w 67"/>
                  <a:gd name="T1" fmla="*/ 21 h 33"/>
                  <a:gd name="T2" fmla="*/ 34 w 67"/>
                  <a:gd name="T3" fmla="*/ 33 h 33"/>
                  <a:gd name="T4" fmla="*/ 0 w 67"/>
                  <a:gd name="T5" fmla="*/ 21 h 33"/>
                  <a:gd name="T6" fmla="*/ 0 w 67"/>
                  <a:gd name="T7" fmla="*/ 11 h 33"/>
                  <a:gd name="T8" fmla="*/ 34 w 67"/>
                  <a:gd name="T9" fmla="*/ 0 h 33"/>
                  <a:gd name="T10" fmla="*/ 67 w 67"/>
                  <a:gd name="T11" fmla="*/ 11 h 33"/>
                  <a:gd name="T12" fmla="*/ 67 w 67"/>
                  <a:gd name="T13" fmla="*/ 21 h 33"/>
                </a:gdLst>
                <a:ahLst/>
                <a:cxnLst>
                  <a:cxn ang="0">
                    <a:pos x="T0" y="T1"/>
                  </a:cxn>
                  <a:cxn ang="0">
                    <a:pos x="T2" y="T3"/>
                  </a:cxn>
                  <a:cxn ang="0">
                    <a:pos x="T4" y="T5"/>
                  </a:cxn>
                  <a:cxn ang="0">
                    <a:pos x="T6" y="T7"/>
                  </a:cxn>
                  <a:cxn ang="0">
                    <a:pos x="T8" y="T9"/>
                  </a:cxn>
                  <a:cxn ang="0">
                    <a:pos x="T10" y="T11"/>
                  </a:cxn>
                  <a:cxn ang="0">
                    <a:pos x="T12" y="T13"/>
                  </a:cxn>
                </a:cxnLst>
                <a:rect l="0" t="0" r="r" b="b"/>
                <a:pathLst>
                  <a:path w="67" h="33">
                    <a:moveTo>
                      <a:pt x="67" y="21"/>
                    </a:moveTo>
                    <a:cubicBezTo>
                      <a:pt x="67" y="28"/>
                      <a:pt x="52" y="33"/>
                      <a:pt x="34" y="33"/>
                    </a:cubicBezTo>
                    <a:cubicBezTo>
                      <a:pt x="15" y="33"/>
                      <a:pt x="0" y="28"/>
                      <a:pt x="0" y="21"/>
                    </a:cubicBezTo>
                    <a:cubicBezTo>
                      <a:pt x="0" y="11"/>
                      <a:pt x="0" y="11"/>
                      <a:pt x="0" y="11"/>
                    </a:cubicBezTo>
                    <a:cubicBezTo>
                      <a:pt x="0" y="5"/>
                      <a:pt x="15" y="0"/>
                      <a:pt x="34" y="0"/>
                    </a:cubicBezTo>
                    <a:cubicBezTo>
                      <a:pt x="52" y="0"/>
                      <a:pt x="67" y="5"/>
                      <a:pt x="67" y="11"/>
                    </a:cubicBezTo>
                    <a:lnTo>
                      <a:pt x="67" y="21"/>
                    </a:ln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6" name="Freeform 929"/>
              <p:cNvSpPr>
                <a:spLocks/>
              </p:cNvSpPr>
              <p:nvPr/>
            </p:nvSpPr>
            <p:spPr bwMode="auto">
              <a:xfrm>
                <a:off x="3700" y="1060"/>
                <a:ext cx="145" cy="69"/>
              </a:xfrm>
              <a:custGeom>
                <a:avLst/>
                <a:gdLst>
                  <a:gd name="T0" fmla="*/ 67 w 67"/>
                  <a:gd name="T1" fmla="*/ 21 h 32"/>
                  <a:gd name="T2" fmla="*/ 34 w 67"/>
                  <a:gd name="T3" fmla="*/ 32 h 32"/>
                  <a:gd name="T4" fmla="*/ 0 w 67"/>
                  <a:gd name="T5" fmla="*/ 21 h 32"/>
                  <a:gd name="T6" fmla="*/ 0 w 67"/>
                  <a:gd name="T7" fmla="*/ 11 h 32"/>
                  <a:gd name="T8" fmla="*/ 34 w 67"/>
                  <a:gd name="T9" fmla="*/ 0 h 32"/>
                  <a:gd name="T10" fmla="*/ 67 w 67"/>
                  <a:gd name="T11" fmla="*/ 11 h 32"/>
                  <a:gd name="T12" fmla="*/ 67 w 67"/>
                  <a:gd name="T13" fmla="*/ 21 h 32"/>
                </a:gdLst>
                <a:ahLst/>
                <a:cxnLst>
                  <a:cxn ang="0">
                    <a:pos x="T0" y="T1"/>
                  </a:cxn>
                  <a:cxn ang="0">
                    <a:pos x="T2" y="T3"/>
                  </a:cxn>
                  <a:cxn ang="0">
                    <a:pos x="T4" y="T5"/>
                  </a:cxn>
                  <a:cxn ang="0">
                    <a:pos x="T6" y="T7"/>
                  </a:cxn>
                  <a:cxn ang="0">
                    <a:pos x="T8" y="T9"/>
                  </a:cxn>
                  <a:cxn ang="0">
                    <a:pos x="T10" y="T11"/>
                  </a:cxn>
                  <a:cxn ang="0">
                    <a:pos x="T12" y="T13"/>
                  </a:cxn>
                </a:cxnLst>
                <a:rect l="0" t="0" r="r" b="b"/>
                <a:pathLst>
                  <a:path w="67" h="32">
                    <a:moveTo>
                      <a:pt x="67" y="21"/>
                    </a:moveTo>
                    <a:cubicBezTo>
                      <a:pt x="67" y="27"/>
                      <a:pt x="52" y="32"/>
                      <a:pt x="34" y="32"/>
                    </a:cubicBezTo>
                    <a:cubicBezTo>
                      <a:pt x="15" y="32"/>
                      <a:pt x="0" y="27"/>
                      <a:pt x="0" y="21"/>
                    </a:cubicBezTo>
                    <a:cubicBezTo>
                      <a:pt x="0" y="11"/>
                      <a:pt x="0" y="11"/>
                      <a:pt x="0" y="11"/>
                    </a:cubicBezTo>
                    <a:cubicBezTo>
                      <a:pt x="0" y="5"/>
                      <a:pt x="15" y="0"/>
                      <a:pt x="34" y="0"/>
                    </a:cubicBezTo>
                    <a:cubicBezTo>
                      <a:pt x="52" y="0"/>
                      <a:pt x="67" y="5"/>
                      <a:pt x="67" y="11"/>
                    </a:cubicBezTo>
                    <a:lnTo>
                      <a:pt x="67" y="21"/>
                    </a:ln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7" name="Freeform 930"/>
              <p:cNvSpPr>
                <a:spLocks/>
              </p:cNvSpPr>
              <p:nvPr/>
            </p:nvSpPr>
            <p:spPr bwMode="auto">
              <a:xfrm>
                <a:off x="3700" y="1075"/>
                <a:ext cx="4" cy="39"/>
              </a:xfrm>
              <a:custGeom>
                <a:avLst/>
                <a:gdLst>
                  <a:gd name="T0" fmla="*/ 0 w 2"/>
                  <a:gd name="T1" fmla="*/ 4 h 18"/>
                  <a:gd name="T2" fmla="*/ 0 w 2"/>
                  <a:gd name="T3" fmla="*/ 14 h 18"/>
                  <a:gd name="T4" fmla="*/ 2 w 2"/>
                  <a:gd name="T5" fmla="*/ 18 h 18"/>
                  <a:gd name="T6" fmla="*/ 2 w 2"/>
                  <a:gd name="T7" fmla="*/ 0 h 18"/>
                  <a:gd name="T8" fmla="*/ 0 w 2"/>
                  <a:gd name="T9" fmla="*/ 4 h 18"/>
                </a:gdLst>
                <a:ahLst/>
                <a:cxnLst>
                  <a:cxn ang="0">
                    <a:pos x="T0" y="T1"/>
                  </a:cxn>
                  <a:cxn ang="0">
                    <a:pos x="T2" y="T3"/>
                  </a:cxn>
                  <a:cxn ang="0">
                    <a:pos x="T4" y="T5"/>
                  </a:cxn>
                  <a:cxn ang="0">
                    <a:pos x="T6" y="T7"/>
                  </a:cxn>
                  <a:cxn ang="0">
                    <a:pos x="T8" y="T9"/>
                  </a:cxn>
                </a:cxnLst>
                <a:rect l="0" t="0" r="r" b="b"/>
                <a:pathLst>
                  <a:path w="2" h="18">
                    <a:moveTo>
                      <a:pt x="0" y="4"/>
                    </a:moveTo>
                    <a:cubicBezTo>
                      <a:pt x="0" y="14"/>
                      <a:pt x="0" y="14"/>
                      <a:pt x="0" y="14"/>
                    </a:cubicBezTo>
                    <a:cubicBezTo>
                      <a:pt x="0" y="15"/>
                      <a:pt x="1" y="17"/>
                      <a:pt x="2" y="18"/>
                    </a:cubicBezTo>
                    <a:cubicBezTo>
                      <a:pt x="2" y="0"/>
                      <a:pt x="2" y="0"/>
                      <a:pt x="2" y="0"/>
                    </a:cubicBezTo>
                    <a:cubicBezTo>
                      <a:pt x="1" y="1"/>
                      <a:pt x="0" y="3"/>
                      <a:pt x="0" y="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8" name="Freeform 931"/>
              <p:cNvSpPr>
                <a:spLocks/>
              </p:cNvSpPr>
              <p:nvPr/>
            </p:nvSpPr>
            <p:spPr bwMode="auto">
              <a:xfrm>
                <a:off x="3708" y="1070"/>
                <a:ext cx="5" cy="48"/>
              </a:xfrm>
              <a:custGeom>
                <a:avLst/>
                <a:gdLst>
                  <a:gd name="T0" fmla="*/ 0 w 2"/>
                  <a:gd name="T1" fmla="*/ 1 h 22"/>
                  <a:gd name="T2" fmla="*/ 0 w 2"/>
                  <a:gd name="T3" fmla="*/ 21 h 22"/>
                  <a:gd name="T4" fmla="*/ 2 w 2"/>
                  <a:gd name="T5" fmla="*/ 22 h 22"/>
                  <a:gd name="T6" fmla="*/ 2 w 2"/>
                  <a:gd name="T7" fmla="*/ 0 h 22"/>
                  <a:gd name="T8" fmla="*/ 0 w 2"/>
                  <a:gd name="T9" fmla="*/ 1 h 22"/>
                </a:gdLst>
                <a:ahLst/>
                <a:cxnLst>
                  <a:cxn ang="0">
                    <a:pos x="T0" y="T1"/>
                  </a:cxn>
                  <a:cxn ang="0">
                    <a:pos x="T2" y="T3"/>
                  </a:cxn>
                  <a:cxn ang="0">
                    <a:pos x="T4" y="T5"/>
                  </a:cxn>
                  <a:cxn ang="0">
                    <a:pos x="T6" y="T7"/>
                  </a:cxn>
                  <a:cxn ang="0">
                    <a:pos x="T8" y="T9"/>
                  </a:cxn>
                </a:cxnLst>
                <a:rect l="0" t="0" r="r" b="b"/>
                <a:pathLst>
                  <a:path w="2" h="22">
                    <a:moveTo>
                      <a:pt x="0" y="1"/>
                    </a:moveTo>
                    <a:cubicBezTo>
                      <a:pt x="0" y="21"/>
                      <a:pt x="0" y="21"/>
                      <a:pt x="0" y="21"/>
                    </a:cubicBezTo>
                    <a:cubicBezTo>
                      <a:pt x="1" y="22"/>
                      <a:pt x="1" y="22"/>
                      <a:pt x="2" y="22"/>
                    </a:cubicBezTo>
                    <a:cubicBezTo>
                      <a:pt x="2" y="0"/>
                      <a:pt x="2" y="0"/>
                      <a:pt x="2" y="0"/>
                    </a:cubicBezTo>
                    <a:cubicBezTo>
                      <a:pt x="1" y="0"/>
                      <a:pt x="1"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9" name="Freeform 932"/>
              <p:cNvSpPr>
                <a:spLocks/>
              </p:cNvSpPr>
              <p:nvPr/>
            </p:nvSpPr>
            <p:spPr bwMode="auto">
              <a:xfrm>
                <a:off x="3717" y="1066"/>
                <a:ext cx="4" cy="56"/>
              </a:xfrm>
              <a:custGeom>
                <a:avLst/>
                <a:gdLst>
                  <a:gd name="T0" fmla="*/ 0 w 2"/>
                  <a:gd name="T1" fmla="*/ 1 h 26"/>
                  <a:gd name="T2" fmla="*/ 0 w 2"/>
                  <a:gd name="T3" fmla="*/ 25 h 26"/>
                  <a:gd name="T4" fmla="*/ 2 w 2"/>
                  <a:gd name="T5" fmla="*/ 26 h 26"/>
                  <a:gd name="T6" fmla="*/ 2 w 2"/>
                  <a:gd name="T7" fmla="*/ 0 h 26"/>
                  <a:gd name="T8" fmla="*/ 0 w 2"/>
                  <a:gd name="T9" fmla="*/ 1 h 26"/>
                </a:gdLst>
                <a:ahLst/>
                <a:cxnLst>
                  <a:cxn ang="0">
                    <a:pos x="T0" y="T1"/>
                  </a:cxn>
                  <a:cxn ang="0">
                    <a:pos x="T2" y="T3"/>
                  </a:cxn>
                  <a:cxn ang="0">
                    <a:pos x="T4" y="T5"/>
                  </a:cxn>
                  <a:cxn ang="0">
                    <a:pos x="T6" y="T7"/>
                  </a:cxn>
                  <a:cxn ang="0">
                    <a:pos x="T8" y="T9"/>
                  </a:cxn>
                </a:cxnLst>
                <a:rect l="0" t="0" r="r" b="b"/>
                <a:pathLst>
                  <a:path w="2" h="26">
                    <a:moveTo>
                      <a:pt x="0" y="1"/>
                    </a:moveTo>
                    <a:cubicBezTo>
                      <a:pt x="0" y="25"/>
                      <a:pt x="0" y="25"/>
                      <a:pt x="0" y="25"/>
                    </a:cubicBezTo>
                    <a:cubicBezTo>
                      <a:pt x="0" y="25"/>
                      <a:pt x="1" y="26"/>
                      <a:pt x="2" y="26"/>
                    </a:cubicBezTo>
                    <a:cubicBezTo>
                      <a:pt x="2" y="0"/>
                      <a:pt x="2" y="0"/>
                      <a:pt x="2" y="0"/>
                    </a:cubicBezTo>
                    <a:cubicBezTo>
                      <a:pt x="1" y="0"/>
                      <a:pt x="0"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0" name="Freeform 933"/>
              <p:cNvSpPr>
                <a:spLocks/>
              </p:cNvSpPr>
              <p:nvPr/>
            </p:nvSpPr>
            <p:spPr bwMode="auto">
              <a:xfrm>
                <a:off x="3726" y="1064"/>
                <a:ext cx="4" cy="61"/>
              </a:xfrm>
              <a:custGeom>
                <a:avLst/>
                <a:gdLst>
                  <a:gd name="T0" fmla="*/ 0 w 2"/>
                  <a:gd name="T1" fmla="*/ 0 h 28"/>
                  <a:gd name="T2" fmla="*/ 0 w 2"/>
                  <a:gd name="T3" fmla="*/ 28 h 28"/>
                  <a:gd name="T4" fmla="*/ 2 w 2"/>
                  <a:gd name="T5" fmla="*/ 28 h 28"/>
                  <a:gd name="T6" fmla="*/ 2 w 2"/>
                  <a:gd name="T7" fmla="*/ 0 h 28"/>
                  <a:gd name="T8" fmla="*/ 0 w 2"/>
                  <a:gd name="T9" fmla="*/ 0 h 28"/>
                </a:gdLst>
                <a:ahLst/>
                <a:cxnLst>
                  <a:cxn ang="0">
                    <a:pos x="T0" y="T1"/>
                  </a:cxn>
                  <a:cxn ang="0">
                    <a:pos x="T2" y="T3"/>
                  </a:cxn>
                  <a:cxn ang="0">
                    <a:pos x="T4" y="T5"/>
                  </a:cxn>
                  <a:cxn ang="0">
                    <a:pos x="T6" y="T7"/>
                  </a:cxn>
                  <a:cxn ang="0">
                    <a:pos x="T8" y="T9"/>
                  </a:cxn>
                </a:cxnLst>
                <a:rect l="0" t="0" r="r" b="b"/>
                <a:pathLst>
                  <a:path w="2" h="28">
                    <a:moveTo>
                      <a:pt x="0" y="0"/>
                    </a:moveTo>
                    <a:cubicBezTo>
                      <a:pt x="0" y="28"/>
                      <a:pt x="0" y="28"/>
                      <a:pt x="0" y="28"/>
                    </a:cubicBezTo>
                    <a:cubicBezTo>
                      <a:pt x="0" y="28"/>
                      <a:pt x="1" y="28"/>
                      <a:pt x="2" y="28"/>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1" name="Freeform 934"/>
              <p:cNvSpPr>
                <a:spLocks/>
              </p:cNvSpPr>
              <p:nvPr/>
            </p:nvSpPr>
            <p:spPr bwMode="auto">
              <a:xfrm>
                <a:off x="3734" y="1062"/>
                <a:ext cx="3" cy="65"/>
              </a:xfrm>
              <a:custGeom>
                <a:avLst/>
                <a:gdLst>
                  <a:gd name="T0" fmla="*/ 0 w 1"/>
                  <a:gd name="T1" fmla="*/ 0 h 30"/>
                  <a:gd name="T2" fmla="*/ 0 w 1"/>
                  <a:gd name="T3" fmla="*/ 30 h 30"/>
                  <a:gd name="T4" fmla="*/ 1 w 1"/>
                  <a:gd name="T5" fmla="*/ 30 h 30"/>
                  <a:gd name="T6" fmla="*/ 1 w 1"/>
                  <a:gd name="T7" fmla="*/ 0 h 30"/>
                  <a:gd name="T8" fmla="*/ 0 w 1"/>
                  <a:gd name="T9" fmla="*/ 0 h 30"/>
                </a:gdLst>
                <a:ahLst/>
                <a:cxnLst>
                  <a:cxn ang="0">
                    <a:pos x="T0" y="T1"/>
                  </a:cxn>
                  <a:cxn ang="0">
                    <a:pos x="T2" y="T3"/>
                  </a:cxn>
                  <a:cxn ang="0">
                    <a:pos x="T4" y="T5"/>
                  </a:cxn>
                  <a:cxn ang="0">
                    <a:pos x="T6" y="T7"/>
                  </a:cxn>
                  <a:cxn ang="0">
                    <a:pos x="T8" y="T9"/>
                  </a:cxn>
                </a:cxnLst>
                <a:rect l="0" t="0" r="r" b="b"/>
                <a:pathLst>
                  <a:path w="1" h="30">
                    <a:moveTo>
                      <a:pt x="0" y="0"/>
                    </a:moveTo>
                    <a:cubicBezTo>
                      <a:pt x="0" y="30"/>
                      <a:pt x="0" y="30"/>
                      <a:pt x="0" y="30"/>
                    </a:cubicBezTo>
                    <a:cubicBezTo>
                      <a:pt x="0" y="30"/>
                      <a:pt x="1" y="30"/>
                      <a:pt x="1" y="30"/>
                    </a:cubicBezTo>
                    <a:cubicBezTo>
                      <a:pt x="1" y="0"/>
                      <a:pt x="1" y="0"/>
                      <a:pt x="1"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2" name="Freeform 935"/>
              <p:cNvSpPr>
                <a:spLocks/>
              </p:cNvSpPr>
              <p:nvPr/>
            </p:nvSpPr>
            <p:spPr bwMode="auto">
              <a:xfrm>
                <a:off x="3743" y="1060"/>
                <a:ext cx="2" cy="69"/>
              </a:xfrm>
              <a:custGeom>
                <a:avLst/>
                <a:gdLst>
                  <a:gd name="T0" fmla="*/ 0 w 1"/>
                  <a:gd name="T1" fmla="*/ 1 h 32"/>
                  <a:gd name="T2" fmla="*/ 0 w 1"/>
                  <a:gd name="T3" fmla="*/ 31 h 32"/>
                  <a:gd name="T4" fmla="*/ 1 w 1"/>
                  <a:gd name="T5" fmla="*/ 32 h 32"/>
                  <a:gd name="T6" fmla="*/ 1 w 1"/>
                  <a:gd name="T7" fmla="*/ 0 h 32"/>
                  <a:gd name="T8" fmla="*/ 0 w 1"/>
                  <a:gd name="T9" fmla="*/ 1 h 32"/>
                </a:gdLst>
                <a:ahLst/>
                <a:cxnLst>
                  <a:cxn ang="0">
                    <a:pos x="T0" y="T1"/>
                  </a:cxn>
                  <a:cxn ang="0">
                    <a:pos x="T2" y="T3"/>
                  </a:cxn>
                  <a:cxn ang="0">
                    <a:pos x="T4" y="T5"/>
                  </a:cxn>
                  <a:cxn ang="0">
                    <a:pos x="T6" y="T7"/>
                  </a:cxn>
                  <a:cxn ang="0">
                    <a:pos x="T8" y="T9"/>
                  </a:cxn>
                </a:cxnLst>
                <a:rect l="0" t="0" r="r" b="b"/>
                <a:pathLst>
                  <a:path w="1" h="32">
                    <a:moveTo>
                      <a:pt x="0" y="1"/>
                    </a:moveTo>
                    <a:cubicBezTo>
                      <a:pt x="0" y="31"/>
                      <a:pt x="0" y="31"/>
                      <a:pt x="0" y="31"/>
                    </a:cubicBezTo>
                    <a:cubicBezTo>
                      <a:pt x="0" y="31"/>
                      <a:pt x="1" y="31"/>
                      <a:pt x="1" y="32"/>
                    </a:cubicBezTo>
                    <a:cubicBezTo>
                      <a:pt x="1" y="0"/>
                      <a:pt x="1" y="0"/>
                      <a:pt x="1" y="0"/>
                    </a:cubicBezTo>
                    <a:cubicBezTo>
                      <a:pt x="1" y="1"/>
                      <a:pt x="0"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3" name="Freeform 936"/>
              <p:cNvSpPr>
                <a:spLocks/>
              </p:cNvSpPr>
              <p:nvPr/>
            </p:nvSpPr>
            <p:spPr bwMode="auto">
              <a:xfrm>
                <a:off x="3750" y="1060"/>
                <a:ext cx="4"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1" y="32"/>
                      <a:pt x="2" y="32"/>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4" name="Freeform 937"/>
              <p:cNvSpPr>
                <a:spLocks/>
              </p:cNvSpPr>
              <p:nvPr/>
            </p:nvSpPr>
            <p:spPr bwMode="auto">
              <a:xfrm>
                <a:off x="3758" y="1060"/>
                <a:ext cx="5"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1" y="32"/>
                      <a:pt x="2" y="32"/>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5" name="Freeform 938"/>
              <p:cNvSpPr>
                <a:spLocks/>
              </p:cNvSpPr>
              <p:nvPr/>
            </p:nvSpPr>
            <p:spPr bwMode="auto">
              <a:xfrm>
                <a:off x="3765" y="1060"/>
                <a:ext cx="4"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6" name="Freeform 939"/>
              <p:cNvSpPr>
                <a:spLocks/>
              </p:cNvSpPr>
              <p:nvPr/>
            </p:nvSpPr>
            <p:spPr bwMode="auto">
              <a:xfrm>
                <a:off x="3773" y="1060"/>
                <a:ext cx="5"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7" name="Rectangle 940"/>
              <p:cNvSpPr>
                <a:spLocks noChangeArrowheads="1"/>
              </p:cNvSpPr>
              <p:nvPr/>
            </p:nvSpPr>
            <p:spPr bwMode="auto">
              <a:xfrm>
                <a:off x="3786" y="1060"/>
                <a:ext cx="1" cy="1"/>
              </a:xfrm>
              <a:prstGeom prst="rect">
                <a:avLst/>
              </a:prstGeom>
              <a:solidFill>
                <a:srgbClr val="EF96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8" name="Freeform 941"/>
              <p:cNvSpPr>
                <a:spLocks/>
              </p:cNvSpPr>
              <p:nvPr/>
            </p:nvSpPr>
            <p:spPr bwMode="auto">
              <a:xfrm>
                <a:off x="3782" y="1060"/>
                <a:ext cx="4" cy="69"/>
              </a:xfrm>
              <a:custGeom>
                <a:avLst/>
                <a:gdLst>
                  <a:gd name="T0" fmla="*/ 2 w 2"/>
                  <a:gd name="T1" fmla="*/ 0 h 32"/>
                  <a:gd name="T2" fmla="*/ 0 w 2"/>
                  <a:gd name="T3" fmla="*/ 0 h 32"/>
                  <a:gd name="T4" fmla="*/ 0 w 2"/>
                  <a:gd name="T5" fmla="*/ 32 h 32"/>
                  <a:gd name="T6" fmla="*/ 2 w 2"/>
                  <a:gd name="T7" fmla="*/ 32 h 32"/>
                  <a:gd name="T8" fmla="*/ 2 w 2"/>
                  <a:gd name="T9" fmla="*/ 0 h 32"/>
                </a:gdLst>
                <a:ahLst/>
                <a:cxnLst>
                  <a:cxn ang="0">
                    <a:pos x="T0" y="T1"/>
                  </a:cxn>
                  <a:cxn ang="0">
                    <a:pos x="T2" y="T3"/>
                  </a:cxn>
                  <a:cxn ang="0">
                    <a:pos x="T4" y="T5"/>
                  </a:cxn>
                  <a:cxn ang="0">
                    <a:pos x="T6" y="T7"/>
                  </a:cxn>
                  <a:cxn ang="0">
                    <a:pos x="T8" y="T9"/>
                  </a:cxn>
                </a:cxnLst>
                <a:rect l="0" t="0" r="r" b="b"/>
                <a:pathLst>
                  <a:path w="2" h="32">
                    <a:moveTo>
                      <a:pt x="2" y="0"/>
                    </a:moveTo>
                    <a:cubicBezTo>
                      <a:pt x="0" y="0"/>
                      <a:pt x="0" y="0"/>
                      <a:pt x="0" y="0"/>
                    </a:cubicBezTo>
                    <a:cubicBezTo>
                      <a:pt x="0" y="32"/>
                      <a:pt x="0" y="32"/>
                      <a:pt x="0" y="32"/>
                    </a:cubicBezTo>
                    <a:cubicBezTo>
                      <a:pt x="1" y="32"/>
                      <a:pt x="1" y="32"/>
                      <a:pt x="2" y="32"/>
                    </a:cubicBezTo>
                    <a:cubicBezTo>
                      <a:pt x="2" y="0"/>
                      <a:pt x="2" y="0"/>
                      <a:pt x="2"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9" name="Freeform 942"/>
              <p:cNvSpPr>
                <a:spLocks/>
              </p:cNvSpPr>
              <p:nvPr/>
            </p:nvSpPr>
            <p:spPr bwMode="auto">
              <a:xfrm>
                <a:off x="3791" y="1060"/>
                <a:ext cx="4"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2"/>
                      <a:pt x="1" y="32"/>
                      <a:pt x="2" y="32"/>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0" name="Freeform 943"/>
              <p:cNvSpPr>
                <a:spLocks/>
              </p:cNvSpPr>
              <p:nvPr/>
            </p:nvSpPr>
            <p:spPr bwMode="auto">
              <a:xfrm>
                <a:off x="3800" y="1060"/>
                <a:ext cx="4" cy="69"/>
              </a:xfrm>
              <a:custGeom>
                <a:avLst/>
                <a:gdLst>
                  <a:gd name="T0" fmla="*/ 0 w 2"/>
                  <a:gd name="T1" fmla="*/ 0 h 32"/>
                  <a:gd name="T2" fmla="*/ 0 w 2"/>
                  <a:gd name="T3" fmla="*/ 32 h 32"/>
                  <a:gd name="T4" fmla="*/ 2 w 2"/>
                  <a:gd name="T5" fmla="*/ 31 h 32"/>
                  <a:gd name="T6" fmla="*/ 2 w 2"/>
                  <a:gd name="T7" fmla="*/ 1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1"/>
                      <a:pt x="1" y="31"/>
                      <a:pt x="2" y="31"/>
                    </a:cubicBezTo>
                    <a:cubicBezTo>
                      <a:pt x="2" y="1"/>
                      <a:pt x="2" y="1"/>
                      <a:pt x="2" y="1"/>
                    </a:cubicBezTo>
                    <a:cubicBezTo>
                      <a:pt x="1" y="1"/>
                      <a:pt x="0" y="1"/>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1" name="Freeform 944"/>
              <p:cNvSpPr>
                <a:spLocks/>
              </p:cNvSpPr>
              <p:nvPr/>
            </p:nvSpPr>
            <p:spPr bwMode="auto">
              <a:xfrm>
                <a:off x="3808" y="1062"/>
                <a:ext cx="5" cy="65"/>
              </a:xfrm>
              <a:custGeom>
                <a:avLst/>
                <a:gdLst>
                  <a:gd name="T0" fmla="*/ 0 w 2"/>
                  <a:gd name="T1" fmla="*/ 0 h 30"/>
                  <a:gd name="T2" fmla="*/ 0 w 2"/>
                  <a:gd name="T3" fmla="*/ 30 h 30"/>
                  <a:gd name="T4" fmla="*/ 2 w 2"/>
                  <a:gd name="T5" fmla="*/ 30 h 30"/>
                  <a:gd name="T6" fmla="*/ 2 w 2"/>
                  <a:gd name="T7" fmla="*/ 0 h 30"/>
                  <a:gd name="T8" fmla="*/ 0 w 2"/>
                  <a:gd name="T9" fmla="*/ 0 h 30"/>
                </a:gdLst>
                <a:ahLst/>
                <a:cxnLst>
                  <a:cxn ang="0">
                    <a:pos x="T0" y="T1"/>
                  </a:cxn>
                  <a:cxn ang="0">
                    <a:pos x="T2" y="T3"/>
                  </a:cxn>
                  <a:cxn ang="0">
                    <a:pos x="T4" y="T5"/>
                  </a:cxn>
                  <a:cxn ang="0">
                    <a:pos x="T6" y="T7"/>
                  </a:cxn>
                  <a:cxn ang="0">
                    <a:pos x="T8" y="T9"/>
                  </a:cxn>
                </a:cxnLst>
                <a:rect l="0" t="0" r="r" b="b"/>
                <a:pathLst>
                  <a:path w="2" h="30">
                    <a:moveTo>
                      <a:pt x="0" y="0"/>
                    </a:moveTo>
                    <a:cubicBezTo>
                      <a:pt x="0" y="30"/>
                      <a:pt x="0" y="30"/>
                      <a:pt x="0" y="30"/>
                    </a:cubicBezTo>
                    <a:cubicBezTo>
                      <a:pt x="0" y="30"/>
                      <a:pt x="1" y="30"/>
                      <a:pt x="2" y="30"/>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2" name="Freeform 945"/>
              <p:cNvSpPr>
                <a:spLocks/>
              </p:cNvSpPr>
              <p:nvPr/>
            </p:nvSpPr>
            <p:spPr bwMode="auto">
              <a:xfrm>
                <a:off x="3815" y="1064"/>
                <a:ext cx="4" cy="61"/>
              </a:xfrm>
              <a:custGeom>
                <a:avLst/>
                <a:gdLst>
                  <a:gd name="T0" fmla="*/ 0 w 2"/>
                  <a:gd name="T1" fmla="*/ 0 h 28"/>
                  <a:gd name="T2" fmla="*/ 0 w 2"/>
                  <a:gd name="T3" fmla="*/ 28 h 28"/>
                  <a:gd name="T4" fmla="*/ 2 w 2"/>
                  <a:gd name="T5" fmla="*/ 28 h 28"/>
                  <a:gd name="T6" fmla="*/ 2 w 2"/>
                  <a:gd name="T7" fmla="*/ 0 h 28"/>
                  <a:gd name="T8" fmla="*/ 0 w 2"/>
                  <a:gd name="T9" fmla="*/ 0 h 28"/>
                </a:gdLst>
                <a:ahLst/>
                <a:cxnLst>
                  <a:cxn ang="0">
                    <a:pos x="T0" y="T1"/>
                  </a:cxn>
                  <a:cxn ang="0">
                    <a:pos x="T2" y="T3"/>
                  </a:cxn>
                  <a:cxn ang="0">
                    <a:pos x="T4" y="T5"/>
                  </a:cxn>
                  <a:cxn ang="0">
                    <a:pos x="T6" y="T7"/>
                  </a:cxn>
                  <a:cxn ang="0">
                    <a:pos x="T8" y="T9"/>
                  </a:cxn>
                </a:cxnLst>
                <a:rect l="0" t="0" r="r" b="b"/>
                <a:pathLst>
                  <a:path w="2" h="28">
                    <a:moveTo>
                      <a:pt x="0" y="0"/>
                    </a:moveTo>
                    <a:cubicBezTo>
                      <a:pt x="0" y="28"/>
                      <a:pt x="0" y="28"/>
                      <a:pt x="0" y="28"/>
                    </a:cubicBezTo>
                    <a:cubicBezTo>
                      <a:pt x="1" y="28"/>
                      <a:pt x="1" y="28"/>
                      <a:pt x="2" y="28"/>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3" name="Freeform 946"/>
              <p:cNvSpPr>
                <a:spLocks/>
              </p:cNvSpPr>
              <p:nvPr/>
            </p:nvSpPr>
            <p:spPr bwMode="auto">
              <a:xfrm>
                <a:off x="3823" y="1066"/>
                <a:ext cx="5" cy="56"/>
              </a:xfrm>
              <a:custGeom>
                <a:avLst/>
                <a:gdLst>
                  <a:gd name="T0" fmla="*/ 0 w 2"/>
                  <a:gd name="T1" fmla="*/ 0 h 26"/>
                  <a:gd name="T2" fmla="*/ 0 w 2"/>
                  <a:gd name="T3" fmla="*/ 26 h 26"/>
                  <a:gd name="T4" fmla="*/ 2 w 2"/>
                  <a:gd name="T5" fmla="*/ 25 h 26"/>
                  <a:gd name="T6" fmla="*/ 2 w 2"/>
                  <a:gd name="T7" fmla="*/ 1 h 26"/>
                  <a:gd name="T8" fmla="*/ 0 w 2"/>
                  <a:gd name="T9" fmla="*/ 0 h 26"/>
                </a:gdLst>
                <a:ahLst/>
                <a:cxnLst>
                  <a:cxn ang="0">
                    <a:pos x="T0" y="T1"/>
                  </a:cxn>
                  <a:cxn ang="0">
                    <a:pos x="T2" y="T3"/>
                  </a:cxn>
                  <a:cxn ang="0">
                    <a:pos x="T4" y="T5"/>
                  </a:cxn>
                  <a:cxn ang="0">
                    <a:pos x="T6" y="T7"/>
                  </a:cxn>
                  <a:cxn ang="0">
                    <a:pos x="T8" y="T9"/>
                  </a:cxn>
                </a:cxnLst>
                <a:rect l="0" t="0" r="r" b="b"/>
                <a:pathLst>
                  <a:path w="2" h="26">
                    <a:moveTo>
                      <a:pt x="0" y="0"/>
                    </a:moveTo>
                    <a:cubicBezTo>
                      <a:pt x="0" y="26"/>
                      <a:pt x="0" y="26"/>
                      <a:pt x="0" y="26"/>
                    </a:cubicBezTo>
                    <a:cubicBezTo>
                      <a:pt x="1" y="26"/>
                      <a:pt x="1" y="26"/>
                      <a:pt x="2" y="25"/>
                    </a:cubicBezTo>
                    <a:cubicBezTo>
                      <a:pt x="2" y="1"/>
                      <a:pt x="2" y="1"/>
                      <a:pt x="2" y="1"/>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4" name="Freeform 947"/>
              <p:cNvSpPr>
                <a:spLocks/>
              </p:cNvSpPr>
              <p:nvPr/>
            </p:nvSpPr>
            <p:spPr bwMode="auto">
              <a:xfrm>
                <a:off x="3832" y="1070"/>
                <a:ext cx="4" cy="48"/>
              </a:xfrm>
              <a:custGeom>
                <a:avLst/>
                <a:gdLst>
                  <a:gd name="T0" fmla="*/ 0 w 2"/>
                  <a:gd name="T1" fmla="*/ 0 h 22"/>
                  <a:gd name="T2" fmla="*/ 0 w 2"/>
                  <a:gd name="T3" fmla="*/ 22 h 22"/>
                  <a:gd name="T4" fmla="*/ 2 w 2"/>
                  <a:gd name="T5" fmla="*/ 21 h 22"/>
                  <a:gd name="T6" fmla="*/ 2 w 2"/>
                  <a:gd name="T7" fmla="*/ 1 h 22"/>
                  <a:gd name="T8" fmla="*/ 0 w 2"/>
                  <a:gd name="T9" fmla="*/ 0 h 22"/>
                </a:gdLst>
                <a:ahLst/>
                <a:cxnLst>
                  <a:cxn ang="0">
                    <a:pos x="T0" y="T1"/>
                  </a:cxn>
                  <a:cxn ang="0">
                    <a:pos x="T2" y="T3"/>
                  </a:cxn>
                  <a:cxn ang="0">
                    <a:pos x="T4" y="T5"/>
                  </a:cxn>
                  <a:cxn ang="0">
                    <a:pos x="T6" y="T7"/>
                  </a:cxn>
                  <a:cxn ang="0">
                    <a:pos x="T8" y="T9"/>
                  </a:cxn>
                </a:cxnLst>
                <a:rect l="0" t="0" r="r" b="b"/>
                <a:pathLst>
                  <a:path w="2" h="22">
                    <a:moveTo>
                      <a:pt x="0" y="0"/>
                    </a:moveTo>
                    <a:cubicBezTo>
                      <a:pt x="0" y="22"/>
                      <a:pt x="0" y="22"/>
                      <a:pt x="0" y="22"/>
                    </a:cubicBezTo>
                    <a:cubicBezTo>
                      <a:pt x="1" y="22"/>
                      <a:pt x="1" y="22"/>
                      <a:pt x="2" y="21"/>
                    </a:cubicBezTo>
                    <a:cubicBezTo>
                      <a:pt x="2" y="1"/>
                      <a:pt x="2" y="1"/>
                      <a:pt x="2" y="1"/>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5" name="Freeform 948"/>
              <p:cNvSpPr>
                <a:spLocks/>
              </p:cNvSpPr>
              <p:nvPr/>
            </p:nvSpPr>
            <p:spPr bwMode="auto">
              <a:xfrm>
                <a:off x="3841" y="1075"/>
                <a:ext cx="4" cy="39"/>
              </a:xfrm>
              <a:custGeom>
                <a:avLst/>
                <a:gdLst>
                  <a:gd name="T0" fmla="*/ 2 w 2"/>
                  <a:gd name="T1" fmla="*/ 14 h 18"/>
                  <a:gd name="T2" fmla="*/ 2 w 2"/>
                  <a:gd name="T3" fmla="*/ 4 h 18"/>
                  <a:gd name="T4" fmla="*/ 0 w 2"/>
                  <a:gd name="T5" fmla="*/ 0 h 18"/>
                  <a:gd name="T6" fmla="*/ 0 w 2"/>
                  <a:gd name="T7" fmla="*/ 18 h 18"/>
                  <a:gd name="T8" fmla="*/ 2 w 2"/>
                  <a:gd name="T9" fmla="*/ 14 h 18"/>
                </a:gdLst>
                <a:ahLst/>
                <a:cxnLst>
                  <a:cxn ang="0">
                    <a:pos x="T0" y="T1"/>
                  </a:cxn>
                  <a:cxn ang="0">
                    <a:pos x="T2" y="T3"/>
                  </a:cxn>
                  <a:cxn ang="0">
                    <a:pos x="T4" y="T5"/>
                  </a:cxn>
                  <a:cxn ang="0">
                    <a:pos x="T6" y="T7"/>
                  </a:cxn>
                  <a:cxn ang="0">
                    <a:pos x="T8" y="T9"/>
                  </a:cxn>
                </a:cxnLst>
                <a:rect l="0" t="0" r="r" b="b"/>
                <a:pathLst>
                  <a:path w="2" h="18">
                    <a:moveTo>
                      <a:pt x="2" y="14"/>
                    </a:moveTo>
                    <a:cubicBezTo>
                      <a:pt x="2" y="4"/>
                      <a:pt x="2" y="4"/>
                      <a:pt x="2" y="4"/>
                    </a:cubicBezTo>
                    <a:cubicBezTo>
                      <a:pt x="2" y="2"/>
                      <a:pt x="1" y="1"/>
                      <a:pt x="0" y="0"/>
                    </a:cubicBezTo>
                    <a:cubicBezTo>
                      <a:pt x="0" y="18"/>
                      <a:pt x="0" y="18"/>
                      <a:pt x="0" y="18"/>
                    </a:cubicBezTo>
                    <a:cubicBezTo>
                      <a:pt x="1" y="17"/>
                      <a:pt x="2" y="15"/>
                      <a:pt x="2" y="1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6" name="Oval 949"/>
              <p:cNvSpPr>
                <a:spLocks noChangeArrowheads="1"/>
              </p:cNvSpPr>
              <p:nvPr/>
            </p:nvSpPr>
            <p:spPr bwMode="auto">
              <a:xfrm>
                <a:off x="3700" y="1060"/>
                <a:ext cx="145" cy="47"/>
              </a:xfrm>
              <a:prstGeom prst="ellipse">
                <a:avLst/>
              </a:prstGeom>
              <a:solidFill>
                <a:srgbClr val="FFCD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7" name="Oval 950"/>
              <p:cNvSpPr>
                <a:spLocks noChangeArrowheads="1"/>
              </p:cNvSpPr>
              <p:nvPr/>
            </p:nvSpPr>
            <p:spPr bwMode="auto">
              <a:xfrm>
                <a:off x="3713" y="1066"/>
                <a:ext cx="119" cy="37"/>
              </a:xfrm>
              <a:prstGeom prst="ellipse">
                <a:avLst/>
              </a:prstGeom>
              <a:solidFill>
                <a:srgbClr val="FFD3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8" name="Oval 951"/>
              <p:cNvSpPr>
                <a:spLocks noChangeArrowheads="1"/>
              </p:cNvSpPr>
              <p:nvPr/>
            </p:nvSpPr>
            <p:spPr bwMode="auto">
              <a:xfrm>
                <a:off x="3713" y="1064"/>
                <a:ext cx="119" cy="35"/>
              </a:xfrm>
              <a:prstGeom prst="ellipse">
                <a:avLst/>
              </a:prstGeom>
              <a:solidFill>
                <a:srgbClr val="F7BF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9" name="Freeform 952"/>
              <p:cNvSpPr>
                <a:spLocks/>
              </p:cNvSpPr>
              <p:nvPr/>
            </p:nvSpPr>
            <p:spPr bwMode="auto">
              <a:xfrm>
                <a:off x="3713" y="1064"/>
                <a:ext cx="119" cy="19"/>
              </a:xfrm>
              <a:custGeom>
                <a:avLst/>
                <a:gdLst>
                  <a:gd name="T0" fmla="*/ 28 w 55"/>
                  <a:gd name="T1" fmla="*/ 1 h 9"/>
                  <a:gd name="T2" fmla="*/ 55 w 55"/>
                  <a:gd name="T3" fmla="*/ 9 h 9"/>
                  <a:gd name="T4" fmla="*/ 55 w 55"/>
                  <a:gd name="T5" fmla="*/ 8 h 9"/>
                  <a:gd name="T6" fmla="*/ 28 w 55"/>
                  <a:gd name="T7" fmla="*/ 0 h 9"/>
                  <a:gd name="T8" fmla="*/ 0 w 55"/>
                  <a:gd name="T9" fmla="*/ 8 h 9"/>
                  <a:gd name="T10" fmla="*/ 0 w 55"/>
                  <a:gd name="T11" fmla="*/ 9 h 9"/>
                  <a:gd name="T12" fmla="*/ 28 w 55"/>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55" h="9">
                    <a:moveTo>
                      <a:pt x="28" y="1"/>
                    </a:moveTo>
                    <a:cubicBezTo>
                      <a:pt x="42" y="1"/>
                      <a:pt x="54" y="4"/>
                      <a:pt x="55" y="9"/>
                    </a:cubicBezTo>
                    <a:cubicBezTo>
                      <a:pt x="55" y="8"/>
                      <a:pt x="55" y="8"/>
                      <a:pt x="55" y="8"/>
                    </a:cubicBezTo>
                    <a:cubicBezTo>
                      <a:pt x="55" y="3"/>
                      <a:pt x="43" y="0"/>
                      <a:pt x="28" y="0"/>
                    </a:cubicBezTo>
                    <a:cubicBezTo>
                      <a:pt x="12" y="0"/>
                      <a:pt x="0" y="3"/>
                      <a:pt x="0" y="8"/>
                    </a:cubicBezTo>
                    <a:cubicBezTo>
                      <a:pt x="0" y="8"/>
                      <a:pt x="0" y="8"/>
                      <a:pt x="0" y="9"/>
                    </a:cubicBezTo>
                    <a:cubicBezTo>
                      <a:pt x="2" y="4"/>
                      <a:pt x="13" y="1"/>
                      <a:pt x="28" y="1"/>
                    </a:cubicBez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0" name="Freeform 953"/>
              <p:cNvSpPr>
                <a:spLocks/>
              </p:cNvSpPr>
              <p:nvPr/>
            </p:nvSpPr>
            <p:spPr bwMode="auto">
              <a:xfrm>
                <a:off x="3700" y="1029"/>
                <a:ext cx="145" cy="72"/>
              </a:xfrm>
              <a:custGeom>
                <a:avLst/>
                <a:gdLst>
                  <a:gd name="T0" fmla="*/ 67 w 67"/>
                  <a:gd name="T1" fmla="*/ 21 h 33"/>
                  <a:gd name="T2" fmla="*/ 34 w 67"/>
                  <a:gd name="T3" fmla="*/ 33 h 33"/>
                  <a:gd name="T4" fmla="*/ 0 w 67"/>
                  <a:gd name="T5" fmla="*/ 21 h 33"/>
                  <a:gd name="T6" fmla="*/ 0 w 67"/>
                  <a:gd name="T7" fmla="*/ 11 h 33"/>
                  <a:gd name="T8" fmla="*/ 34 w 67"/>
                  <a:gd name="T9" fmla="*/ 0 h 33"/>
                  <a:gd name="T10" fmla="*/ 67 w 67"/>
                  <a:gd name="T11" fmla="*/ 11 h 33"/>
                  <a:gd name="T12" fmla="*/ 67 w 67"/>
                  <a:gd name="T13" fmla="*/ 21 h 33"/>
                </a:gdLst>
                <a:ahLst/>
                <a:cxnLst>
                  <a:cxn ang="0">
                    <a:pos x="T0" y="T1"/>
                  </a:cxn>
                  <a:cxn ang="0">
                    <a:pos x="T2" y="T3"/>
                  </a:cxn>
                  <a:cxn ang="0">
                    <a:pos x="T4" y="T5"/>
                  </a:cxn>
                  <a:cxn ang="0">
                    <a:pos x="T6" y="T7"/>
                  </a:cxn>
                  <a:cxn ang="0">
                    <a:pos x="T8" y="T9"/>
                  </a:cxn>
                  <a:cxn ang="0">
                    <a:pos x="T10" y="T11"/>
                  </a:cxn>
                  <a:cxn ang="0">
                    <a:pos x="T12" y="T13"/>
                  </a:cxn>
                </a:cxnLst>
                <a:rect l="0" t="0" r="r" b="b"/>
                <a:pathLst>
                  <a:path w="67" h="33">
                    <a:moveTo>
                      <a:pt x="67" y="21"/>
                    </a:moveTo>
                    <a:cubicBezTo>
                      <a:pt x="67" y="28"/>
                      <a:pt x="52" y="33"/>
                      <a:pt x="34" y="33"/>
                    </a:cubicBezTo>
                    <a:cubicBezTo>
                      <a:pt x="15" y="33"/>
                      <a:pt x="0" y="28"/>
                      <a:pt x="0" y="21"/>
                    </a:cubicBezTo>
                    <a:cubicBezTo>
                      <a:pt x="0" y="11"/>
                      <a:pt x="0" y="11"/>
                      <a:pt x="0" y="11"/>
                    </a:cubicBezTo>
                    <a:cubicBezTo>
                      <a:pt x="0" y="5"/>
                      <a:pt x="15" y="0"/>
                      <a:pt x="34" y="0"/>
                    </a:cubicBezTo>
                    <a:cubicBezTo>
                      <a:pt x="52" y="0"/>
                      <a:pt x="67" y="5"/>
                      <a:pt x="67" y="11"/>
                    </a:cubicBezTo>
                    <a:lnTo>
                      <a:pt x="67" y="21"/>
                    </a:ln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1" name="Freeform 954"/>
              <p:cNvSpPr>
                <a:spLocks/>
              </p:cNvSpPr>
              <p:nvPr/>
            </p:nvSpPr>
            <p:spPr bwMode="auto">
              <a:xfrm>
                <a:off x="3700" y="1027"/>
                <a:ext cx="145" cy="69"/>
              </a:xfrm>
              <a:custGeom>
                <a:avLst/>
                <a:gdLst>
                  <a:gd name="T0" fmla="*/ 67 w 67"/>
                  <a:gd name="T1" fmla="*/ 21 h 32"/>
                  <a:gd name="T2" fmla="*/ 34 w 67"/>
                  <a:gd name="T3" fmla="*/ 32 h 32"/>
                  <a:gd name="T4" fmla="*/ 0 w 67"/>
                  <a:gd name="T5" fmla="*/ 21 h 32"/>
                  <a:gd name="T6" fmla="*/ 0 w 67"/>
                  <a:gd name="T7" fmla="*/ 11 h 32"/>
                  <a:gd name="T8" fmla="*/ 34 w 67"/>
                  <a:gd name="T9" fmla="*/ 0 h 32"/>
                  <a:gd name="T10" fmla="*/ 67 w 67"/>
                  <a:gd name="T11" fmla="*/ 11 h 32"/>
                  <a:gd name="T12" fmla="*/ 67 w 67"/>
                  <a:gd name="T13" fmla="*/ 21 h 32"/>
                </a:gdLst>
                <a:ahLst/>
                <a:cxnLst>
                  <a:cxn ang="0">
                    <a:pos x="T0" y="T1"/>
                  </a:cxn>
                  <a:cxn ang="0">
                    <a:pos x="T2" y="T3"/>
                  </a:cxn>
                  <a:cxn ang="0">
                    <a:pos x="T4" y="T5"/>
                  </a:cxn>
                  <a:cxn ang="0">
                    <a:pos x="T6" y="T7"/>
                  </a:cxn>
                  <a:cxn ang="0">
                    <a:pos x="T8" y="T9"/>
                  </a:cxn>
                  <a:cxn ang="0">
                    <a:pos x="T10" y="T11"/>
                  </a:cxn>
                  <a:cxn ang="0">
                    <a:pos x="T12" y="T13"/>
                  </a:cxn>
                </a:cxnLst>
                <a:rect l="0" t="0" r="r" b="b"/>
                <a:pathLst>
                  <a:path w="67" h="32">
                    <a:moveTo>
                      <a:pt x="67" y="21"/>
                    </a:moveTo>
                    <a:cubicBezTo>
                      <a:pt x="67" y="27"/>
                      <a:pt x="52" y="32"/>
                      <a:pt x="34" y="32"/>
                    </a:cubicBezTo>
                    <a:cubicBezTo>
                      <a:pt x="15" y="32"/>
                      <a:pt x="0" y="27"/>
                      <a:pt x="0" y="21"/>
                    </a:cubicBezTo>
                    <a:cubicBezTo>
                      <a:pt x="0" y="11"/>
                      <a:pt x="0" y="11"/>
                      <a:pt x="0" y="11"/>
                    </a:cubicBezTo>
                    <a:cubicBezTo>
                      <a:pt x="0" y="5"/>
                      <a:pt x="15" y="0"/>
                      <a:pt x="34" y="0"/>
                    </a:cubicBezTo>
                    <a:cubicBezTo>
                      <a:pt x="52" y="0"/>
                      <a:pt x="67" y="5"/>
                      <a:pt x="67" y="11"/>
                    </a:cubicBezTo>
                    <a:lnTo>
                      <a:pt x="67" y="21"/>
                    </a:ln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2" name="Freeform 955"/>
              <p:cNvSpPr>
                <a:spLocks/>
              </p:cNvSpPr>
              <p:nvPr/>
            </p:nvSpPr>
            <p:spPr bwMode="auto">
              <a:xfrm>
                <a:off x="3700" y="1042"/>
                <a:ext cx="4" cy="39"/>
              </a:xfrm>
              <a:custGeom>
                <a:avLst/>
                <a:gdLst>
                  <a:gd name="T0" fmla="*/ 0 w 2"/>
                  <a:gd name="T1" fmla="*/ 4 h 18"/>
                  <a:gd name="T2" fmla="*/ 0 w 2"/>
                  <a:gd name="T3" fmla="*/ 14 h 18"/>
                  <a:gd name="T4" fmla="*/ 2 w 2"/>
                  <a:gd name="T5" fmla="*/ 18 h 18"/>
                  <a:gd name="T6" fmla="*/ 2 w 2"/>
                  <a:gd name="T7" fmla="*/ 0 h 18"/>
                  <a:gd name="T8" fmla="*/ 0 w 2"/>
                  <a:gd name="T9" fmla="*/ 4 h 18"/>
                </a:gdLst>
                <a:ahLst/>
                <a:cxnLst>
                  <a:cxn ang="0">
                    <a:pos x="T0" y="T1"/>
                  </a:cxn>
                  <a:cxn ang="0">
                    <a:pos x="T2" y="T3"/>
                  </a:cxn>
                  <a:cxn ang="0">
                    <a:pos x="T4" y="T5"/>
                  </a:cxn>
                  <a:cxn ang="0">
                    <a:pos x="T6" y="T7"/>
                  </a:cxn>
                  <a:cxn ang="0">
                    <a:pos x="T8" y="T9"/>
                  </a:cxn>
                </a:cxnLst>
                <a:rect l="0" t="0" r="r" b="b"/>
                <a:pathLst>
                  <a:path w="2" h="18">
                    <a:moveTo>
                      <a:pt x="0" y="4"/>
                    </a:moveTo>
                    <a:cubicBezTo>
                      <a:pt x="0" y="14"/>
                      <a:pt x="0" y="14"/>
                      <a:pt x="0" y="14"/>
                    </a:cubicBezTo>
                    <a:cubicBezTo>
                      <a:pt x="0" y="15"/>
                      <a:pt x="1" y="17"/>
                      <a:pt x="2" y="18"/>
                    </a:cubicBezTo>
                    <a:cubicBezTo>
                      <a:pt x="2" y="0"/>
                      <a:pt x="2" y="0"/>
                      <a:pt x="2" y="0"/>
                    </a:cubicBezTo>
                    <a:cubicBezTo>
                      <a:pt x="1" y="1"/>
                      <a:pt x="0" y="3"/>
                      <a:pt x="0" y="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3" name="Freeform 956"/>
              <p:cNvSpPr>
                <a:spLocks/>
              </p:cNvSpPr>
              <p:nvPr/>
            </p:nvSpPr>
            <p:spPr bwMode="auto">
              <a:xfrm>
                <a:off x="3708" y="1038"/>
                <a:ext cx="5" cy="48"/>
              </a:xfrm>
              <a:custGeom>
                <a:avLst/>
                <a:gdLst>
                  <a:gd name="T0" fmla="*/ 0 w 2"/>
                  <a:gd name="T1" fmla="*/ 1 h 22"/>
                  <a:gd name="T2" fmla="*/ 0 w 2"/>
                  <a:gd name="T3" fmla="*/ 21 h 22"/>
                  <a:gd name="T4" fmla="*/ 2 w 2"/>
                  <a:gd name="T5" fmla="*/ 22 h 22"/>
                  <a:gd name="T6" fmla="*/ 2 w 2"/>
                  <a:gd name="T7" fmla="*/ 0 h 22"/>
                  <a:gd name="T8" fmla="*/ 0 w 2"/>
                  <a:gd name="T9" fmla="*/ 1 h 22"/>
                </a:gdLst>
                <a:ahLst/>
                <a:cxnLst>
                  <a:cxn ang="0">
                    <a:pos x="T0" y="T1"/>
                  </a:cxn>
                  <a:cxn ang="0">
                    <a:pos x="T2" y="T3"/>
                  </a:cxn>
                  <a:cxn ang="0">
                    <a:pos x="T4" y="T5"/>
                  </a:cxn>
                  <a:cxn ang="0">
                    <a:pos x="T6" y="T7"/>
                  </a:cxn>
                  <a:cxn ang="0">
                    <a:pos x="T8" y="T9"/>
                  </a:cxn>
                </a:cxnLst>
                <a:rect l="0" t="0" r="r" b="b"/>
                <a:pathLst>
                  <a:path w="2" h="22">
                    <a:moveTo>
                      <a:pt x="0" y="1"/>
                    </a:moveTo>
                    <a:cubicBezTo>
                      <a:pt x="0" y="21"/>
                      <a:pt x="0" y="21"/>
                      <a:pt x="0" y="21"/>
                    </a:cubicBezTo>
                    <a:cubicBezTo>
                      <a:pt x="1" y="22"/>
                      <a:pt x="1" y="22"/>
                      <a:pt x="2" y="22"/>
                    </a:cubicBezTo>
                    <a:cubicBezTo>
                      <a:pt x="2" y="0"/>
                      <a:pt x="2" y="0"/>
                      <a:pt x="2" y="0"/>
                    </a:cubicBezTo>
                    <a:cubicBezTo>
                      <a:pt x="1" y="0"/>
                      <a:pt x="1" y="0"/>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4" name="Freeform 957"/>
              <p:cNvSpPr>
                <a:spLocks/>
              </p:cNvSpPr>
              <p:nvPr/>
            </p:nvSpPr>
            <p:spPr bwMode="auto">
              <a:xfrm>
                <a:off x="3717" y="1034"/>
                <a:ext cx="4" cy="56"/>
              </a:xfrm>
              <a:custGeom>
                <a:avLst/>
                <a:gdLst>
                  <a:gd name="T0" fmla="*/ 0 w 2"/>
                  <a:gd name="T1" fmla="*/ 1 h 26"/>
                  <a:gd name="T2" fmla="*/ 0 w 2"/>
                  <a:gd name="T3" fmla="*/ 25 h 26"/>
                  <a:gd name="T4" fmla="*/ 2 w 2"/>
                  <a:gd name="T5" fmla="*/ 26 h 26"/>
                  <a:gd name="T6" fmla="*/ 2 w 2"/>
                  <a:gd name="T7" fmla="*/ 0 h 26"/>
                  <a:gd name="T8" fmla="*/ 0 w 2"/>
                  <a:gd name="T9" fmla="*/ 1 h 26"/>
                </a:gdLst>
                <a:ahLst/>
                <a:cxnLst>
                  <a:cxn ang="0">
                    <a:pos x="T0" y="T1"/>
                  </a:cxn>
                  <a:cxn ang="0">
                    <a:pos x="T2" y="T3"/>
                  </a:cxn>
                  <a:cxn ang="0">
                    <a:pos x="T4" y="T5"/>
                  </a:cxn>
                  <a:cxn ang="0">
                    <a:pos x="T6" y="T7"/>
                  </a:cxn>
                  <a:cxn ang="0">
                    <a:pos x="T8" y="T9"/>
                  </a:cxn>
                </a:cxnLst>
                <a:rect l="0" t="0" r="r" b="b"/>
                <a:pathLst>
                  <a:path w="2" h="26">
                    <a:moveTo>
                      <a:pt x="0" y="1"/>
                    </a:moveTo>
                    <a:cubicBezTo>
                      <a:pt x="0" y="25"/>
                      <a:pt x="0" y="25"/>
                      <a:pt x="0" y="25"/>
                    </a:cubicBezTo>
                    <a:cubicBezTo>
                      <a:pt x="0" y="25"/>
                      <a:pt x="1" y="26"/>
                      <a:pt x="2" y="26"/>
                    </a:cubicBezTo>
                    <a:cubicBezTo>
                      <a:pt x="2" y="0"/>
                      <a:pt x="2" y="0"/>
                      <a:pt x="2" y="0"/>
                    </a:cubicBezTo>
                    <a:cubicBezTo>
                      <a:pt x="1" y="0"/>
                      <a:pt x="0"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5" name="Freeform 958"/>
              <p:cNvSpPr>
                <a:spLocks/>
              </p:cNvSpPr>
              <p:nvPr/>
            </p:nvSpPr>
            <p:spPr bwMode="auto">
              <a:xfrm>
                <a:off x="3726" y="1031"/>
                <a:ext cx="4" cy="61"/>
              </a:xfrm>
              <a:custGeom>
                <a:avLst/>
                <a:gdLst>
                  <a:gd name="T0" fmla="*/ 0 w 2"/>
                  <a:gd name="T1" fmla="*/ 0 h 28"/>
                  <a:gd name="T2" fmla="*/ 0 w 2"/>
                  <a:gd name="T3" fmla="*/ 28 h 28"/>
                  <a:gd name="T4" fmla="*/ 2 w 2"/>
                  <a:gd name="T5" fmla="*/ 28 h 28"/>
                  <a:gd name="T6" fmla="*/ 2 w 2"/>
                  <a:gd name="T7" fmla="*/ 0 h 28"/>
                  <a:gd name="T8" fmla="*/ 0 w 2"/>
                  <a:gd name="T9" fmla="*/ 0 h 28"/>
                </a:gdLst>
                <a:ahLst/>
                <a:cxnLst>
                  <a:cxn ang="0">
                    <a:pos x="T0" y="T1"/>
                  </a:cxn>
                  <a:cxn ang="0">
                    <a:pos x="T2" y="T3"/>
                  </a:cxn>
                  <a:cxn ang="0">
                    <a:pos x="T4" y="T5"/>
                  </a:cxn>
                  <a:cxn ang="0">
                    <a:pos x="T6" y="T7"/>
                  </a:cxn>
                  <a:cxn ang="0">
                    <a:pos x="T8" y="T9"/>
                  </a:cxn>
                </a:cxnLst>
                <a:rect l="0" t="0" r="r" b="b"/>
                <a:pathLst>
                  <a:path w="2" h="28">
                    <a:moveTo>
                      <a:pt x="0" y="0"/>
                    </a:moveTo>
                    <a:cubicBezTo>
                      <a:pt x="0" y="28"/>
                      <a:pt x="0" y="28"/>
                      <a:pt x="0" y="28"/>
                    </a:cubicBezTo>
                    <a:cubicBezTo>
                      <a:pt x="0" y="28"/>
                      <a:pt x="1" y="28"/>
                      <a:pt x="2" y="28"/>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6" name="Freeform 959"/>
              <p:cNvSpPr>
                <a:spLocks/>
              </p:cNvSpPr>
              <p:nvPr/>
            </p:nvSpPr>
            <p:spPr bwMode="auto">
              <a:xfrm>
                <a:off x="3734" y="1029"/>
                <a:ext cx="3" cy="65"/>
              </a:xfrm>
              <a:custGeom>
                <a:avLst/>
                <a:gdLst>
                  <a:gd name="T0" fmla="*/ 0 w 1"/>
                  <a:gd name="T1" fmla="*/ 0 h 30"/>
                  <a:gd name="T2" fmla="*/ 0 w 1"/>
                  <a:gd name="T3" fmla="*/ 30 h 30"/>
                  <a:gd name="T4" fmla="*/ 1 w 1"/>
                  <a:gd name="T5" fmla="*/ 30 h 30"/>
                  <a:gd name="T6" fmla="*/ 1 w 1"/>
                  <a:gd name="T7" fmla="*/ 0 h 30"/>
                  <a:gd name="T8" fmla="*/ 0 w 1"/>
                  <a:gd name="T9" fmla="*/ 0 h 30"/>
                </a:gdLst>
                <a:ahLst/>
                <a:cxnLst>
                  <a:cxn ang="0">
                    <a:pos x="T0" y="T1"/>
                  </a:cxn>
                  <a:cxn ang="0">
                    <a:pos x="T2" y="T3"/>
                  </a:cxn>
                  <a:cxn ang="0">
                    <a:pos x="T4" y="T5"/>
                  </a:cxn>
                  <a:cxn ang="0">
                    <a:pos x="T6" y="T7"/>
                  </a:cxn>
                  <a:cxn ang="0">
                    <a:pos x="T8" y="T9"/>
                  </a:cxn>
                </a:cxnLst>
                <a:rect l="0" t="0" r="r" b="b"/>
                <a:pathLst>
                  <a:path w="1" h="30">
                    <a:moveTo>
                      <a:pt x="0" y="0"/>
                    </a:moveTo>
                    <a:cubicBezTo>
                      <a:pt x="0" y="30"/>
                      <a:pt x="0" y="30"/>
                      <a:pt x="0" y="30"/>
                    </a:cubicBezTo>
                    <a:cubicBezTo>
                      <a:pt x="0" y="30"/>
                      <a:pt x="1" y="30"/>
                      <a:pt x="1" y="30"/>
                    </a:cubicBezTo>
                    <a:cubicBezTo>
                      <a:pt x="1" y="0"/>
                      <a:pt x="1" y="0"/>
                      <a:pt x="1"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7" name="Freeform 960"/>
              <p:cNvSpPr>
                <a:spLocks/>
              </p:cNvSpPr>
              <p:nvPr/>
            </p:nvSpPr>
            <p:spPr bwMode="auto">
              <a:xfrm>
                <a:off x="3743" y="1027"/>
                <a:ext cx="2" cy="69"/>
              </a:xfrm>
              <a:custGeom>
                <a:avLst/>
                <a:gdLst>
                  <a:gd name="T0" fmla="*/ 0 w 1"/>
                  <a:gd name="T1" fmla="*/ 1 h 32"/>
                  <a:gd name="T2" fmla="*/ 0 w 1"/>
                  <a:gd name="T3" fmla="*/ 31 h 32"/>
                  <a:gd name="T4" fmla="*/ 1 w 1"/>
                  <a:gd name="T5" fmla="*/ 32 h 32"/>
                  <a:gd name="T6" fmla="*/ 1 w 1"/>
                  <a:gd name="T7" fmla="*/ 0 h 32"/>
                  <a:gd name="T8" fmla="*/ 0 w 1"/>
                  <a:gd name="T9" fmla="*/ 1 h 32"/>
                </a:gdLst>
                <a:ahLst/>
                <a:cxnLst>
                  <a:cxn ang="0">
                    <a:pos x="T0" y="T1"/>
                  </a:cxn>
                  <a:cxn ang="0">
                    <a:pos x="T2" y="T3"/>
                  </a:cxn>
                  <a:cxn ang="0">
                    <a:pos x="T4" y="T5"/>
                  </a:cxn>
                  <a:cxn ang="0">
                    <a:pos x="T6" y="T7"/>
                  </a:cxn>
                  <a:cxn ang="0">
                    <a:pos x="T8" y="T9"/>
                  </a:cxn>
                </a:cxnLst>
                <a:rect l="0" t="0" r="r" b="b"/>
                <a:pathLst>
                  <a:path w="1" h="32">
                    <a:moveTo>
                      <a:pt x="0" y="1"/>
                    </a:moveTo>
                    <a:cubicBezTo>
                      <a:pt x="0" y="31"/>
                      <a:pt x="0" y="31"/>
                      <a:pt x="0" y="31"/>
                    </a:cubicBezTo>
                    <a:cubicBezTo>
                      <a:pt x="0" y="31"/>
                      <a:pt x="1" y="31"/>
                      <a:pt x="1" y="32"/>
                    </a:cubicBezTo>
                    <a:cubicBezTo>
                      <a:pt x="1" y="0"/>
                      <a:pt x="1" y="0"/>
                      <a:pt x="1" y="0"/>
                    </a:cubicBezTo>
                    <a:cubicBezTo>
                      <a:pt x="1" y="1"/>
                      <a:pt x="0" y="1"/>
                      <a:pt x="0" y="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8" name="Freeform 961"/>
              <p:cNvSpPr>
                <a:spLocks/>
              </p:cNvSpPr>
              <p:nvPr/>
            </p:nvSpPr>
            <p:spPr bwMode="auto">
              <a:xfrm>
                <a:off x="3750" y="1027"/>
                <a:ext cx="4"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1" y="32"/>
                      <a:pt x="2" y="32"/>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9" name="Freeform 962"/>
              <p:cNvSpPr>
                <a:spLocks/>
              </p:cNvSpPr>
              <p:nvPr/>
            </p:nvSpPr>
            <p:spPr bwMode="auto">
              <a:xfrm>
                <a:off x="3758" y="1027"/>
                <a:ext cx="5"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1" y="32"/>
                      <a:pt x="2" y="32"/>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0" name="Freeform 963"/>
              <p:cNvSpPr>
                <a:spLocks/>
              </p:cNvSpPr>
              <p:nvPr/>
            </p:nvSpPr>
            <p:spPr bwMode="auto">
              <a:xfrm>
                <a:off x="3765" y="1027"/>
                <a:ext cx="4"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1" name="Freeform 964"/>
              <p:cNvSpPr>
                <a:spLocks/>
              </p:cNvSpPr>
              <p:nvPr/>
            </p:nvSpPr>
            <p:spPr bwMode="auto">
              <a:xfrm>
                <a:off x="3773" y="1027"/>
                <a:ext cx="5"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1" y="32"/>
                      <a:pt x="2" y="32"/>
                      <a:pt x="2" y="32"/>
                    </a:cubicBezTo>
                    <a:cubicBezTo>
                      <a:pt x="2" y="0"/>
                      <a:pt x="2" y="0"/>
                      <a:pt x="2" y="0"/>
                    </a:cubicBezTo>
                    <a:cubicBezTo>
                      <a:pt x="2"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2" name="Rectangle 965"/>
              <p:cNvSpPr>
                <a:spLocks noChangeArrowheads="1"/>
              </p:cNvSpPr>
              <p:nvPr/>
            </p:nvSpPr>
            <p:spPr bwMode="auto">
              <a:xfrm>
                <a:off x="3786" y="1027"/>
                <a:ext cx="1" cy="1"/>
              </a:xfrm>
              <a:prstGeom prst="rect">
                <a:avLst/>
              </a:prstGeom>
              <a:solidFill>
                <a:srgbClr val="EF96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3" name="Freeform 966"/>
              <p:cNvSpPr>
                <a:spLocks/>
              </p:cNvSpPr>
              <p:nvPr/>
            </p:nvSpPr>
            <p:spPr bwMode="auto">
              <a:xfrm>
                <a:off x="3782" y="1027"/>
                <a:ext cx="4" cy="69"/>
              </a:xfrm>
              <a:custGeom>
                <a:avLst/>
                <a:gdLst>
                  <a:gd name="T0" fmla="*/ 2 w 2"/>
                  <a:gd name="T1" fmla="*/ 0 h 32"/>
                  <a:gd name="T2" fmla="*/ 0 w 2"/>
                  <a:gd name="T3" fmla="*/ 0 h 32"/>
                  <a:gd name="T4" fmla="*/ 0 w 2"/>
                  <a:gd name="T5" fmla="*/ 32 h 32"/>
                  <a:gd name="T6" fmla="*/ 2 w 2"/>
                  <a:gd name="T7" fmla="*/ 32 h 32"/>
                  <a:gd name="T8" fmla="*/ 2 w 2"/>
                  <a:gd name="T9" fmla="*/ 0 h 32"/>
                </a:gdLst>
                <a:ahLst/>
                <a:cxnLst>
                  <a:cxn ang="0">
                    <a:pos x="T0" y="T1"/>
                  </a:cxn>
                  <a:cxn ang="0">
                    <a:pos x="T2" y="T3"/>
                  </a:cxn>
                  <a:cxn ang="0">
                    <a:pos x="T4" y="T5"/>
                  </a:cxn>
                  <a:cxn ang="0">
                    <a:pos x="T6" y="T7"/>
                  </a:cxn>
                  <a:cxn ang="0">
                    <a:pos x="T8" y="T9"/>
                  </a:cxn>
                </a:cxnLst>
                <a:rect l="0" t="0" r="r" b="b"/>
                <a:pathLst>
                  <a:path w="2" h="32">
                    <a:moveTo>
                      <a:pt x="2" y="0"/>
                    </a:moveTo>
                    <a:cubicBezTo>
                      <a:pt x="0" y="0"/>
                      <a:pt x="0" y="0"/>
                      <a:pt x="0" y="0"/>
                    </a:cubicBezTo>
                    <a:cubicBezTo>
                      <a:pt x="0" y="32"/>
                      <a:pt x="0" y="32"/>
                      <a:pt x="0" y="32"/>
                    </a:cubicBezTo>
                    <a:cubicBezTo>
                      <a:pt x="1" y="32"/>
                      <a:pt x="1" y="32"/>
                      <a:pt x="2" y="32"/>
                    </a:cubicBezTo>
                    <a:cubicBezTo>
                      <a:pt x="2" y="0"/>
                      <a:pt x="2" y="0"/>
                      <a:pt x="2"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4" name="Freeform 967"/>
              <p:cNvSpPr>
                <a:spLocks/>
              </p:cNvSpPr>
              <p:nvPr/>
            </p:nvSpPr>
            <p:spPr bwMode="auto">
              <a:xfrm>
                <a:off x="3791" y="1027"/>
                <a:ext cx="4" cy="69"/>
              </a:xfrm>
              <a:custGeom>
                <a:avLst/>
                <a:gdLst>
                  <a:gd name="T0" fmla="*/ 0 w 2"/>
                  <a:gd name="T1" fmla="*/ 0 h 32"/>
                  <a:gd name="T2" fmla="*/ 0 w 2"/>
                  <a:gd name="T3" fmla="*/ 32 h 32"/>
                  <a:gd name="T4" fmla="*/ 2 w 2"/>
                  <a:gd name="T5" fmla="*/ 32 h 32"/>
                  <a:gd name="T6" fmla="*/ 2 w 2"/>
                  <a:gd name="T7" fmla="*/ 0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2"/>
                      <a:pt x="1" y="32"/>
                      <a:pt x="2" y="32"/>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5" name="Freeform 968"/>
              <p:cNvSpPr>
                <a:spLocks/>
              </p:cNvSpPr>
              <p:nvPr/>
            </p:nvSpPr>
            <p:spPr bwMode="auto">
              <a:xfrm>
                <a:off x="3800" y="1027"/>
                <a:ext cx="4" cy="69"/>
              </a:xfrm>
              <a:custGeom>
                <a:avLst/>
                <a:gdLst>
                  <a:gd name="T0" fmla="*/ 0 w 2"/>
                  <a:gd name="T1" fmla="*/ 0 h 32"/>
                  <a:gd name="T2" fmla="*/ 0 w 2"/>
                  <a:gd name="T3" fmla="*/ 32 h 32"/>
                  <a:gd name="T4" fmla="*/ 2 w 2"/>
                  <a:gd name="T5" fmla="*/ 31 h 32"/>
                  <a:gd name="T6" fmla="*/ 2 w 2"/>
                  <a:gd name="T7" fmla="*/ 1 h 32"/>
                  <a:gd name="T8" fmla="*/ 0 w 2"/>
                  <a:gd name="T9" fmla="*/ 0 h 32"/>
                </a:gdLst>
                <a:ahLst/>
                <a:cxnLst>
                  <a:cxn ang="0">
                    <a:pos x="T0" y="T1"/>
                  </a:cxn>
                  <a:cxn ang="0">
                    <a:pos x="T2" y="T3"/>
                  </a:cxn>
                  <a:cxn ang="0">
                    <a:pos x="T4" y="T5"/>
                  </a:cxn>
                  <a:cxn ang="0">
                    <a:pos x="T6" y="T7"/>
                  </a:cxn>
                  <a:cxn ang="0">
                    <a:pos x="T8" y="T9"/>
                  </a:cxn>
                </a:cxnLst>
                <a:rect l="0" t="0" r="r" b="b"/>
                <a:pathLst>
                  <a:path w="2" h="32">
                    <a:moveTo>
                      <a:pt x="0" y="0"/>
                    </a:moveTo>
                    <a:cubicBezTo>
                      <a:pt x="0" y="32"/>
                      <a:pt x="0" y="32"/>
                      <a:pt x="0" y="32"/>
                    </a:cubicBezTo>
                    <a:cubicBezTo>
                      <a:pt x="0" y="31"/>
                      <a:pt x="1" y="31"/>
                      <a:pt x="2" y="31"/>
                    </a:cubicBezTo>
                    <a:cubicBezTo>
                      <a:pt x="2" y="1"/>
                      <a:pt x="2" y="1"/>
                      <a:pt x="2" y="1"/>
                    </a:cubicBezTo>
                    <a:cubicBezTo>
                      <a:pt x="1" y="1"/>
                      <a:pt x="0" y="1"/>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6" name="Freeform 969"/>
              <p:cNvSpPr>
                <a:spLocks/>
              </p:cNvSpPr>
              <p:nvPr/>
            </p:nvSpPr>
            <p:spPr bwMode="auto">
              <a:xfrm>
                <a:off x="3808" y="1029"/>
                <a:ext cx="5" cy="65"/>
              </a:xfrm>
              <a:custGeom>
                <a:avLst/>
                <a:gdLst>
                  <a:gd name="T0" fmla="*/ 0 w 2"/>
                  <a:gd name="T1" fmla="*/ 0 h 30"/>
                  <a:gd name="T2" fmla="*/ 0 w 2"/>
                  <a:gd name="T3" fmla="*/ 30 h 30"/>
                  <a:gd name="T4" fmla="*/ 2 w 2"/>
                  <a:gd name="T5" fmla="*/ 30 h 30"/>
                  <a:gd name="T6" fmla="*/ 2 w 2"/>
                  <a:gd name="T7" fmla="*/ 0 h 30"/>
                  <a:gd name="T8" fmla="*/ 0 w 2"/>
                  <a:gd name="T9" fmla="*/ 0 h 30"/>
                </a:gdLst>
                <a:ahLst/>
                <a:cxnLst>
                  <a:cxn ang="0">
                    <a:pos x="T0" y="T1"/>
                  </a:cxn>
                  <a:cxn ang="0">
                    <a:pos x="T2" y="T3"/>
                  </a:cxn>
                  <a:cxn ang="0">
                    <a:pos x="T4" y="T5"/>
                  </a:cxn>
                  <a:cxn ang="0">
                    <a:pos x="T6" y="T7"/>
                  </a:cxn>
                  <a:cxn ang="0">
                    <a:pos x="T8" y="T9"/>
                  </a:cxn>
                </a:cxnLst>
                <a:rect l="0" t="0" r="r" b="b"/>
                <a:pathLst>
                  <a:path w="2" h="30">
                    <a:moveTo>
                      <a:pt x="0" y="0"/>
                    </a:moveTo>
                    <a:cubicBezTo>
                      <a:pt x="0" y="30"/>
                      <a:pt x="0" y="30"/>
                      <a:pt x="0" y="30"/>
                    </a:cubicBezTo>
                    <a:cubicBezTo>
                      <a:pt x="0" y="30"/>
                      <a:pt x="1" y="30"/>
                      <a:pt x="2" y="30"/>
                    </a:cubicBezTo>
                    <a:cubicBezTo>
                      <a:pt x="2" y="0"/>
                      <a:pt x="2" y="0"/>
                      <a:pt x="2" y="0"/>
                    </a:cubicBezTo>
                    <a:cubicBezTo>
                      <a:pt x="1" y="0"/>
                      <a:pt x="0"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7" name="Freeform 970"/>
              <p:cNvSpPr>
                <a:spLocks/>
              </p:cNvSpPr>
              <p:nvPr/>
            </p:nvSpPr>
            <p:spPr bwMode="auto">
              <a:xfrm>
                <a:off x="3815" y="1031"/>
                <a:ext cx="4" cy="61"/>
              </a:xfrm>
              <a:custGeom>
                <a:avLst/>
                <a:gdLst>
                  <a:gd name="T0" fmla="*/ 0 w 2"/>
                  <a:gd name="T1" fmla="*/ 0 h 28"/>
                  <a:gd name="T2" fmla="*/ 0 w 2"/>
                  <a:gd name="T3" fmla="*/ 28 h 28"/>
                  <a:gd name="T4" fmla="*/ 2 w 2"/>
                  <a:gd name="T5" fmla="*/ 28 h 28"/>
                  <a:gd name="T6" fmla="*/ 2 w 2"/>
                  <a:gd name="T7" fmla="*/ 0 h 28"/>
                  <a:gd name="T8" fmla="*/ 0 w 2"/>
                  <a:gd name="T9" fmla="*/ 0 h 28"/>
                </a:gdLst>
                <a:ahLst/>
                <a:cxnLst>
                  <a:cxn ang="0">
                    <a:pos x="T0" y="T1"/>
                  </a:cxn>
                  <a:cxn ang="0">
                    <a:pos x="T2" y="T3"/>
                  </a:cxn>
                  <a:cxn ang="0">
                    <a:pos x="T4" y="T5"/>
                  </a:cxn>
                  <a:cxn ang="0">
                    <a:pos x="T6" y="T7"/>
                  </a:cxn>
                  <a:cxn ang="0">
                    <a:pos x="T8" y="T9"/>
                  </a:cxn>
                </a:cxnLst>
                <a:rect l="0" t="0" r="r" b="b"/>
                <a:pathLst>
                  <a:path w="2" h="28">
                    <a:moveTo>
                      <a:pt x="0" y="0"/>
                    </a:moveTo>
                    <a:cubicBezTo>
                      <a:pt x="0" y="28"/>
                      <a:pt x="0" y="28"/>
                      <a:pt x="0" y="28"/>
                    </a:cubicBezTo>
                    <a:cubicBezTo>
                      <a:pt x="1" y="28"/>
                      <a:pt x="1" y="28"/>
                      <a:pt x="2" y="28"/>
                    </a:cubicBezTo>
                    <a:cubicBezTo>
                      <a:pt x="2" y="0"/>
                      <a:pt x="2" y="0"/>
                      <a:pt x="2" y="0"/>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8" name="Freeform 971"/>
              <p:cNvSpPr>
                <a:spLocks/>
              </p:cNvSpPr>
              <p:nvPr/>
            </p:nvSpPr>
            <p:spPr bwMode="auto">
              <a:xfrm>
                <a:off x="3823" y="1034"/>
                <a:ext cx="5" cy="56"/>
              </a:xfrm>
              <a:custGeom>
                <a:avLst/>
                <a:gdLst>
                  <a:gd name="T0" fmla="*/ 0 w 2"/>
                  <a:gd name="T1" fmla="*/ 0 h 26"/>
                  <a:gd name="T2" fmla="*/ 0 w 2"/>
                  <a:gd name="T3" fmla="*/ 26 h 26"/>
                  <a:gd name="T4" fmla="*/ 2 w 2"/>
                  <a:gd name="T5" fmla="*/ 25 h 26"/>
                  <a:gd name="T6" fmla="*/ 2 w 2"/>
                  <a:gd name="T7" fmla="*/ 1 h 26"/>
                  <a:gd name="T8" fmla="*/ 0 w 2"/>
                  <a:gd name="T9" fmla="*/ 0 h 26"/>
                </a:gdLst>
                <a:ahLst/>
                <a:cxnLst>
                  <a:cxn ang="0">
                    <a:pos x="T0" y="T1"/>
                  </a:cxn>
                  <a:cxn ang="0">
                    <a:pos x="T2" y="T3"/>
                  </a:cxn>
                  <a:cxn ang="0">
                    <a:pos x="T4" y="T5"/>
                  </a:cxn>
                  <a:cxn ang="0">
                    <a:pos x="T6" y="T7"/>
                  </a:cxn>
                  <a:cxn ang="0">
                    <a:pos x="T8" y="T9"/>
                  </a:cxn>
                </a:cxnLst>
                <a:rect l="0" t="0" r="r" b="b"/>
                <a:pathLst>
                  <a:path w="2" h="26">
                    <a:moveTo>
                      <a:pt x="0" y="0"/>
                    </a:moveTo>
                    <a:cubicBezTo>
                      <a:pt x="0" y="26"/>
                      <a:pt x="0" y="26"/>
                      <a:pt x="0" y="26"/>
                    </a:cubicBezTo>
                    <a:cubicBezTo>
                      <a:pt x="1" y="26"/>
                      <a:pt x="1" y="26"/>
                      <a:pt x="2" y="25"/>
                    </a:cubicBezTo>
                    <a:cubicBezTo>
                      <a:pt x="2" y="1"/>
                      <a:pt x="2" y="1"/>
                      <a:pt x="2" y="1"/>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9" name="Freeform 972"/>
              <p:cNvSpPr>
                <a:spLocks/>
              </p:cNvSpPr>
              <p:nvPr/>
            </p:nvSpPr>
            <p:spPr bwMode="auto">
              <a:xfrm>
                <a:off x="3832" y="1038"/>
                <a:ext cx="4" cy="48"/>
              </a:xfrm>
              <a:custGeom>
                <a:avLst/>
                <a:gdLst>
                  <a:gd name="T0" fmla="*/ 0 w 2"/>
                  <a:gd name="T1" fmla="*/ 0 h 22"/>
                  <a:gd name="T2" fmla="*/ 0 w 2"/>
                  <a:gd name="T3" fmla="*/ 22 h 22"/>
                  <a:gd name="T4" fmla="*/ 2 w 2"/>
                  <a:gd name="T5" fmla="*/ 21 h 22"/>
                  <a:gd name="T6" fmla="*/ 2 w 2"/>
                  <a:gd name="T7" fmla="*/ 1 h 22"/>
                  <a:gd name="T8" fmla="*/ 0 w 2"/>
                  <a:gd name="T9" fmla="*/ 0 h 22"/>
                </a:gdLst>
                <a:ahLst/>
                <a:cxnLst>
                  <a:cxn ang="0">
                    <a:pos x="T0" y="T1"/>
                  </a:cxn>
                  <a:cxn ang="0">
                    <a:pos x="T2" y="T3"/>
                  </a:cxn>
                  <a:cxn ang="0">
                    <a:pos x="T4" y="T5"/>
                  </a:cxn>
                  <a:cxn ang="0">
                    <a:pos x="T6" y="T7"/>
                  </a:cxn>
                  <a:cxn ang="0">
                    <a:pos x="T8" y="T9"/>
                  </a:cxn>
                </a:cxnLst>
                <a:rect l="0" t="0" r="r" b="b"/>
                <a:pathLst>
                  <a:path w="2" h="22">
                    <a:moveTo>
                      <a:pt x="0" y="0"/>
                    </a:moveTo>
                    <a:cubicBezTo>
                      <a:pt x="0" y="22"/>
                      <a:pt x="0" y="22"/>
                      <a:pt x="0" y="22"/>
                    </a:cubicBezTo>
                    <a:cubicBezTo>
                      <a:pt x="1" y="22"/>
                      <a:pt x="1" y="22"/>
                      <a:pt x="2" y="21"/>
                    </a:cubicBezTo>
                    <a:cubicBezTo>
                      <a:pt x="2" y="1"/>
                      <a:pt x="2" y="1"/>
                      <a:pt x="2" y="1"/>
                    </a:cubicBezTo>
                    <a:cubicBezTo>
                      <a:pt x="1" y="0"/>
                      <a:pt x="1" y="0"/>
                      <a:pt x="0" y="0"/>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0" name="Freeform 973"/>
              <p:cNvSpPr>
                <a:spLocks/>
              </p:cNvSpPr>
              <p:nvPr/>
            </p:nvSpPr>
            <p:spPr bwMode="auto">
              <a:xfrm>
                <a:off x="3841" y="1042"/>
                <a:ext cx="4" cy="39"/>
              </a:xfrm>
              <a:custGeom>
                <a:avLst/>
                <a:gdLst>
                  <a:gd name="T0" fmla="*/ 2 w 2"/>
                  <a:gd name="T1" fmla="*/ 14 h 18"/>
                  <a:gd name="T2" fmla="*/ 2 w 2"/>
                  <a:gd name="T3" fmla="*/ 4 h 18"/>
                  <a:gd name="T4" fmla="*/ 0 w 2"/>
                  <a:gd name="T5" fmla="*/ 0 h 18"/>
                  <a:gd name="T6" fmla="*/ 0 w 2"/>
                  <a:gd name="T7" fmla="*/ 18 h 18"/>
                  <a:gd name="T8" fmla="*/ 2 w 2"/>
                  <a:gd name="T9" fmla="*/ 14 h 18"/>
                </a:gdLst>
                <a:ahLst/>
                <a:cxnLst>
                  <a:cxn ang="0">
                    <a:pos x="T0" y="T1"/>
                  </a:cxn>
                  <a:cxn ang="0">
                    <a:pos x="T2" y="T3"/>
                  </a:cxn>
                  <a:cxn ang="0">
                    <a:pos x="T4" y="T5"/>
                  </a:cxn>
                  <a:cxn ang="0">
                    <a:pos x="T6" y="T7"/>
                  </a:cxn>
                  <a:cxn ang="0">
                    <a:pos x="T8" y="T9"/>
                  </a:cxn>
                </a:cxnLst>
                <a:rect l="0" t="0" r="r" b="b"/>
                <a:pathLst>
                  <a:path w="2" h="18">
                    <a:moveTo>
                      <a:pt x="2" y="14"/>
                    </a:moveTo>
                    <a:cubicBezTo>
                      <a:pt x="2" y="4"/>
                      <a:pt x="2" y="4"/>
                      <a:pt x="2" y="4"/>
                    </a:cubicBezTo>
                    <a:cubicBezTo>
                      <a:pt x="2" y="3"/>
                      <a:pt x="1" y="1"/>
                      <a:pt x="0" y="0"/>
                    </a:cubicBezTo>
                    <a:cubicBezTo>
                      <a:pt x="0" y="18"/>
                      <a:pt x="0" y="18"/>
                      <a:pt x="0" y="18"/>
                    </a:cubicBezTo>
                    <a:cubicBezTo>
                      <a:pt x="1" y="17"/>
                      <a:pt x="2" y="16"/>
                      <a:pt x="2" y="1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1" name="Oval 974"/>
              <p:cNvSpPr>
                <a:spLocks noChangeArrowheads="1"/>
              </p:cNvSpPr>
              <p:nvPr/>
            </p:nvSpPr>
            <p:spPr bwMode="auto">
              <a:xfrm>
                <a:off x="3700" y="1027"/>
                <a:ext cx="145" cy="48"/>
              </a:xfrm>
              <a:prstGeom prst="ellipse">
                <a:avLst/>
              </a:prstGeom>
              <a:solidFill>
                <a:srgbClr val="FFCD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2" name="Oval 975"/>
              <p:cNvSpPr>
                <a:spLocks noChangeArrowheads="1"/>
              </p:cNvSpPr>
              <p:nvPr/>
            </p:nvSpPr>
            <p:spPr bwMode="auto">
              <a:xfrm>
                <a:off x="3713" y="1034"/>
                <a:ext cx="119" cy="36"/>
              </a:xfrm>
              <a:prstGeom prst="ellipse">
                <a:avLst/>
              </a:prstGeom>
              <a:solidFill>
                <a:srgbClr val="FFD3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3" name="Oval 976"/>
              <p:cNvSpPr>
                <a:spLocks noChangeArrowheads="1"/>
              </p:cNvSpPr>
              <p:nvPr/>
            </p:nvSpPr>
            <p:spPr bwMode="auto">
              <a:xfrm>
                <a:off x="3713" y="1031"/>
                <a:ext cx="119" cy="35"/>
              </a:xfrm>
              <a:prstGeom prst="ellipse">
                <a:avLst/>
              </a:prstGeom>
              <a:solidFill>
                <a:srgbClr val="F7BF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4" name="Freeform 977"/>
              <p:cNvSpPr>
                <a:spLocks/>
              </p:cNvSpPr>
              <p:nvPr/>
            </p:nvSpPr>
            <p:spPr bwMode="auto">
              <a:xfrm>
                <a:off x="3713" y="1031"/>
                <a:ext cx="119" cy="20"/>
              </a:xfrm>
              <a:custGeom>
                <a:avLst/>
                <a:gdLst>
                  <a:gd name="T0" fmla="*/ 28 w 55"/>
                  <a:gd name="T1" fmla="*/ 1 h 9"/>
                  <a:gd name="T2" fmla="*/ 55 w 55"/>
                  <a:gd name="T3" fmla="*/ 9 h 9"/>
                  <a:gd name="T4" fmla="*/ 55 w 55"/>
                  <a:gd name="T5" fmla="*/ 8 h 9"/>
                  <a:gd name="T6" fmla="*/ 28 w 55"/>
                  <a:gd name="T7" fmla="*/ 0 h 9"/>
                  <a:gd name="T8" fmla="*/ 0 w 55"/>
                  <a:gd name="T9" fmla="*/ 8 h 9"/>
                  <a:gd name="T10" fmla="*/ 0 w 55"/>
                  <a:gd name="T11" fmla="*/ 9 h 9"/>
                  <a:gd name="T12" fmla="*/ 28 w 55"/>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55" h="9">
                    <a:moveTo>
                      <a:pt x="28" y="1"/>
                    </a:moveTo>
                    <a:cubicBezTo>
                      <a:pt x="42" y="1"/>
                      <a:pt x="54" y="4"/>
                      <a:pt x="55" y="9"/>
                    </a:cubicBezTo>
                    <a:cubicBezTo>
                      <a:pt x="55" y="8"/>
                      <a:pt x="55" y="8"/>
                      <a:pt x="55" y="8"/>
                    </a:cubicBezTo>
                    <a:cubicBezTo>
                      <a:pt x="55" y="3"/>
                      <a:pt x="43" y="0"/>
                      <a:pt x="28" y="0"/>
                    </a:cubicBezTo>
                    <a:cubicBezTo>
                      <a:pt x="12" y="0"/>
                      <a:pt x="0" y="3"/>
                      <a:pt x="0" y="8"/>
                    </a:cubicBezTo>
                    <a:cubicBezTo>
                      <a:pt x="0" y="8"/>
                      <a:pt x="0" y="8"/>
                      <a:pt x="0" y="9"/>
                    </a:cubicBezTo>
                    <a:cubicBezTo>
                      <a:pt x="2" y="4"/>
                      <a:pt x="13" y="1"/>
                      <a:pt x="28" y="1"/>
                    </a:cubicBezTo>
                    <a:close/>
                  </a:path>
                </a:pathLst>
              </a:custGeom>
              <a:solidFill>
                <a:srgbClr val="FAA5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5" name="Freeform 978"/>
              <p:cNvSpPr>
                <a:spLocks/>
              </p:cNvSpPr>
              <p:nvPr/>
            </p:nvSpPr>
            <p:spPr bwMode="auto">
              <a:xfrm>
                <a:off x="3661" y="375"/>
                <a:ext cx="874" cy="580"/>
              </a:xfrm>
              <a:custGeom>
                <a:avLst/>
                <a:gdLst>
                  <a:gd name="T0" fmla="*/ 402 w 403"/>
                  <a:gd name="T1" fmla="*/ 1 h 268"/>
                  <a:gd name="T2" fmla="*/ 399 w 403"/>
                  <a:gd name="T3" fmla="*/ 1 h 268"/>
                  <a:gd name="T4" fmla="*/ 309 w 403"/>
                  <a:gd name="T5" fmla="*/ 81 h 268"/>
                  <a:gd name="T6" fmla="*/ 240 w 403"/>
                  <a:gd name="T7" fmla="*/ 159 h 268"/>
                  <a:gd name="T8" fmla="*/ 146 w 403"/>
                  <a:gd name="T9" fmla="*/ 205 h 268"/>
                  <a:gd name="T10" fmla="*/ 67 w 403"/>
                  <a:gd name="T11" fmla="*/ 224 h 268"/>
                  <a:gd name="T12" fmla="*/ 66 w 403"/>
                  <a:gd name="T13" fmla="*/ 224 h 268"/>
                  <a:gd name="T14" fmla="*/ 0 w 403"/>
                  <a:gd name="T15" fmla="*/ 263 h 268"/>
                  <a:gd name="T16" fmla="*/ 0 w 403"/>
                  <a:gd name="T17" fmla="*/ 268 h 268"/>
                  <a:gd name="T18" fmla="*/ 68 w 403"/>
                  <a:gd name="T19" fmla="*/ 228 h 268"/>
                  <a:gd name="T20" fmla="*/ 147 w 403"/>
                  <a:gd name="T21" fmla="*/ 210 h 268"/>
                  <a:gd name="T22" fmla="*/ 147 w 403"/>
                  <a:gd name="T23" fmla="*/ 209 h 268"/>
                  <a:gd name="T24" fmla="*/ 242 w 403"/>
                  <a:gd name="T25" fmla="*/ 163 h 268"/>
                  <a:gd name="T26" fmla="*/ 243 w 403"/>
                  <a:gd name="T27" fmla="*/ 163 h 268"/>
                  <a:gd name="T28" fmla="*/ 313 w 403"/>
                  <a:gd name="T29" fmla="*/ 83 h 268"/>
                  <a:gd name="T30" fmla="*/ 402 w 403"/>
                  <a:gd name="T31" fmla="*/ 4 h 268"/>
                  <a:gd name="T32" fmla="*/ 402 w 403"/>
                  <a:gd name="T33" fmla="*/ 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3" h="268">
                    <a:moveTo>
                      <a:pt x="402" y="1"/>
                    </a:moveTo>
                    <a:cubicBezTo>
                      <a:pt x="402" y="0"/>
                      <a:pt x="400" y="0"/>
                      <a:pt x="399" y="1"/>
                    </a:cubicBezTo>
                    <a:cubicBezTo>
                      <a:pt x="309" y="81"/>
                      <a:pt x="309" y="81"/>
                      <a:pt x="309" y="81"/>
                    </a:cubicBezTo>
                    <a:cubicBezTo>
                      <a:pt x="240" y="159"/>
                      <a:pt x="240" y="159"/>
                      <a:pt x="240" y="159"/>
                    </a:cubicBezTo>
                    <a:cubicBezTo>
                      <a:pt x="146" y="205"/>
                      <a:pt x="146" y="205"/>
                      <a:pt x="146" y="205"/>
                    </a:cubicBezTo>
                    <a:cubicBezTo>
                      <a:pt x="67" y="224"/>
                      <a:pt x="67" y="224"/>
                      <a:pt x="67" y="224"/>
                    </a:cubicBezTo>
                    <a:cubicBezTo>
                      <a:pt x="67" y="224"/>
                      <a:pt x="66" y="224"/>
                      <a:pt x="66" y="224"/>
                    </a:cubicBezTo>
                    <a:cubicBezTo>
                      <a:pt x="0" y="263"/>
                      <a:pt x="0" y="263"/>
                      <a:pt x="0" y="263"/>
                    </a:cubicBezTo>
                    <a:cubicBezTo>
                      <a:pt x="0" y="268"/>
                      <a:pt x="0" y="268"/>
                      <a:pt x="0" y="268"/>
                    </a:cubicBezTo>
                    <a:cubicBezTo>
                      <a:pt x="68" y="228"/>
                      <a:pt x="68" y="228"/>
                      <a:pt x="68" y="228"/>
                    </a:cubicBezTo>
                    <a:cubicBezTo>
                      <a:pt x="147" y="210"/>
                      <a:pt x="147" y="210"/>
                      <a:pt x="147" y="210"/>
                    </a:cubicBezTo>
                    <a:cubicBezTo>
                      <a:pt x="147" y="209"/>
                      <a:pt x="147" y="209"/>
                      <a:pt x="147" y="209"/>
                    </a:cubicBezTo>
                    <a:cubicBezTo>
                      <a:pt x="242" y="163"/>
                      <a:pt x="242" y="163"/>
                      <a:pt x="242" y="163"/>
                    </a:cubicBezTo>
                    <a:cubicBezTo>
                      <a:pt x="243" y="163"/>
                      <a:pt x="243" y="163"/>
                      <a:pt x="243" y="163"/>
                    </a:cubicBezTo>
                    <a:cubicBezTo>
                      <a:pt x="313" y="83"/>
                      <a:pt x="313" y="83"/>
                      <a:pt x="313" y="83"/>
                    </a:cubicBezTo>
                    <a:cubicBezTo>
                      <a:pt x="402" y="4"/>
                      <a:pt x="402" y="4"/>
                      <a:pt x="402" y="4"/>
                    </a:cubicBezTo>
                    <a:cubicBezTo>
                      <a:pt x="403" y="3"/>
                      <a:pt x="403" y="2"/>
                      <a:pt x="402" y="1"/>
                    </a:cubicBezTo>
                    <a:close/>
                  </a:path>
                </a:pathLst>
              </a:cu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6" name="Oval 979"/>
              <p:cNvSpPr>
                <a:spLocks noChangeArrowheads="1"/>
              </p:cNvSpPr>
              <p:nvPr/>
            </p:nvSpPr>
            <p:spPr bwMode="auto">
              <a:xfrm>
                <a:off x="3784" y="841"/>
                <a:ext cx="44" cy="41"/>
              </a:xfrm>
              <a:prstGeom prst="ellipse">
                <a:avLst/>
              </a:prstGeom>
              <a:solidFill>
                <a:srgbClr val="DCF4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7" name="Oval 980"/>
              <p:cNvSpPr>
                <a:spLocks noChangeArrowheads="1"/>
              </p:cNvSpPr>
              <p:nvPr/>
            </p:nvSpPr>
            <p:spPr bwMode="auto">
              <a:xfrm>
                <a:off x="3795" y="851"/>
                <a:ext cx="22" cy="22"/>
              </a:xfrm>
              <a:prstGeom prst="ellipse">
                <a:avLst/>
              </a:pr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8" name="Oval 981"/>
              <p:cNvSpPr>
                <a:spLocks noChangeArrowheads="1"/>
              </p:cNvSpPr>
              <p:nvPr/>
            </p:nvSpPr>
            <p:spPr bwMode="auto">
              <a:xfrm>
                <a:off x="3960" y="802"/>
                <a:ext cx="43" cy="41"/>
              </a:xfrm>
              <a:prstGeom prst="ellipse">
                <a:avLst/>
              </a:prstGeom>
              <a:solidFill>
                <a:srgbClr val="DCF4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9" name="Oval 982"/>
              <p:cNvSpPr>
                <a:spLocks noChangeArrowheads="1"/>
              </p:cNvSpPr>
              <p:nvPr/>
            </p:nvSpPr>
            <p:spPr bwMode="auto">
              <a:xfrm>
                <a:off x="3971" y="810"/>
                <a:ext cx="22" cy="22"/>
              </a:xfrm>
              <a:prstGeom prst="ellipse">
                <a:avLst/>
              </a:pr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0" name="Oval 983"/>
              <p:cNvSpPr>
                <a:spLocks noChangeArrowheads="1"/>
              </p:cNvSpPr>
              <p:nvPr/>
            </p:nvSpPr>
            <p:spPr bwMode="auto">
              <a:xfrm>
                <a:off x="4162" y="702"/>
                <a:ext cx="43" cy="43"/>
              </a:xfrm>
              <a:prstGeom prst="ellipse">
                <a:avLst/>
              </a:prstGeom>
              <a:solidFill>
                <a:srgbClr val="DCF4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1" name="Oval 984"/>
              <p:cNvSpPr>
                <a:spLocks noChangeArrowheads="1"/>
              </p:cNvSpPr>
              <p:nvPr/>
            </p:nvSpPr>
            <p:spPr bwMode="auto">
              <a:xfrm>
                <a:off x="4173" y="713"/>
                <a:ext cx="21" cy="21"/>
              </a:xfrm>
              <a:prstGeom prst="ellipse">
                <a:avLst/>
              </a:pr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2" name="Oval 985"/>
              <p:cNvSpPr>
                <a:spLocks noChangeArrowheads="1"/>
              </p:cNvSpPr>
              <p:nvPr/>
            </p:nvSpPr>
            <p:spPr bwMode="auto">
              <a:xfrm>
                <a:off x="4316" y="531"/>
                <a:ext cx="43" cy="43"/>
              </a:xfrm>
              <a:prstGeom prst="ellipse">
                <a:avLst/>
              </a:prstGeom>
              <a:solidFill>
                <a:srgbClr val="DCF4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3" name="Oval 986"/>
              <p:cNvSpPr>
                <a:spLocks noChangeArrowheads="1"/>
              </p:cNvSpPr>
              <p:nvPr/>
            </p:nvSpPr>
            <p:spPr bwMode="auto">
              <a:xfrm>
                <a:off x="4327" y="541"/>
                <a:ext cx="21" cy="22"/>
              </a:xfrm>
              <a:prstGeom prst="ellipse">
                <a:avLst/>
              </a:pr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4" name="Freeform 987"/>
              <p:cNvSpPr>
                <a:spLocks/>
              </p:cNvSpPr>
              <p:nvPr/>
            </p:nvSpPr>
            <p:spPr bwMode="auto">
              <a:xfrm>
                <a:off x="4487" y="372"/>
                <a:ext cx="48" cy="50"/>
              </a:xfrm>
              <a:custGeom>
                <a:avLst/>
                <a:gdLst>
                  <a:gd name="T0" fmla="*/ 19 w 22"/>
                  <a:gd name="T1" fmla="*/ 22 h 23"/>
                  <a:gd name="T2" fmla="*/ 17 w 22"/>
                  <a:gd name="T3" fmla="*/ 20 h 23"/>
                  <a:gd name="T4" fmla="*/ 17 w 22"/>
                  <a:gd name="T5" fmla="*/ 6 h 23"/>
                  <a:gd name="T6" fmla="*/ 3 w 22"/>
                  <a:gd name="T7" fmla="*/ 5 h 23"/>
                  <a:gd name="T8" fmla="*/ 0 w 22"/>
                  <a:gd name="T9" fmla="*/ 3 h 23"/>
                  <a:gd name="T10" fmla="*/ 3 w 22"/>
                  <a:gd name="T11" fmla="*/ 0 h 23"/>
                  <a:gd name="T12" fmla="*/ 20 w 22"/>
                  <a:gd name="T13" fmla="*/ 1 h 23"/>
                  <a:gd name="T14" fmla="*/ 22 w 22"/>
                  <a:gd name="T15" fmla="*/ 3 h 23"/>
                  <a:gd name="T16" fmla="*/ 21 w 22"/>
                  <a:gd name="T17" fmla="*/ 20 h 23"/>
                  <a:gd name="T18" fmla="*/ 19 w 22"/>
                  <a:gd name="T19"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3">
                    <a:moveTo>
                      <a:pt x="19" y="22"/>
                    </a:moveTo>
                    <a:cubicBezTo>
                      <a:pt x="18" y="22"/>
                      <a:pt x="17" y="21"/>
                      <a:pt x="17" y="20"/>
                    </a:cubicBezTo>
                    <a:cubicBezTo>
                      <a:pt x="17" y="6"/>
                      <a:pt x="17" y="6"/>
                      <a:pt x="17" y="6"/>
                    </a:cubicBezTo>
                    <a:cubicBezTo>
                      <a:pt x="3" y="5"/>
                      <a:pt x="3" y="5"/>
                      <a:pt x="3" y="5"/>
                    </a:cubicBezTo>
                    <a:cubicBezTo>
                      <a:pt x="1" y="5"/>
                      <a:pt x="0" y="4"/>
                      <a:pt x="0" y="3"/>
                    </a:cubicBezTo>
                    <a:cubicBezTo>
                      <a:pt x="0" y="1"/>
                      <a:pt x="2" y="0"/>
                      <a:pt x="3" y="0"/>
                    </a:cubicBezTo>
                    <a:cubicBezTo>
                      <a:pt x="20" y="1"/>
                      <a:pt x="20" y="1"/>
                      <a:pt x="20" y="1"/>
                    </a:cubicBezTo>
                    <a:cubicBezTo>
                      <a:pt x="21" y="1"/>
                      <a:pt x="22" y="2"/>
                      <a:pt x="22" y="3"/>
                    </a:cubicBezTo>
                    <a:cubicBezTo>
                      <a:pt x="21" y="20"/>
                      <a:pt x="21" y="20"/>
                      <a:pt x="21" y="20"/>
                    </a:cubicBezTo>
                    <a:cubicBezTo>
                      <a:pt x="21" y="21"/>
                      <a:pt x="20" y="23"/>
                      <a:pt x="19" y="22"/>
                    </a:cubicBezTo>
                    <a:close/>
                  </a:path>
                </a:pathLst>
              </a:cu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5" name="Freeform 988"/>
              <p:cNvSpPr>
                <a:spLocks noEditPoints="1"/>
              </p:cNvSpPr>
              <p:nvPr/>
            </p:nvSpPr>
            <p:spPr bwMode="auto">
              <a:xfrm>
                <a:off x="4465" y="498"/>
                <a:ext cx="152" cy="54"/>
              </a:xfrm>
              <a:custGeom>
                <a:avLst/>
                <a:gdLst>
                  <a:gd name="T0" fmla="*/ 35 w 70"/>
                  <a:gd name="T1" fmla="*/ 25 h 25"/>
                  <a:gd name="T2" fmla="*/ 27 w 70"/>
                  <a:gd name="T3" fmla="*/ 22 h 25"/>
                  <a:gd name="T4" fmla="*/ 35 w 70"/>
                  <a:gd name="T5" fmla="*/ 21 h 25"/>
                  <a:gd name="T6" fmla="*/ 35 w 70"/>
                  <a:gd name="T7" fmla="*/ 25 h 25"/>
                  <a:gd name="T8" fmla="*/ 39 w 70"/>
                  <a:gd name="T9" fmla="*/ 23 h 25"/>
                  <a:gd name="T10" fmla="*/ 47 w 70"/>
                  <a:gd name="T11" fmla="*/ 20 h 25"/>
                  <a:gd name="T12" fmla="*/ 48 w 70"/>
                  <a:gd name="T13" fmla="*/ 24 h 25"/>
                  <a:gd name="T14" fmla="*/ 23 w 70"/>
                  <a:gd name="T15" fmla="*/ 24 h 25"/>
                  <a:gd name="T16" fmla="*/ 16 w 70"/>
                  <a:gd name="T17" fmla="*/ 23 h 25"/>
                  <a:gd name="T18" fmla="*/ 17 w 70"/>
                  <a:gd name="T19" fmla="*/ 19 h 25"/>
                  <a:gd name="T20" fmla="*/ 25 w 70"/>
                  <a:gd name="T21" fmla="*/ 22 h 25"/>
                  <a:gd name="T22" fmla="*/ 53 w 70"/>
                  <a:gd name="T23" fmla="*/ 23 h 25"/>
                  <a:gd name="T24" fmla="*/ 53 w 70"/>
                  <a:gd name="T25" fmla="*/ 19 h 25"/>
                  <a:gd name="T26" fmla="*/ 61 w 70"/>
                  <a:gd name="T27" fmla="*/ 18 h 25"/>
                  <a:gd name="T28" fmla="*/ 54 w 70"/>
                  <a:gd name="T29" fmla="*/ 23 h 25"/>
                  <a:gd name="T30" fmla="*/ 11 w 70"/>
                  <a:gd name="T31" fmla="*/ 21 h 25"/>
                  <a:gd name="T32" fmla="*/ 4 w 70"/>
                  <a:gd name="T33" fmla="*/ 18 h 25"/>
                  <a:gd name="T34" fmla="*/ 6 w 70"/>
                  <a:gd name="T35" fmla="*/ 15 h 25"/>
                  <a:gd name="T36" fmla="*/ 13 w 70"/>
                  <a:gd name="T37" fmla="*/ 20 h 25"/>
                  <a:gd name="T38" fmla="*/ 65 w 70"/>
                  <a:gd name="T39" fmla="*/ 18 h 25"/>
                  <a:gd name="T40" fmla="*/ 64 w 70"/>
                  <a:gd name="T41" fmla="*/ 15 h 25"/>
                  <a:gd name="T42" fmla="*/ 68 w 70"/>
                  <a:gd name="T43" fmla="*/ 10 h 25"/>
                  <a:gd name="T44" fmla="*/ 70 w 70"/>
                  <a:gd name="T45" fmla="*/ 11 h 25"/>
                  <a:gd name="T46" fmla="*/ 66 w 70"/>
                  <a:gd name="T47" fmla="*/ 18 h 25"/>
                  <a:gd name="T48" fmla="*/ 2 w 70"/>
                  <a:gd name="T49" fmla="*/ 13 h 25"/>
                  <a:gd name="T50" fmla="*/ 0 w 70"/>
                  <a:gd name="T51" fmla="*/ 12 h 25"/>
                  <a:gd name="T52" fmla="*/ 7 w 70"/>
                  <a:gd name="T53" fmla="*/ 6 h 25"/>
                  <a:gd name="T54" fmla="*/ 4 w 70"/>
                  <a:gd name="T55" fmla="*/ 12 h 25"/>
                  <a:gd name="T56" fmla="*/ 11 w 70"/>
                  <a:gd name="T57" fmla="*/ 6 h 25"/>
                  <a:gd name="T58" fmla="*/ 10 w 70"/>
                  <a:gd name="T59" fmla="*/ 2 h 25"/>
                  <a:gd name="T60" fmla="*/ 19 w 70"/>
                  <a:gd name="T61" fmla="*/ 2 h 25"/>
                  <a:gd name="T62" fmla="*/ 11 w 70"/>
                  <a:gd name="T63"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 h="25">
                    <a:moveTo>
                      <a:pt x="35" y="25"/>
                    </a:moveTo>
                    <a:cubicBezTo>
                      <a:pt x="35" y="25"/>
                      <a:pt x="35" y="25"/>
                      <a:pt x="35" y="25"/>
                    </a:cubicBezTo>
                    <a:cubicBezTo>
                      <a:pt x="33" y="25"/>
                      <a:pt x="31" y="24"/>
                      <a:pt x="29" y="24"/>
                    </a:cubicBezTo>
                    <a:cubicBezTo>
                      <a:pt x="28" y="24"/>
                      <a:pt x="27" y="23"/>
                      <a:pt x="27" y="22"/>
                    </a:cubicBezTo>
                    <a:cubicBezTo>
                      <a:pt x="27" y="21"/>
                      <a:pt x="28" y="20"/>
                      <a:pt x="29" y="20"/>
                    </a:cubicBezTo>
                    <a:cubicBezTo>
                      <a:pt x="31" y="21"/>
                      <a:pt x="33" y="21"/>
                      <a:pt x="35" y="21"/>
                    </a:cubicBezTo>
                    <a:cubicBezTo>
                      <a:pt x="36" y="21"/>
                      <a:pt x="37" y="22"/>
                      <a:pt x="37" y="23"/>
                    </a:cubicBezTo>
                    <a:cubicBezTo>
                      <a:pt x="37" y="24"/>
                      <a:pt x="36" y="25"/>
                      <a:pt x="35" y="25"/>
                    </a:cubicBezTo>
                    <a:close/>
                    <a:moveTo>
                      <a:pt x="41" y="24"/>
                    </a:moveTo>
                    <a:cubicBezTo>
                      <a:pt x="40" y="24"/>
                      <a:pt x="39" y="24"/>
                      <a:pt x="39" y="23"/>
                    </a:cubicBezTo>
                    <a:cubicBezTo>
                      <a:pt x="39" y="21"/>
                      <a:pt x="40" y="21"/>
                      <a:pt x="41" y="20"/>
                    </a:cubicBezTo>
                    <a:cubicBezTo>
                      <a:pt x="43" y="20"/>
                      <a:pt x="45" y="20"/>
                      <a:pt x="47" y="20"/>
                    </a:cubicBezTo>
                    <a:cubicBezTo>
                      <a:pt x="48" y="20"/>
                      <a:pt x="49" y="20"/>
                      <a:pt x="49" y="22"/>
                    </a:cubicBezTo>
                    <a:cubicBezTo>
                      <a:pt x="49" y="23"/>
                      <a:pt x="49" y="24"/>
                      <a:pt x="48" y="24"/>
                    </a:cubicBezTo>
                    <a:cubicBezTo>
                      <a:pt x="46" y="24"/>
                      <a:pt x="43" y="24"/>
                      <a:pt x="41" y="24"/>
                    </a:cubicBezTo>
                    <a:close/>
                    <a:moveTo>
                      <a:pt x="23" y="24"/>
                    </a:moveTo>
                    <a:cubicBezTo>
                      <a:pt x="22" y="24"/>
                      <a:pt x="22" y="24"/>
                      <a:pt x="22" y="24"/>
                    </a:cubicBezTo>
                    <a:cubicBezTo>
                      <a:pt x="20" y="23"/>
                      <a:pt x="18" y="23"/>
                      <a:pt x="16" y="23"/>
                    </a:cubicBezTo>
                    <a:cubicBezTo>
                      <a:pt x="15" y="22"/>
                      <a:pt x="14" y="21"/>
                      <a:pt x="15" y="20"/>
                    </a:cubicBezTo>
                    <a:cubicBezTo>
                      <a:pt x="15" y="19"/>
                      <a:pt x="16" y="19"/>
                      <a:pt x="17" y="19"/>
                    </a:cubicBezTo>
                    <a:cubicBezTo>
                      <a:pt x="19" y="19"/>
                      <a:pt x="21" y="20"/>
                      <a:pt x="23" y="20"/>
                    </a:cubicBezTo>
                    <a:cubicBezTo>
                      <a:pt x="24" y="20"/>
                      <a:pt x="25" y="21"/>
                      <a:pt x="25" y="22"/>
                    </a:cubicBezTo>
                    <a:cubicBezTo>
                      <a:pt x="25" y="23"/>
                      <a:pt x="24" y="24"/>
                      <a:pt x="23" y="24"/>
                    </a:cubicBezTo>
                    <a:close/>
                    <a:moveTo>
                      <a:pt x="53" y="23"/>
                    </a:moveTo>
                    <a:cubicBezTo>
                      <a:pt x="52" y="23"/>
                      <a:pt x="52" y="22"/>
                      <a:pt x="51" y="21"/>
                    </a:cubicBezTo>
                    <a:cubicBezTo>
                      <a:pt x="51" y="20"/>
                      <a:pt x="52" y="19"/>
                      <a:pt x="53" y="19"/>
                    </a:cubicBezTo>
                    <a:cubicBezTo>
                      <a:pt x="55" y="18"/>
                      <a:pt x="57" y="18"/>
                      <a:pt x="59" y="17"/>
                    </a:cubicBezTo>
                    <a:cubicBezTo>
                      <a:pt x="60" y="17"/>
                      <a:pt x="61" y="17"/>
                      <a:pt x="61" y="18"/>
                    </a:cubicBezTo>
                    <a:cubicBezTo>
                      <a:pt x="61" y="19"/>
                      <a:pt x="61" y="21"/>
                      <a:pt x="60" y="21"/>
                    </a:cubicBezTo>
                    <a:cubicBezTo>
                      <a:pt x="58" y="22"/>
                      <a:pt x="56" y="22"/>
                      <a:pt x="54" y="23"/>
                    </a:cubicBezTo>
                    <a:cubicBezTo>
                      <a:pt x="54" y="23"/>
                      <a:pt x="53" y="23"/>
                      <a:pt x="53" y="23"/>
                    </a:cubicBezTo>
                    <a:close/>
                    <a:moveTo>
                      <a:pt x="11" y="21"/>
                    </a:moveTo>
                    <a:cubicBezTo>
                      <a:pt x="11" y="21"/>
                      <a:pt x="10" y="21"/>
                      <a:pt x="10" y="21"/>
                    </a:cubicBezTo>
                    <a:cubicBezTo>
                      <a:pt x="8" y="20"/>
                      <a:pt x="6" y="19"/>
                      <a:pt x="4" y="18"/>
                    </a:cubicBezTo>
                    <a:cubicBezTo>
                      <a:pt x="3" y="17"/>
                      <a:pt x="3" y="16"/>
                      <a:pt x="4" y="15"/>
                    </a:cubicBezTo>
                    <a:cubicBezTo>
                      <a:pt x="4" y="14"/>
                      <a:pt x="5" y="14"/>
                      <a:pt x="6" y="15"/>
                    </a:cubicBezTo>
                    <a:cubicBezTo>
                      <a:pt x="8" y="16"/>
                      <a:pt x="9" y="16"/>
                      <a:pt x="11" y="17"/>
                    </a:cubicBezTo>
                    <a:cubicBezTo>
                      <a:pt x="12" y="18"/>
                      <a:pt x="13" y="19"/>
                      <a:pt x="13" y="20"/>
                    </a:cubicBezTo>
                    <a:cubicBezTo>
                      <a:pt x="12" y="21"/>
                      <a:pt x="12" y="21"/>
                      <a:pt x="11" y="21"/>
                    </a:cubicBezTo>
                    <a:close/>
                    <a:moveTo>
                      <a:pt x="65" y="18"/>
                    </a:moveTo>
                    <a:cubicBezTo>
                      <a:pt x="64" y="18"/>
                      <a:pt x="64" y="18"/>
                      <a:pt x="63" y="17"/>
                    </a:cubicBezTo>
                    <a:cubicBezTo>
                      <a:pt x="63" y="17"/>
                      <a:pt x="63" y="15"/>
                      <a:pt x="64" y="15"/>
                    </a:cubicBezTo>
                    <a:cubicBezTo>
                      <a:pt x="65" y="14"/>
                      <a:pt x="66" y="13"/>
                      <a:pt x="66" y="12"/>
                    </a:cubicBezTo>
                    <a:cubicBezTo>
                      <a:pt x="66" y="10"/>
                      <a:pt x="67" y="10"/>
                      <a:pt x="68" y="10"/>
                    </a:cubicBezTo>
                    <a:cubicBezTo>
                      <a:pt x="68" y="10"/>
                      <a:pt x="68" y="10"/>
                      <a:pt x="68" y="10"/>
                    </a:cubicBezTo>
                    <a:cubicBezTo>
                      <a:pt x="69" y="10"/>
                      <a:pt x="70" y="10"/>
                      <a:pt x="70" y="11"/>
                    </a:cubicBezTo>
                    <a:cubicBezTo>
                      <a:pt x="70" y="12"/>
                      <a:pt x="70" y="12"/>
                      <a:pt x="70" y="12"/>
                    </a:cubicBezTo>
                    <a:cubicBezTo>
                      <a:pt x="70" y="13"/>
                      <a:pt x="69" y="16"/>
                      <a:pt x="66" y="18"/>
                    </a:cubicBezTo>
                    <a:cubicBezTo>
                      <a:pt x="66" y="18"/>
                      <a:pt x="65" y="18"/>
                      <a:pt x="65" y="18"/>
                    </a:cubicBezTo>
                    <a:close/>
                    <a:moveTo>
                      <a:pt x="2" y="13"/>
                    </a:moveTo>
                    <a:cubicBezTo>
                      <a:pt x="1" y="13"/>
                      <a:pt x="0" y="13"/>
                      <a:pt x="0" y="12"/>
                    </a:cubicBezTo>
                    <a:cubicBezTo>
                      <a:pt x="0" y="12"/>
                      <a:pt x="0" y="12"/>
                      <a:pt x="0" y="12"/>
                    </a:cubicBezTo>
                    <a:cubicBezTo>
                      <a:pt x="0" y="10"/>
                      <a:pt x="1" y="7"/>
                      <a:pt x="4" y="5"/>
                    </a:cubicBezTo>
                    <a:cubicBezTo>
                      <a:pt x="5" y="4"/>
                      <a:pt x="6" y="5"/>
                      <a:pt x="7" y="6"/>
                    </a:cubicBezTo>
                    <a:cubicBezTo>
                      <a:pt x="7" y="6"/>
                      <a:pt x="7" y="8"/>
                      <a:pt x="6" y="8"/>
                    </a:cubicBezTo>
                    <a:cubicBezTo>
                      <a:pt x="5" y="9"/>
                      <a:pt x="4" y="10"/>
                      <a:pt x="4" y="12"/>
                    </a:cubicBezTo>
                    <a:cubicBezTo>
                      <a:pt x="4" y="13"/>
                      <a:pt x="3" y="13"/>
                      <a:pt x="2" y="13"/>
                    </a:cubicBezTo>
                    <a:close/>
                    <a:moveTo>
                      <a:pt x="11" y="6"/>
                    </a:moveTo>
                    <a:cubicBezTo>
                      <a:pt x="10" y="6"/>
                      <a:pt x="9" y="5"/>
                      <a:pt x="9" y="5"/>
                    </a:cubicBezTo>
                    <a:cubicBezTo>
                      <a:pt x="8" y="4"/>
                      <a:pt x="9" y="2"/>
                      <a:pt x="10" y="2"/>
                    </a:cubicBezTo>
                    <a:cubicBezTo>
                      <a:pt x="12" y="1"/>
                      <a:pt x="14" y="1"/>
                      <a:pt x="16" y="0"/>
                    </a:cubicBezTo>
                    <a:cubicBezTo>
                      <a:pt x="17" y="0"/>
                      <a:pt x="18" y="1"/>
                      <a:pt x="19" y="2"/>
                    </a:cubicBezTo>
                    <a:cubicBezTo>
                      <a:pt x="19" y="3"/>
                      <a:pt x="18" y="4"/>
                      <a:pt x="17" y="4"/>
                    </a:cubicBezTo>
                    <a:cubicBezTo>
                      <a:pt x="15" y="5"/>
                      <a:pt x="13" y="5"/>
                      <a:pt x="11" y="6"/>
                    </a:cubicBezTo>
                    <a:cubicBezTo>
                      <a:pt x="11" y="6"/>
                      <a:pt x="11" y="6"/>
                      <a:pt x="11" y="6"/>
                    </a:cubicBezTo>
                    <a:close/>
                  </a:path>
                </a:pathLst>
              </a:cu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6" name="Freeform 989"/>
              <p:cNvSpPr>
                <a:spLocks/>
              </p:cNvSpPr>
              <p:nvPr/>
            </p:nvSpPr>
            <p:spPr bwMode="auto">
              <a:xfrm>
                <a:off x="4468" y="535"/>
                <a:ext cx="8" cy="19"/>
              </a:xfrm>
              <a:custGeom>
                <a:avLst/>
                <a:gdLst>
                  <a:gd name="T0" fmla="*/ 1 w 4"/>
                  <a:gd name="T1" fmla="*/ 9 h 9"/>
                  <a:gd name="T2" fmla="*/ 0 w 4"/>
                  <a:gd name="T3" fmla="*/ 8 h 9"/>
                  <a:gd name="T4" fmla="*/ 0 w 4"/>
                  <a:gd name="T5" fmla="*/ 7 h 9"/>
                  <a:gd name="T6" fmla="*/ 0 w 4"/>
                  <a:gd name="T7" fmla="*/ 5 h 9"/>
                  <a:gd name="T8" fmla="*/ 0 w 4"/>
                  <a:gd name="T9" fmla="*/ 2 h 9"/>
                  <a:gd name="T10" fmla="*/ 0 w 4"/>
                  <a:gd name="T11" fmla="*/ 1 h 9"/>
                  <a:gd name="T12" fmla="*/ 1 w 4"/>
                  <a:gd name="T13" fmla="*/ 0 h 9"/>
                  <a:gd name="T14" fmla="*/ 3 w 4"/>
                  <a:gd name="T15" fmla="*/ 1 h 9"/>
                  <a:gd name="T16" fmla="*/ 3 w 4"/>
                  <a:gd name="T17" fmla="*/ 2 h 9"/>
                  <a:gd name="T18" fmla="*/ 3 w 4"/>
                  <a:gd name="T19" fmla="*/ 4 h 9"/>
                  <a:gd name="T20" fmla="*/ 3 w 4"/>
                  <a:gd name="T21" fmla="*/ 5 h 9"/>
                  <a:gd name="T22" fmla="*/ 3 w 4"/>
                  <a:gd name="T23" fmla="*/ 7 h 9"/>
                  <a:gd name="T24" fmla="*/ 3 w 4"/>
                  <a:gd name="T25" fmla="*/ 8 h 9"/>
                  <a:gd name="T26" fmla="*/ 1 w 4"/>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9">
                    <a:moveTo>
                      <a:pt x="1" y="9"/>
                    </a:moveTo>
                    <a:cubicBezTo>
                      <a:pt x="0" y="9"/>
                      <a:pt x="0" y="8"/>
                      <a:pt x="0" y="8"/>
                    </a:cubicBezTo>
                    <a:cubicBezTo>
                      <a:pt x="0" y="7"/>
                      <a:pt x="0" y="7"/>
                      <a:pt x="0" y="7"/>
                    </a:cubicBezTo>
                    <a:cubicBezTo>
                      <a:pt x="0" y="6"/>
                      <a:pt x="0" y="5"/>
                      <a:pt x="0" y="5"/>
                    </a:cubicBezTo>
                    <a:cubicBezTo>
                      <a:pt x="0" y="4"/>
                      <a:pt x="0" y="3"/>
                      <a:pt x="0" y="2"/>
                    </a:cubicBezTo>
                    <a:cubicBezTo>
                      <a:pt x="0" y="1"/>
                      <a:pt x="0" y="1"/>
                      <a:pt x="0" y="1"/>
                    </a:cubicBezTo>
                    <a:cubicBezTo>
                      <a:pt x="0" y="1"/>
                      <a:pt x="0" y="0"/>
                      <a:pt x="1" y="0"/>
                    </a:cubicBezTo>
                    <a:cubicBezTo>
                      <a:pt x="2" y="0"/>
                      <a:pt x="3" y="1"/>
                      <a:pt x="3" y="1"/>
                    </a:cubicBezTo>
                    <a:cubicBezTo>
                      <a:pt x="3" y="2"/>
                      <a:pt x="3" y="2"/>
                      <a:pt x="3" y="2"/>
                    </a:cubicBezTo>
                    <a:cubicBezTo>
                      <a:pt x="3" y="3"/>
                      <a:pt x="3" y="3"/>
                      <a:pt x="3" y="4"/>
                    </a:cubicBezTo>
                    <a:cubicBezTo>
                      <a:pt x="4" y="4"/>
                      <a:pt x="4" y="5"/>
                      <a:pt x="3" y="5"/>
                    </a:cubicBezTo>
                    <a:cubicBezTo>
                      <a:pt x="3" y="6"/>
                      <a:pt x="3" y="6"/>
                      <a:pt x="3" y="7"/>
                    </a:cubicBezTo>
                    <a:cubicBezTo>
                      <a:pt x="3" y="8"/>
                      <a:pt x="3" y="8"/>
                      <a:pt x="3" y="8"/>
                    </a:cubicBezTo>
                    <a:cubicBezTo>
                      <a:pt x="3" y="8"/>
                      <a:pt x="2" y="9"/>
                      <a:pt x="1" y="9"/>
                    </a:cubicBezTo>
                    <a:close/>
                  </a:path>
                </a:pathLst>
              </a:cu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7" name="Freeform 990"/>
              <p:cNvSpPr>
                <a:spLocks/>
              </p:cNvSpPr>
              <p:nvPr/>
            </p:nvSpPr>
            <p:spPr bwMode="auto">
              <a:xfrm>
                <a:off x="4468" y="567"/>
                <a:ext cx="8" cy="20"/>
              </a:xfrm>
              <a:custGeom>
                <a:avLst/>
                <a:gdLst>
                  <a:gd name="T0" fmla="*/ 1 w 4"/>
                  <a:gd name="T1" fmla="*/ 9 h 9"/>
                  <a:gd name="T2" fmla="*/ 0 w 4"/>
                  <a:gd name="T3" fmla="*/ 7 h 9"/>
                  <a:gd name="T4" fmla="*/ 0 w 4"/>
                  <a:gd name="T5" fmla="*/ 6 h 9"/>
                  <a:gd name="T6" fmla="*/ 0 w 4"/>
                  <a:gd name="T7" fmla="*/ 4 h 9"/>
                  <a:gd name="T8" fmla="*/ 0 w 4"/>
                  <a:gd name="T9" fmla="*/ 2 h 9"/>
                  <a:gd name="T10" fmla="*/ 0 w 4"/>
                  <a:gd name="T11" fmla="*/ 1 h 9"/>
                  <a:gd name="T12" fmla="*/ 1 w 4"/>
                  <a:gd name="T13" fmla="*/ 0 h 9"/>
                  <a:gd name="T14" fmla="*/ 3 w 4"/>
                  <a:gd name="T15" fmla="*/ 1 h 9"/>
                  <a:gd name="T16" fmla="*/ 3 w 4"/>
                  <a:gd name="T17" fmla="*/ 2 h 9"/>
                  <a:gd name="T18" fmla="*/ 3 w 4"/>
                  <a:gd name="T19" fmla="*/ 3 h 9"/>
                  <a:gd name="T20" fmla="*/ 3 w 4"/>
                  <a:gd name="T21" fmla="*/ 5 h 9"/>
                  <a:gd name="T22" fmla="*/ 3 w 4"/>
                  <a:gd name="T23" fmla="*/ 6 h 9"/>
                  <a:gd name="T24" fmla="*/ 3 w 4"/>
                  <a:gd name="T25" fmla="*/ 7 h 9"/>
                  <a:gd name="T26" fmla="*/ 1 w 4"/>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9">
                    <a:moveTo>
                      <a:pt x="1" y="9"/>
                    </a:moveTo>
                    <a:cubicBezTo>
                      <a:pt x="0" y="9"/>
                      <a:pt x="0" y="8"/>
                      <a:pt x="0" y="7"/>
                    </a:cubicBezTo>
                    <a:cubicBezTo>
                      <a:pt x="0" y="6"/>
                      <a:pt x="0" y="6"/>
                      <a:pt x="0" y="6"/>
                    </a:cubicBezTo>
                    <a:cubicBezTo>
                      <a:pt x="0" y="6"/>
                      <a:pt x="0" y="5"/>
                      <a:pt x="0" y="4"/>
                    </a:cubicBezTo>
                    <a:cubicBezTo>
                      <a:pt x="0" y="3"/>
                      <a:pt x="0" y="3"/>
                      <a:pt x="0" y="2"/>
                    </a:cubicBezTo>
                    <a:cubicBezTo>
                      <a:pt x="0" y="1"/>
                      <a:pt x="0" y="1"/>
                      <a:pt x="0" y="1"/>
                    </a:cubicBezTo>
                    <a:cubicBezTo>
                      <a:pt x="0" y="0"/>
                      <a:pt x="0" y="0"/>
                      <a:pt x="1" y="0"/>
                    </a:cubicBezTo>
                    <a:cubicBezTo>
                      <a:pt x="2" y="0"/>
                      <a:pt x="3" y="0"/>
                      <a:pt x="3" y="1"/>
                    </a:cubicBezTo>
                    <a:cubicBezTo>
                      <a:pt x="3" y="2"/>
                      <a:pt x="3" y="2"/>
                      <a:pt x="3" y="2"/>
                    </a:cubicBezTo>
                    <a:cubicBezTo>
                      <a:pt x="3" y="2"/>
                      <a:pt x="3" y="3"/>
                      <a:pt x="3" y="3"/>
                    </a:cubicBezTo>
                    <a:cubicBezTo>
                      <a:pt x="4" y="4"/>
                      <a:pt x="4" y="4"/>
                      <a:pt x="3" y="5"/>
                    </a:cubicBezTo>
                    <a:cubicBezTo>
                      <a:pt x="3" y="5"/>
                      <a:pt x="3" y="6"/>
                      <a:pt x="3" y="6"/>
                    </a:cubicBezTo>
                    <a:cubicBezTo>
                      <a:pt x="3" y="7"/>
                      <a:pt x="3" y="7"/>
                      <a:pt x="3" y="7"/>
                    </a:cubicBezTo>
                    <a:cubicBezTo>
                      <a:pt x="3" y="8"/>
                      <a:pt x="2" y="9"/>
                      <a:pt x="1" y="9"/>
                    </a:cubicBezTo>
                    <a:close/>
                  </a:path>
                </a:pathLst>
              </a:cu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8" name="Freeform 991"/>
              <p:cNvSpPr>
                <a:spLocks/>
              </p:cNvSpPr>
              <p:nvPr/>
            </p:nvSpPr>
            <p:spPr bwMode="auto">
              <a:xfrm>
                <a:off x="4468" y="598"/>
                <a:ext cx="8" cy="19"/>
              </a:xfrm>
              <a:custGeom>
                <a:avLst/>
                <a:gdLst>
                  <a:gd name="T0" fmla="*/ 1 w 4"/>
                  <a:gd name="T1" fmla="*/ 9 h 9"/>
                  <a:gd name="T2" fmla="*/ 0 w 4"/>
                  <a:gd name="T3" fmla="*/ 8 h 9"/>
                  <a:gd name="T4" fmla="*/ 0 w 4"/>
                  <a:gd name="T5" fmla="*/ 7 h 9"/>
                  <a:gd name="T6" fmla="*/ 0 w 4"/>
                  <a:gd name="T7" fmla="*/ 5 h 9"/>
                  <a:gd name="T8" fmla="*/ 0 w 4"/>
                  <a:gd name="T9" fmla="*/ 3 h 9"/>
                  <a:gd name="T10" fmla="*/ 0 w 4"/>
                  <a:gd name="T11" fmla="*/ 2 h 9"/>
                  <a:gd name="T12" fmla="*/ 1 w 4"/>
                  <a:gd name="T13" fmla="*/ 0 h 9"/>
                  <a:gd name="T14" fmla="*/ 3 w 4"/>
                  <a:gd name="T15" fmla="*/ 2 h 9"/>
                  <a:gd name="T16" fmla="*/ 3 w 4"/>
                  <a:gd name="T17" fmla="*/ 3 h 9"/>
                  <a:gd name="T18" fmla="*/ 3 w 4"/>
                  <a:gd name="T19" fmla="*/ 4 h 9"/>
                  <a:gd name="T20" fmla="*/ 3 w 4"/>
                  <a:gd name="T21" fmla="*/ 6 h 9"/>
                  <a:gd name="T22" fmla="*/ 3 w 4"/>
                  <a:gd name="T23" fmla="*/ 7 h 9"/>
                  <a:gd name="T24" fmla="*/ 3 w 4"/>
                  <a:gd name="T25" fmla="*/ 8 h 9"/>
                  <a:gd name="T26" fmla="*/ 1 w 4"/>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9">
                    <a:moveTo>
                      <a:pt x="1" y="9"/>
                    </a:moveTo>
                    <a:cubicBezTo>
                      <a:pt x="0" y="9"/>
                      <a:pt x="0" y="9"/>
                      <a:pt x="0" y="8"/>
                    </a:cubicBezTo>
                    <a:cubicBezTo>
                      <a:pt x="0" y="7"/>
                      <a:pt x="0" y="7"/>
                      <a:pt x="0" y="7"/>
                    </a:cubicBezTo>
                    <a:cubicBezTo>
                      <a:pt x="0" y="6"/>
                      <a:pt x="0" y="5"/>
                      <a:pt x="0" y="5"/>
                    </a:cubicBezTo>
                    <a:cubicBezTo>
                      <a:pt x="0" y="4"/>
                      <a:pt x="0" y="3"/>
                      <a:pt x="0" y="3"/>
                    </a:cubicBezTo>
                    <a:cubicBezTo>
                      <a:pt x="0" y="2"/>
                      <a:pt x="0" y="2"/>
                      <a:pt x="0" y="2"/>
                    </a:cubicBezTo>
                    <a:cubicBezTo>
                      <a:pt x="0" y="1"/>
                      <a:pt x="0" y="0"/>
                      <a:pt x="1" y="0"/>
                    </a:cubicBezTo>
                    <a:cubicBezTo>
                      <a:pt x="2" y="0"/>
                      <a:pt x="3" y="1"/>
                      <a:pt x="3" y="2"/>
                    </a:cubicBezTo>
                    <a:cubicBezTo>
                      <a:pt x="3" y="3"/>
                      <a:pt x="3" y="3"/>
                      <a:pt x="3" y="3"/>
                    </a:cubicBezTo>
                    <a:cubicBezTo>
                      <a:pt x="3" y="3"/>
                      <a:pt x="3" y="3"/>
                      <a:pt x="3" y="4"/>
                    </a:cubicBezTo>
                    <a:cubicBezTo>
                      <a:pt x="4" y="4"/>
                      <a:pt x="4" y="5"/>
                      <a:pt x="3" y="6"/>
                    </a:cubicBezTo>
                    <a:cubicBezTo>
                      <a:pt x="3" y="6"/>
                      <a:pt x="3" y="7"/>
                      <a:pt x="3" y="7"/>
                    </a:cubicBezTo>
                    <a:cubicBezTo>
                      <a:pt x="3" y="8"/>
                      <a:pt x="3" y="8"/>
                      <a:pt x="3" y="8"/>
                    </a:cubicBezTo>
                    <a:cubicBezTo>
                      <a:pt x="3" y="9"/>
                      <a:pt x="2" y="9"/>
                      <a:pt x="1" y="9"/>
                    </a:cubicBezTo>
                    <a:close/>
                  </a:path>
                </a:pathLst>
              </a:cu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9" name="Freeform 992"/>
              <p:cNvSpPr>
                <a:spLocks/>
              </p:cNvSpPr>
              <p:nvPr/>
            </p:nvSpPr>
            <p:spPr bwMode="auto">
              <a:xfrm>
                <a:off x="4468" y="630"/>
                <a:ext cx="8" cy="20"/>
              </a:xfrm>
              <a:custGeom>
                <a:avLst/>
                <a:gdLst>
                  <a:gd name="T0" fmla="*/ 1 w 4"/>
                  <a:gd name="T1" fmla="*/ 9 h 9"/>
                  <a:gd name="T2" fmla="*/ 0 w 4"/>
                  <a:gd name="T3" fmla="*/ 7 h 9"/>
                  <a:gd name="T4" fmla="*/ 0 w 4"/>
                  <a:gd name="T5" fmla="*/ 7 h 9"/>
                  <a:gd name="T6" fmla="*/ 0 w 4"/>
                  <a:gd name="T7" fmla="*/ 4 h 9"/>
                  <a:gd name="T8" fmla="*/ 0 w 4"/>
                  <a:gd name="T9" fmla="*/ 2 h 9"/>
                  <a:gd name="T10" fmla="*/ 0 w 4"/>
                  <a:gd name="T11" fmla="*/ 1 h 9"/>
                  <a:gd name="T12" fmla="*/ 1 w 4"/>
                  <a:gd name="T13" fmla="*/ 0 h 9"/>
                  <a:gd name="T14" fmla="*/ 3 w 4"/>
                  <a:gd name="T15" fmla="*/ 1 h 9"/>
                  <a:gd name="T16" fmla="*/ 3 w 4"/>
                  <a:gd name="T17" fmla="*/ 2 h 9"/>
                  <a:gd name="T18" fmla="*/ 3 w 4"/>
                  <a:gd name="T19" fmla="*/ 4 h 9"/>
                  <a:gd name="T20" fmla="*/ 3 w 4"/>
                  <a:gd name="T21" fmla="*/ 5 h 9"/>
                  <a:gd name="T22" fmla="*/ 3 w 4"/>
                  <a:gd name="T23" fmla="*/ 7 h 9"/>
                  <a:gd name="T24" fmla="*/ 3 w 4"/>
                  <a:gd name="T25" fmla="*/ 7 h 9"/>
                  <a:gd name="T26" fmla="*/ 1 w 4"/>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9">
                    <a:moveTo>
                      <a:pt x="1" y="9"/>
                    </a:moveTo>
                    <a:cubicBezTo>
                      <a:pt x="0" y="9"/>
                      <a:pt x="0" y="8"/>
                      <a:pt x="0" y="7"/>
                    </a:cubicBezTo>
                    <a:cubicBezTo>
                      <a:pt x="0" y="7"/>
                      <a:pt x="0" y="7"/>
                      <a:pt x="0" y="7"/>
                    </a:cubicBezTo>
                    <a:cubicBezTo>
                      <a:pt x="0" y="6"/>
                      <a:pt x="0" y="5"/>
                      <a:pt x="0" y="4"/>
                    </a:cubicBezTo>
                    <a:cubicBezTo>
                      <a:pt x="0" y="4"/>
                      <a:pt x="0" y="3"/>
                      <a:pt x="0" y="2"/>
                    </a:cubicBezTo>
                    <a:cubicBezTo>
                      <a:pt x="0" y="1"/>
                      <a:pt x="0" y="1"/>
                      <a:pt x="0" y="1"/>
                    </a:cubicBezTo>
                    <a:cubicBezTo>
                      <a:pt x="0" y="0"/>
                      <a:pt x="0" y="0"/>
                      <a:pt x="1" y="0"/>
                    </a:cubicBezTo>
                    <a:cubicBezTo>
                      <a:pt x="2" y="0"/>
                      <a:pt x="3" y="0"/>
                      <a:pt x="3" y="1"/>
                    </a:cubicBezTo>
                    <a:cubicBezTo>
                      <a:pt x="3" y="2"/>
                      <a:pt x="3" y="2"/>
                      <a:pt x="3" y="2"/>
                    </a:cubicBezTo>
                    <a:cubicBezTo>
                      <a:pt x="3" y="3"/>
                      <a:pt x="3" y="3"/>
                      <a:pt x="3" y="4"/>
                    </a:cubicBezTo>
                    <a:cubicBezTo>
                      <a:pt x="4" y="4"/>
                      <a:pt x="4" y="5"/>
                      <a:pt x="3" y="5"/>
                    </a:cubicBezTo>
                    <a:cubicBezTo>
                      <a:pt x="3" y="6"/>
                      <a:pt x="3" y="6"/>
                      <a:pt x="3" y="7"/>
                    </a:cubicBezTo>
                    <a:cubicBezTo>
                      <a:pt x="3" y="7"/>
                      <a:pt x="3" y="7"/>
                      <a:pt x="3" y="7"/>
                    </a:cubicBezTo>
                    <a:cubicBezTo>
                      <a:pt x="3" y="8"/>
                      <a:pt x="2" y="9"/>
                      <a:pt x="1" y="9"/>
                    </a:cubicBezTo>
                    <a:close/>
                  </a:path>
                </a:pathLst>
              </a:cu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0" name="Freeform 993"/>
              <p:cNvSpPr>
                <a:spLocks/>
              </p:cNvSpPr>
              <p:nvPr/>
            </p:nvSpPr>
            <p:spPr bwMode="auto">
              <a:xfrm>
                <a:off x="4468" y="658"/>
                <a:ext cx="6" cy="22"/>
              </a:xfrm>
              <a:custGeom>
                <a:avLst/>
                <a:gdLst>
                  <a:gd name="T0" fmla="*/ 1 w 3"/>
                  <a:gd name="T1" fmla="*/ 10 h 10"/>
                  <a:gd name="T2" fmla="*/ 0 w 3"/>
                  <a:gd name="T3" fmla="*/ 9 h 10"/>
                  <a:gd name="T4" fmla="*/ 0 w 3"/>
                  <a:gd name="T5" fmla="*/ 7 h 10"/>
                  <a:gd name="T6" fmla="*/ 0 w 3"/>
                  <a:gd name="T7" fmla="*/ 5 h 10"/>
                  <a:gd name="T8" fmla="*/ 0 w 3"/>
                  <a:gd name="T9" fmla="*/ 4 h 10"/>
                  <a:gd name="T10" fmla="*/ 0 w 3"/>
                  <a:gd name="T11" fmla="*/ 2 h 10"/>
                  <a:gd name="T12" fmla="*/ 1 w 3"/>
                  <a:gd name="T13" fmla="*/ 0 h 10"/>
                  <a:gd name="T14" fmla="*/ 3 w 3"/>
                  <a:gd name="T15" fmla="*/ 2 h 10"/>
                  <a:gd name="T16" fmla="*/ 3 w 3"/>
                  <a:gd name="T17" fmla="*/ 4 h 10"/>
                  <a:gd name="T18" fmla="*/ 3 w 3"/>
                  <a:gd name="T19" fmla="*/ 5 h 10"/>
                  <a:gd name="T20" fmla="*/ 3 w 3"/>
                  <a:gd name="T21" fmla="*/ 6 h 10"/>
                  <a:gd name="T22" fmla="*/ 3 w 3"/>
                  <a:gd name="T23" fmla="*/ 7 h 10"/>
                  <a:gd name="T24" fmla="*/ 3 w 3"/>
                  <a:gd name="T25" fmla="*/ 9 h 10"/>
                  <a:gd name="T26" fmla="*/ 1 w 3"/>
                  <a:gd name="T2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10">
                    <a:moveTo>
                      <a:pt x="1" y="10"/>
                    </a:moveTo>
                    <a:cubicBezTo>
                      <a:pt x="0" y="10"/>
                      <a:pt x="0" y="10"/>
                      <a:pt x="0" y="9"/>
                    </a:cubicBezTo>
                    <a:cubicBezTo>
                      <a:pt x="0" y="7"/>
                      <a:pt x="0" y="7"/>
                      <a:pt x="0" y="7"/>
                    </a:cubicBezTo>
                    <a:cubicBezTo>
                      <a:pt x="0" y="6"/>
                      <a:pt x="0" y="6"/>
                      <a:pt x="0" y="5"/>
                    </a:cubicBezTo>
                    <a:cubicBezTo>
                      <a:pt x="0" y="5"/>
                      <a:pt x="0" y="4"/>
                      <a:pt x="0" y="4"/>
                    </a:cubicBezTo>
                    <a:cubicBezTo>
                      <a:pt x="0" y="2"/>
                      <a:pt x="0" y="2"/>
                      <a:pt x="0" y="2"/>
                    </a:cubicBezTo>
                    <a:cubicBezTo>
                      <a:pt x="0" y="1"/>
                      <a:pt x="0" y="0"/>
                      <a:pt x="1" y="0"/>
                    </a:cubicBezTo>
                    <a:cubicBezTo>
                      <a:pt x="2" y="0"/>
                      <a:pt x="3" y="1"/>
                      <a:pt x="3" y="2"/>
                    </a:cubicBezTo>
                    <a:cubicBezTo>
                      <a:pt x="3" y="4"/>
                      <a:pt x="3" y="4"/>
                      <a:pt x="3" y="4"/>
                    </a:cubicBezTo>
                    <a:cubicBezTo>
                      <a:pt x="3" y="4"/>
                      <a:pt x="3" y="4"/>
                      <a:pt x="3" y="5"/>
                    </a:cubicBezTo>
                    <a:cubicBezTo>
                      <a:pt x="3" y="5"/>
                      <a:pt x="3" y="5"/>
                      <a:pt x="3" y="6"/>
                    </a:cubicBezTo>
                    <a:cubicBezTo>
                      <a:pt x="3" y="6"/>
                      <a:pt x="3" y="6"/>
                      <a:pt x="3" y="7"/>
                    </a:cubicBezTo>
                    <a:cubicBezTo>
                      <a:pt x="3" y="9"/>
                      <a:pt x="3" y="9"/>
                      <a:pt x="3" y="9"/>
                    </a:cubicBezTo>
                    <a:cubicBezTo>
                      <a:pt x="3" y="10"/>
                      <a:pt x="2" y="10"/>
                      <a:pt x="1" y="10"/>
                    </a:cubicBezTo>
                    <a:close/>
                  </a:path>
                </a:pathLst>
              </a:cu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1" name="Freeform 994"/>
              <p:cNvSpPr>
                <a:spLocks/>
              </p:cNvSpPr>
              <p:nvPr/>
            </p:nvSpPr>
            <p:spPr bwMode="auto">
              <a:xfrm>
                <a:off x="4468" y="689"/>
                <a:ext cx="8" cy="22"/>
              </a:xfrm>
              <a:custGeom>
                <a:avLst/>
                <a:gdLst>
                  <a:gd name="T0" fmla="*/ 1 w 4"/>
                  <a:gd name="T1" fmla="*/ 10 h 10"/>
                  <a:gd name="T2" fmla="*/ 0 w 4"/>
                  <a:gd name="T3" fmla="*/ 8 h 10"/>
                  <a:gd name="T4" fmla="*/ 0 w 4"/>
                  <a:gd name="T5" fmla="*/ 7 h 10"/>
                  <a:gd name="T6" fmla="*/ 0 w 4"/>
                  <a:gd name="T7" fmla="*/ 5 h 10"/>
                  <a:gd name="T8" fmla="*/ 0 w 4"/>
                  <a:gd name="T9" fmla="*/ 3 h 10"/>
                  <a:gd name="T10" fmla="*/ 0 w 4"/>
                  <a:gd name="T11" fmla="*/ 2 h 10"/>
                  <a:gd name="T12" fmla="*/ 1 w 4"/>
                  <a:gd name="T13" fmla="*/ 0 h 10"/>
                  <a:gd name="T14" fmla="*/ 3 w 4"/>
                  <a:gd name="T15" fmla="*/ 2 h 10"/>
                  <a:gd name="T16" fmla="*/ 3 w 4"/>
                  <a:gd name="T17" fmla="*/ 3 h 10"/>
                  <a:gd name="T18" fmla="*/ 3 w 4"/>
                  <a:gd name="T19" fmla="*/ 4 h 10"/>
                  <a:gd name="T20" fmla="*/ 3 w 4"/>
                  <a:gd name="T21" fmla="*/ 6 h 10"/>
                  <a:gd name="T22" fmla="*/ 3 w 4"/>
                  <a:gd name="T23" fmla="*/ 7 h 10"/>
                  <a:gd name="T24" fmla="*/ 3 w 4"/>
                  <a:gd name="T25" fmla="*/ 8 h 10"/>
                  <a:gd name="T26" fmla="*/ 1 w 4"/>
                  <a:gd name="T2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10">
                    <a:moveTo>
                      <a:pt x="1" y="10"/>
                    </a:moveTo>
                    <a:cubicBezTo>
                      <a:pt x="0" y="10"/>
                      <a:pt x="0" y="9"/>
                      <a:pt x="0" y="8"/>
                    </a:cubicBezTo>
                    <a:cubicBezTo>
                      <a:pt x="0" y="7"/>
                      <a:pt x="0" y="7"/>
                      <a:pt x="0" y="7"/>
                    </a:cubicBezTo>
                    <a:cubicBezTo>
                      <a:pt x="0" y="6"/>
                      <a:pt x="0" y="6"/>
                      <a:pt x="0" y="5"/>
                    </a:cubicBezTo>
                    <a:cubicBezTo>
                      <a:pt x="0" y="4"/>
                      <a:pt x="0" y="4"/>
                      <a:pt x="0" y="3"/>
                    </a:cubicBezTo>
                    <a:cubicBezTo>
                      <a:pt x="0" y="2"/>
                      <a:pt x="0" y="2"/>
                      <a:pt x="0" y="2"/>
                    </a:cubicBezTo>
                    <a:cubicBezTo>
                      <a:pt x="0" y="1"/>
                      <a:pt x="0" y="0"/>
                      <a:pt x="1" y="0"/>
                    </a:cubicBezTo>
                    <a:cubicBezTo>
                      <a:pt x="2" y="0"/>
                      <a:pt x="3" y="1"/>
                      <a:pt x="3" y="2"/>
                    </a:cubicBezTo>
                    <a:cubicBezTo>
                      <a:pt x="3" y="3"/>
                      <a:pt x="3" y="3"/>
                      <a:pt x="3" y="3"/>
                    </a:cubicBezTo>
                    <a:cubicBezTo>
                      <a:pt x="3" y="3"/>
                      <a:pt x="3" y="4"/>
                      <a:pt x="3" y="4"/>
                    </a:cubicBezTo>
                    <a:cubicBezTo>
                      <a:pt x="4" y="5"/>
                      <a:pt x="4" y="5"/>
                      <a:pt x="3" y="6"/>
                    </a:cubicBezTo>
                    <a:cubicBezTo>
                      <a:pt x="3" y="6"/>
                      <a:pt x="3" y="7"/>
                      <a:pt x="3" y="7"/>
                    </a:cubicBezTo>
                    <a:cubicBezTo>
                      <a:pt x="3" y="8"/>
                      <a:pt x="3" y="8"/>
                      <a:pt x="3" y="8"/>
                    </a:cubicBezTo>
                    <a:cubicBezTo>
                      <a:pt x="3" y="9"/>
                      <a:pt x="2" y="10"/>
                      <a:pt x="1" y="10"/>
                    </a:cubicBezTo>
                    <a:close/>
                  </a:path>
                </a:pathLst>
              </a:cu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2" name="Freeform 995"/>
              <p:cNvSpPr>
                <a:spLocks/>
              </p:cNvSpPr>
              <p:nvPr/>
            </p:nvSpPr>
            <p:spPr bwMode="auto">
              <a:xfrm>
                <a:off x="4468" y="721"/>
                <a:ext cx="8" cy="20"/>
              </a:xfrm>
              <a:custGeom>
                <a:avLst/>
                <a:gdLst>
                  <a:gd name="T0" fmla="*/ 1 w 4"/>
                  <a:gd name="T1" fmla="*/ 9 h 9"/>
                  <a:gd name="T2" fmla="*/ 0 w 4"/>
                  <a:gd name="T3" fmla="*/ 8 h 9"/>
                  <a:gd name="T4" fmla="*/ 0 w 4"/>
                  <a:gd name="T5" fmla="*/ 7 h 9"/>
                  <a:gd name="T6" fmla="*/ 0 w 4"/>
                  <a:gd name="T7" fmla="*/ 5 h 9"/>
                  <a:gd name="T8" fmla="*/ 0 w 4"/>
                  <a:gd name="T9" fmla="*/ 2 h 9"/>
                  <a:gd name="T10" fmla="*/ 0 w 4"/>
                  <a:gd name="T11" fmla="*/ 2 h 9"/>
                  <a:gd name="T12" fmla="*/ 1 w 4"/>
                  <a:gd name="T13" fmla="*/ 0 h 9"/>
                  <a:gd name="T14" fmla="*/ 3 w 4"/>
                  <a:gd name="T15" fmla="*/ 2 h 9"/>
                  <a:gd name="T16" fmla="*/ 3 w 4"/>
                  <a:gd name="T17" fmla="*/ 2 h 9"/>
                  <a:gd name="T18" fmla="*/ 3 w 4"/>
                  <a:gd name="T19" fmla="*/ 4 h 9"/>
                  <a:gd name="T20" fmla="*/ 3 w 4"/>
                  <a:gd name="T21" fmla="*/ 5 h 9"/>
                  <a:gd name="T22" fmla="*/ 3 w 4"/>
                  <a:gd name="T23" fmla="*/ 7 h 9"/>
                  <a:gd name="T24" fmla="*/ 3 w 4"/>
                  <a:gd name="T25" fmla="*/ 8 h 9"/>
                  <a:gd name="T26" fmla="*/ 1 w 4"/>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9">
                    <a:moveTo>
                      <a:pt x="1" y="9"/>
                    </a:moveTo>
                    <a:cubicBezTo>
                      <a:pt x="0" y="9"/>
                      <a:pt x="0" y="9"/>
                      <a:pt x="0" y="8"/>
                    </a:cubicBezTo>
                    <a:cubicBezTo>
                      <a:pt x="0" y="7"/>
                      <a:pt x="0" y="7"/>
                      <a:pt x="0" y="7"/>
                    </a:cubicBezTo>
                    <a:cubicBezTo>
                      <a:pt x="0" y="6"/>
                      <a:pt x="0" y="5"/>
                      <a:pt x="0" y="5"/>
                    </a:cubicBezTo>
                    <a:cubicBezTo>
                      <a:pt x="0" y="4"/>
                      <a:pt x="0" y="3"/>
                      <a:pt x="0" y="2"/>
                    </a:cubicBezTo>
                    <a:cubicBezTo>
                      <a:pt x="0" y="2"/>
                      <a:pt x="0" y="2"/>
                      <a:pt x="0" y="2"/>
                    </a:cubicBezTo>
                    <a:cubicBezTo>
                      <a:pt x="0" y="1"/>
                      <a:pt x="0" y="0"/>
                      <a:pt x="1" y="0"/>
                    </a:cubicBezTo>
                    <a:cubicBezTo>
                      <a:pt x="2" y="0"/>
                      <a:pt x="3" y="1"/>
                      <a:pt x="3" y="2"/>
                    </a:cubicBezTo>
                    <a:cubicBezTo>
                      <a:pt x="3" y="2"/>
                      <a:pt x="3" y="2"/>
                      <a:pt x="3" y="2"/>
                    </a:cubicBezTo>
                    <a:cubicBezTo>
                      <a:pt x="3" y="3"/>
                      <a:pt x="3" y="3"/>
                      <a:pt x="3" y="4"/>
                    </a:cubicBezTo>
                    <a:cubicBezTo>
                      <a:pt x="4" y="4"/>
                      <a:pt x="4" y="5"/>
                      <a:pt x="3" y="5"/>
                    </a:cubicBezTo>
                    <a:cubicBezTo>
                      <a:pt x="3" y="6"/>
                      <a:pt x="3" y="6"/>
                      <a:pt x="3" y="7"/>
                    </a:cubicBezTo>
                    <a:cubicBezTo>
                      <a:pt x="3" y="8"/>
                      <a:pt x="3" y="8"/>
                      <a:pt x="3" y="8"/>
                    </a:cubicBezTo>
                    <a:cubicBezTo>
                      <a:pt x="3" y="9"/>
                      <a:pt x="2" y="9"/>
                      <a:pt x="1" y="9"/>
                    </a:cubicBezTo>
                    <a:close/>
                  </a:path>
                </a:pathLst>
              </a:cu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3" name="Freeform 996"/>
              <p:cNvSpPr>
                <a:spLocks/>
              </p:cNvSpPr>
              <p:nvPr/>
            </p:nvSpPr>
            <p:spPr bwMode="auto">
              <a:xfrm>
                <a:off x="4468" y="754"/>
                <a:ext cx="8" cy="19"/>
              </a:xfrm>
              <a:custGeom>
                <a:avLst/>
                <a:gdLst>
                  <a:gd name="T0" fmla="*/ 1 w 4"/>
                  <a:gd name="T1" fmla="*/ 9 h 9"/>
                  <a:gd name="T2" fmla="*/ 0 w 4"/>
                  <a:gd name="T3" fmla="*/ 7 h 9"/>
                  <a:gd name="T4" fmla="*/ 0 w 4"/>
                  <a:gd name="T5" fmla="*/ 6 h 9"/>
                  <a:gd name="T6" fmla="*/ 0 w 4"/>
                  <a:gd name="T7" fmla="*/ 4 h 9"/>
                  <a:gd name="T8" fmla="*/ 0 w 4"/>
                  <a:gd name="T9" fmla="*/ 2 h 9"/>
                  <a:gd name="T10" fmla="*/ 0 w 4"/>
                  <a:gd name="T11" fmla="*/ 1 h 9"/>
                  <a:gd name="T12" fmla="*/ 1 w 4"/>
                  <a:gd name="T13" fmla="*/ 0 h 9"/>
                  <a:gd name="T14" fmla="*/ 3 w 4"/>
                  <a:gd name="T15" fmla="*/ 1 h 9"/>
                  <a:gd name="T16" fmla="*/ 3 w 4"/>
                  <a:gd name="T17" fmla="*/ 2 h 9"/>
                  <a:gd name="T18" fmla="*/ 3 w 4"/>
                  <a:gd name="T19" fmla="*/ 3 h 9"/>
                  <a:gd name="T20" fmla="*/ 3 w 4"/>
                  <a:gd name="T21" fmla="*/ 5 h 9"/>
                  <a:gd name="T22" fmla="*/ 3 w 4"/>
                  <a:gd name="T23" fmla="*/ 6 h 9"/>
                  <a:gd name="T24" fmla="*/ 3 w 4"/>
                  <a:gd name="T25" fmla="*/ 7 h 9"/>
                  <a:gd name="T26" fmla="*/ 1 w 4"/>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9">
                    <a:moveTo>
                      <a:pt x="1" y="9"/>
                    </a:moveTo>
                    <a:cubicBezTo>
                      <a:pt x="0" y="9"/>
                      <a:pt x="0" y="8"/>
                      <a:pt x="0" y="7"/>
                    </a:cubicBezTo>
                    <a:cubicBezTo>
                      <a:pt x="0" y="6"/>
                      <a:pt x="0" y="6"/>
                      <a:pt x="0" y="6"/>
                    </a:cubicBezTo>
                    <a:cubicBezTo>
                      <a:pt x="0" y="6"/>
                      <a:pt x="0" y="5"/>
                      <a:pt x="0" y="4"/>
                    </a:cubicBezTo>
                    <a:cubicBezTo>
                      <a:pt x="0" y="4"/>
                      <a:pt x="0" y="3"/>
                      <a:pt x="0" y="2"/>
                    </a:cubicBezTo>
                    <a:cubicBezTo>
                      <a:pt x="0" y="1"/>
                      <a:pt x="0" y="1"/>
                      <a:pt x="0" y="1"/>
                    </a:cubicBezTo>
                    <a:cubicBezTo>
                      <a:pt x="0" y="0"/>
                      <a:pt x="0" y="0"/>
                      <a:pt x="1" y="0"/>
                    </a:cubicBezTo>
                    <a:cubicBezTo>
                      <a:pt x="2" y="0"/>
                      <a:pt x="3" y="0"/>
                      <a:pt x="3" y="1"/>
                    </a:cubicBezTo>
                    <a:cubicBezTo>
                      <a:pt x="3" y="2"/>
                      <a:pt x="3" y="2"/>
                      <a:pt x="3" y="2"/>
                    </a:cubicBezTo>
                    <a:cubicBezTo>
                      <a:pt x="3" y="2"/>
                      <a:pt x="3" y="3"/>
                      <a:pt x="3" y="3"/>
                    </a:cubicBezTo>
                    <a:cubicBezTo>
                      <a:pt x="4" y="4"/>
                      <a:pt x="4" y="5"/>
                      <a:pt x="3" y="5"/>
                    </a:cubicBezTo>
                    <a:cubicBezTo>
                      <a:pt x="3" y="6"/>
                      <a:pt x="3" y="6"/>
                      <a:pt x="3" y="6"/>
                    </a:cubicBezTo>
                    <a:cubicBezTo>
                      <a:pt x="3" y="7"/>
                      <a:pt x="3" y="7"/>
                      <a:pt x="3" y="7"/>
                    </a:cubicBezTo>
                    <a:cubicBezTo>
                      <a:pt x="3" y="8"/>
                      <a:pt x="2" y="9"/>
                      <a:pt x="1" y="9"/>
                    </a:cubicBezTo>
                    <a:close/>
                  </a:path>
                </a:pathLst>
              </a:cu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4" name="Freeform 997"/>
              <p:cNvSpPr>
                <a:spLocks/>
              </p:cNvSpPr>
              <p:nvPr/>
            </p:nvSpPr>
            <p:spPr bwMode="auto">
              <a:xfrm>
                <a:off x="4468" y="784"/>
                <a:ext cx="8" cy="20"/>
              </a:xfrm>
              <a:custGeom>
                <a:avLst/>
                <a:gdLst>
                  <a:gd name="T0" fmla="*/ 1 w 4"/>
                  <a:gd name="T1" fmla="*/ 9 h 9"/>
                  <a:gd name="T2" fmla="*/ 0 w 4"/>
                  <a:gd name="T3" fmla="*/ 8 h 9"/>
                  <a:gd name="T4" fmla="*/ 0 w 4"/>
                  <a:gd name="T5" fmla="*/ 7 h 9"/>
                  <a:gd name="T6" fmla="*/ 0 w 4"/>
                  <a:gd name="T7" fmla="*/ 5 h 9"/>
                  <a:gd name="T8" fmla="*/ 0 w 4"/>
                  <a:gd name="T9" fmla="*/ 3 h 9"/>
                  <a:gd name="T10" fmla="*/ 0 w 4"/>
                  <a:gd name="T11" fmla="*/ 2 h 9"/>
                  <a:gd name="T12" fmla="*/ 1 w 4"/>
                  <a:gd name="T13" fmla="*/ 0 h 9"/>
                  <a:gd name="T14" fmla="*/ 3 w 4"/>
                  <a:gd name="T15" fmla="*/ 2 h 9"/>
                  <a:gd name="T16" fmla="*/ 3 w 4"/>
                  <a:gd name="T17" fmla="*/ 3 h 9"/>
                  <a:gd name="T18" fmla="*/ 3 w 4"/>
                  <a:gd name="T19" fmla="*/ 4 h 9"/>
                  <a:gd name="T20" fmla="*/ 3 w 4"/>
                  <a:gd name="T21" fmla="*/ 6 h 9"/>
                  <a:gd name="T22" fmla="*/ 3 w 4"/>
                  <a:gd name="T23" fmla="*/ 7 h 9"/>
                  <a:gd name="T24" fmla="*/ 3 w 4"/>
                  <a:gd name="T25" fmla="*/ 8 h 9"/>
                  <a:gd name="T26" fmla="*/ 1 w 4"/>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9">
                    <a:moveTo>
                      <a:pt x="1" y="9"/>
                    </a:moveTo>
                    <a:cubicBezTo>
                      <a:pt x="0" y="9"/>
                      <a:pt x="0" y="9"/>
                      <a:pt x="0" y="8"/>
                    </a:cubicBezTo>
                    <a:cubicBezTo>
                      <a:pt x="0" y="7"/>
                      <a:pt x="0" y="7"/>
                      <a:pt x="0" y="7"/>
                    </a:cubicBezTo>
                    <a:cubicBezTo>
                      <a:pt x="0" y="6"/>
                      <a:pt x="0" y="6"/>
                      <a:pt x="0" y="5"/>
                    </a:cubicBezTo>
                    <a:cubicBezTo>
                      <a:pt x="0" y="4"/>
                      <a:pt x="0" y="3"/>
                      <a:pt x="0" y="3"/>
                    </a:cubicBezTo>
                    <a:cubicBezTo>
                      <a:pt x="0" y="2"/>
                      <a:pt x="0" y="2"/>
                      <a:pt x="0" y="2"/>
                    </a:cubicBezTo>
                    <a:cubicBezTo>
                      <a:pt x="0" y="1"/>
                      <a:pt x="0" y="0"/>
                      <a:pt x="1" y="0"/>
                    </a:cubicBezTo>
                    <a:cubicBezTo>
                      <a:pt x="2" y="0"/>
                      <a:pt x="3" y="1"/>
                      <a:pt x="3" y="2"/>
                    </a:cubicBezTo>
                    <a:cubicBezTo>
                      <a:pt x="3" y="3"/>
                      <a:pt x="3" y="3"/>
                      <a:pt x="3" y="3"/>
                    </a:cubicBezTo>
                    <a:cubicBezTo>
                      <a:pt x="3" y="3"/>
                      <a:pt x="3" y="4"/>
                      <a:pt x="3" y="4"/>
                    </a:cubicBezTo>
                    <a:cubicBezTo>
                      <a:pt x="4" y="5"/>
                      <a:pt x="4" y="5"/>
                      <a:pt x="3" y="6"/>
                    </a:cubicBezTo>
                    <a:cubicBezTo>
                      <a:pt x="3" y="6"/>
                      <a:pt x="3" y="7"/>
                      <a:pt x="3" y="7"/>
                    </a:cubicBezTo>
                    <a:cubicBezTo>
                      <a:pt x="3" y="8"/>
                      <a:pt x="3" y="8"/>
                      <a:pt x="3" y="8"/>
                    </a:cubicBezTo>
                    <a:cubicBezTo>
                      <a:pt x="3" y="9"/>
                      <a:pt x="2" y="9"/>
                      <a:pt x="1" y="9"/>
                    </a:cubicBezTo>
                    <a:close/>
                  </a:path>
                </a:pathLst>
              </a:cu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5" name="Freeform 998"/>
              <p:cNvSpPr>
                <a:spLocks/>
              </p:cNvSpPr>
              <p:nvPr/>
            </p:nvSpPr>
            <p:spPr bwMode="auto">
              <a:xfrm>
                <a:off x="4468" y="817"/>
                <a:ext cx="8" cy="19"/>
              </a:xfrm>
              <a:custGeom>
                <a:avLst/>
                <a:gdLst>
                  <a:gd name="T0" fmla="*/ 1 w 4"/>
                  <a:gd name="T1" fmla="*/ 9 h 9"/>
                  <a:gd name="T2" fmla="*/ 0 w 4"/>
                  <a:gd name="T3" fmla="*/ 8 h 9"/>
                  <a:gd name="T4" fmla="*/ 0 w 4"/>
                  <a:gd name="T5" fmla="*/ 7 h 9"/>
                  <a:gd name="T6" fmla="*/ 0 w 4"/>
                  <a:gd name="T7" fmla="*/ 5 h 9"/>
                  <a:gd name="T8" fmla="*/ 0 w 4"/>
                  <a:gd name="T9" fmla="*/ 2 h 9"/>
                  <a:gd name="T10" fmla="*/ 0 w 4"/>
                  <a:gd name="T11" fmla="*/ 2 h 9"/>
                  <a:gd name="T12" fmla="*/ 1 w 4"/>
                  <a:gd name="T13" fmla="*/ 0 h 9"/>
                  <a:gd name="T14" fmla="*/ 3 w 4"/>
                  <a:gd name="T15" fmla="*/ 2 h 9"/>
                  <a:gd name="T16" fmla="*/ 3 w 4"/>
                  <a:gd name="T17" fmla="*/ 2 h 9"/>
                  <a:gd name="T18" fmla="*/ 3 w 4"/>
                  <a:gd name="T19" fmla="*/ 4 h 9"/>
                  <a:gd name="T20" fmla="*/ 3 w 4"/>
                  <a:gd name="T21" fmla="*/ 5 h 9"/>
                  <a:gd name="T22" fmla="*/ 3 w 4"/>
                  <a:gd name="T23" fmla="*/ 7 h 9"/>
                  <a:gd name="T24" fmla="*/ 3 w 4"/>
                  <a:gd name="T25" fmla="*/ 8 h 9"/>
                  <a:gd name="T26" fmla="*/ 1 w 4"/>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9">
                    <a:moveTo>
                      <a:pt x="1" y="9"/>
                    </a:moveTo>
                    <a:cubicBezTo>
                      <a:pt x="0" y="9"/>
                      <a:pt x="0" y="8"/>
                      <a:pt x="0" y="8"/>
                    </a:cubicBezTo>
                    <a:cubicBezTo>
                      <a:pt x="0" y="7"/>
                      <a:pt x="0" y="7"/>
                      <a:pt x="0" y="7"/>
                    </a:cubicBezTo>
                    <a:cubicBezTo>
                      <a:pt x="0" y="6"/>
                      <a:pt x="0" y="5"/>
                      <a:pt x="0" y="5"/>
                    </a:cubicBezTo>
                    <a:cubicBezTo>
                      <a:pt x="0" y="4"/>
                      <a:pt x="0" y="3"/>
                      <a:pt x="0" y="2"/>
                    </a:cubicBezTo>
                    <a:cubicBezTo>
                      <a:pt x="0" y="2"/>
                      <a:pt x="0" y="2"/>
                      <a:pt x="0" y="2"/>
                    </a:cubicBezTo>
                    <a:cubicBezTo>
                      <a:pt x="0" y="1"/>
                      <a:pt x="0" y="0"/>
                      <a:pt x="1" y="0"/>
                    </a:cubicBezTo>
                    <a:cubicBezTo>
                      <a:pt x="2" y="0"/>
                      <a:pt x="3" y="1"/>
                      <a:pt x="3" y="2"/>
                    </a:cubicBezTo>
                    <a:cubicBezTo>
                      <a:pt x="3" y="2"/>
                      <a:pt x="3" y="2"/>
                      <a:pt x="3" y="2"/>
                    </a:cubicBezTo>
                    <a:cubicBezTo>
                      <a:pt x="3" y="3"/>
                      <a:pt x="3" y="3"/>
                      <a:pt x="3" y="4"/>
                    </a:cubicBezTo>
                    <a:cubicBezTo>
                      <a:pt x="4" y="4"/>
                      <a:pt x="4" y="5"/>
                      <a:pt x="3" y="5"/>
                    </a:cubicBezTo>
                    <a:cubicBezTo>
                      <a:pt x="3" y="6"/>
                      <a:pt x="3" y="6"/>
                      <a:pt x="3" y="7"/>
                    </a:cubicBezTo>
                    <a:cubicBezTo>
                      <a:pt x="3" y="8"/>
                      <a:pt x="3" y="8"/>
                      <a:pt x="3" y="8"/>
                    </a:cubicBezTo>
                    <a:cubicBezTo>
                      <a:pt x="3" y="8"/>
                      <a:pt x="2" y="9"/>
                      <a:pt x="1" y="9"/>
                    </a:cubicBezTo>
                    <a:close/>
                  </a:path>
                </a:pathLst>
              </a:cu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6" name="Freeform 999"/>
              <p:cNvSpPr>
                <a:spLocks/>
              </p:cNvSpPr>
              <p:nvPr/>
            </p:nvSpPr>
            <p:spPr bwMode="auto">
              <a:xfrm>
                <a:off x="4468" y="849"/>
                <a:ext cx="8" cy="20"/>
              </a:xfrm>
              <a:custGeom>
                <a:avLst/>
                <a:gdLst>
                  <a:gd name="T0" fmla="*/ 1 w 4"/>
                  <a:gd name="T1" fmla="*/ 9 h 9"/>
                  <a:gd name="T2" fmla="*/ 0 w 4"/>
                  <a:gd name="T3" fmla="*/ 7 h 9"/>
                  <a:gd name="T4" fmla="*/ 0 w 4"/>
                  <a:gd name="T5" fmla="*/ 6 h 9"/>
                  <a:gd name="T6" fmla="*/ 0 w 4"/>
                  <a:gd name="T7" fmla="*/ 4 h 9"/>
                  <a:gd name="T8" fmla="*/ 0 w 4"/>
                  <a:gd name="T9" fmla="*/ 2 h 9"/>
                  <a:gd name="T10" fmla="*/ 0 w 4"/>
                  <a:gd name="T11" fmla="*/ 1 h 9"/>
                  <a:gd name="T12" fmla="*/ 1 w 4"/>
                  <a:gd name="T13" fmla="*/ 0 h 9"/>
                  <a:gd name="T14" fmla="*/ 3 w 4"/>
                  <a:gd name="T15" fmla="*/ 1 h 9"/>
                  <a:gd name="T16" fmla="*/ 3 w 4"/>
                  <a:gd name="T17" fmla="*/ 2 h 9"/>
                  <a:gd name="T18" fmla="*/ 3 w 4"/>
                  <a:gd name="T19" fmla="*/ 3 h 9"/>
                  <a:gd name="T20" fmla="*/ 3 w 4"/>
                  <a:gd name="T21" fmla="*/ 5 h 9"/>
                  <a:gd name="T22" fmla="*/ 3 w 4"/>
                  <a:gd name="T23" fmla="*/ 6 h 9"/>
                  <a:gd name="T24" fmla="*/ 3 w 4"/>
                  <a:gd name="T25" fmla="*/ 7 h 9"/>
                  <a:gd name="T26" fmla="*/ 1 w 4"/>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9">
                    <a:moveTo>
                      <a:pt x="1" y="9"/>
                    </a:moveTo>
                    <a:cubicBezTo>
                      <a:pt x="0" y="9"/>
                      <a:pt x="0" y="8"/>
                      <a:pt x="0" y="7"/>
                    </a:cubicBezTo>
                    <a:cubicBezTo>
                      <a:pt x="0" y="6"/>
                      <a:pt x="0" y="6"/>
                      <a:pt x="0" y="6"/>
                    </a:cubicBezTo>
                    <a:cubicBezTo>
                      <a:pt x="0" y="6"/>
                      <a:pt x="0" y="5"/>
                      <a:pt x="0" y="4"/>
                    </a:cubicBezTo>
                    <a:cubicBezTo>
                      <a:pt x="0" y="3"/>
                      <a:pt x="0" y="3"/>
                      <a:pt x="0" y="2"/>
                    </a:cubicBezTo>
                    <a:cubicBezTo>
                      <a:pt x="0" y="1"/>
                      <a:pt x="0" y="1"/>
                      <a:pt x="0" y="1"/>
                    </a:cubicBezTo>
                    <a:cubicBezTo>
                      <a:pt x="0" y="0"/>
                      <a:pt x="0" y="0"/>
                      <a:pt x="1" y="0"/>
                    </a:cubicBezTo>
                    <a:cubicBezTo>
                      <a:pt x="2" y="0"/>
                      <a:pt x="3" y="0"/>
                      <a:pt x="3" y="1"/>
                    </a:cubicBezTo>
                    <a:cubicBezTo>
                      <a:pt x="3" y="2"/>
                      <a:pt x="3" y="2"/>
                      <a:pt x="3" y="2"/>
                    </a:cubicBezTo>
                    <a:cubicBezTo>
                      <a:pt x="3" y="2"/>
                      <a:pt x="3" y="3"/>
                      <a:pt x="3" y="3"/>
                    </a:cubicBezTo>
                    <a:cubicBezTo>
                      <a:pt x="4" y="4"/>
                      <a:pt x="4" y="4"/>
                      <a:pt x="3" y="5"/>
                    </a:cubicBezTo>
                    <a:cubicBezTo>
                      <a:pt x="3" y="5"/>
                      <a:pt x="3" y="6"/>
                      <a:pt x="3" y="6"/>
                    </a:cubicBezTo>
                    <a:cubicBezTo>
                      <a:pt x="3" y="7"/>
                      <a:pt x="3" y="7"/>
                      <a:pt x="3" y="7"/>
                    </a:cubicBezTo>
                    <a:cubicBezTo>
                      <a:pt x="3" y="8"/>
                      <a:pt x="2" y="9"/>
                      <a:pt x="1" y="9"/>
                    </a:cubicBezTo>
                    <a:close/>
                  </a:path>
                </a:pathLst>
              </a:cu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7" name="Freeform 1000"/>
              <p:cNvSpPr>
                <a:spLocks/>
              </p:cNvSpPr>
              <p:nvPr/>
            </p:nvSpPr>
            <p:spPr bwMode="auto">
              <a:xfrm>
                <a:off x="4468" y="880"/>
                <a:ext cx="8" cy="19"/>
              </a:xfrm>
              <a:custGeom>
                <a:avLst/>
                <a:gdLst>
                  <a:gd name="T0" fmla="*/ 1 w 4"/>
                  <a:gd name="T1" fmla="*/ 9 h 9"/>
                  <a:gd name="T2" fmla="*/ 0 w 4"/>
                  <a:gd name="T3" fmla="*/ 8 h 9"/>
                  <a:gd name="T4" fmla="*/ 0 w 4"/>
                  <a:gd name="T5" fmla="*/ 7 h 9"/>
                  <a:gd name="T6" fmla="*/ 0 w 4"/>
                  <a:gd name="T7" fmla="*/ 5 h 9"/>
                  <a:gd name="T8" fmla="*/ 0 w 4"/>
                  <a:gd name="T9" fmla="*/ 3 h 9"/>
                  <a:gd name="T10" fmla="*/ 0 w 4"/>
                  <a:gd name="T11" fmla="*/ 2 h 9"/>
                  <a:gd name="T12" fmla="*/ 1 w 4"/>
                  <a:gd name="T13" fmla="*/ 0 h 9"/>
                  <a:gd name="T14" fmla="*/ 3 w 4"/>
                  <a:gd name="T15" fmla="*/ 2 h 9"/>
                  <a:gd name="T16" fmla="*/ 3 w 4"/>
                  <a:gd name="T17" fmla="*/ 3 h 9"/>
                  <a:gd name="T18" fmla="*/ 3 w 4"/>
                  <a:gd name="T19" fmla="*/ 4 h 9"/>
                  <a:gd name="T20" fmla="*/ 3 w 4"/>
                  <a:gd name="T21" fmla="*/ 6 h 9"/>
                  <a:gd name="T22" fmla="*/ 3 w 4"/>
                  <a:gd name="T23" fmla="*/ 7 h 9"/>
                  <a:gd name="T24" fmla="*/ 3 w 4"/>
                  <a:gd name="T25" fmla="*/ 8 h 9"/>
                  <a:gd name="T26" fmla="*/ 1 w 4"/>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9">
                    <a:moveTo>
                      <a:pt x="1" y="9"/>
                    </a:moveTo>
                    <a:cubicBezTo>
                      <a:pt x="0" y="9"/>
                      <a:pt x="0" y="9"/>
                      <a:pt x="0" y="8"/>
                    </a:cubicBezTo>
                    <a:cubicBezTo>
                      <a:pt x="0" y="7"/>
                      <a:pt x="0" y="7"/>
                      <a:pt x="0" y="7"/>
                    </a:cubicBezTo>
                    <a:cubicBezTo>
                      <a:pt x="0" y="6"/>
                      <a:pt x="0" y="5"/>
                      <a:pt x="0" y="5"/>
                    </a:cubicBezTo>
                    <a:cubicBezTo>
                      <a:pt x="0" y="4"/>
                      <a:pt x="0" y="3"/>
                      <a:pt x="0" y="3"/>
                    </a:cubicBezTo>
                    <a:cubicBezTo>
                      <a:pt x="0" y="2"/>
                      <a:pt x="0" y="2"/>
                      <a:pt x="0" y="2"/>
                    </a:cubicBezTo>
                    <a:cubicBezTo>
                      <a:pt x="0" y="1"/>
                      <a:pt x="0" y="0"/>
                      <a:pt x="1" y="0"/>
                    </a:cubicBezTo>
                    <a:cubicBezTo>
                      <a:pt x="2" y="0"/>
                      <a:pt x="3" y="1"/>
                      <a:pt x="3" y="2"/>
                    </a:cubicBezTo>
                    <a:cubicBezTo>
                      <a:pt x="3" y="3"/>
                      <a:pt x="3" y="3"/>
                      <a:pt x="3" y="3"/>
                    </a:cubicBezTo>
                    <a:cubicBezTo>
                      <a:pt x="3" y="3"/>
                      <a:pt x="3" y="3"/>
                      <a:pt x="3" y="4"/>
                    </a:cubicBezTo>
                    <a:cubicBezTo>
                      <a:pt x="4" y="4"/>
                      <a:pt x="4" y="5"/>
                      <a:pt x="3" y="6"/>
                    </a:cubicBezTo>
                    <a:cubicBezTo>
                      <a:pt x="3" y="6"/>
                      <a:pt x="3" y="7"/>
                      <a:pt x="3" y="7"/>
                    </a:cubicBezTo>
                    <a:cubicBezTo>
                      <a:pt x="3" y="8"/>
                      <a:pt x="3" y="8"/>
                      <a:pt x="3" y="8"/>
                    </a:cubicBezTo>
                    <a:cubicBezTo>
                      <a:pt x="3" y="9"/>
                      <a:pt x="2" y="9"/>
                      <a:pt x="1" y="9"/>
                    </a:cubicBezTo>
                    <a:close/>
                  </a:path>
                </a:pathLst>
              </a:cu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8" name="Freeform 1001"/>
              <p:cNvSpPr>
                <a:spLocks/>
              </p:cNvSpPr>
              <p:nvPr/>
            </p:nvSpPr>
            <p:spPr bwMode="auto">
              <a:xfrm>
                <a:off x="4468" y="912"/>
                <a:ext cx="8" cy="20"/>
              </a:xfrm>
              <a:custGeom>
                <a:avLst/>
                <a:gdLst>
                  <a:gd name="T0" fmla="*/ 1 w 4"/>
                  <a:gd name="T1" fmla="*/ 9 h 9"/>
                  <a:gd name="T2" fmla="*/ 0 w 4"/>
                  <a:gd name="T3" fmla="*/ 7 h 9"/>
                  <a:gd name="T4" fmla="*/ 0 w 4"/>
                  <a:gd name="T5" fmla="*/ 7 h 9"/>
                  <a:gd name="T6" fmla="*/ 0 w 4"/>
                  <a:gd name="T7" fmla="*/ 4 h 9"/>
                  <a:gd name="T8" fmla="*/ 0 w 4"/>
                  <a:gd name="T9" fmla="*/ 2 h 9"/>
                  <a:gd name="T10" fmla="*/ 0 w 4"/>
                  <a:gd name="T11" fmla="*/ 1 h 9"/>
                  <a:gd name="T12" fmla="*/ 1 w 4"/>
                  <a:gd name="T13" fmla="*/ 0 h 9"/>
                  <a:gd name="T14" fmla="*/ 3 w 4"/>
                  <a:gd name="T15" fmla="*/ 1 h 9"/>
                  <a:gd name="T16" fmla="*/ 3 w 4"/>
                  <a:gd name="T17" fmla="*/ 2 h 9"/>
                  <a:gd name="T18" fmla="*/ 3 w 4"/>
                  <a:gd name="T19" fmla="*/ 4 h 9"/>
                  <a:gd name="T20" fmla="*/ 3 w 4"/>
                  <a:gd name="T21" fmla="*/ 5 h 9"/>
                  <a:gd name="T22" fmla="*/ 3 w 4"/>
                  <a:gd name="T23" fmla="*/ 7 h 9"/>
                  <a:gd name="T24" fmla="*/ 3 w 4"/>
                  <a:gd name="T25" fmla="*/ 7 h 9"/>
                  <a:gd name="T26" fmla="*/ 1 w 4"/>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9">
                    <a:moveTo>
                      <a:pt x="1" y="9"/>
                    </a:moveTo>
                    <a:cubicBezTo>
                      <a:pt x="0" y="9"/>
                      <a:pt x="0" y="8"/>
                      <a:pt x="0" y="7"/>
                    </a:cubicBezTo>
                    <a:cubicBezTo>
                      <a:pt x="0" y="7"/>
                      <a:pt x="0" y="7"/>
                      <a:pt x="0" y="7"/>
                    </a:cubicBezTo>
                    <a:cubicBezTo>
                      <a:pt x="0" y="6"/>
                      <a:pt x="0" y="5"/>
                      <a:pt x="0" y="4"/>
                    </a:cubicBezTo>
                    <a:cubicBezTo>
                      <a:pt x="0" y="4"/>
                      <a:pt x="0" y="3"/>
                      <a:pt x="0" y="2"/>
                    </a:cubicBezTo>
                    <a:cubicBezTo>
                      <a:pt x="0" y="1"/>
                      <a:pt x="0" y="1"/>
                      <a:pt x="0" y="1"/>
                    </a:cubicBezTo>
                    <a:cubicBezTo>
                      <a:pt x="0" y="1"/>
                      <a:pt x="0" y="0"/>
                      <a:pt x="1" y="0"/>
                    </a:cubicBezTo>
                    <a:cubicBezTo>
                      <a:pt x="2" y="0"/>
                      <a:pt x="3" y="1"/>
                      <a:pt x="3" y="1"/>
                    </a:cubicBezTo>
                    <a:cubicBezTo>
                      <a:pt x="3" y="2"/>
                      <a:pt x="3" y="2"/>
                      <a:pt x="3" y="2"/>
                    </a:cubicBezTo>
                    <a:cubicBezTo>
                      <a:pt x="3" y="3"/>
                      <a:pt x="3" y="3"/>
                      <a:pt x="3" y="4"/>
                    </a:cubicBezTo>
                    <a:cubicBezTo>
                      <a:pt x="4" y="4"/>
                      <a:pt x="4" y="5"/>
                      <a:pt x="3" y="5"/>
                    </a:cubicBezTo>
                    <a:cubicBezTo>
                      <a:pt x="3" y="6"/>
                      <a:pt x="3" y="6"/>
                      <a:pt x="3" y="7"/>
                    </a:cubicBezTo>
                    <a:cubicBezTo>
                      <a:pt x="3" y="7"/>
                      <a:pt x="3" y="7"/>
                      <a:pt x="3" y="7"/>
                    </a:cubicBezTo>
                    <a:cubicBezTo>
                      <a:pt x="3" y="8"/>
                      <a:pt x="2" y="9"/>
                      <a:pt x="1" y="9"/>
                    </a:cubicBezTo>
                    <a:close/>
                  </a:path>
                </a:pathLst>
              </a:cu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9" name="Freeform 1002"/>
              <p:cNvSpPr>
                <a:spLocks/>
              </p:cNvSpPr>
              <p:nvPr/>
            </p:nvSpPr>
            <p:spPr bwMode="auto">
              <a:xfrm>
                <a:off x="4468" y="942"/>
                <a:ext cx="8" cy="22"/>
              </a:xfrm>
              <a:custGeom>
                <a:avLst/>
                <a:gdLst>
                  <a:gd name="T0" fmla="*/ 1 w 4"/>
                  <a:gd name="T1" fmla="*/ 10 h 10"/>
                  <a:gd name="T2" fmla="*/ 0 w 4"/>
                  <a:gd name="T3" fmla="*/ 8 h 10"/>
                  <a:gd name="T4" fmla="*/ 0 w 4"/>
                  <a:gd name="T5" fmla="*/ 7 h 10"/>
                  <a:gd name="T6" fmla="*/ 0 w 4"/>
                  <a:gd name="T7" fmla="*/ 5 h 10"/>
                  <a:gd name="T8" fmla="*/ 0 w 4"/>
                  <a:gd name="T9" fmla="*/ 3 h 10"/>
                  <a:gd name="T10" fmla="*/ 0 w 4"/>
                  <a:gd name="T11" fmla="*/ 2 h 10"/>
                  <a:gd name="T12" fmla="*/ 1 w 4"/>
                  <a:gd name="T13" fmla="*/ 0 h 10"/>
                  <a:gd name="T14" fmla="*/ 3 w 4"/>
                  <a:gd name="T15" fmla="*/ 2 h 10"/>
                  <a:gd name="T16" fmla="*/ 3 w 4"/>
                  <a:gd name="T17" fmla="*/ 3 h 10"/>
                  <a:gd name="T18" fmla="*/ 3 w 4"/>
                  <a:gd name="T19" fmla="*/ 4 h 10"/>
                  <a:gd name="T20" fmla="*/ 3 w 4"/>
                  <a:gd name="T21" fmla="*/ 6 h 10"/>
                  <a:gd name="T22" fmla="*/ 3 w 4"/>
                  <a:gd name="T23" fmla="*/ 7 h 10"/>
                  <a:gd name="T24" fmla="*/ 3 w 4"/>
                  <a:gd name="T25" fmla="*/ 8 h 10"/>
                  <a:gd name="T26" fmla="*/ 1 w 4"/>
                  <a:gd name="T2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10">
                    <a:moveTo>
                      <a:pt x="1" y="10"/>
                    </a:moveTo>
                    <a:cubicBezTo>
                      <a:pt x="0" y="10"/>
                      <a:pt x="0" y="9"/>
                      <a:pt x="0" y="8"/>
                    </a:cubicBezTo>
                    <a:cubicBezTo>
                      <a:pt x="0" y="7"/>
                      <a:pt x="0" y="7"/>
                      <a:pt x="0" y="7"/>
                    </a:cubicBezTo>
                    <a:cubicBezTo>
                      <a:pt x="0" y="6"/>
                      <a:pt x="0" y="6"/>
                      <a:pt x="0" y="5"/>
                    </a:cubicBezTo>
                    <a:cubicBezTo>
                      <a:pt x="0" y="4"/>
                      <a:pt x="0" y="4"/>
                      <a:pt x="0" y="3"/>
                    </a:cubicBezTo>
                    <a:cubicBezTo>
                      <a:pt x="0" y="2"/>
                      <a:pt x="0" y="2"/>
                      <a:pt x="0" y="2"/>
                    </a:cubicBezTo>
                    <a:cubicBezTo>
                      <a:pt x="0" y="1"/>
                      <a:pt x="0" y="0"/>
                      <a:pt x="1" y="0"/>
                    </a:cubicBezTo>
                    <a:cubicBezTo>
                      <a:pt x="2" y="0"/>
                      <a:pt x="3" y="1"/>
                      <a:pt x="3" y="2"/>
                    </a:cubicBezTo>
                    <a:cubicBezTo>
                      <a:pt x="3" y="3"/>
                      <a:pt x="3" y="3"/>
                      <a:pt x="3" y="3"/>
                    </a:cubicBezTo>
                    <a:cubicBezTo>
                      <a:pt x="3" y="3"/>
                      <a:pt x="3" y="4"/>
                      <a:pt x="3" y="4"/>
                    </a:cubicBezTo>
                    <a:cubicBezTo>
                      <a:pt x="4" y="5"/>
                      <a:pt x="4" y="5"/>
                      <a:pt x="3" y="6"/>
                    </a:cubicBezTo>
                    <a:cubicBezTo>
                      <a:pt x="3" y="6"/>
                      <a:pt x="3" y="7"/>
                      <a:pt x="3" y="7"/>
                    </a:cubicBezTo>
                    <a:cubicBezTo>
                      <a:pt x="3" y="8"/>
                      <a:pt x="3" y="8"/>
                      <a:pt x="3" y="8"/>
                    </a:cubicBezTo>
                    <a:cubicBezTo>
                      <a:pt x="3" y="9"/>
                      <a:pt x="2" y="10"/>
                      <a:pt x="1" y="10"/>
                    </a:cubicBezTo>
                    <a:close/>
                  </a:path>
                </a:pathLst>
              </a:cu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0" name="Freeform 1003"/>
              <p:cNvSpPr>
                <a:spLocks/>
              </p:cNvSpPr>
              <p:nvPr/>
            </p:nvSpPr>
            <p:spPr bwMode="auto">
              <a:xfrm>
                <a:off x="4468" y="975"/>
                <a:ext cx="8" cy="19"/>
              </a:xfrm>
              <a:custGeom>
                <a:avLst/>
                <a:gdLst>
                  <a:gd name="T0" fmla="*/ 1 w 4"/>
                  <a:gd name="T1" fmla="*/ 9 h 9"/>
                  <a:gd name="T2" fmla="*/ 0 w 4"/>
                  <a:gd name="T3" fmla="*/ 8 h 9"/>
                  <a:gd name="T4" fmla="*/ 0 w 4"/>
                  <a:gd name="T5" fmla="*/ 7 h 9"/>
                  <a:gd name="T6" fmla="*/ 0 w 4"/>
                  <a:gd name="T7" fmla="*/ 5 h 9"/>
                  <a:gd name="T8" fmla="*/ 0 w 4"/>
                  <a:gd name="T9" fmla="*/ 2 h 9"/>
                  <a:gd name="T10" fmla="*/ 0 w 4"/>
                  <a:gd name="T11" fmla="*/ 2 h 9"/>
                  <a:gd name="T12" fmla="*/ 1 w 4"/>
                  <a:gd name="T13" fmla="*/ 0 h 9"/>
                  <a:gd name="T14" fmla="*/ 3 w 4"/>
                  <a:gd name="T15" fmla="*/ 2 h 9"/>
                  <a:gd name="T16" fmla="*/ 3 w 4"/>
                  <a:gd name="T17" fmla="*/ 2 h 9"/>
                  <a:gd name="T18" fmla="*/ 3 w 4"/>
                  <a:gd name="T19" fmla="*/ 4 h 9"/>
                  <a:gd name="T20" fmla="*/ 3 w 4"/>
                  <a:gd name="T21" fmla="*/ 5 h 9"/>
                  <a:gd name="T22" fmla="*/ 3 w 4"/>
                  <a:gd name="T23" fmla="*/ 7 h 9"/>
                  <a:gd name="T24" fmla="*/ 3 w 4"/>
                  <a:gd name="T25" fmla="*/ 8 h 9"/>
                  <a:gd name="T26" fmla="*/ 1 w 4"/>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9">
                    <a:moveTo>
                      <a:pt x="1" y="9"/>
                    </a:moveTo>
                    <a:cubicBezTo>
                      <a:pt x="0" y="9"/>
                      <a:pt x="0" y="9"/>
                      <a:pt x="0" y="8"/>
                    </a:cubicBezTo>
                    <a:cubicBezTo>
                      <a:pt x="0" y="7"/>
                      <a:pt x="0" y="7"/>
                      <a:pt x="0" y="7"/>
                    </a:cubicBezTo>
                    <a:cubicBezTo>
                      <a:pt x="0" y="6"/>
                      <a:pt x="0" y="5"/>
                      <a:pt x="0" y="5"/>
                    </a:cubicBezTo>
                    <a:cubicBezTo>
                      <a:pt x="0" y="4"/>
                      <a:pt x="0" y="3"/>
                      <a:pt x="0" y="2"/>
                    </a:cubicBezTo>
                    <a:cubicBezTo>
                      <a:pt x="0" y="2"/>
                      <a:pt x="0" y="2"/>
                      <a:pt x="0" y="2"/>
                    </a:cubicBezTo>
                    <a:cubicBezTo>
                      <a:pt x="0" y="1"/>
                      <a:pt x="0" y="0"/>
                      <a:pt x="1" y="0"/>
                    </a:cubicBezTo>
                    <a:cubicBezTo>
                      <a:pt x="2" y="0"/>
                      <a:pt x="3" y="1"/>
                      <a:pt x="3" y="2"/>
                    </a:cubicBezTo>
                    <a:cubicBezTo>
                      <a:pt x="3" y="2"/>
                      <a:pt x="3" y="2"/>
                      <a:pt x="3" y="2"/>
                    </a:cubicBezTo>
                    <a:cubicBezTo>
                      <a:pt x="3" y="3"/>
                      <a:pt x="3" y="3"/>
                      <a:pt x="3" y="4"/>
                    </a:cubicBezTo>
                    <a:cubicBezTo>
                      <a:pt x="4" y="4"/>
                      <a:pt x="4" y="5"/>
                      <a:pt x="3" y="5"/>
                    </a:cubicBezTo>
                    <a:cubicBezTo>
                      <a:pt x="3" y="6"/>
                      <a:pt x="3" y="6"/>
                      <a:pt x="3" y="7"/>
                    </a:cubicBezTo>
                    <a:cubicBezTo>
                      <a:pt x="3" y="8"/>
                      <a:pt x="3" y="8"/>
                      <a:pt x="3" y="8"/>
                    </a:cubicBezTo>
                    <a:cubicBezTo>
                      <a:pt x="3" y="9"/>
                      <a:pt x="2" y="9"/>
                      <a:pt x="1" y="9"/>
                    </a:cubicBezTo>
                    <a:close/>
                  </a:path>
                </a:pathLst>
              </a:cu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1" name="Freeform 1004"/>
              <p:cNvSpPr>
                <a:spLocks/>
              </p:cNvSpPr>
              <p:nvPr/>
            </p:nvSpPr>
            <p:spPr bwMode="auto">
              <a:xfrm>
                <a:off x="4468" y="1007"/>
                <a:ext cx="8" cy="20"/>
              </a:xfrm>
              <a:custGeom>
                <a:avLst/>
                <a:gdLst>
                  <a:gd name="T0" fmla="*/ 1 w 4"/>
                  <a:gd name="T1" fmla="*/ 9 h 9"/>
                  <a:gd name="T2" fmla="*/ 0 w 4"/>
                  <a:gd name="T3" fmla="*/ 7 h 9"/>
                  <a:gd name="T4" fmla="*/ 0 w 4"/>
                  <a:gd name="T5" fmla="*/ 6 h 9"/>
                  <a:gd name="T6" fmla="*/ 0 w 4"/>
                  <a:gd name="T7" fmla="*/ 4 h 9"/>
                  <a:gd name="T8" fmla="*/ 0 w 4"/>
                  <a:gd name="T9" fmla="*/ 2 h 9"/>
                  <a:gd name="T10" fmla="*/ 0 w 4"/>
                  <a:gd name="T11" fmla="*/ 1 h 9"/>
                  <a:gd name="T12" fmla="*/ 1 w 4"/>
                  <a:gd name="T13" fmla="*/ 0 h 9"/>
                  <a:gd name="T14" fmla="*/ 3 w 4"/>
                  <a:gd name="T15" fmla="*/ 1 h 9"/>
                  <a:gd name="T16" fmla="*/ 3 w 4"/>
                  <a:gd name="T17" fmla="*/ 2 h 9"/>
                  <a:gd name="T18" fmla="*/ 3 w 4"/>
                  <a:gd name="T19" fmla="*/ 3 h 9"/>
                  <a:gd name="T20" fmla="*/ 3 w 4"/>
                  <a:gd name="T21" fmla="*/ 5 h 9"/>
                  <a:gd name="T22" fmla="*/ 3 w 4"/>
                  <a:gd name="T23" fmla="*/ 6 h 9"/>
                  <a:gd name="T24" fmla="*/ 3 w 4"/>
                  <a:gd name="T25" fmla="*/ 7 h 9"/>
                  <a:gd name="T26" fmla="*/ 1 w 4"/>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9">
                    <a:moveTo>
                      <a:pt x="1" y="9"/>
                    </a:moveTo>
                    <a:cubicBezTo>
                      <a:pt x="0" y="9"/>
                      <a:pt x="0" y="8"/>
                      <a:pt x="0" y="7"/>
                    </a:cubicBezTo>
                    <a:cubicBezTo>
                      <a:pt x="0" y="6"/>
                      <a:pt x="0" y="6"/>
                      <a:pt x="0" y="6"/>
                    </a:cubicBezTo>
                    <a:cubicBezTo>
                      <a:pt x="0" y="6"/>
                      <a:pt x="0" y="5"/>
                      <a:pt x="0" y="4"/>
                    </a:cubicBezTo>
                    <a:cubicBezTo>
                      <a:pt x="0" y="4"/>
                      <a:pt x="0" y="3"/>
                      <a:pt x="0" y="2"/>
                    </a:cubicBezTo>
                    <a:cubicBezTo>
                      <a:pt x="0" y="1"/>
                      <a:pt x="0" y="1"/>
                      <a:pt x="0" y="1"/>
                    </a:cubicBezTo>
                    <a:cubicBezTo>
                      <a:pt x="0" y="0"/>
                      <a:pt x="0" y="0"/>
                      <a:pt x="1" y="0"/>
                    </a:cubicBezTo>
                    <a:cubicBezTo>
                      <a:pt x="2" y="0"/>
                      <a:pt x="3" y="0"/>
                      <a:pt x="3" y="1"/>
                    </a:cubicBezTo>
                    <a:cubicBezTo>
                      <a:pt x="3" y="2"/>
                      <a:pt x="3" y="2"/>
                      <a:pt x="3" y="2"/>
                    </a:cubicBezTo>
                    <a:cubicBezTo>
                      <a:pt x="3" y="2"/>
                      <a:pt x="3" y="3"/>
                      <a:pt x="3" y="3"/>
                    </a:cubicBezTo>
                    <a:cubicBezTo>
                      <a:pt x="4" y="4"/>
                      <a:pt x="4" y="5"/>
                      <a:pt x="3" y="5"/>
                    </a:cubicBezTo>
                    <a:cubicBezTo>
                      <a:pt x="3" y="6"/>
                      <a:pt x="3" y="6"/>
                      <a:pt x="3" y="6"/>
                    </a:cubicBezTo>
                    <a:cubicBezTo>
                      <a:pt x="3" y="7"/>
                      <a:pt x="3" y="7"/>
                      <a:pt x="3" y="7"/>
                    </a:cubicBezTo>
                    <a:cubicBezTo>
                      <a:pt x="3" y="8"/>
                      <a:pt x="2" y="9"/>
                      <a:pt x="1" y="9"/>
                    </a:cubicBezTo>
                    <a:close/>
                  </a:path>
                </a:pathLst>
              </a:cu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2" name="Freeform 1005"/>
              <p:cNvSpPr>
                <a:spLocks/>
              </p:cNvSpPr>
              <p:nvPr/>
            </p:nvSpPr>
            <p:spPr bwMode="auto">
              <a:xfrm>
                <a:off x="4468" y="1038"/>
                <a:ext cx="8" cy="19"/>
              </a:xfrm>
              <a:custGeom>
                <a:avLst/>
                <a:gdLst>
                  <a:gd name="T0" fmla="*/ 1 w 4"/>
                  <a:gd name="T1" fmla="*/ 9 h 9"/>
                  <a:gd name="T2" fmla="*/ 0 w 4"/>
                  <a:gd name="T3" fmla="*/ 8 h 9"/>
                  <a:gd name="T4" fmla="*/ 0 w 4"/>
                  <a:gd name="T5" fmla="*/ 7 h 9"/>
                  <a:gd name="T6" fmla="*/ 0 w 4"/>
                  <a:gd name="T7" fmla="*/ 5 h 9"/>
                  <a:gd name="T8" fmla="*/ 0 w 4"/>
                  <a:gd name="T9" fmla="*/ 3 h 9"/>
                  <a:gd name="T10" fmla="*/ 0 w 4"/>
                  <a:gd name="T11" fmla="*/ 2 h 9"/>
                  <a:gd name="T12" fmla="*/ 1 w 4"/>
                  <a:gd name="T13" fmla="*/ 0 h 9"/>
                  <a:gd name="T14" fmla="*/ 3 w 4"/>
                  <a:gd name="T15" fmla="*/ 2 h 9"/>
                  <a:gd name="T16" fmla="*/ 3 w 4"/>
                  <a:gd name="T17" fmla="*/ 3 h 9"/>
                  <a:gd name="T18" fmla="*/ 3 w 4"/>
                  <a:gd name="T19" fmla="*/ 4 h 9"/>
                  <a:gd name="T20" fmla="*/ 3 w 4"/>
                  <a:gd name="T21" fmla="*/ 6 h 9"/>
                  <a:gd name="T22" fmla="*/ 3 w 4"/>
                  <a:gd name="T23" fmla="*/ 7 h 9"/>
                  <a:gd name="T24" fmla="*/ 3 w 4"/>
                  <a:gd name="T25" fmla="*/ 8 h 9"/>
                  <a:gd name="T26" fmla="*/ 1 w 4"/>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9">
                    <a:moveTo>
                      <a:pt x="1" y="9"/>
                    </a:moveTo>
                    <a:cubicBezTo>
                      <a:pt x="0" y="9"/>
                      <a:pt x="0" y="9"/>
                      <a:pt x="0" y="8"/>
                    </a:cubicBezTo>
                    <a:cubicBezTo>
                      <a:pt x="0" y="7"/>
                      <a:pt x="0" y="7"/>
                      <a:pt x="0" y="7"/>
                    </a:cubicBezTo>
                    <a:cubicBezTo>
                      <a:pt x="0" y="6"/>
                      <a:pt x="0" y="6"/>
                      <a:pt x="0" y="5"/>
                    </a:cubicBezTo>
                    <a:cubicBezTo>
                      <a:pt x="0" y="4"/>
                      <a:pt x="0" y="3"/>
                      <a:pt x="0" y="3"/>
                    </a:cubicBezTo>
                    <a:cubicBezTo>
                      <a:pt x="0" y="2"/>
                      <a:pt x="0" y="2"/>
                      <a:pt x="0" y="2"/>
                    </a:cubicBezTo>
                    <a:cubicBezTo>
                      <a:pt x="0" y="1"/>
                      <a:pt x="0" y="0"/>
                      <a:pt x="1" y="0"/>
                    </a:cubicBezTo>
                    <a:cubicBezTo>
                      <a:pt x="2" y="0"/>
                      <a:pt x="3" y="1"/>
                      <a:pt x="3" y="2"/>
                    </a:cubicBezTo>
                    <a:cubicBezTo>
                      <a:pt x="3" y="3"/>
                      <a:pt x="3" y="3"/>
                      <a:pt x="3" y="3"/>
                    </a:cubicBezTo>
                    <a:cubicBezTo>
                      <a:pt x="3" y="3"/>
                      <a:pt x="3" y="4"/>
                      <a:pt x="3" y="4"/>
                    </a:cubicBezTo>
                    <a:cubicBezTo>
                      <a:pt x="4" y="5"/>
                      <a:pt x="4" y="5"/>
                      <a:pt x="3" y="6"/>
                    </a:cubicBezTo>
                    <a:cubicBezTo>
                      <a:pt x="3" y="6"/>
                      <a:pt x="3" y="7"/>
                      <a:pt x="3" y="7"/>
                    </a:cubicBezTo>
                    <a:cubicBezTo>
                      <a:pt x="3" y="8"/>
                      <a:pt x="3" y="8"/>
                      <a:pt x="3" y="8"/>
                    </a:cubicBezTo>
                    <a:cubicBezTo>
                      <a:pt x="3" y="9"/>
                      <a:pt x="2" y="9"/>
                      <a:pt x="1" y="9"/>
                    </a:cubicBezTo>
                    <a:close/>
                  </a:path>
                </a:pathLst>
              </a:cu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3" name="Freeform 1006"/>
              <p:cNvSpPr>
                <a:spLocks/>
              </p:cNvSpPr>
              <p:nvPr/>
            </p:nvSpPr>
            <p:spPr bwMode="auto">
              <a:xfrm>
                <a:off x="4468" y="1070"/>
                <a:ext cx="8" cy="20"/>
              </a:xfrm>
              <a:custGeom>
                <a:avLst/>
                <a:gdLst>
                  <a:gd name="T0" fmla="*/ 1 w 4"/>
                  <a:gd name="T1" fmla="*/ 9 h 9"/>
                  <a:gd name="T2" fmla="*/ 0 w 4"/>
                  <a:gd name="T3" fmla="*/ 8 h 9"/>
                  <a:gd name="T4" fmla="*/ 0 w 4"/>
                  <a:gd name="T5" fmla="*/ 7 h 9"/>
                  <a:gd name="T6" fmla="*/ 0 w 4"/>
                  <a:gd name="T7" fmla="*/ 5 h 9"/>
                  <a:gd name="T8" fmla="*/ 0 w 4"/>
                  <a:gd name="T9" fmla="*/ 2 h 9"/>
                  <a:gd name="T10" fmla="*/ 0 w 4"/>
                  <a:gd name="T11" fmla="*/ 1 h 9"/>
                  <a:gd name="T12" fmla="*/ 1 w 4"/>
                  <a:gd name="T13" fmla="*/ 0 h 9"/>
                  <a:gd name="T14" fmla="*/ 3 w 4"/>
                  <a:gd name="T15" fmla="*/ 1 h 9"/>
                  <a:gd name="T16" fmla="*/ 3 w 4"/>
                  <a:gd name="T17" fmla="*/ 2 h 9"/>
                  <a:gd name="T18" fmla="*/ 3 w 4"/>
                  <a:gd name="T19" fmla="*/ 4 h 9"/>
                  <a:gd name="T20" fmla="*/ 3 w 4"/>
                  <a:gd name="T21" fmla="*/ 5 h 9"/>
                  <a:gd name="T22" fmla="*/ 3 w 4"/>
                  <a:gd name="T23" fmla="*/ 7 h 9"/>
                  <a:gd name="T24" fmla="*/ 3 w 4"/>
                  <a:gd name="T25" fmla="*/ 8 h 9"/>
                  <a:gd name="T26" fmla="*/ 1 w 4"/>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9">
                    <a:moveTo>
                      <a:pt x="1" y="9"/>
                    </a:moveTo>
                    <a:cubicBezTo>
                      <a:pt x="0" y="9"/>
                      <a:pt x="0" y="8"/>
                      <a:pt x="0" y="8"/>
                    </a:cubicBezTo>
                    <a:cubicBezTo>
                      <a:pt x="0" y="7"/>
                      <a:pt x="0" y="7"/>
                      <a:pt x="0" y="7"/>
                    </a:cubicBezTo>
                    <a:cubicBezTo>
                      <a:pt x="0" y="6"/>
                      <a:pt x="0" y="5"/>
                      <a:pt x="0" y="5"/>
                    </a:cubicBezTo>
                    <a:cubicBezTo>
                      <a:pt x="0" y="4"/>
                      <a:pt x="0" y="3"/>
                      <a:pt x="0" y="2"/>
                    </a:cubicBezTo>
                    <a:cubicBezTo>
                      <a:pt x="0" y="1"/>
                      <a:pt x="0" y="1"/>
                      <a:pt x="0" y="1"/>
                    </a:cubicBezTo>
                    <a:cubicBezTo>
                      <a:pt x="0" y="1"/>
                      <a:pt x="0" y="0"/>
                      <a:pt x="1" y="0"/>
                    </a:cubicBezTo>
                    <a:cubicBezTo>
                      <a:pt x="2" y="0"/>
                      <a:pt x="3" y="1"/>
                      <a:pt x="3" y="1"/>
                    </a:cubicBezTo>
                    <a:cubicBezTo>
                      <a:pt x="3" y="2"/>
                      <a:pt x="3" y="2"/>
                      <a:pt x="3" y="2"/>
                    </a:cubicBezTo>
                    <a:cubicBezTo>
                      <a:pt x="3" y="3"/>
                      <a:pt x="3" y="3"/>
                      <a:pt x="3" y="4"/>
                    </a:cubicBezTo>
                    <a:cubicBezTo>
                      <a:pt x="4" y="4"/>
                      <a:pt x="4" y="5"/>
                      <a:pt x="3" y="5"/>
                    </a:cubicBezTo>
                    <a:cubicBezTo>
                      <a:pt x="3" y="6"/>
                      <a:pt x="3" y="6"/>
                      <a:pt x="3" y="7"/>
                    </a:cubicBezTo>
                    <a:cubicBezTo>
                      <a:pt x="3" y="8"/>
                      <a:pt x="3" y="8"/>
                      <a:pt x="3" y="8"/>
                    </a:cubicBezTo>
                    <a:cubicBezTo>
                      <a:pt x="3" y="8"/>
                      <a:pt x="2" y="9"/>
                      <a:pt x="1" y="9"/>
                    </a:cubicBezTo>
                    <a:close/>
                  </a:path>
                </a:pathLst>
              </a:cu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4" name="Freeform 1007"/>
              <p:cNvSpPr>
                <a:spLocks/>
              </p:cNvSpPr>
              <p:nvPr/>
            </p:nvSpPr>
            <p:spPr bwMode="auto">
              <a:xfrm>
                <a:off x="4468" y="1103"/>
                <a:ext cx="8" cy="19"/>
              </a:xfrm>
              <a:custGeom>
                <a:avLst/>
                <a:gdLst>
                  <a:gd name="T0" fmla="*/ 1 w 4"/>
                  <a:gd name="T1" fmla="*/ 9 h 9"/>
                  <a:gd name="T2" fmla="*/ 0 w 4"/>
                  <a:gd name="T3" fmla="*/ 7 h 9"/>
                  <a:gd name="T4" fmla="*/ 0 w 4"/>
                  <a:gd name="T5" fmla="*/ 6 h 9"/>
                  <a:gd name="T6" fmla="*/ 0 w 4"/>
                  <a:gd name="T7" fmla="*/ 4 h 9"/>
                  <a:gd name="T8" fmla="*/ 0 w 4"/>
                  <a:gd name="T9" fmla="*/ 2 h 9"/>
                  <a:gd name="T10" fmla="*/ 0 w 4"/>
                  <a:gd name="T11" fmla="*/ 1 h 9"/>
                  <a:gd name="T12" fmla="*/ 1 w 4"/>
                  <a:gd name="T13" fmla="*/ 0 h 9"/>
                  <a:gd name="T14" fmla="*/ 3 w 4"/>
                  <a:gd name="T15" fmla="*/ 1 h 9"/>
                  <a:gd name="T16" fmla="*/ 3 w 4"/>
                  <a:gd name="T17" fmla="*/ 2 h 9"/>
                  <a:gd name="T18" fmla="*/ 3 w 4"/>
                  <a:gd name="T19" fmla="*/ 3 h 9"/>
                  <a:gd name="T20" fmla="*/ 3 w 4"/>
                  <a:gd name="T21" fmla="*/ 5 h 9"/>
                  <a:gd name="T22" fmla="*/ 3 w 4"/>
                  <a:gd name="T23" fmla="*/ 6 h 9"/>
                  <a:gd name="T24" fmla="*/ 3 w 4"/>
                  <a:gd name="T25" fmla="*/ 7 h 9"/>
                  <a:gd name="T26" fmla="*/ 1 w 4"/>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9">
                    <a:moveTo>
                      <a:pt x="1" y="9"/>
                    </a:moveTo>
                    <a:cubicBezTo>
                      <a:pt x="0" y="9"/>
                      <a:pt x="0" y="8"/>
                      <a:pt x="0" y="7"/>
                    </a:cubicBezTo>
                    <a:cubicBezTo>
                      <a:pt x="0" y="6"/>
                      <a:pt x="0" y="6"/>
                      <a:pt x="0" y="6"/>
                    </a:cubicBezTo>
                    <a:cubicBezTo>
                      <a:pt x="0" y="6"/>
                      <a:pt x="0" y="5"/>
                      <a:pt x="0" y="4"/>
                    </a:cubicBezTo>
                    <a:cubicBezTo>
                      <a:pt x="0" y="3"/>
                      <a:pt x="0" y="3"/>
                      <a:pt x="0" y="2"/>
                    </a:cubicBezTo>
                    <a:cubicBezTo>
                      <a:pt x="0" y="1"/>
                      <a:pt x="0" y="1"/>
                      <a:pt x="0" y="1"/>
                    </a:cubicBezTo>
                    <a:cubicBezTo>
                      <a:pt x="0" y="0"/>
                      <a:pt x="0" y="0"/>
                      <a:pt x="1" y="0"/>
                    </a:cubicBezTo>
                    <a:cubicBezTo>
                      <a:pt x="2" y="0"/>
                      <a:pt x="3" y="0"/>
                      <a:pt x="3" y="1"/>
                    </a:cubicBezTo>
                    <a:cubicBezTo>
                      <a:pt x="3" y="2"/>
                      <a:pt x="3" y="2"/>
                      <a:pt x="3" y="2"/>
                    </a:cubicBezTo>
                    <a:cubicBezTo>
                      <a:pt x="3" y="2"/>
                      <a:pt x="3" y="3"/>
                      <a:pt x="3" y="3"/>
                    </a:cubicBezTo>
                    <a:cubicBezTo>
                      <a:pt x="4" y="4"/>
                      <a:pt x="4" y="4"/>
                      <a:pt x="3" y="5"/>
                    </a:cubicBezTo>
                    <a:cubicBezTo>
                      <a:pt x="3" y="5"/>
                      <a:pt x="3" y="6"/>
                      <a:pt x="3" y="6"/>
                    </a:cubicBezTo>
                    <a:cubicBezTo>
                      <a:pt x="3" y="7"/>
                      <a:pt x="3" y="7"/>
                      <a:pt x="3" y="7"/>
                    </a:cubicBezTo>
                    <a:cubicBezTo>
                      <a:pt x="3" y="8"/>
                      <a:pt x="2" y="9"/>
                      <a:pt x="1" y="9"/>
                    </a:cubicBezTo>
                    <a:close/>
                  </a:path>
                </a:pathLst>
              </a:cu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5" name="Freeform 1008"/>
              <p:cNvSpPr>
                <a:spLocks noEditPoints="1"/>
              </p:cNvSpPr>
              <p:nvPr/>
            </p:nvSpPr>
            <p:spPr bwMode="auto">
              <a:xfrm>
                <a:off x="4468" y="1129"/>
                <a:ext cx="149" cy="37"/>
              </a:xfrm>
              <a:custGeom>
                <a:avLst/>
                <a:gdLst>
                  <a:gd name="T0" fmla="*/ 34 w 69"/>
                  <a:gd name="T1" fmla="*/ 17 h 17"/>
                  <a:gd name="T2" fmla="*/ 31 w 69"/>
                  <a:gd name="T3" fmla="*/ 17 h 17"/>
                  <a:gd name="T4" fmla="*/ 30 w 69"/>
                  <a:gd name="T5" fmla="*/ 15 h 17"/>
                  <a:gd name="T6" fmla="*/ 31 w 69"/>
                  <a:gd name="T7" fmla="*/ 14 h 17"/>
                  <a:gd name="T8" fmla="*/ 37 w 69"/>
                  <a:gd name="T9" fmla="*/ 14 h 17"/>
                  <a:gd name="T10" fmla="*/ 37 w 69"/>
                  <a:gd name="T11" fmla="*/ 14 h 17"/>
                  <a:gd name="T12" fmla="*/ 39 w 69"/>
                  <a:gd name="T13" fmla="*/ 15 h 17"/>
                  <a:gd name="T14" fmla="*/ 37 w 69"/>
                  <a:gd name="T15" fmla="*/ 17 h 17"/>
                  <a:gd name="T16" fmla="*/ 34 w 69"/>
                  <a:gd name="T17" fmla="*/ 17 h 17"/>
                  <a:gd name="T18" fmla="*/ 44 w 69"/>
                  <a:gd name="T19" fmla="*/ 17 h 17"/>
                  <a:gd name="T20" fmla="*/ 42 w 69"/>
                  <a:gd name="T21" fmla="*/ 15 h 17"/>
                  <a:gd name="T22" fmla="*/ 43 w 69"/>
                  <a:gd name="T23" fmla="*/ 13 h 17"/>
                  <a:gd name="T24" fmla="*/ 49 w 69"/>
                  <a:gd name="T25" fmla="*/ 13 h 17"/>
                  <a:gd name="T26" fmla="*/ 51 w 69"/>
                  <a:gd name="T27" fmla="*/ 14 h 17"/>
                  <a:gd name="T28" fmla="*/ 50 w 69"/>
                  <a:gd name="T29" fmla="*/ 16 h 17"/>
                  <a:gd name="T30" fmla="*/ 44 w 69"/>
                  <a:gd name="T31" fmla="*/ 17 h 17"/>
                  <a:gd name="T32" fmla="*/ 25 w 69"/>
                  <a:gd name="T33" fmla="*/ 17 h 17"/>
                  <a:gd name="T34" fmla="*/ 25 w 69"/>
                  <a:gd name="T35" fmla="*/ 17 h 17"/>
                  <a:gd name="T36" fmla="*/ 19 w 69"/>
                  <a:gd name="T37" fmla="*/ 16 h 17"/>
                  <a:gd name="T38" fmla="*/ 17 w 69"/>
                  <a:gd name="T39" fmla="*/ 14 h 17"/>
                  <a:gd name="T40" fmla="*/ 19 w 69"/>
                  <a:gd name="T41" fmla="*/ 13 h 17"/>
                  <a:gd name="T42" fmla="*/ 25 w 69"/>
                  <a:gd name="T43" fmla="*/ 13 h 17"/>
                  <a:gd name="T44" fmla="*/ 27 w 69"/>
                  <a:gd name="T45" fmla="*/ 15 h 17"/>
                  <a:gd name="T46" fmla="*/ 25 w 69"/>
                  <a:gd name="T47" fmla="*/ 17 h 17"/>
                  <a:gd name="T48" fmla="*/ 56 w 69"/>
                  <a:gd name="T49" fmla="*/ 14 h 17"/>
                  <a:gd name="T50" fmla="*/ 54 w 69"/>
                  <a:gd name="T51" fmla="*/ 13 h 17"/>
                  <a:gd name="T52" fmla="*/ 55 w 69"/>
                  <a:gd name="T53" fmla="*/ 11 h 17"/>
                  <a:gd name="T54" fmla="*/ 61 w 69"/>
                  <a:gd name="T55" fmla="*/ 9 h 17"/>
                  <a:gd name="T56" fmla="*/ 63 w 69"/>
                  <a:gd name="T57" fmla="*/ 10 h 17"/>
                  <a:gd name="T58" fmla="*/ 62 w 69"/>
                  <a:gd name="T59" fmla="*/ 12 h 17"/>
                  <a:gd name="T60" fmla="*/ 56 w 69"/>
                  <a:gd name="T61" fmla="*/ 14 h 17"/>
                  <a:gd name="T62" fmla="*/ 56 w 69"/>
                  <a:gd name="T63" fmla="*/ 14 h 17"/>
                  <a:gd name="T64" fmla="*/ 13 w 69"/>
                  <a:gd name="T65" fmla="*/ 14 h 17"/>
                  <a:gd name="T66" fmla="*/ 13 w 69"/>
                  <a:gd name="T67" fmla="*/ 14 h 17"/>
                  <a:gd name="T68" fmla="*/ 7 w 69"/>
                  <a:gd name="T69" fmla="*/ 12 h 17"/>
                  <a:gd name="T70" fmla="*/ 6 w 69"/>
                  <a:gd name="T71" fmla="*/ 10 h 17"/>
                  <a:gd name="T72" fmla="*/ 8 w 69"/>
                  <a:gd name="T73" fmla="*/ 9 h 17"/>
                  <a:gd name="T74" fmla="*/ 13 w 69"/>
                  <a:gd name="T75" fmla="*/ 11 h 17"/>
                  <a:gd name="T76" fmla="*/ 15 w 69"/>
                  <a:gd name="T77" fmla="*/ 13 h 17"/>
                  <a:gd name="T78" fmla="*/ 13 w 69"/>
                  <a:gd name="T79" fmla="*/ 14 h 17"/>
                  <a:gd name="T80" fmla="*/ 67 w 69"/>
                  <a:gd name="T81" fmla="*/ 9 h 17"/>
                  <a:gd name="T82" fmla="*/ 66 w 69"/>
                  <a:gd name="T83" fmla="*/ 8 h 17"/>
                  <a:gd name="T84" fmla="*/ 65 w 69"/>
                  <a:gd name="T85" fmla="*/ 6 h 17"/>
                  <a:gd name="T86" fmla="*/ 66 w 69"/>
                  <a:gd name="T87" fmla="*/ 5 h 17"/>
                  <a:gd name="T88" fmla="*/ 66 w 69"/>
                  <a:gd name="T89" fmla="*/ 1 h 17"/>
                  <a:gd name="T90" fmla="*/ 68 w 69"/>
                  <a:gd name="T91" fmla="*/ 0 h 17"/>
                  <a:gd name="T92" fmla="*/ 69 w 69"/>
                  <a:gd name="T93" fmla="*/ 1 h 17"/>
                  <a:gd name="T94" fmla="*/ 69 w 69"/>
                  <a:gd name="T95" fmla="*/ 5 h 17"/>
                  <a:gd name="T96" fmla="*/ 68 w 69"/>
                  <a:gd name="T97" fmla="*/ 8 h 17"/>
                  <a:gd name="T98" fmla="*/ 67 w 69"/>
                  <a:gd name="T99" fmla="*/ 9 h 17"/>
                  <a:gd name="T100" fmla="*/ 2 w 69"/>
                  <a:gd name="T101" fmla="*/ 9 h 17"/>
                  <a:gd name="T102" fmla="*/ 1 w 69"/>
                  <a:gd name="T103" fmla="*/ 8 h 17"/>
                  <a:gd name="T104" fmla="*/ 0 w 69"/>
                  <a:gd name="T105" fmla="*/ 5 h 17"/>
                  <a:gd name="T106" fmla="*/ 0 w 69"/>
                  <a:gd name="T107" fmla="*/ 1 h 17"/>
                  <a:gd name="T108" fmla="*/ 1 w 69"/>
                  <a:gd name="T109" fmla="*/ 0 h 17"/>
                  <a:gd name="T110" fmla="*/ 3 w 69"/>
                  <a:gd name="T111" fmla="*/ 1 h 17"/>
                  <a:gd name="T112" fmla="*/ 3 w 69"/>
                  <a:gd name="T113" fmla="*/ 5 h 17"/>
                  <a:gd name="T114" fmla="*/ 3 w 69"/>
                  <a:gd name="T115" fmla="*/ 6 h 17"/>
                  <a:gd name="T116" fmla="*/ 3 w 69"/>
                  <a:gd name="T117" fmla="*/ 8 h 17"/>
                  <a:gd name="T118" fmla="*/ 2 w 69"/>
                  <a:gd name="T119"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9" h="17">
                    <a:moveTo>
                      <a:pt x="34" y="17"/>
                    </a:moveTo>
                    <a:cubicBezTo>
                      <a:pt x="33" y="17"/>
                      <a:pt x="32" y="17"/>
                      <a:pt x="31" y="17"/>
                    </a:cubicBezTo>
                    <a:cubicBezTo>
                      <a:pt x="30" y="17"/>
                      <a:pt x="30" y="16"/>
                      <a:pt x="30" y="15"/>
                    </a:cubicBezTo>
                    <a:cubicBezTo>
                      <a:pt x="30" y="14"/>
                      <a:pt x="30" y="14"/>
                      <a:pt x="31" y="14"/>
                    </a:cubicBezTo>
                    <a:cubicBezTo>
                      <a:pt x="33" y="14"/>
                      <a:pt x="35" y="14"/>
                      <a:pt x="37" y="14"/>
                    </a:cubicBezTo>
                    <a:cubicBezTo>
                      <a:pt x="37" y="14"/>
                      <a:pt x="37" y="14"/>
                      <a:pt x="37" y="14"/>
                    </a:cubicBezTo>
                    <a:cubicBezTo>
                      <a:pt x="38" y="14"/>
                      <a:pt x="39" y="14"/>
                      <a:pt x="39" y="15"/>
                    </a:cubicBezTo>
                    <a:cubicBezTo>
                      <a:pt x="39" y="16"/>
                      <a:pt x="38" y="17"/>
                      <a:pt x="37" y="17"/>
                    </a:cubicBezTo>
                    <a:cubicBezTo>
                      <a:pt x="36" y="17"/>
                      <a:pt x="35" y="17"/>
                      <a:pt x="34" y="17"/>
                    </a:cubicBezTo>
                    <a:close/>
                    <a:moveTo>
                      <a:pt x="44" y="17"/>
                    </a:moveTo>
                    <a:cubicBezTo>
                      <a:pt x="43" y="17"/>
                      <a:pt x="42" y="16"/>
                      <a:pt x="42" y="15"/>
                    </a:cubicBezTo>
                    <a:cubicBezTo>
                      <a:pt x="42" y="14"/>
                      <a:pt x="43" y="13"/>
                      <a:pt x="43" y="13"/>
                    </a:cubicBezTo>
                    <a:cubicBezTo>
                      <a:pt x="46" y="13"/>
                      <a:pt x="48" y="13"/>
                      <a:pt x="49" y="13"/>
                    </a:cubicBezTo>
                    <a:cubicBezTo>
                      <a:pt x="50" y="12"/>
                      <a:pt x="51" y="13"/>
                      <a:pt x="51" y="14"/>
                    </a:cubicBezTo>
                    <a:cubicBezTo>
                      <a:pt x="51" y="15"/>
                      <a:pt x="51" y="16"/>
                      <a:pt x="50" y="16"/>
                    </a:cubicBezTo>
                    <a:cubicBezTo>
                      <a:pt x="48" y="16"/>
                      <a:pt x="46" y="16"/>
                      <a:pt x="44" y="17"/>
                    </a:cubicBezTo>
                    <a:close/>
                    <a:moveTo>
                      <a:pt x="25" y="17"/>
                    </a:moveTo>
                    <a:cubicBezTo>
                      <a:pt x="25" y="17"/>
                      <a:pt x="25" y="17"/>
                      <a:pt x="25" y="17"/>
                    </a:cubicBezTo>
                    <a:cubicBezTo>
                      <a:pt x="23" y="16"/>
                      <a:pt x="21" y="16"/>
                      <a:pt x="19" y="16"/>
                    </a:cubicBezTo>
                    <a:cubicBezTo>
                      <a:pt x="18" y="16"/>
                      <a:pt x="17" y="15"/>
                      <a:pt x="17" y="14"/>
                    </a:cubicBezTo>
                    <a:cubicBezTo>
                      <a:pt x="18" y="13"/>
                      <a:pt x="18" y="12"/>
                      <a:pt x="19" y="13"/>
                    </a:cubicBezTo>
                    <a:cubicBezTo>
                      <a:pt x="21" y="13"/>
                      <a:pt x="23" y="13"/>
                      <a:pt x="25" y="13"/>
                    </a:cubicBezTo>
                    <a:cubicBezTo>
                      <a:pt x="26" y="13"/>
                      <a:pt x="27" y="14"/>
                      <a:pt x="27" y="15"/>
                    </a:cubicBezTo>
                    <a:cubicBezTo>
                      <a:pt x="27" y="16"/>
                      <a:pt x="26" y="17"/>
                      <a:pt x="25" y="17"/>
                    </a:cubicBezTo>
                    <a:close/>
                    <a:moveTo>
                      <a:pt x="56" y="14"/>
                    </a:moveTo>
                    <a:cubicBezTo>
                      <a:pt x="55" y="14"/>
                      <a:pt x="54" y="14"/>
                      <a:pt x="54" y="13"/>
                    </a:cubicBezTo>
                    <a:cubicBezTo>
                      <a:pt x="54" y="12"/>
                      <a:pt x="54" y="12"/>
                      <a:pt x="55" y="11"/>
                    </a:cubicBezTo>
                    <a:cubicBezTo>
                      <a:pt x="57" y="11"/>
                      <a:pt x="59" y="10"/>
                      <a:pt x="61" y="9"/>
                    </a:cubicBezTo>
                    <a:cubicBezTo>
                      <a:pt x="62" y="9"/>
                      <a:pt x="63" y="9"/>
                      <a:pt x="63" y="10"/>
                    </a:cubicBezTo>
                    <a:cubicBezTo>
                      <a:pt x="63" y="11"/>
                      <a:pt x="63" y="12"/>
                      <a:pt x="62" y="12"/>
                    </a:cubicBezTo>
                    <a:cubicBezTo>
                      <a:pt x="60" y="13"/>
                      <a:pt x="58" y="14"/>
                      <a:pt x="56" y="14"/>
                    </a:cubicBezTo>
                    <a:cubicBezTo>
                      <a:pt x="56" y="14"/>
                      <a:pt x="56" y="14"/>
                      <a:pt x="56" y="14"/>
                    </a:cubicBezTo>
                    <a:close/>
                    <a:moveTo>
                      <a:pt x="13" y="14"/>
                    </a:moveTo>
                    <a:cubicBezTo>
                      <a:pt x="13" y="14"/>
                      <a:pt x="13" y="14"/>
                      <a:pt x="13" y="14"/>
                    </a:cubicBezTo>
                    <a:cubicBezTo>
                      <a:pt x="10" y="14"/>
                      <a:pt x="8" y="13"/>
                      <a:pt x="7" y="12"/>
                    </a:cubicBezTo>
                    <a:cubicBezTo>
                      <a:pt x="6" y="12"/>
                      <a:pt x="5" y="11"/>
                      <a:pt x="6" y="10"/>
                    </a:cubicBezTo>
                    <a:cubicBezTo>
                      <a:pt x="6" y="9"/>
                      <a:pt x="7" y="9"/>
                      <a:pt x="8" y="9"/>
                    </a:cubicBezTo>
                    <a:cubicBezTo>
                      <a:pt x="9" y="10"/>
                      <a:pt x="11" y="11"/>
                      <a:pt x="13" y="11"/>
                    </a:cubicBezTo>
                    <a:cubicBezTo>
                      <a:pt x="14" y="12"/>
                      <a:pt x="15" y="12"/>
                      <a:pt x="15" y="13"/>
                    </a:cubicBezTo>
                    <a:cubicBezTo>
                      <a:pt x="14" y="14"/>
                      <a:pt x="14" y="14"/>
                      <a:pt x="13" y="14"/>
                    </a:cubicBezTo>
                    <a:close/>
                    <a:moveTo>
                      <a:pt x="67" y="9"/>
                    </a:moveTo>
                    <a:cubicBezTo>
                      <a:pt x="66" y="9"/>
                      <a:pt x="66" y="9"/>
                      <a:pt x="66" y="8"/>
                    </a:cubicBezTo>
                    <a:cubicBezTo>
                      <a:pt x="65" y="8"/>
                      <a:pt x="65" y="7"/>
                      <a:pt x="65" y="6"/>
                    </a:cubicBezTo>
                    <a:cubicBezTo>
                      <a:pt x="66" y="6"/>
                      <a:pt x="66" y="5"/>
                      <a:pt x="66" y="5"/>
                    </a:cubicBezTo>
                    <a:cubicBezTo>
                      <a:pt x="66" y="1"/>
                      <a:pt x="66" y="1"/>
                      <a:pt x="66" y="1"/>
                    </a:cubicBezTo>
                    <a:cubicBezTo>
                      <a:pt x="66" y="0"/>
                      <a:pt x="67" y="0"/>
                      <a:pt x="68" y="0"/>
                    </a:cubicBezTo>
                    <a:cubicBezTo>
                      <a:pt x="68" y="0"/>
                      <a:pt x="69" y="0"/>
                      <a:pt x="69" y="1"/>
                    </a:cubicBezTo>
                    <a:cubicBezTo>
                      <a:pt x="69" y="5"/>
                      <a:pt x="69" y="5"/>
                      <a:pt x="69" y="5"/>
                    </a:cubicBezTo>
                    <a:cubicBezTo>
                      <a:pt x="69" y="6"/>
                      <a:pt x="69" y="7"/>
                      <a:pt x="68" y="8"/>
                    </a:cubicBezTo>
                    <a:cubicBezTo>
                      <a:pt x="67" y="9"/>
                      <a:pt x="67" y="9"/>
                      <a:pt x="67" y="9"/>
                    </a:cubicBezTo>
                    <a:close/>
                    <a:moveTo>
                      <a:pt x="2" y="9"/>
                    </a:moveTo>
                    <a:cubicBezTo>
                      <a:pt x="2" y="9"/>
                      <a:pt x="1" y="9"/>
                      <a:pt x="1" y="8"/>
                    </a:cubicBezTo>
                    <a:cubicBezTo>
                      <a:pt x="0" y="7"/>
                      <a:pt x="0" y="6"/>
                      <a:pt x="0" y="5"/>
                    </a:cubicBezTo>
                    <a:cubicBezTo>
                      <a:pt x="0" y="1"/>
                      <a:pt x="0" y="1"/>
                      <a:pt x="0" y="1"/>
                    </a:cubicBezTo>
                    <a:cubicBezTo>
                      <a:pt x="0" y="0"/>
                      <a:pt x="0" y="0"/>
                      <a:pt x="1" y="0"/>
                    </a:cubicBezTo>
                    <a:cubicBezTo>
                      <a:pt x="2" y="0"/>
                      <a:pt x="3" y="0"/>
                      <a:pt x="3" y="1"/>
                    </a:cubicBezTo>
                    <a:cubicBezTo>
                      <a:pt x="3" y="5"/>
                      <a:pt x="3" y="5"/>
                      <a:pt x="3" y="5"/>
                    </a:cubicBezTo>
                    <a:cubicBezTo>
                      <a:pt x="3" y="5"/>
                      <a:pt x="3" y="6"/>
                      <a:pt x="3" y="6"/>
                    </a:cubicBezTo>
                    <a:cubicBezTo>
                      <a:pt x="4" y="7"/>
                      <a:pt x="4" y="8"/>
                      <a:pt x="3" y="8"/>
                    </a:cubicBezTo>
                    <a:cubicBezTo>
                      <a:pt x="3" y="9"/>
                      <a:pt x="3" y="9"/>
                      <a:pt x="2" y="9"/>
                    </a:cubicBezTo>
                    <a:close/>
                  </a:path>
                </a:pathLst>
              </a:cu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6" name="Freeform 1009"/>
              <p:cNvSpPr>
                <a:spLocks/>
              </p:cNvSpPr>
              <p:nvPr/>
            </p:nvSpPr>
            <p:spPr bwMode="auto">
              <a:xfrm>
                <a:off x="4609" y="1103"/>
                <a:ext cx="8" cy="19"/>
              </a:xfrm>
              <a:custGeom>
                <a:avLst/>
                <a:gdLst>
                  <a:gd name="T0" fmla="*/ 3 w 4"/>
                  <a:gd name="T1" fmla="*/ 9 h 9"/>
                  <a:gd name="T2" fmla="*/ 1 w 4"/>
                  <a:gd name="T3" fmla="*/ 7 h 9"/>
                  <a:gd name="T4" fmla="*/ 1 w 4"/>
                  <a:gd name="T5" fmla="*/ 6 h 9"/>
                  <a:gd name="T6" fmla="*/ 1 w 4"/>
                  <a:gd name="T7" fmla="*/ 5 h 9"/>
                  <a:gd name="T8" fmla="*/ 1 w 4"/>
                  <a:gd name="T9" fmla="*/ 3 h 9"/>
                  <a:gd name="T10" fmla="*/ 1 w 4"/>
                  <a:gd name="T11" fmla="*/ 2 h 9"/>
                  <a:gd name="T12" fmla="*/ 1 w 4"/>
                  <a:gd name="T13" fmla="*/ 1 h 9"/>
                  <a:gd name="T14" fmla="*/ 3 w 4"/>
                  <a:gd name="T15" fmla="*/ 0 h 9"/>
                  <a:gd name="T16" fmla="*/ 4 w 4"/>
                  <a:gd name="T17" fmla="*/ 1 h 9"/>
                  <a:gd name="T18" fmla="*/ 4 w 4"/>
                  <a:gd name="T19" fmla="*/ 2 h 9"/>
                  <a:gd name="T20" fmla="*/ 4 w 4"/>
                  <a:gd name="T21" fmla="*/ 4 h 9"/>
                  <a:gd name="T22" fmla="*/ 4 w 4"/>
                  <a:gd name="T23" fmla="*/ 6 h 9"/>
                  <a:gd name="T24" fmla="*/ 4 w 4"/>
                  <a:gd name="T25" fmla="*/ 7 h 9"/>
                  <a:gd name="T26" fmla="*/ 3 w 4"/>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9">
                    <a:moveTo>
                      <a:pt x="3" y="9"/>
                    </a:moveTo>
                    <a:cubicBezTo>
                      <a:pt x="2" y="9"/>
                      <a:pt x="1" y="8"/>
                      <a:pt x="1" y="7"/>
                    </a:cubicBezTo>
                    <a:cubicBezTo>
                      <a:pt x="1" y="6"/>
                      <a:pt x="1" y="6"/>
                      <a:pt x="1" y="6"/>
                    </a:cubicBezTo>
                    <a:cubicBezTo>
                      <a:pt x="1" y="6"/>
                      <a:pt x="1" y="5"/>
                      <a:pt x="1" y="5"/>
                    </a:cubicBezTo>
                    <a:cubicBezTo>
                      <a:pt x="0" y="4"/>
                      <a:pt x="0" y="4"/>
                      <a:pt x="1" y="3"/>
                    </a:cubicBezTo>
                    <a:cubicBezTo>
                      <a:pt x="1" y="3"/>
                      <a:pt x="1" y="2"/>
                      <a:pt x="1" y="2"/>
                    </a:cubicBezTo>
                    <a:cubicBezTo>
                      <a:pt x="1" y="1"/>
                      <a:pt x="1" y="1"/>
                      <a:pt x="1" y="1"/>
                    </a:cubicBezTo>
                    <a:cubicBezTo>
                      <a:pt x="1" y="0"/>
                      <a:pt x="2" y="0"/>
                      <a:pt x="3" y="0"/>
                    </a:cubicBezTo>
                    <a:cubicBezTo>
                      <a:pt x="3" y="0"/>
                      <a:pt x="4" y="0"/>
                      <a:pt x="4" y="1"/>
                    </a:cubicBezTo>
                    <a:cubicBezTo>
                      <a:pt x="4" y="2"/>
                      <a:pt x="4" y="2"/>
                      <a:pt x="4" y="2"/>
                    </a:cubicBezTo>
                    <a:cubicBezTo>
                      <a:pt x="4" y="3"/>
                      <a:pt x="4" y="3"/>
                      <a:pt x="4" y="4"/>
                    </a:cubicBezTo>
                    <a:cubicBezTo>
                      <a:pt x="4" y="5"/>
                      <a:pt x="4" y="6"/>
                      <a:pt x="4" y="6"/>
                    </a:cubicBezTo>
                    <a:cubicBezTo>
                      <a:pt x="4" y="7"/>
                      <a:pt x="4" y="7"/>
                      <a:pt x="4" y="7"/>
                    </a:cubicBezTo>
                    <a:cubicBezTo>
                      <a:pt x="4" y="8"/>
                      <a:pt x="3" y="9"/>
                      <a:pt x="3" y="9"/>
                    </a:cubicBezTo>
                    <a:close/>
                  </a:path>
                </a:pathLst>
              </a:cu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7" name="Freeform 1010"/>
              <p:cNvSpPr>
                <a:spLocks/>
              </p:cNvSpPr>
              <p:nvPr/>
            </p:nvSpPr>
            <p:spPr bwMode="auto">
              <a:xfrm>
                <a:off x="4609" y="1070"/>
                <a:ext cx="8" cy="20"/>
              </a:xfrm>
              <a:custGeom>
                <a:avLst/>
                <a:gdLst>
                  <a:gd name="T0" fmla="*/ 3 w 4"/>
                  <a:gd name="T1" fmla="*/ 9 h 9"/>
                  <a:gd name="T2" fmla="*/ 1 w 4"/>
                  <a:gd name="T3" fmla="*/ 8 h 9"/>
                  <a:gd name="T4" fmla="*/ 1 w 4"/>
                  <a:gd name="T5" fmla="*/ 7 h 9"/>
                  <a:gd name="T6" fmla="*/ 1 w 4"/>
                  <a:gd name="T7" fmla="*/ 5 h 9"/>
                  <a:gd name="T8" fmla="*/ 1 w 4"/>
                  <a:gd name="T9" fmla="*/ 4 h 9"/>
                  <a:gd name="T10" fmla="*/ 1 w 4"/>
                  <a:gd name="T11" fmla="*/ 2 h 9"/>
                  <a:gd name="T12" fmla="*/ 1 w 4"/>
                  <a:gd name="T13" fmla="*/ 1 h 9"/>
                  <a:gd name="T14" fmla="*/ 3 w 4"/>
                  <a:gd name="T15" fmla="*/ 0 h 9"/>
                  <a:gd name="T16" fmla="*/ 4 w 4"/>
                  <a:gd name="T17" fmla="*/ 1 h 9"/>
                  <a:gd name="T18" fmla="*/ 4 w 4"/>
                  <a:gd name="T19" fmla="*/ 2 h 9"/>
                  <a:gd name="T20" fmla="*/ 4 w 4"/>
                  <a:gd name="T21" fmla="*/ 5 h 9"/>
                  <a:gd name="T22" fmla="*/ 4 w 4"/>
                  <a:gd name="T23" fmla="*/ 7 h 9"/>
                  <a:gd name="T24" fmla="*/ 4 w 4"/>
                  <a:gd name="T25" fmla="*/ 8 h 9"/>
                  <a:gd name="T26" fmla="*/ 3 w 4"/>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9">
                    <a:moveTo>
                      <a:pt x="3" y="9"/>
                    </a:moveTo>
                    <a:cubicBezTo>
                      <a:pt x="2" y="9"/>
                      <a:pt x="1" y="8"/>
                      <a:pt x="1" y="8"/>
                    </a:cubicBezTo>
                    <a:cubicBezTo>
                      <a:pt x="1" y="7"/>
                      <a:pt x="1" y="7"/>
                      <a:pt x="1" y="7"/>
                    </a:cubicBezTo>
                    <a:cubicBezTo>
                      <a:pt x="1" y="6"/>
                      <a:pt x="1" y="6"/>
                      <a:pt x="1" y="5"/>
                    </a:cubicBezTo>
                    <a:cubicBezTo>
                      <a:pt x="0" y="5"/>
                      <a:pt x="0" y="4"/>
                      <a:pt x="1" y="4"/>
                    </a:cubicBezTo>
                    <a:cubicBezTo>
                      <a:pt x="1" y="3"/>
                      <a:pt x="1" y="3"/>
                      <a:pt x="1" y="2"/>
                    </a:cubicBezTo>
                    <a:cubicBezTo>
                      <a:pt x="1" y="1"/>
                      <a:pt x="1" y="1"/>
                      <a:pt x="1" y="1"/>
                    </a:cubicBezTo>
                    <a:cubicBezTo>
                      <a:pt x="1" y="1"/>
                      <a:pt x="2" y="0"/>
                      <a:pt x="3" y="0"/>
                    </a:cubicBezTo>
                    <a:cubicBezTo>
                      <a:pt x="3" y="0"/>
                      <a:pt x="4" y="1"/>
                      <a:pt x="4" y="1"/>
                    </a:cubicBezTo>
                    <a:cubicBezTo>
                      <a:pt x="4" y="2"/>
                      <a:pt x="4" y="2"/>
                      <a:pt x="4" y="2"/>
                    </a:cubicBezTo>
                    <a:cubicBezTo>
                      <a:pt x="4" y="3"/>
                      <a:pt x="4" y="4"/>
                      <a:pt x="4" y="5"/>
                    </a:cubicBezTo>
                    <a:cubicBezTo>
                      <a:pt x="4" y="5"/>
                      <a:pt x="4" y="6"/>
                      <a:pt x="4" y="7"/>
                    </a:cubicBezTo>
                    <a:cubicBezTo>
                      <a:pt x="4" y="8"/>
                      <a:pt x="4" y="8"/>
                      <a:pt x="4" y="8"/>
                    </a:cubicBezTo>
                    <a:cubicBezTo>
                      <a:pt x="4" y="8"/>
                      <a:pt x="3" y="9"/>
                      <a:pt x="3" y="9"/>
                    </a:cubicBezTo>
                    <a:close/>
                  </a:path>
                </a:pathLst>
              </a:cu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8" name="Freeform 1011"/>
              <p:cNvSpPr>
                <a:spLocks/>
              </p:cNvSpPr>
              <p:nvPr/>
            </p:nvSpPr>
            <p:spPr bwMode="auto">
              <a:xfrm>
                <a:off x="4609" y="1038"/>
                <a:ext cx="8" cy="19"/>
              </a:xfrm>
              <a:custGeom>
                <a:avLst/>
                <a:gdLst>
                  <a:gd name="T0" fmla="*/ 3 w 4"/>
                  <a:gd name="T1" fmla="*/ 9 h 9"/>
                  <a:gd name="T2" fmla="*/ 1 w 4"/>
                  <a:gd name="T3" fmla="*/ 8 h 9"/>
                  <a:gd name="T4" fmla="*/ 1 w 4"/>
                  <a:gd name="T5" fmla="*/ 7 h 9"/>
                  <a:gd name="T6" fmla="*/ 1 w 4"/>
                  <a:gd name="T7" fmla="*/ 6 h 9"/>
                  <a:gd name="T8" fmla="*/ 1 w 4"/>
                  <a:gd name="T9" fmla="*/ 4 h 9"/>
                  <a:gd name="T10" fmla="*/ 1 w 4"/>
                  <a:gd name="T11" fmla="*/ 3 h 9"/>
                  <a:gd name="T12" fmla="*/ 1 w 4"/>
                  <a:gd name="T13" fmla="*/ 2 h 9"/>
                  <a:gd name="T14" fmla="*/ 3 w 4"/>
                  <a:gd name="T15" fmla="*/ 0 h 9"/>
                  <a:gd name="T16" fmla="*/ 4 w 4"/>
                  <a:gd name="T17" fmla="*/ 2 h 9"/>
                  <a:gd name="T18" fmla="*/ 4 w 4"/>
                  <a:gd name="T19" fmla="*/ 3 h 9"/>
                  <a:gd name="T20" fmla="*/ 4 w 4"/>
                  <a:gd name="T21" fmla="*/ 5 h 9"/>
                  <a:gd name="T22" fmla="*/ 4 w 4"/>
                  <a:gd name="T23" fmla="*/ 7 h 9"/>
                  <a:gd name="T24" fmla="*/ 4 w 4"/>
                  <a:gd name="T25" fmla="*/ 8 h 9"/>
                  <a:gd name="T26" fmla="*/ 3 w 4"/>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9">
                    <a:moveTo>
                      <a:pt x="3" y="9"/>
                    </a:moveTo>
                    <a:cubicBezTo>
                      <a:pt x="2" y="9"/>
                      <a:pt x="1" y="9"/>
                      <a:pt x="1" y="8"/>
                    </a:cubicBezTo>
                    <a:cubicBezTo>
                      <a:pt x="1" y="7"/>
                      <a:pt x="1" y="7"/>
                      <a:pt x="1" y="7"/>
                    </a:cubicBezTo>
                    <a:cubicBezTo>
                      <a:pt x="1" y="7"/>
                      <a:pt x="1" y="6"/>
                      <a:pt x="1" y="6"/>
                    </a:cubicBezTo>
                    <a:cubicBezTo>
                      <a:pt x="0" y="5"/>
                      <a:pt x="0" y="5"/>
                      <a:pt x="1" y="4"/>
                    </a:cubicBezTo>
                    <a:cubicBezTo>
                      <a:pt x="1" y="4"/>
                      <a:pt x="1" y="3"/>
                      <a:pt x="1" y="3"/>
                    </a:cubicBezTo>
                    <a:cubicBezTo>
                      <a:pt x="1" y="2"/>
                      <a:pt x="1" y="2"/>
                      <a:pt x="1" y="2"/>
                    </a:cubicBezTo>
                    <a:cubicBezTo>
                      <a:pt x="1" y="1"/>
                      <a:pt x="2" y="0"/>
                      <a:pt x="3" y="0"/>
                    </a:cubicBezTo>
                    <a:cubicBezTo>
                      <a:pt x="3" y="0"/>
                      <a:pt x="4" y="1"/>
                      <a:pt x="4" y="2"/>
                    </a:cubicBezTo>
                    <a:cubicBezTo>
                      <a:pt x="4" y="3"/>
                      <a:pt x="4" y="3"/>
                      <a:pt x="4" y="3"/>
                    </a:cubicBezTo>
                    <a:cubicBezTo>
                      <a:pt x="4" y="3"/>
                      <a:pt x="4" y="4"/>
                      <a:pt x="4" y="5"/>
                    </a:cubicBezTo>
                    <a:cubicBezTo>
                      <a:pt x="4" y="6"/>
                      <a:pt x="4" y="6"/>
                      <a:pt x="4" y="7"/>
                    </a:cubicBezTo>
                    <a:cubicBezTo>
                      <a:pt x="4" y="8"/>
                      <a:pt x="4" y="8"/>
                      <a:pt x="4" y="8"/>
                    </a:cubicBezTo>
                    <a:cubicBezTo>
                      <a:pt x="4" y="9"/>
                      <a:pt x="3" y="9"/>
                      <a:pt x="3" y="9"/>
                    </a:cubicBezTo>
                    <a:close/>
                  </a:path>
                </a:pathLst>
              </a:cu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9" name="Freeform 1012"/>
              <p:cNvSpPr>
                <a:spLocks/>
              </p:cNvSpPr>
              <p:nvPr/>
            </p:nvSpPr>
            <p:spPr bwMode="auto">
              <a:xfrm>
                <a:off x="4609" y="1007"/>
                <a:ext cx="8" cy="20"/>
              </a:xfrm>
              <a:custGeom>
                <a:avLst/>
                <a:gdLst>
                  <a:gd name="T0" fmla="*/ 3 w 4"/>
                  <a:gd name="T1" fmla="*/ 9 h 9"/>
                  <a:gd name="T2" fmla="*/ 1 w 4"/>
                  <a:gd name="T3" fmla="*/ 7 h 9"/>
                  <a:gd name="T4" fmla="*/ 1 w 4"/>
                  <a:gd name="T5" fmla="*/ 6 h 9"/>
                  <a:gd name="T6" fmla="*/ 1 w 4"/>
                  <a:gd name="T7" fmla="*/ 5 h 9"/>
                  <a:gd name="T8" fmla="*/ 1 w 4"/>
                  <a:gd name="T9" fmla="*/ 3 h 9"/>
                  <a:gd name="T10" fmla="*/ 1 w 4"/>
                  <a:gd name="T11" fmla="*/ 2 h 9"/>
                  <a:gd name="T12" fmla="*/ 1 w 4"/>
                  <a:gd name="T13" fmla="*/ 1 h 9"/>
                  <a:gd name="T14" fmla="*/ 3 w 4"/>
                  <a:gd name="T15" fmla="*/ 0 h 9"/>
                  <a:gd name="T16" fmla="*/ 4 w 4"/>
                  <a:gd name="T17" fmla="*/ 1 h 9"/>
                  <a:gd name="T18" fmla="*/ 4 w 4"/>
                  <a:gd name="T19" fmla="*/ 2 h 9"/>
                  <a:gd name="T20" fmla="*/ 4 w 4"/>
                  <a:gd name="T21" fmla="*/ 4 h 9"/>
                  <a:gd name="T22" fmla="*/ 4 w 4"/>
                  <a:gd name="T23" fmla="*/ 6 h 9"/>
                  <a:gd name="T24" fmla="*/ 4 w 4"/>
                  <a:gd name="T25" fmla="*/ 7 h 9"/>
                  <a:gd name="T26" fmla="*/ 3 w 4"/>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9">
                    <a:moveTo>
                      <a:pt x="3" y="9"/>
                    </a:moveTo>
                    <a:cubicBezTo>
                      <a:pt x="2" y="9"/>
                      <a:pt x="1" y="8"/>
                      <a:pt x="1" y="7"/>
                    </a:cubicBezTo>
                    <a:cubicBezTo>
                      <a:pt x="1" y="6"/>
                      <a:pt x="1" y="6"/>
                      <a:pt x="1" y="6"/>
                    </a:cubicBezTo>
                    <a:cubicBezTo>
                      <a:pt x="1" y="6"/>
                      <a:pt x="1" y="6"/>
                      <a:pt x="1" y="5"/>
                    </a:cubicBezTo>
                    <a:cubicBezTo>
                      <a:pt x="0" y="5"/>
                      <a:pt x="0" y="4"/>
                      <a:pt x="1" y="3"/>
                    </a:cubicBezTo>
                    <a:cubicBezTo>
                      <a:pt x="1" y="3"/>
                      <a:pt x="1" y="2"/>
                      <a:pt x="1" y="2"/>
                    </a:cubicBezTo>
                    <a:cubicBezTo>
                      <a:pt x="1" y="1"/>
                      <a:pt x="1" y="1"/>
                      <a:pt x="1" y="1"/>
                    </a:cubicBezTo>
                    <a:cubicBezTo>
                      <a:pt x="1" y="0"/>
                      <a:pt x="2" y="0"/>
                      <a:pt x="3" y="0"/>
                    </a:cubicBezTo>
                    <a:cubicBezTo>
                      <a:pt x="3" y="0"/>
                      <a:pt x="4" y="0"/>
                      <a:pt x="4" y="1"/>
                    </a:cubicBezTo>
                    <a:cubicBezTo>
                      <a:pt x="4" y="2"/>
                      <a:pt x="4" y="2"/>
                      <a:pt x="4" y="2"/>
                    </a:cubicBezTo>
                    <a:cubicBezTo>
                      <a:pt x="4" y="3"/>
                      <a:pt x="4" y="4"/>
                      <a:pt x="4" y="4"/>
                    </a:cubicBezTo>
                    <a:cubicBezTo>
                      <a:pt x="4" y="5"/>
                      <a:pt x="4" y="6"/>
                      <a:pt x="4" y="6"/>
                    </a:cubicBezTo>
                    <a:cubicBezTo>
                      <a:pt x="4" y="7"/>
                      <a:pt x="4" y="7"/>
                      <a:pt x="4" y="7"/>
                    </a:cubicBezTo>
                    <a:cubicBezTo>
                      <a:pt x="4" y="8"/>
                      <a:pt x="3" y="9"/>
                      <a:pt x="3" y="9"/>
                    </a:cubicBezTo>
                    <a:close/>
                  </a:path>
                </a:pathLst>
              </a:cu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0" name="Freeform 1013"/>
              <p:cNvSpPr>
                <a:spLocks/>
              </p:cNvSpPr>
              <p:nvPr/>
            </p:nvSpPr>
            <p:spPr bwMode="auto">
              <a:xfrm>
                <a:off x="4609" y="975"/>
                <a:ext cx="8" cy="19"/>
              </a:xfrm>
              <a:custGeom>
                <a:avLst/>
                <a:gdLst>
                  <a:gd name="T0" fmla="*/ 3 w 4"/>
                  <a:gd name="T1" fmla="*/ 9 h 9"/>
                  <a:gd name="T2" fmla="*/ 1 w 4"/>
                  <a:gd name="T3" fmla="*/ 8 h 9"/>
                  <a:gd name="T4" fmla="*/ 1 w 4"/>
                  <a:gd name="T5" fmla="*/ 7 h 9"/>
                  <a:gd name="T6" fmla="*/ 1 w 4"/>
                  <a:gd name="T7" fmla="*/ 5 h 9"/>
                  <a:gd name="T8" fmla="*/ 1 w 4"/>
                  <a:gd name="T9" fmla="*/ 4 h 9"/>
                  <a:gd name="T10" fmla="*/ 1 w 4"/>
                  <a:gd name="T11" fmla="*/ 2 h 9"/>
                  <a:gd name="T12" fmla="*/ 1 w 4"/>
                  <a:gd name="T13" fmla="*/ 2 h 9"/>
                  <a:gd name="T14" fmla="*/ 3 w 4"/>
                  <a:gd name="T15" fmla="*/ 0 h 9"/>
                  <a:gd name="T16" fmla="*/ 4 w 4"/>
                  <a:gd name="T17" fmla="*/ 2 h 9"/>
                  <a:gd name="T18" fmla="*/ 4 w 4"/>
                  <a:gd name="T19" fmla="*/ 2 h 9"/>
                  <a:gd name="T20" fmla="*/ 4 w 4"/>
                  <a:gd name="T21" fmla="*/ 5 h 9"/>
                  <a:gd name="T22" fmla="*/ 4 w 4"/>
                  <a:gd name="T23" fmla="*/ 7 h 9"/>
                  <a:gd name="T24" fmla="*/ 4 w 4"/>
                  <a:gd name="T25" fmla="*/ 8 h 9"/>
                  <a:gd name="T26" fmla="*/ 3 w 4"/>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9">
                    <a:moveTo>
                      <a:pt x="3" y="9"/>
                    </a:moveTo>
                    <a:cubicBezTo>
                      <a:pt x="2" y="9"/>
                      <a:pt x="1" y="9"/>
                      <a:pt x="1" y="8"/>
                    </a:cubicBezTo>
                    <a:cubicBezTo>
                      <a:pt x="1" y="7"/>
                      <a:pt x="1" y="7"/>
                      <a:pt x="1" y="7"/>
                    </a:cubicBezTo>
                    <a:cubicBezTo>
                      <a:pt x="1" y="6"/>
                      <a:pt x="1" y="6"/>
                      <a:pt x="1" y="5"/>
                    </a:cubicBezTo>
                    <a:cubicBezTo>
                      <a:pt x="0" y="5"/>
                      <a:pt x="0" y="4"/>
                      <a:pt x="1" y="4"/>
                    </a:cubicBezTo>
                    <a:cubicBezTo>
                      <a:pt x="1" y="3"/>
                      <a:pt x="1" y="3"/>
                      <a:pt x="1" y="2"/>
                    </a:cubicBezTo>
                    <a:cubicBezTo>
                      <a:pt x="1" y="2"/>
                      <a:pt x="1" y="2"/>
                      <a:pt x="1" y="2"/>
                    </a:cubicBezTo>
                    <a:cubicBezTo>
                      <a:pt x="1" y="1"/>
                      <a:pt x="2" y="0"/>
                      <a:pt x="3" y="0"/>
                    </a:cubicBezTo>
                    <a:cubicBezTo>
                      <a:pt x="3" y="0"/>
                      <a:pt x="4" y="1"/>
                      <a:pt x="4" y="2"/>
                    </a:cubicBezTo>
                    <a:cubicBezTo>
                      <a:pt x="4" y="2"/>
                      <a:pt x="4" y="2"/>
                      <a:pt x="4" y="2"/>
                    </a:cubicBezTo>
                    <a:cubicBezTo>
                      <a:pt x="4" y="3"/>
                      <a:pt x="4" y="4"/>
                      <a:pt x="4" y="5"/>
                    </a:cubicBezTo>
                    <a:cubicBezTo>
                      <a:pt x="4" y="5"/>
                      <a:pt x="4" y="6"/>
                      <a:pt x="4" y="7"/>
                    </a:cubicBezTo>
                    <a:cubicBezTo>
                      <a:pt x="4" y="8"/>
                      <a:pt x="4" y="8"/>
                      <a:pt x="4" y="8"/>
                    </a:cubicBezTo>
                    <a:cubicBezTo>
                      <a:pt x="4" y="9"/>
                      <a:pt x="3" y="9"/>
                      <a:pt x="3" y="9"/>
                    </a:cubicBezTo>
                    <a:close/>
                  </a:path>
                </a:pathLst>
              </a:cu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1" name="Freeform 1014"/>
              <p:cNvSpPr>
                <a:spLocks/>
              </p:cNvSpPr>
              <p:nvPr/>
            </p:nvSpPr>
            <p:spPr bwMode="auto">
              <a:xfrm>
                <a:off x="4609" y="942"/>
                <a:ext cx="8" cy="22"/>
              </a:xfrm>
              <a:custGeom>
                <a:avLst/>
                <a:gdLst>
                  <a:gd name="T0" fmla="*/ 3 w 4"/>
                  <a:gd name="T1" fmla="*/ 10 h 10"/>
                  <a:gd name="T2" fmla="*/ 1 w 4"/>
                  <a:gd name="T3" fmla="*/ 8 h 10"/>
                  <a:gd name="T4" fmla="*/ 1 w 4"/>
                  <a:gd name="T5" fmla="*/ 7 h 10"/>
                  <a:gd name="T6" fmla="*/ 1 w 4"/>
                  <a:gd name="T7" fmla="*/ 6 h 10"/>
                  <a:gd name="T8" fmla="*/ 1 w 4"/>
                  <a:gd name="T9" fmla="*/ 4 h 10"/>
                  <a:gd name="T10" fmla="*/ 1 w 4"/>
                  <a:gd name="T11" fmla="*/ 3 h 10"/>
                  <a:gd name="T12" fmla="*/ 1 w 4"/>
                  <a:gd name="T13" fmla="*/ 2 h 10"/>
                  <a:gd name="T14" fmla="*/ 3 w 4"/>
                  <a:gd name="T15" fmla="*/ 0 h 10"/>
                  <a:gd name="T16" fmla="*/ 4 w 4"/>
                  <a:gd name="T17" fmla="*/ 2 h 10"/>
                  <a:gd name="T18" fmla="*/ 4 w 4"/>
                  <a:gd name="T19" fmla="*/ 3 h 10"/>
                  <a:gd name="T20" fmla="*/ 4 w 4"/>
                  <a:gd name="T21" fmla="*/ 5 h 10"/>
                  <a:gd name="T22" fmla="*/ 4 w 4"/>
                  <a:gd name="T23" fmla="*/ 7 h 10"/>
                  <a:gd name="T24" fmla="*/ 4 w 4"/>
                  <a:gd name="T25" fmla="*/ 8 h 10"/>
                  <a:gd name="T26" fmla="*/ 3 w 4"/>
                  <a:gd name="T2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10">
                    <a:moveTo>
                      <a:pt x="3" y="10"/>
                    </a:moveTo>
                    <a:cubicBezTo>
                      <a:pt x="2" y="10"/>
                      <a:pt x="1" y="9"/>
                      <a:pt x="1" y="8"/>
                    </a:cubicBezTo>
                    <a:cubicBezTo>
                      <a:pt x="1" y="7"/>
                      <a:pt x="1" y="7"/>
                      <a:pt x="1" y="7"/>
                    </a:cubicBezTo>
                    <a:cubicBezTo>
                      <a:pt x="1" y="7"/>
                      <a:pt x="1" y="6"/>
                      <a:pt x="1" y="6"/>
                    </a:cubicBezTo>
                    <a:cubicBezTo>
                      <a:pt x="0" y="5"/>
                      <a:pt x="0" y="5"/>
                      <a:pt x="1" y="4"/>
                    </a:cubicBezTo>
                    <a:cubicBezTo>
                      <a:pt x="1" y="4"/>
                      <a:pt x="1" y="3"/>
                      <a:pt x="1" y="3"/>
                    </a:cubicBezTo>
                    <a:cubicBezTo>
                      <a:pt x="1" y="2"/>
                      <a:pt x="1" y="2"/>
                      <a:pt x="1" y="2"/>
                    </a:cubicBezTo>
                    <a:cubicBezTo>
                      <a:pt x="1" y="1"/>
                      <a:pt x="2" y="0"/>
                      <a:pt x="3" y="0"/>
                    </a:cubicBezTo>
                    <a:cubicBezTo>
                      <a:pt x="3" y="0"/>
                      <a:pt x="4" y="1"/>
                      <a:pt x="4" y="2"/>
                    </a:cubicBezTo>
                    <a:cubicBezTo>
                      <a:pt x="4" y="3"/>
                      <a:pt x="4" y="3"/>
                      <a:pt x="4" y="3"/>
                    </a:cubicBezTo>
                    <a:cubicBezTo>
                      <a:pt x="4" y="4"/>
                      <a:pt x="4" y="4"/>
                      <a:pt x="4" y="5"/>
                    </a:cubicBezTo>
                    <a:cubicBezTo>
                      <a:pt x="4" y="6"/>
                      <a:pt x="4" y="6"/>
                      <a:pt x="4" y="7"/>
                    </a:cubicBezTo>
                    <a:cubicBezTo>
                      <a:pt x="4" y="8"/>
                      <a:pt x="4" y="8"/>
                      <a:pt x="4" y="8"/>
                    </a:cubicBezTo>
                    <a:cubicBezTo>
                      <a:pt x="4" y="9"/>
                      <a:pt x="3" y="10"/>
                      <a:pt x="3" y="10"/>
                    </a:cubicBezTo>
                    <a:close/>
                  </a:path>
                </a:pathLst>
              </a:cu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2" name="Freeform 1015"/>
              <p:cNvSpPr>
                <a:spLocks/>
              </p:cNvSpPr>
              <p:nvPr/>
            </p:nvSpPr>
            <p:spPr bwMode="auto">
              <a:xfrm>
                <a:off x="4609" y="912"/>
                <a:ext cx="8" cy="20"/>
              </a:xfrm>
              <a:custGeom>
                <a:avLst/>
                <a:gdLst>
                  <a:gd name="T0" fmla="*/ 3 w 4"/>
                  <a:gd name="T1" fmla="*/ 9 h 9"/>
                  <a:gd name="T2" fmla="*/ 1 w 4"/>
                  <a:gd name="T3" fmla="*/ 7 h 9"/>
                  <a:gd name="T4" fmla="*/ 1 w 4"/>
                  <a:gd name="T5" fmla="*/ 7 h 9"/>
                  <a:gd name="T6" fmla="*/ 1 w 4"/>
                  <a:gd name="T7" fmla="*/ 5 h 9"/>
                  <a:gd name="T8" fmla="*/ 1 w 4"/>
                  <a:gd name="T9" fmla="*/ 4 h 9"/>
                  <a:gd name="T10" fmla="*/ 1 w 4"/>
                  <a:gd name="T11" fmla="*/ 2 h 9"/>
                  <a:gd name="T12" fmla="*/ 1 w 4"/>
                  <a:gd name="T13" fmla="*/ 1 h 9"/>
                  <a:gd name="T14" fmla="*/ 3 w 4"/>
                  <a:gd name="T15" fmla="*/ 0 h 9"/>
                  <a:gd name="T16" fmla="*/ 4 w 4"/>
                  <a:gd name="T17" fmla="*/ 1 h 9"/>
                  <a:gd name="T18" fmla="*/ 4 w 4"/>
                  <a:gd name="T19" fmla="*/ 2 h 9"/>
                  <a:gd name="T20" fmla="*/ 4 w 4"/>
                  <a:gd name="T21" fmla="*/ 4 h 9"/>
                  <a:gd name="T22" fmla="*/ 4 w 4"/>
                  <a:gd name="T23" fmla="*/ 7 h 9"/>
                  <a:gd name="T24" fmla="*/ 4 w 4"/>
                  <a:gd name="T25" fmla="*/ 7 h 9"/>
                  <a:gd name="T26" fmla="*/ 3 w 4"/>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9">
                    <a:moveTo>
                      <a:pt x="3" y="9"/>
                    </a:moveTo>
                    <a:cubicBezTo>
                      <a:pt x="2" y="9"/>
                      <a:pt x="1" y="8"/>
                      <a:pt x="1" y="7"/>
                    </a:cubicBezTo>
                    <a:cubicBezTo>
                      <a:pt x="1" y="7"/>
                      <a:pt x="1" y="7"/>
                      <a:pt x="1" y="7"/>
                    </a:cubicBezTo>
                    <a:cubicBezTo>
                      <a:pt x="1" y="6"/>
                      <a:pt x="1" y="6"/>
                      <a:pt x="1" y="5"/>
                    </a:cubicBezTo>
                    <a:cubicBezTo>
                      <a:pt x="0" y="5"/>
                      <a:pt x="0" y="4"/>
                      <a:pt x="1" y="4"/>
                    </a:cubicBezTo>
                    <a:cubicBezTo>
                      <a:pt x="1" y="3"/>
                      <a:pt x="1" y="3"/>
                      <a:pt x="1" y="2"/>
                    </a:cubicBezTo>
                    <a:cubicBezTo>
                      <a:pt x="1" y="1"/>
                      <a:pt x="1" y="1"/>
                      <a:pt x="1" y="1"/>
                    </a:cubicBezTo>
                    <a:cubicBezTo>
                      <a:pt x="1" y="1"/>
                      <a:pt x="2" y="0"/>
                      <a:pt x="3" y="0"/>
                    </a:cubicBezTo>
                    <a:cubicBezTo>
                      <a:pt x="3" y="0"/>
                      <a:pt x="4" y="1"/>
                      <a:pt x="4" y="1"/>
                    </a:cubicBezTo>
                    <a:cubicBezTo>
                      <a:pt x="4" y="2"/>
                      <a:pt x="4" y="2"/>
                      <a:pt x="4" y="2"/>
                    </a:cubicBezTo>
                    <a:cubicBezTo>
                      <a:pt x="4" y="3"/>
                      <a:pt x="4" y="4"/>
                      <a:pt x="4" y="4"/>
                    </a:cubicBezTo>
                    <a:cubicBezTo>
                      <a:pt x="4" y="5"/>
                      <a:pt x="4" y="6"/>
                      <a:pt x="4" y="7"/>
                    </a:cubicBezTo>
                    <a:cubicBezTo>
                      <a:pt x="4" y="7"/>
                      <a:pt x="4" y="7"/>
                      <a:pt x="4" y="7"/>
                    </a:cubicBezTo>
                    <a:cubicBezTo>
                      <a:pt x="4" y="8"/>
                      <a:pt x="3" y="9"/>
                      <a:pt x="3" y="9"/>
                    </a:cubicBezTo>
                    <a:close/>
                  </a:path>
                </a:pathLst>
              </a:cu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3" name="Freeform 1016"/>
              <p:cNvSpPr>
                <a:spLocks/>
              </p:cNvSpPr>
              <p:nvPr/>
            </p:nvSpPr>
            <p:spPr bwMode="auto">
              <a:xfrm>
                <a:off x="4609" y="880"/>
                <a:ext cx="8" cy="19"/>
              </a:xfrm>
              <a:custGeom>
                <a:avLst/>
                <a:gdLst>
                  <a:gd name="T0" fmla="*/ 3 w 4"/>
                  <a:gd name="T1" fmla="*/ 9 h 9"/>
                  <a:gd name="T2" fmla="*/ 1 w 4"/>
                  <a:gd name="T3" fmla="*/ 8 h 9"/>
                  <a:gd name="T4" fmla="*/ 1 w 4"/>
                  <a:gd name="T5" fmla="*/ 7 h 9"/>
                  <a:gd name="T6" fmla="*/ 1 w 4"/>
                  <a:gd name="T7" fmla="*/ 6 h 9"/>
                  <a:gd name="T8" fmla="*/ 1 w 4"/>
                  <a:gd name="T9" fmla="*/ 4 h 9"/>
                  <a:gd name="T10" fmla="*/ 1 w 4"/>
                  <a:gd name="T11" fmla="*/ 3 h 9"/>
                  <a:gd name="T12" fmla="*/ 1 w 4"/>
                  <a:gd name="T13" fmla="*/ 2 h 9"/>
                  <a:gd name="T14" fmla="*/ 3 w 4"/>
                  <a:gd name="T15" fmla="*/ 0 h 9"/>
                  <a:gd name="T16" fmla="*/ 4 w 4"/>
                  <a:gd name="T17" fmla="*/ 2 h 9"/>
                  <a:gd name="T18" fmla="*/ 4 w 4"/>
                  <a:gd name="T19" fmla="*/ 3 h 9"/>
                  <a:gd name="T20" fmla="*/ 4 w 4"/>
                  <a:gd name="T21" fmla="*/ 5 h 9"/>
                  <a:gd name="T22" fmla="*/ 4 w 4"/>
                  <a:gd name="T23" fmla="*/ 7 h 9"/>
                  <a:gd name="T24" fmla="*/ 4 w 4"/>
                  <a:gd name="T25" fmla="*/ 8 h 9"/>
                  <a:gd name="T26" fmla="*/ 3 w 4"/>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9">
                    <a:moveTo>
                      <a:pt x="3" y="9"/>
                    </a:moveTo>
                    <a:cubicBezTo>
                      <a:pt x="2" y="9"/>
                      <a:pt x="1" y="9"/>
                      <a:pt x="1" y="8"/>
                    </a:cubicBezTo>
                    <a:cubicBezTo>
                      <a:pt x="1" y="7"/>
                      <a:pt x="1" y="7"/>
                      <a:pt x="1" y="7"/>
                    </a:cubicBezTo>
                    <a:cubicBezTo>
                      <a:pt x="1" y="7"/>
                      <a:pt x="1" y="6"/>
                      <a:pt x="1" y="6"/>
                    </a:cubicBezTo>
                    <a:cubicBezTo>
                      <a:pt x="0" y="5"/>
                      <a:pt x="0" y="4"/>
                      <a:pt x="1" y="4"/>
                    </a:cubicBezTo>
                    <a:cubicBezTo>
                      <a:pt x="1" y="3"/>
                      <a:pt x="1" y="3"/>
                      <a:pt x="1" y="3"/>
                    </a:cubicBezTo>
                    <a:cubicBezTo>
                      <a:pt x="1" y="2"/>
                      <a:pt x="1" y="2"/>
                      <a:pt x="1" y="2"/>
                    </a:cubicBezTo>
                    <a:cubicBezTo>
                      <a:pt x="1" y="1"/>
                      <a:pt x="2" y="0"/>
                      <a:pt x="3" y="0"/>
                    </a:cubicBezTo>
                    <a:cubicBezTo>
                      <a:pt x="3" y="0"/>
                      <a:pt x="4" y="1"/>
                      <a:pt x="4" y="2"/>
                    </a:cubicBezTo>
                    <a:cubicBezTo>
                      <a:pt x="4" y="3"/>
                      <a:pt x="4" y="3"/>
                      <a:pt x="4" y="3"/>
                    </a:cubicBezTo>
                    <a:cubicBezTo>
                      <a:pt x="4" y="3"/>
                      <a:pt x="4" y="4"/>
                      <a:pt x="4" y="5"/>
                    </a:cubicBezTo>
                    <a:cubicBezTo>
                      <a:pt x="4" y="5"/>
                      <a:pt x="4" y="6"/>
                      <a:pt x="4" y="7"/>
                    </a:cubicBezTo>
                    <a:cubicBezTo>
                      <a:pt x="4" y="8"/>
                      <a:pt x="4" y="8"/>
                      <a:pt x="4" y="8"/>
                    </a:cubicBezTo>
                    <a:cubicBezTo>
                      <a:pt x="4" y="9"/>
                      <a:pt x="3" y="9"/>
                      <a:pt x="3" y="9"/>
                    </a:cubicBezTo>
                    <a:close/>
                  </a:path>
                </a:pathLst>
              </a:cu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4" name="Freeform 1017"/>
              <p:cNvSpPr>
                <a:spLocks/>
              </p:cNvSpPr>
              <p:nvPr/>
            </p:nvSpPr>
            <p:spPr bwMode="auto">
              <a:xfrm>
                <a:off x="4609" y="849"/>
                <a:ext cx="8" cy="20"/>
              </a:xfrm>
              <a:custGeom>
                <a:avLst/>
                <a:gdLst>
                  <a:gd name="T0" fmla="*/ 3 w 4"/>
                  <a:gd name="T1" fmla="*/ 9 h 9"/>
                  <a:gd name="T2" fmla="*/ 1 w 4"/>
                  <a:gd name="T3" fmla="*/ 7 h 9"/>
                  <a:gd name="T4" fmla="*/ 1 w 4"/>
                  <a:gd name="T5" fmla="*/ 6 h 9"/>
                  <a:gd name="T6" fmla="*/ 1 w 4"/>
                  <a:gd name="T7" fmla="*/ 5 h 9"/>
                  <a:gd name="T8" fmla="*/ 1 w 4"/>
                  <a:gd name="T9" fmla="*/ 3 h 9"/>
                  <a:gd name="T10" fmla="*/ 1 w 4"/>
                  <a:gd name="T11" fmla="*/ 2 h 9"/>
                  <a:gd name="T12" fmla="*/ 1 w 4"/>
                  <a:gd name="T13" fmla="*/ 1 h 9"/>
                  <a:gd name="T14" fmla="*/ 3 w 4"/>
                  <a:gd name="T15" fmla="*/ 0 h 9"/>
                  <a:gd name="T16" fmla="*/ 4 w 4"/>
                  <a:gd name="T17" fmla="*/ 1 h 9"/>
                  <a:gd name="T18" fmla="*/ 4 w 4"/>
                  <a:gd name="T19" fmla="*/ 2 h 9"/>
                  <a:gd name="T20" fmla="*/ 4 w 4"/>
                  <a:gd name="T21" fmla="*/ 4 h 9"/>
                  <a:gd name="T22" fmla="*/ 4 w 4"/>
                  <a:gd name="T23" fmla="*/ 6 h 9"/>
                  <a:gd name="T24" fmla="*/ 4 w 4"/>
                  <a:gd name="T25" fmla="*/ 7 h 9"/>
                  <a:gd name="T26" fmla="*/ 3 w 4"/>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9">
                    <a:moveTo>
                      <a:pt x="3" y="9"/>
                    </a:moveTo>
                    <a:cubicBezTo>
                      <a:pt x="2" y="9"/>
                      <a:pt x="1" y="8"/>
                      <a:pt x="1" y="7"/>
                    </a:cubicBezTo>
                    <a:cubicBezTo>
                      <a:pt x="1" y="6"/>
                      <a:pt x="1" y="6"/>
                      <a:pt x="1" y="6"/>
                    </a:cubicBezTo>
                    <a:cubicBezTo>
                      <a:pt x="1" y="6"/>
                      <a:pt x="1" y="5"/>
                      <a:pt x="1" y="5"/>
                    </a:cubicBezTo>
                    <a:cubicBezTo>
                      <a:pt x="0" y="4"/>
                      <a:pt x="0" y="4"/>
                      <a:pt x="1" y="3"/>
                    </a:cubicBezTo>
                    <a:cubicBezTo>
                      <a:pt x="1" y="3"/>
                      <a:pt x="1" y="2"/>
                      <a:pt x="1" y="2"/>
                    </a:cubicBezTo>
                    <a:cubicBezTo>
                      <a:pt x="1" y="1"/>
                      <a:pt x="1" y="1"/>
                      <a:pt x="1" y="1"/>
                    </a:cubicBezTo>
                    <a:cubicBezTo>
                      <a:pt x="1" y="0"/>
                      <a:pt x="2" y="0"/>
                      <a:pt x="3" y="0"/>
                    </a:cubicBezTo>
                    <a:cubicBezTo>
                      <a:pt x="3" y="0"/>
                      <a:pt x="4" y="0"/>
                      <a:pt x="4" y="1"/>
                    </a:cubicBezTo>
                    <a:cubicBezTo>
                      <a:pt x="4" y="2"/>
                      <a:pt x="4" y="2"/>
                      <a:pt x="4" y="2"/>
                    </a:cubicBezTo>
                    <a:cubicBezTo>
                      <a:pt x="4" y="3"/>
                      <a:pt x="4" y="3"/>
                      <a:pt x="4" y="4"/>
                    </a:cubicBezTo>
                    <a:cubicBezTo>
                      <a:pt x="4" y="5"/>
                      <a:pt x="4" y="6"/>
                      <a:pt x="4" y="6"/>
                    </a:cubicBezTo>
                    <a:cubicBezTo>
                      <a:pt x="4" y="7"/>
                      <a:pt x="4" y="7"/>
                      <a:pt x="4" y="7"/>
                    </a:cubicBezTo>
                    <a:cubicBezTo>
                      <a:pt x="4" y="8"/>
                      <a:pt x="3" y="9"/>
                      <a:pt x="3" y="9"/>
                    </a:cubicBezTo>
                    <a:close/>
                  </a:path>
                </a:pathLst>
              </a:cu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5" name="Freeform 1018"/>
              <p:cNvSpPr>
                <a:spLocks/>
              </p:cNvSpPr>
              <p:nvPr/>
            </p:nvSpPr>
            <p:spPr bwMode="auto">
              <a:xfrm>
                <a:off x="4609" y="817"/>
                <a:ext cx="8" cy="19"/>
              </a:xfrm>
              <a:custGeom>
                <a:avLst/>
                <a:gdLst>
                  <a:gd name="T0" fmla="*/ 3 w 4"/>
                  <a:gd name="T1" fmla="*/ 9 h 9"/>
                  <a:gd name="T2" fmla="*/ 1 w 4"/>
                  <a:gd name="T3" fmla="*/ 8 h 9"/>
                  <a:gd name="T4" fmla="*/ 1 w 4"/>
                  <a:gd name="T5" fmla="*/ 7 h 9"/>
                  <a:gd name="T6" fmla="*/ 1 w 4"/>
                  <a:gd name="T7" fmla="*/ 5 h 9"/>
                  <a:gd name="T8" fmla="*/ 1 w 4"/>
                  <a:gd name="T9" fmla="*/ 4 h 9"/>
                  <a:gd name="T10" fmla="*/ 1 w 4"/>
                  <a:gd name="T11" fmla="*/ 2 h 9"/>
                  <a:gd name="T12" fmla="*/ 1 w 4"/>
                  <a:gd name="T13" fmla="*/ 2 h 9"/>
                  <a:gd name="T14" fmla="*/ 3 w 4"/>
                  <a:gd name="T15" fmla="*/ 0 h 9"/>
                  <a:gd name="T16" fmla="*/ 4 w 4"/>
                  <a:gd name="T17" fmla="*/ 2 h 9"/>
                  <a:gd name="T18" fmla="*/ 4 w 4"/>
                  <a:gd name="T19" fmla="*/ 2 h 9"/>
                  <a:gd name="T20" fmla="*/ 4 w 4"/>
                  <a:gd name="T21" fmla="*/ 5 h 9"/>
                  <a:gd name="T22" fmla="*/ 4 w 4"/>
                  <a:gd name="T23" fmla="*/ 7 h 9"/>
                  <a:gd name="T24" fmla="*/ 4 w 4"/>
                  <a:gd name="T25" fmla="*/ 8 h 9"/>
                  <a:gd name="T26" fmla="*/ 3 w 4"/>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9">
                    <a:moveTo>
                      <a:pt x="3" y="9"/>
                    </a:moveTo>
                    <a:cubicBezTo>
                      <a:pt x="2" y="9"/>
                      <a:pt x="1" y="8"/>
                      <a:pt x="1" y="8"/>
                    </a:cubicBezTo>
                    <a:cubicBezTo>
                      <a:pt x="1" y="7"/>
                      <a:pt x="1" y="7"/>
                      <a:pt x="1" y="7"/>
                    </a:cubicBezTo>
                    <a:cubicBezTo>
                      <a:pt x="1" y="6"/>
                      <a:pt x="1" y="6"/>
                      <a:pt x="1" y="5"/>
                    </a:cubicBezTo>
                    <a:cubicBezTo>
                      <a:pt x="0" y="5"/>
                      <a:pt x="0" y="4"/>
                      <a:pt x="1" y="4"/>
                    </a:cubicBezTo>
                    <a:cubicBezTo>
                      <a:pt x="1" y="3"/>
                      <a:pt x="1" y="3"/>
                      <a:pt x="1" y="2"/>
                    </a:cubicBezTo>
                    <a:cubicBezTo>
                      <a:pt x="1" y="2"/>
                      <a:pt x="1" y="2"/>
                      <a:pt x="1" y="2"/>
                    </a:cubicBezTo>
                    <a:cubicBezTo>
                      <a:pt x="1" y="1"/>
                      <a:pt x="2" y="0"/>
                      <a:pt x="3" y="0"/>
                    </a:cubicBezTo>
                    <a:cubicBezTo>
                      <a:pt x="3" y="0"/>
                      <a:pt x="4" y="1"/>
                      <a:pt x="4" y="2"/>
                    </a:cubicBezTo>
                    <a:cubicBezTo>
                      <a:pt x="4" y="2"/>
                      <a:pt x="4" y="2"/>
                      <a:pt x="4" y="2"/>
                    </a:cubicBezTo>
                    <a:cubicBezTo>
                      <a:pt x="4" y="3"/>
                      <a:pt x="4" y="4"/>
                      <a:pt x="4" y="5"/>
                    </a:cubicBezTo>
                    <a:cubicBezTo>
                      <a:pt x="4" y="5"/>
                      <a:pt x="4" y="6"/>
                      <a:pt x="4" y="7"/>
                    </a:cubicBezTo>
                    <a:cubicBezTo>
                      <a:pt x="4" y="8"/>
                      <a:pt x="4" y="8"/>
                      <a:pt x="4" y="8"/>
                    </a:cubicBezTo>
                    <a:cubicBezTo>
                      <a:pt x="4" y="8"/>
                      <a:pt x="3" y="9"/>
                      <a:pt x="3" y="9"/>
                    </a:cubicBezTo>
                    <a:close/>
                  </a:path>
                </a:pathLst>
              </a:cu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6" name="Freeform 1019"/>
              <p:cNvSpPr>
                <a:spLocks/>
              </p:cNvSpPr>
              <p:nvPr/>
            </p:nvSpPr>
            <p:spPr bwMode="auto">
              <a:xfrm>
                <a:off x="4609" y="784"/>
                <a:ext cx="8" cy="20"/>
              </a:xfrm>
              <a:custGeom>
                <a:avLst/>
                <a:gdLst>
                  <a:gd name="T0" fmla="*/ 3 w 4"/>
                  <a:gd name="T1" fmla="*/ 9 h 9"/>
                  <a:gd name="T2" fmla="*/ 1 w 4"/>
                  <a:gd name="T3" fmla="*/ 8 h 9"/>
                  <a:gd name="T4" fmla="*/ 1 w 4"/>
                  <a:gd name="T5" fmla="*/ 7 h 9"/>
                  <a:gd name="T6" fmla="*/ 1 w 4"/>
                  <a:gd name="T7" fmla="*/ 6 h 9"/>
                  <a:gd name="T8" fmla="*/ 1 w 4"/>
                  <a:gd name="T9" fmla="*/ 4 h 9"/>
                  <a:gd name="T10" fmla="*/ 1 w 4"/>
                  <a:gd name="T11" fmla="*/ 3 h 9"/>
                  <a:gd name="T12" fmla="*/ 1 w 4"/>
                  <a:gd name="T13" fmla="*/ 2 h 9"/>
                  <a:gd name="T14" fmla="*/ 3 w 4"/>
                  <a:gd name="T15" fmla="*/ 0 h 9"/>
                  <a:gd name="T16" fmla="*/ 4 w 4"/>
                  <a:gd name="T17" fmla="*/ 2 h 9"/>
                  <a:gd name="T18" fmla="*/ 4 w 4"/>
                  <a:gd name="T19" fmla="*/ 3 h 9"/>
                  <a:gd name="T20" fmla="*/ 4 w 4"/>
                  <a:gd name="T21" fmla="*/ 5 h 9"/>
                  <a:gd name="T22" fmla="*/ 4 w 4"/>
                  <a:gd name="T23" fmla="*/ 7 h 9"/>
                  <a:gd name="T24" fmla="*/ 4 w 4"/>
                  <a:gd name="T25" fmla="*/ 8 h 9"/>
                  <a:gd name="T26" fmla="*/ 3 w 4"/>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9">
                    <a:moveTo>
                      <a:pt x="3" y="9"/>
                    </a:moveTo>
                    <a:cubicBezTo>
                      <a:pt x="2" y="9"/>
                      <a:pt x="1" y="9"/>
                      <a:pt x="1" y="8"/>
                    </a:cubicBezTo>
                    <a:cubicBezTo>
                      <a:pt x="1" y="7"/>
                      <a:pt x="1" y="7"/>
                      <a:pt x="1" y="7"/>
                    </a:cubicBezTo>
                    <a:cubicBezTo>
                      <a:pt x="1" y="7"/>
                      <a:pt x="1" y="6"/>
                      <a:pt x="1" y="6"/>
                    </a:cubicBezTo>
                    <a:cubicBezTo>
                      <a:pt x="0" y="5"/>
                      <a:pt x="0" y="5"/>
                      <a:pt x="1" y="4"/>
                    </a:cubicBezTo>
                    <a:cubicBezTo>
                      <a:pt x="1" y="4"/>
                      <a:pt x="1" y="3"/>
                      <a:pt x="1" y="3"/>
                    </a:cubicBezTo>
                    <a:cubicBezTo>
                      <a:pt x="1" y="2"/>
                      <a:pt x="1" y="2"/>
                      <a:pt x="1" y="2"/>
                    </a:cubicBezTo>
                    <a:cubicBezTo>
                      <a:pt x="1" y="1"/>
                      <a:pt x="2" y="0"/>
                      <a:pt x="3" y="0"/>
                    </a:cubicBezTo>
                    <a:cubicBezTo>
                      <a:pt x="3" y="0"/>
                      <a:pt x="4" y="1"/>
                      <a:pt x="4" y="2"/>
                    </a:cubicBezTo>
                    <a:cubicBezTo>
                      <a:pt x="4" y="3"/>
                      <a:pt x="4" y="3"/>
                      <a:pt x="4" y="3"/>
                    </a:cubicBezTo>
                    <a:cubicBezTo>
                      <a:pt x="4" y="3"/>
                      <a:pt x="4" y="4"/>
                      <a:pt x="4" y="5"/>
                    </a:cubicBezTo>
                    <a:cubicBezTo>
                      <a:pt x="4" y="6"/>
                      <a:pt x="4" y="6"/>
                      <a:pt x="4" y="7"/>
                    </a:cubicBezTo>
                    <a:cubicBezTo>
                      <a:pt x="4" y="8"/>
                      <a:pt x="4" y="8"/>
                      <a:pt x="4" y="8"/>
                    </a:cubicBezTo>
                    <a:cubicBezTo>
                      <a:pt x="4" y="9"/>
                      <a:pt x="3" y="9"/>
                      <a:pt x="3" y="9"/>
                    </a:cubicBezTo>
                    <a:close/>
                  </a:path>
                </a:pathLst>
              </a:cu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7" name="Freeform 1020"/>
              <p:cNvSpPr>
                <a:spLocks/>
              </p:cNvSpPr>
              <p:nvPr/>
            </p:nvSpPr>
            <p:spPr bwMode="auto">
              <a:xfrm>
                <a:off x="4609" y="754"/>
                <a:ext cx="8" cy="19"/>
              </a:xfrm>
              <a:custGeom>
                <a:avLst/>
                <a:gdLst>
                  <a:gd name="T0" fmla="*/ 3 w 4"/>
                  <a:gd name="T1" fmla="*/ 9 h 9"/>
                  <a:gd name="T2" fmla="*/ 1 w 4"/>
                  <a:gd name="T3" fmla="*/ 7 h 9"/>
                  <a:gd name="T4" fmla="*/ 1 w 4"/>
                  <a:gd name="T5" fmla="*/ 6 h 9"/>
                  <a:gd name="T6" fmla="*/ 1 w 4"/>
                  <a:gd name="T7" fmla="*/ 5 h 9"/>
                  <a:gd name="T8" fmla="*/ 1 w 4"/>
                  <a:gd name="T9" fmla="*/ 3 h 9"/>
                  <a:gd name="T10" fmla="*/ 1 w 4"/>
                  <a:gd name="T11" fmla="*/ 2 h 9"/>
                  <a:gd name="T12" fmla="*/ 1 w 4"/>
                  <a:gd name="T13" fmla="*/ 1 h 9"/>
                  <a:gd name="T14" fmla="*/ 3 w 4"/>
                  <a:gd name="T15" fmla="*/ 0 h 9"/>
                  <a:gd name="T16" fmla="*/ 4 w 4"/>
                  <a:gd name="T17" fmla="*/ 1 h 9"/>
                  <a:gd name="T18" fmla="*/ 4 w 4"/>
                  <a:gd name="T19" fmla="*/ 2 h 9"/>
                  <a:gd name="T20" fmla="*/ 4 w 4"/>
                  <a:gd name="T21" fmla="*/ 4 h 9"/>
                  <a:gd name="T22" fmla="*/ 4 w 4"/>
                  <a:gd name="T23" fmla="*/ 6 h 9"/>
                  <a:gd name="T24" fmla="*/ 4 w 4"/>
                  <a:gd name="T25" fmla="*/ 7 h 9"/>
                  <a:gd name="T26" fmla="*/ 3 w 4"/>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9">
                    <a:moveTo>
                      <a:pt x="3" y="9"/>
                    </a:moveTo>
                    <a:cubicBezTo>
                      <a:pt x="2" y="9"/>
                      <a:pt x="1" y="8"/>
                      <a:pt x="1" y="7"/>
                    </a:cubicBezTo>
                    <a:cubicBezTo>
                      <a:pt x="1" y="6"/>
                      <a:pt x="1" y="6"/>
                      <a:pt x="1" y="6"/>
                    </a:cubicBezTo>
                    <a:cubicBezTo>
                      <a:pt x="1" y="6"/>
                      <a:pt x="1" y="6"/>
                      <a:pt x="1" y="5"/>
                    </a:cubicBezTo>
                    <a:cubicBezTo>
                      <a:pt x="0" y="5"/>
                      <a:pt x="0" y="4"/>
                      <a:pt x="1" y="3"/>
                    </a:cubicBezTo>
                    <a:cubicBezTo>
                      <a:pt x="1" y="3"/>
                      <a:pt x="1" y="2"/>
                      <a:pt x="1" y="2"/>
                    </a:cubicBezTo>
                    <a:cubicBezTo>
                      <a:pt x="1" y="1"/>
                      <a:pt x="1" y="1"/>
                      <a:pt x="1" y="1"/>
                    </a:cubicBezTo>
                    <a:cubicBezTo>
                      <a:pt x="1" y="0"/>
                      <a:pt x="2" y="0"/>
                      <a:pt x="3" y="0"/>
                    </a:cubicBezTo>
                    <a:cubicBezTo>
                      <a:pt x="3" y="0"/>
                      <a:pt x="4" y="0"/>
                      <a:pt x="4" y="1"/>
                    </a:cubicBezTo>
                    <a:cubicBezTo>
                      <a:pt x="4" y="2"/>
                      <a:pt x="4" y="2"/>
                      <a:pt x="4" y="2"/>
                    </a:cubicBezTo>
                    <a:cubicBezTo>
                      <a:pt x="4" y="3"/>
                      <a:pt x="4" y="4"/>
                      <a:pt x="4" y="4"/>
                    </a:cubicBezTo>
                    <a:cubicBezTo>
                      <a:pt x="4" y="5"/>
                      <a:pt x="4" y="6"/>
                      <a:pt x="4" y="6"/>
                    </a:cubicBezTo>
                    <a:cubicBezTo>
                      <a:pt x="4" y="7"/>
                      <a:pt x="4" y="7"/>
                      <a:pt x="4" y="7"/>
                    </a:cubicBezTo>
                    <a:cubicBezTo>
                      <a:pt x="4" y="8"/>
                      <a:pt x="3" y="9"/>
                      <a:pt x="3" y="9"/>
                    </a:cubicBezTo>
                    <a:close/>
                  </a:path>
                </a:pathLst>
              </a:cu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8" name="Freeform 1021"/>
              <p:cNvSpPr>
                <a:spLocks/>
              </p:cNvSpPr>
              <p:nvPr/>
            </p:nvSpPr>
            <p:spPr bwMode="auto">
              <a:xfrm>
                <a:off x="4609" y="721"/>
                <a:ext cx="8" cy="20"/>
              </a:xfrm>
              <a:custGeom>
                <a:avLst/>
                <a:gdLst>
                  <a:gd name="T0" fmla="*/ 3 w 4"/>
                  <a:gd name="T1" fmla="*/ 9 h 9"/>
                  <a:gd name="T2" fmla="*/ 1 w 4"/>
                  <a:gd name="T3" fmla="*/ 8 h 9"/>
                  <a:gd name="T4" fmla="*/ 1 w 4"/>
                  <a:gd name="T5" fmla="*/ 7 h 9"/>
                  <a:gd name="T6" fmla="*/ 1 w 4"/>
                  <a:gd name="T7" fmla="*/ 5 h 9"/>
                  <a:gd name="T8" fmla="*/ 1 w 4"/>
                  <a:gd name="T9" fmla="*/ 4 h 9"/>
                  <a:gd name="T10" fmla="*/ 1 w 4"/>
                  <a:gd name="T11" fmla="*/ 2 h 9"/>
                  <a:gd name="T12" fmla="*/ 1 w 4"/>
                  <a:gd name="T13" fmla="*/ 2 h 9"/>
                  <a:gd name="T14" fmla="*/ 3 w 4"/>
                  <a:gd name="T15" fmla="*/ 0 h 9"/>
                  <a:gd name="T16" fmla="*/ 4 w 4"/>
                  <a:gd name="T17" fmla="*/ 2 h 9"/>
                  <a:gd name="T18" fmla="*/ 4 w 4"/>
                  <a:gd name="T19" fmla="*/ 2 h 9"/>
                  <a:gd name="T20" fmla="*/ 4 w 4"/>
                  <a:gd name="T21" fmla="*/ 5 h 9"/>
                  <a:gd name="T22" fmla="*/ 4 w 4"/>
                  <a:gd name="T23" fmla="*/ 7 h 9"/>
                  <a:gd name="T24" fmla="*/ 4 w 4"/>
                  <a:gd name="T25" fmla="*/ 8 h 9"/>
                  <a:gd name="T26" fmla="*/ 3 w 4"/>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9">
                    <a:moveTo>
                      <a:pt x="3" y="9"/>
                    </a:moveTo>
                    <a:cubicBezTo>
                      <a:pt x="2" y="9"/>
                      <a:pt x="1" y="9"/>
                      <a:pt x="1" y="8"/>
                    </a:cubicBezTo>
                    <a:cubicBezTo>
                      <a:pt x="1" y="7"/>
                      <a:pt x="1" y="7"/>
                      <a:pt x="1" y="7"/>
                    </a:cubicBezTo>
                    <a:cubicBezTo>
                      <a:pt x="1" y="6"/>
                      <a:pt x="1" y="6"/>
                      <a:pt x="1" y="5"/>
                    </a:cubicBezTo>
                    <a:cubicBezTo>
                      <a:pt x="0" y="5"/>
                      <a:pt x="0" y="4"/>
                      <a:pt x="1" y="4"/>
                    </a:cubicBezTo>
                    <a:cubicBezTo>
                      <a:pt x="1" y="3"/>
                      <a:pt x="1" y="3"/>
                      <a:pt x="1" y="2"/>
                    </a:cubicBezTo>
                    <a:cubicBezTo>
                      <a:pt x="1" y="2"/>
                      <a:pt x="1" y="2"/>
                      <a:pt x="1" y="2"/>
                    </a:cubicBezTo>
                    <a:cubicBezTo>
                      <a:pt x="1" y="1"/>
                      <a:pt x="2" y="0"/>
                      <a:pt x="3" y="0"/>
                    </a:cubicBezTo>
                    <a:cubicBezTo>
                      <a:pt x="3" y="0"/>
                      <a:pt x="4" y="1"/>
                      <a:pt x="4" y="2"/>
                    </a:cubicBezTo>
                    <a:cubicBezTo>
                      <a:pt x="4" y="2"/>
                      <a:pt x="4" y="2"/>
                      <a:pt x="4" y="2"/>
                    </a:cubicBezTo>
                    <a:cubicBezTo>
                      <a:pt x="4" y="3"/>
                      <a:pt x="4" y="4"/>
                      <a:pt x="4" y="5"/>
                    </a:cubicBezTo>
                    <a:cubicBezTo>
                      <a:pt x="4" y="5"/>
                      <a:pt x="4" y="6"/>
                      <a:pt x="4" y="7"/>
                    </a:cubicBezTo>
                    <a:cubicBezTo>
                      <a:pt x="4" y="8"/>
                      <a:pt x="4" y="8"/>
                      <a:pt x="4" y="8"/>
                    </a:cubicBezTo>
                    <a:cubicBezTo>
                      <a:pt x="4" y="9"/>
                      <a:pt x="3" y="9"/>
                      <a:pt x="3" y="9"/>
                    </a:cubicBezTo>
                    <a:close/>
                  </a:path>
                </a:pathLst>
              </a:cu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9" name="Freeform 1022"/>
              <p:cNvSpPr>
                <a:spLocks/>
              </p:cNvSpPr>
              <p:nvPr/>
            </p:nvSpPr>
            <p:spPr bwMode="auto">
              <a:xfrm>
                <a:off x="4609" y="689"/>
                <a:ext cx="8" cy="22"/>
              </a:xfrm>
              <a:custGeom>
                <a:avLst/>
                <a:gdLst>
                  <a:gd name="T0" fmla="*/ 3 w 4"/>
                  <a:gd name="T1" fmla="*/ 10 h 10"/>
                  <a:gd name="T2" fmla="*/ 1 w 4"/>
                  <a:gd name="T3" fmla="*/ 8 h 10"/>
                  <a:gd name="T4" fmla="*/ 1 w 4"/>
                  <a:gd name="T5" fmla="*/ 7 h 10"/>
                  <a:gd name="T6" fmla="*/ 1 w 4"/>
                  <a:gd name="T7" fmla="*/ 6 h 10"/>
                  <a:gd name="T8" fmla="*/ 1 w 4"/>
                  <a:gd name="T9" fmla="*/ 4 h 10"/>
                  <a:gd name="T10" fmla="*/ 1 w 4"/>
                  <a:gd name="T11" fmla="*/ 3 h 10"/>
                  <a:gd name="T12" fmla="*/ 1 w 4"/>
                  <a:gd name="T13" fmla="*/ 2 h 10"/>
                  <a:gd name="T14" fmla="*/ 3 w 4"/>
                  <a:gd name="T15" fmla="*/ 0 h 10"/>
                  <a:gd name="T16" fmla="*/ 4 w 4"/>
                  <a:gd name="T17" fmla="*/ 2 h 10"/>
                  <a:gd name="T18" fmla="*/ 4 w 4"/>
                  <a:gd name="T19" fmla="*/ 3 h 10"/>
                  <a:gd name="T20" fmla="*/ 4 w 4"/>
                  <a:gd name="T21" fmla="*/ 5 h 10"/>
                  <a:gd name="T22" fmla="*/ 4 w 4"/>
                  <a:gd name="T23" fmla="*/ 7 h 10"/>
                  <a:gd name="T24" fmla="*/ 4 w 4"/>
                  <a:gd name="T25" fmla="*/ 8 h 10"/>
                  <a:gd name="T26" fmla="*/ 3 w 4"/>
                  <a:gd name="T2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10">
                    <a:moveTo>
                      <a:pt x="3" y="10"/>
                    </a:moveTo>
                    <a:cubicBezTo>
                      <a:pt x="2" y="10"/>
                      <a:pt x="1" y="9"/>
                      <a:pt x="1" y="8"/>
                    </a:cubicBezTo>
                    <a:cubicBezTo>
                      <a:pt x="1" y="7"/>
                      <a:pt x="1" y="7"/>
                      <a:pt x="1" y="7"/>
                    </a:cubicBezTo>
                    <a:cubicBezTo>
                      <a:pt x="1" y="7"/>
                      <a:pt x="1" y="6"/>
                      <a:pt x="1" y="6"/>
                    </a:cubicBezTo>
                    <a:cubicBezTo>
                      <a:pt x="0" y="5"/>
                      <a:pt x="0" y="5"/>
                      <a:pt x="1" y="4"/>
                    </a:cubicBezTo>
                    <a:cubicBezTo>
                      <a:pt x="1" y="4"/>
                      <a:pt x="1" y="3"/>
                      <a:pt x="1" y="3"/>
                    </a:cubicBezTo>
                    <a:cubicBezTo>
                      <a:pt x="1" y="2"/>
                      <a:pt x="1" y="2"/>
                      <a:pt x="1" y="2"/>
                    </a:cubicBezTo>
                    <a:cubicBezTo>
                      <a:pt x="1" y="1"/>
                      <a:pt x="2" y="0"/>
                      <a:pt x="3" y="0"/>
                    </a:cubicBezTo>
                    <a:cubicBezTo>
                      <a:pt x="3" y="0"/>
                      <a:pt x="4" y="1"/>
                      <a:pt x="4" y="2"/>
                    </a:cubicBezTo>
                    <a:cubicBezTo>
                      <a:pt x="4" y="3"/>
                      <a:pt x="4" y="3"/>
                      <a:pt x="4" y="3"/>
                    </a:cubicBezTo>
                    <a:cubicBezTo>
                      <a:pt x="4" y="4"/>
                      <a:pt x="4" y="4"/>
                      <a:pt x="4" y="5"/>
                    </a:cubicBezTo>
                    <a:cubicBezTo>
                      <a:pt x="4" y="6"/>
                      <a:pt x="4" y="6"/>
                      <a:pt x="4" y="7"/>
                    </a:cubicBezTo>
                    <a:cubicBezTo>
                      <a:pt x="4" y="8"/>
                      <a:pt x="4" y="8"/>
                      <a:pt x="4" y="8"/>
                    </a:cubicBezTo>
                    <a:cubicBezTo>
                      <a:pt x="4" y="9"/>
                      <a:pt x="3" y="10"/>
                      <a:pt x="3" y="10"/>
                    </a:cubicBezTo>
                    <a:close/>
                  </a:path>
                </a:pathLst>
              </a:cu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0" name="Freeform 1023"/>
              <p:cNvSpPr>
                <a:spLocks/>
              </p:cNvSpPr>
              <p:nvPr/>
            </p:nvSpPr>
            <p:spPr bwMode="auto">
              <a:xfrm>
                <a:off x="4611" y="658"/>
                <a:ext cx="6" cy="22"/>
              </a:xfrm>
              <a:custGeom>
                <a:avLst/>
                <a:gdLst>
                  <a:gd name="T0" fmla="*/ 2 w 3"/>
                  <a:gd name="T1" fmla="*/ 10 h 10"/>
                  <a:gd name="T2" fmla="*/ 0 w 3"/>
                  <a:gd name="T3" fmla="*/ 9 h 10"/>
                  <a:gd name="T4" fmla="*/ 0 w 3"/>
                  <a:gd name="T5" fmla="*/ 7 h 10"/>
                  <a:gd name="T6" fmla="*/ 0 w 3"/>
                  <a:gd name="T7" fmla="*/ 6 h 10"/>
                  <a:gd name="T8" fmla="*/ 0 w 3"/>
                  <a:gd name="T9" fmla="*/ 5 h 10"/>
                  <a:gd name="T10" fmla="*/ 0 w 3"/>
                  <a:gd name="T11" fmla="*/ 4 h 10"/>
                  <a:gd name="T12" fmla="*/ 0 w 3"/>
                  <a:gd name="T13" fmla="*/ 2 h 10"/>
                  <a:gd name="T14" fmla="*/ 2 w 3"/>
                  <a:gd name="T15" fmla="*/ 0 h 10"/>
                  <a:gd name="T16" fmla="*/ 3 w 3"/>
                  <a:gd name="T17" fmla="*/ 2 h 10"/>
                  <a:gd name="T18" fmla="*/ 3 w 3"/>
                  <a:gd name="T19" fmla="*/ 4 h 10"/>
                  <a:gd name="T20" fmla="*/ 3 w 3"/>
                  <a:gd name="T21" fmla="*/ 5 h 10"/>
                  <a:gd name="T22" fmla="*/ 3 w 3"/>
                  <a:gd name="T23" fmla="*/ 7 h 10"/>
                  <a:gd name="T24" fmla="*/ 3 w 3"/>
                  <a:gd name="T25" fmla="*/ 9 h 10"/>
                  <a:gd name="T26" fmla="*/ 2 w 3"/>
                  <a:gd name="T2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10">
                    <a:moveTo>
                      <a:pt x="2" y="10"/>
                    </a:moveTo>
                    <a:cubicBezTo>
                      <a:pt x="1" y="10"/>
                      <a:pt x="0" y="10"/>
                      <a:pt x="0" y="9"/>
                    </a:cubicBezTo>
                    <a:cubicBezTo>
                      <a:pt x="0" y="7"/>
                      <a:pt x="0" y="7"/>
                      <a:pt x="0" y="7"/>
                    </a:cubicBezTo>
                    <a:cubicBezTo>
                      <a:pt x="0" y="6"/>
                      <a:pt x="0" y="6"/>
                      <a:pt x="0" y="6"/>
                    </a:cubicBezTo>
                    <a:cubicBezTo>
                      <a:pt x="0" y="5"/>
                      <a:pt x="0" y="5"/>
                      <a:pt x="0" y="5"/>
                    </a:cubicBezTo>
                    <a:cubicBezTo>
                      <a:pt x="0" y="4"/>
                      <a:pt x="0" y="4"/>
                      <a:pt x="0" y="4"/>
                    </a:cubicBezTo>
                    <a:cubicBezTo>
                      <a:pt x="0" y="2"/>
                      <a:pt x="0" y="2"/>
                      <a:pt x="0" y="2"/>
                    </a:cubicBezTo>
                    <a:cubicBezTo>
                      <a:pt x="0" y="1"/>
                      <a:pt x="1" y="0"/>
                      <a:pt x="2" y="0"/>
                    </a:cubicBezTo>
                    <a:cubicBezTo>
                      <a:pt x="2" y="0"/>
                      <a:pt x="3" y="1"/>
                      <a:pt x="3" y="2"/>
                    </a:cubicBezTo>
                    <a:cubicBezTo>
                      <a:pt x="3" y="4"/>
                      <a:pt x="3" y="4"/>
                      <a:pt x="3" y="4"/>
                    </a:cubicBezTo>
                    <a:cubicBezTo>
                      <a:pt x="3" y="4"/>
                      <a:pt x="3" y="5"/>
                      <a:pt x="3" y="5"/>
                    </a:cubicBezTo>
                    <a:cubicBezTo>
                      <a:pt x="3" y="6"/>
                      <a:pt x="3" y="6"/>
                      <a:pt x="3" y="7"/>
                    </a:cubicBezTo>
                    <a:cubicBezTo>
                      <a:pt x="3" y="9"/>
                      <a:pt x="3" y="9"/>
                      <a:pt x="3" y="9"/>
                    </a:cubicBezTo>
                    <a:cubicBezTo>
                      <a:pt x="3" y="10"/>
                      <a:pt x="2" y="10"/>
                      <a:pt x="2" y="10"/>
                    </a:cubicBezTo>
                    <a:close/>
                  </a:path>
                </a:pathLst>
              </a:cu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1" name="Freeform 1024"/>
              <p:cNvSpPr>
                <a:spLocks/>
              </p:cNvSpPr>
              <p:nvPr/>
            </p:nvSpPr>
            <p:spPr bwMode="auto">
              <a:xfrm>
                <a:off x="4609" y="630"/>
                <a:ext cx="8" cy="20"/>
              </a:xfrm>
              <a:custGeom>
                <a:avLst/>
                <a:gdLst>
                  <a:gd name="T0" fmla="*/ 3 w 4"/>
                  <a:gd name="T1" fmla="*/ 9 h 9"/>
                  <a:gd name="T2" fmla="*/ 1 w 4"/>
                  <a:gd name="T3" fmla="*/ 7 h 9"/>
                  <a:gd name="T4" fmla="*/ 1 w 4"/>
                  <a:gd name="T5" fmla="*/ 7 h 9"/>
                  <a:gd name="T6" fmla="*/ 1 w 4"/>
                  <a:gd name="T7" fmla="*/ 5 h 9"/>
                  <a:gd name="T8" fmla="*/ 1 w 4"/>
                  <a:gd name="T9" fmla="*/ 4 h 9"/>
                  <a:gd name="T10" fmla="*/ 1 w 4"/>
                  <a:gd name="T11" fmla="*/ 2 h 9"/>
                  <a:gd name="T12" fmla="*/ 1 w 4"/>
                  <a:gd name="T13" fmla="*/ 1 h 9"/>
                  <a:gd name="T14" fmla="*/ 3 w 4"/>
                  <a:gd name="T15" fmla="*/ 0 h 9"/>
                  <a:gd name="T16" fmla="*/ 4 w 4"/>
                  <a:gd name="T17" fmla="*/ 1 h 9"/>
                  <a:gd name="T18" fmla="*/ 4 w 4"/>
                  <a:gd name="T19" fmla="*/ 2 h 9"/>
                  <a:gd name="T20" fmla="*/ 4 w 4"/>
                  <a:gd name="T21" fmla="*/ 4 h 9"/>
                  <a:gd name="T22" fmla="*/ 4 w 4"/>
                  <a:gd name="T23" fmla="*/ 7 h 9"/>
                  <a:gd name="T24" fmla="*/ 4 w 4"/>
                  <a:gd name="T25" fmla="*/ 7 h 9"/>
                  <a:gd name="T26" fmla="*/ 3 w 4"/>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9">
                    <a:moveTo>
                      <a:pt x="3" y="9"/>
                    </a:moveTo>
                    <a:cubicBezTo>
                      <a:pt x="2" y="9"/>
                      <a:pt x="1" y="8"/>
                      <a:pt x="1" y="7"/>
                    </a:cubicBezTo>
                    <a:cubicBezTo>
                      <a:pt x="1" y="7"/>
                      <a:pt x="1" y="7"/>
                      <a:pt x="1" y="7"/>
                    </a:cubicBezTo>
                    <a:cubicBezTo>
                      <a:pt x="1" y="6"/>
                      <a:pt x="1" y="6"/>
                      <a:pt x="1" y="5"/>
                    </a:cubicBezTo>
                    <a:cubicBezTo>
                      <a:pt x="0" y="5"/>
                      <a:pt x="0" y="4"/>
                      <a:pt x="1" y="4"/>
                    </a:cubicBezTo>
                    <a:cubicBezTo>
                      <a:pt x="1" y="3"/>
                      <a:pt x="1" y="3"/>
                      <a:pt x="1" y="2"/>
                    </a:cubicBezTo>
                    <a:cubicBezTo>
                      <a:pt x="1" y="1"/>
                      <a:pt x="1" y="1"/>
                      <a:pt x="1" y="1"/>
                    </a:cubicBezTo>
                    <a:cubicBezTo>
                      <a:pt x="1" y="0"/>
                      <a:pt x="2" y="0"/>
                      <a:pt x="3" y="0"/>
                    </a:cubicBezTo>
                    <a:cubicBezTo>
                      <a:pt x="3" y="0"/>
                      <a:pt x="4" y="0"/>
                      <a:pt x="4" y="1"/>
                    </a:cubicBezTo>
                    <a:cubicBezTo>
                      <a:pt x="4" y="2"/>
                      <a:pt x="4" y="2"/>
                      <a:pt x="4" y="2"/>
                    </a:cubicBezTo>
                    <a:cubicBezTo>
                      <a:pt x="4" y="3"/>
                      <a:pt x="4" y="4"/>
                      <a:pt x="4" y="4"/>
                    </a:cubicBezTo>
                    <a:cubicBezTo>
                      <a:pt x="4" y="5"/>
                      <a:pt x="4" y="6"/>
                      <a:pt x="4" y="7"/>
                    </a:cubicBezTo>
                    <a:cubicBezTo>
                      <a:pt x="4" y="7"/>
                      <a:pt x="4" y="7"/>
                      <a:pt x="4" y="7"/>
                    </a:cubicBezTo>
                    <a:cubicBezTo>
                      <a:pt x="4" y="8"/>
                      <a:pt x="3" y="9"/>
                      <a:pt x="3" y="9"/>
                    </a:cubicBezTo>
                    <a:close/>
                  </a:path>
                </a:pathLst>
              </a:cu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2" name="Freeform 1025"/>
              <p:cNvSpPr>
                <a:spLocks/>
              </p:cNvSpPr>
              <p:nvPr/>
            </p:nvSpPr>
            <p:spPr bwMode="auto">
              <a:xfrm>
                <a:off x="4609" y="598"/>
                <a:ext cx="8" cy="19"/>
              </a:xfrm>
              <a:custGeom>
                <a:avLst/>
                <a:gdLst>
                  <a:gd name="T0" fmla="*/ 3 w 4"/>
                  <a:gd name="T1" fmla="*/ 9 h 9"/>
                  <a:gd name="T2" fmla="*/ 1 w 4"/>
                  <a:gd name="T3" fmla="*/ 8 h 9"/>
                  <a:gd name="T4" fmla="*/ 1 w 4"/>
                  <a:gd name="T5" fmla="*/ 7 h 9"/>
                  <a:gd name="T6" fmla="*/ 1 w 4"/>
                  <a:gd name="T7" fmla="*/ 6 h 9"/>
                  <a:gd name="T8" fmla="*/ 1 w 4"/>
                  <a:gd name="T9" fmla="*/ 4 h 9"/>
                  <a:gd name="T10" fmla="*/ 1 w 4"/>
                  <a:gd name="T11" fmla="*/ 3 h 9"/>
                  <a:gd name="T12" fmla="*/ 1 w 4"/>
                  <a:gd name="T13" fmla="*/ 2 h 9"/>
                  <a:gd name="T14" fmla="*/ 3 w 4"/>
                  <a:gd name="T15" fmla="*/ 0 h 9"/>
                  <a:gd name="T16" fmla="*/ 4 w 4"/>
                  <a:gd name="T17" fmla="*/ 2 h 9"/>
                  <a:gd name="T18" fmla="*/ 4 w 4"/>
                  <a:gd name="T19" fmla="*/ 3 h 9"/>
                  <a:gd name="T20" fmla="*/ 4 w 4"/>
                  <a:gd name="T21" fmla="*/ 5 h 9"/>
                  <a:gd name="T22" fmla="*/ 4 w 4"/>
                  <a:gd name="T23" fmla="*/ 7 h 9"/>
                  <a:gd name="T24" fmla="*/ 4 w 4"/>
                  <a:gd name="T25" fmla="*/ 8 h 9"/>
                  <a:gd name="T26" fmla="*/ 3 w 4"/>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9">
                    <a:moveTo>
                      <a:pt x="3" y="9"/>
                    </a:moveTo>
                    <a:cubicBezTo>
                      <a:pt x="2" y="9"/>
                      <a:pt x="1" y="9"/>
                      <a:pt x="1" y="8"/>
                    </a:cubicBezTo>
                    <a:cubicBezTo>
                      <a:pt x="1" y="7"/>
                      <a:pt x="1" y="7"/>
                      <a:pt x="1" y="7"/>
                    </a:cubicBezTo>
                    <a:cubicBezTo>
                      <a:pt x="1" y="7"/>
                      <a:pt x="1" y="6"/>
                      <a:pt x="1" y="6"/>
                    </a:cubicBezTo>
                    <a:cubicBezTo>
                      <a:pt x="0" y="5"/>
                      <a:pt x="0" y="4"/>
                      <a:pt x="1" y="4"/>
                    </a:cubicBezTo>
                    <a:cubicBezTo>
                      <a:pt x="1" y="3"/>
                      <a:pt x="1" y="3"/>
                      <a:pt x="1" y="3"/>
                    </a:cubicBezTo>
                    <a:cubicBezTo>
                      <a:pt x="1" y="2"/>
                      <a:pt x="1" y="2"/>
                      <a:pt x="1" y="2"/>
                    </a:cubicBezTo>
                    <a:cubicBezTo>
                      <a:pt x="1" y="1"/>
                      <a:pt x="2" y="0"/>
                      <a:pt x="3" y="0"/>
                    </a:cubicBezTo>
                    <a:cubicBezTo>
                      <a:pt x="3" y="0"/>
                      <a:pt x="4" y="1"/>
                      <a:pt x="4" y="2"/>
                    </a:cubicBezTo>
                    <a:cubicBezTo>
                      <a:pt x="4" y="3"/>
                      <a:pt x="4" y="3"/>
                      <a:pt x="4" y="3"/>
                    </a:cubicBezTo>
                    <a:cubicBezTo>
                      <a:pt x="4" y="3"/>
                      <a:pt x="4" y="4"/>
                      <a:pt x="4" y="5"/>
                    </a:cubicBezTo>
                    <a:cubicBezTo>
                      <a:pt x="4" y="5"/>
                      <a:pt x="4" y="6"/>
                      <a:pt x="4" y="7"/>
                    </a:cubicBezTo>
                    <a:cubicBezTo>
                      <a:pt x="4" y="8"/>
                      <a:pt x="4" y="8"/>
                      <a:pt x="4" y="8"/>
                    </a:cubicBezTo>
                    <a:cubicBezTo>
                      <a:pt x="4" y="9"/>
                      <a:pt x="3" y="9"/>
                      <a:pt x="3" y="9"/>
                    </a:cubicBezTo>
                    <a:close/>
                  </a:path>
                </a:pathLst>
              </a:cu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3" name="Freeform 1026"/>
              <p:cNvSpPr>
                <a:spLocks/>
              </p:cNvSpPr>
              <p:nvPr/>
            </p:nvSpPr>
            <p:spPr bwMode="auto">
              <a:xfrm>
                <a:off x="4609" y="567"/>
                <a:ext cx="8" cy="20"/>
              </a:xfrm>
              <a:custGeom>
                <a:avLst/>
                <a:gdLst>
                  <a:gd name="T0" fmla="*/ 3 w 4"/>
                  <a:gd name="T1" fmla="*/ 9 h 9"/>
                  <a:gd name="T2" fmla="*/ 1 w 4"/>
                  <a:gd name="T3" fmla="*/ 7 h 9"/>
                  <a:gd name="T4" fmla="*/ 1 w 4"/>
                  <a:gd name="T5" fmla="*/ 6 h 9"/>
                  <a:gd name="T6" fmla="*/ 1 w 4"/>
                  <a:gd name="T7" fmla="*/ 5 h 9"/>
                  <a:gd name="T8" fmla="*/ 1 w 4"/>
                  <a:gd name="T9" fmla="*/ 3 h 9"/>
                  <a:gd name="T10" fmla="*/ 1 w 4"/>
                  <a:gd name="T11" fmla="*/ 2 h 9"/>
                  <a:gd name="T12" fmla="*/ 1 w 4"/>
                  <a:gd name="T13" fmla="*/ 1 h 9"/>
                  <a:gd name="T14" fmla="*/ 3 w 4"/>
                  <a:gd name="T15" fmla="*/ 0 h 9"/>
                  <a:gd name="T16" fmla="*/ 4 w 4"/>
                  <a:gd name="T17" fmla="*/ 1 h 9"/>
                  <a:gd name="T18" fmla="*/ 4 w 4"/>
                  <a:gd name="T19" fmla="*/ 2 h 9"/>
                  <a:gd name="T20" fmla="*/ 4 w 4"/>
                  <a:gd name="T21" fmla="*/ 4 h 9"/>
                  <a:gd name="T22" fmla="*/ 4 w 4"/>
                  <a:gd name="T23" fmla="*/ 6 h 9"/>
                  <a:gd name="T24" fmla="*/ 4 w 4"/>
                  <a:gd name="T25" fmla="*/ 7 h 9"/>
                  <a:gd name="T26" fmla="*/ 3 w 4"/>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9">
                    <a:moveTo>
                      <a:pt x="3" y="9"/>
                    </a:moveTo>
                    <a:cubicBezTo>
                      <a:pt x="2" y="9"/>
                      <a:pt x="1" y="8"/>
                      <a:pt x="1" y="7"/>
                    </a:cubicBezTo>
                    <a:cubicBezTo>
                      <a:pt x="1" y="6"/>
                      <a:pt x="1" y="6"/>
                      <a:pt x="1" y="6"/>
                    </a:cubicBezTo>
                    <a:cubicBezTo>
                      <a:pt x="1" y="6"/>
                      <a:pt x="1" y="5"/>
                      <a:pt x="1" y="5"/>
                    </a:cubicBezTo>
                    <a:cubicBezTo>
                      <a:pt x="0" y="4"/>
                      <a:pt x="0" y="4"/>
                      <a:pt x="1" y="3"/>
                    </a:cubicBezTo>
                    <a:cubicBezTo>
                      <a:pt x="1" y="3"/>
                      <a:pt x="1" y="2"/>
                      <a:pt x="1" y="2"/>
                    </a:cubicBezTo>
                    <a:cubicBezTo>
                      <a:pt x="1" y="1"/>
                      <a:pt x="1" y="1"/>
                      <a:pt x="1" y="1"/>
                    </a:cubicBezTo>
                    <a:cubicBezTo>
                      <a:pt x="1" y="0"/>
                      <a:pt x="2" y="0"/>
                      <a:pt x="3" y="0"/>
                    </a:cubicBezTo>
                    <a:cubicBezTo>
                      <a:pt x="3" y="0"/>
                      <a:pt x="4" y="0"/>
                      <a:pt x="4" y="1"/>
                    </a:cubicBezTo>
                    <a:cubicBezTo>
                      <a:pt x="4" y="2"/>
                      <a:pt x="4" y="2"/>
                      <a:pt x="4" y="2"/>
                    </a:cubicBezTo>
                    <a:cubicBezTo>
                      <a:pt x="4" y="3"/>
                      <a:pt x="4" y="3"/>
                      <a:pt x="4" y="4"/>
                    </a:cubicBezTo>
                    <a:cubicBezTo>
                      <a:pt x="4" y="5"/>
                      <a:pt x="4" y="6"/>
                      <a:pt x="4" y="6"/>
                    </a:cubicBezTo>
                    <a:cubicBezTo>
                      <a:pt x="4" y="7"/>
                      <a:pt x="4" y="7"/>
                      <a:pt x="4" y="7"/>
                    </a:cubicBezTo>
                    <a:cubicBezTo>
                      <a:pt x="4" y="8"/>
                      <a:pt x="3" y="9"/>
                      <a:pt x="3" y="9"/>
                    </a:cubicBezTo>
                    <a:close/>
                  </a:path>
                </a:pathLst>
              </a:cu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4" name="Freeform 1027"/>
              <p:cNvSpPr>
                <a:spLocks/>
              </p:cNvSpPr>
              <p:nvPr/>
            </p:nvSpPr>
            <p:spPr bwMode="auto">
              <a:xfrm>
                <a:off x="4609" y="535"/>
                <a:ext cx="8" cy="19"/>
              </a:xfrm>
              <a:custGeom>
                <a:avLst/>
                <a:gdLst>
                  <a:gd name="T0" fmla="*/ 3 w 4"/>
                  <a:gd name="T1" fmla="*/ 9 h 9"/>
                  <a:gd name="T2" fmla="*/ 1 w 4"/>
                  <a:gd name="T3" fmla="*/ 8 h 9"/>
                  <a:gd name="T4" fmla="*/ 1 w 4"/>
                  <a:gd name="T5" fmla="*/ 7 h 9"/>
                  <a:gd name="T6" fmla="*/ 1 w 4"/>
                  <a:gd name="T7" fmla="*/ 5 h 9"/>
                  <a:gd name="T8" fmla="*/ 1 w 4"/>
                  <a:gd name="T9" fmla="*/ 4 h 9"/>
                  <a:gd name="T10" fmla="*/ 1 w 4"/>
                  <a:gd name="T11" fmla="*/ 2 h 9"/>
                  <a:gd name="T12" fmla="*/ 1 w 4"/>
                  <a:gd name="T13" fmla="*/ 1 h 9"/>
                  <a:gd name="T14" fmla="*/ 3 w 4"/>
                  <a:gd name="T15" fmla="*/ 0 h 9"/>
                  <a:gd name="T16" fmla="*/ 4 w 4"/>
                  <a:gd name="T17" fmla="*/ 1 h 9"/>
                  <a:gd name="T18" fmla="*/ 4 w 4"/>
                  <a:gd name="T19" fmla="*/ 2 h 9"/>
                  <a:gd name="T20" fmla="*/ 4 w 4"/>
                  <a:gd name="T21" fmla="*/ 5 h 9"/>
                  <a:gd name="T22" fmla="*/ 4 w 4"/>
                  <a:gd name="T23" fmla="*/ 7 h 9"/>
                  <a:gd name="T24" fmla="*/ 4 w 4"/>
                  <a:gd name="T25" fmla="*/ 8 h 9"/>
                  <a:gd name="T26" fmla="*/ 3 w 4"/>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9">
                    <a:moveTo>
                      <a:pt x="3" y="9"/>
                    </a:moveTo>
                    <a:cubicBezTo>
                      <a:pt x="2" y="9"/>
                      <a:pt x="1" y="8"/>
                      <a:pt x="1" y="8"/>
                    </a:cubicBezTo>
                    <a:cubicBezTo>
                      <a:pt x="1" y="7"/>
                      <a:pt x="1" y="7"/>
                      <a:pt x="1" y="7"/>
                    </a:cubicBezTo>
                    <a:cubicBezTo>
                      <a:pt x="1" y="6"/>
                      <a:pt x="1" y="6"/>
                      <a:pt x="1" y="5"/>
                    </a:cubicBezTo>
                    <a:cubicBezTo>
                      <a:pt x="0" y="5"/>
                      <a:pt x="0" y="4"/>
                      <a:pt x="1" y="4"/>
                    </a:cubicBezTo>
                    <a:cubicBezTo>
                      <a:pt x="1" y="3"/>
                      <a:pt x="1" y="3"/>
                      <a:pt x="1" y="2"/>
                    </a:cubicBezTo>
                    <a:cubicBezTo>
                      <a:pt x="1" y="1"/>
                      <a:pt x="1" y="1"/>
                      <a:pt x="1" y="1"/>
                    </a:cubicBezTo>
                    <a:cubicBezTo>
                      <a:pt x="1" y="1"/>
                      <a:pt x="2" y="0"/>
                      <a:pt x="3" y="0"/>
                    </a:cubicBezTo>
                    <a:cubicBezTo>
                      <a:pt x="3" y="0"/>
                      <a:pt x="4" y="1"/>
                      <a:pt x="4" y="1"/>
                    </a:cubicBezTo>
                    <a:cubicBezTo>
                      <a:pt x="4" y="2"/>
                      <a:pt x="4" y="2"/>
                      <a:pt x="4" y="2"/>
                    </a:cubicBezTo>
                    <a:cubicBezTo>
                      <a:pt x="4" y="3"/>
                      <a:pt x="4" y="4"/>
                      <a:pt x="4" y="5"/>
                    </a:cubicBezTo>
                    <a:cubicBezTo>
                      <a:pt x="4" y="5"/>
                      <a:pt x="4" y="6"/>
                      <a:pt x="4" y="7"/>
                    </a:cubicBezTo>
                    <a:cubicBezTo>
                      <a:pt x="4" y="8"/>
                      <a:pt x="4" y="8"/>
                      <a:pt x="4" y="8"/>
                    </a:cubicBezTo>
                    <a:cubicBezTo>
                      <a:pt x="4" y="8"/>
                      <a:pt x="3" y="9"/>
                      <a:pt x="3" y="9"/>
                    </a:cubicBezTo>
                    <a:close/>
                  </a:path>
                </a:pathLst>
              </a:cu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5" name="Freeform 1028"/>
              <p:cNvSpPr>
                <a:spLocks noEditPoints="1"/>
              </p:cNvSpPr>
              <p:nvPr/>
            </p:nvSpPr>
            <p:spPr bwMode="auto">
              <a:xfrm>
                <a:off x="4468" y="492"/>
                <a:ext cx="149" cy="36"/>
              </a:xfrm>
              <a:custGeom>
                <a:avLst/>
                <a:gdLst>
                  <a:gd name="T0" fmla="*/ 68 w 69"/>
                  <a:gd name="T1" fmla="*/ 17 h 17"/>
                  <a:gd name="T2" fmla="*/ 66 w 69"/>
                  <a:gd name="T3" fmla="*/ 15 h 17"/>
                  <a:gd name="T4" fmla="*/ 66 w 69"/>
                  <a:gd name="T5" fmla="*/ 12 h 17"/>
                  <a:gd name="T6" fmla="*/ 65 w 69"/>
                  <a:gd name="T7" fmla="*/ 10 h 17"/>
                  <a:gd name="T8" fmla="*/ 66 w 69"/>
                  <a:gd name="T9" fmla="*/ 8 h 17"/>
                  <a:gd name="T10" fmla="*/ 68 w 69"/>
                  <a:gd name="T11" fmla="*/ 8 h 17"/>
                  <a:gd name="T12" fmla="*/ 69 w 69"/>
                  <a:gd name="T13" fmla="*/ 12 h 17"/>
                  <a:gd name="T14" fmla="*/ 69 w 69"/>
                  <a:gd name="T15" fmla="*/ 15 h 17"/>
                  <a:gd name="T16" fmla="*/ 68 w 69"/>
                  <a:gd name="T17" fmla="*/ 17 h 17"/>
                  <a:gd name="T18" fmla="*/ 1 w 69"/>
                  <a:gd name="T19" fmla="*/ 17 h 17"/>
                  <a:gd name="T20" fmla="*/ 0 w 69"/>
                  <a:gd name="T21" fmla="*/ 15 h 17"/>
                  <a:gd name="T22" fmla="*/ 0 w 69"/>
                  <a:gd name="T23" fmla="*/ 12 h 17"/>
                  <a:gd name="T24" fmla="*/ 1 w 69"/>
                  <a:gd name="T25" fmla="*/ 8 h 17"/>
                  <a:gd name="T26" fmla="*/ 3 w 69"/>
                  <a:gd name="T27" fmla="*/ 8 h 17"/>
                  <a:gd name="T28" fmla="*/ 3 w 69"/>
                  <a:gd name="T29" fmla="*/ 10 h 17"/>
                  <a:gd name="T30" fmla="*/ 3 w 69"/>
                  <a:gd name="T31" fmla="*/ 12 h 17"/>
                  <a:gd name="T32" fmla="*/ 3 w 69"/>
                  <a:gd name="T33" fmla="*/ 15 h 17"/>
                  <a:gd name="T34" fmla="*/ 1 w 69"/>
                  <a:gd name="T35" fmla="*/ 17 h 17"/>
                  <a:gd name="T36" fmla="*/ 62 w 69"/>
                  <a:gd name="T37" fmla="*/ 7 h 17"/>
                  <a:gd name="T38" fmla="*/ 61 w 69"/>
                  <a:gd name="T39" fmla="*/ 7 h 17"/>
                  <a:gd name="T40" fmla="*/ 55 w 69"/>
                  <a:gd name="T41" fmla="*/ 5 h 17"/>
                  <a:gd name="T42" fmla="*/ 54 w 69"/>
                  <a:gd name="T43" fmla="*/ 3 h 17"/>
                  <a:gd name="T44" fmla="*/ 56 w 69"/>
                  <a:gd name="T45" fmla="*/ 2 h 17"/>
                  <a:gd name="T46" fmla="*/ 62 w 69"/>
                  <a:gd name="T47" fmla="*/ 4 h 17"/>
                  <a:gd name="T48" fmla="*/ 63 w 69"/>
                  <a:gd name="T49" fmla="*/ 7 h 17"/>
                  <a:gd name="T50" fmla="*/ 62 w 69"/>
                  <a:gd name="T51" fmla="*/ 7 h 17"/>
                  <a:gd name="T52" fmla="*/ 7 w 69"/>
                  <a:gd name="T53" fmla="*/ 7 h 17"/>
                  <a:gd name="T54" fmla="*/ 6 w 69"/>
                  <a:gd name="T55" fmla="*/ 7 h 17"/>
                  <a:gd name="T56" fmla="*/ 7 w 69"/>
                  <a:gd name="T57" fmla="*/ 4 h 17"/>
                  <a:gd name="T58" fmla="*/ 13 w 69"/>
                  <a:gd name="T59" fmla="*/ 2 h 17"/>
                  <a:gd name="T60" fmla="*/ 15 w 69"/>
                  <a:gd name="T61" fmla="*/ 3 h 17"/>
                  <a:gd name="T62" fmla="*/ 13 w 69"/>
                  <a:gd name="T63" fmla="*/ 5 h 17"/>
                  <a:gd name="T64" fmla="*/ 8 w 69"/>
                  <a:gd name="T65" fmla="*/ 7 h 17"/>
                  <a:gd name="T66" fmla="*/ 7 w 69"/>
                  <a:gd name="T67" fmla="*/ 7 h 17"/>
                  <a:gd name="T68" fmla="*/ 50 w 69"/>
                  <a:gd name="T69" fmla="*/ 4 h 17"/>
                  <a:gd name="T70" fmla="*/ 49 w 69"/>
                  <a:gd name="T71" fmla="*/ 4 h 17"/>
                  <a:gd name="T72" fmla="*/ 43 w 69"/>
                  <a:gd name="T73" fmla="*/ 3 h 17"/>
                  <a:gd name="T74" fmla="*/ 42 w 69"/>
                  <a:gd name="T75" fmla="*/ 2 h 17"/>
                  <a:gd name="T76" fmla="*/ 44 w 69"/>
                  <a:gd name="T77" fmla="*/ 0 h 17"/>
                  <a:gd name="T78" fmla="*/ 50 w 69"/>
                  <a:gd name="T79" fmla="*/ 1 h 17"/>
                  <a:gd name="T80" fmla="*/ 51 w 69"/>
                  <a:gd name="T81" fmla="*/ 3 h 17"/>
                  <a:gd name="T82" fmla="*/ 50 w 69"/>
                  <a:gd name="T83" fmla="*/ 4 h 17"/>
                  <a:gd name="T84" fmla="*/ 19 w 69"/>
                  <a:gd name="T85" fmla="*/ 4 h 17"/>
                  <a:gd name="T86" fmla="*/ 18 w 69"/>
                  <a:gd name="T87" fmla="*/ 3 h 17"/>
                  <a:gd name="T88" fmla="*/ 19 w 69"/>
                  <a:gd name="T89" fmla="*/ 1 h 17"/>
                  <a:gd name="T90" fmla="*/ 25 w 69"/>
                  <a:gd name="T91" fmla="*/ 0 h 17"/>
                  <a:gd name="T92" fmla="*/ 27 w 69"/>
                  <a:gd name="T93" fmla="*/ 2 h 17"/>
                  <a:gd name="T94" fmla="*/ 25 w 69"/>
                  <a:gd name="T95" fmla="*/ 3 h 17"/>
                  <a:gd name="T96" fmla="*/ 19 w 69"/>
                  <a:gd name="T97" fmla="*/ 4 h 17"/>
                  <a:gd name="T98" fmla="*/ 37 w 69"/>
                  <a:gd name="T99" fmla="*/ 3 h 17"/>
                  <a:gd name="T100" fmla="*/ 37 w 69"/>
                  <a:gd name="T101" fmla="*/ 3 h 17"/>
                  <a:gd name="T102" fmla="*/ 31 w 69"/>
                  <a:gd name="T103" fmla="*/ 3 h 17"/>
                  <a:gd name="T104" fmla="*/ 30 w 69"/>
                  <a:gd name="T105" fmla="*/ 1 h 17"/>
                  <a:gd name="T106" fmla="*/ 31 w 69"/>
                  <a:gd name="T107" fmla="*/ 0 h 17"/>
                  <a:gd name="T108" fmla="*/ 38 w 69"/>
                  <a:gd name="T109" fmla="*/ 0 h 17"/>
                  <a:gd name="T110" fmla="*/ 39 w 69"/>
                  <a:gd name="T111" fmla="*/ 1 h 17"/>
                  <a:gd name="T112" fmla="*/ 37 w 69"/>
                  <a:gd name="T113"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 h="17">
                    <a:moveTo>
                      <a:pt x="68" y="17"/>
                    </a:moveTo>
                    <a:cubicBezTo>
                      <a:pt x="67" y="17"/>
                      <a:pt x="66" y="16"/>
                      <a:pt x="66" y="15"/>
                    </a:cubicBezTo>
                    <a:cubicBezTo>
                      <a:pt x="66" y="12"/>
                      <a:pt x="66" y="12"/>
                      <a:pt x="66" y="12"/>
                    </a:cubicBezTo>
                    <a:cubicBezTo>
                      <a:pt x="66" y="12"/>
                      <a:pt x="66" y="11"/>
                      <a:pt x="65" y="10"/>
                    </a:cubicBezTo>
                    <a:cubicBezTo>
                      <a:pt x="65" y="10"/>
                      <a:pt x="65" y="9"/>
                      <a:pt x="66" y="8"/>
                    </a:cubicBezTo>
                    <a:cubicBezTo>
                      <a:pt x="66" y="8"/>
                      <a:pt x="67" y="8"/>
                      <a:pt x="68" y="8"/>
                    </a:cubicBezTo>
                    <a:cubicBezTo>
                      <a:pt x="69" y="10"/>
                      <a:pt x="69" y="11"/>
                      <a:pt x="69" y="12"/>
                    </a:cubicBezTo>
                    <a:cubicBezTo>
                      <a:pt x="69" y="15"/>
                      <a:pt x="69" y="15"/>
                      <a:pt x="69" y="15"/>
                    </a:cubicBezTo>
                    <a:cubicBezTo>
                      <a:pt x="69" y="16"/>
                      <a:pt x="68" y="17"/>
                      <a:pt x="68" y="17"/>
                    </a:cubicBezTo>
                    <a:close/>
                    <a:moveTo>
                      <a:pt x="1" y="17"/>
                    </a:moveTo>
                    <a:cubicBezTo>
                      <a:pt x="0" y="17"/>
                      <a:pt x="0" y="16"/>
                      <a:pt x="0" y="15"/>
                    </a:cubicBezTo>
                    <a:cubicBezTo>
                      <a:pt x="0" y="12"/>
                      <a:pt x="0" y="12"/>
                      <a:pt x="0" y="12"/>
                    </a:cubicBezTo>
                    <a:cubicBezTo>
                      <a:pt x="0" y="11"/>
                      <a:pt x="0" y="10"/>
                      <a:pt x="1" y="8"/>
                    </a:cubicBezTo>
                    <a:cubicBezTo>
                      <a:pt x="2" y="8"/>
                      <a:pt x="3" y="8"/>
                      <a:pt x="3" y="8"/>
                    </a:cubicBezTo>
                    <a:cubicBezTo>
                      <a:pt x="4" y="9"/>
                      <a:pt x="4" y="10"/>
                      <a:pt x="3" y="10"/>
                    </a:cubicBezTo>
                    <a:cubicBezTo>
                      <a:pt x="3" y="11"/>
                      <a:pt x="3" y="12"/>
                      <a:pt x="3" y="12"/>
                    </a:cubicBezTo>
                    <a:cubicBezTo>
                      <a:pt x="3" y="15"/>
                      <a:pt x="3" y="15"/>
                      <a:pt x="3" y="15"/>
                    </a:cubicBezTo>
                    <a:cubicBezTo>
                      <a:pt x="3" y="16"/>
                      <a:pt x="2" y="17"/>
                      <a:pt x="1" y="17"/>
                    </a:cubicBezTo>
                    <a:close/>
                    <a:moveTo>
                      <a:pt x="62" y="7"/>
                    </a:moveTo>
                    <a:cubicBezTo>
                      <a:pt x="61" y="7"/>
                      <a:pt x="61" y="7"/>
                      <a:pt x="61" y="7"/>
                    </a:cubicBezTo>
                    <a:cubicBezTo>
                      <a:pt x="59" y="7"/>
                      <a:pt x="57" y="6"/>
                      <a:pt x="55" y="5"/>
                    </a:cubicBezTo>
                    <a:cubicBezTo>
                      <a:pt x="55" y="5"/>
                      <a:pt x="54" y="4"/>
                      <a:pt x="54" y="3"/>
                    </a:cubicBezTo>
                    <a:cubicBezTo>
                      <a:pt x="54" y="3"/>
                      <a:pt x="55" y="2"/>
                      <a:pt x="56" y="2"/>
                    </a:cubicBezTo>
                    <a:cubicBezTo>
                      <a:pt x="58" y="3"/>
                      <a:pt x="60" y="4"/>
                      <a:pt x="62" y="4"/>
                    </a:cubicBezTo>
                    <a:cubicBezTo>
                      <a:pt x="63" y="5"/>
                      <a:pt x="63" y="6"/>
                      <a:pt x="63" y="7"/>
                    </a:cubicBezTo>
                    <a:cubicBezTo>
                      <a:pt x="63" y="7"/>
                      <a:pt x="62" y="7"/>
                      <a:pt x="62" y="7"/>
                    </a:cubicBezTo>
                    <a:close/>
                    <a:moveTo>
                      <a:pt x="7" y="7"/>
                    </a:moveTo>
                    <a:cubicBezTo>
                      <a:pt x="7" y="7"/>
                      <a:pt x="6" y="7"/>
                      <a:pt x="6" y="7"/>
                    </a:cubicBezTo>
                    <a:cubicBezTo>
                      <a:pt x="5" y="6"/>
                      <a:pt x="6" y="5"/>
                      <a:pt x="7" y="4"/>
                    </a:cubicBezTo>
                    <a:cubicBezTo>
                      <a:pt x="8" y="4"/>
                      <a:pt x="10" y="3"/>
                      <a:pt x="13" y="2"/>
                    </a:cubicBezTo>
                    <a:cubicBezTo>
                      <a:pt x="13" y="2"/>
                      <a:pt x="14" y="3"/>
                      <a:pt x="15" y="3"/>
                    </a:cubicBezTo>
                    <a:cubicBezTo>
                      <a:pt x="15" y="4"/>
                      <a:pt x="14" y="5"/>
                      <a:pt x="13" y="5"/>
                    </a:cubicBezTo>
                    <a:cubicBezTo>
                      <a:pt x="11" y="6"/>
                      <a:pt x="9" y="7"/>
                      <a:pt x="8" y="7"/>
                    </a:cubicBezTo>
                    <a:cubicBezTo>
                      <a:pt x="8" y="7"/>
                      <a:pt x="7" y="7"/>
                      <a:pt x="7" y="7"/>
                    </a:cubicBezTo>
                    <a:close/>
                    <a:moveTo>
                      <a:pt x="50" y="4"/>
                    </a:moveTo>
                    <a:cubicBezTo>
                      <a:pt x="49" y="4"/>
                      <a:pt x="49" y="4"/>
                      <a:pt x="49" y="4"/>
                    </a:cubicBezTo>
                    <a:cubicBezTo>
                      <a:pt x="48" y="4"/>
                      <a:pt x="46" y="3"/>
                      <a:pt x="43" y="3"/>
                    </a:cubicBezTo>
                    <a:cubicBezTo>
                      <a:pt x="43" y="3"/>
                      <a:pt x="42" y="2"/>
                      <a:pt x="42" y="2"/>
                    </a:cubicBezTo>
                    <a:cubicBezTo>
                      <a:pt x="42" y="1"/>
                      <a:pt x="43" y="0"/>
                      <a:pt x="44" y="0"/>
                    </a:cubicBezTo>
                    <a:cubicBezTo>
                      <a:pt x="46" y="0"/>
                      <a:pt x="48" y="1"/>
                      <a:pt x="50" y="1"/>
                    </a:cubicBezTo>
                    <a:cubicBezTo>
                      <a:pt x="51" y="1"/>
                      <a:pt x="51" y="2"/>
                      <a:pt x="51" y="3"/>
                    </a:cubicBezTo>
                    <a:cubicBezTo>
                      <a:pt x="51" y="4"/>
                      <a:pt x="50" y="4"/>
                      <a:pt x="50" y="4"/>
                    </a:cubicBezTo>
                    <a:close/>
                    <a:moveTo>
                      <a:pt x="19" y="4"/>
                    </a:moveTo>
                    <a:cubicBezTo>
                      <a:pt x="18" y="4"/>
                      <a:pt x="18" y="4"/>
                      <a:pt x="18" y="3"/>
                    </a:cubicBezTo>
                    <a:cubicBezTo>
                      <a:pt x="17" y="2"/>
                      <a:pt x="18" y="1"/>
                      <a:pt x="19" y="1"/>
                    </a:cubicBezTo>
                    <a:cubicBezTo>
                      <a:pt x="21" y="1"/>
                      <a:pt x="23" y="0"/>
                      <a:pt x="25" y="0"/>
                    </a:cubicBezTo>
                    <a:cubicBezTo>
                      <a:pt x="26" y="0"/>
                      <a:pt x="27" y="1"/>
                      <a:pt x="27" y="2"/>
                    </a:cubicBezTo>
                    <a:cubicBezTo>
                      <a:pt x="27" y="2"/>
                      <a:pt x="26" y="3"/>
                      <a:pt x="25" y="3"/>
                    </a:cubicBezTo>
                    <a:cubicBezTo>
                      <a:pt x="23" y="3"/>
                      <a:pt x="21" y="4"/>
                      <a:pt x="19" y="4"/>
                    </a:cubicBezTo>
                    <a:close/>
                    <a:moveTo>
                      <a:pt x="37" y="3"/>
                    </a:moveTo>
                    <a:cubicBezTo>
                      <a:pt x="37" y="3"/>
                      <a:pt x="37" y="3"/>
                      <a:pt x="37" y="3"/>
                    </a:cubicBezTo>
                    <a:cubicBezTo>
                      <a:pt x="35" y="3"/>
                      <a:pt x="33" y="3"/>
                      <a:pt x="31" y="3"/>
                    </a:cubicBezTo>
                    <a:cubicBezTo>
                      <a:pt x="31" y="3"/>
                      <a:pt x="30" y="2"/>
                      <a:pt x="30" y="1"/>
                    </a:cubicBezTo>
                    <a:cubicBezTo>
                      <a:pt x="30" y="0"/>
                      <a:pt x="30" y="0"/>
                      <a:pt x="31" y="0"/>
                    </a:cubicBezTo>
                    <a:cubicBezTo>
                      <a:pt x="33" y="0"/>
                      <a:pt x="35" y="0"/>
                      <a:pt x="38" y="0"/>
                    </a:cubicBezTo>
                    <a:cubicBezTo>
                      <a:pt x="38" y="0"/>
                      <a:pt x="39" y="0"/>
                      <a:pt x="39" y="1"/>
                    </a:cubicBezTo>
                    <a:cubicBezTo>
                      <a:pt x="39" y="2"/>
                      <a:pt x="38" y="3"/>
                      <a:pt x="37" y="3"/>
                    </a:cubicBezTo>
                    <a:close/>
                  </a:path>
                </a:pathLst>
              </a:cu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1" name="Freeform 1034"/>
              <p:cNvSpPr>
                <a:spLocks noEditPoints="1"/>
              </p:cNvSpPr>
              <p:nvPr/>
            </p:nvSpPr>
            <p:spPr bwMode="auto">
              <a:xfrm>
                <a:off x="3060" y="1448"/>
                <a:ext cx="212" cy="41"/>
              </a:xfrm>
              <a:custGeom>
                <a:avLst/>
                <a:gdLst>
                  <a:gd name="T0" fmla="*/ 78 w 212"/>
                  <a:gd name="T1" fmla="*/ 0 h 41"/>
                  <a:gd name="T2" fmla="*/ 11 w 212"/>
                  <a:gd name="T3" fmla="*/ 0 h 41"/>
                  <a:gd name="T4" fmla="*/ 0 w 212"/>
                  <a:gd name="T5" fmla="*/ 41 h 41"/>
                  <a:gd name="T6" fmla="*/ 65 w 212"/>
                  <a:gd name="T7" fmla="*/ 41 h 41"/>
                  <a:gd name="T8" fmla="*/ 78 w 212"/>
                  <a:gd name="T9" fmla="*/ 0 h 41"/>
                  <a:gd name="T10" fmla="*/ 206 w 212"/>
                  <a:gd name="T11" fmla="*/ 0 h 41"/>
                  <a:gd name="T12" fmla="*/ 191 w 212"/>
                  <a:gd name="T13" fmla="*/ 0 h 41"/>
                  <a:gd name="T14" fmla="*/ 199 w 212"/>
                  <a:gd name="T15" fmla="*/ 41 h 41"/>
                  <a:gd name="T16" fmla="*/ 212 w 212"/>
                  <a:gd name="T17" fmla="*/ 41 h 41"/>
                  <a:gd name="T18" fmla="*/ 206 w 212"/>
                  <a:gd name="T1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41">
                    <a:moveTo>
                      <a:pt x="78" y="0"/>
                    </a:moveTo>
                    <a:lnTo>
                      <a:pt x="11" y="0"/>
                    </a:lnTo>
                    <a:lnTo>
                      <a:pt x="0" y="41"/>
                    </a:lnTo>
                    <a:lnTo>
                      <a:pt x="65" y="41"/>
                    </a:lnTo>
                    <a:lnTo>
                      <a:pt x="78" y="0"/>
                    </a:lnTo>
                    <a:moveTo>
                      <a:pt x="206" y="0"/>
                    </a:moveTo>
                    <a:lnTo>
                      <a:pt x="191" y="0"/>
                    </a:lnTo>
                    <a:lnTo>
                      <a:pt x="199" y="41"/>
                    </a:lnTo>
                    <a:lnTo>
                      <a:pt x="212" y="41"/>
                    </a:lnTo>
                    <a:lnTo>
                      <a:pt x="206"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3" name="Freeform 1036"/>
              <p:cNvSpPr>
                <a:spLocks noEditPoints="1"/>
              </p:cNvSpPr>
              <p:nvPr/>
            </p:nvSpPr>
            <p:spPr bwMode="auto">
              <a:xfrm>
                <a:off x="3071" y="1437"/>
                <a:ext cx="195" cy="11"/>
              </a:xfrm>
              <a:custGeom>
                <a:avLst/>
                <a:gdLst>
                  <a:gd name="T0" fmla="*/ 69 w 195"/>
                  <a:gd name="T1" fmla="*/ 0 h 11"/>
                  <a:gd name="T2" fmla="*/ 4 w 195"/>
                  <a:gd name="T3" fmla="*/ 0 h 11"/>
                  <a:gd name="T4" fmla="*/ 0 w 195"/>
                  <a:gd name="T5" fmla="*/ 11 h 11"/>
                  <a:gd name="T6" fmla="*/ 67 w 195"/>
                  <a:gd name="T7" fmla="*/ 11 h 11"/>
                  <a:gd name="T8" fmla="*/ 69 w 195"/>
                  <a:gd name="T9" fmla="*/ 0 h 11"/>
                  <a:gd name="T10" fmla="*/ 193 w 195"/>
                  <a:gd name="T11" fmla="*/ 0 h 11"/>
                  <a:gd name="T12" fmla="*/ 178 w 195"/>
                  <a:gd name="T13" fmla="*/ 0 h 11"/>
                  <a:gd name="T14" fmla="*/ 180 w 195"/>
                  <a:gd name="T15" fmla="*/ 11 h 11"/>
                  <a:gd name="T16" fmla="*/ 195 w 195"/>
                  <a:gd name="T17" fmla="*/ 11 h 11"/>
                  <a:gd name="T18" fmla="*/ 193 w 195"/>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11">
                    <a:moveTo>
                      <a:pt x="69" y="0"/>
                    </a:moveTo>
                    <a:lnTo>
                      <a:pt x="4" y="0"/>
                    </a:lnTo>
                    <a:lnTo>
                      <a:pt x="0" y="11"/>
                    </a:lnTo>
                    <a:lnTo>
                      <a:pt x="67" y="11"/>
                    </a:lnTo>
                    <a:lnTo>
                      <a:pt x="69" y="0"/>
                    </a:lnTo>
                    <a:moveTo>
                      <a:pt x="193" y="0"/>
                    </a:moveTo>
                    <a:lnTo>
                      <a:pt x="178" y="0"/>
                    </a:lnTo>
                    <a:lnTo>
                      <a:pt x="180" y="11"/>
                    </a:lnTo>
                    <a:lnTo>
                      <a:pt x="195" y="11"/>
                    </a:lnTo>
                    <a:lnTo>
                      <a:pt x="193"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5" name="Freeform 1038"/>
              <p:cNvSpPr>
                <a:spLocks noEditPoints="1"/>
              </p:cNvSpPr>
              <p:nvPr/>
            </p:nvSpPr>
            <p:spPr bwMode="auto">
              <a:xfrm>
                <a:off x="3010" y="1610"/>
                <a:ext cx="288" cy="425"/>
              </a:xfrm>
              <a:custGeom>
                <a:avLst/>
                <a:gdLst>
                  <a:gd name="T0" fmla="*/ 78 w 288"/>
                  <a:gd name="T1" fmla="*/ 0 h 425"/>
                  <a:gd name="T2" fmla="*/ 17 w 288"/>
                  <a:gd name="T3" fmla="*/ 0 h 425"/>
                  <a:gd name="T4" fmla="*/ 0 w 288"/>
                  <a:gd name="T5" fmla="*/ 67 h 425"/>
                  <a:gd name="T6" fmla="*/ 0 w 288"/>
                  <a:gd name="T7" fmla="*/ 425 h 425"/>
                  <a:gd name="T8" fmla="*/ 288 w 288"/>
                  <a:gd name="T9" fmla="*/ 425 h 425"/>
                  <a:gd name="T10" fmla="*/ 0 w 288"/>
                  <a:gd name="T11" fmla="*/ 425 h 425"/>
                  <a:gd name="T12" fmla="*/ 0 w 288"/>
                  <a:gd name="T13" fmla="*/ 252 h 425"/>
                  <a:gd name="T14" fmla="*/ 78 w 288"/>
                  <a:gd name="T15" fmla="*/ 0 h 425"/>
                  <a:gd name="T16" fmla="*/ 280 w 288"/>
                  <a:gd name="T17" fmla="*/ 0 h 425"/>
                  <a:gd name="T18" fmla="*/ 275 w 288"/>
                  <a:gd name="T19" fmla="*/ 0 h 425"/>
                  <a:gd name="T20" fmla="*/ 288 w 288"/>
                  <a:gd name="T21" fmla="*/ 67 h 425"/>
                  <a:gd name="T22" fmla="*/ 280 w 288"/>
                  <a:gd name="T23"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425">
                    <a:moveTo>
                      <a:pt x="78" y="0"/>
                    </a:moveTo>
                    <a:lnTo>
                      <a:pt x="17" y="0"/>
                    </a:lnTo>
                    <a:lnTo>
                      <a:pt x="0" y="67"/>
                    </a:lnTo>
                    <a:lnTo>
                      <a:pt x="0" y="425"/>
                    </a:lnTo>
                    <a:lnTo>
                      <a:pt x="288" y="425"/>
                    </a:lnTo>
                    <a:lnTo>
                      <a:pt x="0" y="425"/>
                    </a:lnTo>
                    <a:lnTo>
                      <a:pt x="0" y="252"/>
                    </a:lnTo>
                    <a:lnTo>
                      <a:pt x="78" y="0"/>
                    </a:lnTo>
                    <a:moveTo>
                      <a:pt x="280" y="0"/>
                    </a:moveTo>
                    <a:lnTo>
                      <a:pt x="275" y="0"/>
                    </a:lnTo>
                    <a:lnTo>
                      <a:pt x="288" y="67"/>
                    </a:lnTo>
                    <a:lnTo>
                      <a:pt x="28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7" name="Freeform 1040"/>
              <p:cNvSpPr>
                <a:spLocks noEditPoints="1"/>
              </p:cNvSpPr>
              <p:nvPr/>
            </p:nvSpPr>
            <p:spPr bwMode="auto">
              <a:xfrm>
                <a:off x="3027" y="1584"/>
                <a:ext cx="263" cy="26"/>
              </a:xfrm>
              <a:custGeom>
                <a:avLst/>
                <a:gdLst>
                  <a:gd name="T0" fmla="*/ 70 w 263"/>
                  <a:gd name="T1" fmla="*/ 0 h 26"/>
                  <a:gd name="T2" fmla="*/ 9 w 263"/>
                  <a:gd name="T3" fmla="*/ 0 h 26"/>
                  <a:gd name="T4" fmla="*/ 0 w 263"/>
                  <a:gd name="T5" fmla="*/ 26 h 26"/>
                  <a:gd name="T6" fmla="*/ 61 w 263"/>
                  <a:gd name="T7" fmla="*/ 26 h 26"/>
                  <a:gd name="T8" fmla="*/ 70 w 263"/>
                  <a:gd name="T9" fmla="*/ 0 h 26"/>
                  <a:gd name="T10" fmla="*/ 258 w 263"/>
                  <a:gd name="T11" fmla="*/ 0 h 26"/>
                  <a:gd name="T12" fmla="*/ 252 w 263"/>
                  <a:gd name="T13" fmla="*/ 0 h 26"/>
                  <a:gd name="T14" fmla="*/ 258 w 263"/>
                  <a:gd name="T15" fmla="*/ 26 h 26"/>
                  <a:gd name="T16" fmla="*/ 263 w 263"/>
                  <a:gd name="T17" fmla="*/ 26 h 26"/>
                  <a:gd name="T18" fmla="*/ 258 w 263"/>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
                    <a:moveTo>
                      <a:pt x="70" y="0"/>
                    </a:moveTo>
                    <a:lnTo>
                      <a:pt x="9" y="0"/>
                    </a:lnTo>
                    <a:lnTo>
                      <a:pt x="0" y="26"/>
                    </a:lnTo>
                    <a:lnTo>
                      <a:pt x="61" y="26"/>
                    </a:lnTo>
                    <a:lnTo>
                      <a:pt x="70" y="0"/>
                    </a:lnTo>
                    <a:moveTo>
                      <a:pt x="258" y="0"/>
                    </a:moveTo>
                    <a:lnTo>
                      <a:pt x="252" y="0"/>
                    </a:lnTo>
                    <a:lnTo>
                      <a:pt x="258" y="26"/>
                    </a:lnTo>
                    <a:lnTo>
                      <a:pt x="263" y="26"/>
                    </a:lnTo>
                    <a:lnTo>
                      <a:pt x="258"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9" name="Freeform 1042"/>
              <p:cNvSpPr>
                <a:spLocks/>
              </p:cNvSpPr>
              <p:nvPr/>
            </p:nvSpPr>
            <p:spPr bwMode="auto">
              <a:xfrm>
                <a:off x="3075" y="968"/>
                <a:ext cx="189" cy="469"/>
              </a:xfrm>
              <a:custGeom>
                <a:avLst/>
                <a:gdLst>
                  <a:gd name="T0" fmla="*/ 124 w 189"/>
                  <a:gd name="T1" fmla="*/ 0 h 469"/>
                  <a:gd name="T2" fmla="*/ 0 w 189"/>
                  <a:gd name="T3" fmla="*/ 469 h 469"/>
                  <a:gd name="T4" fmla="*/ 65 w 189"/>
                  <a:gd name="T5" fmla="*/ 469 h 469"/>
                  <a:gd name="T6" fmla="*/ 130 w 189"/>
                  <a:gd name="T7" fmla="*/ 256 h 469"/>
                  <a:gd name="T8" fmla="*/ 174 w 189"/>
                  <a:gd name="T9" fmla="*/ 469 h 469"/>
                  <a:gd name="T10" fmla="*/ 189 w 189"/>
                  <a:gd name="T11" fmla="*/ 469 h 469"/>
                  <a:gd name="T12" fmla="*/ 124 w 189"/>
                  <a:gd name="T13" fmla="*/ 0 h 469"/>
                </a:gdLst>
                <a:ahLst/>
                <a:cxnLst>
                  <a:cxn ang="0">
                    <a:pos x="T0" y="T1"/>
                  </a:cxn>
                  <a:cxn ang="0">
                    <a:pos x="T2" y="T3"/>
                  </a:cxn>
                  <a:cxn ang="0">
                    <a:pos x="T4" y="T5"/>
                  </a:cxn>
                  <a:cxn ang="0">
                    <a:pos x="T6" y="T7"/>
                  </a:cxn>
                  <a:cxn ang="0">
                    <a:pos x="T8" y="T9"/>
                  </a:cxn>
                  <a:cxn ang="0">
                    <a:pos x="T10" y="T11"/>
                  </a:cxn>
                  <a:cxn ang="0">
                    <a:pos x="T12" y="T13"/>
                  </a:cxn>
                </a:cxnLst>
                <a:rect l="0" t="0" r="r" b="b"/>
                <a:pathLst>
                  <a:path w="189" h="469">
                    <a:moveTo>
                      <a:pt x="124" y="0"/>
                    </a:moveTo>
                    <a:lnTo>
                      <a:pt x="0" y="469"/>
                    </a:lnTo>
                    <a:lnTo>
                      <a:pt x="65" y="469"/>
                    </a:lnTo>
                    <a:lnTo>
                      <a:pt x="130" y="256"/>
                    </a:lnTo>
                    <a:lnTo>
                      <a:pt x="174" y="469"/>
                    </a:lnTo>
                    <a:lnTo>
                      <a:pt x="189" y="469"/>
                    </a:lnTo>
                    <a:lnTo>
                      <a:pt x="124"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1" name="Freeform 1044"/>
              <p:cNvSpPr>
                <a:spLocks noEditPoints="1"/>
              </p:cNvSpPr>
              <p:nvPr/>
            </p:nvSpPr>
            <p:spPr bwMode="auto">
              <a:xfrm>
                <a:off x="3036" y="1500"/>
                <a:ext cx="249" cy="84"/>
              </a:xfrm>
              <a:custGeom>
                <a:avLst/>
                <a:gdLst>
                  <a:gd name="T0" fmla="*/ 85 w 249"/>
                  <a:gd name="T1" fmla="*/ 0 h 84"/>
                  <a:gd name="T2" fmla="*/ 22 w 249"/>
                  <a:gd name="T3" fmla="*/ 0 h 84"/>
                  <a:gd name="T4" fmla="*/ 0 w 249"/>
                  <a:gd name="T5" fmla="*/ 84 h 84"/>
                  <a:gd name="T6" fmla="*/ 61 w 249"/>
                  <a:gd name="T7" fmla="*/ 84 h 84"/>
                  <a:gd name="T8" fmla="*/ 85 w 249"/>
                  <a:gd name="T9" fmla="*/ 0 h 84"/>
                  <a:gd name="T10" fmla="*/ 236 w 249"/>
                  <a:gd name="T11" fmla="*/ 0 h 84"/>
                  <a:gd name="T12" fmla="*/ 226 w 249"/>
                  <a:gd name="T13" fmla="*/ 0 h 84"/>
                  <a:gd name="T14" fmla="*/ 243 w 249"/>
                  <a:gd name="T15" fmla="*/ 84 h 84"/>
                  <a:gd name="T16" fmla="*/ 249 w 249"/>
                  <a:gd name="T17" fmla="*/ 84 h 84"/>
                  <a:gd name="T18" fmla="*/ 236 w 249"/>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84">
                    <a:moveTo>
                      <a:pt x="85" y="0"/>
                    </a:moveTo>
                    <a:lnTo>
                      <a:pt x="22" y="0"/>
                    </a:lnTo>
                    <a:lnTo>
                      <a:pt x="0" y="84"/>
                    </a:lnTo>
                    <a:lnTo>
                      <a:pt x="61" y="84"/>
                    </a:lnTo>
                    <a:lnTo>
                      <a:pt x="85" y="0"/>
                    </a:lnTo>
                    <a:moveTo>
                      <a:pt x="236" y="0"/>
                    </a:moveTo>
                    <a:lnTo>
                      <a:pt x="226" y="0"/>
                    </a:lnTo>
                    <a:lnTo>
                      <a:pt x="243" y="84"/>
                    </a:lnTo>
                    <a:lnTo>
                      <a:pt x="249" y="84"/>
                    </a:lnTo>
                    <a:lnTo>
                      <a:pt x="236"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3" name="Freeform 1046"/>
              <p:cNvSpPr>
                <a:spLocks/>
              </p:cNvSpPr>
              <p:nvPr/>
            </p:nvSpPr>
            <p:spPr bwMode="auto">
              <a:xfrm>
                <a:off x="3121" y="1497"/>
                <a:ext cx="141" cy="3"/>
              </a:xfrm>
              <a:custGeom>
                <a:avLst/>
                <a:gdLst>
                  <a:gd name="T0" fmla="*/ 2 w 141"/>
                  <a:gd name="T1" fmla="*/ 0 h 3"/>
                  <a:gd name="T2" fmla="*/ 0 w 141"/>
                  <a:gd name="T3" fmla="*/ 3 h 3"/>
                  <a:gd name="T4" fmla="*/ 141 w 141"/>
                  <a:gd name="T5" fmla="*/ 3 h 3"/>
                  <a:gd name="T6" fmla="*/ 141 w 141"/>
                  <a:gd name="T7" fmla="*/ 0 h 3"/>
                  <a:gd name="T8" fmla="*/ 2 w 141"/>
                  <a:gd name="T9" fmla="*/ 0 h 3"/>
                </a:gdLst>
                <a:ahLst/>
                <a:cxnLst>
                  <a:cxn ang="0">
                    <a:pos x="T0" y="T1"/>
                  </a:cxn>
                  <a:cxn ang="0">
                    <a:pos x="T2" y="T3"/>
                  </a:cxn>
                  <a:cxn ang="0">
                    <a:pos x="T4" y="T5"/>
                  </a:cxn>
                  <a:cxn ang="0">
                    <a:pos x="T6" y="T7"/>
                  </a:cxn>
                  <a:cxn ang="0">
                    <a:pos x="T8" y="T9"/>
                  </a:cxn>
                </a:cxnLst>
                <a:rect l="0" t="0" r="r" b="b"/>
                <a:pathLst>
                  <a:path w="141" h="3">
                    <a:moveTo>
                      <a:pt x="2" y="0"/>
                    </a:moveTo>
                    <a:lnTo>
                      <a:pt x="0" y="3"/>
                    </a:lnTo>
                    <a:lnTo>
                      <a:pt x="141" y="3"/>
                    </a:lnTo>
                    <a:lnTo>
                      <a:pt x="141"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5" name="Freeform 1048"/>
              <p:cNvSpPr>
                <a:spLocks/>
              </p:cNvSpPr>
              <p:nvPr/>
            </p:nvSpPr>
            <p:spPr bwMode="auto">
              <a:xfrm>
                <a:off x="3123" y="1489"/>
                <a:ext cx="139" cy="8"/>
              </a:xfrm>
              <a:custGeom>
                <a:avLst/>
                <a:gdLst>
                  <a:gd name="T0" fmla="*/ 136 w 139"/>
                  <a:gd name="T1" fmla="*/ 0 h 8"/>
                  <a:gd name="T2" fmla="*/ 2 w 139"/>
                  <a:gd name="T3" fmla="*/ 0 h 8"/>
                  <a:gd name="T4" fmla="*/ 0 w 139"/>
                  <a:gd name="T5" fmla="*/ 8 h 8"/>
                  <a:gd name="T6" fmla="*/ 139 w 139"/>
                  <a:gd name="T7" fmla="*/ 8 h 8"/>
                  <a:gd name="T8" fmla="*/ 136 w 139"/>
                  <a:gd name="T9" fmla="*/ 0 h 8"/>
                </a:gdLst>
                <a:ahLst/>
                <a:cxnLst>
                  <a:cxn ang="0">
                    <a:pos x="T0" y="T1"/>
                  </a:cxn>
                  <a:cxn ang="0">
                    <a:pos x="T2" y="T3"/>
                  </a:cxn>
                  <a:cxn ang="0">
                    <a:pos x="T4" y="T5"/>
                  </a:cxn>
                  <a:cxn ang="0">
                    <a:pos x="T6" y="T7"/>
                  </a:cxn>
                  <a:cxn ang="0">
                    <a:pos x="T8" y="T9"/>
                  </a:cxn>
                </a:cxnLst>
                <a:rect l="0" t="0" r="r" b="b"/>
                <a:pathLst>
                  <a:path w="139" h="8">
                    <a:moveTo>
                      <a:pt x="136" y="0"/>
                    </a:moveTo>
                    <a:lnTo>
                      <a:pt x="2" y="0"/>
                    </a:lnTo>
                    <a:lnTo>
                      <a:pt x="0" y="8"/>
                    </a:lnTo>
                    <a:lnTo>
                      <a:pt x="139" y="8"/>
                    </a:lnTo>
                    <a:lnTo>
                      <a:pt x="136"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7" name="Freeform 1050"/>
              <p:cNvSpPr>
                <a:spLocks/>
              </p:cNvSpPr>
              <p:nvPr/>
            </p:nvSpPr>
            <p:spPr bwMode="auto">
              <a:xfrm>
                <a:off x="3125" y="1448"/>
                <a:ext cx="134" cy="41"/>
              </a:xfrm>
              <a:custGeom>
                <a:avLst/>
                <a:gdLst>
                  <a:gd name="T0" fmla="*/ 126 w 134"/>
                  <a:gd name="T1" fmla="*/ 0 h 41"/>
                  <a:gd name="T2" fmla="*/ 13 w 134"/>
                  <a:gd name="T3" fmla="*/ 0 h 41"/>
                  <a:gd name="T4" fmla="*/ 0 w 134"/>
                  <a:gd name="T5" fmla="*/ 41 h 41"/>
                  <a:gd name="T6" fmla="*/ 134 w 134"/>
                  <a:gd name="T7" fmla="*/ 41 h 41"/>
                  <a:gd name="T8" fmla="*/ 126 w 134"/>
                  <a:gd name="T9" fmla="*/ 0 h 41"/>
                </a:gdLst>
                <a:ahLst/>
                <a:cxnLst>
                  <a:cxn ang="0">
                    <a:pos x="T0" y="T1"/>
                  </a:cxn>
                  <a:cxn ang="0">
                    <a:pos x="T2" y="T3"/>
                  </a:cxn>
                  <a:cxn ang="0">
                    <a:pos x="T4" y="T5"/>
                  </a:cxn>
                  <a:cxn ang="0">
                    <a:pos x="T6" y="T7"/>
                  </a:cxn>
                  <a:cxn ang="0">
                    <a:pos x="T8" y="T9"/>
                  </a:cxn>
                </a:cxnLst>
                <a:rect l="0" t="0" r="r" b="b"/>
                <a:pathLst>
                  <a:path w="134" h="41">
                    <a:moveTo>
                      <a:pt x="126" y="0"/>
                    </a:moveTo>
                    <a:lnTo>
                      <a:pt x="13" y="0"/>
                    </a:lnTo>
                    <a:lnTo>
                      <a:pt x="0" y="41"/>
                    </a:lnTo>
                    <a:lnTo>
                      <a:pt x="134" y="41"/>
                    </a:lnTo>
                    <a:lnTo>
                      <a:pt x="126"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9" name="Freeform 1052"/>
              <p:cNvSpPr>
                <a:spLocks/>
              </p:cNvSpPr>
              <p:nvPr/>
            </p:nvSpPr>
            <p:spPr bwMode="auto">
              <a:xfrm>
                <a:off x="3138" y="1437"/>
                <a:ext cx="113" cy="11"/>
              </a:xfrm>
              <a:custGeom>
                <a:avLst/>
                <a:gdLst>
                  <a:gd name="T0" fmla="*/ 111 w 113"/>
                  <a:gd name="T1" fmla="*/ 0 h 11"/>
                  <a:gd name="T2" fmla="*/ 2 w 113"/>
                  <a:gd name="T3" fmla="*/ 0 h 11"/>
                  <a:gd name="T4" fmla="*/ 0 w 113"/>
                  <a:gd name="T5" fmla="*/ 11 h 11"/>
                  <a:gd name="T6" fmla="*/ 113 w 113"/>
                  <a:gd name="T7" fmla="*/ 11 h 11"/>
                  <a:gd name="T8" fmla="*/ 111 w 113"/>
                  <a:gd name="T9" fmla="*/ 0 h 11"/>
                </a:gdLst>
                <a:ahLst/>
                <a:cxnLst>
                  <a:cxn ang="0">
                    <a:pos x="T0" y="T1"/>
                  </a:cxn>
                  <a:cxn ang="0">
                    <a:pos x="T2" y="T3"/>
                  </a:cxn>
                  <a:cxn ang="0">
                    <a:pos x="T4" y="T5"/>
                  </a:cxn>
                  <a:cxn ang="0">
                    <a:pos x="T6" y="T7"/>
                  </a:cxn>
                  <a:cxn ang="0">
                    <a:pos x="T8" y="T9"/>
                  </a:cxn>
                </a:cxnLst>
                <a:rect l="0" t="0" r="r" b="b"/>
                <a:pathLst>
                  <a:path w="113" h="11">
                    <a:moveTo>
                      <a:pt x="111" y="0"/>
                    </a:moveTo>
                    <a:lnTo>
                      <a:pt x="2" y="0"/>
                    </a:lnTo>
                    <a:lnTo>
                      <a:pt x="0" y="11"/>
                    </a:lnTo>
                    <a:lnTo>
                      <a:pt x="113" y="11"/>
                    </a:lnTo>
                    <a:lnTo>
                      <a:pt x="111"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1" name="Freeform 1054"/>
              <p:cNvSpPr>
                <a:spLocks/>
              </p:cNvSpPr>
              <p:nvPr/>
            </p:nvSpPr>
            <p:spPr bwMode="auto">
              <a:xfrm>
                <a:off x="3010" y="1610"/>
                <a:ext cx="288" cy="425"/>
              </a:xfrm>
              <a:custGeom>
                <a:avLst/>
                <a:gdLst>
                  <a:gd name="T0" fmla="*/ 275 w 288"/>
                  <a:gd name="T1" fmla="*/ 0 h 425"/>
                  <a:gd name="T2" fmla="*/ 78 w 288"/>
                  <a:gd name="T3" fmla="*/ 0 h 425"/>
                  <a:gd name="T4" fmla="*/ 0 w 288"/>
                  <a:gd name="T5" fmla="*/ 252 h 425"/>
                  <a:gd name="T6" fmla="*/ 0 w 288"/>
                  <a:gd name="T7" fmla="*/ 425 h 425"/>
                  <a:gd name="T8" fmla="*/ 288 w 288"/>
                  <a:gd name="T9" fmla="*/ 425 h 425"/>
                  <a:gd name="T10" fmla="*/ 288 w 288"/>
                  <a:gd name="T11" fmla="*/ 67 h 425"/>
                  <a:gd name="T12" fmla="*/ 275 w 288"/>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88" h="425">
                    <a:moveTo>
                      <a:pt x="275" y="0"/>
                    </a:moveTo>
                    <a:lnTo>
                      <a:pt x="78" y="0"/>
                    </a:lnTo>
                    <a:lnTo>
                      <a:pt x="0" y="252"/>
                    </a:lnTo>
                    <a:lnTo>
                      <a:pt x="0" y="425"/>
                    </a:lnTo>
                    <a:lnTo>
                      <a:pt x="288" y="425"/>
                    </a:lnTo>
                    <a:lnTo>
                      <a:pt x="288" y="67"/>
                    </a:lnTo>
                    <a:lnTo>
                      <a:pt x="275"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3" name="Freeform 1056"/>
              <p:cNvSpPr>
                <a:spLocks/>
              </p:cNvSpPr>
              <p:nvPr/>
            </p:nvSpPr>
            <p:spPr bwMode="auto">
              <a:xfrm>
                <a:off x="3088" y="1584"/>
                <a:ext cx="197" cy="26"/>
              </a:xfrm>
              <a:custGeom>
                <a:avLst/>
                <a:gdLst>
                  <a:gd name="T0" fmla="*/ 191 w 197"/>
                  <a:gd name="T1" fmla="*/ 0 h 26"/>
                  <a:gd name="T2" fmla="*/ 9 w 197"/>
                  <a:gd name="T3" fmla="*/ 0 h 26"/>
                  <a:gd name="T4" fmla="*/ 0 w 197"/>
                  <a:gd name="T5" fmla="*/ 26 h 26"/>
                  <a:gd name="T6" fmla="*/ 197 w 197"/>
                  <a:gd name="T7" fmla="*/ 26 h 26"/>
                  <a:gd name="T8" fmla="*/ 191 w 197"/>
                  <a:gd name="T9" fmla="*/ 0 h 26"/>
                </a:gdLst>
                <a:ahLst/>
                <a:cxnLst>
                  <a:cxn ang="0">
                    <a:pos x="T0" y="T1"/>
                  </a:cxn>
                  <a:cxn ang="0">
                    <a:pos x="T2" y="T3"/>
                  </a:cxn>
                  <a:cxn ang="0">
                    <a:pos x="T4" y="T5"/>
                  </a:cxn>
                  <a:cxn ang="0">
                    <a:pos x="T6" y="T7"/>
                  </a:cxn>
                  <a:cxn ang="0">
                    <a:pos x="T8" y="T9"/>
                  </a:cxn>
                </a:cxnLst>
                <a:rect l="0" t="0" r="r" b="b"/>
                <a:pathLst>
                  <a:path w="197" h="26">
                    <a:moveTo>
                      <a:pt x="191" y="0"/>
                    </a:moveTo>
                    <a:lnTo>
                      <a:pt x="9" y="0"/>
                    </a:lnTo>
                    <a:lnTo>
                      <a:pt x="0" y="26"/>
                    </a:lnTo>
                    <a:lnTo>
                      <a:pt x="197" y="26"/>
                    </a:lnTo>
                    <a:lnTo>
                      <a:pt x="191"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5" name="Freeform 1058"/>
              <p:cNvSpPr>
                <a:spLocks/>
              </p:cNvSpPr>
              <p:nvPr/>
            </p:nvSpPr>
            <p:spPr bwMode="auto">
              <a:xfrm>
                <a:off x="3140" y="1224"/>
                <a:ext cx="109" cy="213"/>
              </a:xfrm>
              <a:custGeom>
                <a:avLst/>
                <a:gdLst>
                  <a:gd name="T0" fmla="*/ 65 w 109"/>
                  <a:gd name="T1" fmla="*/ 0 h 213"/>
                  <a:gd name="T2" fmla="*/ 0 w 109"/>
                  <a:gd name="T3" fmla="*/ 213 h 213"/>
                  <a:gd name="T4" fmla="*/ 109 w 109"/>
                  <a:gd name="T5" fmla="*/ 213 h 213"/>
                  <a:gd name="T6" fmla="*/ 65 w 109"/>
                  <a:gd name="T7" fmla="*/ 0 h 213"/>
                </a:gdLst>
                <a:ahLst/>
                <a:cxnLst>
                  <a:cxn ang="0">
                    <a:pos x="T0" y="T1"/>
                  </a:cxn>
                  <a:cxn ang="0">
                    <a:pos x="T2" y="T3"/>
                  </a:cxn>
                  <a:cxn ang="0">
                    <a:pos x="T4" y="T5"/>
                  </a:cxn>
                  <a:cxn ang="0">
                    <a:pos x="T6" y="T7"/>
                  </a:cxn>
                </a:cxnLst>
                <a:rect l="0" t="0" r="r" b="b"/>
                <a:pathLst>
                  <a:path w="109" h="213">
                    <a:moveTo>
                      <a:pt x="65" y="0"/>
                    </a:moveTo>
                    <a:lnTo>
                      <a:pt x="0" y="213"/>
                    </a:lnTo>
                    <a:lnTo>
                      <a:pt x="109" y="213"/>
                    </a:lnTo>
                    <a:lnTo>
                      <a:pt x="65"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7" name="Freeform 1060"/>
              <p:cNvSpPr>
                <a:spLocks/>
              </p:cNvSpPr>
              <p:nvPr/>
            </p:nvSpPr>
            <p:spPr bwMode="auto">
              <a:xfrm>
                <a:off x="3097" y="1500"/>
                <a:ext cx="182" cy="84"/>
              </a:xfrm>
              <a:custGeom>
                <a:avLst/>
                <a:gdLst>
                  <a:gd name="T0" fmla="*/ 165 w 182"/>
                  <a:gd name="T1" fmla="*/ 0 h 84"/>
                  <a:gd name="T2" fmla="*/ 24 w 182"/>
                  <a:gd name="T3" fmla="*/ 0 h 84"/>
                  <a:gd name="T4" fmla="*/ 0 w 182"/>
                  <a:gd name="T5" fmla="*/ 84 h 84"/>
                  <a:gd name="T6" fmla="*/ 182 w 182"/>
                  <a:gd name="T7" fmla="*/ 84 h 84"/>
                  <a:gd name="T8" fmla="*/ 165 w 182"/>
                  <a:gd name="T9" fmla="*/ 0 h 84"/>
                </a:gdLst>
                <a:ahLst/>
                <a:cxnLst>
                  <a:cxn ang="0">
                    <a:pos x="T0" y="T1"/>
                  </a:cxn>
                  <a:cxn ang="0">
                    <a:pos x="T2" y="T3"/>
                  </a:cxn>
                  <a:cxn ang="0">
                    <a:pos x="T4" y="T5"/>
                  </a:cxn>
                  <a:cxn ang="0">
                    <a:pos x="T6" y="T7"/>
                  </a:cxn>
                  <a:cxn ang="0">
                    <a:pos x="T8" y="T9"/>
                  </a:cxn>
                </a:cxnLst>
                <a:rect l="0" t="0" r="r" b="b"/>
                <a:pathLst>
                  <a:path w="182" h="84">
                    <a:moveTo>
                      <a:pt x="165" y="0"/>
                    </a:moveTo>
                    <a:lnTo>
                      <a:pt x="24" y="0"/>
                    </a:lnTo>
                    <a:lnTo>
                      <a:pt x="0" y="84"/>
                    </a:lnTo>
                    <a:lnTo>
                      <a:pt x="182" y="84"/>
                    </a:lnTo>
                    <a:lnTo>
                      <a:pt x="165"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8" name="Freeform 1061"/>
              <p:cNvSpPr>
                <a:spLocks noEditPoints="1"/>
              </p:cNvSpPr>
              <p:nvPr/>
            </p:nvSpPr>
            <p:spPr bwMode="auto">
              <a:xfrm>
                <a:off x="3990" y="1497"/>
                <a:ext cx="727" cy="180"/>
              </a:xfrm>
              <a:custGeom>
                <a:avLst/>
                <a:gdLst>
                  <a:gd name="T0" fmla="*/ 456 w 727"/>
                  <a:gd name="T1" fmla="*/ 113 h 180"/>
                  <a:gd name="T2" fmla="*/ 456 w 727"/>
                  <a:gd name="T3" fmla="*/ 113 h 180"/>
                  <a:gd name="T4" fmla="*/ 727 w 727"/>
                  <a:gd name="T5" fmla="*/ 180 h 180"/>
                  <a:gd name="T6" fmla="*/ 456 w 727"/>
                  <a:gd name="T7" fmla="*/ 113 h 180"/>
                  <a:gd name="T8" fmla="*/ 0 w 727"/>
                  <a:gd name="T9" fmla="*/ 0 h 180"/>
                  <a:gd name="T10" fmla="*/ 3 w 727"/>
                  <a:gd name="T11" fmla="*/ 3 h 180"/>
                  <a:gd name="T12" fmla="*/ 3 w 727"/>
                  <a:gd name="T13" fmla="*/ 3 h 180"/>
                  <a:gd name="T14" fmla="*/ 0 w 727"/>
                  <a:gd name="T15" fmla="*/ 0 h 180"/>
                  <a:gd name="T16" fmla="*/ 0 w 727"/>
                  <a:gd name="T1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7" h="180">
                    <a:moveTo>
                      <a:pt x="456" y="113"/>
                    </a:moveTo>
                    <a:lnTo>
                      <a:pt x="456" y="113"/>
                    </a:lnTo>
                    <a:lnTo>
                      <a:pt x="727" y="180"/>
                    </a:lnTo>
                    <a:lnTo>
                      <a:pt x="456" y="113"/>
                    </a:lnTo>
                    <a:close/>
                    <a:moveTo>
                      <a:pt x="0" y="0"/>
                    </a:moveTo>
                    <a:lnTo>
                      <a:pt x="3" y="3"/>
                    </a:lnTo>
                    <a:lnTo>
                      <a:pt x="3" y="3"/>
                    </a:lnTo>
                    <a:lnTo>
                      <a:pt x="0" y="0"/>
                    </a:lnTo>
                    <a:lnTo>
                      <a:pt x="0" y="0"/>
                    </a:lnTo>
                    <a:close/>
                  </a:path>
                </a:pathLst>
              </a:custGeom>
              <a:solidFill>
                <a:srgbClr val="E2D5B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9" name="Freeform 1062"/>
              <p:cNvSpPr>
                <a:spLocks noEditPoints="1"/>
              </p:cNvSpPr>
              <p:nvPr/>
            </p:nvSpPr>
            <p:spPr bwMode="auto">
              <a:xfrm>
                <a:off x="3990" y="1497"/>
                <a:ext cx="727" cy="180"/>
              </a:xfrm>
              <a:custGeom>
                <a:avLst/>
                <a:gdLst>
                  <a:gd name="T0" fmla="*/ 456 w 727"/>
                  <a:gd name="T1" fmla="*/ 113 h 180"/>
                  <a:gd name="T2" fmla="*/ 456 w 727"/>
                  <a:gd name="T3" fmla="*/ 113 h 180"/>
                  <a:gd name="T4" fmla="*/ 727 w 727"/>
                  <a:gd name="T5" fmla="*/ 180 h 180"/>
                  <a:gd name="T6" fmla="*/ 456 w 727"/>
                  <a:gd name="T7" fmla="*/ 113 h 180"/>
                  <a:gd name="T8" fmla="*/ 0 w 727"/>
                  <a:gd name="T9" fmla="*/ 0 h 180"/>
                  <a:gd name="T10" fmla="*/ 3 w 727"/>
                  <a:gd name="T11" fmla="*/ 3 h 180"/>
                  <a:gd name="T12" fmla="*/ 3 w 727"/>
                  <a:gd name="T13" fmla="*/ 3 h 180"/>
                  <a:gd name="T14" fmla="*/ 0 w 727"/>
                  <a:gd name="T15" fmla="*/ 0 h 180"/>
                  <a:gd name="T16" fmla="*/ 0 w 727"/>
                  <a:gd name="T1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7" h="180">
                    <a:moveTo>
                      <a:pt x="456" y="113"/>
                    </a:moveTo>
                    <a:lnTo>
                      <a:pt x="456" y="113"/>
                    </a:lnTo>
                    <a:lnTo>
                      <a:pt x="727" y="180"/>
                    </a:lnTo>
                    <a:lnTo>
                      <a:pt x="456" y="113"/>
                    </a:lnTo>
                    <a:moveTo>
                      <a:pt x="0" y="0"/>
                    </a:moveTo>
                    <a:lnTo>
                      <a:pt x="3" y="3"/>
                    </a:lnTo>
                    <a:lnTo>
                      <a:pt x="3" y="3"/>
                    </a:ln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0" name="Freeform 1063"/>
              <p:cNvSpPr>
                <a:spLocks/>
              </p:cNvSpPr>
              <p:nvPr/>
            </p:nvSpPr>
            <p:spPr bwMode="auto">
              <a:xfrm>
                <a:off x="4337" y="1584"/>
                <a:ext cx="109" cy="26"/>
              </a:xfrm>
              <a:custGeom>
                <a:avLst/>
                <a:gdLst>
                  <a:gd name="T0" fmla="*/ 0 w 109"/>
                  <a:gd name="T1" fmla="*/ 0 h 26"/>
                  <a:gd name="T2" fmla="*/ 0 w 109"/>
                  <a:gd name="T3" fmla="*/ 0 h 26"/>
                  <a:gd name="T4" fmla="*/ 109 w 109"/>
                  <a:gd name="T5" fmla="*/ 26 h 26"/>
                  <a:gd name="T6" fmla="*/ 109 w 109"/>
                  <a:gd name="T7" fmla="*/ 26 h 26"/>
                  <a:gd name="T8" fmla="*/ 0 w 109"/>
                  <a:gd name="T9" fmla="*/ 0 h 26"/>
                </a:gdLst>
                <a:ahLst/>
                <a:cxnLst>
                  <a:cxn ang="0">
                    <a:pos x="T0" y="T1"/>
                  </a:cxn>
                  <a:cxn ang="0">
                    <a:pos x="T2" y="T3"/>
                  </a:cxn>
                  <a:cxn ang="0">
                    <a:pos x="T4" y="T5"/>
                  </a:cxn>
                  <a:cxn ang="0">
                    <a:pos x="T6" y="T7"/>
                  </a:cxn>
                  <a:cxn ang="0">
                    <a:pos x="T8" y="T9"/>
                  </a:cxn>
                </a:cxnLst>
                <a:rect l="0" t="0" r="r" b="b"/>
                <a:pathLst>
                  <a:path w="109" h="26">
                    <a:moveTo>
                      <a:pt x="0" y="0"/>
                    </a:moveTo>
                    <a:lnTo>
                      <a:pt x="0" y="0"/>
                    </a:lnTo>
                    <a:lnTo>
                      <a:pt x="109" y="26"/>
                    </a:lnTo>
                    <a:lnTo>
                      <a:pt x="109" y="26"/>
                    </a:lnTo>
                    <a:lnTo>
                      <a:pt x="0" y="0"/>
                    </a:lnTo>
                    <a:close/>
                  </a:path>
                </a:pathLst>
              </a:custGeom>
              <a:solidFill>
                <a:srgbClr val="B7A07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1" name="Freeform 1064"/>
              <p:cNvSpPr>
                <a:spLocks/>
              </p:cNvSpPr>
              <p:nvPr/>
            </p:nvSpPr>
            <p:spPr bwMode="auto">
              <a:xfrm>
                <a:off x="4337" y="1584"/>
                <a:ext cx="109" cy="26"/>
              </a:xfrm>
              <a:custGeom>
                <a:avLst/>
                <a:gdLst>
                  <a:gd name="T0" fmla="*/ 0 w 109"/>
                  <a:gd name="T1" fmla="*/ 0 h 26"/>
                  <a:gd name="T2" fmla="*/ 0 w 109"/>
                  <a:gd name="T3" fmla="*/ 0 h 26"/>
                  <a:gd name="T4" fmla="*/ 109 w 109"/>
                  <a:gd name="T5" fmla="*/ 26 h 26"/>
                  <a:gd name="T6" fmla="*/ 109 w 109"/>
                  <a:gd name="T7" fmla="*/ 26 h 26"/>
                  <a:gd name="T8" fmla="*/ 0 w 109"/>
                  <a:gd name="T9" fmla="*/ 0 h 26"/>
                </a:gdLst>
                <a:ahLst/>
                <a:cxnLst>
                  <a:cxn ang="0">
                    <a:pos x="T0" y="T1"/>
                  </a:cxn>
                  <a:cxn ang="0">
                    <a:pos x="T2" y="T3"/>
                  </a:cxn>
                  <a:cxn ang="0">
                    <a:pos x="T4" y="T5"/>
                  </a:cxn>
                  <a:cxn ang="0">
                    <a:pos x="T6" y="T7"/>
                  </a:cxn>
                  <a:cxn ang="0">
                    <a:pos x="T8" y="T9"/>
                  </a:cxn>
                </a:cxnLst>
                <a:rect l="0" t="0" r="r" b="b"/>
                <a:pathLst>
                  <a:path w="109" h="26">
                    <a:moveTo>
                      <a:pt x="0" y="0"/>
                    </a:moveTo>
                    <a:lnTo>
                      <a:pt x="0" y="0"/>
                    </a:lnTo>
                    <a:lnTo>
                      <a:pt x="109" y="26"/>
                    </a:lnTo>
                    <a:lnTo>
                      <a:pt x="109" y="26"/>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2" name="Freeform 1065"/>
              <p:cNvSpPr>
                <a:spLocks/>
              </p:cNvSpPr>
              <p:nvPr/>
            </p:nvSpPr>
            <p:spPr bwMode="auto">
              <a:xfrm>
                <a:off x="3951" y="1489"/>
                <a:ext cx="39" cy="8"/>
              </a:xfrm>
              <a:custGeom>
                <a:avLst/>
                <a:gdLst>
                  <a:gd name="T0" fmla="*/ 0 w 39"/>
                  <a:gd name="T1" fmla="*/ 0 h 8"/>
                  <a:gd name="T2" fmla="*/ 0 w 39"/>
                  <a:gd name="T3" fmla="*/ 0 h 8"/>
                  <a:gd name="T4" fmla="*/ 39 w 39"/>
                  <a:gd name="T5" fmla="*/ 8 h 8"/>
                  <a:gd name="T6" fmla="*/ 39 w 39"/>
                  <a:gd name="T7" fmla="*/ 8 h 8"/>
                  <a:gd name="T8" fmla="*/ 0 w 39"/>
                  <a:gd name="T9" fmla="*/ 0 h 8"/>
                </a:gdLst>
                <a:ahLst/>
                <a:cxnLst>
                  <a:cxn ang="0">
                    <a:pos x="T0" y="T1"/>
                  </a:cxn>
                  <a:cxn ang="0">
                    <a:pos x="T2" y="T3"/>
                  </a:cxn>
                  <a:cxn ang="0">
                    <a:pos x="T4" y="T5"/>
                  </a:cxn>
                  <a:cxn ang="0">
                    <a:pos x="T6" y="T7"/>
                  </a:cxn>
                  <a:cxn ang="0">
                    <a:pos x="T8" y="T9"/>
                  </a:cxn>
                </a:cxnLst>
                <a:rect l="0" t="0" r="r" b="b"/>
                <a:pathLst>
                  <a:path w="39" h="8">
                    <a:moveTo>
                      <a:pt x="0" y="0"/>
                    </a:moveTo>
                    <a:lnTo>
                      <a:pt x="0" y="0"/>
                    </a:lnTo>
                    <a:lnTo>
                      <a:pt x="39" y="8"/>
                    </a:lnTo>
                    <a:lnTo>
                      <a:pt x="39" y="8"/>
                    </a:lnTo>
                    <a:lnTo>
                      <a:pt x="0" y="0"/>
                    </a:lnTo>
                    <a:close/>
                  </a:path>
                </a:pathLst>
              </a:custGeom>
              <a:solidFill>
                <a:srgbClr val="8DB1C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3" name="Freeform 1066"/>
              <p:cNvSpPr>
                <a:spLocks/>
              </p:cNvSpPr>
              <p:nvPr/>
            </p:nvSpPr>
            <p:spPr bwMode="auto">
              <a:xfrm>
                <a:off x="3951" y="1489"/>
                <a:ext cx="39" cy="8"/>
              </a:xfrm>
              <a:custGeom>
                <a:avLst/>
                <a:gdLst>
                  <a:gd name="T0" fmla="*/ 0 w 39"/>
                  <a:gd name="T1" fmla="*/ 0 h 8"/>
                  <a:gd name="T2" fmla="*/ 0 w 39"/>
                  <a:gd name="T3" fmla="*/ 0 h 8"/>
                  <a:gd name="T4" fmla="*/ 39 w 39"/>
                  <a:gd name="T5" fmla="*/ 8 h 8"/>
                  <a:gd name="T6" fmla="*/ 39 w 39"/>
                  <a:gd name="T7" fmla="*/ 8 h 8"/>
                  <a:gd name="T8" fmla="*/ 0 w 39"/>
                  <a:gd name="T9" fmla="*/ 0 h 8"/>
                </a:gdLst>
                <a:ahLst/>
                <a:cxnLst>
                  <a:cxn ang="0">
                    <a:pos x="T0" y="T1"/>
                  </a:cxn>
                  <a:cxn ang="0">
                    <a:pos x="T2" y="T3"/>
                  </a:cxn>
                  <a:cxn ang="0">
                    <a:pos x="T4" y="T5"/>
                  </a:cxn>
                  <a:cxn ang="0">
                    <a:pos x="T6" y="T7"/>
                  </a:cxn>
                  <a:cxn ang="0">
                    <a:pos x="T8" y="T9"/>
                  </a:cxn>
                </a:cxnLst>
                <a:rect l="0" t="0" r="r" b="b"/>
                <a:pathLst>
                  <a:path w="39" h="8">
                    <a:moveTo>
                      <a:pt x="0" y="0"/>
                    </a:moveTo>
                    <a:lnTo>
                      <a:pt x="0" y="0"/>
                    </a:lnTo>
                    <a:lnTo>
                      <a:pt x="39" y="8"/>
                    </a:lnTo>
                    <a:lnTo>
                      <a:pt x="39" y="8"/>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4" name="Freeform 1067"/>
              <p:cNvSpPr>
                <a:spLocks/>
              </p:cNvSpPr>
              <p:nvPr/>
            </p:nvSpPr>
            <p:spPr bwMode="auto">
              <a:xfrm>
                <a:off x="3797" y="1450"/>
                <a:ext cx="154" cy="39"/>
              </a:xfrm>
              <a:custGeom>
                <a:avLst/>
                <a:gdLst>
                  <a:gd name="T0" fmla="*/ 0 w 154"/>
                  <a:gd name="T1" fmla="*/ 0 h 39"/>
                  <a:gd name="T2" fmla="*/ 0 w 154"/>
                  <a:gd name="T3" fmla="*/ 0 h 39"/>
                  <a:gd name="T4" fmla="*/ 154 w 154"/>
                  <a:gd name="T5" fmla="*/ 39 h 39"/>
                  <a:gd name="T6" fmla="*/ 154 w 154"/>
                  <a:gd name="T7" fmla="*/ 39 h 39"/>
                  <a:gd name="T8" fmla="*/ 0 w 154"/>
                  <a:gd name="T9" fmla="*/ 0 h 39"/>
                </a:gdLst>
                <a:ahLst/>
                <a:cxnLst>
                  <a:cxn ang="0">
                    <a:pos x="T0" y="T1"/>
                  </a:cxn>
                  <a:cxn ang="0">
                    <a:pos x="T2" y="T3"/>
                  </a:cxn>
                  <a:cxn ang="0">
                    <a:pos x="T4" y="T5"/>
                  </a:cxn>
                  <a:cxn ang="0">
                    <a:pos x="T6" y="T7"/>
                  </a:cxn>
                  <a:cxn ang="0">
                    <a:pos x="T8" y="T9"/>
                  </a:cxn>
                </a:cxnLst>
                <a:rect l="0" t="0" r="r" b="b"/>
                <a:pathLst>
                  <a:path w="154" h="39">
                    <a:moveTo>
                      <a:pt x="0" y="0"/>
                    </a:moveTo>
                    <a:lnTo>
                      <a:pt x="0" y="0"/>
                    </a:lnTo>
                    <a:lnTo>
                      <a:pt x="154" y="39"/>
                    </a:lnTo>
                    <a:lnTo>
                      <a:pt x="154" y="39"/>
                    </a:lnTo>
                    <a:lnTo>
                      <a:pt x="0" y="0"/>
                    </a:lnTo>
                    <a:close/>
                  </a:path>
                </a:pathLst>
              </a:custGeom>
              <a:solidFill>
                <a:srgbClr val="BED7D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5" name="Freeform 1068"/>
              <p:cNvSpPr>
                <a:spLocks/>
              </p:cNvSpPr>
              <p:nvPr/>
            </p:nvSpPr>
            <p:spPr bwMode="auto">
              <a:xfrm>
                <a:off x="3797" y="1450"/>
                <a:ext cx="154" cy="39"/>
              </a:xfrm>
              <a:custGeom>
                <a:avLst/>
                <a:gdLst>
                  <a:gd name="T0" fmla="*/ 0 w 154"/>
                  <a:gd name="T1" fmla="*/ 0 h 39"/>
                  <a:gd name="T2" fmla="*/ 0 w 154"/>
                  <a:gd name="T3" fmla="*/ 0 h 39"/>
                  <a:gd name="T4" fmla="*/ 154 w 154"/>
                  <a:gd name="T5" fmla="*/ 39 h 39"/>
                  <a:gd name="T6" fmla="*/ 154 w 154"/>
                  <a:gd name="T7" fmla="*/ 39 h 39"/>
                  <a:gd name="T8" fmla="*/ 0 w 154"/>
                  <a:gd name="T9" fmla="*/ 0 h 39"/>
                </a:gdLst>
                <a:ahLst/>
                <a:cxnLst>
                  <a:cxn ang="0">
                    <a:pos x="T0" y="T1"/>
                  </a:cxn>
                  <a:cxn ang="0">
                    <a:pos x="T2" y="T3"/>
                  </a:cxn>
                  <a:cxn ang="0">
                    <a:pos x="T4" y="T5"/>
                  </a:cxn>
                  <a:cxn ang="0">
                    <a:pos x="T6" y="T7"/>
                  </a:cxn>
                  <a:cxn ang="0">
                    <a:pos x="T8" y="T9"/>
                  </a:cxn>
                </a:cxnLst>
                <a:rect l="0" t="0" r="r" b="b"/>
                <a:pathLst>
                  <a:path w="154" h="39">
                    <a:moveTo>
                      <a:pt x="0" y="0"/>
                    </a:moveTo>
                    <a:lnTo>
                      <a:pt x="0" y="0"/>
                    </a:lnTo>
                    <a:lnTo>
                      <a:pt x="154" y="39"/>
                    </a:lnTo>
                    <a:lnTo>
                      <a:pt x="154" y="39"/>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6" name="Freeform 1069"/>
              <p:cNvSpPr>
                <a:spLocks/>
              </p:cNvSpPr>
              <p:nvPr/>
            </p:nvSpPr>
            <p:spPr bwMode="auto">
              <a:xfrm>
                <a:off x="3993" y="1500"/>
                <a:ext cx="344" cy="84"/>
              </a:xfrm>
              <a:custGeom>
                <a:avLst/>
                <a:gdLst>
                  <a:gd name="T0" fmla="*/ 0 w 344"/>
                  <a:gd name="T1" fmla="*/ 0 h 84"/>
                  <a:gd name="T2" fmla="*/ 0 w 344"/>
                  <a:gd name="T3" fmla="*/ 0 h 84"/>
                  <a:gd name="T4" fmla="*/ 344 w 344"/>
                  <a:gd name="T5" fmla="*/ 84 h 84"/>
                  <a:gd name="T6" fmla="*/ 344 w 344"/>
                  <a:gd name="T7" fmla="*/ 84 h 84"/>
                  <a:gd name="T8" fmla="*/ 0 w 344"/>
                  <a:gd name="T9" fmla="*/ 0 h 84"/>
                </a:gdLst>
                <a:ahLst/>
                <a:cxnLst>
                  <a:cxn ang="0">
                    <a:pos x="T0" y="T1"/>
                  </a:cxn>
                  <a:cxn ang="0">
                    <a:pos x="T2" y="T3"/>
                  </a:cxn>
                  <a:cxn ang="0">
                    <a:pos x="T4" y="T5"/>
                  </a:cxn>
                  <a:cxn ang="0">
                    <a:pos x="T6" y="T7"/>
                  </a:cxn>
                  <a:cxn ang="0">
                    <a:pos x="T8" y="T9"/>
                  </a:cxn>
                </a:cxnLst>
                <a:rect l="0" t="0" r="r" b="b"/>
                <a:pathLst>
                  <a:path w="344" h="84">
                    <a:moveTo>
                      <a:pt x="0" y="0"/>
                    </a:moveTo>
                    <a:lnTo>
                      <a:pt x="0" y="0"/>
                    </a:lnTo>
                    <a:lnTo>
                      <a:pt x="344" y="84"/>
                    </a:lnTo>
                    <a:lnTo>
                      <a:pt x="344" y="84"/>
                    </a:lnTo>
                    <a:lnTo>
                      <a:pt x="0" y="0"/>
                    </a:lnTo>
                    <a:close/>
                  </a:path>
                </a:pathLst>
              </a:custGeom>
              <a:solidFill>
                <a:srgbClr val="C7B3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7" name="Freeform 1070"/>
              <p:cNvSpPr>
                <a:spLocks/>
              </p:cNvSpPr>
              <p:nvPr/>
            </p:nvSpPr>
            <p:spPr bwMode="auto">
              <a:xfrm>
                <a:off x="3993" y="1500"/>
                <a:ext cx="344" cy="84"/>
              </a:xfrm>
              <a:custGeom>
                <a:avLst/>
                <a:gdLst>
                  <a:gd name="T0" fmla="*/ 0 w 344"/>
                  <a:gd name="T1" fmla="*/ 0 h 84"/>
                  <a:gd name="T2" fmla="*/ 0 w 344"/>
                  <a:gd name="T3" fmla="*/ 0 h 84"/>
                  <a:gd name="T4" fmla="*/ 344 w 344"/>
                  <a:gd name="T5" fmla="*/ 84 h 84"/>
                  <a:gd name="T6" fmla="*/ 344 w 344"/>
                  <a:gd name="T7" fmla="*/ 84 h 84"/>
                  <a:gd name="T8" fmla="*/ 0 w 344"/>
                  <a:gd name="T9" fmla="*/ 0 h 84"/>
                </a:gdLst>
                <a:ahLst/>
                <a:cxnLst>
                  <a:cxn ang="0">
                    <a:pos x="T0" y="T1"/>
                  </a:cxn>
                  <a:cxn ang="0">
                    <a:pos x="T2" y="T3"/>
                  </a:cxn>
                  <a:cxn ang="0">
                    <a:pos x="T4" y="T5"/>
                  </a:cxn>
                  <a:cxn ang="0">
                    <a:pos x="T6" y="T7"/>
                  </a:cxn>
                  <a:cxn ang="0">
                    <a:pos x="T8" y="T9"/>
                  </a:cxn>
                </a:cxnLst>
                <a:rect l="0" t="0" r="r" b="b"/>
                <a:pathLst>
                  <a:path w="344" h="84">
                    <a:moveTo>
                      <a:pt x="0" y="0"/>
                    </a:moveTo>
                    <a:lnTo>
                      <a:pt x="0" y="0"/>
                    </a:lnTo>
                    <a:lnTo>
                      <a:pt x="344" y="84"/>
                    </a:lnTo>
                    <a:lnTo>
                      <a:pt x="344" y="84"/>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9" name="Freeform 1072"/>
              <p:cNvSpPr>
                <a:spLocks noEditPoints="1"/>
              </p:cNvSpPr>
              <p:nvPr/>
            </p:nvSpPr>
            <p:spPr bwMode="auto">
              <a:xfrm>
                <a:off x="3847" y="1497"/>
                <a:ext cx="870" cy="538"/>
              </a:xfrm>
              <a:custGeom>
                <a:avLst/>
                <a:gdLst>
                  <a:gd name="T0" fmla="*/ 471 w 870"/>
                  <a:gd name="T1" fmla="*/ 310 h 538"/>
                  <a:gd name="T2" fmla="*/ 471 w 870"/>
                  <a:gd name="T3" fmla="*/ 436 h 538"/>
                  <a:gd name="T4" fmla="*/ 582 w 870"/>
                  <a:gd name="T5" fmla="*/ 538 h 538"/>
                  <a:gd name="T6" fmla="*/ 870 w 870"/>
                  <a:gd name="T7" fmla="*/ 538 h 538"/>
                  <a:gd name="T8" fmla="*/ 805 w 870"/>
                  <a:gd name="T9" fmla="*/ 538 h 538"/>
                  <a:gd name="T10" fmla="*/ 471 w 870"/>
                  <a:gd name="T11" fmla="*/ 310 h 538"/>
                  <a:gd name="T12" fmla="*/ 185 w 870"/>
                  <a:gd name="T13" fmla="*/ 113 h 538"/>
                  <a:gd name="T14" fmla="*/ 122 w 870"/>
                  <a:gd name="T15" fmla="*/ 113 h 538"/>
                  <a:gd name="T16" fmla="*/ 354 w 870"/>
                  <a:gd name="T17" fmla="*/ 328 h 538"/>
                  <a:gd name="T18" fmla="*/ 354 w 870"/>
                  <a:gd name="T19" fmla="*/ 230 h 538"/>
                  <a:gd name="T20" fmla="*/ 185 w 870"/>
                  <a:gd name="T21" fmla="*/ 113 h 538"/>
                  <a:gd name="T22" fmla="*/ 0 w 870"/>
                  <a:gd name="T23" fmla="*/ 0 h 538"/>
                  <a:gd name="T24" fmla="*/ 2 w 870"/>
                  <a:gd name="T25" fmla="*/ 3 h 538"/>
                  <a:gd name="T26" fmla="*/ 20 w 870"/>
                  <a:gd name="T27" fmla="*/ 3 h 538"/>
                  <a:gd name="T28" fmla="*/ 20 w 870"/>
                  <a:gd name="T29" fmla="*/ 0 h 538"/>
                  <a:gd name="T30" fmla="*/ 0 w 870"/>
                  <a:gd name="T31"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0" h="538">
                    <a:moveTo>
                      <a:pt x="471" y="310"/>
                    </a:moveTo>
                    <a:lnTo>
                      <a:pt x="471" y="436"/>
                    </a:lnTo>
                    <a:lnTo>
                      <a:pt x="582" y="538"/>
                    </a:lnTo>
                    <a:lnTo>
                      <a:pt x="870" y="538"/>
                    </a:lnTo>
                    <a:lnTo>
                      <a:pt x="805" y="538"/>
                    </a:lnTo>
                    <a:lnTo>
                      <a:pt x="471" y="310"/>
                    </a:lnTo>
                    <a:moveTo>
                      <a:pt x="185" y="113"/>
                    </a:moveTo>
                    <a:lnTo>
                      <a:pt x="122" y="113"/>
                    </a:lnTo>
                    <a:lnTo>
                      <a:pt x="354" y="328"/>
                    </a:lnTo>
                    <a:lnTo>
                      <a:pt x="354" y="230"/>
                    </a:lnTo>
                    <a:lnTo>
                      <a:pt x="185" y="113"/>
                    </a:lnTo>
                    <a:moveTo>
                      <a:pt x="0" y="0"/>
                    </a:moveTo>
                    <a:lnTo>
                      <a:pt x="2" y="3"/>
                    </a:lnTo>
                    <a:lnTo>
                      <a:pt x="20" y="3"/>
                    </a:lnTo>
                    <a:lnTo>
                      <a:pt x="2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1" name="Freeform 1074"/>
              <p:cNvSpPr>
                <a:spLocks/>
              </p:cNvSpPr>
              <p:nvPr/>
            </p:nvSpPr>
            <p:spPr bwMode="auto">
              <a:xfrm>
                <a:off x="4201" y="1727"/>
                <a:ext cx="117" cy="206"/>
              </a:xfrm>
              <a:custGeom>
                <a:avLst/>
                <a:gdLst>
                  <a:gd name="T0" fmla="*/ 0 w 117"/>
                  <a:gd name="T1" fmla="*/ 0 h 206"/>
                  <a:gd name="T2" fmla="*/ 0 w 117"/>
                  <a:gd name="T3" fmla="*/ 98 h 206"/>
                  <a:gd name="T4" fmla="*/ 117 w 117"/>
                  <a:gd name="T5" fmla="*/ 206 h 206"/>
                  <a:gd name="T6" fmla="*/ 117 w 117"/>
                  <a:gd name="T7" fmla="*/ 80 h 206"/>
                  <a:gd name="T8" fmla="*/ 0 w 117"/>
                  <a:gd name="T9" fmla="*/ 0 h 206"/>
                </a:gdLst>
                <a:ahLst/>
                <a:cxnLst>
                  <a:cxn ang="0">
                    <a:pos x="T0" y="T1"/>
                  </a:cxn>
                  <a:cxn ang="0">
                    <a:pos x="T2" y="T3"/>
                  </a:cxn>
                  <a:cxn ang="0">
                    <a:pos x="T4" y="T5"/>
                  </a:cxn>
                  <a:cxn ang="0">
                    <a:pos x="T6" y="T7"/>
                  </a:cxn>
                  <a:cxn ang="0">
                    <a:pos x="T8" y="T9"/>
                  </a:cxn>
                </a:cxnLst>
                <a:rect l="0" t="0" r="r" b="b"/>
                <a:pathLst>
                  <a:path w="117" h="206">
                    <a:moveTo>
                      <a:pt x="0" y="0"/>
                    </a:moveTo>
                    <a:lnTo>
                      <a:pt x="0" y="98"/>
                    </a:lnTo>
                    <a:lnTo>
                      <a:pt x="117" y="206"/>
                    </a:lnTo>
                    <a:lnTo>
                      <a:pt x="117" y="8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3" name="Freeform 1076"/>
              <p:cNvSpPr>
                <a:spLocks/>
              </p:cNvSpPr>
              <p:nvPr/>
            </p:nvSpPr>
            <p:spPr bwMode="auto">
              <a:xfrm>
                <a:off x="3940" y="1584"/>
                <a:ext cx="92" cy="26"/>
              </a:xfrm>
              <a:custGeom>
                <a:avLst/>
                <a:gdLst>
                  <a:gd name="T0" fmla="*/ 50 w 92"/>
                  <a:gd name="T1" fmla="*/ 0 h 26"/>
                  <a:gd name="T2" fmla="*/ 0 w 92"/>
                  <a:gd name="T3" fmla="*/ 0 h 26"/>
                  <a:gd name="T4" fmla="*/ 29 w 92"/>
                  <a:gd name="T5" fmla="*/ 26 h 26"/>
                  <a:gd name="T6" fmla="*/ 92 w 92"/>
                  <a:gd name="T7" fmla="*/ 26 h 26"/>
                  <a:gd name="T8" fmla="*/ 50 w 92"/>
                  <a:gd name="T9" fmla="*/ 0 h 26"/>
                </a:gdLst>
                <a:ahLst/>
                <a:cxnLst>
                  <a:cxn ang="0">
                    <a:pos x="T0" y="T1"/>
                  </a:cxn>
                  <a:cxn ang="0">
                    <a:pos x="T2" y="T3"/>
                  </a:cxn>
                  <a:cxn ang="0">
                    <a:pos x="T4" y="T5"/>
                  </a:cxn>
                  <a:cxn ang="0">
                    <a:pos x="T6" y="T7"/>
                  </a:cxn>
                  <a:cxn ang="0">
                    <a:pos x="T8" y="T9"/>
                  </a:cxn>
                </a:cxnLst>
                <a:rect l="0" t="0" r="r" b="b"/>
                <a:pathLst>
                  <a:path w="92" h="26">
                    <a:moveTo>
                      <a:pt x="50" y="0"/>
                    </a:moveTo>
                    <a:lnTo>
                      <a:pt x="0" y="0"/>
                    </a:lnTo>
                    <a:lnTo>
                      <a:pt x="29" y="26"/>
                    </a:lnTo>
                    <a:lnTo>
                      <a:pt x="92" y="26"/>
                    </a:lnTo>
                    <a:lnTo>
                      <a:pt x="5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4" name="Freeform 1077"/>
              <p:cNvSpPr>
                <a:spLocks/>
              </p:cNvSpPr>
              <p:nvPr/>
            </p:nvSpPr>
            <p:spPr bwMode="auto">
              <a:xfrm>
                <a:off x="3839" y="1489"/>
                <a:ext cx="28" cy="8"/>
              </a:xfrm>
              <a:custGeom>
                <a:avLst/>
                <a:gdLst>
                  <a:gd name="T0" fmla="*/ 13 w 28"/>
                  <a:gd name="T1" fmla="*/ 0 h 8"/>
                  <a:gd name="T2" fmla="*/ 0 w 28"/>
                  <a:gd name="T3" fmla="*/ 0 h 8"/>
                  <a:gd name="T4" fmla="*/ 8 w 28"/>
                  <a:gd name="T5" fmla="*/ 8 h 8"/>
                  <a:gd name="T6" fmla="*/ 28 w 28"/>
                  <a:gd name="T7" fmla="*/ 8 h 8"/>
                  <a:gd name="T8" fmla="*/ 13 w 28"/>
                  <a:gd name="T9" fmla="*/ 0 h 8"/>
                </a:gdLst>
                <a:ahLst/>
                <a:cxnLst>
                  <a:cxn ang="0">
                    <a:pos x="T0" y="T1"/>
                  </a:cxn>
                  <a:cxn ang="0">
                    <a:pos x="T2" y="T3"/>
                  </a:cxn>
                  <a:cxn ang="0">
                    <a:pos x="T4" y="T5"/>
                  </a:cxn>
                  <a:cxn ang="0">
                    <a:pos x="T6" y="T7"/>
                  </a:cxn>
                  <a:cxn ang="0">
                    <a:pos x="T8" y="T9"/>
                  </a:cxn>
                </a:cxnLst>
                <a:rect l="0" t="0" r="r" b="b"/>
                <a:pathLst>
                  <a:path w="28" h="8">
                    <a:moveTo>
                      <a:pt x="13" y="0"/>
                    </a:moveTo>
                    <a:lnTo>
                      <a:pt x="0" y="0"/>
                    </a:lnTo>
                    <a:lnTo>
                      <a:pt x="8" y="8"/>
                    </a:lnTo>
                    <a:lnTo>
                      <a:pt x="28" y="8"/>
                    </a:lnTo>
                    <a:lnTo>
                      <a:pt x="13" y="0"/>
                    </a:lnTo>
                    <a:close/>
                  </a:path>
                </a:pathLst>
              </a:custGeom>
              <a:solidFill>
                <a:srgbClr val="8DB1C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5" name="Freeform 1078"/>
              <p:cNvSpPr>
                <a:spLocks/>
              </p:cNvSpPr>
              <p:nvPr/>
            </p:nvSpPr>
            <p:spPr bwMode="auto">
              <a:xfrm>
                <a:off x="3839" y="1489"/>
                <a:ext cx="28" cy="8"/>
              </a:xfrm>
              <a:custGeom>
                <a:avLst/>
                <a:gdLst>
                  <a:gd name="T0" fmla="*/ 13 w 28"/>
                  <a:gd name="T1" fmla="*/ 0 h 8"/>
                  <a:gd name="T2" fmla="*/ 0 w 28"/>
                  <a:gd name="T3" fmla="*/ 0 h 8"/>
                  <a:gd name="T4" fmla="*/ 8 w 28"/>
                  <a:gd name="T5" fmla="*/ 8 h 8"/>
                  <a:gd name="T6" fmla="*/ 28 w 28"/>
                  <a:gd name="T7" fmla="*/ 8 h 8"/>
                  <a:gd name="T8" fmla="*/ 13 w 28"/>
                  <a:gd name="T9" fmla="*/ 0 h 8"/>
                </a:gdLst>
                <a:ahLst/>
                <a:cxnLst>
                  <a:cxn ang="0">
                    <a:pos x="T0" y="T1"/>
                  </a:cxn>
                  <a:cxn ang="0">
                    <a:pos x="T2" y="T3"/>
                  </a:cxn>
                  <a:cxn ang="0">
                    <a:pos x="T4" y="T5"/>
                  </a:cxn>
                  <a:cxn ang="0">
                    <a:pos x="T6" y="T7"/>
                  </a:cxn>
                  <a:cxn ang="0">
                    <a:pos x="T8" y="T9"/>
                  </a:cxn>
                </a:cxnLst>
                <a:rect l="0" t="0" r="r" b="b"/>
                <a:pathLst>
                  <a:path w="28" h="8">
                    <a:moveTo>
                      <a:pt x="13" y="0"/>
                    </a:moveTo>
                    <a:lnTo>
                      <a:pt x="0" y="0"/>
                    </a:lnTo>
                    <a:lnTo>
                      <a:pt x="8" y="8"/>
                    </a:lnTo>
                    <a:lnTo>
                      <a:pt x="28" y="8"/>
                    </a:lnTo>
                    <a:lnTo>
                      <a:pt x="13"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6" name="Freeform 1079"/>
              <p:cNvSpPr>
                <a:spLocks/>
              </p:cNvSpPr>
              <p:nvPr/>
            </p:nvSpPr>
            <p:spPr bwMode="auto">
              <a:xfrm>
                <a:off x="3797" y="1450"/>
                <a:ext cx="55" cy="39"/>
              </a:xfrm>
              <a:custGeom>
                <a:avLst/>
                <a:gdLst>
                  <a:gd name="T0" fmla="*/ 0 w 55"/>
                  <a:gd name="T1" fmla="*/ 0 h 39"/>
                  <a:gd name="T2" fmla="*/ 42 w 55"/>
                  <a:gd name="T3" fmla="*/ 39 h 39"/>
                  <a:gd name="T4" fmla="*/ 55 w 55"/>
                  <a:gd name="T5" fmla="*/ 39 h 39"/>
                  <a:gd name="T6" fmla="*/ 0 w 55"/>
                  <a:gd name="T7" fmla="*/ 0 h 39"/>
                </a:gdLst>
                <a:ahLst/>
                <a:cxnLst>
                  <a:cxn ang="0">
                    <a:pos x="T0" y="T1"/>
                  </a:cxn>
                  <a:cxn ang="0">
                    <a:pos x="T2" y="T3"/>
                  </a:cxn>
                  <a:cxn ang="0">
                    <a:pos x="T4" y="T5"/>
                  </a:cxn>
                  <a:cxn ang="0">
                    <a:pos x="T6" y="T7"/>
                  </a:cxn>
                </a:cxnLst>
                <a:rect l="0" t="0" r="r" b="b"/>
                <a:pathLst>
                  <a:path w="55" h="39">
                    <a:moveTo>
                      <a:pt x="0" y="0"/>
                    </a:moveTo>
                    <a:lnTo>
                      <a:pt x="42" y="39"/>
                    </a:lnTo>
                    <a:lnTo>
                      <a:pt x="55" y="39"/>
                    </a:lnTo>
                    <a:lnTo>
                      <a:pt x="0" y="0"/>
                    </a:lnTo>
                    <a:close/>
                  </a:path>
                </a:pathLst>
              </a:custGeom>
              <a:solidFill>
                <a:srgbClr val="BED7D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7" name="Freeform 1080"/>
              <p:cNvSpPr>
                <a:spLocks/>
              </p:cNvSpPr>
              <p:nvPr/>
            </p:nvSpPr>
            <p:spPr bwMode="auto">
              <a:xfrm>
                <a:off x="3797" y="1450"/>
                <a:ext cx="55" cy="39"/>
              </a:xfrm>
              <a:custGeom>
                <a:avLst/>
                <a:gdLst>
                  <a:gd name="T0" fmla="*/ 0 w 55"/>
                  <a:gd name="T1" fmla="*/ 0 h 39"/>
                  <a:gd name="T2" fmla="*/ 42 w 55"/>
                  <a:gd name="T3" fmla="*/ 39 h 39"/>
                  <a:gd name="T4" fmla="*/ 55 w 55"/>
                  <a:gd name="T5" fmla="*/ 39 h 39"/>
                  <a:gd name="T6" fmla="*/ 0 w 55"/>
                  <a:gd name="T7" fmla="*/ 0 h 39"/>
                </a:gdLst>
                <a:ahLst/>
                <a:cxnLst>
                  <a:cxn ang="0">
                    <a:pos x="T0" y="T1"/>
                  </a:cxn>
                  <a:cxn ang="0">
                    <a:pos x="T2" y="T3"/>
                  </a:cxn>
                  <a:cxn ang="0">
                    <a:pos x="T4" y="T5"/>
                  </a:cxn>
                  <a:cxn ang="0">
                    <a:pos x="T6" y="T7"/>
                  </a:cxn>
                </a:cxnLst>
                <a:rect l="0" t="0" r="r" b="b"/>
                <a:pathLst>
                  <a:path w="55" h="39">
                    <a:moveTo>
                      <a:pt x="0" y="0"/>
                    </a:moveTo>
                    <a:lnTo>
                      <a:pt x="42" y="39"/>
                    </a:lnTo>
                    <a:lnTo>
                      <a:pt x="55" y="39"/>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8" name="Freeform 1081"/>
              <p:cNvSpPr>
                <a:spLocks/>
              </p:cNvSpPr>
              <p:nvPr/>
            </p:nvSpPr>
            <p:spPr bwMode="auto">
              <a:xfrm>
                <a:off x="3849" y="1500"/>
                <a:ext cx="141" cy="84"/>
              </a:xfrm>
              <a:custGeom>
                <a:avLst/>
                <a:gdLst>
                  <a:gd name="T0" fmla="*/ 18 w 141"/>
                  <a:gd name="T1" fmla="*/ 0 h 84"/>
                  <a:gd name="T2" fmla="*/ 0 w 141"/>
                  <a:gd name="T3" fmla="*/ 0 h 84"/>
                  <a:gd name="T4" fmla="*/ 91 w 141"/>
                  <a:gd name="T5" fmla="*/ 84 h 84"/>
                  <a:gd name="T6" fmla="*/ 141 w 141"/>
                  <a:gd name="T7" fmla="*/ 84 h 84"/>
                  <a:gd name="T8" fmla="*/ 18 w 141"/>
                  <a:gd name="T9" fmla="*/ 0 h 84"/>
                </a:gdLst>
                <a:ahLst/>
                <a:cxnLst>
                  <a:cxn ang="0">
                    <a:pos x="T0" y="T1"/>
                  </a:cxn>
                  <a:cxn ang="0">
                    <a:pos x="T2" y="T3"/>
                  </a:cxn>
                  <a:cxn ang="0">
                    <a:pos x="T4" y="T5"/>
                  </a:cxn>
                  <a:cxn ang="0">
                    <a:pos x="T6" y="T7"/>
                  </a:cxn>
                  <a:cxn ang="0">
                    <a:pos x="T8" y="T9"/>
                  </a:cxn>
                </a:cxnLst>
                <a:rect l="0" t="0" r="r" b="b"/>
                <a:pathLst>
                  <a:path w="141" h="84">
                    <a:moveTo>
                      <a:pt x="18" y="0"/>
                    </a:moveTo>
                    <a:lnTo>
                      <a:pt x="0" y="0"/>
                    </a:lnTo>
                    <a:lnTo>
                      <a:pt x="91" y="84"/>
                    </a:lnTo>
                    <a:lnTo>
                      <a:pt x="141" y="84"/>
                    </a:lnTo>
                    <a:lnTo>
                      <a:pt x="18" y="0"/>
                    </a:lnTo>
                    <a:close/>
                  </a:path>
                </a:pathLst>
              </a:custGeom>
              <a:solidFill>
                <a:srgbClr val="C7B3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9" name="Freeform 1082"/>
              <p:cNvSpPr>
                <a:spLocks/>
              </p:cNvSpPr>
              <p:nvPr/>
            </p:nvSpPr>
            <p:spPr bwMode="auto">
              <a:xfrm>
                <a:off x="3849" y="1500"/>
                <a:ext cx="141" cy="84"/>
              </a:xfrm>
              <a:custGeom>
                <a:avLst/>
                <a:gdLst>
                  <a:gd name="T0" fmla="*/ 18 w 141"/>
                  <a:gd name="T1" fmla="*/ 0 h 84"/>
                  <a:gd name="T2" fmla="*/ 0 w 141"/>
                  <a:gd name="T3" fmla="*/ 0 h 84"/>
                  <a:gd name="T4" fmla="*/ 91 w 141"/>
                  <a:gd name="T5" fmla="*/ 84 h 84"/>
                  <a:gd name="T6" fmla="*/ 141 w 141"/>
                  <a:gd name="T7" fmla="*/ 84 h 84"/>
                  <a:gd name="T8" fmla="*/ 18 w 141"/>
                  <a:gd name="T9" fmla="*/ 0 h 84"/>
                </a:gdLst>
                <a:ahLst/>
                <a:cxnLst>
                  <a:cxn ang="0">
                    <a:pos x="T0" y="T1"/>
                  </a:cxn>
                  <a:cxn ang="0">
                    <a:pos x="T2" y="T3"/>
                  </a:cxn>
                  <a:cxn ang="0">
                    <a:pos x="T4" y="T5"/>
                  </a:cxn>
                  <a:cxn ang="0">
                    <a:pos x="T6" y="T7"/>
                  </a:cxn>
                  <a:cxn ang="0">
                    <a:pos x="T8" y="T9"/>
                  </a:cxn>
                </a:cxnLst>
                <a:rect l="0" t="0" r="r" b="b"/>
                <a:pathLst>
                  <a:path w="141" h="84">
                    <a:moveTo>
                      <a:pt x="18" y="0"/>
                    </a:moveTo>
                    <a:lnTo>
                      <a:pt x="0" y="0"/>
                    </a:lnTo>
                    <a:lnTo>
                      <a:pt x="91" y="84"/>
                    </a:lnTo>
                    <a:lnTo>
                      <a:pt x="141" y="84"/>
                    </a:lnTo>
                    <a:lnTo>
                      <a:pt x="18"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1" name="Freeform 1084"/>
              <p:cNvSpPr>
                <a:spLocks noEditPoints="1"/>
              </p:cNvSpPr>
              <p:nvPr/>
            </p:nvSpPr>
            <p:spPr bwMode="auto">
              <a:xfrm>
                <a:off x="3867" y="1497"/>
                <a:ext cx="850" cy="538"/>
              </a:xfrm>
              <a:custGeom>
                <a:avLst/>
                <a:gdLst>
                  <a:gd name="T0" fmla="*/ 334 w 850"/>
                  <a:gd name="T1" fmla="*/ 113 h 538"/>
                  <a:gd name="T2" fmla="*/ 165 w 850"/>
                  <a:gd name="T3" fmla="*/ 113 h 538"/>
                  <a:gd name="T4" fmla="*/ 334 w 850"/>
                  <a:gd name="T5" fmla="*/ 230 h 538"/>
                  <a:gd name="T6" fmla="*/ 334 w 850"/>
                  <a:gd name="T7" fmla="*/ 113 h 538"/>
                  <a:gd name="T8" fmla="*/ 579 w 850"/>
                  <a:gd name="T9" fmla="*/ 113 h 538"/>
                  <a:gd name="T10" fmla="*/ 451 w 850"/>
                  <a:gd name="T11" fmla="*/ 113 h 538"/>
                  <a:gd name="T12" fmla="*/ 451 w 850"/>
                  <a:gd name="T13" fmla="*/ 310 h 538"/>
                  <a:gd name="T14" fmla="*/ 785 w 850"/>
                  <a:gd name="T15" fmla="*/ 538 h 538"/>
                  <a:gd name="T16" fmla="*/ 850 w 850"/>
                  <a:gd name="T17" fmla="*/ 538 h 538"/>
                  <a:gd name="T18" fmla="*/ 850 w 850"/>
                  <a:gd name="T19" fmla="*/ 180 h 538"/>
                  <a:gd name="T20" fmla="*/ 579 w 850"/>
                  <a:gd name="T21" fmla="*/ 113 h 538"/>
                  <a:gd name="T22" fmla="*/ 0 w 850"/>
                  <a:gd name="T23" fmla="*/ 0 h 538"/>
                  <a:gd name="T24" fmla="*/ 0 w 850"/>
                  <a:gd name="T25" fmla="*/ 3 h 538"/>
                  <a:gd name="T26" fmla="*/ 126 w 850"/>
                  <a:gd name="T27" fmla="*/ 3 h 538"/>
                  <a:gd name="T28" fmla="*/ 123 w 850"/>
                  <a:gd name="T29" fmla="*/ 0 h 538"/>
                  <a:gd name="T30" fmla="*/ 0 w 850"/>
                  <a:gd name="T31"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0" h="538">
                    <a:moveTo>
                      <a:pt x="334" y="113"/>
                    </a:moveTo>
                    <a:lnTo>
                      <a:pt x="165" y="113"/>
                    </a:lnTo>
                    <a:lnTo>
                      <a:pt x="334" y="230"/>
                    </a:lnTo>
                    <a:lnTo>
                      <a:pt x="334" y="113"/>
                    </a:lnTo>
                    <a:moveTo>
                      <a:pt x="579" y="113"/>
                    </a:moveTo>
                    <a:lnTo>
                      <a:pt x="451" y="113"/>
                    </a:lnTo>
                    <a:lnTo>
                      <a:pt x="451" y="310"/>
                    </a:lnTo>
                    <a:lnTo>
                      <a:pt x="785" y="538"/>
                    </a:lnTo>
                    <a:lnTo>
                      <a:pt x="850" y="538"/>
                    </a:lnTo>
                    <a:lnTo>
                      <a:pt x="850" y="180"/>
                    </a:lnTo>
                    <a:lnTo>
                      <a:pt x="579" y="113"/>
                    </a:lnTo>
                    <a:moveTo>
                      <a:pt x="0" y="0"/>
                    </a:moveTo>
                    <a:lnTo>
                      <a:pt x="0" y="3"/>
                    </a:lnTo>
                    <a:lnTo>
                      <a:pt x="126" y="3"/>
                    </a:lnTo>
                    <a:lnTo>
                      <a:pt x="123"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3" name="Freeform 1086"/>
              <p:cNvSpPr>
                <a:spLocks/>
              </p:cNvSpPr>
              <p:nvPr/>
            </p:nvSpPr>
            <p:spPr bwMode="auto">
              <a:xfrm>
                <a:off x="4201" y="1610"/>
                <a:ext cx="117" cy="197"/>
              </a:xfrm>
              <a:custGeom>
                <a:avLst/>
                <a:gdLst>
                  <a:gd name="T0" fmla="*/ 117 w 117"/>
                  <a:gd name="T1" fmla="*/ 0 h 197"/>
                  <a:gd name="T2" fmla="*/ 0 w 117"/>
                  <a:gd name="T3" fmla="*/ 0 h 197"/>
                  <a:gd name="T4" fmla="*/ 0 w 117"/>
                  <a:gd name="T5" fmla="*/ 117 h 197"/>
                  <a:gd name="T6" fmla="*/ 117 w 117"/>
                  <a:gd name="T7" fmla="*/ 197 h 197"/>
                  <a:gd name="T8" fmla="*/ 117 w 117"/>
                  <a:gd name="T9" fmla="*/ 0 h 197"/>
                </a:gdLst>
                <a:ahLst/>
                <a:cxnLst>
                  <a:cxn ang="0">
                    <a:pos x="T0" y="T1"/>
                  </a:cxn>
                  <a:cxn ang="0">
                    <a:pos x="T2" y="T3"/>
                  </a:cxn>
                  <a:cxn ang="0">
                    <a:pos x="T4" y="T5"/>
                  </a:cxn>
                  <a:cxn ang="0">
                    <a:pos x="T6" y="T7"/>
                  </a:cxn>
                  <a:cxn ang="0">
                    <a:pos x="T8" y="T9"/>
                  </a:cxn>
                </a:cxnLst>
                <a:rect l="0" t="0" r="r" b="b"/>
                <a:pathLst>
                  <a:path w="117" h="197">
                    <a:moveTo>
                      <a:pt x="117" y="0"/>
                    </a:moveTo>
                    <a:lnTo>
                      <a:pt x="0" y="0"/>
                    </a:lnTo>
                    <a:lnTo>
                      <a:pt x="0" y="117"/>
                    </a:lnTo>
                    <a:lnTo>
                      <a:pt x="117" y="197"/>
                    </a:lnTo>
                    <a:lnTo>
                      <a:pt x="117"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5" name="Freeform 1088"/>
              <p:cNvSpPr>
                <a:spLocks/>
              </p:cNvSpPr>
              <p:nvPr/>
            </p:nvSpPr>
            <p:spPr bwMode="auto">
              <a:xfrm>
                <a:off x="3990" y="1584"/>
                <a:ext cx="456" cy="26"/>
              </a:xfrm>
              <a:custGeom>
                <a:avLst/>
                <a:gdLst>
                  <a:gd name="T0" fmla="*/ 347 w 456"/>
                  <a:gd name="T1" fmla="*/ 0 h 26"/>
                  <a:gd name="T2" fmla="*/ 0 w 456"/>
                  <a:gd name="T3" fmla="*/ 0 h 26"/>
                  <a:gd name="T4" fmla="*/ 42 w 456"/>
                  <a:gd name="T5" fmla="*/ 26 h 26"/>
                  <a:gd name="T6" fmla="*/ 211 w 456"/>
                  <a:gd name="T7" fmla="*/ 26 h 26"/>
                  <a:gd name="T8" fmla="*/ 328 w 456"/>
                  <a:gd name="T9" fmla="*/ 26 h 26"/>
                  <a:gd name="T10" fmla="*/ 456 w 456"/>
                  <a:gd name="T11" fmla="*/ 26 h 26"/>
                  <a:gd name="T12" fmla="*/ 347 w 45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456" h="26">
                    <a:moveTo>
                      <a:pt x="347" y="0"/>
                    </a:moveTo>
                    <a:lnTo>
                      <a:pt x="0" y="0"/>
                    </a:lnTo>
                    <a:lnTo>
                      <a:pt x="42" y="26"/>
                    </a:lnTo>
                    <a:lnTo>
                      <a:pt x="211" y="26"/>
                    </a:lnTo>
                    <a:lnTo>
                      <a:pt x="328" y="26"/>
                    </a:lnTo>
                    <a:lnTo>
                      <a:pt x="456" y="26"/>
                    </a:lnTo>
                    <a:lnTo>
                      <a:pt x="347"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6" name="Freeform 1089"/>
              <p:cNvSpPr>
                <a:spLocks/>
              </p:cNvSpPr>
              <p:nvPr/>
            </p:nvSpPr>
            <p:spPr bwMode="auto">
              <a:xfrm>
                <a:off x="3852" y="1489"/>
                <a:ext cx="138" cy="8"/>
              </a:xfrm>
              <a:custGeom>
                <a:avLst/>
                <a:gdLst>
                  <a:gd name="T0" fmla="*/ 99 w 138"/>
                  <a:gd name="T1" fmla="*/ 0 h 8"/>
                  <a:gd name="T2" fmla="*/ 0 w 138"/>
                  <a:gd name="T3" fmla="*/ 0 h 8"/>
                  <a:gd name="T4" fmla="*/ 15 w 138"/>
                  <a:gd name="T5" fmla="*/ 8 h 8"/>
                  <a:gd name="T6" fmla="*/ 138 w 138"/>
                  <a:gd name="T7" fmla="*/ 8 h 8"/>
                  <a:gd name="T8" fmla="*/ 99 w 138"/>
                  <a:gd name="T9" fmla="*/ 0 h 8"/>
                </a:gdLst>
                <a:ahLst/>
                <a:cxnLst>
                  <a:cxn ang="0">
                    <a:pos x="T0" y="T1"/>
                  </a:cxn>
                  <a:cxn ang="0">
                    <a:pos x="T2" y="T3"/>
                  </a:cxn>
                  <a:cxn ang="0">
                    <a:pos x="T4" y="T5"/>
                  </a:cxn>
                  <a:cxn ang="0">
                    <a:pos x="T6" y="T7"/>
                  </a:cxn>
                  <a:cxn ang="0">
                    <a:pos x="T8" y="T9"/>
                  </a:cxn>
                </a:cxnLst>
                <a:rect l="0" t="0" r="r" b="b"/>
                <a:pathLst>
                  <a:path w="138" h="8">
                    <a:moveTo>
                      <a:pt x="99" y="0"/>
                    </a:moveTo>
                    <a:lnTo>
                      <a:pt x="0" y="0"/>
                    </a:lnTo>
                    <a:lnTo>
                      <a:pt x="15" y="8"/>
                    </a:lnTo>
                    <a:lnTo>
                      <a:pt x="138" y="8"/>
                    </a:lnTo>
                    <a:lnTo>
                      <a:pt x="99" y="0"/>
                    </a:lnTo>
                    <a:close/>
                  </a:path>
                </a:pathLst>
              </a:custGeom>
              <a:solidFill>
                <a:srgbClr val="84A4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7" name="Freeform 1090"/>
              <p:cNvSpPr>
                <a:spLocks/>
              </p:cNvSpPr>
              <p:nvPr/>
            </p:nvSpPr>
            <p:spPr bwMode="auto">
              <a:xfrm>
                <a:off x="3852" y="1489"/>
                <a:ext cx="138" cy="8"/>
              </a:xfrm>
              <a:custGeom>
                <a:avLst/>
                <a:gdLst>
                  <a:gd name="T0" fmla="*/ 99 w 138"/>
                  <a:gd name="T1" fmla="*/ 0 h 8"/>
                  <a:gd name="T2" fmla="*/ 0 w 138"/>
                  <a:gd name="T3" fmla="*/ 0 h 8"/>
                  <a:gd name="T4" fmla="*/ 15 w 138"/>
                  <a:gd name="T5" fmla="*/ 8 h 8"/>
                  <a:gd name="T6" fmla="*/ 138 w 138"/>
                  <a:gd name="T7" fmla="*/ 8 h 8"/>
                  <a:gd name="T8" fmla="*/ 99 w 138"/>
                  <a:gd name="T9" fmla="*/ 0 h 8"/>
                </a:gdLst>
                <a:ahLst/>
                <a:cxnLst>
                  <a:cxn ang="0">
                    <a:pos x="T0" y="T1"/>
                  </a:cxn>
                  <a:cxn ang="0">
                    <a:pos x="T2" y="T3"/>
                  </a:cxn>
                  <a:cxn ang="0">
                    <a:pos x="T4" y="T5"/>
                  </a:cxn>
                  <a:cxn ang="0">
                    <a:pos x="T6" y="T7"/>
                  </a:cxn>
                  <a:cxn ang="0">
                    <a:pos x="T8" y="T9"/>
                  </a:cxn>
                </a:cxnLst>
                <a:rect l="0" t="0" r="r" b="b"/>
                <a:pathLst>
                  <a:path w="138" h="8">
                    <a:moveTo>
                      <a:pt x="99" y="0"/>
                    </a:moveTo>
                    <a:lnTo>
                      <a:pt x="0" y="0"/>
                    </a:lnTo>
                    <a:lnTo>
                      <a:pt x="15" y="8"/>
                    </a:lnTo>
                    <a:lnTo>
                      <a:pt x="138" y="8"/>
                    </a:lnTo>
                    <a:lnTo>
                      <a:pt x="99"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8" name="Freeform 1091"/>
              <p:cNvSpPr>
                <a:spLocks/>
              </p:cNvSpPr>
              <p:nvPr/>
            </p:nvSpPr>
            <p:spPr bwMode="auto">
              <a:xfrm>
                <a:off x="3797" y="1450"/>
                <a:ext cx="154" cy="39"/>
              </a:xfrm>
              <a:custGeom>
                <a:avLst/>
                <a:gdLst>
                  <a:gd name="T0" fmla="*/ 0 w 154"/>
                  <a:gd name="T1" fmla="*/ 0 h 39"/>
                  <a:gd name="T2" fmla="*/ 0 w 154"/>
                  <a:gd name="T3" fmla="*/ 0 h 39"/>
                  <a:gd name="T4" fmla="*/ 55 w 154"/>
                  <a:gd name="T5" fmla="*/ 39 h 39"/>
                  <a:gd name="T6" fmla="*/ 154 w 154"/>
                  <a:gd name="T7" fmla="*/ 39 h 39"/>
                  <a:gd name="T8" fmla="*/ 0 w 154"/>
                  <a:gd name="T9" fmla="*/ 0 h 39"/>
                </a:gdLst>
                <a:ahLst/>
                <a:cxnLst>
                  <a:cxn ang="0">
                    <a:pos x="T0" y="T1"/>
                  </a:cxn>
                  <a:cxn ang="0">
                    <a:pos x="T2" y="T3"/>
                  </a:cxn>
                  <a:cxn ang="0">
                    <a:pos x="T4" y="T5"/>
                  </a:cxn>
                  <a:cxn ang="0">
                    <a:pos x="T6" y="T7"/>
                  </a:cxn>
                  <a:cxn ang="0">
                    <a:pos x="T8" y="T9"/>
                  </a:cxn>
                </a:cxnLst>
                <a:rect l="0" t="0" r="r" b="b"/>
                <a:pathLst>
                  <a:path w="154" h="39">
                    <a:moveTo>
                      <a:pt x="0" y="0"/>
                    </a:moveTo>
                    <a:lnTo>
                      <a:pt x="0" y="0"/>
                    </a:lnTo>
                    <a:lnTo>
                      <a:pt x="55" y="39"/>
                    </a:lnTo>
                    <a:lnTo>
                      <a:pt x="154" y="39"/>
                    </a:lnTo>
                    <a:lnTo>
                      <a:pt x="0" y="0"/>
                    </a:lnTo>
                    <a:close/>
                  </a:path>
                </a:pathLst>
              </a:custGeom>
              <a:solidFill>
                <a:srgbClr val="B0C6C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9" name="Freeform 1092"/>
              <p:cNvSpPr>
                <a:spLocks/>
              </p:cNvSpPr>
              <p:nvPr/>
            </p:nvSpPr>
            <p:spPr bwMode="auto">
              <a:xfrm>
                <a:off x="3797" y="1450"/>
                <a:ext cx="154" cy="39"/>
              </a:xfrm>
              <a:custGeom>
                <a:avLst/>
                <a:gdLst>
                  <a:gd name="T0" fmla="*/ 0 w 154"/>
                  <a:gd name="T1" fmla="*/ 0 h 39"/>
                  <a:gd name="T2" fmla="*/ 0 w 154"/>
                  <a:gd name="T3" fmla="*/ 0 h 39"/>
                  <a:gd name="T4" fmla="*/ 55 w 154"/>
                  <a:gd name="T5" fmla="*/ 39 h 39"/>
                  <a:gd name="T6" fmla="*/ 154 w 154"/>
                  <a:gd name="T7" fmla="*/ 39 h 39"/>
                  <a:gd name="T8" fmla="*/ 0 w 154"/>
                  <a:gd name="T9" fmla="*/ 0 h 39"/>
                </a:gdLst>
                <a:ahLst/>
                <a:cxnLst>
                  <a:cxn ang="0">
                    <a:pos x="T0" y="T1"/>
                  </a:cxn>
                  <a:cxn ang="0">
                    <a:pos x="T2" y="T3"/>
                  </a:cxn>
                  <a:cxn ang="0">
                    <a:pos x="T4" y="T5"/>
                  </a:cxn>
                  <a:cxn ang="0">
                    <a:pos x="T6" y="T7"/>
                  </a:cxn>
                  <a:cxn ang="0">
                    <a:pos x="T8" y="T9"/>
                  </a:cxn>
                </a:cxnLst>
                <a:rect l="0" t="0" r="r" b="b"/>
                <a:pathLst>
                  <a:path w="154" h="39">
                    <a:moveTo>
                      <a:pt x="0" y="0"/>
                    </a:moveTo>
                    <a:lnTo>
                      <a:pt x="0" y="0"/>
                    </a:lnTo>
                    <a:lnTo>
                      <a:pt x="55" y="39"/>
                    </a:lnTo>
                    <a:lnTo>
                      <a:pt x="154" y="39"/>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1" name="Freeform 1094"/>
              <p:cNvSpPr>
                <a:spLocks/>
              </p:cNvSpPr>
              <p:nvPr/>
            </p:nvSpPr>
            <p:spPr bwMode="auto">
              <a:xfrm>
                <a:off x="3867" y="1500"/>
                <a:ext cx="470" cy="84"/>
              </a:xfrm>
              <a:custGeom>
                <a:avLst/>
                <a:gdLst>
                  <a:gd name="T0" fmla="*/ 126 w 470"/>
                  <a:gd name="T1" fmla="*/ 0 h 84"/>
                  <a:gd name="T2" fmla="*/ 0 w 470"/>
                  <a:gd name="T3" fmla="*/ 0 h 84"/>
                  <a:gd name="T4" fmla="*/ 123 w 470"/>
                  <a:gd name="T5" fmla="*/ 84 h 84"/>
                  <a:gd name="T6" fmla="*/ 470 w 470"/>
                  <a:gd name="T7" fmla="*/ 84 h 84"/>
                  <a:gd name="T8" fmla="*/ 126 w 470"/>
                  <a:gd name="T9" fmla="*/ 0 h 84"/>
                </a:gdLst>
                <a:ahLst/>
                <a:cxnLst>
                  <a:cxn ang="0">
                    <a:pos x="T0" y="T1"/>
                  </a:cxn>
                  <a:cxn ang="0">
                    <a:pos x="T2" y="T3"/>
                  </a:cxn>
                  <a:cxn ang="0">
                    <a:pos x="T4" y="T5"/>
                  </a:cxn>
                  <a:cxn ang="0">
                    <a:pos x="T6" y="T7"/>
                  </a:cxn>
                  <a:cxn ang="0">
                    <a:pos x="T8" y="T9"/>
                  </a:cxn>
                </a:cxnLst>
                <a:rect l="0" t="0" r="r" b="b"/>
                <a:pathLst>
                  <a:path w="470" h="84">
                    <a:moveTo>
                      <a:pt x="126" y="0"/>
                    </a:moveTo>
                    <a:lnTo>
                      <a:pt x="0" y="0"/>
                    </a:lnTo>
                    <a:lnTo>
                      <a:pt x="123" y="84"/>
                    </a:lnTo>
                    <a:lnTo>
                      <a:pt x="470" y="84"/>
                    </a:lnTo>
                    <a:lnTo>
                      <a:pt x="126"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2" name="Freeform 1095"/>
              <p:cNvSpPr>
                <a:spLocks/>
              </p:cNvSpPr>
              <p:nvPr/>
            </p:nvSpPr>
            <p:spPr bwMode="auto">
              <a:xfrm>
                <a:off x="3110" y="1493"/>
                <a:ext cx="288" cy="460"/>
              </a:xfrm>
              <a:custGeom>
                <a:avLst/>
                <a:gdLst>
                  <a:gd name="T0" fmla="*/ 288 w 288"/>
                  <a:gd name="T1" fmla="*/ 215 h 460"/>
                  <a:gd name="T2" fmla="*/ 256 w 288"/>
                  <a:gd name="T3" fmla="*/ 364 h 460"/>
                  <a:gd name="T4" fmla="*/ 264 w 288"/>
                  <a:gd name="T5" fmla="*/ 460 h 460"/>
                  <a:gd name="T6" fmla="*/ 182 w 288"/>
                  <a:gd name="T7" fmla="*/ 453 h 460"/>
                  <a:gd name="T8" fmla="*/ 121 w 288"/>
                  <a:gd name="T9" fmla="*/ 384 h 460"/>
                  <a:gd name="T10" fmla="*/ 0 w 288"/>
                  <a:gd name="T11" fmla="*/ 91 h 460"/>
                  <a:gd name="T12" fmla="*/ 104 w 288"/>
                  <a:gd name="T13" fmla="*/ 0 h 460"/>
                  <a:gd name="T14" fmla="*/ 102 w 288"/>
                  <a:gd name="T15" fmla="*/ 124 h 460"/>
                  <a:gd name="T16" fmla="*/ 288 w 288"/>
                  <a:gd name="T17" fmla="*/ 215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460">
                    <a:moveTo>
                      <a:pt x="288" y="215"/>
                    </a:moveTo>
                    <a:lnTo>
                      <a:pt x="256" y="364"/>
                    </a:lnTo>
                    <a:lnTo>
                      <a:pt x="264" y="460"/>
                    </a:lnTo>
                    <a:lnTo>
                      <a:pt x="182" y="453"/>
                    </a:lnTo>
                    <a:lnTo>
                      <a:pt x="121" y="384"/>
                    </a:lnTo>
                    <a:lnTo>
                      <a:pt x="0" y="91"/>
                    </a:lnTo>
                    <a:lnTo>
                      <a:pt x="104" y="0"/>
                    </a:lnTo>
                    <a:lnTo>
                      <a:pt x="102" y="124"/>
                    </a:lnTo>
                    <a:lnTo>
                      <a:pt x="288" y="215"/>
                    </a:lnTo>
                    <a:close/>
                  </a:path>
                </a:pathLst>
              </a:custGeom>
              <a:solidFill>
                <a:srgbClr val="E8BE8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3" name="Freeform 1096"/>
              <p:cNvSpPr>
                <a:spLocks/>
              </p:cNvSpPr>
              <p:nvPr/>
            </p:nvSpPr>
            <p:spPr bwMode="auto">
              <a:xfrm>
                <a:off x="3110" y="1760"/>
                <a:ext cx="273" cy="275"/>
              </a:xfrm>
              <a:custGeom>
                <a:avLst/>
                <a:gdLst>
                  <a:gd name="T0" fmla="*/ 0 w 273"/>
                  <a:gd name="T1" fmla="*/ 275 h 275"/>
                  <a:gd name="T2" fmla="*/ 52 w 273"/>
                  <a:gd name="T3" fmla="*/ 0 h 275"/>
                  <a:gd name="T4" fmla="*/ 273 w 273"/>
                  <a:gd name="T5" fmla="*/ 97 h 275"/>
                  <a:gd name="T6" fmla="*/ 262 w 273"/>
                  <a:gd name="T7" fmla="*/ 275 h 275"/>
                  <a:gd name="T8" fmla="*/ 0 w 273"/>
                  <a:gd name="T9" fmla="*/ 275 h 275"/>
                </a:gdLst>
                <a:ahLst/>
                <a:cxnLst>
                  <a:cxn ang="0">
                    <a:pos x="T0" y="T1"/>
                  </a:cxn>
                  <a:cxn ang="0">
                    <a:pos x="T2" y="T3"/>
                  </a:cxn>
                  <a:cxn ang="0">
                    <a:pos x="T4" y="T5"/>
                  </a:cxn>
                  <a:cxn ang="0">
                    <a:pos x="T6" y="T7"/>
                  </a:cxn>
                  <a:cxn ang="0">
                    <a:pos x="T8" y="T9"/>
                  </a:cxn>
                </a:cxnLst>
                <a:rect l="0" t="0" r="r" b="b"/>
                <a:pathLst>
                  <a:path w="273" h="275">
                    <a:moveTo>
                      <a:pt x="0" y="275"/>
                    </a:moveTo>
                    <a:lnTo>
                      <a:pt x="52" y="0"/>
                    </a:lnTo>
                    <a:lnTo>
                      <a:pt x="273" y="97"/>
                    </a:lnTo>
                    <a:lnTo>
                      <a:pt x="262" y="275"/>
                    </a:lnTo>
                    <a:lnTo>
                      <a:pt x="0" y="275"/>
                    </a:lnTo>
                    <a:close/>
                  </a:path>
                </a:pathLst>
              </a:custGeom>
              <a:solidFill>
                <a:srgbClr val="3134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4" name="Freeform 1097"/>
              <p:cNvSpPr>
                <a:spLocks/>
              </p:cNvSpPr>
              <p:nvPr/>
            </p:nvSpPr>
            <p:spPr bwMode="auto">
              <a:xfrm>
                <a:off x="3147" y="843"/>
                <a:ext cx="741" cy="908"/>
              </a:xfrm>
              <a:custGeom>
                <a:avLst/>
                <a:gdLst>
                  <a:gd name="T0" fmla="*/ 342 w 342"/>
                  <a:gd name="T1" fmla="*/ 367 h 419"/>
                  <a:gd name="T2" fmla="*/ 331 w 342"/>
                  <a:gd name="T3" fmla="*/ 380 h 419"/>
                  <a:gd name="T4" fmla="*/ 64 w 342"/>
                  <a:gd name="T5" fmla="*/ 418 h 419"/>
                  <a:gd name="T6" fmla="*/ 50 w 342"/>
                  <a:gd name="T7" fmla="*/ 407 h 419"/>
                  <a:gd name="T8" fmla="*/ 1 w 342"/>
                  <a:gd name="T9" fmla="*/ 51 h 419"/>
                  <a:gd name="T10" fmla="*/ 11 w 342"/>
                  <a:gd name="T11" fmla="*/ 38 h 419"/>
                  <a:gd name="T12" fmla="*/ 279 w 342"/>
                  <a:gd name="T13" fmla="*/ 1 h 419"/>
                  <a:gd name="T14" fmla="*/ 292 w 342"/>
                  <a:gd name="T15" fmla="*/ 11 h 419"/>
                  <a:gd name="T16" fmla="*/ 342 w 342"/>
                  <a:gd name="T17" fmla="*/ 36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2" h="419">
                    <a:moveTo>
                      <a:pt x="342" y="367"/>
                    </a:moveTo>
                    <a:cubicBezTo>
                      <a:pt x="342" y="373"/>
                      <a:pt x="338" y="379"/>
                      <a:pt x="331" y="380"/>
                    </a:cubicBezTo>
                    <a:cubicBezTo>
                      <a:pt x="64" y="418"/>
                      <a:pt x="64" y="418"/>
                      <a:pt x="64" y="418"/>
                    </a:cubicBezTo>
                    <a:cubicBezTo>
                      <a:pt x="57" y="419"/>
                      <a:pt x="51" y="414"/>
                      <a:pt x="50" y="407"/>
                    </a:cubicBezTo>
                    <a:cubicBezTo>
                      <a:pt x="1" y="51"/>
                      <a:pt x="1" y="51"/>
                      <a:pt x="1" y="51"/>
                    </a:cubicBezTo>
                    <a:cubicBezTo>
                      <a:pt x="0" y="45"/>
                      <a:pt x="4" y="39"/>
                      <a:pt x="11" y="38"/>
                    </a:cubicBezTo>
                    <a:cubicBezTo>
                      <a:pt x="279" y="1"/>
                      <a:pt x="279" y="1"/>
                      <a:pt x="279" y="1"/>
                    </a:cubicBezTo>
                    <a:cubicBezTo>
                      <a:pt x="285" y="0"/>
                      <a:pt x="291" y="4"/>
                      <a:pt x="292" y="11"/>
                    </a:cubicBezTo>
                    <a:lnTo>
                      <a:pt x="342" y="367"/>
                    </a:lnTo>
                    <a:close/>
                  </a:path>
                </a:pathLst>
              </a:custGeom>
              <a:solidFill>
                <a:srgbClr val="DD44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5" name="Freeform 1098"/>
              <p:cNvSpPr>
                <a:spLocks/>
              </p:cNvSpPr>
              <p:nvPr/>
            </p:nvSpPr>
            <p:spPr bwMode="auto">
              <a:xfrm>
                <a:off x="3144" y="830"/>
                <a:ext cx="744" cy="906"/>
              </a:xfrm>
              <a:custGeom>
                <a:avLst/>
                <a:gdLst>
                  <a:gd name="T0" fmla="*/ 342 w 343"/>
                  <a:gd name="T1" fmla="*/ 367 h 418"/>
                  <a:gd name="T2" fmla="*/ 332 w 343"/>
                  <a:gd name="T3" fmla="*/ 380 h 418"/>
                  <a:gd name="T4" fmla="*/ 64 w 343"/>
                  <a:gd name="T5" fmla="*/ 418 h 418"/>
                  <a:gd name="T6" fmla="*/ 50 w 343"/>
                  <a:gd name="T7" fmla="*/ 407 h 418"/>
                  <a:gd name="T8" fmla="*/ 1 w 343"/>
                  <a:gd name="T9" fmla="*/ 51 h 418"/>
                  <a:gd name="T10" fmla="*/ 11 w 343"/>
                  <a:gd name="T11" fmla="*/ 38 h 418"/>
                  <a:gd name="T12" fmla="*/ 279 w 343"/>
                  <a:gd name="T13" fmla="*/ 1 h 418"/>
                  <a:gd name="T14" fmla="*/ 292 w 343"/>
                  <a:gd name="T15" fmla="*/ 11 h 418"/>
                  <a:gd name="T16" fmla="*/ 342 w 343"/>
                  <a:gd name="T17" fmla="*/ 367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 h="418">
                    <a:moveTo>
                      <a:pt x="342" y="367"/>
                    </a:moveTo>
                    <a:cubicBezTo>
                      <a:pt x="343" y="373"/>
                      <a:pt x="338" y="379"/>
                      <a:pt x="332" y="380"/>
                    </a:cubicBezTo>
                    <a:cubicBezTo>
                      <a:pt x="64" y="418"/>
                      <a:pt x="64" y="418"/>
                      <a:pt x="64" y="418"/>
                    </a:cubicBezTo>
                    <a:cubicBezTo>
                      <a:pt x="57" y="418"/>
                      <a:pt x="51" y="414"/>
                      <a:pt x="50" y="407"/>
                    </a:cubicBezTo>
                    <a:cubicBezTo>
                      <a:pt x="1" y="51"/>
                      <a:pt x="1" y="51"/>
                      <a:pt x="1" y="51"/>
                    </a:cubicBezTo>
                    <a:cubicBezTo>
                      <a:pt x="0" y="45"/>
                      <a:pt x="4" y="39"/>
                      <a:pt x="11" y="38"/>
                    </a:cubicBezTo>
                    <a:cubicBezTo>
                      <a:pt x="279" y="1"/>
                      <a:pt x="279" y="1"/>
                      <a:pt x="279" y="1"/>
                    </a:cubicBezTo>
                    <a:cubicBezTo>
                      <a:pt x="285" y="0"/>
                      <a:pt x="291" y="4"/>
                      <a:pt x="292" y="11"/>
                    </a:cubicBezTo>
                    <a:lnTo>
                      <a:pt x="342" y="367"/>
                    </a:lnTo>
                    <a:close/>
                  </a:path>
                </a:pathLst>
              </a:custGeom>
              <a:solidFill>
                <a:srgbClr val="ED5D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6" name="Freeform 1099"/>
              <p:cNvSpPr>
                <a:spLocks/>
              </p:cNvSpPr>
              <p:nvPr/>
            </p:nvSpPr>
            <p:spPr bwMode="auto">
              <a:xfrm>
                <a:off x="3236" y="906"/>
                <a:ext cx="596" cy="741"/>
              </a:xfrm>
              <a:custGeom>
                <a:avLst/>
                <a:gdLst>
                  <a:gd name="T0" fmla="*/ 596 w 596"/>
                  <a:gd name="T1" fmla="*/ 687 h 741"/>
                  <a:gd name="T2" fmla="*/ 89 w 596"/>
                  <a:gd name="T3" fmla="*/ 741 h 741"/>
                  <a:gd name="T4" fmla="*/ 0 w 596"/>
                  <a:gd name="T5" fmla="*/ 67 h 741"/>
                  <a:gd name="T6" fmla="*/ 475 w 596"/>
                  <a:gd name="T7" fmla="*/ 0 h 741"/>
                  <a:gd name="T8" fmla="*/ 596 w 596"/>
                  <a:gd name="T9" fmla="*/ 687 h 741"/>
                </a:gdLst>
                <a:ahLst/>
                <a:cxnLst>
                  <a:cxn ang="0">
                    <a:pos x="T0" y="T1"/>
                  </a:cxn>
                  <a:cxn ang="0">
                    <a:pos x="T2" y="T3"/>
                  </a:cxn>
                  <a:cxn ang="0">
                    <a:pos x="T4" y="T5"/>
                  </a:cxn>
                  <a:cxn ang="0">
                    <a:pos x="T6" y="T7"/>
                  </a:cxn>
                  <a:cxn ang="0">
                    <a:pos x="T8" y="T9"/>
                  </a:cxn>
                </a:cxnLst>
                <a:rect l="0" t="0" r="r" b="b"/>
                <a:pathLst>
                  <a:path w="596" h="741">
                    <a:moveTo>
                      <a:pt x="596" y="687"/>
                    </a:moveTo>
                    <a:lnTo>
                      <a:pt x="89" y="741"/>
                    </a:lnTo>
                    <a:lnTo>
                      <a:pt x="0" y="67"/>
                    </a:lnTo>
                    <a:lnTo>
                      <a:pt x="475" y="0"/>
                    </a:lnTo>
                    <a:lnTo>
                      <a:pt x="596" y="687"/>
                    </a:lnTo>
                    <a:close/>
                  </a:path>
                </a:pathLst>
              </a:custGeom>
              <a:solidFill>
                <a:srgbClr val="DD44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7" name="Freeform 1100"/>
              <p:cNvSpPr>
                <a:spLocks/>
              </p:cNvSpPr>
              <p:nvPr/>
            </p:nvSpPr>
            <p:spPr bwMode="auto">
              <a:xfrm>
                <a:off x="3220" y="890"/>
                <a:ext cx="595" cy="759"/>
              </a:xfrm>
              <a:custGeom>
                <a:avLst/>
                <a:gdLst>
                  <a:gd name="T0" fmla="*/ 595 w 595"/>
                  <a:gd name="T1" fmla="*/ 690 h 759"/>
                  <a:gd name="T2" fmla="*/ 96 w 595"/>
                  <a:gd name="T3" fmla="*/ 759 h 759"/>
                  <a:gd name="T4" fmla="*/ 0 w 595"/>
                  <a:gd name="T5" fmla="*/ 70 h 759"/>
                  <a:gd name="T6" fmla="*/ 499 w 595"/>
                  <a:gd name="T7" fmla="*/ 0 h 759"/>
                  <a:gd name="T8" fmla="*/ 595 w 595"/>
                  <a:gd name="T9" fmla="*/ 690 h 759"/>
                </a:gdLst>
                <a:ahLst/>
                <a:cxnLst>
                  <a:cxn ang="0">
                    <a:pos x="T0" y="T1"/>
                  </a:cxn>
                  <a:cxn ang="0">
                    <a:pos x="T2" y="T3"/>
                  </a:cxn>
                  <a:cxn ang="0">
                    <a:pos x="T4" y="T5"/>
                  </a:cxn>
                  <a:cxn ang="0">
                    <a:pos x="T6" y="T7"/>
                  </a:cxn>
                  <a:cxn ang="0">
                    <a:pos x="T8" y="T9"/>
                  </a:cxn>
                </a:cxnLst>
                <a:rect l="0" t="0" r="r" b="b"/>
                <a:pathLst>
                  <a:path w="595" h="759">
                    <a:moveTo>
                      <a:pt x="595" y="690"/>
                    </a:moveTo>
                    <a:lnTo>
                      <a:pt x="96" y="759"/>
                    </a:lnTo>
                    <a:lnTo>
                      <a:pt x="0" y="70"/>
                    </a:lnTo>
                    <a:lnTo>
                      <a:pt x="499" y="0"/>
                    </a:lnTo>
                    <a:lnTo>
                      <a:pt x="595" y="69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8" name="Freeform 1101"/>
              <p:cNvSpPr>
                <a:spLocks noEditPoints="1"/>
              </p:cNvSpPr>
              <p:nvPr/>
            </p:nvSpPr>
            <p:spPr bwMode="auto">
              <a:xfrm>
                <a:off x="3409" y="758"/>
                <a:ext cx="96" cy="128"/>
              </a:xfrm>
              <a:custGeom>
                <a:avLst/>
                <a:gdLst>
                  <a:gd name="T0" fmla="*/ 44 w 44"/>
                  <a:gd name="T1" fmla="*/ 54 h 59"/>
                  <a:gd name="T2" fmla="*/ 39 w 44"/>
                  <a:gd name="T3" fmla="*/ 18 h 59"/>
                  <a:gd name="T4" fmla="*/ 17 w 44"/>
                  <a:gd name="T5" fmla="*/ 1 h 59"/>
                  <a:gd name="T6" fmla="*/ 1 w 44"/>
                  <a:gd name="T7" fmla="*/ 23 h 59"/>
                  <a:gd name="T8" fmla="*/ 6 w 44"/>
                  <a:gd name="T9" fmla="*/ 59 h 59"/>
                  <a:gd name="T10" fmla="*/ 44 w 44"/>
                  <a:gd name="T11" fmla="*/ 54 h 59"/>
                  <a:gd name="T12" fmla="*/ 19 w 44"/>
                  <a:gd name="T13" fmla="*/ 11 h 59"/>
                  <a:gd name="T14" fmla="*/ 32 w 44"/>
                  <a:gd name="T15" fmla="*/ 21 h 59"/>
                  <a:gd name="T16" fmla="*/ 22 w 44"/>
                  <a:gd name="T17" fmla="*/ 34 h 59"/>
                  <a:gd name="T18" fmla="*/ 9 w 44"/>
                  <a:gd name="T19" fmla="*/ 24 h 59"/>
                  <a:gd name="T20" fmla="*/ 19 w 44"/>
                  <a:gd name="T21" fmla="*/ 1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59">
                    <a:moveTo>
                      <a:pt x="44" y="54"/>
                    </a:moveTo>
                    <a:cubicBezTo>
                      <a:pt x="39" y="18"/>
                      <a:pt x="39" y="18"/>
                      <a:pt x="39" y="18"/>
                    </a:cubicBezTo>
                    <a:cubicBezTo>
                      <a:pt x="37" y="7"/>
                      <a:pt x="28" y="0"/>
                      <a:pt x="17" y="1"/>
                    </a:cubicBezTo>
                    <a:cubicBezTo>
                      <a:pt x="7" y="3"/>
                      <a:pt x="0" y="12"/>
                      <a:pt x="1" y="23"/>
                    </a:cubicBezTo>
                    <a:cubicBezTo>
                      <a:pt x="6" y="59"/>
                      <a:pt x="6" y="59"/>
                      <a:pt x="6" y="59"/>
                    </a:cubicBezTo>
                    <a:lnTo>
                      <a:pt x="44" y="54"/>
                    </a:lnTo>
                    <a:close/>
                    <a:moveTo>
                      <a:pt x="19" y="11"/>
                    </a:moveTo>
                    <a:cubicBezTo>
                      <a:pt x="25" y="10"/>
                      <a:pt x="31" y="15"/>
                      <a:pt x="32" y="21"/>
                    </a:cubicBezTo>
                    <a:cubicBezTo>
                      <a:pt x="33" y="27"/>
                      <a:pt x="28" y="33"/>
                      <a:pt x="22" y="34"/>
                    </a:cubicBezTo>
                    <a:cubicBezTo>
                      <a:pt x="16" y="35"/>
                      <a:pt x="10" y="31"/>
                      <a:pt x="9" y="24"/>
                    </a:cubicBezTo>
                    <a:cubicBezTo>
                      <a:pt x="8" y="18"/>
                      <a:pt x="12" y="12"/>
                      <a:pt x="19" y="11"/>
                    </a:cubicBezTo>
                    <a:close/>
                  </a:path>
                </a:pathLst>
              </a:custGeom>
              <a:solidFill>
                <a:srgbClr val="77AB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9" name="Freeform 1102"/>
              <p:cNvSpPr>
                <a:spLocks/>
              </p:cNvSpPr>
              <p:nvPr/>
            </p:nvSpPr>
            <p:spPr bwMode="auto">
              <a:xfrm>
                <a:off x="3296" y="841"/>
                <a:ext cx="350" cy="136"/>
              </a:xfrm>
              <a:custGeom>
                <a:avLst/>
                <a:gdLst>
                  <a:gd name="T0" fmla="*/ 161 w 161"/>
                  <a:gd name="T1" fmla="*/ 41 h 63"/>
                  <a:gd name="T2" fmla="*/ 160 w 161"/>
                  <a:gd name="T3" fmla="*/ 35 h 63"/>
                  <a:gd name="T4" fmla="*/ 118 w 161"/>
                  <a:gd name="T5" fmla="*/ 3 h 63"/>
                  <a:gd name="T6" fmla="*/ 35 w 161"/>
                  <a:gd name="T7" fmla="*/ 15 h 63"/>
                  <a:gd name="T8" fmla="*/ 3 w 161"/>
                  <a:gd name="T9" fmla="*/ 57 h 63"/>
                  <a:gd name="T10" fmla="*/ 4 w 161"/>
                  <a:gd name="T11" fmla="*/ 63 h 63"/>
                  <a:gd name="T12" fmla="*/ 161 w 161"/>
                  <a:gd name="T13" fmla="*/ 41 h 63"/>
                </a:gdLst>
                <a:ahLst/>
                <a:cxnLst>
                  <a:cxn ang="0">
                    <a:pos x="T0" y="T1"/>
                  </a:cxn>
                  <a:cxn ang="0">
                    <a:pos x="T2" y="T3"/>
                  </a:cxn>
                  <a:cxn ang="0">
                    <a:pos x="T4" y="T5"/>
                  </a:cxn>
                  <a:cxn ang="0">
                    <a:pos x="T6" y="T7"/>
                  </a:cxn>
                  <a:cxn ang="0">
                    <a:pos x="T8" y="T9"/>
                  </a:cxn>
                  <a:cxn ang="0">
                    <a:pos x="T10" y="T11"/>
                  </a:cxn>
                  <a:cxn ang="0">
                    <a:pos x="T12" y="T13"/>
                  </a:cxn>
                </a:cxnLst>
                <a:rect l="0" t="0" r="r" b="b"/>
                <a:pathLst>
                  <a:path w="161" h="63">
                    <a:moveTo>
                      <a:pt x="161" y="41"/>
                    </a:moveTo>
                    <a:cubicBezTo>
                      <a:pt x="160" y="35"/>
                      <a:pt x="160" y="35"/>
                      <a:pt x="160" y="35"/>
                    </a:cubicBezTo>
                    <a:cubicBezTo>
                      <a:pt x="157" y="15"/>
                      <a:pt x="138" y="0"/>
                      <a:pt x="118" y="3"/>
                    </a:cubicBezTo>
                    <a:cubicBezTo>
                      <a:pt x="35" y="15"/>
                      <a:pt x="35" y="15"/>
                      <a:pt x="35" y="15"/>
                    </a:cubicBezTo>
                    <a:cubicBezTo>
                      <a:pt x="15" y="17"/>
                      <a:pt x="0" y="36"/>
                      <a:pt x="3" y="57"/>
                    </a:cubicBezTo>
                    <a:cubicBezTo>
                      <a:pt x="4" y="63"/>
                      <a:pt x="4" y="63"/>
                      <a:pt x="4" y="63"/>
                    </a:cubicBezTo>
                    <a:lnTo>
                      <a:pt x="161" y="41"/>
                    </a:lnTo>
                    <a:close/>
                  </a:path>
                </a:pathLst>
              </a:custGeom>
              <a:solidFill>
                <a:srgbClr val="DCF4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0" name="Freeform 1103"/>
              <p:cNvSpPr>
                <a:spLocks/>
              </p:cNvSpPr>
              <p:nvPr/>
            </p:nvSpPr>
            <p:spPr bwMode="auto">
              <a:xfrm>
                <a:off x="3296" y="828"/>
                <a:ext cx="347" cy="134"/>
              </a:xfrm>
              <a:custGeom>
                <a:avLst/>
                <a:gdLst>
                  <a:gd name="T0" fmla="*/ 160 w 160"/>
                  <a:gd name="T1" fmla="*/ 41 h 62"/>
                  <a:gd name="T2" fmla="*/ 159 w 160"/>
                  <a:gd name="T3" fmla="*/ 35 h 62"/>
                  <a:gd name="T4" fmla="*/ 117 w 160"/>
                  <a:gd name="T5" fmla="*/ 3 h 62"/>
                  <a:gd name="T6" fmla="*/ 35 w 160"/>
                  <a:gd name="T7" fmla="*/ 14 h 62"/>
                  <a:gd name="T8" fmla="*/ 2 w 160"/>
                  <a:gd name="T9" fmla="*/ 57 h 62"/>
                  <a:gd name="T10" fmla="*/ 3 w 160"/>
                  <a:gd name="T11" fmla="*/ 62 h 62"/>
                  <a:gd name="T12" fmla="*/ 160 w 160"/>
                  <a:gd name="T13" fmla="*/ 41 h 62"/>
                </a:gdLst>
                <a:ahLst/>
                <a:cxnLst>
                  <a:cxn ang="0">
                    <a:pos x="T0" y="T1"/>
                  </a:cxn>
                  <a:cxn ang="0">
                    <a:pos x="T2" y="T3"/>
                  </a:cxn>
                  <a:cxn ang="0">
                    <a:pos x="T4" y="T5"/>
                  </a:cxn>
                  <a:cxn ang="0">
                    <a:pos x="T6" y="T7"/>
                  </a:cxn>
                  <a:cxn ang="0">
                    <a:pos x="T8" y="T9"/>
                  </a:cxn>
                  <a:cxn ang="0">
                    <a:pos x="T10" y="T11"/>
                  </a:cxn>
                  <a:cxn ang="0">
                    <a:pos x="T12" y="T13"/>
                  </a:cxn>
                </a:cxnLst>
                <a:rect l="0" t="0" r="r" b="b"/>
                <a:pathLst>
                  <a:path w="160" h="62">
                    <a:moveTo>
                      <a:pt x="160" y="41"/>
                    </a:moveTo>
                    <a:cubicBezTo>
                      <a:pt x="159" y="35"/>
                      <a:pt x="159" y="35"/>
                      <a:pt x="159" y="35"/>
                    </a:cubicBezTo>
                    <a:cubicBezTo>
                      <a:pt x="156" y="14"/>
                      <a:pt x="137" y="0"/>
                      <a:pt x="117" y="3"/>
                    </a:cubicBezTo>
                    <a:cubicBezTo>
                      <a:pt x="35" y="14"/>
                      <a:pt x="35" y="14"/>
                      <a:pt x="35" y="14"/>
                    </a:cubicBezTo>
                    <a:cubicBezTo>
                      <a:pt x="14" y="17"/>
                      <a:pt x="0" y="36"/>
                      <a:pt x="2" y="57"/>
                    </a:cubicBezTo>
                    <a:cubicBezTo>
                      <a:pt x="3" y="62"/>
                      <a:pt x="3" y="62"/>
                      <a:pt x="3" y="62"/>
                    </a:cubicBezTo>
                    <a:lnTo>
                      <a:pt x="160" y="41"/>
                    </a:lnTo>
                    <a:close/>
                  </a:path>
                </a:pathLst>
              </a:cu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1" name="Freeform 1104"/>
              <p:cNvSpPr>
                <a:spLocks/>
              </p:cNvSpPr>
              <p:nvPr/>
            </p:nvSpPr>
            <p:spPr bwMode="auto">
              <a:xfrm>
                <a:off x="3296" y="1090"/>
                <a:ext cx="120" cy="117"/>
              </a:xfrm>
              <a:custGeom>
                <a:avLst/>
                <a:gdLst>
                  <a:gd name="T0" fmla="*/ 53 w 55"/>
                  <a:gd name="T1" fmla="*/ 24 h 54"/>
                  <a:gd name="T2" fmla="*/ 31 w 55"/>
                  <a:gd name="T3" fmla="*/ 52 h 54"/>
                  <a:gd name="T4" fmla="*/ 2 w 55"/>
                  <a:gd name="T5" fmla="*/ 31 h 54"/>
                  <a:gd name="T6" fmla="*/ 24 w 55"/>
                  <a:gd name="T7" fmla="*/ 2 h 54"/>
                  <a:gd name="T8" fmla="*/ 53 w 55"/>
                  <a:gd name="T9" fmla="*/ 24 h 54"/>
                </a:gdLst>
                <a:ahLst/>
                <a:cxnLst>
                  <a:cxn ang="0">
                    <a:pos x="T0" y="T1"/>
                  </a:cxn>
                  <a:cxn ang="0">
                    <a:pos x="T2" y="T3"/>
                  </a:cxn>
                  <a:cxn ang="0">
                    <a:pos x="T4" y="T5"/>
                  </a:cxn>
                  <a:cxn ang="0">
                    <a:pos x="T6" y="T7"/>
                  </a:cxn>
                  <a:cxn ang="0">
                    <a:pos x="T8" y="T9"/>
                  </a:cxn>
                </a:cxnLst>
                <a:rect l="0" t="0" r="r" b="b"/>
                <a:pathLst>
                  <a:path w="55" h="54">
                    <a:moveTo>
                      <a:pt x="53" y="24"/>
                    </a:moveTo>
                    <a:cubicBezTo>
                      <a:pt x="55" y="38"/>
                      <a:pt x="45" y="51"/>
                      <a:pt x="31" y="52"/>
                    </a:cubicBezTo>
                    <a:cubicBezTo>
                      <a:pt x="17" y="54"/>
                      <a:pt x="4" y="45"/>
                      <a:pt x="2" y="31"/>
                    </a:cubicBezTo>
                    <a:cubicBezTo>
                      <a:pt x="0" y="17"/>
                      <a:pt x="10" y="4"/>
                      <a:pt x="24" y="2"/>
                    </a:cubicBezTo>
                    <a:cubicBezTo>
                      <a:pt x="38" y="0"/>
                      <a:pt x="51" y="10"/>
                      <a:pt x="53" y="24"/>
                    </a:cubicBezTo>
                    <a:close/>
                  </a:path>
                </a:pathLst>
              </a:custGeom>
              <a:solidFill>
                <a:srgbClr val="F7A8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2" name="Freeform 1105"/>
              <p:cNvSpPr>
                <a:spLocks/>
              </p:cNvSpPr>
              <p:nvPr/>
            </p:nvSpPr>
            <p:spPr bwMode="auto">
              <a:xfrm>
                <a:off x="3316" y="1120"/>
                <a:ext cx="80" cy="65"/>
              </a:xfrm>
              <a:custGeom>
                <a:avLst/>
                <a:gdLst>
                  <a:gd name="T0" fmla="*/ 19 w 37"/>
                  <a:gd name="T1" fmla="*/ 30 h 30"/>
                  <a:gd name="T2" fmla="*/ 15 w 37"/>
                  <a:gd name="T3" fmla="*/ 29 h 30"/>
                  <a:gd name="T4" fmla="*/ 3 w 37"/>
                  <a:gd name="T5" fmla="*/ 22 h 30"/>
                  <a:gd name="T6" fmla="*/ 2 w 37"/>
                  <a:gd name="T7" fmla="*/ 14 h 30"/>
                  <a:gd name="T8" fmla="*/ 9 w 37"/>
                  <a:gd name="T9" fmla="*/ 13 h 30"/>
                  <a:gd name="T10" fmla="*/ 16 w 37"/>
                  <a:gd name="T11" fmla="*/ 18 h 30"/>
                  <a:gd name="T12" fmla="*/ 27 w 37"/>
                  <a:gd name="T13" fmla="*/ 3 h 30"/>
                  <a:gd name="T14" fmla="*/ 34 w 37"/>
                  <a:gd name="T15" fmla="*/ 1 h 30"/>
                  <a:gd name="T16" fmla="*/ 35 w 37"/>
                  <a:gd name="T17" fmla="*/ 9 h 30"/>
                  <a:gd name="T18" fmla="*/ 22 w 37"/>
                  <a:gd name="T19" fmla="*/ 28 h 30"/>
                  <a:gd name="T20" fmla="*/ 19 w 37"/>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30">
                    <a:moveTo>
                      <a:pt x="19" y="30"/>
                    </a:moveTo>
                    <a:cubicBezTo>
                      <a:pt x="17" y="30"/>
                      <a:pt x="16" y="30"/>
                      <a:pt x="15" y="29"/>
                    </a:cubicBezTo>
                    <a:cubicBezTo>
                      <a:pt x="3" y="22"/>
                      <a:pt x="3" y="22"/>
                      <a:pt x="3" y="22"/>
                    </a:cubicBezTo>
                    <a:cubicBezTo>
                      <a:pt x="1" y="20"/>
                      <a:pt x="0" y="17"/>
                      <a:pt x="2" y="14"/>
                    </a:cubicBezTo>
                    <a:cubicBezTo>
                      <a:pt x="4" y="12"/>
                      <a:pt x="7" y="11"/>
                      <a:pt x="9" y="13"/>
                    </a:cubicBezTo>
                    <a:cubicBezTo>
                      <a:pt x="16" y="18"/>
                      <a:pt x="16" y="18"/>
                      <a:pt x="16" y="18"/>
                    </a:cubicBezTo>
                    <a:cubicBezTo>
                      <a:pt x="27" y="3"/>
                      <a:pt x="27" y="3"/>
                      <a:pt x="27" y="3"/>
                    </a:cubicBezTo>
                    <a:cubicBezTo>
                      <a:pt x="28" y="0"/>
                      <a:pt x="32" y="0"/>
                      <a:pt x="34" y="1"/>
                    </a:cubicBezTo>
                    <a:cubicBezTo>
                      <a:pt x="37" y="3"/>
                      <a:pt x="37" y="6"/>
                      <a:pt x="35" y="9"/>
                    </a:cubicBezTo>
                    <a:cubicBezTo>
                      <a:pt x="22" y="28"/>
                      <a:pt x="22" y="28"/>
                      <a:pt x="22" y="28"/>
                    </a:cubicBezTo>
                    <a:cubicBezTo>
                      <a:pt x="21" y="29"/>
                      <a:pt x="20" y="30"/>
                      <a:pt x="19" y="3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3" name="Freeform 1106"/>
              <p:cNvSpPr>
                <a:spLocks/>
              </p:cNvSpPr>
              <p:nvPr/>
            </p:nvSpPr>
            <p:spPr bwMode="auto">
              <a:xfrm>
                <a:off x="3422" y="1057"/>
                <a:ext cx="278" cy="55"/>
              </a:xfrm>
              <a:custGeom>
                <a:avLst/>
                <a:gdLst>
                  <a:gd name="T0" fmla="*/ 128 w 128"/>
                  <a:gd name="T1" fmla="*/ 4 h 25"/>
                  <a:gd name="T2" fmla="*/ 125 w 128"/>
                  <a:gd name="T3" fmla="*/ 8 h 25"/>
                  <a:gd name="T4" fmla="*/ 4 w 128"/>
                  <a:gd name="T5" fmla="*/ 24 h 25"/>
                  <a:gd name="T6" fmla="*/ 1 w 128"/>
                  <a:gd name="T7" fmla="*/ 21 h 25"/>
                  <a:gd name="T8" fmla="*/ 3 w 128"/>
                  <a:gd name="T9" fmla="*/ 17 h 25"/>
                  <a:gd name="T10" fmla="*/ 124 w 128"/>
                  <a:gd name="T11" fmla="*/ 1 h 25"/>
                  <a:gd name="T12" fmla="*/ 128 w 128"/>
                  <a:gd name="T13" fmla="*/ 4 h 25"/>
                </a:gdLst>
                <a:ahLst/>
                <a:cxnLst>
                  <a:cxn ang="0">
                    <a:pos x="T0" y="T1"/>
                  </a:cxn>
                  <a:cxn ang="0">
                    <a:pos x="T2" y="T3"/>
                  </a:cxn>
                  <a:cxn ang="0">
                    <a:pos x="T4" y="T5"/>
                  </a:cxn>
                  <a:cxn ang="0">
                    <a:pos x="T6" y="T7"/>
                  </a:cxn>
                  <a:cxn ang="0">
                    <a:pos x="T8" y="T9"/>
                  </a:cxn>
                  <a:cxn ang="0">
                    <a:pos x="T10" y="T11"/>
                  </a:cxn>
                  <a:cxn ang="0">
                    <a:pos x="T12" y="T13"/>
                  </a:cxn>
                </a:cxnLst>
                <a:rect l="0" t="0" r="r" b="b"/>
                <a:pathLst>
                  <a:path w="128" h="25">
                    <a:moveTo>
                      <a:pt x="128" y="4"/>
                    </a:moveTo>
                    <a:cubicBezTo>
                      <a:pt x="128" y="6"/>
                      <a:pt x="127" y="7"/>
                      <a:pt x="125" y="8"/>
                    </a:cubicBezTo>
                    <a:cubicBezTo>
                      <a:pt x="4" y="24"/>
                      <a:pt x="4" y="24"/>
                      <a:pt x="4" y="24"/>
                    </a:cubicBezTo>
                    <a:cubicBezTo>
                      <a:pt x="3" y="25"/>
                      <a:pt x="1" y="23"/>
                      <a:pt x="1" y="21"/>
                    </a:cubicBezTo>
                    <a:cubicBezTo>
                      <a:pt x="0" y="19"/>
                      <a:pt x="2" y="18"/>
                      <a:pt x="3" y="17"/>
                    </a:cubicBezTo>
                    <a:cubicBezTo>
                      <a:pt x="124" y="1"/>
                      <a:pt x="124" y="1"/>
                      <a:pt x="124" y="1"/>
                    </a:cubicBezTo>
                    <a:cubicBezTo>
                      <a:pt x="126" y="0"/>
                      <a:pt x="128" y="2"/>
                      <a:pt x="128" y="4"/>
                    </a:cubicBezTo>
                    <a:close/>
                  </a:path>
                </a:pathLst>
              </a:custGeom>
              <a:solidFill>
                <a:srgbClr val="DCF4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09" name="Freeform 1108"/>
            <p:cNvSpPr>
              <a:spLocks/>
            </p:cNvSpPr>
            <p:nvPr/>
          </p:nvSpPr>
          <p:spPr bwMode="auto">
            <a:xfrm>
              <a:off x="5443538" y="1736726"/>
              <a:ext cx="439738" cy="82550"/>
            </a:xfrm>
            <a:custGeom>
              <a:avLst/>
              <a:gdLst>
                <a:gd name="T0" fmla="*/ 127 w 128"/>
                <a:gd name="T1" fmla="*/ 3 h 24"/>
                <a:gd name="T2" fmla="*/ 125 w 128"/>
                <a:gd name="T3" fmla="*/ 7 h 24"/>
                <a:gd name="T4" fmla="*/ 4 w 128"/>
                <a:gd name="T5" fmla="*/ 24 h 24"/>
                <a:gd name="T6" fmla="*/ 0 w 128"/>
                <a:gd name="T7" fmla="*/ 21 h 24"/>
                <a:gd name="T8" fmla="*/ 3 w 128"/>
                <a:gd name="T9" fmla="*/ 17 h 24"/>
                <a:gd name="T10" fmla="*/ 124 w 128"/>
                <a:gd name="T11" fmla="*/ 0 h 24"/>
                <a:gd name="T12" fmla="*/ 127 w 128"/>
                <a:gd name="T13" fmla="*/ 3 h 24"/>
              </a:gdLst>
              <a:ahLst/>
              <a:cxnLst>
                <a:cxn ang="0">
                  <a:pos x="T0" y="T1"/>
                </a:cxn>
                <a:cxn ang="0">
                  <a:pos x="T2" y="T3"/>
                </a:cxn>
                <a:cxn ang="0">
                  <a:pos x="T4" y="T5"/>
                </a:cxn>
                <a:cxn ang="0">
                  <a:pos x="T6" y="T7"/>
                </a:cxn>
                <a:cxn ang="0">
                  <a:pos x="T8" y="T9"/>
                </a:cxn>
                <a:cxn ang="0">
                  <a:pos x="T10" y="T11"/>
                </a:cxn>
                <a:cxn ang="0">
                  <a:pos x="T12" y="T13"/>
                </a:cxn>
              </a:cxnLst>
              <a:rect l="0" t="0" r="r" b="b"/>
              <a:pathLst>
                <a:path w="128" h="24">
                  <a:moveTo>
                    <a:pt x="127" y="3"/>
                  </a:moveTo>
                  <a:cubicBezTo>
                    <a:pt x="128" y="5"/>
                    <a:pt x="126" y="7"/>
                    <a:pt x="125" y="7"/>
                  </a:cubicBezTo>
                  <a:cubicBezTo>
                    <a:pt x="4" y="24"/>
                    <a:pt x="4" y="24"/>
                    <a:pt x="4" y="24"/>
                  </a:cubicBezTo>
                  <a:cubicBezTo>
                    <a:pt x="2" y="24"/>
                    <a:pt x="0" y="23"/>
                    <a:pt x="0" y="21"/>
                  </a:cubicBezTo>
                  <a:cubicBezTo>
                    <a:pt x="0" y="19"/>
                    <a:pt x="1" y="17"/>
                    <a:pt x="3" y="17"/>
                  </a:cubicBezTo>
                  <a:cubicBezTo>
                    <a:pt x="124" y="0"/>
                    <a:pt x="124" y="0"/>
                    <a:pt x="124" y="0"/>
                  </a:cubicBezTo>
                  <a:cubicBezTo>
                    <a:pt x="125" y="0"/>
                    <a:pt x="127" y="1"/>
                    <a:pt x="127" y="3"/>
                  </a:cubicBezTo>
                  <a:close/>
                </a:path>
              </a:pathLst>
            </a:custGeom>
            <a:solidFill>
              <a:srgbClr val="DCF4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0" name="Freeform 1109"/>
            <p:cNvSpPr>
              <a:spLocks/>
            </p:cNvSpPr>
            <p:nvPr/>
          </p:nvSpPr>
          <p:spPr bwMode="auto">
            <a:xfrm>
              <a:off x="5449888" y="1822451"/>
              <a:ext cx="247650" cy="55563"/>
            </a:xfrm>
            <a:custGeom>
              <a:avLst/>
              <a:gdLst>
                <a:gd name="T0" fmla="*/ 72 w 72"/>
                <a:gd name="T1" fmla="*/ 3 h 16"/>
                <a:gd name="T2" fmla="*/ 69 w 72"/>
                <a:gd name="T3" fmla="*/ 7 h 16"/>
                <a:gd name="T4" fmla="*/ 4 w 72"/>
                <a:gd name="T5" fmla="*/ 16 h 16"/>
                <a:gd name="T6" fmla="*/ 0 w 72"/>
                <a:gd name="T7" fmla="*/ 13 h 16"/>
                <a:gd name="T8" fmla="*/ 3 w 72"/>
                <a:gd name="T9" fmla="*/ 9 h 16"/>
                <a:gd name="T10" fmla="*/ 68 w 72"/>
                <a:gd name="T11" fmla="*/ 0 h 16"/>
                <a:gd name="T12" fmla="*/ 72 w 72"/>
                <a:gd name="T13" fmla="*/ 3 h 16"/>
              </a:gdLst>
              <a:ahLst/>
              <a:cxnLst>
                <a:cxn ang="0">
                  <a:pos x="T0" y="T1"/>
                </a:cxn>
                <a:cxn ang="0">
                  <a:pos x="T2" y="T3"/>
                </a:cxn>
                <a:cxn ang="0">
                  <a:pos x="T4" y="T5"/>
                </a:cxn>
                <a:cxn ang="0">
                  <a:pos x="T6" y="T7"/>
                </a:cxn>
                <a:cxn ang="0">
                  <a:pos x="T8" y="T9"/>
                </a:cxn>
                <a:cxn ang="0">
                  <a:pos x="T10" y="T11"/>
                </a:cxn>
                <a:cxn ang="0">
                  <a:pos x="T12" y="T13"/>
                </a:cxn>
              </a:cxnLst>
              <a:rect l="0" t="0" r="r" b="b"/>
              <a:pathLst>
                <a:path w="72" h="16">
                  <a:moveTo>
                    <a:pt x="72" y="3"/>
                  </a:moveTo>
                  <a:cubicBezTo>
                    <a:pt x="72" y="5"/>
                    <a:pt x="71" y="6"/>
                    <a:pt x="69" y="7"/>
                  </a:cubicBezTo>
                  <a:cubicBezTo>
                    <a:pt x="4" y="16"/>
                    <a:pt x="4" y="16"/>
                    <a:pt x="4" y="16"/>
                  </a:cubicBezTo>
                  <a:cubicBezTo>
                    <a:pt x="2" y="16"/>
                    <a:pt x="0" y="15"/>
                    <a:pt x="0" y="13"/>
                  </a:cubicBezTo>
                  <a:cubicBezTo>
                    <a:pt x="0" y="11"/>
                    <a:pt x="1" y="9"/>
                    <a:pt x="3" y="9"/>
                  </a:cubicBezTo>
                  <a:cubicBezTo>
                    <a:pt x="68" y="0"/>
                    <a:pt x="68" y="0"/>
                    <a:pt x="68" y="0"/>
                  </a:cubicBezTo>
                  <a:cubicBezTo>
                    <a:pt x="70" y="0"/>
                    <a:pt x="72" y="1"/>
                    <a:pt x="72" y="3"/>
                  </a:cubicBezTo>
                  <a:close/>
                </a:path>
              </a:pathLst>
            </a:custGeom>
            <a:solidFill>
              <a:srgbClr val="DCF4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1" name="Freeform 1110"/>
            <p:cNvSpPr>
              <a:spLocks/>
            </p:cNvSpPr>
            <p:nvPr/>
          </p:nvSpPr>
          <p:spPr bwMode="auto">
            <a:xfrm>
              <a:off x="5267325" y="1981201"/>
              <a:ext cx="188913" cy="188913"/>
            </a:xfrm>
            <a:custGeom>
              <a:avLst/>
              <a:gdLst>
                <a:gd name="T0" fmla="*/ 53 w 55"/>
                <a:gd name="T1" fmla="*/ 24 h 55"/>
                <a:gd name="T2" fmla="*/ 31 w 55"/>
                <a:gd name="T3" fmla="*/ 53 h 55"/>
                <a:gd name="T4" fmla="*/ 2 w 55"/>
                <a:gd name="T5" fmla="*/ 31 h 55"/>
                <a:gd name="T6" fmla="*/ 24 w 55"/>
                <a:gd name="T7" fmla="*/ 2 h 55"/>
                <a:gd name="T8" fmla="*/ 53 w 55"/>
                <a:gd name="T9" fmla="*/ 24 h 55"/>
              </a:gdLst>
              <a:ahLst/>
              <a:cxnLst>
                <a:cxn ang="0">
                  <a:pos x="T0" y="T1"/>
                </a:cxn>
                <a:cxn ang="0">
                  <a:pos x="T2" y="T3"/>
                </a:cxn>
                <a:cxn ang="0">
                  <a:pos x="T4" y="T5"/>
                </a:cxn>
                <a:cxn ang="0">
                  <a:pos x="T6" y="T7"/>
                </a:cxn>
                <a:cxn ang="0">
                  <a:pos x="T8" y="T9"/>
                </a:cxn>
              </a:cxnLst>
              <a:rect l="0" t="0" r="r" b="b"/>
              <a:pathLst>
                <a:path w="55" h="55">
                  <a:moveTo>
                    <a:pt x="53" y="24"/>
                  </a:moveTo>
                  <a:cubicBezTo>
                    <a:pt x="55" y="38"/>
                    <a:pt x="45" y="51"/>
                    <a:pt x="31" y="53"/>
                  </a:cubicBezTo>
                  <a:cubicBezTo>
                    <a:pt x="17" y="55"/>
                    <a:pt x="4" y="45"/>
                    <a:pt x="2" y="31"/>
                  </a:cubicBezTo>
                  <a:cubicBezTo>
                    <a:pt x="0" y="17"/>
                    <a:pt x="10" y="4"/>
                    <a:pt x="24" y="2"/>
                  </a:cubicBezTo>
                  <a:cubicBezTo>
                    <a:pt x="38" y="0"/>
                    <a:pt x="51" y="10"/>
                    <a:pt x="53" y="24"/>
                  </a:cubicBezTo>
                  <a:close/>
                </a:path>
              </a:pathLst>
            </a:custGeom>
            <a:solidFill>
              <a:srgbClr val="F7A8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2" name="Freeform 1111"/>
            <p:cNvSpPr>
              <a:spLocks/>
            </p:cNvSpPr>
            <p:nvPr/>
          </p:nvSpPr>
          <p:spPr bwMode="auto">
            <a:xfrm>
              <a:off x="5302250" y="2028826"/>
              <a:ext cx="123825" cy="107950"/>
            </a:xfrm>
            <a:custGeom>
              <a:avLst/>
              <a:gdLst>
                <a:gd name="T0" fmla="*/ 18 w 36"/>
                <a:gd name="T1" fmla="*/ 31 h 31"/>
                <a:gd name="T2" fmla="*/ 14 w 36"/>
                <a:gd name="T3" fmla="*/ 30 h 31"/>
                <a:gd name="T4" fmla="*/ 3 w 36"/>
                <a:gd name="T5" fmla="*/ 22 h 31"/>
                <a:gd name="T6" fmla="*/ 1 w 36"/>
                <a:gd name="T7" fmla="*/ 15 h 31"/>
                <a:gd name="T8" fmla="*/ 8 w 36"/>
                <a:gd name="T9" fmla="*/ 13 h 31"/>
                <a:gd name="T10" fmla="*/ 16 w 36"/>
                <a:gd name="T11" fmla="*/ 18 h 31"/>
                <a:gd name="T12" fmla="*/ 26 w 36"/>
                <a:gd name="T13" fmla="*/ 3 h 31"/>
                <a:gd name="T14" fmla="*/ 33 w 36"/>
                <a:gd name="T15" fmla="*/ 2 h 31"/>
                <a:gd name="T16" fmla="*/ 35 w 36"/>
                <a:gd name="T17" fmla="*/ 9 h 31"/>
                <a:gd name="T18" fmla="*/ 21 w 36"/>
                <a:gd name="T19" fmla="*/ 29 h 31"/>
                <a:gd name="T20" fmla="*/ 18 w 36"/>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1">
                  <a:moveTo>
                    <a:pt x="18" y="31"/>
                  </a:moveTo>
                  <a:cubicBezTo>
                    <a:pt x="17" y="31"/>
                    <a:pt x="15" y="31"/>
                    <a:pt x="14" y="30"/>
                  </a:cubicBezTo>
                  <a:cubicBezTo>
                    <a:pt x="3" y="22"/>
                    <a:pt x="3" y="22"/>
                    <a:pt x="3" y="22"/>
                  </a:cubicBezTo>
                  <a:cubicBezTo>
                    <a:pt x="0" y="21"/>
                    <a:pt x="0" y="17"/>
                    <a:pt x="1" y="15"/>
                  </a:cubicBezTo>
                  <a:cubicBezTo>
                    <a:pt x="3" y="12"/>
                    <a:pt x="6" y="12"/>
                    <a:pt x="8" y="13"/>
                  </a:cubicBezTo>
                  <a:cubicBezTo>
                    <a:pt x="16" y="18"/>
                    <a:pt x="16" y="18"/>
                    <a:pt x="16" y="18"/>
                  </a:cubicBezTo>
                  <a:cubicBezTo>
                    <a:pt x="26" y="3"/>
                    <a:pt x="26" y="3"/>
                    <a:pt x="26" y="3"/>
                  </a:cubicBezTo>
                  <a:cubicBezTo>
                    <a:pt x="28" y="1"/>
                    <a:pt x="31" y="0"/>
                    <a:pt x="33" y="2"/>
                  </a:cubicBezTo>
                  <a:cubicBezTo>
                    <a:pt x="36" y="3"/>
                    <a:pt x="36" y="7"/>
                    <a:pt x="35" y="9"/>
                  </a:cubicBezTo>
                  <a:cubicBezTo>
                    <a:pt x="21" y="29"/>
                    <a:pt x="21" y="29"/>
                    <a:pt x="21" y="29"/>
                  </a:cubicBezTo>
                  <a:cubicBezTo>
                    <a:pt x="21" y="30"/>
                    <a:pt x="19" y="31"/>
                    <a:pt x="18"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3" name="Freeform 1112"/>
            <p:cNvSpPr>
              <a:spLocks/>
            </p:cNvSpPr>
            <p:nvPr/>
          </p:nvSpPr>
          <p:spPr bwMode="auto">
            <a:xfrm>
              <a:off x="5467350" y="1933576"/>
              <a:ext cx="444500" cy="82550"/>
            </a:xfrm>
            <a:custGeom>
              <a:avLst/>
              <a:gdLst>
                <a:gd name="T0" fmla="*/ 128 w 129"/>
                <a:gd name="T1" fmla="*/ 3 h 24"/>
                <a:gd name="T2" fmla="*/ 125 w 129"/>
                <a:gd name="T3" fmla="*/ 7 h 24"/>
                <a:gd name="T4" fmla="*/ 5 w 129"/>
                <a:gd name="T5" fmla="*/ 24 h 24"/>
                <a:gd name="T6" fmla="*/ 1 w 129"/>
                <a:gd name="T7" fmla="*/ 21 h 24"/>
                <a:gd name="T8" fmla="*/ 4 w 129"/>
                <a:gd name="T9" fmla="*/ 17 h 24"/>
                <a:gd name="T10" fmla="*/ 124 w 129"/>
                <a:gd name="T11" fmla="*/ 0 h 24"/>
                <a:gd name="T12" fmla="*/ 128 w 129"/>
                <a:gd name="T13" fmla="*/ 3 h 24"/>
              </a:gdLst>
              <a:ahLst/>
              <a:cxnLst>
                <a:cxn ang="0">
                  <a:pos x="T0" y="T1"/>
                </a:cxn>
                <a:cxn ang="0">
                  <a:pos x="T2" y="T3"/>
                </a:cxn>
                <a:cxn ang="0">
                  <a:pos x="T4" y="T5"/>
                </a:cxn>
                <a:cxn ang="0">
                  <a:pos x="T6" y="T7"/>
                </a:cxn>
                <a:cxn ang="0">
                  <a:pos x="T8" y="T9"/>
                </a:cxn>
                <a:cxn ang="0">
                  <a:pos x="T10" y="T11"/>
                </a:cxn>
                <a:cxn ang="0">
                  <a:pos x="T12" y="T13"/>
                </a:cxn>
              </a:cxnLst>
              <a:rect l="0" t="0" r="r" b="b"/>
              <a:pathLst>
                <a:path w="129" h="24">
                  <a:moveTo>
                    <a:pt x="128" y="3"/>
                  </a:moveTo>
                  <a:cubicBezTo>
                    <a:pt x="129" y="5"/>
                    <a:pt x="127" y="7"/>
                    <a:pt x="125" y="7"/>
                  </a:cubicBezTo>
                  <a:cubicBezTo>
                    <a:pt x="5" y="24"/>
                    <a:pt x="5" y="24"/>
                    <a:pt x="5" y="24"/>
                  </a:cubicBezTo>
                  <a:cubicBezTo>
                    <a:pt x="3" y="24"/>
                    <a:pt x="1" y="23"/>
                    <a:pt x="1" y="21"/>
                  </a:cubicBezTo>
                  <a:cubicBezTo>
                    <a:pt x="0" y="19"/>
                    <a:pt x="2" y="17"/>
                    <a:pt x="4" y="17"/>
                  </a:cubicBezTo>
                  <a:cubicBezTo>
                    <a:pt x="124" y="0"/>
                    <a:pt x="124" y="0"/>
                    <a:pt x="124" y="0"/>
                  </a:cubicBezTo>
                  <a:cubicBezTo>
                    <a:pt x="126" y="0"/>
                    <a:pt x="128" y="1"/>
                    <a:pt x="128" y="3"/>
                  </a:cubicBezTo>
                  <a:close/>
                </a:path>
              </a:pathLst>
            </a:custGeom>
            <a:solidFill>
              <a:srgbClr val="DCF4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4" name="Freeform 1113"/>
            <p:cNvSpPr>
              <a:spLocks/>
            </p:cNvSpPr>
            <p:nvPr/>
          </p:nvSpPr>
          <p:spPr bwMode="auto">
            <a:xfrm>
              <a:off x="5476875" y="2016126"/>
              <a:ext cx="247650" cy="58738"/>
            </a:xfrm>
            <a:custGeom>
              <a:avLst/>
              <a:gdLst>
                <a:gd name="T0" fmla="*/ 72 w 72"/>
                <a:gd name="T1" fmla="*/ 4 h 17"/>
                <a:gd name="T2" fmla="*/ 69 w 72"/>
                <a:gd name="T3" fmla="*/ 7 h 17"/>
                <a:gd name="T4" fmla="*/ 4 w 72"/>
                <a:gd name="T5" fmla="*/ 16 h 17"/>
                <a:gd name="T6" fmla="*/ 0 w 72"/>
                <a:gd name="T7" fmla="*/ 14 h 17"/>
                <a:gd name="T8" fmla="*/ 3 w 72"/>
                <a:gd name="T9" fmla="*/ 10 h 17"/>
                <a:gd name="T10" fmla="*/ 68 w 72"/>
                <a:gd name="T11" fmla="*/ 1 h 17"/>
                <a:gd name="T12" fmla="*/ 72 w 72"/>
                <a:gd name="T13" fmla="*/ 4 h 17"/>
              </a:gdLst>
              <a:ahLst/>
              <a:cxnLst>
                <a:cxn ang="0">
                  <a:pos x="T0" y="T1"/>
                </a:cxn>
                <a:cxn ang="0">
                  <a:pos x="T2" y="T3"/>
                </a:cxn>
                <a:cxn ang="0">
                  <a:pos x="T4" y="T5"/>
                </a:cxn>
                <a:cxn ang="0">
                  <a:pos x="T6" y="T7"/>
                </a:cxn>
                <a:cxn ang="0">
                  <a:pos x="T8" y="T9"/>
                </a:cxn>
                <a:cxn ang="0">
                  <a:pos x="T10" y="T11"/>
                </a:cxn>
                <a:cxn ang="0">
                  <a:pos x="T12" y="T13"/>
                </a:cxn>
              </a:cxnLst>
              <a:rect l="0" t="0" r="r" b="b"/>
              <a:pathLst>
                <a:path w="72" h="17">
                  <a:moveTo>
                    <a:pt x="72" y="4"/>
                  </a:moveTo>
                  <a:cubicBezTo>
                    <a:pt x="72" y="5"/>
                    <a:pt x="71" y="7"/>
                    <a:pt x="69" y="7"/>
                  </a:cubicBezTo>
                  <a:cubicBezTo>
                    <a:pt x="4" y="16"/>
                    <a:pt x="4" y="16"/>
                    <a:pt x="4" y="16"/>
                  </a:cubicBezTo>
                  <a:cubicBezTo>
                    <a:pt x="2" y="17"/>
                    <a:pt x="0" y="15"/>
                    <a:pt x="0" y="14"/>
                  </a:cubicBezTo>
                  <a:cubicBezTo>
                    <a:pt x="0" y="12"/>
                    <a:pt x="1" y="10"/>
                    <a:pt x="3" y="10"/>
                  </a:cubicBezTo>
                  <a:cubicBezTo>
                    <a:pt x="68" y="1"/>
                    <a:pt x="68" y="1"/>
                    <a:pt x="68" y="1"/>
                  </a:cubicBezTo>
                  <a:cubicBezTo>
                    <a:pt x="70" y="0"/>
                    <a:pt x="72" y="2"/>
                    <a:pt x="72" y="4"/>
                  </a:cubicBezTo>
                  <a:close/>
                </a:path>
              </a:pathLst>
            </a:custGeom>
            <a:solidFill>
              <a:srgbClr val="DCF4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5" name="Freeform 1114"/>
            <p:cNvSpPr>
              <a:spLocks/>
            </p:cNvSpPr>
            <p:nvPr/>
          </p:nvSpPr>
          <p:spPr bwMode="auto">
            <a:xfrm>
              <a:off x="5302250" y="2236788"/>
              <a:ext cx="188913" cy="185738"/>
            </a:xfrm>
            <a:custGeom>
              <a:avLst/>
              <a:gdLst>
                <a:gd name="T0" fmla="*/ 53 w 55"/>
                <a:gd name="T1" fmla="*/ 23 h 54"/>
                <a:gd name="T2" fmla="*/ 31 w 55"/>
                <a:gd name="T3" fmla="*/ 52 h 54"/>
                <a:gd name="T4" fmla="*/ 2 w 55"/>
                <a:gd name="T5" fmla="*/ 31 h 54"/>
                <a:gd name="T6" fmla="*/ 24 w 55"/>
                <a:gd name="T7" fmla="*/ 2 h 54"/>
                <a:gd name="T8" fmla="*/ 53 w 55"/>
                <a:gd name="T9" fmla="*/ 23 h 54"/>
              </a:gdLst>
              <a:ahLst/>
              <a:cxnLst>
                <a:cxn ang="0">
                  <a:pos x="T0" y="T1"/>
                </a:cxn>
                <a:cxn ang="0">
                  <a:pos x="T2" y="T3"/>
                </a:cxn>
                <a:cxn ang="0">
                  <a:pos x="T4" y="T5"/>
                </a:cxn>
                <a:cxn ang="0">
                  <a:pos x="T6" y="T7"/>
                </a:cxn>
                <a:cxn ang="0">
                  <a:pos x="T8" y="T9"/>
                </a:cxn>
              </a:cxnLst>
              <a:rect l="0" t="0" r="r" b="b"/>
              <a:pathLst>
                <a:path w="55" h="54">
                  <a:moveTo>
                    <a:pt x="53" y="23"/>
                  </a:moveTo>
                  <a:cubicBezTo>
                    <a:pt x="55" y="37"/>
                    <a:pt x="45" y="50"/>
                    <a:pt x="31" y="52"/>
                  </a:cubicBezTo>
                  <a:cubicBezTo>
                    <a:pt x="17" y="54"/>
                    <a:pt x="4" y="45"/>
                    <a:pt x="2" y="31"/>
                  </a:cubicBezTo>
                  <a:cubicBezTo>
                    <a:pt x="0" y="16"/>
                    <a:pt x="10" y="4"/>
                    <a:pt x="24" y="2"/>
                  </a:cubicBezTo>
                  <a:cubicBezTo>
                    <a:pt x="38" y="0"/>
                    <a:pt x="51" y="9"/>
                    <a:pt x="53" y="23"/>
                  </a:cubicBezTo>
                  <a:close/>
                </a:path>
              </a:pathLst>
            </a:custGeom>
            <a:solidFill>
              <a:srgbClr val="F7A8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6" name="Freeform 1115"/>
            <p:cNvSpPr>
              <a:spLocks/>
            </p:cNvSpPr>
            <p:nvPr/>
          </p:nvSpPr>
          <p:spPr bwMode="auto">
            <a:xfrm>
              <a:off x="5335588" y="2284413"/>
              <a:ext cx="128588" cy="103188"/>
            </a:xfrm>
            <a:custGeom>
              <a:avLst/>
              <a:gdLst>
                <a:gd name="T0" fmla="*/ 18 w 37"/>
                <a:gd name="T1" fmla="*/ 30 h 30"/>
                <a:gd name="T2" fmla="*/ 14 w 37"/>
                <a:gd name="T3" fmla="*/ 29 h 30"/>
                <a:gd name="T4" fmla="*/ 3 w 37"/>
                <a:gd name="T5" fmla="*/ 22 h 30"/>
                <a:gd name="T6" fmla="*/ 1 w 37"/>
                <a:gd name="T7" fmla="*/ 14 h 30"/>
                <a:gd name="T8" fmla="*/ 9 w 37"/>
                <a:gd name="T9" fmla="*/ 13 h 30"/>
                <a:gd name="T10" fmla="*/ 16 w 37"/>
                <a:gd name="T11" fmla="*/ 18 h 30"/>
                <a:gd name="T12" fmla="*/ 26 w 37"/>
                <a:gd name="T13" fmla="*/ 3 h 30"/>
                <a:gd name="T14" fmla="*/ 34 w 37"/>
                <a:gd name="T15" fmla="*/ 1 h 30"/>
                <a:gd name="T16" fmla="*/ 35 w 37"/>
                <a:gd name="T17" fmla="*/ 9 h 30"/>
                <a:gd name="T18" fmla="*/ 22 w 37"/>
                <a:gd name="T19" fmla="*/ 28 h 30"/>
                <a:gd name="T20" fmla="*/ 18 w 37"/>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30">
                  <a:moveTo>
                    <a:pt x="18" y="30"/>
                  </a:moveTo>
                  <a:cubicBezTo>
                    <a:pt x="17" y="30"/>
                    <a:pt x="16" y="30"/>
                    <a:pt x="14" y="29"/>
                  </a:cubicBezTo>
                  <a:cubicBezTo>
                    <a:pt x="3" y="22"/>
                    <a:pt x="3" y="22"/>
                    <a:pt x="3" y="22"/>
                  </a:cubicBezTo>
                  <a:cubicBezTo>
                    <a:pt x="0" y="20"/>
                    <a:pt x="0" y="17"/>
                    <a:pt x="1" y="14"/>
                  </a:cubicBezTo>
                  <a:cubicBezTo>
                    <a:pt x="3" y="12"/>
                    <a:pt x="6" y="11"/>
                    <a:pt x="9" y="13"/>
                  </a:cubicBezTo>
                  <a:cubicBezTo>
                    <a:pt x="16" y="18"/>
                    <a:pt x="16" y="18"/>
                    <a:pt x="16" y="18"/>
                  </a:cubicBezTo>
                  <a:cubicBezTo>
                    <a:pt x="26" y="3"/>
                    <a:pt x="26" y="3"/>
                    <a:pt x="26" y="3"/>
                  </a:cubicBezTo>
                  <a:cubicBezTo>
                    <a:pt x="28" y="0"/>
                    <a:pt x="31" y="0"/>
                    <a:pt x="34" y="1"/>
                  </a:cubicBezTo>
                  <a:cubicBezTo>
                    <a:pt x="36" y="3"/>
                    <a:pt x="37" y="6"/>
                    <a:pt x="35" y="9"/>
                  </a:cubicBezTo>
                  <a:cubicBezTo>
                    <a:pt x="22" y="28"/>
                    <a:pt x="22" y="28"/>
                    <a:pt x="22" y="28"/>
                  </a:cubicBezTo>
                  <a:cubicBezTo>
                    <a:pt x="21" y="29"/>
                    <a:pt x="19" y="30"/>
                    <a:pt x="18" y="3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7" name="Freeform 1116"/>
            <p:cNvSpPr>
              <a:spLocks/>
            </p:cNvSpPr>
            <p:nvPr/>
          </p:nvSpPr>
          <p:spPr bwMode="auto">
            <a:xfrm>
              <a:off x="5505450" y="2184401"/>
              <a:ext cx="439738" cy="82550"/>
            </a:xfrm>
            <a:custGeom>
              <a:avLst/>
              <a:gdLst>
                <a:gd name="T0" fmla="*/ 128 w 128"/>
                <a:gd name="T1" fmla="*/ 4 h 24"/>
                <a:gd name="T2" fmla="*/ 125 w 128"/>
                <a:gd name="T3" fmla="*/ 7 h 24"/>
                <a:gd name="T4" fmla="*/ 4 w 128"/>
                <a:gd name="T5" fmla="*/ 24 h 24"/>
                <a:gd name="T6" fmla="*/ 0 w 128"/>
                <a:gd name="T7" fmla="*/ 21 h 24"/>
                <a:gd name="T8" fmla="*/ 3 w 128"/>
                <a:gd name="T9" fmla="*/ 17 h 24"/>
                <a:gd name="T10" fmla="*/ 124 w 128"/>
                <a:gd name="T11" fmla="*/ 1 h 24"/>
                <a:gd name="T12" fmla="*/ 128 w 128"/>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128" h="24">
                  <a:moveTo>
                    <a:pt x="128" y="4"/>
                  </a:moveTo>
                  <a:cubicBezTo>
                    <a:pt x="128" y="5"/>
                    <a:pt x="127" y="7"/>
                    <a:pt x="125" y="7"/>
                  </a:cubicBezTo>
                  <a:cubicBezTo>
                    <a:pt x="4" y="24"/>
                    <a:pt x="4" y="24"/>
                    <a:pt x="4" y="24"/>
                  </a:cubicBezTo>
                  <a:cubicBezTo>
                    <a:pt x="2" y="24"/>
                    <a:pt x="0" y="23"/>
                    <a:pt x="0" y="21"/>
                  </a:cubicBezTo>
                  <a:cubicBezTo>
                    <a:pt x="0" y="19"/>
                    <a:pt x="1" y="18"/>
                    <a:pt x="3" y="17"/>
                  </a:cubicBezTo>
                  <a:cubicBezTo>
                    <a:pt x="124" y="1"/>
                    <a:pt x="124" y="1"/>
                    <a:pt x="124" y="1"/>
                  </a:cubicBezTo>
                  <a:cubicBezTo>
                    <a:pt x="126" y="0"/>
                    <a:pt x="127" y="2"/>
                    <a:pt x="128" y="4"/>
                  </a:cubicBezTo>
                  <a:close/>
                </a:path>
              </a:pathLst>
            </a:custGeom>
            <a:solidFill>
              <a:srgbClr val="DCF4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8" name="Freeform 1117"/>
            <p:cNvSpPr>
              <a:spLocks/>
            </p:cNvSpPr>
            <p:nvPr/>
          </p:nvSpPr>
          <p:spPr bwMode="auto">
            <a:xfrm>
              <a:off x="5511800" y="2243138"/>
              <a:ext cx="441325" cy="82550"/>
            </a:xfrm>
            <a:custGeom>
              <a:avLst/>
              <a:gdLst>
                <a:gd name="T0" fmla="*/ 128 w 128"/>
                <a:gd name="T1" fmla="*/ 3 h 24"/>
                <a:gd name="T2" fmla="*/ 125 w 128"/>
                <a:gd name="T3" fmla="*/ 7 h 24"/>
                <a:gd name="T4" fmla="*/ 4 w 128"/>
                <a:gd name="T5" fmla="*/ 24 h 24"/>
                <a:gd name="T6" fmla="*/ 0 w 128"/>
                <a:gd name="T7" fmla="*/ 21 h 24"/>
                <a:gd name="T8" fmla="*/ 3 w 128"/>
                <a:gd name="T9" fmla="*/ 17 h 24"/>
                <a:gd name="T10" fmla="*/ 124 w 128"/>
                <a:gd name="T11" fmla="*/ 0 h 24"/>
                <a:gd name="T12" fmla="*/ 128 w 128"/>
                <a:gd name="T13" fmla="*/ 3 h 24"/>
              </a:gdLst>
              <a:ahLst/>
              <a:cxnLst>
                <a:cxn ang="0">
                  <a:pos x="T0" y="T1"/>
                </a:cxn>
                <a:cxn ang="0">
                  <a:pos x="T2" y="T3"/>
                </a:cxn>
                <a:cxn ang="0">
                  <a:pos x="T4" y="T5"/>
                </a:cxn>
                <a:cxn ang="0">
                  <a:pos x="T6" y="T7"/>
                </a:cxn>
                <a:cxn ang="0">
                  <a:pos x="T8" y="T9"/>
                </a:cxn>
                <a:cxn ang="0">
                  <a:pos x="T10" y="T11"/>
                </a:cxn>
                <a:cxn ang="0">
                  <a:pos x="T12" y="T13"/>
                </a:cxn>
              </a:cxnLst>
              <a:rect l="0" t="0" r="r" b="b"/>
              <a:pathLst>
                <a:path w="128" h="24">
                  <a:moveTo>
                    <a:pt x="128" y="3"/>
                  </a:moveTo>
                  <a:cubicBezTo>
                    <a:pt x="128" y="5"/>
                    <a:pt x="127" y="7"/>
                    <a:pt x="125" y="7"/>
                  </a:cubicBezTo>
                  <a:cubicBezTo>
                    <a:pt x="4" y="24"/>
                    <a:pt x="4" y="24"/>
                    <a:pt x="4" y="24"/>
                  </a:cubicBezTo>
                  <a:cubicBezTo>
                    <a:pt x="2" y="24"/>
                    <a:pt x="1" y="23"/>
                    <a:pt x="0" y="21"/>
                  </a:cubicBezTo>
                  <a:cubicBezTo>
                    <a:pt x="0" y="19"/>
                    <a:pt x="1" y="17"/>
                    <a:pt x="3" y="17"/>
                  </a:cubicBezTo>
                  <a:cubicBezTo>
                    <a:pt x="124" y="0"/>
                    <a:pt x="124" y="0"/>
                    <a:pt x="124" y="0"/>
                  </a:cubicBezTo>
                  <a:cubicBezTo>
                    <a:pt x="126" y="0"/>
                    <a:pt x="128" y="1"/>
                    <a:pt x="128" y="3"/>
                  </a:cubicBezTo>
                  <a:close/>
                </a:path>
              </a:pathLst>
            </a:custGeom>
            <a:solidFill>
              <a:srgbClr val="DCF4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9" name="Freeform 1118"/>
            <p:cNvSpPr>
              <a:spLocks/>
            </p:cNvSpPr>
            <p:nvPr/>
          </p:nvSpPr>
          <p:spPr bwMode="auto">
            <a:xfrm>
              <a:off x="5002213" y="2293938"/>
              <a:ext cx="227013" cy="671513"/>
            </a:xfrm>
            <a:custGeom>
              <a:avLst/>
              <a:gdLst>
                <a:gd name="T0" fmla="*/ 35 w 66"/>
                <a:gd name="T1" fmla="*/ 0 h 195"/>
                <a:gd name="T2" fmla="*/ 47 w 66"/>
                <a:gd name="T3" fmla="*/ 45 h 195"/>
                <a:gd name="T4" fmla="*/ 64 w 66"/>
                <a:gd name="T5" fmla="*/ 106 h 195"/>
                <a:gd name="T6" fmla="*/ 2 w 66"/>
                <a:gd name="T7" fmla="*/ 101 h 195"/>
                <a:gd name="T8" fmla="*/ 12 w 66"/>
                <a:gd name="T9" fmla="*/ 13 h 195"/>
                <a:gd name="T10" fmla="*/ 35 w 66"/>
                <a:gd name="T11" fmla="*/ 0 h 195"/>
              </a:gdLst>
              <a:ahLst/>
              <a:cxnLst>
                <a:cxn ang="0">
                  <a:pos x="T0" y="T1"/>
                </a:cxn>
                <a:cxn ang="0">
                  <a:pos x="T2" y="T3"/>
                </a:cxn>
                <a:cxn ang="0">
                  <a:pos x="T4" y="T5"/>
                </a:cxn>
                <a:cxn ang="0">
                  <a:pos x="T6" y="T7"/>
                </a:cxn>
                <a:cxn ang="0">
                  <a:pos x="T8" y="T9"/>
                </a:cxn>
                <a:cxn ang="0">
                  <a:pos x="T10" y="T11"/>
                </a:cxn>
              </a:cxnLst>
              <a:rect l="0" t="0" r="r" b="b"/>
              <a:pathLst>
                <a:path w="66" h="195">
                  <a:moveTo>
                    <a:pt x="35" y="0"/>
                  </a:moveTo>
                  <a:cubicBezTo>
                    <a:pt x="35" y="0"/>
                    <a:pt x="39" y="23"/>
                    <a:pt x="47" y="45"/>
                  </a:cubicBezTo>
                  <a:cubicBezTo>
                    <a:pt x="54" y="66"/>
                    <a:pt x="66" y="88"/>
                    <a:pt x="64" y="106"/>
                  </a:cubicBezTo>
                  <a:cubicBezTo>
                    <a:pt x="53" y="195"/>
                    <a:pt x="0" y="128"/>
                    <a:pt x="2" y="101"/>
                  </a:cubicBezTo>
                  <a:cubicBezTo>
                    <a:pt x="3" y="80"/>
                    <a:pt x="12" y="13"/>
                    <a:pt x="12" y="13"/>
                  </a:cubicBezTo>
                  <a:lnTo>
                    <a:pt x="35" y="0"/>
                  </a:lnTo>
                  <a:close/>
                </a:path>
              </a:pathLst>
            </a:custGeom>
            <a:solidFill>
              <a:srgbClr val="E8BE8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0" name="Freeform 1119"/>
            <p:cNvSpPr>
              <a:spLocks/>
            </p:cNvSpPr>
            <p:nvPr/>
          </p:nvSpPr>
          <p:spPr bwMode="auto">
            <a:xfrm>
              <a:off x="5019675" y="2136776"/>
              <a:ext cx="127000" cy="430213"/>
            </a:xfrm>
            <a:custGeom>
              <a:avLst/>
              <a:gdLst>
                <a:gd name="T0" fmla="*/ 1 w 37"/>
                <a:gd name="T1" fmla="*/ 116 h 125"/>
                <a:gd name="T2" fmla="*/ 18 w 37"/>
                <a:gd name="T3" fmla="*/ 81 h 125"/>
                <a:gd name="T4" fmla="*/ 35 w 37"/>
                <a:gd name="T5" fmla="*/ 89 h 125"/>
                <a:gd name="T6" fmla="*/ 36 w 37"/>
                <a:gd name="T7" fmla="*/ 17 h 125"/>
                <a:gd name="T8" fmla="*/ 21 w 37"/>
                <a:gd name="T9" fmla="*/ 1 h 125"/>
                <a:gd name="T10" fmla="*/ 5 w 37"/>
                <a:gd name="T11" fmla="*/ 16 h 125"/>
                <a:gd name="T12" fmla="*/ 1 w 37"/>
                <a:gd name="T13" fmla="*/ 116 h 125"/>
              </a:gdLst>
              <a:ahLst/>
              <a:cxnLst>
                <a:cxn ang="0">
                  <a:pos x="T0" y="T1"/>
                </a:cxn>
                <a:cxn ang="0">
                  <a:pos x="T2" y="T3"/>
                </a:cxn>
                <a:cxn ang="0">
                  <a:pos x="T4" y="T5"/>
                </a:cxn>
                <a:cxn ang="0">
                  <a:pos x="T6" y="T7"/>
                </a:cxn>
                <a:cxn ang="0">
                  <a:pos x="T8" y="T9"/>
                </a:cxn>
                <a:cxn ang="0">
                  <a:pos x="T10" y="T11"/>
                </a:cxn>
                <a:cxn ang="0">
                  <a:pos x="T12" y="T13"/>
                </a:cxn>
              </a:cxnLst>
              <a:rect l="0" t="0" r="r" b="b"/>
              <a:pathLst>
                <a:path w="37" h="125">
                  <a:moveTo>
                    <a:pt x="1" y="116"/>
                  </a:moveTo>
                  <a:cubicBezTo>
                    <a:pt x="0" y="125"/>
                    <a:pt x="9" y="80"/>
                    <a:pt x="18" y="81"/>
                  </a:cubicBezTo>
                  <a:cubicBezTo>
                    <a:pt x="27" y="81"/>
                    <a:pt x="35" y="98"/>
                    <a:pt x="35" y="89"/>
                  </a:cubicBezTo>
                  <a:cubicBezTo>
                    <a:pt x="36" y="17"/>
                    <a:pt x="36" y="17"/>
                    <a:pt x="36" y="17"/>
                  </a:cubicBezTo>
                  <a:cubicBezTo>
                    <a:pt x="37" y="8"/>
                    <a:pt x="30" y="1"/>
                    <a:pt x="21" y="1"/>
                  </a:cubicBezTo>
                  <a:cubicBezTo>
                    <a:pt x="12" y="0"/>
                    <a:pt x="5" y="7"/>
                    <a:pt x="5" y="16"/>
                  </a:cubicBezTo>
                  <a:lnTo>
                    <a:pt x="1" y="116"/>
                  </a:lnTo>
                  <a:close/>
                </a:path>
              </a:pathLst>
            </a:custGeom>
            <a:solidFill>
              <a:srgbClr val="E8BE8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1" name="Freeform 1120"/>
            <p:cNvSpPr>
              <a:spLocks/>
            </p:cNvSpPr>
            <p:nvPr/>
          </p:nvSpPr>
          <p:spPr bwMode="auto">
            <a:xfrm>
              <a:off x="5057775" y="2163763"/>
              <a:ext cx="65088" cy="61913"/>
            </a:xfrm>
            <a:custGeom>
              <a:avLst/>
              <a:gdLst>
                <a:gd name="T0" fmla="*/ 19 w 19"/>
                <a:gd name="T1" fmla="*/ 3 h 18"/>
                <a:gd name="T2" fmla="*/ 18 w 19"/>
                <a:gd name="T3" fmla="*/ 9 h 18"/>
                <a:gd name="T4" fmla="*/ 9 w 19"/>
                <a:gd name="T5" fmla="*/ 17 h 18"/>
                <a:gd name="T6" fmla="*/ 0 w 19"/>
                <a:gd name="T7" fmla="*/ 9 h 18"/>
                <a:gd name="T8" fmla="*/ 1 w 19"/>
                <a:gd name="T9" fmla="*/ 2 h 18"/>
                <a:gd name="T10" fmla="*/ 9 w 19"/>
                <a:gd name="T11" fmla="*/ 1 h 18"/>
                <a:gd name="T12" fmla="*/ 19 w 19"/>
                <a:gd name="T13" fmla="*/ 3 h 18"/>
              </a:gdLst>
              <a:ahLst/>
              <a:cxnLst>
                <a:cxn ang="0">
                  <a:pos x="T0" y="T1"/>
                </a:cxn>
                <a:cxn ang="0">
                  <a:pos x="T2" y="T3"/>
                </a:cxn>
                <a:cxn ang="0">
                  <a:pos x="T4" y="T5"/>
                </a:cxn>
                <a:cxn ang="0">
                  <a:pos x="T6" y="T7"/>
                </a:cxn>
                <a:cxn ang="0">
                  <a:pos x="T8" y="T9"/>
                </a:cxn>
                <a:cxn ang="0">
                  <a:pos x="T10" y="T11"/>
                </a:cxn>
                <a:cxn ang="0">
                  <a:pos x="T12" y="T13"/>
                </a:cxn>
              </a:cxnLst>
              <a:rect l="0" t="0" r="r" b="b"/>
              <a:pathLst>
                <a:path w="19" h="18">
                  <a:moveTo>
                    <a:pt x="19" y="3"/>
                  </a:moveTo>
                  <a:cubicBezTo>
                    <a:pt x="18" y="9"/>
                    <a:pt x="18" y="9"/>
                    <a:pt x="18" y="9"/>
                  </a:cubicBezTo>
                  <a:cubicBezTo>
                    <a:pt x="18" y="14"/>
                    <a:pt x="14" y="18"/>
                    <a:pt x="9" y="17"/>
                  </a:cubicBezTo>
                  <a:cubicBezTo>
                    <a:pt x="4" y="17"/>
                    <a:pt x="0" y="13"/>
                    <a:pt x="0" y="9"/>
                  </a:cubicBezTo>
                  <a:cubicBezTo>
                    <a:pt x="1" y="2"/>
                    <a:pt x="1" y="2"/>
                    <a:pt x="1" y="2"/>
                  </a:cubicBezTo>
                  <a:cubicBezTo>
                    <a:pt x="1" y="2"/>
                    <a:pt x="3" y="0"/>
                    <a:pt x="9" y="1"/>
                  </a:cubicBezTo>
                  <a:cubicBezTo>
                    <a:pt x="17" y="1"/>
                    <a:pt x="17" y="2"/>
                    <a:pt x="19" y="3"/>
                  </a:cubicBezTo>
                  <a:close/>
                </a:path>
              </a:pathLst>
            </a:custGeom>
            <a:solidFill>
              <a:srgbClr val="F7D2A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2" name="Freeform 1121"/>
            <p:cNvSpPr>
              <a:spLocks/>
            </p:cNvSpPr>
            <p:nvPr/>
          </p:nvSpPr>
          <p:spPr bwMode="auto">
            <a:xfrm>
              <a:off x="5049838" y="2301876"/>
              <a:ext cx="73025" cy="9525"/>
            </a:xfrm>
            <a:custGeom>
              <a:avLst/>
              <a:gdLst>
                <a:gd name="T0" fmla="*/ 20 w 21"/>
                <a:gd name="T1" fmla="*/ 2 h 3"/>
                <a:gd name="T2" fmla="*/ 19 w 21"/>
                <a:gd name="T3" fmla="*/ 1 h 3"/>
                <a:gd name="T4" fmla="*/ 2 w 21"/>
                <a:gd name="T5" fmla="*/ 0 h 3"/>
                <a:gd name="T6" fmla="*/ 0 w 21"/>
                <a:gd name="T7" fmla="*/ 1 h 3"/>
                <a:gd name="T8" fmla="*/ 1 w 21"/>
                <a:gd name="T9" fmla="*/ 2 h 3"/>
                <a:gd name="T10" fmla="*/ 19 w 21"/>
                <a:gd name="T11" fmla="*/ 3 h 3"/>
                <a:gd name="T12" fmla="*/ 20 w 21"/>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21" h="3">
                  <a:moveTo>
                    <a:pt x="20" y="2"/>
                  </a:moveTo>
                  <a:cubicBezTo>
                    <a:pt x="21" y="2"/>
                    <a:pt x="20" y="1"/>
                    <a:pt x="19" y="1"/>
                  </a:cubicBezTo>
                  <a:cubicBezTo>
                    <a:pt x="2" y="0"/>
                    <a:pt x="2" y="0"/>
                    <a:pt x="2" y="0"/>
                  </a:cubicBezTo>
                  <a:cubicBezTo>
                    <a:pt x="1" y="0"/>
                    <a:pt x="0" y="1"/>
                    <a:pt x="0" y="1"/>
                  </a:cubicBezTo>
                  <a:cubicBezTo>
                    <a:pt x="0" y="2"/>
                    <a:pt x="1" y="2"/>
                    <a:pt x="1" y="2"/>
                  </a:cubicBezTo>
                  <a:cubicBezTo>
                    <a:pt x="19" y="3"/>
                    <a:pt x="19" y="3"/>
                    <a:pt x="19" y="3"/>
                  </a:cubicBezTo>
                  <a:cubicBezTo>
                    <a:pt x="20" y="3"/>
                    <a:pt x="20" y="3"/>
                    <a:pt x="20" y="2"/>
                  </a:cubicBezTo>
                  <a:close/>
                </a:path>
              </a:pathLst>
            </a:custGeom>
            <a:solidFill>
              <a:srgbClr val="F7D2A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3" name="Freeform 1122"/>
            <p:cNvSpPr>
              <a:spLocks/>
            </p:cNvSpPr>
            <p:nvPr/>
          </p:nvSpPr>
          <p:spPr bwMode="auto">
            <a:xfrm>
              <a:off x="5067300" y="2287588"/>
              <a:ext cx="38100" cy="6350"/>
            </a:xfrm>
            <a:custGeom>
              <a:avLst/>
              <a:gdLst>
                <a:gd name="T0" fmla="*/ 11 w 11"/>
                <a:gd name="T1" fmla="*/ 1 h 2"/>
                <a:gd name="T2" fmla="*/ 10 w 11"/>
                <a:gd name="T3" fmla="*/ 0 h 2"/>
                <a:gd name="T4" fmla="*/ 1 w 11"/>
                <a:gd name="T5" fmla="*/ 0 h 2"/>
                <a:gd name="T6" fmla="*/ 0 w 11"/>
                <a:gd name="T7" fmla="*/ 1 h 2"/>
                <a:gd name="T8" fmla="*/ 1 w 11"/>
                <a:gd name="T9" fmla="*/ 2 h 2"/>
                <a:gd name="T10" fmla="*/ 10 w 11"/>
                <a:gd name="T11" fmla="*/ 2 h 2"/>
                <a:gd name="T12" fmla="*/ 11 w 1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1" h="2">
                  <a:moveTo>
                    <a:pt x="11" y="1"/>
                  </a:moveTo>
                  <a:cubicBezTo>
                    <a:pt x="11" y="1"/>
                    <a:pt x="11" y="0"/>
                    <a:pt x="10" y="0"/>
                  </a:cubicBezTo>
                  <a:cubicBezTo>
                    <a:pt x="1" y="0"/>
                    <a:pt x="1" y="0"/>
                    <a:pt x="1" y="0"/>
                  </a:cubicBezTo>
                  <a:cubicBezTo>
                    <a:pt x="1" y="0"/>
                    <a:pt x="0" y="0"/>
                    <a:pt x="0" y="1"/>
                  </a:cubicBezTo>
                  <a:cubicBezTo>
                    <a:pt x="0" y="1"/>
                    <a:pt x="1" y="2"/>
                    <a:pt x="1" y="2"/>
                  </a:cubicBezTo>
                  <a:cubicBezTo>
                    <a:pt x="10" y="2"/>
                    <a:pt x="10" y="2"/>
                    <a:pt x="10" y="2"/>
                  </a:cubicBezTo>
                  <a:cubicBezTo>
                    <a:pt x="11" y="2"/>
                    <a:pt x="11" y="2"/>
                    <a:pt x="11" y="1"/>
                  </a:cubicBezTo>
                  <a:close/>
                </a:path>
              </a:pathLst>
            </a:custGeom>
            <a:solidFill>
              <a:srgbClr val="F7D2A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4" name="Freeform 1123"/>
            <p:cNvSpPr>
              <a:spLocks/>
            </p:cNvSpPr>
            <p:nvPr/>
          </p:nvSpPr>
          <p:spPr bwMode="auto">
            <a:xfrm>
              <a:off x="6053138" y="2022476"/>
              <a:ext cx="474663" cy="285750"/>
            </a:xfrm>
            <a:custGeom>
              <a:avLst/>
              <a:gdLst>
                <a:gd name="T0" fmla="*/ 138 w 138"/>
                <a:gd name="T1" fmla="*/ 0 h 83"/>
                <a:gd name="T2" fmla="*/ 30 w 138"/>
                <a:gd name="T3" fmla="*/ 13 h 83"/>
                <a:gd name="T4" fmla="*/ 0 w 138"/>
                <a:gd name="T5" fmla="*/ 76 h 83"/>
                <a:gd name="T6" fmla="*/ 18 w 138"/>
                <a:gd name="T7" fmla="*/ 77 h 83"/>
                <a:gd name="T8" fmla="*/ 33 w 138"/>
                <a:gd name="T9" fmla="*/ 57 h 83"/>
                <a:gd name="T10" fmla="*/ 46 w 138"/>
                <a:gd name="T11" fmla="*/ 40 h 83"/>
                <a:gd name="T12" fmla="*/ 134 w 138"/>
                <a:gd name="T13" fmla="*/ 43 h 83"/>
                <a:gd name="T14" fmla="*/ 138 w 138"/>
                <a:gd name="T15" fmla="*/ 0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83">
                  <a:moveTo>
                    <a:pt x="138" y="0"/>
                  </a:moveTo>
                  <a:cubicBezTo>
                    <a:pt x="30" y="13"/>
                    <a:pt x="30" y="13"/>
                    <a:pt x="30" y="13"/>
                  </a:cubicBezTo>
                  <a:cubicBezTo>
                    <a:pt x="0" y="76"/>
                    <a:pt x="0" y="76"/>
                    <a:pt x="0" y="76"/>
                  </a:cubicBezTo>
                  <a:cubicBezTo>
                    <a:pt x="0" y="76"/>
                    <a:pt x="8" y="83"/>
                    <a:pt x="18" y="77"/>
                  </a:cubicBezTo>
                  <a:cubicBezTo>
                    <a:pt x="29" y="70"/>
                    <a:pt x="33" y="57"/>
                    <a:pt x="33" y="57"/>
                  </a:cubicBezTo>
                  <a:cubicBezTo>
                    <a:pt x="46" y="40"/>
                    <a:pt x="46" y="40"/>
                    <a:pt x="46" y="40"/>
                  </a:cubicBezTo>
                  <a:cubicBezTo>
                    <a:pt x="134" y="43"/>
                    <a:pt x="134" y="43"/>
                    <a:pt x="134" y="43"/>
                  </a:cubicBezTo>
                  <a:lnTo>
                    <a:pt x="138" y="0"/>
                  </a:lnTo>
                  <a:close/>
                </a:path>
              </a:pathLst>
            </a:custGeom>
            <a:solidFill>
              <a:srgbClr val="D3A4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5" name="Freeform 1124"/>
            <p:cNvSpPr>
              <a:spLocks/>
            </p:cNvSpPr>
            <p:nvPr/>
          </p:nvSpPr>
          <p:spPr bwMode="auto">
            <a:xfrm>
              <a:off x="6207125" y="2070101"/>
              <a:ext cx="303213" cy="296863"/>
            </a:xfrm>
            <a:custGeom>
              <a:avLst/>
              <a:gdLst>
                <a:gd name="T0" fmla="*/ 83 w 88"/>
                <a:gd name="T1" fmla="*/ 0 h 86"/>
                <a:gd name="T2" fmla="*/ 8 w 88"/>
                <a:gd name="T3" fmla="*/ 31 h 86"/>
                <a:gd name="T4" fmla="*/ 0 w 88"/>
                <a:gd name="T5" fmla="*/ 83 h 86"/>
                <a:gd name="T6" fmla="*/ 13 w 88"/>
                <a:gd name="T7" fmla="*/ 79 h 86"/>
                <a:gd name="T8" fmla="*/ 19 w 88"/>
                <a:gd name="T9" fmla="*/ 62 h 86"/>
                <a:gd name="T10" fmla="*/ 25 w 88"/>
                <a:gd name="T11" fmla="*/ 47 h 86"/>
                <a:gd name="T12" fmla="*/ 88 w 88"/>
                <a:gd name="T13" fmla="*/ 31 h 86"/>
                <a:gd name="T14" fmla="*/ 83 w 88"/>
                <a:gd name="T15" fmla="*/ 0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86">
                  <a:moveTo>
                    <a:pt x="83" y="0"/>
                  </a:moveTo>
                  <a:cubicBezTo>
                    <a:pt x="8" y="31"/>
                    <a:pt x="8" y="31"/>
                    <a:pt x="8" y="31"/>
                  </a:cubicBezTo>
                  <a:cubicBezTo>
                    <a:pt x="0" y="83"/>
                    <a:pt x="0" y="83"/>
                    <a:pt x="0" y="83"/>
                  </a:cubicBezTo>
                  <a:cubicBezTo>
                    <a:pt x="0" y="83"/>
                    <a:pt x="7" y="86"/>
                    <a:pt x="13" y="79"/>
                  </a:cubicBezTo>
                  <a:cubicBezTo>
                    <a:pt x="19" y="72"/>
                    <a:pt x="19" y="62"/>
                    <a:pt x="19" y="62"/>
                  </a:cubicBezTo>
                  <a:cubicBezTo>
                    <a:pt x="25" y="47"/>
                    <a:pt x="25" y="47"/>
                    <a:pt x="25" y="47"/>
                  </a:cubicBezTo>
                  <a:cubicBezTo>
                    <a:pt x="88" y="31"/>
                    <a:pt x="88" y="31"/>
                    <a:pt x="88" y="31"/>
                  </a:cubicBezTo>
                  <a:lnTo>
                    <a:pt x="83" y="0"/>
                  </a:lnTo>
                  <a:close/>
                </a:path>
              </a:pathLst>
            </a:custGeom>
            <a:solidFill>
              <a:srgbClr val="D3A4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6" name="Freeform 1125"/>
            <p:cNvSpPr>
              <a:spLocks/>
            </p:cNvSpPr>
            <p:nvPr/>
          </p:nvSpPr>
          <p:spPr bwMode="auto">
            <a:xfrm>
              <a:off x="6242050" y="2049463"/>
              <a:ext cx="144463" cy="96838"/>
            </a:xfrm>
            <a:custGeom>
              <a:avLst/>
              <a:gdLst>
                <a:gd name="T0" fmla="*/ 91 w 91"/>
                <a:gd name="T1" fmla="*/ 22 h 61"/>
                <a:gd name="T2" fmla="*/ 0 w 91"/>
                <a:gd name="T3" fmla="*/ 61 h 61"/>
                <a:gd name="T4" fmla="*/ 87 w 91"/>
                <a:gd name="T5" fmla="*/ 0 h 61"/>
                <a:gd name="T6" fmla="*/ 91 w 91"/>
                <a:gd name="T7" fmla="*/ 22 h 61"/>
              </a:gdLst>
              <a:ahLst/>
              <a:cxnLst>
                <a:cxn ang="0">
                  <a:pos x="T0" y="T1"/>
                </a:cxn>
                <a:cxn ang="0">
                  <a:pos x="T2" y="T3"/>
                </a:cxn>
                <a:cxn ang="0">
                  <a:pos x="T4" y="T5"/>
                </a:cxn>
                <a:cxn ang="0">
                  <a:pos x="T6" y="T7"/>
                </a:cxn>
              </a:cxnLst>
              <a:rect l="0" t="0" r="r" b="b"/>
              <a:pathLst>
                <a:path w="91" h="61">
                  <a:moveTo>
                    <a:pt x="91" y="22"/>
                  </a:moveTo>
                  <a:lnTo>
                    <a:pt x="0" y="61"/>
                  </a:lnTo>
                  <a:lnTo>
                    <a:pt x="87" y="0"/>
                  </a:lnTo>
                  <a:lnTo>
                    <a:pt x="91" y="22"/>
                  </a:lnTo>
                  <a:close/>
                </a:path>
              </a:pathLst>
            </a:custGeom>
            <a:solidFill>
              <a:srgbClr val="D3A4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7" name="Freeform 1126"/>
            <p:cNvSpPr>
              <a:spLocks/>
            </p:cNvSpPr>
            <p:nvPr/>
          </p:nvSpPr>
          <p:spPr bwMode="auto">
            <a:xfrm>
              <a:off x="6056313" y="2225676"/>
              <a:ext cx="41275" cy="55563"/>
            </a:xfrm>
            <a:custGeom>
              <a:avLst/>
              <a:gdLst>
                <a:gd name="T0" fmla="*/ 12 w 12"/>
                <a:gd name="T1" fmla="*/ 4 h 16"/>
                <a:gd name="T2" fmla="*/ 4 w 12"/>
                <a:gd name="T3" fmla="*/ 15 h 16"/>
                <a:gd name="T4" fmla="*/ 0 w 12"/>
                <a:gd name="T5" fmla="*/ 15 h 16"/>
                <a:gd name="T6" fmla="*/ 7 w 12"/>
                <a:gd name="T7" fmla="*/ 0 h 16"/>
                <a:gd name="T8" fmla="*/ 12 w 12"/>
                <a:gd name="T9" fmla="*/ 4 h 16"/>
              </a:gdLst>
              <a:ahLst/>
              <a:cxnLst>
                <a:cxn ang="0">
                  <a:pos x="T0" y="T1"/>
                </a:cxn>
                <a:cxn ang="0">
                  <a:pos x="T2" y="T3"/>
                </a:cxn>
                <a:cxn ang="0">
                  <a:pos x="T4" y="T5"/>
                </a:cxn>
                <a:cxn ang="0">
                  <a:pos x="T6" y="T7"/>
                </a:cxn>
                <a:cxn ang="0">
                  <a:pos x="T8" y="T9"/>
                </a:cxn>
              </a:cxnLst>
              <a:rect l="0" t="0" r="r" b="b"/>
              <a:pathLst>
                <a:path w="12" h="16">
                  <a:moveTo>
                    <a:pt x="12" y="4"/>
                  </a:moveTo>
                  <a:cubicBezTo>
                    <a:pt x="12" y="4"/>
                    <a:pt x="9" y="13"/>
                    <a:pt x="4" y="15"/>
                  </a:cubicBezTo>
                  <a:cubicBezTo>
                    <a:pt x="2" y="16"/>
                    <a:pt x="1" y="16"/>
                    <a:pt x="0" y="15"/>
                  </a:cubicBezTo>
                  <a:cubicBezTo>
                    <a:pt x="7" y="0"/>
                    <a:pt x="7" y="0"/>
                    <a:pt x="7" y="0"/>
                  </a:cubicBezTo>
                  <a:lnTo>
                    <a:pt x="12" y="4"/>
                  </a:lnTo>
                  <a:close/>
                </a:path>
              </a:pathLst>
            </a:custGeom>
            <a:solidFill>
              <a:srgbClr val="E8BE8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1127"/>
            <p:cNvSpPr>
              <a:spLocks/>
            </p:cNvSpPr>
            <p:nvPr/>
          </p:nvSpPr>
          <p:spPr bwMode="auto">
            <a:xfrm>
              <a:off x="5965825" y="1939926"/>
              <a:ext cx="957263" cy="627063"/>
            </a:xfrm>
            <a:custGeom>
              <a:avLst/>
              <a:gdLst>
                <a:gd name="T0" fmla="*/ 48 w 278"/>
                <a:gd name="T1" fmla="*/ 101 h 182"/>
                <a:gd name="T2" fmla="*/ 78 w 278"/>
                <a:gd name="T3" fmla="*/ 100 h 182"/>
                <a:gd name="T4" fmla="*/ 123 w 278"/>
                <a:gd name="T5" fmla="*/ 101 h 182"/>
                <a:gd name="T6" fmla="*/ 137 w 278"/>
                <a:gd name="T7" fmla="*/ 82 h 182"/>
                <a:gd name="T8" fmla="*/ 117 w 278"/>
                <a:gd name="T9" fmla="*/ 51 h 182"/>
                <a:gd name="T10" fmla="*/ 89 w 278"/>
                <a:gd name="T11" fmla="*/ 34 h 182"/>
                <a:gd name="T12" fmla="*/ 34 w 278"/>
                <a:gd name="T13" fmla="*/ 74 h 182"/>
                <a:gd name="T14" fmla="*/ 0 w 278"/>
                <a:gd name="T15" fmla="*/ 77 h 182"/>
                <a:gd name="T16" fmla="*/ 19 w 278"/>
                <a:gd name="T17" fmla="*/ 52 h 182"/>
                <a:gd name="T18" fmla="*/ 78 w 278"/>
                <a:gd name="T19" fmla="*/ 0 h 182"/>
                <a:gd name="T20" fmla="*/ 173 w 278"/>
                <a:gd name="T21" fmla="*/ 17 h 182"/>
                <a:gd name="T22" fmla="*/ 218 w 278"/>
                <a:gd name="T23" fmla="*/ 108 h 182"/>
                <a:gd name="T24" fmla="*/ 278 w 278"/>
                <a:gd name="T25" fmla="*/ 143 h 182"/>
                <a:gd name="T26" fmla="*/ 244 w 278"/>
                <a:gd name="T27" fmla="*/ 171 h 182"/>
                <a:gd name="T28" fmla="*/ 226 w 278"/>
                <a:gd name="T29" fmla="*/ 180 h 182"/>
                <a:gd name="T30" fmla="*/ 198 w 278"/>
                <a:gd name="T31" fmla="*/ 172 h 182"/>
                <a:gd name="T32" fmla="*/ 139 w 278"/>
                <a:gd name="T33" fmla="*/ 158 h 182"/>
                <a:gd name="T34" fmla="*/ 73 w 278"/>
                <a:gd name="T35" fmla="*/ 129 h 182"/>
                <a:gd name="T36" fmla="*/ 47 w 278"/>
                <a:gd name="T37" fmla="*/ 115 h 182"/>
                <a:gd name="T38" fmla="*/ 48 w 278"/>
                <a:gd name="T39" fmla="*/ 10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8" h="182">
                  <a:moveTo>
                    <a:pt x="48" y="101"/>
                  </a:moveTo>
                  <a:cubicBezTo>
                    <a:pt x="57" y="92"/>
                    <a:pt x="78" y="100"/>
                    <a:pt x="78" y="100"/>
                  </a:cubicBezTo>
                  <a:cubicBezTo>
                    <a:pt x="78" y="100"/>
                    <a:pt x="106" y="108"/>
                    <a:pt x="123" y="101"/>
                  </a:cubicBezTo>
                  <a:cubicBezTo>
                    <a:pt x="130" y="98"/>
                    <a:pt x="139" y="100"/>
                    <a:pt x="137" y="82"/>
                  </a:cubicBezTo>
                  <a:cubicBezTo>
                    <a:pt x="134" y="58"/>
                    <a:pt x="117" y="51"/>
                    <a:pt x="117" y="51"/>
                  </a:cubicBezTo>
                  <a:cubicBezTo>
                    <a:pt x="89" y="34"/>
                    <a:pt x="89" y="34"/>
                    <a:pt x="89" y="34"/>
                  </a:cubicBezTo>
                  <a:cubicBezTo>
                    <a:pt x="89" y="34"/>
                    <a:pt x="43" y="67"/>
                    <a:pt x="34" y="74"/>
                  </a:cubicBezTo>
                  <a:cubicBezTo>
                    <a:pt x="13" y="91"/>
                    <a:pt x="0" y="77"/>
                    <a:pt x="0" y="77"/>
                  </a:cubicBezTo>
                  <a:cubicBezTo>
                    <a:pt x="19" y="52"/>
                    <a:pt x="19" y="52"/>
                    <a:pt x="19" y="52"/>
                  </a:cubicBezTo>
                  <a:cubicBezTo>
                    <a:pt x="78" y="0"/>
                    <a:pt x="78" y="0"/>
                    <a:pt x="78" y="0"/>
                  </a:cubicBezTo>
                  <a:cubicBezTo>
                    <a:pt x="173" y="17"/>
                    <a:pt x="173" y="17"/>
                    <a:pt x="173" y="17"/>
                  </a:cubicBezTo>
                  <a:cubicBezTo>
                    <a:pt x="218" y="108"/>
                    <a:pt x="218" y="108"/>
                    <a:pt x="218" y="108"/>
                  </a:cubicBezTo>
                  <a:cubicBezTo>
                    <a:pt x="278" y="143"/>
                    <a:pt x="278" y="143"/>
                    <a:pt x="278" y="143"/>
                  </a:cubicBezTo>
                  <a:cubicBezTo>
                    <a:pt x="278" y="143"/>
                    <a:pt x="266" y="165"/>
                    <a:pt x="244" y="171"/>
                  </a:cubicBezTo>
                  <a:cubicBezTo>
                    <a:pt x="238" y="173"/>
                    <a:pt x="237" y="182"/>
                    <a:pt x="226" y="180"/>
                  </a:cubicBezTo>
                  <a:cubicBezTo>
                    <a:pt x="213" y="177"/>
                    <a:pt x="201" y="174"/>
                    <a:pt x="198" y="172"/>
                  </a:cubicBezTo>
                  <a:cubicBezTo>
                    <a:pt x="192" y="170"/>
                    <a:pt x="139" y="158"/>
                    <a:pt x="139" y="158"/>
                  </a:cubicBezTo>
                  <a:cubicBezTo>
                    <a:pt x="73" y="129"/>
                    <a:pt x="73" y="129"/>
                    <a:pt x="73" y="129"/>
                  </a:cubicBezTo>
                  <a:cubicBezTo>
                    <a:pt x="47" y="115"/>
                    <a:pt x="47" y="115"/>
                    <a:pt x="47" y="115"/>
                  </a:cubicBezTo>
                  <a:cubicBezTo>
                    <a:pt x="47" y="115"/>
                    <a:pt x="40" y="107"/>
                    <a:pt x="48" y="101"/>
                  </a:cubicBezTo>
                  <a:close/>
                </a:path>
              </a:pathLst>
            </a:custGeom>
            <a:solidFill>
              <a:srgbClr val="E8BE8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9" name="Freeform 1128"/>
            <p:cNvSpPr>
              <a:spLocks/>
            </p:cNvSpPr>
            <p:nvPr/>
          </p:nvSpPr>
          <p:spPr bwMode="auto">
            <a:xfrm>
              <a:off x="6499225" y="2066926"/>
              <a:ext cx="114300" cy="100013"/>
            </a:xfrm>
            <a:custGeom>
              <a:avLst/>
              <a:gdLst>
                <a:gd name="T0" fmla="*/ 32 w 33"/>
                <a:gd name="T1" fmla="*/ 10 h 29"/>
                <a:gd name="T2" fmla="*/ 23 w 33"/>
                <a:gd name="T3" fmla="*/ 25 h 29"/>
                <a:gd name="T4" fmla="*/ 16 w 33"/>
                <a:gd name="T5" fmla="*/ 27 h 29"/>
                <a:gd name="T6" fmla="*/ 1 w 33"/>
                <a:gd name="T7" fmla="*/ 18 h 29"/>
                <a:gd name="T8" fmla="*/ 10 w 33"/>
                <a:gd name="T9" fmla="*/ 3 h 29"/>
                <a:gd name="T10" fmla="*/ 17 w 33"/>
                <a:gd name="T11" fmla="*/ 1 h 29"/>
                <a:gd name="T12" fmla="*/ 32 w 33"/>
                <a:gd name="T13" fmla="*/ 10 h 29"/>
              </a:gdLst>
              <a:ahLst/>
              <a:cxnLst>
                <a:cxn ang="0">
                  <a:pos x="T0" y="T1"/>
                </a:cxn>
                <a:cxn ang="0">
                  <a:pos x="T2" y="T3"/>
                </a:cxn>
                <a:cxn ang="0">
                  <a:pos x="T4" y="T5"/>
                </a:cxn>
                <a:cxn ang="0">
                  <a:pos x="T6" y="T7"/>
                </a:cxn>
                <a:cxn ang="0">
                  <a:pos x="T8" y="T9"/>
                </a:cxn>
                <a:cxn ang="0">
                  <a:pos x="T10" y="T11"/>
                </a:cxn>
                <a:cxn ang="0">
                  <a:pos x="T12" y="T13"/>
                </a:cxn>
              </a:cxnLst>
              <a:rect l="0" t="0" r="r" b="b"/>
              <a:pathLst>
                <a:path w="33" h="29">
                  <a:moveTo>
                    <a:pt x="32" y="10"/>
                  </a:moveTo>
                  <a:cubicBezTo>
                    <a:pt x="33" y="17"/>
                    <a:pt x="29" y="24"/>
                    <a:pt x="23" y="25"/>
                  </a:cubicBezTo>
                  <a:cubicBezTo>
                    <a:pt x="16" y="27"/>
                    <a:pt x="16" y="27"/>
                    <a:pt x="16" y="27"/>
                  </a:cubicBezTo>
                  <a:cubicBezTo>
                    <a:pt x="10" y="29"/>
                    <a:pt x="3" y="25"/>
                    <a:pt x="1" y="18"/>
                  </a:cubicBezTo>
                  <a:cubicBezTo>
                    <a:pt x="0" y="11"/>
                    <a:pt x="4" y="5"/>
                    <a:pt x="10" y="3"/>
                  </a:cubicBezTo>
                  <a:cubicBezTo>
                    <a:pt x="17" y="1"/>
                    <a:pt x="17" y="1"/>
                    <a:pt x="17" y="1"/>
                  </a:cubicBezTo>
                  <a:cubicBezTo>
                    <a:pt x="23" y="0"/>
                    <a:pt x="30" y="4"/>
                    <a:pt x="32" y="10"/>
                  </a:cubicBezTo>
                  <a:close/>
                </a:path>
              </a:pathLst>
            </a:custGeom>
            <a:solidFill>
              <a:srgbClr val="ED5D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0" name="Freeform 1129"/>
            <p:cNvSpPr>
              <a:spLocks/>
            </p:cNvSpPr>
            <p:nvPr/>
          </p:nvSpPr>
          <p:spPr bwMode="auto">
            <a:xfrm>
              <a:off x="5794375" y="2195513"/>
              <a:ext cx="303213" cy="136525"/>
            </a:xfrm>
            <a:custGeom>
              <a:avLst/>
              <a:gdLst>
                <a:gd name="T0" fmla="*/ 176 w 191"/>
                <a:gd name="T1" fmla="*/ 0 h 86"/>
                <a:gd name="T2" fmla="*/ 43 w 191"/>
                <a:gd name="T3" fmla="*/ 34 h 86"/>
                <a:gd name="T4" fmla="*/ 0 w 191"/>
                <a:gd name="T5" fmla="*/ 73 h 86"/>
                <a:gd name="T6" fmla="*/ 56 w 191"/>
                <a:gd name="T7" fmla="*/ 86 h 86"/>
                <a:gd name="T8" fmla="*/ 191 w 191"/>
                <a:gd name="T9" fmla="*/ 52 h 86"/>
                <a:gd name="T10" fmla="*/ 176 w 191"/>
                <a:gd name="T11" fmla="*/ 0 h 86"/>
              </a:gdLst>
              <a:ahLst/>
              <a:cxnLst>
                <a:cxn ang="0">
                  <a:pos x="T0" y="T1"/>
                </a:cxn>
                <a:cxn ang="0">
                  <a:pos x="T2" y="T3"/>
                </a:cxn>
                <a:cxn ang="0">
                  <a:pos x="T4" y="T5"/>
                </a:cxn>
                <a:cxn ang="0">
                  <a:pos x="T6" y="T7"/>
                </a:cxn>
                <a:cxn ang="0">
                  <a:pos x="T8" y="T9"/>
                </a:cxn>
                <a:cxn ang="0">
                  <a:pos x="T10" y="T11"/>
                </a:cxn>
              </a:cxnLst>
              <a:rect l="0" t="0" r="r" b="b"/>
              <a:pathLst>
                <a:path w="191" h="86">
                  <a:moveTo>
                    <a:pt x="176" y="0"/>
                  </a:moveTo>
                  <a:lnTo>
                    <a:pt x="43" y="34"/>
                  </a:lnTo>
                  <a:lnTo>
                    <a:pt x="0" y="73"/>
                  </a:lnTo>
                  <a:lnTo>
                    <a:pt x="56" y="86"/>
                  </a:lnTo>
                  <a:lnTo>
                    <a:pt x="191" y="52"/>
                  </a:lnTo>
                  <a:lnTo>
                    <a:pt x="176" y="0"/>
                  </a:lnTo>
                  <a:close/>
                </a:path>
              </a:pathLst>
            </a:custGeom>
            <a:solidFill>
              <a:srgbClr val="E8BE8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1" name="Freeform 1130"/>
            <p:cNvSpPr>
              <a:spLocks/>
            </p:cNvSpPr>
            <p:nvPr/>
          </p:nvSpPr>
          <p:spPr bwMode="auto">
            <a:xfrm>
              <a:off x="5880100" y="2132013"/>
              <a:ext cx="654050" cy="200025"/>
            </a:xfrm>
            <a:custGeom>
              <a:avLst/>
              <a:gdLst>
                <a:gd name="T0" fmla="*/ 412 w 412"/>
                <a:gd name="T1" fmla="*/ 22 h 126"/>
                <a:gd name="T2" fmla="*/ 7 w 412"/>
                <a:gd name="T3" fmla="*/ 126 h 126"/>
                <a:gd name="T4" fmla="*/ 0 w 412"/>
                <a:gd name="T5" fmla="*/ 105 h 126"/>
                <a:gd name="T6" fmla="*/ 406 w 412"/>
                <a:gd name="T7" fmla="*/ 0 h 126"/>
                <a:gd name="T8" fmla="*/ 412 w 412"/>
                <a:gd name="T9" fmla="*/ 22 h 126"/>
              </a:gdLst>
              <a:ahLst/>
              <a:cxnLst>
                <a:cxn ang="0">
                  <a:pos x="T0" y="T1"/>
                </a:cxn>
                <a:cxn ang="0">
                  <a:pos x="T2" y="T3"/>
                </a:cxn>
                <a:cxn ang="0">
                  <a:pos x="T4" y="T5"/>
                </a:cxn>
                <a:cxn ang="0">
                  <a:pos x="T6" y="T7"/>
                </a:cxn>
                <a:cxn ang="0">
                  <a:pos x="T8" y="T9"/>
                </a:cxn>
              </a:cxnLst>
              <a:rect l="0" t="0" r="r" b="b"/>
              <a:pathLst>
                <a:path w="412" h="126">
                  <a:moveTo>
                    <a:pt x="412" y="22"/>
                  </a:moveTo>
                  <a:lnTo>
                    <a:pt x="7" y="126"/>
                  </a:lnTo>
                  <a:lnTo>
                    <a:pt x="0" y="105"/>
                  </a:lnTo>
                  <a:lnTo>
                    <a:pt x="406" y="0"/>
                  </a:lnTo>
                  <a:lnTo>
                    <a:pt x="412" y="22"/>
                  </a:lnTo>
                  <a:close/>
                </a:path>
              </a:pathLst>
            </a:custGeom>
            <a:solidFill>
              <a:srgbClr val="FFBE4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2" name="Freeform 1131"/>
            <p:cNvSpPr>
              <a:spLocks/>
            </p:cNvSpPr>
            <p:nvPr/>
          </p:nvSpPr>
          <p:spPr bwMode="auto">
            <a:xfrm>
              <a:off x="5865813" y="2081213"/>
              <a:ext cx="655638" cy="200025"/>
            </a:xfrm>
            <a:custGeom>
              <a:avLst/>
              <a:gdLst>
                <a:gd name="T0" fmla="*/ 413 w 413"/>
                <a:gd name="T1" fmla="*/ 22 h 126"/>
                <a:gd name="T2" fmla="*/ 7 w 413"/>
                <a:gd name="T3" fmla="*/ 126 h 126"/>
                <a:gd name="T4" fmla="*/ 0 w 413"/>
                <a:gd name="T5" fmla="*/ 104 h 126"/>
                <a:gd name="T6" fmla="*/ 406 w 413"/>
                <a:gd name="T7" fmla="*/ 0 h 126"/>
                <a:gd name="T8" fmla="*/ 413 w 413"/>
                <a:gd name="T9" fmla="*/ 22 h 126"/>
              </a:gdLst>
              <a:ahLst/>
              <a:cxnLst>
                <a:cxn ang="0">
                  <a:pos x="T0" y="T1"/>
                </a:cxn>
                <a:cxn ang="0">
                  <a:pos x="T2" y="T3"/>
                </a:cxn>
                <a:cxn ang="0">
                  <a:pos x="T4" y="T5"/>
                </a:cxn>
                <a:cxn ang="0">
                  <a:pos x="T6" y="T7"/>
                </a:cxn>
                <a:cxn ang="0">
                  <a:pos x="T8" y="T9"/>
                </a:cxn>
              </a:cxnLst>
              <a:rect l="0" t="0" r="r" b="b"/>
              <a:pathLst>
                <a:path w="413" h="126">
                  <a:moveTo>
                    <a:pt x="413" y="22"/>
                  </a:moveTo>
                  <a:lnTo>
                    <a:pt x="7" y="126"/>
                  </a:lnTo>
                  <a:lnTo>
                    <a:pt x="0" y="104"/>
                  </a:lnTo>
                  <a:lnTo>
                    <a:pt x="406" y="0"/>
                  </a:lnTo>
                  <a:lnTo>
                    <a:pt x="413" y="22"/>
                  </a:lnTo>
                  <a:close/>
                </a:path>
              </a:pathLst>
            </a:custGeom>
            <a:solidFill>
              <a:srgbClr val="E58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3" name="Freeform 1132"/>
            <p:cNvSpPr>
              <a:spLocks/>
            </p:cNvSpPr>
            <p:nvPr/>
          </p:nvSpPr>
          <p:spPr bwMode="auto">
            <a:xfrm>
              <a:off x="5873750" y="2108201"/>
              <a:ext cx="654050" cy="200025"/>
            </a:xfrm>
            <a:custGeom>
              <a:avLst/>
              <a:gdLst>
                <a:gd name="T0" fmla="*/ 412 w 412"/>
                <a:gd name="T1" fmla="*/ 22 h 126"/>
                <a:gd name="T2" fmla="*/ 6 w 412"/>
                <a:gd name="T3" fmla="*/ 126 h 126"/>
                <a:gd name="T4" fmla="*/ 0 w 412"/>
                <a:gd name="T5" fmla="*/ 104 h 126"/>
                <a:gd name="T6" fmla="*/ 405 w 412"/>
                <a:gd name="T7" fmla="*/ 0 h 126"/>
                <a:gd name="T8" fmla="*/ 412 w 412"/>
                <a:gd name="T9" fmla="*/ 22 h 126"/>
              </a:gdLst>
              <a:ahLst/>
              <a:cxnLst>
                <a:cxn ang="0">
                  <a:pos x="T0" y="T1"/>
                </a:cxn>
                <a:cxn ang="0">
                  <a:pos x="T2" y="T3"/>
                </a:cxn>
                <a:cxn ang="0">
                  <a:pos x="T4" y="T5"/>
                </a:cxn>
                <a:cxn ang="0">
                  <a:pos x="T6" y="T7"/>
                </a:cxn>
                <a:cxn ang="0">
                  <a:pos x="T8" y="T9"/>
                </a:cxn>
              </a:cxnLst>
              <a:rect l="0" t="0" r="r" b="b"/>
              <a:pathLst>
                <a:path w="412" h="126">
                  <a:moveTo>
                    <a:pt x="412" y="22"/>
                  </a:moveTo>
                  <a:lnTo>
                    <a:pt x="6" y="126"/>
                  </a:lnTo>
                  <a:lnTo>
                    <a:pt x="0" y="104"/>
                  </a:lnTo>
                  <a:lnTo>
                    <a:pt x="405" y="0"/>
                  </a:lnTo>
                  <a:lnTo>
                    <a:pt x="412" y="22"/>
                  </a:lnTo>
                  <a:close/>
                </a:path>
              </a:pathLst>
            </a:custGeom>
            <a:solidFill>
              <a:srgbClr val="F7A8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4" name="Freeform 1133"/>
            <p:cNvSpPr>
              <a:spLocks/>
            </p:cNvSpPr>
            <p:nvPr/>
          </p:nvSpPr>
          <p:spPr bwMode="auto">
            <a:xfrm>
              <a:off x="5794375" y="2287588"/>
              <a:ext cx="34925" cy="31750"/>
            </a:xfrm>
            <a:custGeom>
              <a:avLst/>
              <a:gdLst>
                <a:gd name="T0" fmla="*/ 17 w 22"/>
                <a:gd name="T1" fmla="*/ 0 h 20"/>
                <a:gd name="T2" fmla="*/ 0 w 22"/>
                <a:gd name="T3" fmla="*/ 15 h 20"/>
                <a:gd name="T4" fmla="*/ 22 w 22"/>
                <a:gd name="T5" fmla="*/ 20 h 20"/>
                <a:gd name="T6" fmla="*/ 17 w 22"/>
                <a:gd name="T7" fmla="*/ 0 h 20"/>
              </a:gdLst>
              <a:ahLst/>
              <a:cxnLst>
                <a:cxn ang="0">
                  <a:pos x="T0" y="T1"/>
                </a:cxn>
                <a:cxn ang="0">
                  <a:pos x="T2" y="T3"/>
                </a:cxn>
                <a:cxn ang="0">
                  <a:pos x="T4" y="T5"/>
                </a:cxn>
                <a:cxn ang="0">
                  <a:pos x="T6" y="T7"/>
                </a:cxn>
              </a:cxnLst>
              <a:rect l="0" t="0" r="r" b="b"/>
              <a:pathLst>
                <a:path w="22" h="20">
                  <a:moveTo>
                    <a:pt x="17" y="0"/>
                  </a:moveTo>
                  <a:lnTo>
                    <a:pt x="0" y="15"/>
                  </a:lnTo>
                  <a:lnTo>
                    <a:pt x="22" y="20"/>
                  </a:lnTo>
                  <a:lnTo>
                    <a:pt x="17" y="0"/>
                  </a:lnTo>
                  <a:close/>
                </a:path>
              </a:pathLst>
            </a:custGeom>
            <a:solidFill>
              <a:srgbClr val="F7A8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5" name="Freeform 1134"/>
            <p:cNvSpPr>
              <a:spLocks/>
            </p:cNvSpPr>
            <p:nvPr/>
          </p:nvSpPr>
          <p:spPr bwMode="auto">
            <a:xfrm>
              <a:off x="6507163" y="2066926"/>
              <a:ext cx="71438" cy="103188"/>
            </a:xfrm>
            <a:custGeom>
              <a:avLst/>
              <a:gdLst>
                <a:gd name="T0" fmla="*/ 45 w 45"/>
                <a:gd name="T1" fmla="*/ 59 h 65"/>
                <a:gd name="T2" fmla="*/ 13 w 45"/>
                <a:gd name="T3" fmla="*/ 65 h 65"/>
                <a:gd name="T4" fmla="*/ 0 w 45"/>
                <a:gd name="T5" fmla="*/ 9 h 65"/>
                <a:gd name="T6" fmla="*/ 30 w 45"/>
                <a:gd name="T7" fmla="*/ 0 h 65"/>
                <a:gd name="T8" fmla="*/ 45 w 45"/>
                <a:gd name="T9" fmla="*/ 59 h 65"/>
              </a:gdLst>
              <a:ahLst/>
              <a:cxnLst>
                <a:cxn ang="0">
                  <a:pos x="T0" y="T1"/>
                </a:cxn>
                <a:cxn ang="0">
                  <a:pos x="T2" y="T3"/>
                </a:cxn>
                <a:cxn ang="0">
                  <a:pos x="T4" y="T5"/>
                </a:cxn>
                <a:cxn ang="0">
                  <a:pos x="T6" y="T7"/>
                </a:cxn>
                <a:cxn ang="0">
                  <a:pos x="T8" y="T9"/>
                </a:cxn>
              </a:cxnLst>
              <a:rect l="0" t="0" r="r" b="b"/>
              <a:pathLst>
                <a:path w="45" h="65">
                  <a:moveTo>
                    <a:pt x="45" y="59"/>
                  </a:moveTo>
                  <a:lnTo>
                    <a:pt x="13" y="65"/>
                  </a:lnTo>
                  <a:lnTo>
                    <a:pt x="0" y="9"/>
                  </a:lnTo>
                  <a:lnTo>
                    <a:pt x="30" y="0"/>
                  </a:lnTo>
                  <a:lnTo>
                    <a:pt x="45" y="59"/>
                  </a:lnTo>
                  <a:close/>
                </a:path>
              </a:pathLst>
            </a:custGeom>
            <a:solidFill>
              <a:srgbClr val="77AB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6" name="Freeform 1135"/>
            <p:cNvSpPr>
              <a:spLocks/>
            </p:cNvSpPr>
            <p:nvPr/>
          </p:nvSpPr>
          <p:spPr bwMode="auto">
            <a:xfrm>
              <a:off x="6499225" y="2078038"/>
              <a:ext cx="38100" cy="95250"/>
            </a:xfrm>
            <a:custGeom>
              <a:avLst/>
              <a:gdLst>
                <a:gd name="T0" fmla="*/ 24 w 24"/>
                <a:gd name="T1" fmla="*/ 58 h 60"/>
                <a:gd name="T2" fmla="*/ 18 w 24"/>
                <a:gd name="T3" fmla="*/ 60 h 60"/>
                <a:gd name="T4" fmla="*/ 0 w 24"/>
                <a:gd name="T5" fmla="*/ 2 h 60"/>
                <a:gd name="T6" fmla="*/ 9 w 24"/>
                <a:gd name="T7" fmla="*/ 0 h 60"/>
                <a:gd name="T8" fmla="*/ 24 w 24"/>
                <a:gd name="T9" fmla="*/ 58 h 60"/>
              </a:gdLst>
              <a:ahLst/>
              <a:cxnLst>
                <a:cxn ang="0">
                  <a:pos x="T0" y="T1"/>
                </a:cxn>
                <a:cxn ang="0">
                  <a:pos x="T2" y="T3"/>
                </a:cxn>
                <a:cxn ang="0">
                  <a:pos x="T4" y="T5"/>
                </a:cxn>
                <a:cxn ang="0">
                  <a:pos x="T6" y="T7"/>
                </a:cxn>
                <a:cxn ang="0">
                  <a:pos x="T8" y="T9"/>
                </a:cxn>
              </a:cxnLst>
              <a:rect l="0" t="0" r="r" b="b"/>
              <a:pathLst>
                <a:path w="24" h="60">
                  <a:moveTo>
                    <a:pt x="24" y="58"/>
                  </a:moveTo>
                  <a:lnTo>
                    <a:pt x="18" y="60"/>
                  </a:lnTo>
                  <a:lnTo>
                    <a:pt x="0" y="2"/>
                  </a:lnTo>
                  <a:lnTo>
                    <a:pt x="9" y="0"/>
                  </a:lnTo>
                  <a:lnTo>
                    <a:pt x="24" y="58"/>
                  </a:lnTo>
                  <a:close/>
                </a:path>
              </a:pathLst>
            </a:cu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7" name="Freeform 1136"/>
            <p:cNvSpPr>
              <a:spLocks/>
            </p:cNvSpPr>
            <p:nvPr/>
          </p:nvSpPr>
          <p:spPr bwMode="auto">
            <a:xfrm>
              <a:off x="6524625" y="2070101"/>
              <a:ext cx="38100" cy="100013"/>
            </a:xfrm>
            <a:custGeom>
              <a:avLst/>
              <a:gdLst>
                <a:gd name="T0" fmla="*/ 24 w 24"/>
                <a:gd name="T1" fmla="*/ 61 h 63"/>
                <a:gd name="T2" fmla="*/ 15 w 24"/>
                <a:gd name="T3" fmla="*/ 63 h 63"/>
                <a:gd name="T4" fmla="*/ 0 w 24"/>
                <a:gd name="T5" fmla="*/ 3 h 63"/>
                <a:gd name="T6" fmla="*/ 6 w 24"/>
                <a:gd name="T7" fmla="*/ 0 h 63"/>
                <a:gd name="T8" fmla="*/ 24 w 24"/>
                <a:gd name="T9" fmla="*/ 61 h 63"/>
              </a:gdLst>
              <a:ahLst/>
              <a:cxnLst>
                <a:cxn ang="0">
                  <a:pos x="T0" y="T1"/>
                </a:cxn>
                <a:cxn ang="0">
                  <a:pos x="T2" y="T3"/>
                </a:cxn>
                <a:cxn ang="0">
                  <a:pos x="T4" y="T5"/>
                </a:cxn>
                <a:cxn ang="0">
                  <a:pos x="T6" y="T7"/>
                </a:cxn>
                <a:cxn ang="0">
                  <a:pos x="T8" y="T9"/>
                </a:cxn>
              </a:cxnLst>
              <a:rect l="0" t="0" r="r" b="b"/>
              <a:pathLst>
                <a:path w="24" h="63">
                  <a:moveTo>
                    <a:pt x="24" y="61"/>
                  </a:moveTo>
                  <a:lnTo>
                    <a:pt x="15" y="63"/>
                  </a:lnTo>
                  <a:lnTo>
                    <a:pt x="0" y="3"/>
                  </a:lnTo>
                  <a:lnTo>
                    <a:pt x="6" y="0"/>
                  </a:lnTo>
                  <a:lnTo>
                    <a:pt x="24" y="61"/>
                  </a:lnTo>
                  <a:close/>
                </a:path>
              </a:pathLst>
            </a:cu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8" name="Freeform 1137"/>
            <p:cNvSpPr>
              <a:spLocks/>
            </p:cNvSpPr>
            <p:nvPr/>
          </p:nvSpPr>
          <p:spPr bwMode="auto">
            <a:xfrm>
              <a:off x="6545263" y="2066926"/>
              <a:ext cx="38100" cy="96838"/>
            </a:xfrm>
            <a:custGeom>
              <a:avLst/>
              <a:gdLst>
                <a:gd name="T0" fmla="*/ 24 w 24"/>
                <a:gd name="T1" fmla="*/ 59 h 61"/>
                <a:gd name="T2" fmla="*/ 15 w 24"/>
                <a:gd name="T3" fmla="*/ 61 h 61"/>
                <a:gd name="T4" fmla="*/ 0 w 24"/>
                <a:gd name="T5" fmla="*/ 2 h 61"/>
                <a:gd name="T6" fmla="*/ 8 w 24"/>
                <a:gd name="T7" fmla="*/ 0 h 61"/>
                <a:gd name="T8" fmla="*/ 24 w 24"/>
                <a:gd name="T9" fmla="*/ 59 h 61"/>
              </a:gdLst>
              <a:ahLst/>
              <a:cxnLst>
                <a:cxn ang="0">
                  <a:pos x="T0" y="T1"/>
                </a:cxn>
                <a:cxn ang="0">
                  <a:pos x="T2" y="T3"/>
                </a:cxn>
                <a:cxn ang="0">
                  <a:pos x="T4" y="T5"/>
                </a:cxn>
                <a:cxn ang="0">
                  <a:pos x="T6" y="T7"/>
                </a:cxn>
                <a:cxn ang="0">
                  <a:pos x="T8" y="T9"/>
                </a:cxn>
              </a:cxnLst>
              <a:rect l="0" t="0" r="r" b="b"/>
              <a:pathLst>
                <a:path w="24" h="61">
                  <a:moveTo>
                    <a:pt x="24" y="59"/>
                  </a:moveTo>
                  <a:lnTo>
                    <a:pt x="15" y="61"/>
                  </a:lnTo>
                  <a:lnTo>
                    <a:pt x="0" y="2"/>
                  </a:lnTo>
                  <a:lnTo>
                    <a:pt x="8" y="0"/>
                  </a:lnTo>
                  <a:lnTo>
                    <a:pt x="24" y="59"/>
                  </a:lnTo>
                  <a:close/>
                </a:path>
              </a:pathLst>
            </a:custGeom>
            <a:solidFill>
              <a:srgbClr val="97BF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9" name="Freeform 1138"/>
            <p:cNvSpPr>
              <a:spLocks/>
            </p:cNvSpPr>
            <p:nvPr/>
          </p:nvSpPr>
          <p:spPr bwMode="auto">
            <a:xfrm>
              <a:off x="6032500" y="2201863"/>
              <a:ext cx="450850" cy="261938"/>
            </a:xfrm>
            <a:custGeom>
              <a:avLst/>
              <a:gdLst>
                <a:gd name="T0" fmla="*/ 122 w 131"/>
                <a:gd name="T1" fmla="*/ 73 h 76"/>
                <a:gd name="T2" fmla="*/ 89 w 131"/>
                <a:gd name="T3" fmla="*/ 43 h 76"/>
                <a:gd name="T4" fmla="*/ 103 w 131"/>
                <a:gd name="T5" fmla="*/ 27 h 76"/>
                <a:gd name="T6" fmla="*/ 26 w 131"/>
                <a:gd name="T7" fmla="*/ 3 h 76"/>
                <a:gd name="T8" fmla="*/ 4 w 131"/>
                <a:gd name="T9" fmla="*/ 14 h 76"/>
                <a:gd name="T10" fmla="*/ 15 w 131"/>
                <a:gd name="T11" fmla="*/ 37 h 76"/>
                <a:gd name="T12" fmla="*/ 122 w 131"/>
                <a:gd name="T13" fmla="*/ 73 h 76"/>
              </a:gdLst>
              <a:ahLst/>
              <a:cxnLst>
                <a:cxn ang="0">
                  <a:pos x="T0" y="T1"/>
                </a:cxn>
                <a:cxn ang="0">
                  <a:pos x="T2" y="T3"/>
                </a:cxn>
                <a:cxn ang="0">
                  <a:pos x="T4" y="T5"/>
                </a:cxn>
                <a:cxn ang="0">
                  <a:pos x="T6" y="T7"/>
                </a:cxn>
                <a:cxn ang="0">
                  <a:pos x="T8" y="T9"/>
                </a:cxn>
                <a:cxn ang="0">
                  <a:pos x="T10" y="T11"/>
                </a:cxn>
                <a:cxn ang="0">
                  <a:pos x="T12" y="T13"/>
                </a:cxn>
              </a:cxnLst>
              <a:rect l="0" t="0" r="r" b="b"/>
              <a:pathLst>
                <a:path w="131" h="76">
                  <a:moveTo>
                    <a:pt x="122" y="73"/>
                  </a:moveTo>
                  <a:cubicBezTo>
                    <a:pt x="131" y="76"/>
                    <a:pt x="85" y="52"/>
                    <a:pt x="89" y="43"/>
                  </a:cubicBezTo>
                  <a:cubicBezTo>
                    <a:pt x="92" y="34"/>
                    <a:pt x="112" y="30"/>
                    <a:pt x="103" y="27"/>
                  </a:cubicBezTo>
                  <a:cubicBezTo>
                    <a:pt x="26" y="3"/>
                    <a:pt x="26" y="3"/>
                    <a:pt x="26" y="3"/>
                  </a:cubicBezTo>
                  <a:cubicBezTo>
                    <a:pt x="17" y="0"/>
                    <a:pt x="7" y="5"/>
                    <a:pt x="4" y="14"/>
                  </a:cubicBezTo>
                  <a:cubicBezTo>
                    <a:pt x="0" y="23"/>
                    <a:pt x="5" y="34"/>
                    <a:pt x="15" y="37"/>
                  </a:cubicBezTo>
                  <a:lnTo>
                    <a:pt x="122" y="73"/>
                  </a:lnTo>
                  <a:close/>
                </a:path>
              </a:pathLst>
            </a:custGeom>
            <a:solidFill>
              <a:srgbClr val="E8BE8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0" name="Freeform 1139"/>
            <p:cNvSpPr>
              <a:spLocks/>
            </p:cNvSpPr>
            <p:nvPr/>
          </p:nvSpPr>
          <p:spPr bwMode="auto">
            <a:xfrm>
              <a:off x="6065838" y="2228851"/>
              <a:ext cx="76200" cy="79375"/>
            </a:xfrm>
            <a:custGeom>
              <a:avLst/>
              <a:gdLst>
                <a:gd name="T0" fmla="*/ 7 w 22"/>
                <a:gd name="T1" fmla="*/ 0 h 23"/>
                <a:gd name="T2" fmla="*/ 14 w 22"/>
                <a:gd name="T3" fmla="*/ 3 h 23"/>
                <a:gd name="T4" fmla="*/ 20 w 22"/>
                <a:gd name="T5" fmla="*/ 15 h 23"/>
                <a:gd name="T6" fmla="*/ 8 w 22"/>
                <a:gd name="T7" fmla="*/ 22 h 23"/>
                <a:gd name="T8" fmla="*/ 1 w 22"/>
                <a:gd name="T9" fmla="*/ 19 h 23"/>
                <a:gd name="T10" fmla="*/ 2 w 22"/>
                <a:gd name="T11" fmla="*/ 10 h 23"/>
                <a:gd name="T12" fmla="*/ 7 w 22"/>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2" h="23">
                  <a:moveTo>
                    <a:pt x="7" y="0"/>
                  </a:moveTo>
                  <a:cubicBezTo>
                    <a:pt x="14" y="3"/>
                    <a:pt x="14" y="3"/>
                    <a:pt x="14" y="3"/>
                  </a:cubicBezTo>
                  <a:cubicBezTo>
                    <a:pt x="19" y="4"/>
                    <a:pt x="22" y="10"/>
                    <a:pt x="20" y="15"/>
                  </a:cubicBezTo>
                  <a:cubicBezTo>
                    <a:pt x="18" y="21"/>
                    <a:pt x="13" y="23"/>
                    <a:pt x="8" y="22"/>
                  </a:cubicBezTo>
                  <a:cubicBezTo>
                    <a:pt x="1" y="19"/>
                    <a:pt x="1" y="19"/>
                    <a:pt x="1" y="19"/>
                  </a:cubicBezTo>
                  <a:cubicBezTo>
                    <a:pt x="1" y="19"/>
                    <a:pt x="0" y="16"/>
                    <a:pt x="2" y="10"/>
                  </a:cubicBezTo>
                  <a:cubicBezTo>
                    <a:pt x="5" y="2"/>
                    <a:pt x="6" y="2"/>
                    <a:pt x="7" y="0"/>
                  </a:cubicBezTo>
                  <a:close/>
                </a:path>
              </a:pathLst>
            </a:custGeom>
            <a:solidFill>
              <a:srgbClr val="F7D2A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1" name="Freeform 1140"/>
            <p:cNvSpPr>
              <a:spLocks/>
            </p:cNvSpPr>
            <p:nvPr/>
          </p:nvSpPr>
          <p:spPr bwMode="auto">
            <a:xfrm>
              <a:off x="6207125" y="2273301"/>
              <a:ext cx="31750" cy="73025"/>
            </a:xfrm>
            <a:custGeom>
              <a:avLst/>
              <a:gdLst>
                <a:gd name="T0" fmla="*/ 8 w 9"/>
                <a:gd name="T1" fmla="*/ 0 h 21"/>
                <a:gd name="T2" fmla="*/ 7 w 9"/>
                <a:gd name="T3" fmla="*/ 1 h 21"/>
                <a:gd name="T4" fmla="*/ 1 w 9"/>
                <a:gd name="T5" fmla="*/ 20 h 21"/>
                <a:gd name="T6" fmla="*/ 1 w 9"/>
                <a:gd name="T7" fmla="*/ 21 h 21"/>
                <a:gd name="T8" fmla="*/ 3 w 9"/>
                <a:gd name="T9" fmla="*/ 20 h 21"/>
                <a:gd name="T10" fmla="*/ 9 w 9"/>
                <a:gd name="T11" fmla="*/ 1 h 21"/>
                <a:gd name="T12" fmla="*/ 8 w 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9" h="21">
                  <a:moveTo>
                    <a:pt x="8" y="0"/>
                  </a:moveTo>
                  <a:cubicBezTo>
                    <a:pt x="8" y="0"/>
                    <a:pt x="7" y="0"/>
                    <a:pt x="7" y="1"/>
                  </a:cubicBezTo>
                  <a:cubicBezTo>
                    <a:pt x="1" y="20"/>
                    <a:pt x="1" y="20"/>
                    <a:pt x="1" y="20"/>
                  </a:cubicBezTo>
                  <a:cubicBezTo>
                    <a:pt x="0" y="20"/>
                    <a:pt x="1" y="21"/>
                    <a:pt x="1" y="21"/>
                  </a:cubicBezTo>
                  <a:cubicBezTo>
                    <a:pt x="2" y="21"/>
                    <a:pt x="2" y="21"/>
                    <a:pt x="3" y="20"/>
                  </a:cubicBezTo>
                  <a:cubicBezTo>
                    <a:pt x="9" y="1"/>
                    <a:pt x="9" y="1"/>
                    <a:pt x="9" y="1"/>
                  </a:cubicBezTo>
                  <a:cubicBezTo>
                    <a:pt x="9" y="1"/>
                    <a:pt x="9" y="0"/>
                    <a:pt x="8" y="0"/>
                  </a:cubicBezTo>
                  <a:close/>
                </a:path>
              </a:pathLst>
            </a:custGeom>
            <a:solidFill>
              <a:srgbClr val="F7D2A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2" name="Freeform 1141"/>
            <p:cNvSpPr>
              <a:spLocks/>
            </p:cNvSpPr>
            <p:nvPr/>
          </p:nvSpPr>
          <p:spPr bwMode="auto">
            <a:xfrm>
              <a:off x="6197600" y="2284413"/>
              <a:ext cx="15875" cy="41275"/>
            </a:xfrm>
            <a:custGeom>
              <a:avLst/>
              <a:gdLst>
                <a:gd name="T0" fmla="*/ 5 w 5"/>
                <a:gd name="T1" fmla="*/ 0 h 12"/>
                <a:gd name="T2" fmla="*/ 3 w 5"/>
                <a:gd name="T3" fmla="*/ 1 h 12"/>
                <a:gd name="T4" fmla="*/ 0 w 5"/>
                <a:gd name="T5" fmla="*/ 10 h 12"/>
                <a:gd name="T6" fmla="*/ 1 w 5"/>
                <a:gd name="T7" fmla="*/ 11 h 12"/>
                <a:gd name="T8" fmla="*/ 2 w 5"/>
                <a:gd name="T9" fmla="*/ 11 h 12"/>
                <a:gd name="T10" fmla="*/ 5 w 5"/>
                <a:gd name="T11" fmla="*/ 1 h 12"/>
                <a:gd name="T12" fmla="*/ 5 w 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 h="12">
                  <a:moveTo>
                    <a:pt x="5" y="0"/>
                  </a:moveTo>
                  <a:cubicBezTo>
                    <a:pt x="4" y="0"/>
                    <a:pt x="4" y="0"/>
                    <a:pt x="3" y="1"/>
                  </a:cubicBezTo>
                  <a:cubicBezTo>
                    <a:pt x="0" y="10"/>
                    <a:pt x="0" y="10"/>
                    <a:pt x="0" y="10"/>
                  </a:cubicBezTo>
                  <a:cubicBezTo>
                    <a:pt x="0" y="11"/>
                    <a:pt x="0" y="11"/>
                    <a:pt x="1" y="11"/>
                  </a:cubicBezTo>
                  <a:cubicBezTo>
                    <a:pt x="1" y="12"/>
                    <a:pt x="2" y="11"/>
                    <a:pt x="2" y="11"/>
                  </a:cubicBezTo>
                  <a:cubicBezTo>
                    <a:pt x="5" y="1"/>
                    <a:pt x="5" y="1"/>
                    <a:pt x="5" y="1"/>
                  </a:cubicBezTo>
                  <a:cubicBezTo>
                    <a:pt x="5" y="1"/>
                    <a:pt x="5" y="0"/>
                    <a:pt x="5" y="0"/>
                  </a:cubicBezTo>
                  <a:close/>
                </a:path>
              </a:pathLst>
            </a:custGeom>
            <a:solidFill>
              <a:srgbClr val="F7D2A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3" name="Freeform 1142"/>
            <p:cNvSpPr>
              <a:spLocks/>
            </p:cNvSpPr>
            <p:nvPr/>
          </p:nvSpPr>
          <p:spPr bwMode="auto">
            <a:xfrm>
              <a:off x="6610350" y="2211388"/>
              <a:ext cx="877888" cy="774700"/>
            </a:xfrm>
            <a:custGeom>
              <a:avLst/>
              <a:gdLst>
                <a:gd name="T0" fmla="*/ 553 w 553"/>
                <a:gd name="T1" fmla="*/ 182 h 488"/>
                <a:gd name="T2" fmla="*/ 69 w 553"/>
                <a:gd name="T3" fmla="*/ 0 h 488"/>
                <a:gd name="T4" fmla="*/ 0 w 553"/>
                <a:gd name="T5" fmla="*/ 237 h 488"/>
                <a:gd name="T6" fmla="*/ 553 w 553"/>
                <a:gd name="T7" fmla="*/ 488 h 488"/>
                <a:gd name="T8" fmla="*/ 553 w 553"/>
                <a:gd name="T9" fmla="*/ 182 h 488"/>
              </a:gdLst>
              <a:ahLst/>
              <a:cxnLst>
                <a:cxn ang="0">
                  <a:pos x="T0" y="T1"/>
                </a:cxn>
                <a:cxn ang="0">
                  <a:pos x="T2" y="T3"/>
                </a:cxn>
                <a:cxn ang="0">
                  <a:pos x="T4" y="T5"/>
                </a:cxn>
                <a:cxn ang="0">
                  <a:pos x="T6" y="T7"/>
                </a:cxn>
                <a:cxn ang="0">
                  <a:pos x="T8" y="T9"/>
                </a:cxn>
              </a:cxnLst>
              <a:rect l="0" t="0" r="r" b="b"/>
              <a:pathLst>
                <a:path w="553" h="488">
                  <a:moveTo>
                    <a:pt x="553" y="182"/>
                  </a:moveTo>
                  <a:lnTo>
                    <a:pt x="69" y="0"/>
                  </a:lnTo>
                  <a:lnTo>
                    <a:pt x="0" y="237"/>
                  </a:lnTo>
                  <a:lnTo>
                    <a:pt x="553" y="488"/>
                  </a:lnTo>
                  <a:lnTo>
                    <a:pt x="553" y="182"/>
                  </a:lnTo>
                  <a:close/>
                </a:path>
              </a:pathLst>
            </a:custGeom>
            <a:solidFill>
              <a:srgbClr val="3134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4" name="Freeform 1143"/>
            <p:cNvSpPr>
              <a:spLocks/>
            </p:cNvSpPr>
            <p:nvPr/>
          </p:nvSpPr>
          <p:spPr bwMode="auto">
            <a:xfrm>
              <a:off x="5838825" y="1041401"/>
              <a:ext cx="130175" cy="82550"/>
            </a:xfrm>
            <a:custGeom>
              <a:avLst/>
              <a:gdLst>
                <a:gd name="T0" fmla="*/ 34 w 38"/>
                <a:gd name="T1" fmla="*/ 6 h 24"/>
                <a:gd name="T2" fmla="*/ 38 w 38"/>
                <a:gd name="T3" fmla="*/ 3 h 24"/>
                <a:gd name="T4" fmla="*/ 34 w 38"/>
                <a:gd name="T5" fmla="*/ 0 h 24"/>
                <a:gd name="T6" fmla="*/ 4 w 38"/>
                <a:gd name="T7" fmla="*/ 0 h 24"/>
                <a:gd name="T8" fmla="*/ 0 w 38"/>
                <a:gd name="T9" fmla="*/ 3 h 24"/>
                <a:gd name="T10" fmla="*/ 4 w 38"/>
                <a:gd name="T11" fmla="*/ 6 h 24"/>
                <a:gd name="T12" fmla="*/ 3 w 38"/>
                <a:gd name="T13" fmla="*/ 6 h 24"/>
                <a:gd name="T14" fmla="*/ 8 w 38"/>
                <a:gd name="T15" fmla="*/ 9 h 24"/>
                <a:gd name="T16" fmla="*/ 4 w 38"/>
                <a:gd name="T17" fmla="*/ 9 h 24"/>
                <a:gd name="T18" fmla="*/ 0 w 38"/>
                <a:gd name="T19" fmla="*/ 12 h 24"/>
                <a:gd name="T20" fmla="*/ 4 w 38"/>
                <a:gd name="T21" fmla="*/ 15 h 24"/>
                <a:gd name="T22" fmla="*/ 6 w 38"/>
                <a:gd name="T23" fmla="*/ 15 h 24"/>
                <a:gd name="T24" fmla="*/ 11 w 38"/>
                <a:gd name="T25" fmla="*/ 18 h 24"/>
                <a:gd name="T26" fmla="*/ 6 w 38"/>
                <a:gd name="T27" fmla="*/ 18 h 24"/>
                <a:gd name="T28" fmla="*/ 3 w 38"/>
                <a:gd name="T29" fmla="*/ 21 h 24"/>
                <a:gd name="T30" fmla="*/ 6 w 38"/>
                <a:gd name="T31" fmla="*/ 24 h 24"/>
                <a:gd name="T32" fmla="*/ 31 w 38"/>
                <a:gd name="T33" fmla="*/ 24 h 24"/>
                <a:gd name="T34" fmla="*/ 35 w 38"/>
                <a:gd name="T35" fmla="*/ 21 h 24"/>
                <a:gd name="T36" fmla="*/ 32 w 38"/>
                <a:gd name="T37" fmla="*/ 18 h 24"/>
                <a:gd name="T38" fmla="*/ 19 w 38"/>
                <a:gd name="T39" fmla="*/ 18 h 24"/>
                <a:gd name="T40" fmla="*/ 16 w 38"/>
                <a:gd name="T41" fmla="*/ 15 h 24"/>
                <a:gd name="T42" fmla="*/ 34 w 38"/>
                <a:gd name="T43" fmla="*/ 15 h 24"/>
                <a:gd name="T44" fmla="*/ 38 w 38"/>
                <a:gd name="T45" fmla="*/ 12 h 24"/>
                <a:gd name="T46" fmla="*/ 34 w 38"/>
                <a:gd name="T47" fmla="*/ 9 h 24"/>
                <a:gd name="T48" fmla="*/ 16 w 38"/>
                <a:gd name="T49" fmla="*/ 9 h 24"/>
                <a:gd name="T50" fmla="*/ 13 w 38"/>
                <a:gd name="T51" fmla="*/ 6 h 24"/>
                <a:gd name="T52" fmla="*/ 34 w 38"/>
                <a:gd name="T53"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24">
                  <a:moveTo>
                    <a:pt x="34" y="6"/>
                  </a:moveTo>
                  <a:cubicBezTo>
                    <a:pt x="36" y="6"/>
                    <a:pt x="38" y="5"/>
                    <a:pt x="38" y="3"/>
                  </a:cubicBezTo>
                  <a:cubicBezTo>
                    <a:pt x="38" y="2"/>
                    <a:pt x="36" y="0"/>
                    <a:pt x="34" y="0"/>
                  </a:cubicBezTo>
                  <a:cubicBezTo>
                    <a:pt x="4" y="0"/>
                    <a:pt x="4" y="0"/>
                    <a:pt x="4" y="0"/>
                  </a:cubicBezTo>
                  <a:cubicBezTo>
                    <a:pt x="2" y="0"/>
                    <a:pt x="0" y="1"/>
                    <a:pt x="0" y="3"/>
                  </a:cubicBezTo>
                  <a:cubicBezTo>
                    <a:pt x="0" y="4"/>
                    <a:pt x="2" y="5"/>
                    <a:pt x="4" y="6"/>
                  </a:cubicBezTo>
                  <a:cubicBezTo>
                    <a:pt x="3" y="6"/>
                    <a:pt x="3" y="6"/>
                    <a:pt x="3" y="6"/>
                  </a:cubicBezTo>
                  <a:cubicBezTo>
                    <a:pt x="8" y="9"/>
                    <a:pt x="8" y="9"/>
                    <a:pt x="8" y="9"/>
                  </a:cubicBezTo>
                  <a:cubicBezTo>
                    <a:pt x="4" y="9"/>
                    <a:pt x="4" y="9"/>
                    <a:pt x="4" y="9"/>
                  </a:cubicBezTo>
                  <a:cubicBezTo>
                    <a:pt x="2" y="9"/>
                    <a:pt x="0" y="10"/>
                    <a:pt x="0" y="12"/>
                  </a:cubicBezTo>
                  <a:cubicBezTo>
                    <a:pt x="0" y="13"/>
                    <a:pt x="2" y="15"/>
                    <a:pt x="4" y="15"/>
                  </a:cubicBezTo>
                  <a:cubicBezTo>
                    <a:pt x="6" y="15"/>
                    <a:pt x="6" y="15"/>
                    <a:pt x="6" y="15"/>
                  </a:cubicBezTo>
                  <a:cubicBezTo>
                    <a:pt x="11" y="18"/>
                    <a:pt x="11" y="18"/>
                    <a:pt x="11" y="18"/>
                  </a:cubicBezTo>
                  <a:cubicBezTo>
                    <a:pt x="6" y="18"/>
                    <a:pt x="6" y="18"/>
                    <a:pt x="6" y="18"/>
                  </a:cubicBezTo>
                  <a:cubicBezTo>
                    <a:pt x="5" y="18"/>
                    <a:pt x="3" y="19"/>
                    <a:pt x="3" y="21"/>
                  </a:cubicBezTo>
                  <a:cubicBezTo>
                    <a:pt x="3" y="23"/>
                    <a:pt x="5" y="24"/>
                    <a:pt x="6" y="24"/>
                  </a:cubicBezTo>
                  <a:cubicBezTo>
                    <a:pt x="31" y="24"/>
                    <a:pt x="31" y="24"/>
                    <a:pt x="31" y="24"/>
                  </a:cubicBezTo>
                  <a:cubicBezTo>
                    <a:pt x="33" y="24"/>
                    <a:pt x="35" y="23"/>
                    <a:pt x="35" y="21"/>
                  </a:cubicBezTo>
                  <a:cubicBezTo>
                    <a:pt x="35" y="20"/>
                    <a:pt x="33" y="18"/>
                    <a:pt x="32" y="18"/>
                  </a:cubicBezTo>
                  <a:cubicBezTo>
                    <a:pt x="19" y="18"/>
                    <a:pt x="19" y="18"/>
                    <a:pt x="19" y="18"/>
                  </a:cubicBezTo>
                  <a:cubicBezTo>
                    <a:pt x="16" y="15"/>
                    <a:pt x="16" y="15"/>
                    <a:pt x="16" y="15"/>
                  </a:cubicBezTo>
                  <a:cubicBezTo>
                    <a:pt x="34" y="15"/>
                    <a:pt x="34" y="15"/>
                    <a:pt x="34" y="15"/>
                  </a:cubicBezTo>
                  <a:cubicBezTo>
                    <a:pt x="36" y="15"/>
                    <a:pt x="38" y="14"/>
                    <a:pt x="38" y="12"/>
                  </a:cubicBezTo>
                  <a:cubicBezTo>
                    <a:pt x="38" y="11"/>
                    <a:pt x="36" y="9"/>
                    <a:pt x="34" y="9"/>
                  </a:cubicBezTo>
                  <a:cubicBezTo>
                    <a:pt x="16" y="9"/>
                    <a:pt x="16" y="9"/>
                    <a:pt x="16" y="9"/>
                  </a:cubicBezTo>
                  <a:cubicBezTo>
                    <a:pt x="13" y="6"/>
                    <a:pt x="13" y="6"/>
                    <a:pt x="13" y="6"/>
                  </a:cubicBezTo>
                  <a:lnTo>
                    <a:pt x="34" y="6"/>
                  </a:lnTo>
                  <a:close/>
                </a:path>
              </a:pathLst>
            </a:custGeom>
            <a:solidFill>
              <a:srgbClr val="BAE2D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5" name="Freeform 1144"/>
            <p:cNvSpPr>
              <a:spLocks noEditPoints="1"/>
            </p:cNvSpPr>
            <p:nvPr/>
          </p:nvSpPr>
          <p:spPr bwMode="auto">
            <a:xfrm>
              <a:off x="5756275" y="681038"/>
              <a:ext cx="306388" cy="363538"/>
            </a:xfrm>
            <a:custGeom>
              <a:avLst/>
              <a:gdLst>
                <a:gd name="T0" fmla="*/ 45 w 89"/>
                <a:gd name="T1" fmla="*/ 0 h 106"/>
                <a:gd name="T2" fmla="*/ 0 w 89"/>
                <a:gd name="T3" fmla="*/ 42 h 106"/>
                <a:gd name="T4" fmla="*/ 2 w 89"/>
                <a:gd name="T5" fmla="*/ 51 h 106"/>
                <a:gd name="T6" fmla="*/ 6 w 89"/>
                <a:gd name="T7" fmla="*/ 63 h 106"/>
                <a:gd name="T8" fmla="*/ 27 w 89"/>
                <a:gd name="T9" fmla="*/ 105 h 106"/>
                <a:gd name="T10" fmla="*/ 41 w 89"/>
                <a:gd name="T11" fmla="*/ 106 h 106"/>
                <a:gd name="T12" fmla="*/ 41 w 89"/>
                <a:gd name="T13" fmla="*/ 106 h 106"/>
                <a:gd name="T14" fmla="*/ 58 w 89"/>
                <a:gd name="T15" fmla="*/ 106 h 106"/>
                <a:gd name="T16" fmla="*/ 65 w 89"/>
                <a:gd name="T17" fmla="*/ 83 h 106"/>
                <a:gd name="T18" fmla="*/ 76 w 89"/>
                <a:gd name="T19" fmla="*/ 72 h 106"/>
                <a:gd name="T20" fmla="*/ 88 w 89"/>
                <a:gd name="T21" fmla="*/ 43 h 106"/>
                <a:gd name="T22" fmla="*/ 45 w 89"/>
                <a:gd name="T23" fmla="*/ 0 h 106"/>
                <a:gd name="T24" fmla="*/ 71 w 89"/>
                <a:gd name="T25" fmla="*/ 68 h 106"/>
                <a:gd name="T26" fmla="*/ 59 w 89"/>
                <a:gd name="T27" fmla="*/ 80 h 106"/>
                <a:gd name="T28" fmla="*/ 51 w 89"/>
                <a:gd name="T29" fmla="*/ 100 h 106"/>
                <a:gd name="T30" fmla="*/ 44 w 89"/>
                <a:gd name="T31" fmla="*/ 100 h 106"/>
                <a:gd name="T32" fmla="*/ 44 w 89"/>
                <a:gd name="T33" fmla="*/ 100 h 106"/>
                <a:gd name="T34" fmla="*/ 39 w 89"/>
                <a:gd name="T35" fmla="*/ 100 h 106"/>
                <a:gd name="T36" fmla="*/ 39 w 89"/>
                <a:gd name="T37" fmla="*/ 100 h 106"/>
                <a:gd name="T38" fmla="*/ 34 w 89"/>
                <a:gd name="T39" fmla="*/ 100 h 106"/>
                <a:gd name="T40" fmla="*/ 17 w 89"/>
                <a:gd name="T41" fmla="*/ 68 h 106"/>
                <a:gd name="T42" fmla="*/ 9 w 89"/>
                <a:gd name="T43" fmla="*/ 55 h 106"/>
                <a:gd name="T44" fmla="*/ 7 w 89"/>
                <a:gd name="T45" fmla="*/ 42 h 106"/>
                <a:gd name="T46" fmla="*/ 45 w 89"/>
                <a:gd name="T47" fmla="*/ 6 h 106"/>
                <a:gd name="T48" fmla="*/ 82 w 89"/>
                <a:gd name="T49" fmla="*/ 43 h 106"/>
                <a:gd name="T50" fmla="*/ 71 w 89"/>
                <a:gd name="T51" fmla="*/ 6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9" h="106">
                  <a:moveTo>
                    <a:pt x="45" y="0"/>
                  </a:moveTo>
                  <a:cubicBezTo>
                    <a:pt x="21" y="0"/>
                    <a:pt x="1" y="18"/>
                    <a:pt x="0" y="42"/>
                  </a:cubicBezTo>
                  <a:cubicBezTo>
                    <a:pt x="0" y="44"/>
                    <a:pt x="1" y="48"/>
                    <a:pt x="2" y="51"/>
                  </a:cubicBezTo>
                  <a:cubicBezTo>
                    <a:pt x="2" y="55"/>
                    <a:pt x="4" y="60"/>
                    <a:pt x="6" y="63"/>
                  </a:cubicBezTo>
                  <a:cubicBezTo>
                    <a:pt x="13" y="73"/>
                    <a:pt x="32" y="90"/>
                    <a:pt x="27" y="105"/>
                  </a:cubicBezTo>
                  <a:cubicBezTo>
                    <a:pt x="41" y="106"/>
                    <a:pt x="41" y="106"/>
                    <a:pt x="41" y="106"/>
                  </a:cubicBezTo>
                  <a:cubicBezTo>
                    <a:pt x="41" y="106"/>
                    <a:pt x="41" y="106"/>
                    <a:pt x="41" y="106"/>
                  </a:cubicBezTo>
                  <a:cubicBezTo>
                    <a:pt x="58" y="106"/>
                    <a:pt x="58" y="106"/>
                    <a:pt x="58" y="106"/>
                  </a:cubicBezTo>
                  <a:cubicBezTo>
                    <a:pt x="56" y="98"/>
                    <a:pt x="59" y="91"/>
                    <a:pt x="65" y="83"/>
                  </a:cubicBezTo>
                  <a:cubicBezTo>
                    <a:pt x="66" y="81"/>
                    <a:pt x="74" y="73"/>
                    <a:pt x="76" y="72"/>
                  </a:cubicBezTo>
                  <a:cubicBezTo>
                    <a:pt x="84" y="64"/>
                    <a:pt x="88" y="54"/>
                    <a:pt x="88" y="43"/>
                  </a:cubicBezTo>
                  <a:cubicBezTo>
                    <a:pt x="89" y="20"/>
                    <a:pt x="69" y="1"/>
                    <a:pt x="45" y="0"/>
                  </a:cubicBezTo>
                  <a:close/>
                  <a:moveTo>
                    <a:pt x="71" y="68"/>
                  </a:moveTo>
                  <a:cubicBezTo>
                    <a:pt x="69" y="69"/>
                    <a:pt x="61" y="78"/>
                    <a:pt x="59" y="80"/>
                  </a:cubicBezTo>
                  <a:cubicBezTo>
                    <a:pt x="55" y="86"/>
                    <a:pt x="52" y="93"/>
                    <a:pt x="51" y="100"/>
                  </a:cubicBezTo>
                  <a:cubicBezTo>
                    <a:pt x="44" y="100"/>
                    <a:pt x="44" y="100"/>
                    <a:pt x="44" y="100"/>
                  </a:cubicBezTo>
                  <a:cubicBezTo>
                    <a:pt x="44" y="100"/>
                    <a:pt x="44" y="100"/>
                    <a:pt x="44" y="100"/>
                  </a:cubicBezTo>
                  <a:cubicBezTo>
                    <a:pt x="39" y="100"/>
                    <a:pt x="39" y="100"/>
                    <a:pt x="39" y="100"/>
                  </a:cubicBezTo>
                  <a:cubicBezTo>
                    <a:pt x="39" y="100"/>
                    <a:pt x="39" y="100"/>
                    <a:pt x="39" y="100"/>
                  </a:cubicBezTo>
                  <a:cubicBezTo>
                    <a:pt x="34" y="100"/>
                    <a:pt x="34" y="100"/>
                    <a:pt x="34" y="100"/>
                  </a:cubicBezTo>
                  <a:cubicBezTo>
                    <a:pt x="34" y="88"/>
                    <a:pt x="25" y="77"/>
                    <a:pt x="17" y="68"/>
                  </a:cubicBezTo>
                  <a:cubicBezTo>
                    <a:pt x="11" y="62"/>
                    <a:pt x="9" y="55"/>
                    <a:pt x="9" y="55"/>
                  </a:cubicBezTo>
                  <a:cubicBezTo>
                    <a:pt x="7" y="51"/>
                    <a:pt x="7" y="46"/>
                    <a:pt x="7" y="42"/>
                  </a:cubicBezTo>
                  <a:cubicBezTo>
                    <a:pt x="7" y="22"/>
                    <a:pt x="24" y="6"/>
                    <a:pt x="45" y="6"/>
                  </a:cubicBezTo>
                  <a:cubicBezTo>
                    <a:pt x="66" y="7"/>
                    <a:pt x="82" y="23"/>
                    <a:pt x="82" y="43"/>
                  </a:cubicBezTo>
                  <a:cubicBezTo>
                    <a:pt x="82" y="53"/>
                    <a:pt x="78" y="62"/>
                    <a:pt x="71" y="68"/>
                  </a:cubicBezTo>
                  <a:close/>
                </a:path>
              </a:pathLst>
            </a:custGeom>
            <a:solidFill>
              <a:srgbClr val="BAE2D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6" name="Freeform 1145"/>
            <p:cNvSpPr>
              <a:spLocks/>
            </p:cNvSpPr>
            <p:nvPr/>
          </p:nvSpPr>
          <p:spPr bwMode="auto">
            <a:xfrm>
              <a:off x="5845175" y="828676"/>
              <a:ext cx="111125" cy="195263"/>
            </a:xfrm>
            <a:custGeom>
              <a:avLst/>
              <a:gdLst>
                <a:gd name="T0" fmla="*/ 28 w 32"/>
                <a:gd name="T1" fmla="*/ 17 h 57"/>
                <a:gd name="T2" fmla="*/ 25 w 32"/>
                <a:gd name="T3" fmla="*/ 17 h 57"/>
                <a:gd name="T4" fmla="*/ 16 w 32"/>
                <a:gd name="T5" fmla="*/ 50 h 57"/>
                <a:gd name="T6" fmla="*/ 6 w 32"/>
                <a:gd name="T7" fmla="*/ 14 h 57"/>
                <a:gd name="T8" fmla="*/ 16 w 32"/>
                <a:gd name="T9" fmla="*/ 17 h 57"/>
                <a:gd name="T10" fmla="*/ 13 w 32"/>
                <a:gd name="T11" fmla="*/ 8 h 57"/>
                <a:gd name="T12" fmla="*/ 30 w 32"/>
                <a:gd name="T13" fmla="*/ 12 h 57"/>
                <a:gd name="T14" fmla="*/ 32 w 32"/>
                <a:gd name="T15" fmla="*/ 0 h 57"/>
                <a:gd name="T16" fmla="*/ 26 w 32"/>
                <a:gd name="T17" fmla="*/ 8 h 57"/>
                <a:gd name="T18" fmla="*/ 9 w 32"/>
                <a:gd name="T19" fmla="*/ 2 h 57"/>
                <a:gd name="T20" fmla="*/ 11 w 32"/>
                <a:gd name="T21" fmla="*/ 12 h 57"/>
                <a:gd name="T22" fmla="*/ 0 w 32"/>
                <a:gd name="T23" fmla="*/ 9 h 57"/>
                <a:gd name="T24" fmla="*/ 14 w 32"/>
                <a:gd name="T25" fmla="*/ 57 h 57"/>
                <a:gd name="T26" fmla="*/ 19 w 32"/>
                <a:gd name="T27" fmla="*/ 57 h 57"/>
                <a:gd name="T28" fmla="*/ 28 w 32"/>
                <a:gd name="T29" fmla="*/ 1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57">
                  <a:moveTo>
                    <a:pt x="28" y="17"/>
                  </a:moveTo>
                  <a:cubicBezTo>
                    <a:pt x="25" y="17"/>
                    <a:pt x="25" y="17"/>
                    <a:pt x="25" y="17"/>
                  </a:cubicBezTo>
                  <a:cubicBezTo>
                    <a:pt x="16" y="50"/>
                    <a:pt x="16" y="50"/>
                    <a:pt x="16" y="50"/>
                  </a:cubicBezTo>
                  <a:cubicBezTo>
                    <a:pt x="6" y="14"/>
                    <a:pt x="6" y="14"/>
                    <a:pt x="6" y="14"/>
                  </a:cubicBezTo>
                  <a:cubicBezTo>
                    <a:pt x="16" y="17"/>
                    <a:pt x="16" y="17"/>
                    <a:pt x="16" y="17"/>
                  </a:cubicBezTo>
                  <a:cubicBezTo>
                    <a:pt x="13" y="8"/>
                    <a:pt x="13" y="8"/>
                    <a:pt x="13" y="8"/>
                  </a:cubicBezTo>
                  <a:cubicBezTo>
                    <a:pt x="30" y="12"/>
                    <a:pt x="30" y="12"/>
                    <a:pt x="30" y="12"/>
                  </a:cubicBezTo>
                  <a:cubicBezTo>
                    <a:pt x="32" y="0"/>
                    <a:pt x="32" y="0"/>
                    <a:pt x="32" y="0"/>
                  </a:cubicBezTo>
                  <a:cubicBezTo>
                    <a:pt x="26" y="8"/>
                    <a:pt x="26" y="8"/>
                    <a:pt x="26" y="8"/>
                  </a:cubicBezTo>
                  <a:cubicBezTo>
                    <a:pt x="9" y="2"/>
                    <a:pt x="9" y="2"/>
                    <a:pt x="9" y="2"/>
                  </a:cubicBezTo>
                  <a:cubicBezTo>
                    <a:pt x="11" y="12"/>
                    <a:pt x="11" y="12"/>
                    <a:pt x="11" y="12"/>
                  </a:cubicBezTo>
                  <a:cubicBezTo>
                    <a:pt x="0" y="9"/>
                    <a:pt x="0" y="9"/>
                    <a:pt x="0" y="9"/>
                  </a:cubicBezTo>
                  <a:cubicBezTo>
                    <a:pt x="0" y="9"/>
                    <a:pt x="12" y="48"/>
                    <a:pt x="14" y="57"/>
                  </a:cubicBezTo>
                  <a:cubicBezTo>
                    <a:pt x="19" y="57"/>
                    <a:pt x="19" y="57"/>
                    <a:pt x="19" y="57"/>
                  </a:cubicBezTo>
                  <a:cubicBezTo>
                    <a:pt x="20" y="50"/>
                    <a:pt x="28" y="17"/>
                    <a:pt x="28" y="17"/>
                  </a:cubicBezTo>
                  <a:close/>
                </a:path>
              </a:pathLst>
            </a:custGeom>
            <a:solidFill>
              <a:srgbClr val="BAE2D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7" name="Freeform 1146"/>
            <p:cNvSpPr>
              <a:spLocks/>
            </p:cNvSpPr>
            <p:nvPr/>
          </p:nvSpPr>
          <p:spPr bwMode="auto">
            <a:xfrm>
              <a:off x="5900738" y="611188"/>
              <a:ext cx="23813" cy="52388"/>
            </a:xfrm>
            <a:custGeom>
              <a:avLst/>
              <a:gdLst>
                <a:gd name="T0" fmla="*/ 3 w 7"/>
                <a:gd name="T1" fmla="*/ 15 h 15"/>
                <a:gd name="T2" fmla="*/ 6 w 7"/>
                <a:gd name="T3" fmla="*/ 12 h 15"/>
                <a:gd name="T4" fmla="*/ 7 w 7"/>
                <a:gd name="T5" fmla="*/ 3 h 15"/>
                <a:gd name="T6" fmla="*/ 4 w 7"/>
                <a:gd name="T7" fmla="*/ 0 h 15"/>
                <a:gd name="T8" fmla="*/ 1 w 7"/>
                <a:gd name="T9" fmla="*/ 3 h 15"/>
                <a:gd name="T10" fmla="*/ 0 w 7"/>
                <a:gd name="T11" fmla="*/ 12 h 15"/>
                <a:gd name="T12" fmla="*/ 3 w 7"/>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3" y="15"/>
                  </a:moveTo>
                  <a:cubicBezTo>
                    <a:pt x="5" y="15"/>
                    <a:pt x="6" y="14"/>
                    <a:pt x="6" y="12"/>
                  </a:cubicBezTo>
                  <a:cubicBezTo>
                    <a:pt x="7" y="3"/>
                    <a:pt x="7" y="3"/>
                    <a:pt x="7" y="3"/>
                  </a:cubicBezTo>
                  <a:cubicBezTo>
                    <a:pt x="7" y="2"/>
                    <a:pt x="5" y="0"/>
                    <a:pt x="4" y="0"/>
                  </a:cubicBezTo>
                  <a:cubicBezTo>
                    <a:pt x="2" y="0"/>
                    <a:pt x="1" y="2"/>
                    <a:pt x="1" y="3"/>
                  </a:cubicBezTo>
                  <a:cubicBezTo>
                    <a:pt x="0" y="12"/>
                    <a:pt x="0" y="12"/>
                    <a:pt x="0" y="12"/>
                  </a:cubicBezTo>
                  <a:cubicBezTo>
                    <a:pt x="0" y="14"/>
                    <a:pt x="2" y="15"/>
                    <a:pt x="3" y="15"/>
                  </a:cubicBezTo>
                  <a:close/>
                </a:path>
              </a:pathLst>
            </a:custGeom>
            <a:solidFill>
              <a:srgbClr val="BAE2D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8" name="Freeform 1147"/>
            <p:cNvSpPr>
              <a:spLocks/>
            </p:cNvSpPr>
            <p:nvPr/>
          </p:nvSpPr>
          <p:spPr bwMode="auto">
            <a:xfrm>
              <a:off x="6035675" y="663576"/>
              <a:ext cx="44450" cy="44450"/>
            </a:xfrm>
            <a:custGeom>
              <a:avLst/>
              <a:gdLst>
                <a:gd name="T0" fmla="*/ 7 w 13"/>
                <a:gd name="T1" fmla="*/ 1 h 13"/>
                <a:gd name="T2" fmla="*/ 1 w 13"/>
                <a:gd name="T3" fmla="*/ 8 h 13"/>
                <a:gd name="T4" fmla="*/ 1 w 13"/>
                <a:gd name="T5" fmla="*/ 12 h 13"/>
                <a:gd name="T6" fmla="*/ 5 w 13"/>
                <a:gd name="T7" fmla="*/ 12 h 13"/>
                <a:gd name="T8" fmla="*/ 11 w 13"/>
                <a:gd name="T9" fmla="*/ 6 h 13"/>
                <a:gd name="T10" fmla="*/ 12 w 13"/>
                <a:gd name="T11" fmla="*/ 1 h 13"/>
                <a:gd name="T12" fmla="*/ 7 w 13"/>
                <a:gd name="T13" fmla="*/ 1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7" y="1"/>
                  </a:moveTo>
                  <a:cubicBezTo>
                    <a:pt x="1" y="8"/>
                    <a:pt x="1" y="8"/>
                    <a:pt x="1" y="8"/>
                  </a:cubicBezTo>
                  <a:cubicBezTo>
                    <a:pt x="0" y="9"/>
                    <a:pt x="0" y="11"/>
                    <a:pt x="1" y="12"/>
                  </a:cubicBezTo>
                  <a:cubicBezTo>
                    <a:pt x="2" y="13"/>
                    <a:pt x="4" y="13"/>
                    <a:pt x="5" y="12"/>
                  </a:cubicBezTo>
                  <a:cubicBezTo>
                    <a:pt x="11" y="6"/>
                    <a:pt x="11" y="6"/>
                    <a:pt x="11" y="6"/>
                  </a:cubicBezTo>
                  <a:cubicBezTo>
                    <a:pt x="13" y="4"/>
                    <a:pt x="13" y="3"/>
                    <a:pt x="12" y="1"/>
                  </a:cubicBezTo>
                  <a:cubicBezTo>
                    <a:pt x="10" y="0"/>
                    <a:pt x="9" y="0"/>
                    <a:pt x="7" y="1"/>
                  </a:cubicBezTo>
                  <a:close/>
                </a:path>
              </a:pathLst>
            </a:custGeom>
            <a:solidFill>
              <a:srgbClr val="BAE2D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9" name="Freeform 1148"/>
            <p:cNvSpPr>
              <a:spLocks/>
            </p:cNvSpPr>
            <p:nvPr/>
          </p:nvSpPr>
          <p:spPr bwMode="auto">
            <a:xfrm>
              <a:off x="5745163" y="660401"/>
              <a:ext cx="46038" cy="44450"/>
            </a:xfrm>
            <a:custGeom>
              <a:avLst/>
              <a:gdLst>
                <a:gd name="T0" fmla="*/ 7 w 13"/>
                <a:gd name="T1" fmla="*/ 11 h 13"/>
                <a:gd name="T2" fmla="*/ 11 w 13"/>
                <a:gd name="T3" fmla="*/ 11 h 13"/>
                <a:gd name="T4" fmla="*/ 11 w 13"/>
                <a:gd name="T5" fmla="*/ 7 h 13"/>
                <a:gd name="T6" fmla="*/ 5 w 13"/>
                <a:gd name="T7" fmla="*/ 1 h 13"/>
                <a:gd name="T8" fmla="*/ 1 w 13"/>
                <a:gd name="T9" fmla="*/ 1 h 13"/>
                <a:gd name="T10" fmla="*/ 1 w 13"/>
                <a:gd name="T11" fmla="*/ 5 h 13"/>
                <a:gd name="T12" fmla="*/ 7 w 13"/>
                <a:gd name="T13" fmla="*/ 11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7" y="11"/>
                  </a:moveTo>
                  <a:cubicBezTo>
                    <a:pt x="8" y="13"/>
                    <a:pt x="10" y="13"/>
                    <a:pt x="11" y="11"/>
                  </a:cubicBezTo>
                  <a:cubicBezTo>
                    <a:pt x="13" y="10"/>
                    <a:pt x="13" y="8"/>
                    <a:pt x="11" y="7"/>
                  </a:cubicBezTo>
                  <a:cubicBezTo>
                    <a:pt x="5" y="1"/>
                    <a:pt x="5" y="1"/>
                    <a:pt x="5" y="1"/>
                  </a:cubicBezTo>
                  <a:cubicBezTo>
                    <a:pt x="4" y="0"/>
                    <a:pt x="2" y="0"/>
                    <a:pt x="1" y="1"/>
                  </a:cubicBezTo>
                  <a:cubicBezTo>
                    <a:pt x="0" y="2"/>
                    <a:pt x="0" y="4"/>
                    <a:pt x="1" y="5"/>
                  </a:cubicBezTo>
                  <a:lnTo>
                    <a:pt x="7" y="11"/>
                  </a:lnTo>
                  <a:close/>
                </a:path>
              </a:pathLst>
            </a:custGeom>
            <a:solidFill>
              <a:srgbClr val="BAE2D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0" name="Freeform 1149"/>
            <p:cNvSpPr>
              <a:spLocks/>
            </p:cNvSpPr>
            <p:nvPr/>
          </p:nvSpPr>
          <p:spPr bwMode="auto">
            <a:xfrm>
              <a:off x="6027738" y="946151"/>
              <a:ext cx="46038" cy="44450"/>
            </a:xfrm>
            <a:custGeom>
              <a:avLst/>
              <a:gdLst>
                <a:gd name="T0" fmla="*/ 6 w 13"/>
                <a:gd name="T1" fmla="*/ 1 h 13"/>
                <a:gd name="T2" fmla="*/ 2 w 13"/>
                <a:gd name="T3" fmla="*/ 1 h 13"/>
                <a:gd name="T4" fmla="*/ 1 w 13"/>
                <a:gd name="T5" fmla="*/ 5 h 13"/>
                <a:gd name="T6" fmla="*/ 8 w 13"/>
                <a:gd name="T7" fmla="*/ 11 h 13"/>
                <a:gd name="T8" fmla="*/ 12 w 13"/>
                <a:gd name="T9" fmla="*/ 11 h 13"/>
                <a:gd name="T10" fmla="*/ 12 w 13"/>
                <a:gd name="T11" fmla="*/ 7 h 13"/>
                <a:gd name="T12" fmla="*/ 6 w 13"/>
                <a:gd name="T13" fmla="*/ 1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6" y="1"/>
                  </a:moveTo>
                  <a:cubicBezTo>
                    <a:pt x="5" y="0"/>
                    <a:pt x="3" y="0"/>
                    <a:pt x="2" y="1"/>
                  </a:cubicBezTo>
                  <a:cubicBezTo>
                    <a:pt x="0" y="2"/>
                    <a:pt x="0" y="4"/>
                    <a:pt x="1" y="5"/>
                  </a:cubicBezTo>
                  <a:cubicBezTo>
                    <a:pt x="8" y="11"/>
                    <a:pt x="8" y="11"/>
                    <a:pt x="8" y="11"/>
                  </a:cubicBezTo>
                  <a:cubicBezTo>
                    <a:pt x="9" y="13"/>
                    <a:pt x="11" y="13"/>
                    <a:pt x="12" y="11"/>
                  </a:cubicBezTo>
                  <a:cubicBezTo>
                    <a:pt x="13" y="10"/>
                    <a:pt x="13" y="8"/>
                    <a:pt x="12" y="7"/>
                  </a:cubicBezTo>
                  <a:lnTo>
                    <a:pt x="6" y="1"/>
                  </a:lnTo>
                  <a:close/>
                </a:path>
              </a:pathLst>
            </a:custGeom>
            <a:solidFill>
              <a:srgbClr val="BAE2D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1" name="Freeform 1150"/>
            <p:cNvSpPr>
              <a:spLocks/>
            </p:cNvSpPr>
            <p:nvPr/>
          </p:nvSpPr>
          <p:spPr bwMode="auto">
            <a:xfrm>
              <a:off x="5738813" y="938213"/>
              <a:ext cx="44450" cy="44450"/>
            </a:xfrm>
            <a:custGeom>
              <a:avLst/>
              <a:gdLst>
                <a:gd name="T0" fmla="*/ 8 w 13"/>
                <a:gd name="T1" fmla="*/ 1 h 13"/>
                <a:gd name="T2" fmla="*/ 1 w 13"/>
                <a:gd name="T3" fmla="*/ 8 h 13"/>
                <a:gd name="T4" fmla="*/ 1 w 13"/>
                <a:gd name="T5" fmla="*/ 12 h 13"/>
                <a:gd name="T6" fmla="*/ 6 w 13"/>
                <a:gd name="T7" fmla="*/ 12 h 13"/>
                <a:gd name="T8" fmla="*/ 12 w 13"/>
                <a:gd name="T9" fmla="*/ 6 h 13"/>
                <a:gd name="T10" fmla="*/ 12 w 13"/>
                <a:gd name="T11" fmla="*/ 1 h 13"/>
                <a:gd name="T12" fmla="*/ 8 w 13"/>
                <a:gd name="T13" fmla="*/ 1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8" y="1"/>
                  </a:moveTo>
                  <a:cubicBezTo>
                    <a:pt x="1" y="8"/>
                    <a:pt x="1" y="8"/>
                    <a:pt x="1" y="8"/>
                  </a:cubicBezTo>
                  <a:cubicBezTo>
                    <a:pt x="0" y="9"/>
                    <a:pt x="0" y="11"/>
                    <a:pt x="1" y="12"/>
                  </a:cubicBezTo>
                  <a:cubicBezTo>
                    <a:pt x="2" y="13"/>
                    <a:pt x="4" y="13"/>
                    <a:pt x="6" y="12"/>
                  </a:cubicBezTo>
                  <a:cubicBezTo>
                    <a:pt x="12" y="6"/>
                    <a:pt x="12" y="6"/>
                    <a:pt x="12" y="6"/>
                  </a:cubicBezTo>
                  <a:cubicBezTo>
                    <a:pt x="13" y="5"/>
                    <a:pt x="13" y="3"/>
                    <a:pt x="12" y="1"/>
                  </a:cubicBezTo>
                  <a:cubicBezTo>
                    <a:pt x="11" y="0"/>
                    <a:pt x="9" y="0"/>
                    <a:pt x="8" y="1"/>
                  </a:cubicBezTo>
                  <a:close/>
                </a:path>
              </a:pathLst>
            </a:custGeom>
            <a:solidFill>
              <a:srgbClr val="BAE2D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2" name="Freeform 1151"/>
            <p:cNvSpPr>
              <a:spLocks/>
            </p:cNvSpPr>
            <p:nvPr/>
          </p:nvSpPr>
          <p:spPr bwMode="auto">
            <a:xfrm>
              <a:off x="5688013" y="804863"/>
              <a:ext cx="50800" cy="20638"/>
            </a:xfrm>
            <a:custGeom>
              <a:avLst/>
              <a:gdLst>
                <a:gd name="T0" fmla="*/ 12 w 15"/>
                <a:gd name="T1" fmla="*/ 0 h 6"/>
                <a:gd name="T2" fmla="*/ 3 w 15"/>
                <a:gd name="T3" fmla="*/ 0 h 6"/>
                <a:gd name="T4" fmla="*/ 0 w 15"/>
                <a:gd name="T5" fmla="*/ 3 h 6"/>
                <a:gd name="T6" fmla="*/ 3 w 15"/>
                <a:gd name="T7" fmla="*/ 6 h 6"/>
                <a:gd name="T8" fmla="*/ 12 w 15"/>
                <a:gd name="T9" fmla="*/ 6 h 6"/>
                <a:gd name="T10" fmla="*/ 15 w 15"/>
                <a:gd name="T11" fmla="*/ 3 h 6"/>
                <a:gd name="T12" fmla="*/ 12 w 1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5" h="6">
                  <a:moveTo>
                    <a:pt x="12" y="0"/>
                  </a:moveTo>
                  <a:cubicBezTo>
                    <a:pt x="3" y="0"/>
                    <a:pt x="3" y="0"/>
                    <a:pt x="3" y="0"/>
                  </a:cubicBezTo>
                  <a:cubicBezTo>
                    <a:pt x="1" y="0"/>
                    <a:pt x="0" y="1"/>
                    <a:pt x="0" y="3"/>
                  </a:cubicBezTo>
                  <a:cubicBezTo>
                    <a:pt x="0" y="5"/>
                    <a:pt x="1" y="6"/>
                    <a:pt x="3" y="6"/>
                  </a:cubicBezTo>
                  <a:cubicBezTo>
                    <a:pt x="12" y="6"/>
                    <a:pt x="12" y="6"/>
                    <a:pt x="12" y="6"/>
                  </a:cubicBezTo>
                  <a:cubicBezTo>
                    <a:pt x="14" y="6"/>
                    <a:pt x="15" y="5"/>
                    <a:pt x="15" y="3"/>
                  </a:cubicBezTo>
                  <a:cubicBezTo>
                    <a:pt x="15" y="2"/>
                    <a:pt x="14" y="0"/>
                    <a:pt x="12" y="0"/>
                  </a:cubicBezTo>
                  <a:close/>
                </a:path>
              </a:pathLst>
            </a:custGeom>
            <a:solidFill>
              <a:srgbClr val="BAE2D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3" name="Freeform 1152"/>
            <p:cNvSpPr>
              <a:spLocks/>
            </p:cNvSpPr>
            <p:nvPr/>
          </p:nvSpPr>
          <p:spPr bwMode="auto">
            <a:xfrm>
              <a:off x="6080125" y="811213"/>
              <a:ext cx="50800" cy="20638"/>
            </a:xfrm>
            <a:custGeom>
              <a:avLst/>
              <a:gdLst>
                <a:gd name="T0" fmla="*/ 12 w 15"/>
                <a:gd name="T1" fmla="*/ 0 h 6"/>
                <a:gd name="T2" fmla="*/ 3 w 15"/>
                <a:gd name="T3" fmla="*/ 0 h 6"/>
                <a:gd name="T4" fmla="*/ 0 w 15"/>
                <a:gd name="T5" fmla="*/ 3 h 6"/>
                <a:gd name="T6" fmla="*/ 3 w 15"/>
                <a:gd name="T7" fmla="*/ 6 h 6"/>
                <a:gd name="T8" fmla="*/ 12 w 15"/>
                <a:gd name="T9" fmla="*/ 6 h 6"/>
                <a:gd name="T10" fmla="*/ 15 w 15"/>
                <a:gd name="T11" fmla="*/ 3 h 6"/>
                <a:gd name="T12" fmla="*/ 12 w 1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5" h="6">
                  <a:moveTo>
                    <a:pt x="12" y="0"/>
                  </a:moveTo>
                  <a:cubicBezTo>
                    <a:pt x="3" y="0"/>
                    <a:pt x="3" y="0"/>
                    <a:pt x="3" y="0"/>
                  </a:cubicBezTo>
                  <a:cubicBezTo>
                    <a:pt x="2" y="0"/>
                    <a:pt x="0" y="1"/>
                    <a:pt x="0" y="3"/>
                  </a:cubicBezTo>
                  <a:cubicBezTo>
                    <a:pt x="0" y="5"/>
                    <a:pt x="1" y="6"/>
                    <a:pt x="3" y="6"/>
                  </a:cubicBezTo>
                  <a:cubicBezTo>
                    <a:pt x="12" y="6"/>
                    <a:pt x="12" y="6"/>
                    <a:pt x="12" y="6"/>
                  </a:cubicBezTo>
                  <a:cubicBezTo>
                    <a:pt x="14" y="6"/>
                    <a:pt x="15" y="5"/>
                    <a:pt x="15" y="3"/>
                  </a:cubicBezTo>
                  <a:cubicBezTo>
                    <a:pt x="15" y="2"/>
                    <a:pt x="14" y="0"/>
                    <a:pt x="12" y="0"/>
                  </a:cubicBezTo>
                  <a:close/>
                </a:path>
              </a:pathLst>
            </a:custGeom>
            <a:solidFill>
              <a:srgbClr val="BAE2D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xmlns="" val="44524758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Lessor accounting </a:t>
            </a:r>
            <a:endParaRPr lang="en-GB" sz="5400" dirty="0"/>
          </a:p>
        </p:txBody>
      </p:sp>
      <p:sp>
        <p:nvSpPr>
          <p:cNvPr id="6" name="Rounded Rectangle 5"/>
          <p:cNvSpPr/>
          <p:nvPr/>
        </p:nvSpPr>
        <p:spPr>
          <a:xfrm>
            <a:off x="773724" y="1211263"/>
            <a:ext cx="3523668" cy="815705"/>
          </a:xfrm>
          <a:prstGeom prst="roundRect">
            <a:avLst>
              <a:gd name="adj" fmla="val 0"/>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rPr>
              <a:t>Same as </a:t>
            </a:r>
            <a:r>
              <a:rPr lang="en-GB" sz="2000" b="1" dirty="0" smtClean="0">
                <a:solidFill>
                  <a:prstClr val="white"/>
                </a:solidFill>
              </a:rPr>
              <a:t>IAS </a:t>
            </a:r>
            <a:r>
              <a:rPr lang="en-GB" sz="2000" b="1" dirty="0">
                <a:solidFill>
                  <a:prstClr val="white"/>
                </a:solidFill>
              </a:rPr>
              <a:t>17</a:t>
            </a:r>
          </a:p>
        </p:txBody>
      </p:sp>
      <p:sp>
        <p:nvSpPr>
          <p:cNvPr id="7" name="Rounded Rectangle 6"/>
          <p:cNvSpPr/>
          <p:nvPr/>
        </p:nvSpPr>
        <p:spPr>
          <a:xfrm>
            <a:off x="4772899" y="1211263"/>
            <a:ext cx="3523668" cy="81570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rPr>
              <a:t>Different to </a:t>
            </a:r>
            <a:r>
              <a:rPr lang="en-GB" sz="2000" b="1" dirty="0" smtClean="0">
                <a:solidFill>
                  <a:prstClr val="white"/>
                </a:solidFill>
              </a:rPr>
              <a:t>IAS </a:t>
            </a:r>
            <a:r>
              <a:rPr lang="en-GB" sz="2000" b="1" dirty="0">
                <a:solidFill>
                  <a:prstClr val="white"/>
                </a:solidFill>
              </a:rPr>
              <a:t>17</a:t>
            </a:r>
          </a:p>
        </p:txBody>
      </p:sp>
      <p:sp>
        <p:nvSpPr>
          <p:cNvPr id="3" name="Rectangle 2"/>
          <p:cNvSpPr/>
          <p:nvPr/>
        </p:nvSpPr>
        <p:spPr>
          <a:xfrm>
            <a:off x="773724" y="2085668"/>
            <a:ext cx="3523668" cy="2513225"/>
          </a:xfrm>
          <a:prstGeom prst="rect">
            <a:avLst/>
          </a:prstGeom>
          <a:solidFill>
            <a:schemeClr val="bg1">
              <a:lumMod val="95000"/>
            </a:schemeClr>
          </a:solidFill>
          <a:ln>
            <a:solidFill>
              <a:srgbClr val="0091D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spcAft>
                <a:spcPts val="415"/>
              </a:spcAft>
              <a:buSzPct val="80000"/>
              <a:buFont typeface="Arial" panose="020B0604020202020204" pitchFamily="34" charset="0"/>
              <a:buChar char="—"/>
            </a:pPr>
            <a:r>
              <a:rPr lang="en-CA" sz="2000" kern="0" dirty="0">
                <a:solidFill>
                  <a:srgbClr val="000000"/>
                </a:solidFill>
                <a:cs typeface="Arial" panose="020B0604020202020204" pitchFamily="34" charset="0"/>
              </a:rPr>
              <a:t>Lease classification </a:t>
            </a:r>
            <a:r>
              <a:rPr lang="en-CA" sz="2000" kern="0" dirty="0" smtClean="0">
                <a:solidFill>
                  <a:srgbClr val="000000"/>
                </a:solidFill>
                <a:cs typeface="Arial" panose="020B0604020202020204" pitchFamily="34" charset="0"/>
              </a:rPr>
              <a:t>test</a:t>
            </a:r>
            <a:endParaRPr lang="en-CA" sz="2000" kern="0" dirty="0">
              <a:solidFill>
                <a:srgbClr val="000000"/>
              </a:solidFill>
              <a:cs typeface="Arial" panose="020B0604020202020204" pitchFamily="34" charset="0"/>
            </a:endParaRPr>
          </a:p>
          <a:p>
            <a:pPr marL="342900" indent="-342900">
              <a:spcAft>
                <a:spcPts val="415"/>
              </a:spcAft>
              <a:buSzPct val="80000"/>
              <a:buFont typeface="Arial" panose="020B0604020202020204" pitchFamily="34" charset="0"/>
              <a:buChar char="—"/>
            </a:pPr>
            <a:r>
              <a:rPr lang="en-CA" sz="2000" kern="0" dirty="0">
                <a:solidFill>
                  <a:srgbClr val="000000"/>
                </a:solidFill>
                <a:cs typeface="Arial" panose="020B0604020202020204" pitchFamily="34" charset="0"/>
              </a:rPr>
              <a:t>Finance lease </a:t>
            </a:r>
            <a:r>
              <a:rPr lang="en-CA" sz="2000" kern="0" dirty="0" smtClean="0">
                <a:solidFill>
                  <a:srgbClr val="000000"/>
                </a:solidFill>
                <a:cs typeface="Arial" panose="020B0604020202020204" pitchFamily="34" charset="0"/>
              </a:rPr>
              <a:t>model</a:t>
            </a:r>
            <a:endParaRPr lang="en-CA" sz="2000" kern="0" dirty="0">
              <a:solidFill>
                <a:srgbClr val="000000"/>
              </a:solidFill>
              <a:cs typeface="Arial" panose="020B0604020202020204" pitchFamily="34" charset="0"/>
            </a:endParaRPr>
          </a:p>
          <a:p>
            <a:pPr marL="342900" indent="-342900">
              <a:spcAft>
                <a:spcPts val="415"/>
              </a:spcAft>
              <a:buSzPct val="80000"/>
              <a:buFont typeface="Arial" panose="020B0604020202020204" pitchFamily="34" charset="0"/>
              <a:buChar char="—"/>
            </a:pPr>
            <a:r>
              <a:rPr lang="en-CA" sz="2000" kern="0" dirty="0">
                <a:solidFill>
                  <a:srgbClr val="000000"/>
                </a:solidFill>
                <a:cs typeface="Arial" panose="020B0604020202020204" pitchFamily="34" charset="0"/>
              </a:rPr>
              <a:t>Operating lease </a:t>
            </a:r>
            <a:r>
              <a:rPr lang="en-CA" sz="2000" kern="0" dirty="0" smtClean="0">
                <a:solidFill>
                  <a:srgbClr val="000000"/>
                </a:solidFill>
                <a:cs typeface="Arial" panose="020B0604020202020204" pitchFamily="34" charset="0"/>
              </a:rPr>
              <a:t>model</a:t>
            </a:r>
            <a:endParaRPr lang="en-GB" sz="2000" dirty="0">
              <a:solidFill>
                <a:srgbClr val="000000"/>
              </a:solidFill>
            </a:endParaRPr>
          </a:p>
        </p:txBody>
      </p:sp>
      <p:sp>
        <p:nvSpPr>
          <p:cNvPr id="8" name="Rectangle 7"/>
          <p:cNvSpPr/>
          <p:nvPr/>
        </p:nvSpPr>
        <p:spPr>
          <a:xfrm>
            <a:off x="4772899" y="2085669"/>
            <a:ext cx="3523668" cy="2513225"/>
          </a:xfrm>
          <a:prstGeom prst="rect">
            <a:avLst/>
          </a:prstGeom>
          <a:solidFill>
            <a:schemeClr val="bg1">
              <a:lumMod val="95000"/>
            </a:schemeClr>
          </a:solidFill>
          <a:ln>
            <a:solidFill>
              <a:srgbClr val="6D207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spcAft>
                <a:spcPts val="415"/>
              </a:spcAft>
              <a:buSzPct val="80000"/>
              <a:buFont typeface="Arial" panose="020B0604020202020204" pitchFamily="34" charset="0"/>
              <a:buChar char="—"/>
            </a:pPr>
            <a:r>
              <a:rPr lang="en-GB" sz="2000" kern="0" dirty="0">
                <a:solidFill>
                  <a:srgbClr val="000000"/>
                </a:solidFill>
                <a:cs typeface="Arial" panose="020B0604020202020204" pitchFamily="34" charset="0"/>
              </a:rPr>
              <a:t>Definition of a </a:t>
            </a:r>
            <a:r>
              <a:rPr lang="en-GB" sz="2000" kern="0" dirty="0" smtClean="0">
                <a:solidFill>
                  <a:srgbClr val="000000"/>
                </a:solidFill>
                <a:cs typeface="Arial" panose="020B0604020202020204" pitchFamily="34" charset="0"/>
              </a:rPr>
              <a:t>lease</a:t>
            </a:r>
            <a:endParaRPr lang="en-GB" sz="2000" kern="0" dirty="0">
              <a:solidFill>
                <a:srgbClr val="000000"/>
              </a:solidFill>
              <a:cs typeface="Arial" panose="020B0604020202020204" pitchFamily="34" charset="0"/>
            </a:endParaRPr>
          </a:p>
          <a:p>
            <a:pPr marL="342900" indent="-342900">
              <a:spcAft>
                <a:spcPts val="415"/>
              </a:spcAft>
              <a:buSzPct val="80000"/>
              <a:buFont typeface="Arial" panose="020B0604020202020204" pitchFamily="34" charset="0"/>
              <a:buChar char="—"/>
            </a:pPr>
            <a:r>
              <a:rPr lang="en-GB" sz="2000" kern="0" dirty="0">
                <a:solidFill>
                  <a:srgbClr val="000000"/>
                </a:solidFill>
                <a:cs typeface="Arial" panose="020B0604020202020204" pitchFamily="34" charset="0"/>
              </a:rPr>
              <a:t>Sale-and-leaseback </a:t>
            </a:r>
            <a:r>
              <a:rPr lang="en-GB" sz="2000" kern="0" dirty="0" smtClean="0">
                <a:solidFill>
                  <a:srgbClr val="000000"/>
                </a:solidFill>
                <a:cs typeface="Arial" panose="020B0604020202020204" pitchFamily="34" charset="0"/>
              </a:rPr>
              <a:t>guidance</a:t>
            </a:r>
            <a:endParaRPr lang="en-GB" sz="2000" kern="0" dirty="0">
              <a:solidFill>
                <a:srgbClr val="000000"/>
              </a:solidFill>
              <a:cs typeface="Arial" panose="020B0604020202020204" pitchFamily="34" charset="0"/>
            </a:endParaRPr>
          </a:p>
          <a:p>
            <a:pPr marL="342900" indent="-342900">
              <a:spcAft>
                <a:spcPts val="415"/>
              </a:spcAft>
              <a:buSzPct val="80000"/>
              <a:buFont typeface="Arial" panose="020B0604020202020204" pitchFamily="34" charset="0"/>
              <a:buChar char="—"/>
            </a:pPr>
            <a:r>
              <a:rPr lang="en-GB" sz="2000" kern="0" dirty="0">
                <a:solidFill>
                  <a:srgbClr val="000000"/>
                </a:solidFill>
                <a:cs typeface="Arial" panose="020B0604020202020204" pitchFamily="34" charset="0"/>
              </a:rPr>
              <a:t>Sub-lease </a:t>
            </a:r>
            <a:r>
              <a:rPr lang="en-GB" sz="2000" kern="0" dirty="0" smtClean="0">
                <a:solidFill>
                  <a:srgbClr val="000000"/>
                </a:solidFill>
                <a:cs typeface="Arial" panose="020B0604020202020204" pitchFamily="34" charset="0"/>
              </a:rPr>
              <a:t>guidance</a:t>
            </a:r>
            <a:endParaRPr lang="en-GB" sz="2000" kern="0" dirty="0">
              <a:solidFill>
                <a:srgbClr val="000000"/>
              </a:solidFill>
              <a:cs typeface="Arial" panose="020B0604020202020204" pitchFamily="34" charset="0"/>
            </a:endParaRPr>
          </a:p>
          <a:p>
            <a:pPr marL="342900" indent="-342900">
              <a:spcAft>
                <a:spcPts val="415"/>
              </a:spcAft>
              <a:buSzPct val="80000"/>
              <a:buFont typeface="Arial" panose="020B0604020202020204" pitchFamily="34" charset="0"/>
              <a:buChar char="—"/>
            </a:pPr>
            <a:r>
              <a:rPr lang="en-GB" sz="2000" kern="0" dirty="0">
                <a:solidFill>
                  <a:srgbClr val="000000"/>
                </a:solidFill>
                <a:cs typeface="Arial" panose="020B0604020202020204" pitchFamily="34" charset="0"/>
              </a:rPr>
              <a:t>Accounting for lease </a:t>
            </a:r>
            <a:r>
              <a:rPr lang="en-GB" sz="2000" kern="0" dirty="0" smtClean="0">
                <a:solidFill>
                  <a:srgbClr val="000000"/>
                </a:solidFill>
                <a:cs typeface="Arial" panose="020B0604020202020204" pitchFamily="34" charset="0"/>
              </a:rPr>
              <a:t>modifications</a:t>
            </a:r>
            <a:endParaRPr lang="en-GB" sz="2000" kern="0" dirty="0">
              <a:solidFill>
                <a:srgbClr val="000000"/>
              </a:solidFill>
              <a:cs typeface="Arial" panose="020B0604020202020204" pitchFamily="34" charset="0"/>
            </a:endParaRPr>
          </a:p>
          <a:p>
            <a:pPr marL="342900" indent="-342900">
              <a:spcAft>
                <a:spcPts val="415"/>
              </a:spcAft>
              <a:buSzPct val="80000"/>
              <a:buFont typeface="Arial" panose="020B0604020202020204" pitchFamily="34" charset="0"/>
              <a:buChar char="—"/>
            </a:pPr>
            <a:r>
              <a:rPr lang="en-GB" sz="2000" kern="0" dirty="0">
                <a:solidFill>
                  <a:srgbClr val="000000"/>
                </a:solidFill>
                <a:cs typeface="Arial" panose="020B0604020202020204" pitchFamily="34" charset="0"/>
              </a:rPr>
              <a:t>Disclosure </a:t>
            </a:r>
            <a:r>
              <a:rPr lang="en-GB" sz="2000" kern="0" dirty="0" smtClean="0">
                <a:solidFill>
                  <a:srgbClr val="000000"/>
                </a:solidFill>
                <a:cs typeface="Arial" panose="020B0604020202020204" pitchFamily="34" charset="0"/>
              </a:rPr>
              <a:t>requirements</a:t>
            </a:r>
            <a:endParaRPr lang="en-GB" sz="2000" kern="0" dirty="0">
              <a:solidFill>
                <a:srgbClr val="000000"/>
              </a:solidFill>
              <a:cs typeface="Arial" panose="020B0604020202020204" pitchFamily="34" charset="0"/>
            </a:endParaRPr>
          </a:p>
        </p:txBody>
      </p:sp>
      <p:sp>
        <p:nvSpPr>
          <p:cNvPr id="9" name="Freeform 8"/>
          <p:cNvSpPr/>
          <p:nvPr>
            <p:custDataLst>
              <p:tags r:id="rId1"/>
            </p:custDataLst>
          </p:nvPr>
        </p:nvSpPr>
        <p:spPr>
          <a:xfrm rot="8100000">
            <a:off x="3838712" y="1964070"/>
            <a:ext cx="696153" cy="477032"/>
          </a:xfrm>
          <a:custGeom>
            <a:avLst/>
            <a:gdLst>
              <a:gd name="connsiteX0" fmla="*/ 0 w 1043210"/>
              <a:gd name="connsiteY0" fmla="*/ 214313 h 567256"/>
              <a:gd name="connsiteX1" fmla="*/ 0 w 1043210"/>
              <a:gd name="connsiteY1" fmla="*/ 0 h 567256"/>
              <a:gd name="connsiteX2" fmla="*/ 1043022 w 1043210"/>
              <a:gd name="connsiteY2" fmla="*/ 0 h 567256"/>
              <a:gd name="connsiteX3" fmla="*/ 1043022 w 1043210"/>
              <a:gd name="connsiteY3" fmla="*/ 186 h 567256"/>
              <a:gd name="connsiteX4" fmla="*/ 1043210 w 1043210"/>
              <a:gd name="connsiteY4" fmla="*/ 186 h 567256"/>
              <a:gd name="connsiteX5" fmla="*/ 1043210 w 1043210"/>
              <a:gd name="connsiteY5" fmla="*/ 567256 h 567256"/>
              <a:gd name="connsiteX6" fmla="*/ 828897 w 1043210"/>
              <a:gd name="connsiteY6" fmla="*/ 567256 h 567256"/>
              <a:gd name="connsiteX7" fmla="*/ 828897 w 1043210"/>
              <a:gd name="connsiteY7" fmla="*/ 214313 h 56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3210" h="567256">
                <a:moveTo>
                  <a:pt x="0" y="214313"/>
                </a:moveTo>
                <a:lnTo>
                  <a:pt x="0" y="0"/>
                </a:lnTo>
                <a:lnTo>
                  <a:pt x="1043022" y="0"/>
                </a:lnTo>
                <a:lnTo>
                  <a:pt x="1043022" y="186"/>
                </a:lnTo>
                <a:lnTo>
                  <a:pt x="1043210" y="186"/>
                </a:lnTo>
                <a:lnTo>
                  <a:pt x="1043210" y="567256"/>
                </a:lnTo>
                <a:lnTo>
                  <a:pt x="828897" y="567256"/>
                </a:lnTo>
                <a:lnTo>
                  <a:pt x="828897" y="214313"/>
                </a:ln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98"/>
            <a:endParaRPr lang="en-GB" sz="2000" dirty="0">
              <a:solidFill>
                <a:prstClr val="white"/>
              </a:solidFill>
            </a:endParaRPr>
          </a:p>
        </p:txBody>
      </p:sp>
      <p:sp>
        <p:nvSpPr>
          <p:cNvPr id="10" name="Freeform 9"/>
          <p:cNvSpPr/>
          <p:nvPr>
            <p:custDataLst>
              <p:tags r:id="rId2"/>
            </p:custDataLst>
          </p:nvPr>
        </p:nvSpPr>
        <p:spPr>
          <a:xfrm rot="2700000">
            <a:off x="8004916" y="2018062"/>
            <a:ext cx="697157" cy="744628"/>
          </a:xfrm>
          <a:custGeom>
            <a:avLst/>
            <a:gdLst>
              <a:gd name="connsiteX0" fmla="*/ 0 w 1043022"/>
              <a:gd name="connsiteY0" fmla="*/ 414353 h 1043022"/>
              <a:gd name="connsiteX1" fmla="*/ 414353 w 1043022"/>
              <a:gd name="connsiteY1" fmla="*/ 414353 h 1043022"/>
              <a:gd name="connsiteX2" fmla="*/ 414353 w 1043022"/>
              <a:gd name="connsiteY2" fmla="*/ 0 h 1043022"/>
              <a:gd name="connsiteX3" fmla="*/ 628666 w 1043022"/>
              <a:gd name="connsiteY3" fmla="*/ 0 h 1043022"/>
              <a:gd name="connsiteX4" fmla="*/ 628666 w 1043022"/>
              <a:gd name="connsiteY4" fmla="*/ 414353 h 1043022"/>
              <a:gd name="connsiteX5" fmla="*/ 1043022 w 1043022"/>
              <a:gd name="connsiteY5" fmla="*/ 414353 h 1043022"/>
              <a:gd name="connsiteX6" fmla="*/ 1043022 w 1043022"/>
              <a:gd name="connsiteY6" fmla="*/ 628666 h 1043022"/>
              <a:gd name="connsiteX7" fmla="*/ 628666 w 1043022"/>
              <a:gd name="connsiteY7" fmla="*/ 628666 h 1043022"/>
              <a:gd name="connsiteX8" fmla="*/ 628666 w 1043022"/>
              <a:gd name="connsiteY8" fmla="*/ 1043022 h 1043022"/>
              <a:gd name="connsiteX9" fmla="*/ 414353 w 1043022"/>
              <a:gd name="connsiteY9" fmla="*/ 1043022 h 1043022"/>
              <a:gd name="connsiteX10" fmla="*/ 414353 w 1043022"/>
              <a:gd name="connsiteY10" fmla="*/ 628666 h 1043022"/>
              <a:gd name="connsiteX11" fmla="*/ 0 w 1043022"/>
              <a:gd name="connsiteY11" fmla="*/ 628666 h 1043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3022" h="1043022">
                <a:moveTo>
                  <a:pt x="0" y="414353"/>
                </a:moveTo>
                <a:lnTo>
                  <a:pt x="414353" y="414353"/>
                </a:lnTo>
                <a:lnTo>
                  <a:pt x="414353" y="0"/>
                </a:lnTo>
                <a:lnTo>
                  <a:pt x="628666" y="0"/>
                </a:lnTo>
                <a:lnTo>
                  <a:pt x="628666" y="414353"/>
                </a:lnTo>
                <a:lnTo>
                  <a:pt x="1043022" y="414353"/>
                </a:lnTo>
                <a:lnTo>
                  <a:pt x="1043022" y="628666"/>
                </a:lnTo>
                <a:lnTo>
                  <a:pt x="628666" y="628666"/>
                </a:lnTo>
                <a:lnTo>
                  <a:pt x="628666" y="1043022"/>
                </a:lnTo>
                <a:lnTo>
                  <a:pt x="414353" y="1043022"/>
                </a:lnTo>
                <a:lnTo>
                  <a:pt x="414353" y="628666"/>
                </a:lnTo>
                <a:lnTo>
                  <a:pt x="0" y="628666"/>
                </a:lnTo>
                <a:close/>
              </a:path>
            </a:pathLst>
          </a:custGeom>
          <a:solidFill>
            <a:srgbClr val="BC204B"/>
          </a:solidFill>
          <a:ln w="9525" cap="flat" cmpd="sng" algn="ctr">
            <a:noFill/>
            <a:prstDash val="solid"/>
          </a:ln>
          <a:effectLst/>
        </p:spPr>
        <p:txBody>
          <a:bodyPr rtlCol="0" anchor="ctr"/>
          <a:lstStyle/>
          <a:p>
            <a:pPr algn="ctr" defTabSz="633062">
              <a:defRPr/>
            </a:pPr>
            <a:endParaRPr lang="en-GB" kern="0" dirty="0">
              <a:solidFill>
                <a:prstClr val="white"/>
              </a:solidFill>
            </a:endParaRPr>
          </a:p>
        </p:txBody>
      </p:sp>
      <p:sp>
        <p:nvSpPr>
          <p:cNvPr id="11" name="Rounded Rectangle 10"/>
          <p:cNvSpPr/>
          <p:nvPr/>
        </p:nvSpPr>
        <p:spPr>
          <a:xfrm>
            <a:off x="1617785" y="4802672"/>
            <a:ext cx="5665763" cy="765040"/>
          </a:xfrm>
          <a:prstGeom prst="roundRect">
            <a:avLst/>
          </a:prstGeom>
          <a:solidFill>
            <a:schemeClr val="accent4"/>
          </a:solidFill>
          <a:ln>
            <a:solidFill>
              <a:srgbClr val="00A3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rPr>
              <a:t>No symmetry between lessee and lessor accounting</a:t>
            </a:r>
          </a:p>
        </p:txBody>
      </p:sp>
      <p:sp>
        <p:nvSpPr>
          <p:cNvPr id="12" name="Freeform 11"/>
          <p:cNvSpPr/>
          <p:nvPr>
            <p:custDataLst>
              <p:tags r:id="rId3"/>
            </p:custDataLst>
          </p:nvPr>
        </p:nvSpPr>
        <p:spPr>
          <a:xfrm rot="2700000">
            <a:off x="6963356" y="4577457"/>
            <a:ext cx="640384" cy="744628"/>
          </a:xfrm>
          <a:custGeom>
            <a:avLst/>
            <a:gdLst>
              <a:gd name="connsiteX0" fmla="*/ 0 w 1043022"/>
              <a:gd name="connsiteY0" fmla="*/ 414353 h 1043022"/>
              <a:gd name="connsiteX1" fmla="*/ 414353 w 1043022"/>
              <a:gd name="connsiteY1" fmla="*/ 414353 h 1043022"/>
              <a:gd name="connsiteX2" fmla="*/ 414353 w 1043022"/>
              <a:gd name="connsiteY2" fmla="*/ 0 h 1043022"/>
              <a:gd name="connsiteX3" fmla="*/ 628666 w 1043022"/>
              <a:gd name="connsiteY3" fmla="*/ 0 h 1043022"/>
              <a:gd name="connsiteX4" fmla="*/ 628666 w 1043022"/>
              <a:gd name="connsiteY4" fmla="*/ 414353 h 1043022"/>
              <a:gd name="connsiteX5" fmla="*/ 1043022 w 1043022"/>
              <a:gd name="connsiteY5" fmla="*/ 414353 h 1043022"/>
              <a:gd name="connsiteX6" fmla="*/ 1043022 w 1043022"/>
              <a:gd name="connsiteY6" fmla="*/ 628666 h 1043022"/>
              <a:gd name="connsiteX7" fmla="*/ 628666 w 1043022"/>
              <a:gd name="connsiteY7" fmla="*/ 628666 h 1043022"/>
              <a:gd name="connsiteX8" fmla="*/ 628666 w 1043022"/>
              <a:gd name="connsiteY8" fmla="*/ 1043022 h 1043022"/>
              <a:gd name="connsiteX9" fmla="*/ 414353 w 1043022"/>
              <a:gd name="connsiteY9" fmla="*/ 1043022 h 1043022"/>
              <a:gd name="connsiteX10" fmla="*/ 414353 w 1043022"/>
              <a:gd name="connsiteY10" fmla="*/ 628666 h 1043022"/>
              <a:gd name="connsiteX11" fmla="*/ 0 w 1043022"/>
              <a:gd name="connsiteY11" fmla="*/ 628666 h 1043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3022" h="1043022">
                <a:moveTo>
                  <a:pt x="0" y="414353"/>
                </a:moveTo>
                <a:lnTo>
                  <a:pt x="414353" y="414353"/>
                </a:lnTo>
                <a:lnTo>
                  <a:pt x="414353" y="0"/>
                </a:lnTo>
                <a:lnTo>
                  <a:pt x="628666" y="0"/>
                </a:lnTo>
                <a:lnTo>
                  <a:pt x="628666" y="414353"/>
                </a:lnTo>
                <a:lnTo>
                  <a:pt x="1043022" y="414353"/>
                </a:lnTo>
                <a:lnTo>
                  <a:pt x="1043022" y="628666"/>
                </a:lnTo>
                <a:lnTo>
                  <a:pt x="628666" y="628666"/>
                </a:lnTo>
                <a:lnTo>
                  <a:pt x="628666" y="1043022"/>
                </a:lnTo>
                <a:lnTo>
                  <a:pt x="414353" y="1043022"/>
                </a:lnTo>
                <a:lnTo>
                  <a:pt x="414353" y="628666"/>
                </a:lnTo>
                <a:lnTo>
                  <a:pt x="0" y="628666"/>
                </a:lnTo>
                <a:close/>
              </a:path>
            </a:pathLst>
          </a:custGeom>
          <a:solidFill>
            <a:srgbClr val="BC204B"/>
          </a:solidFill>
          <a:ln w="9525" cap="flat" cmpd="sng" algn="ctr">
            <a:noFill/>
            <a:prstDash val="solid"/>
          </a:ln>
          <a:effectLst/>
        </p:spPr>
        <p:txBody>
          <a:bodyPr rtlCol="0" anchor="ctr"/>
          <a:lstStyle/>
          <a:p>
            <a:pPr algn="ctr" defTabSz="633062">
              <a:defRPr/>
            </a:pPr>
            <a:endParaRPr lang="en-GB" sz="1600" kern="0" dirty="0">
              <a:solidFill>
                <a:prstClr val="white"/>
              </a:solidFill>
            </a:endParaRPr>
          </a:p>
        </p:txBody>
      </p:sp>
    </p:spTree>
    <p:extLst>
      <p:ext uri="{BB962C8B-B14F-4D97-AF65-F5344CB8AC3E}">
        <p14:creationId xmlns:p14="http://schemas.microsoft.com/office/powerpoint/2010/main" xmlns="" val="110178250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 grpId="0" animBg="1"/>
      <p:bldP spid="8" grpId="0" animBg="1"/>
      <p:bldP spid="9" grpId="0" animBg="1"/>
      <p:bldP spid="10" grpId="0" animBg="1"/>
      <p:bldP spid="11" grpId="0" animBg="1"/>
      <p:bldP spid="1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4854" y="1345120"/>
            <a:ext cx="5716599" cy="3418449"/>
          </a:xfrm>
        </p:spPr>
        <p:txBody>
          <a:bodyPr/>
          <a:lstStyle/>
          <a:p>
            <a:r>
              <a:rPr lang="en-US" sz="9600" dirty="0" smtClean="0"/>
              <a:t>Application </a:t>
            </a:r>
            <a:br>
              <a:rPr lang="en-US" sz="9600" dirty="0" smtClean="0"/>
            </a:br>
            <a:r>
              <a:rPr lang="en-US" sz="9600" dirty="0" smtClean="0"/>
              <a:t>issues</a:t>
            </a:r>
            <a:endParaRPr lang="en-SG" sz="9600" dirty="0"/>
          </a:p>
        </p:txBody>
      </p:sp>
      <p:grpSp>
        <p:nvGrpSpPr>
          <p:cNvPr id="186" name="Group 185"/>
          <p:cNvGrpSpPr/>
          <p:nvPr/>
        </p:nvGrpSpPr>
        <p:grpSpPr>
          <a:xfrm>
            <a:off x="6427305" y="4654109"/>
            <a:ext cx="1916346" cy="1475199"/>
            <a:chOff x="6617685" y="4337983"/>
            <a:chExt cx="1639701" cy="1262238"/>
          </a:xfrm>
        </p:grpSpPr>
        <p:sp>
          <p:nvSpPr>
            <p:cNvPr id="181" name="Freeform 11"/>
            <p:cNvSpPr>
              <a:spLocks noEditPoints="1"/>
            </p:cNvSpPr>
            <p:nvPr/>
          </p:nvSpPr>
          <p:spPr bwMode="auto">
            <a:xfrm>
              <a:off x="6617685" y="4337983"/>
              <a:ext cx="1340731" cy="1196087"/>
            </a:xfrm>
            <a:custGeom>
              <a:avLst/>
              <a:gdLst>
                <a:gd name="T0" fmla="*/ 171 w 481"/>
                <a:gd name="T1" fmla="*/ 38 h 431"/>
                <a:gd name="T2" fmla="*/ 115 w 481"/>
                <a:gd name="T3" fmla="*/ 55 h 431"/>
                <a:gd name="T4" fmla="*/ 69 w 481"/>
                <a:gd name="T5" fmla="*/ 94 h 431"/>
                <a:gd name="T6" fmla="*/ 41 w 481"/>
                <a:gd name="T7" fmla="*/ 147 h 431"/>
                <a:gd name="T8" fmla="*/ 37 w 481"/>
                <a:gd name="T9" fmla="*/ 206 h 431"/>
                <a:gd name="T10" fmla="*/ 54 w 481"/>
                <a:gd name="T11" fmla="*/ 260 h 431"/>
                <a:gd name="T12" fmla="*/ 92 w 481"/>
                <a:gd name="T13" fmla="*/ 306 h 431"/>
                <a:gd name="T14" fmla="*/ 146 w 481"/>
                <a:gd name="T15" fmla="*/ 333 h 431"/>
                <a:gd name="T16" fmla="*/ 204 w 481"/>
                <a:gd name="T17" fmla="*/ 339 h 431"/>
                <a:gd name="T18" fmla="*/ 258 w 481"/>
                <a:gd name="T19" fmla="*/ 322 h 431"/>
                <a:gd name="T20" fmla="*/ 306 w 481"/>
                <a:gd name="T21" fmla="*/ 283 h 431"/>
                <a:gd name="T22" fmla="*/ 333 w 481"/>
                <a:gd name="T23" fmla="*/ 230 h 431"/>
                <a:gd name="T24" fmla="*/ 337 w 481"/>
                <a:gd name="T25" fmla="*/ 171 h 431"/>
                <a:gd name="T26" fmla="*/ 320 w 481"/>
                <a:gd name="T27" fmla="*/ 117 h 431"/>
                <a:gd name="T28" fmla="*/ 281 w 481"/>
                <a:gd name="T29" fmla="*/ 71 h 431"/>
                <a:gd name="T30" fmla="*/ 228 w 481"/>
                <a:gd name="T31" fmla="*/ 43 h 431"/>
                <a:gd name="T32" fmla="*/ 202 w 481"/>
                <a:gd name="T33" fmla="*/ 0 h 431"/>
                <a:gd name="T34" fmla="*/ 273 w 481"/>
                <a:gd name="T35" fmla="*/ 20 h 431"/>
                <a:gd name="T36" fmla="*/ 331 w 481"/>
                <a:gd name="T37" fmla="*/ 68 h 431"/>
                <a:gd name="T38" fmla="*/ 366 w 481"/>
                <a:gd name="T39" fmla="*/ 132 h 431"/>
                <a:gd name="T40" fmla="*/ 375 w 481"/>
                <a:gd name="T41" fmla="*/ 204 h 431"/>
                <a:gd name="T42" fmla="*/ 354 w 481"/>
                <a:gd name="T43" fmla="*/ 275 h 431"/>
                <a:gd name="T44" fmla="*/ 475 w 481"/>
                <a:gd name="T45" fmla="*/ 375 h 431"/>
                <a:gd name="T46" fmla="*/ 481 w 481"/>
                <a:gd name="T47" fmla="*/ 405 h 431"/>
                <a:gd name="T48" fmla="*/ 462 w 481"/>
                <a:gd name="T49" fmla="*/ 428 h 431"/>
                <a:gd name="T50" fmla="*/ 432 w 481"/>
                <a:gd name="T51" fmla="*/ 428 h 431"/>
                <a:gd name="T52" fmla="*/ 307 w 481"/>
                <a:gd name="T53" fmla="*/ 333 h 431"/>
                <a:gd name="T54" fmla="*/ 242 w 481"/>
                <a:gd name="T55" fmla="*/ 368 h 431"/>
                <a:gd name="T56" fmla="*/ 172 w 481"/>
                <a:gd name="T57" fmla="*/ 375 h 431"/>
                <a:gd name="T58" fmla="*/ 102 w 481"/>
                <a:gd name="T59" fmla="*/ 356 h 431"/>
                <a:gd name="T60" fmla="*/ 43 w 481"/>
                <a:gd name="T61" fmla="*/ 309 h 431"/>
                <a:gd name="T62" fmla="*/ 7 w 481"/>
                <a:gd name="T63" fmla="*/ 244 h 431"/>
                <a:gd name="T64" fmla="*/ 0 w 481"/>
                <a:gd name="T65" fmla="*/ 173 h 431"/>
                <a:gd name="T66" fmla="*/ 20 w 481"/>
                <a:gd name="T67" fmla="*/ 102 h 431"/>
                <a:gd name="T68" fmla="*/ 67 w 481"/>
                <a:gd name="T69" fmla="*/ 43 h 431"/>
                <a:gd name="T70" fmla="*/ 130 w 481"/>
                <a:gd name="T71" fmla="*/ 9 h 431"/>
                <a:gd name="T72" fmla="*/ 202 w 481"/>
                <a:gd name="T7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1" h="431">
                  <a:moveTo>
                    <a:pt x="199" y="38"/>
                  </a:moveTo>
                  <a:lnTo>
                    <a:pt x="171" y="38"/>
                  </a:lnTo>
                  <a:lnTo>
                    <a:pt x="142" y="43"/>
                  </a:lnTo>
                  <a:lnTo>
                    <a:pt x="115" y="55"/>
                  </a:lnTo>
                  <a:lnTo>
                    <a:pt x="90" y="72"/>
                  </a:lnTo>
                  <a:lnTo>
                    <a:pt x="69" y="94"/>
                  </a:lnTo>
                  <a:lnTo>
                    <a:pt x="53" y="120"/>
                  </a:lnTo>
                  <a:lnTo>
                    <a:pt x="41" y="147"/>
                  </a:lnTo>
                  <a:lnTo>
                    <a:pt x="36" y="175"/>
                  </a:lnTo>
                  <a:lnTo>
                    <a:pt x="37" y="206"/>
                  </a:lnTo>
                  <a:lnTo>
                    <a:pt x="43" y="233"/>
                  </a:lnTo>
                  <a:lnTo>
                    <a:pt x="54" y="260"/>
                  </a:lnTo>
                  <a:lnTo>
                    <a:pt x="70" y="285"/>
                  </a:lnTo>
                  <a:lnTo>
                    <a:pt x="92" y="306"/>
                  </a:lnTo>
                  <a:lnTo>
                    <a:pt x="117" y="323"/>
                  </a:lnTo>
                  <a:lnTo>
                    <a:pt x="146" y="333"/>
                  </a:lnTo>
                  <a:lnTo>
                    <a:pt x="175" y="339"/>
                  </a:lnTo>
                  <a:lnTo>
                    <a:pt x="204" y="339"/>
                  </a:lnTo>
                  <a:lnTo>
                    <a:pt x="232" y="332"/>
                  </a:lnTo>
                  <a:lnTo>
                    <a:pt x="258" y="322"/>
                  </a:lnTo>
                  <a:lnTo>
                    <a:pt x="284" y="305"/>
                  </a:lnTo>
                  <a:lnTo>
                    <a:pt x="306" y="283"/>
                  </a:lnTo>
                  <a:lnTo>
                    <a:pt x="321" y="257"/>
                  </a:lnTo>
                  <a:lnTo>
                    <a:pt x="333" y="230"/>
                  </a:lnTo>
                  <a:lnTo>
                    <a:pt x="337" y="201"/>
                  </a:lnTo>
                  <a:lnTo>
                    <a:pt x="337" y="171"/>
                  </a:lnTo>
                  <a:lnTo>
                    <a:pt x="331" y="144"/>
                  </a:lnTo>
                  <a:lnTo>
                    <a:pt x="320" y="117"/>
                  </a:lnTo>
                  <a:lnTo>
                    <a:pt x="303" y="92"/>
                  </a:lnTo>
                  <a:lnTo>
                    <a:pt x="281" y="71"/>
                  </a:lnTo>
                  <a:lnTo>
                    <a:pt x="255" y="53"/>
                  </a:lnTo>
                  <a:lnTo>
                    <a:pt x="228" y="43"/>
                  </a:lnTo>
                  <a:lnTo>
                    <a:pt x="199" y="38"/>
                  </a:lnTo>
                  <a:close/>
                  <a:moveTo>
                    <a:pt x="202" y="0"/>
                  </a:moveTo>
                  <a:lnTo>
                    <a:pt x="238" y="8"/>
                  </a:lnTo>
                  <a:lnTo>
                    <a:pt x="273" y="20"/>
                  </a:lnTo>
                  <a:lnTo>
                    <a:pt x="304" y="42"/>
                  </a:lnTo>
                  <a:lnTo>
                    <a:pt x="331" y="68"/>
                  </a:lnTo>
                  <a:lnTo>
                    <a:pt x="353" y="99"/>
                  </a:lnTo>
                  <a:lnTo>
                    <a:pt x="366" y="132"/>
                  </a:lnTo>
                  <a:lnTo>
                    <a:pt x="373" y="168"/>
                  </a:lnTo>
                  <a:lnTo>
                    <a:pt x="375" y="204"/>
                  </a:lnTo>
                  <a:lnTo>
                    <a:pt x="367" y="240"/>
                  </a:lnTo>
                  <a:lnTo>
                    <a:pt x="354" y="275"/>
                  </a:lnTo>
                  <a:lnTo>
                    <a:pt x="464" y="362"/>
                  </a:lnTo>
                  <a:lnTo>
                    <a:pt x="475" y="375"/>
                  </a:lnTo>
                  <a:lnTo>
                    <a:pt x="481" y="389"/>
                  </a:lnTo>
                  <a:lnTo>
                    <a:pt x="481" y="405"/>
                  </a:lnTo>
                  <a:lnTo>
                    <a:pt x="474" y="418"/>
                  </a:lnTo>
                  <a:lnTo>
                    <a:pt x="462" y="428"/>
                  </a:lnTo>
                  <a:lnTo>
                    <a:pt x="448" y="431"/>
                  </a:lnTo>
                  <a:lnTo>
                    <a:pt x="432" y="428"/>
                  </a:lnTo>
                  <a:lnTo>
                    <a:pt x="416" y="421"/>
                  </a:lnTo>
                  <a:lnTo>
                    <a:pt x="307" y="333"/>
                  </a:lnTo>
                  <a:lnTo>
                    <a:pt x="277" y="353"/>
                  </a:lnTo>
                  <a:lnTo>
                    <a:pt x="242" y="368"/>
                  </a:lnTo>
                  <a:lnTo>
                    <a:pt x="208" y="375"/>
                  </a:lnTo>
                  <a:lnTo>
                    <a:pt x="172" y="375"/>
                  </a:lnTo>
                  <a:lnTo>
                    <a:pt x="136" y="369"/>
                  </a:lnTo>
                  <a:lnTo>
                    <a:pt x="102" y="356"/>
                  </a:lnTo>
                  <a:lnTo>
                    <a:pt x="69" y="335"/>
                  </a:lnTo>
                  <a:lnTo>
                    <a:pt x="43" y="309"/>
                  </a:lnTo>
                  <a:lnTo>
                    <a:pt x="21" y="277"/>
                  </a:lnTo>
                  <a:lnTo>
                    <a:pt x="7" y="244"/>
                  </a:lnTo>
                  <a:lnTo>
                    <a:pt x="0" y="209"/>
                  </a:lnTo>
                  <a:lnTo>
                    <a:pt x="0" y="173"/>
                  </a:lnTo>
                  <a:lnTo>
                    <a:pt x="5" y="137"/>
                  </a:lnTo>
                  <a:lnTo>
                    <a:pt x="20" y="102"/>
                  </a:lnTo>
                  <a:lnTo>
                    <a:pt x="40" y="71"/>
                  </a:lnTo>
                  <a:lnTo>
                    <a:pt x="67" y="43"/>
                  </a:lnTo>
                  <a:lnTo>
                    <a:pt x="97" y="23"/>
                  </a:lnTo>
                  <a:lnTo>
                    <a:pt x="130" y="9"/>
                  </a:lnTo>
                  <a:lnTo>
                    <a:pt x="166" y="2"/>
                  </a:lnTo>
                  <a:lnTo>
                    <a:pt x="202"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2" name="Freeform 12"/>
            <p:cNvSpPr>
              <a:spLocks/>
            </p:cNvSpPr>
            <p:nvPr/>
          </p:nvSpPr>
          <p:spPr bwMode="auto">
            <a:xfrm>
              <a:off x="7068305" y="5055632"/>
              <a:ext cx="105702" cy="111264"/>
            </a:xfrm>
            <a:custGeom>
              <a:avLst/>
              <a:gdLst>
                <a:gd name="T0" fmla="*/ 21 w 39"/>
                <a:gd name="T1" fmla="*/ 0 h 40"/>
                <a:gd name="T2" fmla="*/ 26 w 39"/>
                <a:gd name="T3" fmla="*/ 1 h 40"/>
                <a:gd name="T4" fmla="*/ 32 w 39"/>
                <a:gd name="T5" fmla="*/ 3 h 40"/>
                <a:gd name="T6" fmla="*/ 36 w 39"/>
                <a:gd name="T7" fmla="*/ 7 h 40"/>
                <a:gd name="T8" fmla="*/ 38 w 39"/>
                <a:gd name="T9" fmla="*/ 13 h 40"/>
                <a:gd name="T10" fmla="*/ 39 w 39"/>
                <a:gd name="T11" fmla="*/ 20 h 40"/>
                <a:gd name="T12" fmla="*/ 39 w 39"/>
                <a:gd name="T13" fmla="*/ 26 h 40"/>
                <a:gd name="T14" fmla="*/ 36 w 39"/>
                <a:gd name="T15" fmla="*/ 30 h 40"/>
                <a:gd name="T16" fmla="*/ 34 w 39"/>
                <a:gd name="T17" fmla="*/ 34 h 40"/>
                <a:gd name="T18" fmla="*/ 31 w 39"/>
                <a:gd name="T19" fmla="*/ 37 h 40"/>
                <a:gd name="T20" fmla="*/ 25 w 39"/>
                <a:gd name="T21" fmla="*/ 40 h 40"/>
                <a:gd name="T22" fmla="*/ 21 w 39"/>
                <a:gd name="T23" fmla="*/ 40 h 40"/>
                <a:gd name="T24" fmla="*/ 15 w 39"/>
                <a:gd name="T25" fmla="*/ 40 h 40"/>
                <a:gd name="T26" fmla="*/ 11 w 39"/>
                <a:gd name="T27" fmla="*/ 37 h 40"/>
                <a:gd name="T28" fmla="*/ 6 w 39"/>
                <a:gd name="T29" fmla="*/ 34 h 40"/>
                <a:gd name="T30" fmla="*/ 3 w 39"/>
                <a:gd name="T31" fmla="*/ 30 h 40"/>
                <a:gd name="T32" fmla="*/ 2 w 39"/>
                <a:gd name="T33" fmla="*/ 26 h 40"/>
                <a:gd name="T34" fmla="*/ 0 w 39"/>
                <a:gd name="T35" fmla="*/ 20 h 40"/>
                <a:gd name="T36" fmla="*/ 2 w 39"/>
                <a:gd name="T37" fmla="*/ 13 h 40"/>
                <a:gd name="T38" fmla="*/ 5 w 39"/>
                <a:gd name="T39" fmla="*/ 7 h 40"/>
                <a:gd name="T40" fmla="*/ 9 w 39"/>
                <a:gd name="T41" fmla="*/ 3 h 40"/>
                <a:gd name="T42" fmla="*/ 13 w 39"/>
                <a:gd name="T43" fmla="*/ 1 h 40"/>
                <a:gd name="T44" fmla="*/ 21 w 39"/>
                <a:gd name="T4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40">
                  <a:moveTo>
                    <a:pt x="21" y="0"/>
                  </a:moveTo>
                  <a:lnTo>
                    <a:pt x="26" y="1"/>
                  </a:lnTo>
                  <a:lnTo>
                    <a:pt x="32" y="3"/>
                  </a:lnTo>
                  <a:lnTo>
                    <a:pt x="36" y="7"/>
                  </a:lnTo>
                  <a:lnTo>
                    <a:pt x="38" y="13"/>
                  </a:lnTo>
                  <a:lnTo>
                    <a:pt x="39" y="20"/>
                  </a:lnTo>
                  <a:lnTo>
                    <a:pt x="39" y="26"/>
                  </a:lnTo>
                  <a:lnTo>
                    <a:pt x="36" y="30"/>
                  </a:lnTo>
                  <a:lnTo>
                    <a:pt x="34" y="34"/>
                  </a:lnTo>
                  <a:lnTo>
                    <a:pt x="31" y="37"/>
                  </a:lnTo>
                  <a:lnTo>
                    <a:pt x="25" y="40"/>
                  </a:lnTo>
                  <a:lnTo>
                    <a:pt x="21" y="40"/>
                  </a:lnTo>
                  <a:lnTo>
                    <a:pt x="15" y="40"/>
                  </a:lnTo>
                  <a:lnTo>
                    <a:pt x="11" y="37"/>
                  </a:lnTo>
                  <a:lnTo>
                    <a:pt x="6" y="34"/>
                  </a:lnTo>
                  <a:lnTo>
                    <a:pt x="3" y="30"/>
                  </a:lnTo>
                  <a:lnTo>
                    <a:pt x="2" y="26"/>
                  </a:lnTo>
                  <a:lnTo>
                    <a:pt x="0" y="20"/>
                  </a:lnTo>
                  <a:lnTo>
                    <a:pt x="2" y="13"/>
                  </a:lnTo>
                  <a:lnTo>
                    <a:pt x="5" y="7"/>
                  </a:lnTo>
                  <a:lnTo>
                    <a:pt x="9" y="3"/>
                  </a:lnTo>
                  <a:lnTo>
                    <a:pt x="13" y="1"/>
                  </a:lnTo>
                  <a:lnTo>
                    <a:pt x="2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 name="Freeform 13"/>
            <p:cNvSpPr>
              <a:spLocks/>
            </p:cNvSpPr>
            <p:nvPr/>
          </p:nvSpPr>
          <p:spPr bwMode="auto">
            <a:xfrm>
              <a:off x="7007108" y="4538258"/>
              <a:ext cx="278160" cy="450620"/>
            </a:xfrm>
            <a:custGeom>
              <a:avLst/>
              <a:gdLst>
                <a:gd name="T0" fmla="*/ 46 w 100"/>
                <a:gd name="T1" fmla="*/ 0 h 160"/>
                <a:gd name="T2" fmla="*/ 66 w 100"/>
                <a:gd name="T3" fmla="*/ 2 h 160"/>
                <a:gd name="T4" fmla="*/ 82 w 100"/>
                <a:gd name="T5" fmla="*/ 10 h 160"/>
                <a:gd name="T6" fmla="*/ 92 w 100"/>
                <a:gd name="T7" fmla="*/ 20 h 160"/>
                <a:gd name="T8" fmla="*/ 98 w 100"/>
                <a:gd name="T9" fmla="*/ 33 h 160"/>
                <a:gd name="T10" fmla="*/ 100 w 100"/>
                <a:gd name="T11" fmla="*/ 47 h 160"/>
                <a:gd name="T12" fmla="*/ 98 w 100"/>
                <a:gd name="T13" fmla="*/ 63 h 160"/>
                <a:gd name="T14" fmla="*/ 92 w 100"/>
                <a:gd name="T15" fmla="*/ 77 h 160"/>
                <a:gd name="T16" fmla="*/ 83 w 100"/>
                <a:gd name="T17" fmla="*/ 90 h 160"/>
                <a:gd name="T18" fmla="*/ 72 w 100"/>
                <a:gd name="T19" fmla="*/ 104 h 160"/>
                <a:gd name="T20" fmla="*/ 62 w 100"/>
                <a:gd name="T21" fmla="*/ 120 h 160"/>
                <a:gd name="T22" fmla="*/ 55 w 100"/>
                <a:gd name="T23" fmla="*/ 136 h 160"/>
                <a:gd name="T24" fmla="*/ 55 w 100"/>
                <a:gd name="T25" fmla="*/ 152 h 160"/>
                <a:gd name="T26" fmla="*/ 55 w 100"/>
                <a:gd name="T27" fmla="*/ 160 h 160"/>
                <a:gd name="T28" fmla="*/ 29 w 100"/>
                <a:gd name="T29" fmla="*/ 160 h 160"/>
                <a:gd name="T30" fmla="*/ 29 w 100"/>
                <a:gd name="T31" fmla="*/ 152 h 160"/>
                <a:gd name="T32" fmla="*/ 29 w 100"/>
                <a:gd name="T33" fmla="*/ 133 h 160"/>
                <a:gd name="T34" fmla="*/ 36 w 100"/>
                <a:gd name="T35" fmla="*/ 114 h 160"/>
                <a:gd name="T36" fmla="*/ 49 w 100"/>
                <a:gd name="T37" fmla="*/ 96 h 160"/>
                <a:gd name="T38" fmla="*/ 60 w 100"/>
                <a:gd name="T39" fmla="*/ 80 h 160"/>
                <a:gd name="T40" fmla="*/ 69 w 100"/>
                <a:gd name="T41" fmla="*/ 66 h 160"/>
                <a:gd name="T42" fmla="*/ 72 w 100"/>
                <a:gd name="T43" fmla="*/ 51 h 160"/>
                <a:gd name="T44" fmla="*/ 69 w 100"/>
                <a:gd name="T45" fmla="*/ 40 h 160"/>
                <a:gd name="T46" fmla="*/ 63 w 100"/>
                <a:gd name="T47" fmla="*/ 31 h 160"/>
                <a:gd name="T48" fmla="*/ 53 w 100"/>
                <a:gd name="T49" fmla="*/ 25 h 160"/>
                <a:gd name="T50" fmla="*/ 40 w 100"/>
                <a:gd name="T51" fmla="*/ 23 h 160"/>
                <a:gd name="T52" fmla="*/ 23 w 100"/>
                <a:gd name="T53" fmla="*/ 25 h 160"/>
                <a:gd name="T54" fmla="*/ 7 w 100"/>
                <a:gd name="T55" fmla="*/ 33 h 160"/>
                <a:gd name="T56" fmla="*/ 0 w 100"/>
                <a:gd name="T57" fmla="*/ 13 h 160"/>
                <a:gd name="T58" fmla="*/ 13 w 100"/>
                <a:gd name="T59" fmla="*/ 5 h 160"/>
                <a:gd name="T60" fmla="*/ 29 w 100"/>
                <a:gd name="T61" fmla="*/ 1 h 160"/>
                <a:gd name="T62" fmla="*/ 46 w 100"/>
                <a:gd name="T6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 h="160">
                  <a:moveTo>
                    <a:pt x="46" y="0"/>
                  </a:moveTo>
                  <a:lnTo>
                    <a:pt x="66" y="2"/>
                  </a:lnTo>
                  <a:lnTo>
                    <a:pt x="82" y="10"/>
                  </a:lnTo>
                  <a:lnTo>
                    <a:pt x="92" y="20"/>
                  </a:lnTo>
                  <a:lnTo>
                    <a:pt x="98" y="33"/>
                  </a:lnTo>
                  <a:lnTo>
                    <a:pt x="100" y="47"/>
                  </a:lnTo>
                  <a:lnTo>
                    <a:pt x="98" y="63"/>
                  </a:lnTo>
                  <a:lnTo>
                    <a:pt x="92" y="77"/>
                  </a:lnTo>
                  <a:lnTo>
                    <a:pt x="83" y="90"/>
                  </a:lnTo>
                  <a:lnTo>
                    <a:pt x="72" y="104"/>
                  </a:lnTo>
                  <a:lnTo>
                    <a:pt x="62" y="120"/>
                  </a:lnTo>
                  <a:lnTo>
                    <a:pt x="55" y="136"/>
                  </a:lnTo>
                  <a:lnTo>
                    <a:pt x="55" y="152"/>
                  </a:lnTo>
                  <a:lnTo>
                    <a:pt x="55" y="160"/>
                  </a:lnTo>
                  <a:lnTo>
                    <a:pt x="29" y="160"/>
                  </a:lnTo>
                  <a:lnTo>
                    <a:pt x="29" y="152"/>
                  </a:lnTo>
                  <a:lnTo>
                    <a:pt x="29" y="133"/>
                  </a:lnTo>
                  <a:lnTo>
                    <a:pt x="36" y="114"/>
                  </a:lnTo>
                  <a:lnTo>
                    <a:pt x="49" y="96"/>
                  </a:lnTo>
                  <a:lnTo>
                    <a:pt x="60" y="80"/>
                  </a:lnTo>
                  <a:lnTo>
                    <a:pt x="69" y="66"/>
                  </a:lnTo>
                  <a:lnTo>
                    <a:pt x="72" y="51"/>
                  </a:lnTo>
                  <a:lnTo>
                    <a:pt x="69" y="40"/>
                  </a:lnTo>
                  <a:lnTo>
                    <a:pt x="63" y="31"/>
                  </a:lnTo>
                  <a:lnTo>
                    <a:pt x="53" y="25"/>
                  </a:lnTo>
                  <a:lnTo>
                    <a:pt x="40" y="23"/>
                  </a:lnTo>
                  <a:lnTo>
                    <a:pt x="23" y="25"/>
                  </a:lnTo>
                  <a:lnTo>
                    <a:pt x="7" y="33"/>
                  </a:lnTo>
                  <a:lnTo>
                    <a:pt x="0" y="13"/>
                  </a:lnTo>
                  <a:lnTo>
                    <a:pt x="13" y="5"/>
                  </a:lnTo>
                  <a:lnTo>
                    <a:pt x="29" y="1"/>
                  </a:lnTo>
                  <a:lnTo>
                    <a:pt x="46"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 name="Round Same Side Corner Rectangle 183"/>
            <p:cNvSpPr/>
            <p:nvPr/>
          </p:nvSpPr>
          <p:spPr>
            <a:xfrm rot="7746542">
              <a:off x="7792500" y="5135336"/>
              <a:ext cx="244645" cy="685126"/>
            </a:xfrm>
            <a:prstGeom prst="round2SameRect">
              <a:avLst>
                <a:gd name="adj1" fmla="val 50000"/>
                <a:gd name="adj2" fmla="val 0"/>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smtClean="0">
                <a:solidFill>
                  <a:schemeClr val="bg1"/>
                </a:solidFill>
              </a:endParaRPr>
            </a:p>
          </p:txBody>
        </p:sp>
        <p:sp>
          <p:nvSpPr>
            <p:cNvPr id="185" name="Oval 184"/>
            <p:cNvSpPr/>
            <p:nvPr/>
          </p:nvSpPr>
          <p:spPr>
            <a:xfrm>
              <a:off x="6747346" y="4462157"/>
              <a:ext cx="793628" cy="793628"/>
            </a:xfrm>
            <a:prstGeom prst="ellipse">
              <a:avLst/>
            </a:prstGeom>
            <a:gradFill>
              <a:gsLst>
                <a:gs pos="0">
                  <a:schemeClr val="bg1">
                    <a:lumMod val="85000"/>
                    <a:alpha val="58000"/>
                  </a:schemeClr>
                </a:gs>
                <a:gs pos="74000">
                  <a:schemeClr val="bg1">
                    <a:alpha val="32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smtClean="0">
                <a:solidFill>
                  <a:schemeClr val="bg1"/>
                </a:solidFill>
              </a:endParaRPr>
            </a:p>
          </p:txBody>
        </p:sp>
      </p:grpSp>
    </p:spTree>
    <p:extLst>
      <p:ext uri="{BB962C8B-B14F-4D97-AF65-F5344CB8AC3E}">
        <p14:creationId xmlns:p14="http://schemas.microsoft.com/office/powerpoint/2010/main" xmlns="" val="98010865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3"/>
          <p:cNvSpPr>
            <a:spLocks noChangeArrowheads="1"/>
          </p:cNvSpPr>
          <p:nvPr/>
        </p:nvSpPr>
        <p:spPr bwMode="auto">
          <a:xfrm>
            <a:off x="646707" y="1567100"/>
            <a:ext cx="2447925" cy="1169825"/>
          </a:xfrm>
          <a:prstGeom prst="rect">
            <a:avLst/>
          </a:prstGeom>
          <a:solidFill>
            <a:srgbClr val="00338D"/>
          </a:solidFill>
          <a:ln w="9525">
            <a:solidFill>
              <a:srgbClr val="00338D"/>
            </a:solidFill>
            <a:miter lim="800000"/>
            <a:headEnd/>
            <a:tailEnd/>
          </a:ln>
          <a:effectLst/>
        </p:spPr>
        <p:txBody>
          <a:bodyPr lIns="66462" tIns="66462" rIns="66462" bIns="66462" anchor="ctr"/>
          <a:lstStyle/>
          <a:p>
            <a:pPr marL="265242" lvl="1" indent="-263776" algn="ctr">
              <a:lnSpc>
                <a:spcPct val="90000"/>
              </a:lnSpc>
              <a:buClr>
                <a:srgbClr val="007C92"/>
              </a:buClr>
              <a:buSzPct val="85000"/>
              <a:defRPr/>
            </a:pPr>
            <a:endParaRPr lang="en-US" sz="1662" kern="0" dirty="0">
              <a:solidFill>
                <a:srgbClr val="000000"/>
              </a:solidFill>
              <a:latin typeface="Univers for KPMG" panose="020B0603020202020204" pitchFamily="34" charset="0"/>
            </a:endParaRPr>
          </a:p>
        </p:txBody>
      </p:sp>
      <p:sp>
        <p:nvSpPr>
          <p:cNvPr id="81" name="Rectangle 4"/>
          <p:cNvSpPr>
            <a:spLocks noChangeArrowheads="1"/>
          </p:cNvSpPr>
          <p:nvPr/>
        </p:nvSpPr>
        <p:spPr bwMode="auto">
          <a:xfrm>
            <a:off x="1149944" y="1607113"/>
            <a:ext cx="1439863" cy="266700"/>
          </a:xfrm>
          <a:prstGeom prst="rect">
            <a:avLst/>
          </a:prstGeom>
          <a:noFill/>
          <a:ln w="9525">
            <a:noFill/>
            <a:miter lim="800000"/>
            <a:headEnd/>
            <a:tailEnd/>
          </a:ln>
        </p:spPr>
        <p:txBody>
          <a:bodyPr lIns="49846" tIns="49846" rIns="49846" bIns="49846" anchor="ctr" anchorCtr="1"/>
          <a:lstStyle/>
          <a:p>
            <a:pPr algn="ctr" defTabSz="703402" eaLnBrk="0" hangingPunct="0">
              <a:lnSpc>
                <a:spcPct val="90000"/>
              </a:lnSpc>
              <a:defRPr/>
            </a:pPr>
            <a:r>
              <a:rPr lang="en-GB" sz="1662" b="1" kern="0" dirty="0">
                <a:solidFill>
                  <a:srgbClr val="FFFFFF"/>
                </a:solidFill>
              </a:rPr>
              <a:t>Lessor</a:t>
            </a:r>
          </a:p>
        </p:txBody>
      </p:sp>
      <p:sp>
        <p:nvSpPr>
          <p:cNvPr id="82" name="Rectangle 5"/>
          <p:cNvSpPr>
            <a:spLocks noChangeArrowheads="1"/>
          </p:cNvSpPr>
          <p:nvPr/>
        </p:nvSpPr>
        <p:spPr bwMode="auto">
          <a:xfrm>
            <a:off x="5709474" y="1565581"/>
            <a:ext cx="2447925" cy="1171345"/>
          </a:xfrm>
          <a:prstGeom prst="rect">
            <a:avLst/>
          </a:prstGeom>
          <a:solidFill>
            <a:srgbClr val="00338D"/>
          </a:solidFill>
          <a:ln w="9525">
            <a:noFill/>
            <a:miter lim="800000"/>
            <a:headEnd/>
            <a:tailEnd/>
          </a:ln>
          <a:effectLst/>
        </p:spPr>
        <p:txBody>
          <a:bodyPr lIns="66462" tIns="66462" rIns="66462" bIns="66462" anchor="ctr"/>
          <a:lstStyle/>
          <a:p>
            <a:pPr marL="265242" lvl="1" indent="-263776" algn="ctr">
              <a:lnSpc>
                <a:spcPct val="90000"/>
              </a:lnSpc>
              <a:buClr>
                <a:srgbClr val="007C92"/>
              </a:buClr>
              <a:buSzPct val="85000"/>
              <a:defRPr/>
            </a:pPr>
            <a:endParaRPr lang="en-US" sz="1662" kern="0" dirty="0">
              <a:solidFill>
                <a:srgbClr val="000000"/>
              </a:solidFill>
              <a:latin typeface="Univers for KPMG" panose="020B0603020202020204" pitchFamily="34" charset="0"/>
            </a:endParaRPr>
          </a:p>
        </p:txBody>
      </p:sp>
      <p:sp>
        <p:nvSpPr>
          <p:cNvPr id="83" name="Rectangle 6"/>
          <p:cNvSpPr>
            <a:spLocks noChangeArrowheads="1"/>
          </p:cNvSpPr>
          <p:nvPr/>
        </p:nvSpPr>
        <p:spPr bwMode="auto">
          <a:xfrm>
            <a:off x="6212711" y="1607113"/>
            <a:ext cx="1439862" cy="266700"/>
          </a:xfrm>
          <a:prstGeom prst="rect">
            <a:avLst/>
          </a:prstGeom>
          <a:noFill/>
          <a:ln w="9525">
            <a:noFill/>
            <a:miter lim="800000"/>
            <a:headEnd/>
            <a:tailEnd/>
          </a:ln>
        </p:spPr>
        <p:txBody>
          <a:bodyPr lIns="49846" tIns="49846" rIns="49846" bIns="49846" anchor="ctr" anchorCtr="1"/>
          <a:lstStyle/>
          <a:p>
            <a:pPr algn="ctr" defTabSz="703402" eaLnBrk="0" hangingPunct="0">
              <a:lnSpc>
                <a:spcPct val="90000"/>
              </a:lnSpc>
              <a:defRPr/>
            </a:pPr>
            <a:r>
              <a:rPr lang="en-GB" sz="1662" b="1" kern="0" dirty="0">
                <a:solidFill>
                  <a:srgbClr val="FFFFFF"/>
                </a:solidFill>
                <a:latin typeface="Univers for KPMG" panose="020B0603020202020204" pitchFamily="34" charset="0"/>
              </a:rPr>
              <a:t>Lessee</a:t>
            </a:r>
          </a:p>
        </p:txBody>
      </p:sp>
      <p:sp>
        <p:nvSpPr>
          <p:cNvPr id="84" name="Text Box 7"/>
          <p:cNvSpPr txBox="1">
            <a:spLocks noChangeArrowheads="1"/>
          </p:cNvSpPr>
          <p:nvPr/>
        </p:nvSpPr>
        <p:spPr bwMode="blackWhite">
          <a:xfrm>
            <a:off x="5354575" y="3432754"/>
            <a:ext cx="1439863" cy="864577"/>
          </a:xfrm>
          <a:prstGeom prst="rect">
            <a:avLst/>
          </a:prstGeom>
          <a:solidFill>
            <a:srgbClr val="00338D"/>
          </a:solidFill>
          <a:ln w="12700" algn="ctr">
            <a:noFill/>
            <a:miter lim="800000"/>
            <a:headEnd/>
            <a:tailEnd/>
          </a:ln>
          <a:effectLst/>
          <a:scene3d>
            <a:camera prst="orthographicFront">
              <a:rot lat="0" lon="0" rev="0"/>
            </a:camera>
            <a:lightRig rig="balanced" dir="t">
              <a:rot lat="0" lon="0" rev="8700000"/>
            </a:lightRig>
          </a:scene3d>
          <a:sp3d/>
        </p:spPr>
        <p:txBody>
          <a:bodyPr lIns="66462" tIns="66462" rIns="66462" bIns="66462" anchor="ctr"/>
          <a:lstStyle/>
          <a:p>
            <a:pPr algn="ctr">
              <a:defRPr/>
            </a:pPr>
            <a:r>
              <a:rPr lang="en-GB" sz="1600" kern="0" dirty="0">
                <a:solidFill>
                  <a:srgbClr val="FFFFFF"/>
                </a:solidFill>
              </a:rPr>
              <a:t>Recognise “right-of-use” asset</a:t>
            </a:r>
          </a:p>
        </p:txBody>
      </p:sp>
      <p:sp>
        <p:nvSpPr>
          <p:cNvPr id="85" name="Text Box 8"/>
          <p:cNvSpPr txBox="1">
            <a:spLocks noChangeArrowheads="1"/>
          </p:cNvSpPr>
          <p:nvPr/>
        </p:nvSpPr>
        <p:spPr bwMode="blackWhite">
          <a:xfrm>
            <a:off x="7282174" y="3499222"/>
            <a:ext cx="1395847" cy="828583"/>
          </a:xfrm>
          <a:prstGeom prst="rect">
            <a:avLst/>
          </a:prstGeom>
          <a:solidFill>
            <a:srgbClr val="00338D"/>
          </a:solidFill>
          <a:ln w="12700" algn="ctr">
            <a:noFill/>
            <a:miter lim="800000"/>
            <a:headEnd/>
            <a:tailEnd/>
          </a:ln>
          <a:effectLst/>
          <a:scene3d>
            <a:camera prst="orthographicFront">
              <a:rot lat="0" lon="0" rev="0"/>
            </a:camera>
            <a:lightRig rig="balanced" dir="t">
              <a:rot lat="0" lon="0" rev="8700000"/>
            </a:lightRig>
          </a:scene3d>
          <a:sp3d/>
        </p:spPr>
        <p:txBody>
          <a:bodyPr lIns="66462" tIns="66462" rIns="66462" bIns="66462" anchor="ctr"/>
          <a:lstStyle/>
          <a:p>
            <a:pPr algn="ctr">
              <a:defRPr/>
            </a:pPr>
            <a:r>
              <a:rPr lang="en-GB" sz="1600" kern="0" dirty="0">
                <a:solidFill>
                  <a:srgbClr val="FFFFFF"/>
                </a:solidFill>
              </a:rPr>
              <a:t>Recognise liability to pay rentals</a:t>
            </a:r>
          </a:p>
        </p:txBody>
      </p:sp>
      <p:cxnSp>
        <p:nvCxnSpPr>
          <p:cNvPr id="86" name="AutoShape 9"/>
          <p:cNvCxnSpPr>
            <a:cxnSpLocks noChangeShapeType="1"/>
            <a:stCxn id="80" idx="0"/>
            <a:endCxn id="82" idx="0"/>
          </p:cNvCxnSpPr>
          <p:nvPr/>
        </p:nvCxnSpPr>
        <p:spPr bwMode="blackWhite">
          <a:xfrm rot="5400000" flipH="1" flipV="1">
            <a:off x="4401294" y="-965042"/>
            <a:ext cx="1519" cy="5062767"/>
          </a:xfrm>
          <a:prstGeom prst="curvedConnector3">
            <a:avLst>
              <a:gd name="adj1" fmla="val 15149375"/>
            </a:avLst>
          </a:prstGeom>
          <a:noFill/>
          <a:ln w="15875">
            <a:solidFill>
              <a:srgbClr val="007C92"/>
            </a:solidFill>
            <a:prstDash val="dash"/>
            <a:round/>
            <a:headEnd/>
            <a:tailEnd type="triangle" w="lg" len="lg"/>
          </a:ln>
        </p:spPr>
      </p:cxnSp>
      <p:cxnSp>
        <p:nvCxnSpPr>
          <p:cNvPr id="87" name="AutoShape 10"/>
          <p:cNvCxnSpPr>
            <a:cxnSpLocks noChangeShapeType="1"/>
            <a:stCxn id="82" idx="2"/>
            <a:endCxn id="80" idx="2"/>
          </p:cNvCxnSpPr>
          <p:nvPr/>
        </p:nvCxnSpPr>
        <p:spPr bwMode="blackWhite">
          <a:xfrm rot="5400000" flipH="1">
            <a:off x="4402053" y="205543"/>
            <a:ext cx="1" cy="5062767"/>
          </a:xfrm>
          <a:prstGeom prst="curvedConnector3">
            <a:avLst>
              <a:gd name="adj1" fmla="val -22860000000"/>
            </a:avLst>
          </a:prstGeom>
          <a:noFill/>
          <a:ln w="15875">
            <a:solidFill>
              <a:srgbClr val="007C92"/>
            </a:solidFill>
            <a:prstDash val="dash"/>
            <a:round/>
            <a:headEnd/>
            <a:tailEnd type="triangle" w="lg" len="lg"/>
          </a:ln>
        </p:spPr>
      </p:cxnSp>
      <p:cxnSp>
        <p:nvCxnSpPr>
          <p:cNvPr id="88" name="AutoShape 11"/>
          <p:cNvCxnSpPr>
            <a:cxnSpLocks noChangeShapeType="1"/>
          </p:cNvCxnSpPr>
          <p:nvPr/>
        </p:nvCxnSpPr>
        <p:spPr bwMode="blackWhite">
          <a:xfrm rot="16200000" flipH="1">
            <a:off x="7117476" y="2552887"/>
            <a:ext cx="731340" cy="1099419"/>
          </a:xfrm>
          <a:prstGeom prst="bentConnector3">
            <a:avLst>
              <a:gd name="adj1" fmla="val 48076"/>
            </a:avLst>
          </a:prstGeom>
          <a:noFill/>
          <a:ln w="12700">
            <a:solidFill>
              <a:srgbClr val="747678">
                <a:lumMod val="50000"/>
              </a:srgbClr>
            </a:solidFill>
            <a:miter lim="800000"/>
            <a:headEnd/>
            <a:tailEnd type="triangle" w="med" len="med"/>
          </a:ln>
        </p:spPr>
      </p:cxnSp>
      <p:sp>
        <p:nvSpPr>
          <p:cNvPr id="89" name="Rectangle 12"/>
          <p:cNvSpPr>
            <a:spLocks noChangeArrowheads="1"/>
          </p:cNvSpPr>
          <p:nvPr/>
        </p:nvSpPr>
        <p:spPr bwMode="auto">
          <a:xfrm>
            <a:off x="3620324" y="1541171"/>
            <a:ext cx="1657350" cy="334108"/>
          </a:xfrm>
          <a:prstGeom prst="rect">
            <a:avLst/>
          </a:prstGeom>
          <a:noFill/>
          <a:ln w="9525">
            <a:noFill/>
            <a:miter lim="800000"/>
            <a:headEnd/>
            <a:tailEnd/>
          </a:ln>
        </p:spPr>
        <p:txBody>
          <a:bodyPr lIns="49846" tIns="49846" rIns="49846" bIns="49846" anchor="ctr" anchorCtr="1"/>
          <a:lstStyle/>
          <a:p>
            <a:pPr algn="ctr" defTabSz="703402" eaLnBrk="0" hangingPunct="0">
              <a:lnSpc>
                <a:spcPct val="90000"/>
              </a:lnSpc>
              <a:defRPr/>
            </a:pPr>
            <a:r>
              <a:rPr lang="en-GB" sz="1600" kern="0" dirty="0">
                <a:solidFill>
                  <a:srgbClr val="00338D"/>
                </a:solidFill>
              </a:rPr>
              <a:t>Right to use leased asset</a:t>
            </a:r>
          </a:p>
        </p:txBody>
      </p:sp>
      <p:sp>
        <p:nvSpPr>
          <p:cNvPr id="90" name="Rectangle 13"/>
          <p:cNvSpPr>
            <a:spLocks noChangeArrowheads="1"/>
          </p:cNvSpPr>
          <p:nvPr/>
        </p:nvSpPr>
        <p:spPr bwMode="auto">
          <a:xfrm>
            <a:off x="3477449" y="2405106"/>
            <a:ext cx="2016125" cy="597877"/>
          </a:xfrm>
          <a:prstGeom prst="rect">
            <a:avLst/>
          </a:prstGeom>
          <a:noFill/>
          <a:ln w="9525">
            <a:noFill/>
            <a:miter lim="800000"/>
            <a:headEnd/>
            <a:tailEnd/>
          </a:ln>
        </p:spPr>
        <p:txBody>
          <a:bodyPr lIns="49846" tIns="49846" rIns="49846" bIns="49846" anchor="ctr" anchorCtr="1"/>
          <a:lstStyle/>
          <a:p>
            <a:pPr algn="ctr" defTabSz="703402" eaLnBrk="0" hangingPunct="0">
              <a:lnSpc>
                <a:spcPct val="90000"/>
              </a:lnSpc>
              <a:defRPr/>
            </a:pPr>
            <a:r>
              <a:rPr lang="en-GB" sz="1600" kern="0" dirty="0">
                <a:solidFill>
                  <a:srgbClr val="00338D"/>
                </a:solidFill>
              </a:rPr>
              <a:t>Consideration</a:t>
            </a:r>
          </a:p>
          <a:p>
            <a:pPr algn="ctr" defTabSz="703402" eaLnBrk="0" hangingPunct="0">
              <a:lnSpc>
                <a:spcPct val="90000"/>
              </a:lnSpc>
              <a:defRPr/>
            </a:pPr>
            <a:r>
              <a:rPr lang="en-GB" sz="1600" kern="0" dirty="0">
                <a:solidFill>
                  <a:srgbClr val="00338D"/>
                </a:solidFill>
              </a:rPr>
              <a:t>(lease rentals)</a:t>
            </a:r>
          </a:p>
        </p:txBody>
      </p:sp>
      <p:cxnSp>
        <p:nvCxnSpPr>
          <p:cNvPr id="91" name="AutoShape 14"/>
          <p:cNvCxnSpPr>
            <a:cxnSpLocks noChangeShapeType="1"/>
          </p:cNvCxnSpPr>
          <p:nvPr/>
        </p:nvCxnSpPr>
        <p:spPr bwMode="blackWhite">
          <a:xfrm rot="5400000">
            <a:off x="6150250" y="2626351"/>
            <a:ext cx="672611" cy="893763"/>
          </a:xfrm>
          <a:prstGeom prst="bentConnector3">
            <a:avLst>
              <a:gd name="adj1" fmla="val 52092"/>
            </a:avLst>
          </a:prstGeom>
          <a:noFill/>
          <a:ln w="12700">
            <a:solidFill>
              <a:srgbClr val="747678">
                <a:lumMod val="50000"/>
              </a:srgbClr>
            </a:solidFill>
            <a:miter lim="800000"/>
            <a:headEnd/>
            <a:tailEnd type="triangle" w="med" len="med"/>
          </a:ln>
        </p:spPr>
      </p:cxnSp>
      <p:sp>
        <p:nvSpPr>
          <p:cNvPr id="92" name="Oval 15"/>
          <p:cNvSpPr>
            <a:spLocks noChangeArrowheads="1"/>
          </p:cNvSpPr>
          <p:nvPr/>
        </p:nvSpPr>
        <p:spPr bwMode="blackWhite">
          <a:xfrm>
            <a:off x="809717" y="1819064"/>
            <a:ext cx="2208427" cy="881209"/>
          </a:xfrm>
          <a:prstGeom prst="ellipse">
            <a:avLst/>
          </a:prstGeom>
          <a:solidFill>
            <a:schemeClr val="accent4"/>
          </a:solidFill>
          <a:ln w="9525" algn="ctr">
            <a:noFill/>
            <a:round/>
            <a:headEnd/>
            <a:tailEnd/>
          </a:ln>
          <a:effectLst/>
          <a:scene3d>
            <a:camera prst="orthographicFront">
              <a:rot lat="0" lon="0" rev="0"/>
            </a:camera>
            <a:lightRig rig="balanced" dir="t">
              <a:rot lat="0" lon="0" rev="8700000"/>
            </a:lightRig>
          </a:scene3d>
          <a:sp3d/>
        </p:spPr>
        <p:txBody>
          <a:bodyPr wrap="square" lIns="66462" tIns="66462" rIns="66462" bIns="66462" anchor="ctr">
            <a:spAutoFit/>
          </a:bodyPr>
          <a:lstStyle/>
          <a:p>
            <a:pPr algn="ctr"/>
            <a:r>
              <a:rPr lang="en-GB" sz="1600" kern="0" dirty="0">
                <a:solidFill>
                  <a:srgbClr val="FFFFFF"/>
                </a:solidFill>
              </a:rPr>
              <a:t>Underlying asset</a:t>
            </a:r>
          </a:p>
        </p:txBody>
      </p:sp>
      <p:sp>
        <p:nvSpPr>
          <p:cNvPr id="93" name="Oval 16"/>
          <p:cNvSpPr>
            <a:spLocks noChangeArrowheads="1"/>
          </p:cNvSpPr>
          <p:nvPr/>
        </p:nvSpPr>
        <p:spPr bwMode="blackWhite">
          <a:xfrm>
            <a:off x="5780910" y="1809262"/>
            <a:ext cx="2327505" cy="881209"/>
          </a:xfrm>
          <a:prstGeom prst="ellipse">
            <a:avLst/>
          </a:prstGeom>
          <a:solidFill>
            <a:schemeClr val="accent4"/>
          </a:solidFill>
          <a:ln w="9525" algn="ctr">
            <a:noFill/>
            <a:round/>
            <a:headEnd/>
            <a:tailEnd/>
          </a:ln>
          <a:effectLst/>
          <a:scene3d>
            <a:camera prst="orthographicFront">
              <a:rot lat="0" lon="0" rev="0"/>
            </a:camera>
            <a:lightRig rig="balanced" dir="t">
              <a:rot lat="0" lon="0" rev="8700000"/>
            </a:lightRig>
          </a:scene3d>
          <a:sp3d/>
        </p:spPr>
        <p:txBody>
          <a:bodyPr wrap="square" lIns="66462" tIns="66462" rIns="66462" bIns="66462" anchor="ctr">
            <a:spAutoFit/>
          </a:bodyPr>
          <a:lstStyle/>
          <a:p>
            <a:pPr algn="ctr"/>
            <a:r>
              <a:rPr lang="en-GB" sz="1600" kern="0" dirty="0">
                <a:solidFill>
                  <a:srgbClr val="FFFFFF"/>
                </a:solidFill>
              </a:rPr>
              <a:t>Right-of-use asset</a:t>
            </a:r>
          </a:p>
        </p:txBody>
      </p:sp>
      <p:sp>
        <p:nvSpPr>
          <p:cNvPr id="94" name="Text Box 10"/>
          <p:cNvSpPr txBox="1">
            <a:spLocks noChangeArrowheads="1"/>
          </p:cNvSpPr>
          <p:nvPr/>
        </p:nvSpPr>
        <p:spPr bwMode="blackWhite">
          <a:xfrm>
            <a:off x="288758" y="4731176"/>
            <a:ext cx="1492555" cy="542192"/>
          </a:xfrm>
          <a:prstGeom prst="rect">
            <a:avLst/>
          </a:prstGeom>
          <a:solidFill>
            <a:srgbClr val="00338D"/>
          </a:solidFill>
          <a:ln w="12700" algn="ctr">
            <a:noFill/>
            <a:miter lim="800000"/>
            <a:headEnd/>
            <a:tailEnd/>
          </a:ln>
          <a:effectLst/>
          <a:scene3d>
            <a:camera prst="orthographicFront">
              <a:rot lat="0" lon="0" rev="0"/>
            </a:camera>
            <a:lightRig rig="balanced" dir="t">
              <a:rot lat="0" lon="0" rev="8700000"/>
            </a:lightRig>
          </a:scene3d>
          <a:sp3d/>
        </p:spPr>
        <p:txBody>
          <a:bodyPr lIns="66462" tIns="66462" rIns="66462" bIns="66462" anchor="ctr"/>
          <a:lstStyle/>
          <a:p>
            <a:pPr algn="ctr">
              <a:defRPr/>
            </a:pPr>
            <a:r>
              <a:rPr lang="en-GB" sz="1600" kern="0" dirty="0" smtClean="0">
                <a:solidFill>
                  <a:srgbClr val="FFFFFF"/>
                </a:solidFill>
              </a:rPr>
              <a:t>Finance </a:t>
            </a:r>
            <a:r>
              <a:rPr lang="en-GB" sz="1600" kern="0" dirty="0">
                <a:solidFill>
                  <a:srgbClr val="FFFFFF"/>
                </a:solidFill>
              </a:rPr>
              <a:t>lease</a:t>
            </a:r>
          </a:p>
        </p:txBody>
      </p:sp>
      <p:sp>
        <p:nvSpPr>
          <p:cNvPr id="95" name="Text Box 10"/>
          <p:cNvSpPr txBox="1">
            <a:spLocks noChangeArrowheads="1"/>
          </p:cNvSpPr>
          <p:nvPr/>
        </p:nvSpPr>
        <p:spPr bwMode="blackWhite">
          <a:xfrm>
            <a:off x="2164067" y="4731175"/>
            <a:ext cx="1676400" cy="562708"/>
          </a:xfrm>
          <a:prstGeom prst="rect">
            <a:avLst/>
          </a:prstGeom>
          <a:solidFill>
            <a:srgbClr val="00338D"/>
          </a:solidFill>
          <a:ln w="12700" algn="ctr">
            <a:noFill/>
            <a:miter lim="800000"/>
            <a:headEnd/>
            <a:tailEnd/>
          </a:ln>
          <a:effectLst/>
          <a:scene3d>
            <a:camera prst="orthographicFront">
              <a:rot lat="0" lon="0" rev="0"/>
            </a:camera>
            <a:lightRig rig="balanced" dir="t">
              <a:rot lat="0" lon="0" rev="8700000"/>
            </a:lightRig>
          </a:scene3d>
          <a:sp3d/>
        </p:spPr>
        <p:txBody>
          <a:bodyPr lIns="66462" tIns="66462" rIns="66462" bIns="66462" anchor="ctr"/>
          <a:lstStyle/>
          <a:p>
            <a:pPr algn="ctr">
              <a:defRPr/>
            </a:pPr>
            <a:r>
              <a:rPr lang="en-GB" sz="1600" kern="0" dirty="0" smtClean="0">
                <a:solidFill>
                  <a:srgbClr val="FFFFFF"/>
                </a:solidFill>
              </a:rPr>
              <a:t>Operating </a:t>
            </a:r>
            <a:r>
              <a:rPr lang="en-GB" sz="1600" kern="0" dirty="0">
                <a:solidFill>
                  <a:srgbClr val="FFFFFF"/>
                </a:solidFill>
              </a:rPr>
              <a:t>lease</a:t>
            </a:r>
          </a:p>
        </p:txBody>
      </p:sp>
      <p:cxnSp>
        <p:nvCxnSpPr>
          <p:cNvPr id="96" name="Elbow Connector 95"/>
          <p:cNvCxnSpPr>
            <a:stCxn id="98" idx="2"/>
            <a:endCxn id="94" idx="0"/>
          </p:cNvCxnSpPr>
          <p:nvPr/>
        </p:nvCxnSpPr>
        <p:spPr bwMode="auto">
          <a:xfrm rot="5400000">
            <a:off x="1184121" y="4050340"/>
            <a:ext cx="531752" cy="829921"/>
          </a:xfrm>
          <a:prstGeom prst="bentConnector3">
            <a:avLst>
              <a:gd name="adj1" fmla="val 50000"/>
            </a:avLst>
          </a:prstGeom>
          <a:gradFill rotWithShape="1">
            <a:gsLst>
              <a:gs pos="0">
                <a:srgbClr val="8E258D">
                  <a:gamma/>
                  <a:shade val="76078"/>
                  <a:invGamma/>
                </a:srgbClr>
              </a:gs>
              <a:gs pos="50000">
                <a:srgbClr val="8E258D"/>
              </a:gs>
              <a:gs pos="100000">
                <a:srgbClr val="8E258D">
                  <a:gamma/>
                  <a:shade val="76078"/>
                  <a:invGamma/>
                </a:srgbClr>
              </a:gs>
            </a:gsLst>
            <a:lin ang="18900000" scaled="1"/>
          </a:gradFill>
          <a:ln w="9525" cap="flat" cmpd="sng" algn="ctr">
            <a:solidFill>
              <a:srgbClr val="747678">
                <a:lumMod val="50000"/>
              </a:srgbClr>
            </a:solidFill>
            <a:prstDash val="solid"/>
            <a:round/>
            <a:headEnd type="none" w="med" len="med"/>
            <a:tailEnd type="triangle" w="med" len="med"/>
          </a:ln>
          <a:effectLst/>
        </p:spPr>
      </p:cxnSp>
      <p:cxnSp>
        <p:nvCxnSpPr>
          <p:cNvPr id="97" name="Elbow Connector 96"/>
          <p:cNvCxnSpPr>
            <a:stCxn id="98" idx="2"/>
            <a:endCxn id="95" idx="0"/>
          </p:cNvCxnSpPr>
          <p:nvPr/>
        </p:nvCxnSpPr>
        <p:spPr bwMode="auto">
          <a:xfrm rot="16200000" flipH="1">
            <a:off x="2167736" y="3896645"/>
            <a:ext cx="531751" cy="1137310"/>
          </a:xfrm>
          <a:prstGeom prst="bentConnector3">
            <a:avLst>
              <a:gd name="adj1" fmla="val 50000"/>
            </a:avLst>
          </a:prstGeom>
          <a:gradFill rotWithShape="1">
            <a:gsLst>
              <a:gs pos="0">
                <a:srgbClr val="8E258D">
                  <a:gamma/>
                  <a:shade val="76078"/>
                  <a:invGamma/>
                </a:srgbClr>
              </a:gs>
              <a:gs pos="50000">
                <a:srgbClr val="8E258D"/>
              </a:gs>
              <a:gs pos="100000">
                <a:srgbClr val="8E258D">
                  <a:gamma/>
                  <a:shade val="76078"/>
                  <a:invGamma/>
                </a:srgbClr>
              </a:gs>
            </a:gsLst>
            <a:lin ang="18900000" scaled="1"/>
          </a:gradFill>
          <a:ln w="9525" cap="flat" cmpd="sng" algn="ctr">
            <a:solidFill>
              <a:srgbClr val="747678">
                <a:lumMod val="50000"/>
              </a:srgbClr>
            </a:solidFill>
            <a:prstDash val="solid"/>
            <a:round/>
            <a:headEnd type="none" w="med" len="med"/>
            <a:tailEnd type="triangle" w="med" len="med"/>
          </a:ln>
          <a:effectLst/>
        </p:spPr>
      </p:cxnSp>
      <p:sp>
        <p:nvSpPr>
          <p:cNvPr id="98" name="Flowchart: Decision 97"/>
          <p:cNvSpPr/>
          <p:nvPr/>
        </p:nvSpPr>
        <p:spPr>
          <a:xfrm>
            <a:off x="502344" y="3069452"/>
            <a:ext cx="2725226" cy="1129972"/>
          </a:xfrm>
          <a:prstGeom prst="flowChartDecision">
            <a:avLst/>
          </a:prstGeom>
          <a:solidFill>
            <a:schemeClr val="accent3"/>
          </a:solidFill>
          <a:ln w="12700" cap="rnd" cmpd="sng" algn="ctr">
            <a:noFill/>
            <a:prstDash val="solid"/>
          </a:ln>
          <a:effectLst/>
          <a:scene3d>
            <a:camera prst="orthographicFront">
              <a:rot lat="0" lon="0" rev="0"/>
            </a:camera>
            <a:lightRig rig="balanced" dir="t">
              <a:rot lat="0" lon="0" rev="8700000"/>
            </a:lightRig>
          </a:scene3d>
          <a:sp3d/>
        </p:spPr>
        <p:txBody>
          <a:bodyPr rtlCol="0" anchor="ctr"/>
          <a:lstStyle/>
          <a:p>
            <a:pPr algn="ctr">
              <a:defRPr/>
            </a:pPr>
            <a:r>
              <a:rPr lang="en-US" sz="1100" kern="0" dirty="0">
                <a:solidFill>
                  <a:prstClr val="white"/>
                </a:solidFill>
              </a:rPr>
              <a:t>Substantially all risks and rewards of ownership transferred? </a:t>
            </a:r>
            <a:endParaRPr lang="en-SG" sz="1100" kern="0" dirty="0">
              <a:solidFill>
                <a:prstClr val="white"/>
              </a:solidFill>
            </a:endParaRPr>
          </a:p>
        </p:txBody>
      </p:sp>
      <p:cxnSp>
        <p:nvCxnSpPr>
          <p:cNvPr id="99" name="Straight Connector 98"/>
          <p:cNvCxnSpPr>
            <a:stCxn id="80" idx="2"/>
            <a:endCxn id="98" idx="0"/>
          </p:cNvCxnSpPr>
          <p:nvPr/>
        </p:nvCxnSpPr>
        <p:spPr>
          <a:xfrm flipH="1">
            <a:off x="1864957" y="2736925"/>
            <a:ext cx="5713" cy="332527"/>
          </a:xfrm>
          <a:prstGeom prst="line">
            <a:avLst/>
          </a:prstGeom>
          <a:noFill/>
          <a:ln w="6350" cap="rnd" cmpd="sng" algn="ctr">
            <a:solidFill>
              <a:srgbClr val="747678">
                <a:lumMod val="50000"/>
              </a:srgbClr>
            </a:solidFill>
            <a:prstDash val="solid"/>
          </a:ln>
          <a:effectLst/>
        </p:spPr>
      </p:cxnSp>
      <p:sp>
        <p:nvSpPr>
          <p:cNvPr id="2" name="Hexagon 1"/>
          <p:cNvSpPr/>
          <p:nvPr/>
        </p:nvSpPr>
        <p:spPr>
          <a:xfrm>
            <a:off x="4134673" y="4727690"/>
            <a:ext cx="2439804" cy="1402339"/>
          </a:xfrm>
          <a:prstGeom prst="hexagon">
            <a:avLst/>
          </a:prstGeom>
          <a:solidFill>
            <a:srgbClr val="C6007E"/>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2000" b="1" dirty="0" smtClean="0">
                <a:solidFill>
                  <a:schemeClr val="bg1"/>
                </a:solidFill>
              </a:rPr>
              <a:t>No automatic elimination!</a:t>
            </a:r>
          </a:p>
        </p:txBody>
      </p:sp>
      <p:sp>
        <p:nvSpPr>
          <p:cNvPr id="27" name="Text Box 7"/>
          <p:cNvSpPr txBox="1">
            <a:spLocks noChangeArrowheads="1"/>
          </p:cNvSpPr>
          <p:nvPr/>
        </p:nvSpPr>
        <p:spPr bwMode="blackWhite">
          <a:xfrm>
            <a:off x="288758" y="5428860"/>
            <a:ext cx="1439863" cy="864577"/>
          </a:xfrm>
          <a:prstGeom prst="rect">
            <a:avLst/>
          </a:prstGeom>
          <a:solidFill>
            <a:srgbClr val="00338D"/>
          </a:solidFill>
          <a:ln w="12700" algn="ctr">
            <a:noFill/>
            <a:miter lim="800000"/>
            <a:headEnd/>
            <a:tailEnd/>
          </a:ln>
          <a:effectLst/>
          <a:scene3d>
            <a:camera prst="orthographicFront">
              <a:rot lat="0" lon="0" rev="0"/>
            </a:camera>
            <a:lightRig rig="balanced" dir="t">
              <a:rot lat="0" lon="0" rev="8700000"/>
            </a:lightRig>
          </a:scene3d>
          <a:sp3d/>
        </p:spPr>
        <p:txBody>
          <a:bodyPr lIns="66462" tIns="66462" rIns="66462" bIns="66462" anchor="ctr"/>
          <a:lstStyle/>
          <a:p>
            <a:pPr algn="ctr">
              <a:defRPr/>
            </a:pPr>
            <a:r>
              <a:rPr lang="en-GB" sz="1600" kern="0" dirty="0" smtClean="0">
                <a:solidFill>
                  <a:srgbClr val="FFFFFF"/>
                </a:solidFill>
              </a:rPr>
              <a:t>Receivable</a:t>
            </a:r>
            <a:endParaRPr lang="en-GB" sz="1600" kern="0" dirty="0">
              <a:solidFill>
                <a:srgbClr val="FFFFFF"/>
              </a:solidFill>
            </a:endParaRPr>
          </a:p>
        </p:txBody>
      </p:sp>
      <p:sp>
        <p:nvSpPr>
          <p:cNvPr id="29" name="Text Box 7"/>
          <p:cNvSpPr txBox="1">
            <a:spLocks noChangeArrowheads="1"/>
          </p:cNvSpPr>
          <p:nvPr/>
        </p:nvSpPr>
        <p:spPr bwMode="blackWhite">
          <a:xfrm>
            <a:off x="2164067" y="5428860"/>
            <a:ext cx="1676400" cy="864577"/>
          </a:xfrm>
          <a:prstGeom prst="rect">
            <a:avLst/>
          </a:prstGeom>
          <a:solidFill>
            <a:srgbClr val="00338D"/>
          </a:solidFill>
          <a:ln w="12700" algn="ctr">
            <a:noFill/>
            <a:miter lim="800000"/>
            <a:headEnd/>
            <a:tailEnd/>
          </a:ln>
          <a:effectLst/>
          <a:scene3d>
            <a:camera prst="orthographicFront">
              <a:rot lat="0" lon="0" rev="0"/>
            </a:camera>
            <a:lightRig rig="balanced" dir="t">
              <a:rot lat="0" lon="0" rev="8700000"/>
            </a:lightRig>
          </a:scene3d>
          <a:sp3d/>
        </p:spPr>
        <p:txBody>
          <a:bodyPr lIns="66462" tIns="66462" rIns="66462" bIns="66462" anchor="ctr"/>
          <a:lstStyle/>
          <a:p>
            <a:pPr algn="ctr">
              <a:defRPr/>
            </a:pPr>
            <a:r>
              <a:rPr lang="en-GB" sz="1600" kern="0" dirty="0" smtClean="0">
                <a:solidFill>
                  <a:srgbClr val="FFFFFF"/>
                </a:solidFill>
              </a:rPr>
              <a:t>PPE</a:t>
            </a:r>
            <a:endParaRPr lang="en-GB" sz="1600" kern="0" dirty="0">
              <a:solidFill>
                <a:srgbClr val="FFFFFF"/>
              </a:solidFill>
            </a:endParaRPr>
          </a:p>
        </p:txBody>
      </p:sp>
      <p:sp>
        <p:nvSpPr>
          <p:cNvPr id="3" name="Title 2"/>
          <p:cNvSpPr>
            <a:spLocks noGrp="1"/>
          </p:cNvSpPr>
          <p:nvPr>
            <p:ph type="title"/>
          </p:nvPr>
        </p:nvSpPr>
        <p:spPr/>
        <p:txBody>
          <a:bodyPr/>
          <a:lstStyle/>
          <a:p>
            <a:r>
              <a:rPr lang="en-US" dirty="0">
                <a:solidFill>
                  <a:srgbClr val="00338D"/>
                </a:solidFill>
              </a:rPr>
              <a:t>Intercompany leases</a:t>
            </a:r>
          </a:p>
        </p:txBody>
      </p:sp>
    </p:spTree>
    <p:extLst>
      <p:ext uri="{BB962C8B-B14F-4D97-AF65-F5344CB8AC3E}">
        <p14:creationId xmlns:p14="http://schemas.microsoft.com/office/powerpoint/2010/main" xmlns="" val="343651164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5400" dirty="0" smtClean="0">
                <a:solidFill>
                  <a:srgbClr val="00338D"/>
                </a:solidFill>
              </a:rPr>
              <a:t>Application issues with subleases</a:t>
            </a:r>
            <a:endParaRPr lang="en-GB" sz="5400" dirty="0">
              <a:solidFill>
                <a:srgbClr val="00338D"/>
              </a:solidFill>
            </a:endParaRPr>
          </a:p>
        </p:txBody>
      </p:sp>
      <p:sp>
        <p:nvSpPr>
          <p:cNvPr id="74" name="AutoShape 13"/>
          <p:cNvSpPr>
            <a:spLocks noChangeArrowheads="1"/>
          </p:cNvSpPr>
          <p:nvPr/>
        </p:nvSpPr>
        <p:spPr bwMode="auto">
          <a:xfrm>
            <a:off x="2135662" y="1797516"/>
            <a:ext cx="983892" cy="781893"/>
          </a:xfrm>
          <a:prstGeom prst="downArrow">
            <a:avLst>
              <a:gd name="adj1" fmla="val 50000"/>
              <a:gd name="adj2" fmla="val 57003"/>
            </a:avLst>
          </a:prstGeom>
          <a:solidFill>
            <a:schemeClr val="tx2"/>
          </a:solidFill>
          <a:ln w="6350">
            <a:noFill/>
            <a:miter lim="800000"/>
            <a:headEnd/>
            <a:tailEnd/>
          </a:ln>
        </p:spPr>
        <p:txBody>
          <a:bodyPr wrap="none" lIns="0" tIns="0" rIns="0" bIns="0" anchor="ctr"/>
          <a:lstStyle/>
          <a:p>
            <a:pPr fontAlgn="base">
              <a:spcBef>
                <a:spcPct val="50000"/>
              </a:spcBef>
              <a:spcAft>
                <a:spcPct val="0"/>
              </a:spcAft>
            </a:pPr>
            <a:endParaRPr lang="en-GB" sz="1292" b="1" dirty="0">
              <a:solidFill>
                <a:srgbClr val="000000"/>
              </a:solidFill>
            </a:endParaRPr>
          </a:p>
        </p:txBody>
      </p:sp>
      <p:sp>
        <p:nvSpPr>
          <p:cNvPr id="75" name="AutoShape 13"/>
          <p:cNvSpPr>
            <a:spLocks noChangeArrowheads="1"/>
          </p:cNvSpPr>
          <p:nvPr/>
        </p:nvSpPr>
        <p:spPr bwMode="auto">
          <a:xfrm>
            <a:off x="2135662" y="3434631"/>
            <a:ext cx="983892" cy="781893"/>
          </a:xfrm>
          <a:prstGeom prst="downArrow">
            <a:avLst>
              <a:gd name="adj1" fmla="val 50000"/>
              <a:gd name="adj2" fmla="val 57003"/>
            </a:avLst>
          </a:prstGeom>
          <a:solidFill>
            <a:schemeClr val="tx2"/>
          </a:solidFill>
          <a:ln w="6350">
            <a:noFill/>
            <a:miter lim="800000"/>
            <a:headEnd/>
            <a:tailEnd/>
          </a:ln>
        </p:spPr>
        <p:txBody>
          <a:bodyPr wrap="none" lIns="0" tIns="0" rIns="0" bIns="0" anchor="ctr"/>
          <a:lstStyle/>
          <a:p>
            <a:pPr fontAlgn="base">
              <a:spcBef>
                <a:spcPct val="50000"/>
              </a:spcBef>
              <a:spcAft>
                <a:spcPct val="0"/>
              </a:spcAft>
            </a:pPr>
            <a:endParaRPr lang="en-GB" sz="1292" b="1" dirty="0">
              <a:solidFill>
                <a:srgbClr val="000000"/>
              </a:solidFill>
            </a:endParaRPr>
          </a:p>
        </p:txBody>
      </p:sp>
      <p:sp>
        <p:nvSpPr>
          <p:cNvPr id="5" name="TextBox 4"/>
          <p:cNvSpPr txBox="1"/>
          <p:nvPr/>
        </p:nvSpPr>
        <p:spPr>
          <a:xfrm>
            <a:off x="4734581" y="1208946"/>
            <a:ext cx="3700280" cy="4124206"/>
          </a:xfrm>
          <a:prstGeom prst="rect">
            <a:avLst/>
          </a:prstGeom>
          <a:noFill/>
        </p:spPr>
        <p:txBody>
          <a:bodyPr wrap="square" lIns="0" tIns="0" rIns="0" bIns="0" rtlCol="0">
            <a:spAutoFit/>
          </a:bodyPr>
          <a:lstStyle/>
          <a:p>
            <a:pPr marL="0" lvl="2">
              <a:spcBef>
                <a:spcPts val="923"/>
              </a:spcBef>
              <a:buClr>
                <a:srgbClr val="97989A"/>
              </a:buClr>
            </a:pPr>
            <a:r>
              <a:rPr lang="en-GB" sz="2200" b="1" dirty="0">
                <a:solidFill>
                  <a:srgbClr val="00338D"/>
                </a:solidFill>
                <a:cs typeface="Arial" pitchFamily="34" charset="0"/>
              </a:rPr>
              <a:t>Intermediate lessor</a:t>
            </a:r>
          </a:p>
          <a:p>
            <a:pPr marL="285750" lvl="2" indent="-285750">
              <a:spcBef>
                <a:spcPts val="923"/>
              </a:spcBef>
              <a:buSzPct val="100000"/>
              <a:buFont typeface="Arial" panose="020B0604020202020204" pitchFamily="34" charset="0"/>
              <a:buChar char="—"/>
            </a:pPr>
            <a:r>
              <a:rPr lang="en-GB" dirty="0">
                <a:solidFill>
                  <a:srgbClr val="000000"/>
                </a:solidFill>
                <a:cs typeface="Arial" pitchFamily="34" charset="0"/>
              </a:rPr>
              <a:t>Accounts for head lease and sublease as two separate contracts</a:t>
            </a:r>
          </a:p>
          <a:p>
            <a:pPr marL="285750" lvl="2" indent="-285750">
              <a:spcBef>
                <a:spcPts val="923"/>
              </a:spcBef>
              <a:buSzPct val="100000"/>
              <a:buFont typeface="Arial" panose="020B0604020202020204" pitchFamily="34" charset="0"/>
              <a:buChar char="—"/>
            </a:pPr>
            <a:r>
              <a:rPr lang="en-GB" dirty="0">
                <a:solidFill>
                  <a:srgbClr val="000000"/>
                </a:solidFill>
                <a:cs typeface="Arial" pitchFamily="34" charset="0"/>
              </a:rPr>
              <a:t>Classifies the sublease based on the ROU asset arising from the head lease</a:t>
            </a:r>
          </a:p>
          <a:p>
            <a:pPr marL="285750" lvl="2" indent="-285750">
              <a:spcBef>
                <a:spcPts val="923"/>
              </a:spcBef>
              <a:buSzPct val="100000"/>
              <a:buFont typeface="Arial" panose="020B0604020202020204" pitchFamily="34" charset="0"/>
              <a:buChar char="—"/>
            </a:pPr>
            <a:r>
              <a:rPr lang="en-GB" dirty="0">
                <a:solidFill>
                  <a:srgbClr val="000000"/>
                </a:solidFill>
                <a:cs typeface="Arial" pitchFamily="34" charset="0"/>
              </a:rPr>
              <a:t>Recognises lease assets and lease liabilities gross unless offset criteria met</a:t>
            </a:r>
          </a:p>
          <a:p>
            <a:pPr marL="285750" lvl="2" indent="-285750">
              <a:spcBef>
                <a:spcPts val="923"/>
              </a:spcBef>
              <a:buSzPct val="100000"/>
              <a:buFont typeface="Arial" panose="020B0604020202020204" pitchFamily="34" charset="0"/>
              <a:buChar char="—"/>
            </a:pPr>
            <a:r>
              <a:rPr lang="en-GB" dirty="0">
                <a:solidFill>
                  <a:srgbClr val="000000"/>
                </a:solidFill>
                <a:cs typeface="Arial" pitchFamily="34" charset="0"/>
              </a:rPr>
              <a:t>Recognises lease income and lease expense gross unless acting as agent</a:t>
            </a:r>
            <a:endParaRPr lang="en-GB" dirty="0">
              <a:solidFill>
                <a:srgbClr val="000000"/>
              </a:solidFill>
            </a:endParaRPr>
          </a:p>
        </p:txBody>
      </p:sp>
      <p:sp>
        <p:nvSpPr>
          <p:cNvPr id="3" name="Rounded Rectangle 2"/>
          <p:cNvSpPr/>
          <p:nvPr/>
        </p:nvSpPr>
        <p:spPr>
          <a:xfrm>
            <a:off x="729941" y="5468836"/>
            <a:ext cx="7704920" cy="632374"/>
          </a:xfrm>
          <a:prstGeom prst="roundRect">
            <a:avLst/>
          </a:prstGeom>
          <a:solidFill>
            <a:schemeClr val="accent4"/>
          </a:soli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r>
              <a:rPr lang="en-SG" sz="1662" b="1" i="1" dirty="0">
                <a:solidFill>
                  <a:prstClr val="white"/>
                </a:solidFill>
              </a:rPr>
              <a:t>Sublease classification is based on ROU asset, not the underlying asset. </a:t>
            </a:r>
            <a:r>
              <a:rPr lang="en-SG" sz="1662" dirty="0">
                <a:solidFill>
                  <a:prstClr val="white"/>
                </a:solidFill>
              </a:rPr>
              <a:t>More subleases will be classified as </a:t>
            </a:r>
            <a:r>
              <a:rPr lang="en-SG" sz="1662" b="1" i="1" dirty="0">
                <a:solidFill>
                  <a:prstClr val="white"/>
                </a:solidFill>
              </a:rPr>
              <a:t>finance </a:t>
            </a:r>
            <a:r>
              <a:rPr lang="en-SG" sz="1662" dirty="0">
                <a:solidFill>
                  <a:prstClr val="white"/>
                </a:solidFill>
              </a:rPr>
              <a:t>leases by sub lessor</a:t>
            </a:r>
          </a:p>
        </p:txBody>
      </p:sp>
      <p:sp>
        <p:nvSpPr>
          <p:cNvPr id="10" name="Freeform 6"/>
          <p:cNvSpPr>
            <a:spLocks/>
          </p:cNvSpPr>
          <p:nvPr/>
        </p:nvSpPr>
        <p:spPr bwMode="auto">
          <a:xfrm>
            <a:off x="738197" y="4226692"/>
            <a:ext cx="3719059" cy="546634"/>
          </a:xfrm>
          <a:custGeom>
            <a:avLst/>
            <a:gdLst>
              <a:gd name="T0" fmla="*/ 15519 w 16006"/>
              <a:gd name="T1" fmla="*/ 1 h 2354"/>
              <a:gd name="T2" fmla="*/ 15596 w 16006"/>
              <a:gd name="T3" fmla="*/ 12 h 2354"/>
              <a:gd name="T4" fmla="*/ 15668 w 16006"/>
              <a:gd name="T5" fmla="*/ 34 h 2354"/>
              <a:gd name="T6" fmla="*/ 15737 w 16006"/>
              <a:gd name="T7" fmla="*/ 67 h 2354"/>
              <a:gd name="T8" fmla="*/ 15799 w 16006"/>
              <a:gd name="T9" fmla="*/ 110 h 2354"/>
              <a:gd name="T10" fmla="*/ 15855 w 16006"/>
              <a:gd name="T11" fmla="*/ 161 h 2354"/>
              <a:gd name="T12" fmla="*/ 15903 w 16006"/>
              <a:gd name="T13" fmla="*/ 221 h 2354"/>
              <a:gd name="T14" fmla="*/ 15944 w 16006"/>
              <a:gd name="T15" fmla="*/ 287 h 2354"/>
              <a:gd name="T16" fmla="*/ 15975 w 16006"/>
              <a:gd name="T17" fmla="*/ 360 h 2354"/>
              <a:gd name="T18" fmla="*/ 15995 w 16006"/>
              <a:gd name="T19" fmla="*/ 438 h 2354"/>
              <a:gd name="T20" fmla="*/ 16005 w 16006"/>
              <a:gd name="T21" fmla="*/ 520 h 2354"/>
              <a:gd name="T22" fmla="*/ 16005 w 16006"/>
              <a:gd name="T23" fmla="*/ 1834 h 2354"/>
              <a:gd name="T24" fmla="*/ 15995 w 16006"/>
              <a:gd name="T25" fmla="*/ 1917 h 2354"/>
              <a:gd name="T26" fmla="*/ 15975 w 16006"/>
              <a:gd name="T27" fmla="*/ 1994 h 2354"/>
              <a:gd name="T28" fmla="*/ 15944 w 16006"/>
              <a:gd name="T29" fmla="*/ 2067 h 2354"/>
              <a:gd name="T30" fmla="*/ 15903 w 16006"/>
              <a:gd name="T31" fmla="*/ 2133 h 2354"/>
              <a:gd name="T32" fmla="*/ 15855 w 16006"/>
              <a:gd name="T33" fmla="*/ 2193 h 2354"/>
              <a:gd name="T34" fmla="*/ 15799 w 16006"/>
              <a:gd name="T35" fmla="*/ 2244 h 2354"/>
              <a:gd name="T36" fmla="*/ 15737 w 16006"/>
              <a:gd name="T37" fmla="*/ 2287 h 2354"/>
              <a:gd name="T38" fmla="*/ 15668 w 16006"/>
              <a:gd name="T39" fmla="*/ 2320 h 2354"/>
              <a:gd name="T40" fmla="*/ 15596 w 16006"/>
              <a:gd name="T41" fmla="*/ 2342 h 2354"/>
              <a:gd name="T42" fmla="*/ 15519 w 16006"/>
              <a:gd name="T43" fmla="*/ 2353 h 2354"/>
              <a:gd name="T44" fmla="*/ 487 w 16006"/>
              <a:gd name="T45" fmla="*/ 2353 h 2354"/>
              <a:gd name="T46" fmla="*/ 410 w 16006"/>
              <a:gd name="T47" fmla="*/ 2342 h 2354"/>
              <a:gd name="T48" fmla="*/ 338 w 16006"/>
              <a:gd name="T49" fmla="*/ 2320 h 2354"/>
              <a:gd name="T50" fmla="*/ 269 w 16006"/>
              <a:gd name="T51" fmla="*/ 2287 h 2354"/>
              <a:gd name="T52" fmla="*/ 207 w 16006"/>
              <a:gd name="T53" fmla="*/ 2244 h 2354"/>
              <a:gd name="T54" fmla="*/ 151 w 16006"/>
              <a:gd name="T55" fmla="*/ 2193 h 2354"/>
              <a:gd name="T56" fmla="*/ 103 w 16006"/>
              <a:gd name="T57" fmla="*/ 2133 h 2354"/>
              <a:gd name="T58" fmla="*/ 62 w 16006"/>
              <a:gd name="T59" fmla="*/ 2067 h 2354"/>
              <a:gd name="T60" fmla="*/ 31 w 16006"/>
              <a:gd name="T61" fmla="*/ 1994 h 2354"/>
              <a:gd name="T62" fmla="*/ 11 w 16006"/>
              <a:gd name="T63" fmla="*/ 1917 h 2354"/>
              <a:gd name="T64" fmla="*/ 1 w 16006"/>
              <a:gd name="T65" fmla="*/ 1834 h 2354"/>
              <a:gd name="T66" fmla="*/ 1 w 16006"/>
              <a:gd name="T67" fmla="*/ 520 h 2354"/>
              <a:gd name="T68" fmla="*/ 11 w 16006"/>
              <a:gd name="T69" fmla="*/ 438 h 2354"/>
              <a:gd name="T70" fmla="*/ 31 w 16006"/>
              <a:gd name="T71" fmla="*/ 360 h 2354"/>
              <a:gd name="T72" fmla="*/ 62 w 16006"/>
              <a:gd name="T73" fmla="*/ 287 h 2354"/>
              <a:gd name="T74" fmla="*/ 103 w 16006"/>
              <a:gd name="T75" fmla="*/ 221 h 2354"/>
              <a:gd name="T76" fmla="*/ 151 w 16006"/>
              <a:gd name="T77" fmla="*/ 161 h 2354"/>
              <a:gd name="T78" fmla="*/ 207 w 16006"/>
              <a:gd name="T79" fmla="*/ 110 h 2354"/>
              <a:gd name="T80" fmla="*/ 269 w 16006"/>
              <a:gd name="T81" fmla="*/ 67 h 2354"/>
              <a:gd name="T82" fmla="*/ 338 w 16006"/>
              <a:gd name="T83" fmla="*/ 34 h 2354"/>
              <a:gd name="T84" fmla="*/ 410 w 16006"/>
              <a:gd name="T85" fmla="*/ 12 h 2354"/>
              <a:gd name="T86" fmla="*/ 487 w 16006"/>
              <a:gd name="T87" fmla="*/ 1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06" h="2354">
                <a:moveTo>
                  <a:pt x="514" y="0"/>
                </a:moveTo>
                <a:lnTo>
                  <a:pt x="15492" y="0"/>
                </a:lnTo>
                <a:lnTo>
                  <a:pt x="15519" y="1"/>
                </a:lnTo>
                <a:lnTo>
                  <a:pt x="15545" y="4"/>
                </a:lnTo>
                <a:lnTo>
                  <a:pt x="15570" y="7"/>
                </a:lnTo>
                <a:lnTo>
                  <a:pt x="15596" y="12"/>
                </a:lnTo>
                <a:lnTo>
                  <a:pt x="15620" y="19"/>
                </a:lnTo>
                <a:lnTo>
                  <a:pt x="15644" y="25"/>
                </a:lnTo>
                <a:lnTo>
                  <a:pt x="15668" y="34"/>
                </a:lnTo>
                <a:lnTo>
                  <a:pt x="15691" y="44"/>
                </a:lnTo>
                <a:lnTo>
                  <a:pt x="15715" y="55"/>
                </a:lnTo>
                <a:lnTo>
                  <a:pt x="15737" y="67"/>
                </a:lnTo>
                <a:lnTo>
                  <a:pt x="15758" y="81"/>
                </a:lnTo>
                <a:lnTo>
                  <a:pt x="15779" y="95"/>
                </a:lnTo>
                <a:lnTo>
                  <a:pt x="15799" y="110"/>
                </a:lnTo>
                <a:lnTo>
                  <a:pt x="15819" y="126"/>
                </a:lnTo>
                <a:lnTo>
                  <a:pt x="15837" y="143"/>
                </a:lnTo>
                <a:lnTo>
                  <a:pt x="15855" y="161"/>
                </a:lnTo>
                <a:lnTo>
                  <a:pt x="15872" y="180"/>
                </a:lnTo>
                <a:lnTo>
                  <a:pt x="15888" y="201"/>
                </a:lnTo>
                <a:lnTo>
                  <a:pt x="15903" y="221"/>
                </a:lnTo>
                <a:lnTo>
                  <a:pt x="15917" y="242"/>
                </a:lnTo>
                <a:lnTo>
                  <a:pt x="15932" y="265"/>
                </a:lnTo>
                <a:lnTo>
                  <a:pt x="15944" y="287"/>
                </a:lnTo>
                <a:lnTo>
                  <a:pt x="15955" y="311"/>
                </a:lnTo>
                <a:lnTo>
                  <a:pt x="15966" y="336"/>
                </a:lnTo>
                <a:lnTo>
                  <a:pt x="15975" y="360"/>
                </a:lnTo>
                <a:lnTo>
                  <a:pt x="15983" y="386"/>
                </a:lnTo>
                <a:lnTo>
                  <a:pt x="15990" y="412"/>
                </a:lnTo>
                <a:lnTo>
                  <a:pt x="15995" y="438"/>
                </a:lnTo>
                <a:lnTo>
                  <a:pt x="16000" y="465"/>
                </a:lnTo>
                <a:lnTo>
                  <a:pt x="16003" y="492"/>
                </a:lnTo>
                <a:lnTo>
                  <a:pt x="16005" y="520"/>
                </a:lnTo>
                <a:lnTo>
                  <a:pt x="16006" y="549"/>
                </a:lnTo>
                <a:lnTo>
                  <a:pt x="16006" y="1807"/>
                </a:lnTo>
                <a:lnTo>
                  <a:pt x="16005" y="1834"/>
                </a:lnTo>
                <a:lnTo>
                  <a:pt x="16003" y="1862"/>
                </a:lnTo>
                <a:lnTo>
                  <a:pt x="16000" y="1889"/>
                </a:lnTo>
                <a:lnTo>
                  <a:pt x="15995" y="1917"/>
                </a:lnTo>
                <a:lnTo>
                  <a:pt x="15990" y="1942"/>
                </a:lnTo>
                <a:lnTo>
                  <a:pt x="15983" y="1968"/>
                </a:lnTo>
                <a:lnTo>
                  <a:pt x="15975" y="1994"/>
                </a:lnTo>
                <a:lnTo>
                  <a:pt x="15966" y="2019"/>
                </a:lnTo>
                <a:lnTo>
                  <a:pt x="15955" y="2043"/>
                </a:lnTo>
                <a:lnTo>
                  <a:pt x="15944" y="2067"/>
                </a:lnTo>
                <a:lnTo>
                  <a:pt x="15932" y="2089"/>
                </a:lnTo>
                <a:lnTo>
                  <a:pt x="15917" y="2112"/>
                </a:lnTo>
                <a:lnTo>
                  <a:pt x="15903" y="2133"/>
                </a:lnTo>
                <a:lnTo>
                  <a:pt x="15888" y="2154"/>
                </a:lnTo>
                <a:lnTo>
                  <a:pt x="15872" y="2174"/>
                </a:lnTo>
                <a:lnTo>
                  <a:pt x="15855" y="2193"/>
                </a:lnTo>
                <a:lnTo>
                  <a:pt x="15837" y="2211"/>
                </a:lnTo>
                <a:lnTo>
                  <a:pt x="15819" y="2228"/>
                </a:lnTo>
                <a:lnTo>
                  <a:pt x="15799" y="2244"/>
                </a:lnTo>
                <a:lnTo>
                  <a:pt x="15779" y="2259"/>
                </a:lnTo>
                <a:lnTo>
                  <a:pt x="15758" y="2274"/>
                </a:lnTo>
                <a:lnTo>
                  <a:pt x="15737" y="2287"/>
                </a:lnTo>
                <a:lnTo>
                  <a:pt x="15715" y="2299"/>
                </a:lnTo>
                <a:lnTo>
                  <a:pt x="15691" y="2311"/>
                </a:lnTo>
                <a:lnTo>
                  <a:pt x="15668" y="2320"/>
                </a:lnTo>
                <a:lnTo>
                  <a:pt x="15644" y="2329"/>
                </a:lnTo>
                <a:lnTo>
                  <a:pt x="15620" y="2336"/>
                </a:lnTo>
                <a:lnTo>
                  <a:pt x="15596" y="2342"/>
                </a:lnTo>
                <a:lnTo>
                  <a:pt x="15570" y="2347"/>
                </a:lnTo>
                <a:lnTo>
                  <a:pt x="15545" y="2350"/>
                </a:lnTo>
                <a:lnTo>
                  <a:pt x="15519" y="2353"/>
                </a:lnTo>
                <a:lnTo>
                  <a:pt x="15492" y="2354"/>
                </a:lnTo>
                <a:lnTo>
                  <a:pt x="514" y="2354"/>
                </a:lnTo>
                <a:lnTo>
                  <a:pt x="487" y="2353"/>
                </a:lnTo>
                <a:lnTo>
                  <a:pt x="461" y="2350"/>
                </a:lnTo>
                <a:lnTo>
                  <a:pt x="436" y="2347"/>
                </a:lnTo>
                <a:lnTo>
                  <a:pt x="410" y="2342"/>
                </a:lnTo>
                <a:lnTo>
                  <a:pt x="386" y="2336"/>
                </a:lnTo>
                <a:lnTo>
                  <a:pt x="362" y="2329"/>
                </a:lnTo>
                <a:lnTo>
                  <a:pt x="338" y="2320"/>
                </a:lnTo>
                <a:lnTo>
                  <a:pt x="315" y="2311"/>
                </a:lnTo>
                <a:lnTo>
                  <a:pt x="291" y="2299"/>
                </a:lnTo>
                <a:lnTo>
                  <a:pt x="269" y="2287"/>
                </a:lnTo>
                <a:lnTo>
                  <a:pt x="248" y="2274"/>
                </a:lnTo>
                <a:lnTo>
                  <a:pt x="227" y="2259"/>
                </a:lnTo>
                <a:lnTo>
                  <a:pt x="207" y="2244"/>
                </a:lnTo>
                <a:lnTo>
                  <a:pt x="187" y="2228"/>
                </a:lnTo>
                <a:lnTo>
                  <a:pt x="169" y="2211"/>
                </a:lnTo>
                <a:lnTo>
                  <a:pt x="151" y="2193"/>
                </a:lnTo>
                <a:lnTo>
                  <a:pt x="134" y="2174"/>
                </a:lnTo>
                <a:lnTo>
                  <a:pt x="118" y="2154"/>
                </a:lnTo>
                <a:lnTo>
                  <a:pt x="103" y="2133"/>
                </a:lnTo>
                <a:lnTo>
                  <a:pt x="89" y="2112"/>
                </a:lnTo>
                <a:lnTo>
                  <a:pt x="74" y="2089"/>
                </a:lnTo>
                <a:lnTo>
                  <a:pt x="62" y="2067"/>
                </a:lnTo>
                <a:lnTo>
                  <a:pt x="51" y="2043"/>
                </a:lnTo>
                <a:lnTo>
                  <a:pt x="40" y="2019"/>
                </a:lnTo>
                <a:lnTo>
                  <a:pt x="31" y="1994"/>
                </a:lnTo>
                <a:lnTo>
                  <a:pt x="23" y="1968"/>
                </a:lnTo>
                <a:lnTo>
                  <a:pt x="16" y="1942"/>
                </a:lnTo>
                <a:lnTo>
                  <a:pt x="11" y="1917"/>
                </a:lnTo>
                <a:lnTo>
                  <a:pt x="6" y="1889"/>
                </a:lnTo>
                <a:lnTo>
                  <a:pt x="3" y="1862"/>
                </a:lnTo>
                <a:lnTo>
                  <a:pt x="1" y="1834"/>
                </a:lnTo>
                <a:lnTo>
                  <a:pt x="0" y="1807"/>
                </a:lnTo>
                <a:lnTo>
                  <a:pt x="0" y="549"/>
                </a:lnTo>
                <a:lnTo>
                  <a:pt x="1" y="520"/>
                </a:lnTo>
                <a:lnTo>
                  <a:pt x="3" y="492"/>
                </a:lnTo>
                <a:lnTo>
                  <a:pt x="6" y="465"/>
                </a:lnTo>
                <a:lnTo>
                  <a:pt x="11" y="438"/>
                </a:lnTo>
                <a:lnTo>
                  <a:pt x="16" y="412"/>
                </a:lnTo>
                <a:lnTo>
                  <a:pt x="23" y="386"/>
                </a:lnTo>
                <a:lnTo>
                  <a:pt x="31" y="360"/>
                </a:lnTo>
                <a:lnTo>
                  <a:pt x="40" y="336"/>
                </a:lnTo>
                <a:lnTo>
                  <a:pt x="51" y="311"/>
                </a:lnTo>
                <a:lnTo>
                  <a:pt x="62" y="287"/>
                </a:lnTo>
                <a:lnTo>
                  <a:pt x="74" y="265"/>
                </a:lnTo>
                <a:lnTo>
                  <a:pt x="89" y="242"/>
                </a:lnTo>
                <a:lnTo>
                  <a:pt x="103" y="221"/>
                </a:lnTo>
                <a:lnTo>
                  <a:pt x="118" y="201"/>
                </a:lnTo>
                <a:lnTo>
                  <a:pt x="134" y="180"/>
                </a:lnTo>
                <a:lnTo>
                  <a:pt x="151" y="161"/>
                </a:lnTo>
                <a:lnTo>
                  <a:pt x="169" y="143"/>
                </a:lnTo>
                <a:lnTo>
                  <a:pt x="187" y="126"/>
                </a:lnTo>
                <a:lnTo>
                  <a:pt x="207" y="110"/>
                </a:lnTo>
                <a:lnTo>
                  <a:pt x="227" y="95"/>
                </a:lnTo>
                <a:lnTo>
                  <a:pt x="248" y="81"/>
                </a:lnTo>
                <a:lnTo>
                  <a:pt x="269" y="67"/>
                </a:lnTo>
                <a:lnTo>
                  <a:pt x="291" y="55"/>
                </a:lnTo>
                <a:lnTo>
                  <a:pt x="315" y="44"/>
                </a:lnTo>
                <a:lnTo>
                  <a:pt x="338" y="34"/>
                </a:lnTo>
                <a:lnTo>
                  <a:pt x="362" y="25"/>
                </a:lnTo>
                <a:lnTo>
                  <a:pt x="386" y="19"/>
                </a:lnTo>
                <a:lnTo>
                  <a:pt x="410" y="12"/>
                </a:lnTo>
                <a:lnTo>
                  <a:pt x="436" y="7"/>
                </a:lnTo>
                <a:lnTo>
                  <a:pt x="461" y="4"/>
                </a:lnTo>
                <a:lnTo>
                  <a:pt x="487" y="1"/>
                </a:lnTo>
                <a:lnTo>
                  <a:pt x="514" y="0"/>
                </a:lnTo>
                <a:close/>
              </a:path>
            </a:pathLst>
          </a:custGeom>
          <a:solidFill>
            <a:schemeClr val="accent2"/>
          </a:solidFill>
          <a:ln w="17463">
            <a:noFill/>
            <a:prstDash val="solid"/>
            <a:round/>
            <a:headEnd/>
            <a:tailEnd/>
          </a:ln>
        </p:spPr>
        <p:txBody>
          <a:bodyPr vert="horz" wrap="square" lIns="84406" tIns="42203" rIns="84406" bIns="42203" numCol="1" anchor="t" anchorCtr="0" compatLnSpc="1">
            <a:prstTxWarp prst="textNoShape">
              <a:avLst/>
            </a:prstTxWarp>
          </a:bodyPr>
          <a:lstStyle/>
          <a:p>
            <a:endParaRPr lang="en-SG" sz="2200" dirty="0">
              <a:solidFill>
                <a:srgbClr val="000000"/>
              </a:solidFill>
            </a:endParaRPr>
          </a:p>
        </p:txBody>
      </p:sp>
      <p:sp>
        <p:nvSpPr>
          <p:cNvPr id="12" name="Freeform 8"/>
          <p:cNvSpPr>
            <a:spLocks/>
          </p:cNvSpPr>
          <p:nvPr/>
        </p:nvSpPr>
        <p:spPr bwMode="auto">
          <a:xfrm>
            <a:off x="738197" y="2584000"/>
            <a:ext cx="3719059" cy="847840"/>
          </a:xfrm>
          <a:custGeom>
            <a:avLst/>
            <a:gdLst>
              <a:gd name="T0" fmla="*/ 15519 w 16006"/>
              <a:gd name="T1" fmla="*/ 1 h 3648"/>
              <a:gd name="T2" fmla="*/ 15596 w 16006"/>
              <a:gd name="T3" fmla="*/ 10 h 3648"/>
              <a:gd name="T4" fmla="*/ 15668 w 16006"/>
              <a:gd name="T5" fmla="*/ 33 h 3648"/>
              <a:gd name="T6" fmla="*/ 15737 w 16006"/>
              <a:gd name="T7" fmla="*/ 66 h 3648"/>
              <a:gd name="T8" fmla="*/ 15799 w 16006"/>
              <a:gd name="T9" fmla="*/ 109 h 3648"/>
              <a:gd name="T10" fmla="*/ 15855 w 16006"/>
              <a:gd name="T11" fmla="*/ 160 h 3648"/>
              <a:gd name="T12" fmla="*/ 15903 w 16006"/>
              <a:gd name="T13" fmla="*/ 220 h 3648"/>
              <a:gd name="T14" fmla="*/ 15944 w 16006"/>
              <a:gd name="T15" fmla="*/ 286 h 3648"/>
              <a:gd name="T16" fmla="*/ 15975 w 16006"/>
              <a:gd name="T17" fmla="*/ 359 h 3648"/>
              <a:gd name="T18" fmla="*/ 15995 w 16006"/>
              <a:gd name="T19" fmla="*/ 436 h 3648"/>
              <a:gd name="T20" fmla="*/ 16005 w 16006"/>
              <a:gd name="T21" fmla="*/ 519 h 3648"/>
              <a:gd name="T22" fmla="*/ 16005 w 16006"/>
              <a:gd name="T23" fmla="*/ 3129 h 3648"/>
              <a:gd name="T24" fmla="*/ 15995 w 16006"/>
              <a:gd name="T25" fmla="*/ 3211 h 3648"/>
              <a:gd name="T26" fmla="*/ 15975 w 16006"/>
              <a:gd name="T27" fmla="*/ 3288 h 3648"/>
              <a:gd name="T28" fmla="*/ 15944 w 16006"/>
              <a:gd name="T29" fmla="*/ 3361 h 3648"/>
              <a:gd name="T30" fmla="*/ 15903 w 16006"/>
              <a:gd name="T31" fmla="*/ 3428 h 3648"/>
              <a:gd name="T32" fmla="*/ 15855 w 16006"/>
              <a:gd name="T33" fmla="*/ 3488 h 3648"/>
              <a:gd name="T34" fmla="*/ 15799 w 16006"/>
              <a:gd name="T35" fmla="*/ 3539 h 3648"/>
              <a:gd name="T36" fmla="*/ 15737 w 16006"/>
              <a:gd name="T37" fmla="*/ 3582 h 3648"/>
              <a:gd name="T38" fmla="*/ 15668 w 16006"/>
              <a:gd name="T39" fmla="*/ 3615 h 3648"/>
              <a:gd name="T40" fmla="*/ 15596 w 16006"/>
              <a:gd name="T41" fmla="*/ 3637 h 3648"/>
              <a:gd name="T42" fmla="*/ 15519 w 16006"/>
              <a:gd name="T43" fmla="*/ 3647 h 3648"/>
              <a:gd name="T44" fmla="*/ 487 w 16006"/>
              <a:gd name="T45" fmla="*/ 3647 h 3648"/>
              <a:gd name="T46" fmla="*/ 410 w 16006"/>
              <a:gd name="T47" fmla="*/ 3637 h 3648"/>
              <a:gd name="T48" fmla="*/ 338 w 16006"/>
              <a:gd name="T49" fmla="*/ 3615 h 3648"/>
              <a:gd name="T50" fmla="*/ 269 w 16006"/>
              <a:gd name="T51" fmla="*/ 3582 h 3648"/>
              <a:gd name="T52" fmla="*/ 207 w 16006"/>
              <a:gd name="T53" fmla="*/ 3539 h 3648"/>
              <a:gd name="T54" fmla="*/ 151 w 16006"/>
              <a:gd name="T55" fmla="*/ 3488 h 3648"/>
              <a:gd name="T56" fmla="*/ 103 w 16006"/>
              <a:gd name="T57" fmla="*/ 3428 h 3648"/>
              <a:gd name="T58" fmla="*/ 62 w 16006"/>
              <a:gd name="T59" fmla="*/ 3361 h 3648"/>
              <a:gd name="T60" fmla="*/ 31 w 16006"/>
              <a:gd name="T61" fmla="*/ 3288 h 3648"/>
              <a:gd name="T62" fmla="*/ 11 w 16006"/>
              <a:gd name="T63" fmla="*/ 3211 h 3648"/>
              <a:gd name="T64" fmla="*/ 1 w 16006"/>
              <a:gd name="T65" fmla="*/ 3129 h 3648"/>
              <a:gd name="T66" fmla="*/ 1 w 16006"/>
              <a:gd name="T67" fmla="*/ 519 h 3648"/>
              <a:gd name="T68" fmla="*/ 11 w 16006"/>
              <a:gd name="T69" fmla="*/ 436 h 3648"/>
              <a:gd name="T70" fmla="*/ 31 w 16006"/>
              <a:gd name="T71" fmla="*/ 359 h 3648"/>
              <a:gd name="T72" fmla="*/ 62 w 16006"/>
              <a:gd name="T73" fmla="*/ 286 h 3648"/>
              <a:gd name="T74" fmla="*/ 103 w 16006"/>
              <a:gd name="T75" fmla="*/ 220 h 3648"/>
              <a:gd name="T76" fmla="*/ 151 w 16006"/>
              <a:gd name="T77" fmla="*/ 160 h 3648"/>
              <a:gd name="T78" fmla="*/ 207 w 16006"/>
              <a:gd name="T79" fmla="*/ 109 h 3648"/>
              <a:gd name="T80" fmla="*/ 269 w 16006"/>
              <a:gd name="T81" fmla="*/ 66 h 3648"/>
              <a:gd name="T82" fmla="*/ 338 w 16006"/>
              <a:gd name="T83" fmla="*/ 33 h 3648"/>
              <a:gd name="T84" fmla="*/ 410 w 16006"/>
              <a:gd name="T85" fmla="*/ 10 h 3648"/>
              <a:gd name="T86" fmla="*/ 487 w 16006"/>
              <a:gd name="T87" fmla="*/ 1 h 3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06" h="3648">
                <a:moveTo>
                  <a:pt x="514" y="0"/>
                </a:moveTo>
                <a:lnTo>
                  <a:pt x="15492" y="0"/>
                </a:lnTo>
                <a:lnTo>
                  <a:pt x="15519" y="1"/>
                </a:lnTo>
                <a:lnTo>
                  <a:pt x="15545" y="3"/>
                </a:lnTo>
                <a:lnTo>
                  <a:pt x="15570" y="6"/>
                </a:lnTo>
                <a:lnTo>
                  <a:pt x="15596" y="10"/>
                </a:lnTo>
                <a:lnTo>
                  <a:pt x="15620" y="17"/>
                </a:lnTo>
                <a:lnTo>
                  <a:pt x="15644" y="24"/>
                </a:lnTo>
                <a:lnTo>
                  <a:pt x="15668" y="33"/>
                </a:lnTo>
                <a:lnTo>
                  <a:pt x="15691" y="42"/>
                </a:lnTo>
                <a:lnTo>
                  <a:pt x="15715" y="53"/>
                </a:lnTo>
                <a:lnTo>
                  <a:pt x="15737" y="66"/>
                </a:lnTo>
                <a:lnTo>
                  <a:pt x="15758" y="79"/>
                </a:lnTo>
                <a:lnTo>
                  <a:pt x="15779" y="93"/>
                </a:lnTo>
                <a:lnTo>
                  <a:pt x="15799" y="109"/>
                </a:lnTo>
                <a:lnTo>
                  <a:pt x="15819" y="125"/>
                </a:lnTo>
                <a:lnTo>
                  <a:pt x="15837" y="142"/>
                </a:lnTo>
                <a:lnTo>
                  <a:pt x="15855" y="160"/>
                </a:lnTo>
                <a:lnTo>
                  <a:pt x="15872" y="179"/>
                </a:lnTo>
                <a:lnTo>
                  <a:pt x="15888" y="199"/>
                </a:lnTo>
                <a:lnTo>
                  <a:pt x="15903" y="220"/>
                </a:lnTo>
                <a:lnTo>
                  <a:pt x="15917" y="241"/>
                </a:lnTo>
                <a:lnTo>
                  <a:pt x="15932" y="263"/>
                </a:lnTo>
                <a:lnTo>
                  <a:pt x="15944" y="286"/>
                </a:lnTo>
                <a:lnTo>
                  <a:pt x="15955" y="310"/>
                </a:lnTo>
                <a:lnTo>
                  <a:pt x="15966" y="334"/>
                </a:lnTo>
                <a:lnTo>
                  <a:pt x="15975" y="359"/>
                </a:lnTo>
                <a:lnTo>
                  <a:pt x="15983" y="384"/>
                </a:lnTo>
                <a:lnTo>
                  <a:pt x="15990" y="411"/>
                </a:lnTo>
                <a:lnTo>
                  <a:pt x="15995" y="436"/>
                </a:lnTo>
                <a:lnTo>
                  <a:pt x="16000" y="463"/>
                </a:lnTo>
                <a:lnTo>
                  <a:pt x="16003" y="491"/>
                </a:lnTo>
                <a:lnTo>
                  <a:pt x="16005" y="519"/>
                </a:lnTo>
                <a:lnTo>
                  <a:pt x="16006" y="547"/>
                </a:lnTo>
                <a:lnTo>
                  <a:pt x="16006" y="3101"/>
                </a:lnTo>
                <a:lnTo>
                  <a:pt x="16005" y="3129"/>
                </a:lnTo>
                <a:lnTo>
                  <a:pt x="16003" y="3157"/>
                </a:lnTo>
                <a:lnTo>
                  <a:pt x="16000" y="3185"/>
                </a:lnTo>
                <a:lnTo>
                  <a:pt x="15995" y="3211"/>
                </a:lnTo>
                <a:lnTo>
                  <a:pt x="15990" y="3237"/>
                </a:lnTo>
                <a:lnTo>
                  <a:pt x="15983" y="3264"/>
                </a:lnTo>
                <a:lnTo>
                  <a:pt x="15975" y="3288"/>
                </a:lnTo>
                <a:lnTo>
                  <a:pt x="15966" y="3314"/>
                </a:lnTo>
                <a:lnTo>
                  <a:pt x="15955" y="3338"/>
                </a:lnTo>
                <a:lnTo>
                  <a:pt x="15944" y="3361"/>
                </a:lnTo>
                <a:lnTo>
                  <a:pt x="15932" y="3385"/>
                </a:lnTo>
                <a:lnTo>
                  <a:pt x="15917" y="3406"/>
                </a:lnTo>
                <a:lnTo>
                  <a:pt x="15903" y="3428"/>
                </a:lnTo>
                <a:lnTo>
                  <a:pt x="15888" y="3449"/>
                </a:lnTo>
                <a:lnTo>
                  <a:pt x="15872" y="3468"/>
                </a:lnTo>
                <a:lnTo>
                  <a:pt x="15855" y="3488"/>
                </a:lnTo>
                <a:lnTo>
                  <a:pt x="15837" y="3506"/>
                </a:lnTo>
                <a:lnTo>
                  <a:pt x="15819" y="3523"/>
                </a:lnTo>
                <a:lnTo>
                  <a:pt x="15799" y="3539"/>
                </a:lnTo>
                <a:lnTo>
                  <a:pt x="15779" y="3555"/>
                </a:lnTo>
                <a:lnTo>
                  <a:pt x="15758" y="3569"/>
                </a:lnTo>
                <a:lnTo>
                  <a:pt x="15737" y="3582"/>
                </a:lnTo>
                <a:lnTo>
                  <a:pt x="15715" y="3595"/>
                </a:lnTo>
                <a:lnTo>
                  <a:pt x="15691" y="3605"/>
                </a:lnTo>
                <a:lnTo>
                  <a:pt x="15668" y="3615"/>
                </a:lnTo>
                <a:lnTo>
                  <a:pt x="15644" y="3624"/>
                </a:lnTo>
                <a:lnTo>
                  <a:pt x="15620" y="3631"/>
                </a:lnTo>
                <a:lnTo>
                  <a:pt x="15596" y="3637"/>
                </a:lnTo>
                <a:lnTo>
                  <a:pt x="15570" y="3642"/>
                </a:lnTo>
                <a:lnTo>
                  <a:pt x="15545" y="3645"/>
                </a:lnTo>
                <a:lnTo>
                  <a:pt x="15519" y="3647"/>
                </a:lnTo>
                <a:lnTo>
                  <a:pt x="15492" y="3648"/>
                </a:lnTo>
                <a:lnTo>
                  <a:pt x="514" y="3648"/>
                </a:lnTo>
                <a:lnTo>
                  <a:pt x="487" y="3647"/>
                </a:lnTo>
                <a:lnTo>
                  <a:pt x="461" y="3645"/>
                </a:lnTo>
                <a:lnTo>
                  <a:pt x="436" y="3642"/>
                </a:lnTo>
                <a:lnTo>
                  <a:pt x="410" y="3637"/>
                </a:lnTo>
                <a:lnTo>
                  <a:pt x="386" y="3631"/>
                </a:lnTo>
                <a:lnTo>
                  <a:pt x="362" y="3624"/>
                </a:lnTo>
                <a:lnTo>
                  <a:pt x="338" y="3615"/>
                </a:lnTo>
                <a:lnTo>
                  <a:pt x="315" y="3605"/>
                </a:lnTo>
                <a:lnTo>
                  <a:pt x="291" y="3595"/>
                </a:lnTo>
                <a:lnTo>
                  <a:pt x="269" y="3582"/>
                </a:lnTo>
                <a:lnTo>
                  <a:pt x="248" y="3569"/>
                </a:lnTo>
                <a:lnTo>
                  <a:pt x="227" y="3555"/>
                </a:lnTo>
                <a:lnTo>
                  <a:pt x="207" y="3539"/>
                </a:lnTo>
                <a:lnTo>
                  <a:pt x="187" y="3523"/>
                </a:lnTo>
                <a:lnTo>
                  <a:pt x="169" y="3506"/>
                </a:lnTo>
                <a:lnTo>
                  <a:pt x="151" y="3488"/>
                </a:lnTo>
                <a:lnTo>
                  <a:pt x="134" y="3468"/>
                </a:lnTo>
                <a:lnTo>
                  <a:pt x="118" y="3449"/>
                </a:lnTo>
                <a:lnTo>
                  <a:pt x="103" y="3428"/>
                </a:lnTo>
                <a:lnTo>
                  <a:pt x="89" y="3406"/>
                </a:lnTo>
                <a:lnTo>
                  <a:pt x="74" y="3385"/>
                </a:lnTo>
                <a:lnTo>
                  <a:pt x="62" y="3361"/>
                </a:lnTo>
                <a:lnTo>
                  <a:pt x="51" y="3338"/>
                </a:lnTo>
                <a:lnTo>
                  <a:pt x="40" y="3314"/>
                </a:lnTo>
                <a:lnTo>
                  <a:pt x="31" y="3288"/>
                </a:lnTo>
                <a:lnTo>
                  <a:pt x="23" y="3264"/>
                </a:lnTo>
                <a:lnTo>
                  <a:pt x="16" y="3237"/>
                </a:lnTo>
                <a:lnTo>
                  <a:pt x="11" y="3211"/>
                </a:lnTo>
                <a:lnTo>
                  <a:pt x="6" y="3185"/>
                </a:lnTo>
                <a:lnTo>
                  <a:pt x="3" y="3157"/>
                </a:lnTo>
                <a:lnTo>
                  <a:pt x="1" y="3129"/>
                </a:lnTo>
                <a:lnTo>
                  <a:pt x="0" y="3101"/>
                </a:lnTo>
                <a:lnTo>
                  <a:pt x="0" y="547"/>
                </a:lnTo>
                <a:lnTo>
                  <a:pt x="1" y="519"/>
                </a:lnTo>
                <a:lnTo>
                  <a:pt x="3" y="491"/>
                </a:lnTo>
                <a:lnTo>
                  <a:pt x="6" y="463"/>
                </a:lnTo>
                <a:lnTo>
                  <a:pt x="11" y="436"/>
                </a:lnTo>
                <a:lnTo>
                  <a:pt x="16" y="411"/>
                </a:lnTo>
                <a:lnTo>
                  <a:pt x="23" y="384"/>
                </a:lnTo>
                <a:lnTo>
                  <a:pt x="31" y="359"/>
                </a:lnTo>
                <a:lnTo>
                  <a:pt x="40" y="334"/>
                </a:lnTo>
                <a:lnTo>
                  <a:pt x="51" y="310"/>
                </a:lnTo>
                <a:lnTo>
                  <a:pt x="62" y="286"/>
                </a:lnTo>
                <a:lnTo>
                  <a:pt x="74" y="263"/>
                </a:lnTo>
                <a:lnTo>
                  <a:pt x="89" y="241"/>
                </a:lnTo>
                <a:lnTo>
                  <a:pt x="103" y="220"/>
                </a:lnTo>
                <a:lnTo>
                  <a:pt x="118" y="199"/>
                </a:lnTo>
                <a:lnTo>
                  <a:pt x="134" y="179"/>
                </a:lnTo>
                <a:lnTo>
                  <a:pt x="151" y="160"/>
                </a:lnTo>
                <a:lnTo>
                  <a:pt x="169" y="142"/>
                </a:lnTo>
                <a:lnTo>
                  <a:pt x="187" y="125"/>
                </a:lnTo>
                <a:lnTo>
                  <a:pt x="207" y="109"/>
                </a:lnTo>
                <a:lnTo>
                  <a:pt x="227" y="93"/>
                </a:lnTo>
                <a:lnTo>
                  <a:pt x="248" y="79"/>
                </a:lnTo>
                <a:lnTo>
                  <a:pt x="269" y="66"/>
                </a:lnTo>
                <a:lnTo>
                  <a:pt x="291" y="53"/>
                </a:lnTo>
                <a:lnTo>
                  <a:pt x="315" y="42"/>
                </a:lnTo>
                <a:lnTo>
                  <a:pt x="338" y="33"/>
                </a:lnTo>
                <a:lnTo>
                  <a:pt x="362" y="24"/>
                </a:lnTo>
                <a:lnTo>
                  <a:pt x="386" y="17"/>
                </a:lnTo>
                <a:lnTo>
                  <a:pt x="410" y="10"/>
                </a:lnTo>
                <a:lnTo>
                  <a:pt x="436" y="6"/>
                </a:lnTo>
                <a:lnTo>
                  <a:pt x="461" y="3"/>
                </a:lnTo>
                <a:lnTo>
                  <a:pt x="487" y="1"/>
                </a:lnTo>
                <a:lnTo>
                  <a:pt x="514" y="0"/>
                </a:lnTo>
                <a:close/>
              </a:path>
            </a:pathLst>
          </a:custGeom>
          <a:solidFill>
            <a:schemeClr val="accent1"/>
          </a:solidFill>
          <a:ln w="17463">
            <a:noFill/>
            <a:prstDash val="solid"/>
            <a:round/>
            <a:headEnd/>
            <a:tailEnd/>
          </a:ln>
        </p:spPr>
        <p:txBody>
          <a:bodyPr vert="horz" wrap="square" lIns="84406" tIns="42203" rIns="84406" bIns="42203" numCol="1" anchor="t" anchorCtr="0" compatLnSpc="1">
            <a:prstTxWarp prst="textNoShape">
              <a:avLst/>
            </a:prstTxWarp>
          </a:bodyPr>
          <a:lstStyle/>
          <a:p>
            <a:endParaRPr lang="en-SG" sz="2200" dirty="0">
              <a:solidFill>
                <a:srgbClr val="000000"/>
              </a:solidFill>
            </a:endParaRPr>
          </a:p>
        </p:txBody>
      </p:sp>
      <p:sp>
        <p:nvSpPr>
          <p:cNvPr id="14" name="Freeform 10"/>
          <p:cNvSpPr>
            <a:spLocks/>
          </p:cNvSpPr>
          <p:nvPr/>
        </p:nvSpPr>
        <p:spPr bwMode="auto">
          <a:xfrm>
            <a:off x="738197" y="1211263"/>
            <a:ext cx="3719059" cy="583464"/>
          </a:xfrm>
          <a:custGeom>
            <a:avLst/>
            <a:gdLst>
              <a:gd name="T0" fmla="*/ 15519 w 16006"/>
              <a:gd name="T1" fmla="*/ 1 h 2354"/>
              <a:gd name="T2" fmla="*/ 15596 w 16006"/>
              <a:gd name="T3" fmla="*/ 12 h 2354"/>
              <a:gd name="T4" fmla="*/ 15668 w 16006"/>
              <a:gd name="T5" fmla="*/ 34 h 2354"/>
              <a:gd name="T6" fmla="*/ 15737 w 16006"/>
              <a:gd name="T7" fmla="*/ 67 h 2354"/>
              <a:gd name="T8" fmla="*/ 15799 w 16006"/>
              <a:gd name="T9" fmla="*/ 110 h 2354"/>
              <a:gd name="T10" fmla="*/ 15855 w 16006"/>
              <a:gd name="T11" fmla="*/ 161 h 2354"/>
              <a:gd name="T12" fmla="*/ 15903 w 16006"/>
              <a:gd name="T13" fmla="*/ 221 h 2354"/>
              <a:gd name="T14" fmla="*/ 15944 w 16006"/>
              <a:gd name="T15" fmla="*/ 287 h 2354"/>
              <a:gd name="T16" fmla="*/ 15975 w 16006"/>
              <a:gd name="T17" fmla="*/ 360 h 2354"/>
              <a:gd name="T18" fmla="*/ 15995 w 16006"/>
              <a:gd name="T19" fmla="*/ 437 h 2354"/>
              <a:gd name="T20" fmla="*/ 16005 w 16006"/>
              <a:gd name="T21" fmla="*/ 520 h 2354"/>
              <a:gd name="T22" fmla="*/ 16005 w 16006"/>
              <a:gd name="T23" fmla="*/ 1834 h 2354"/>
              <a:gd name="T24" fmla="*/ 15995 w 16006"/>
              <a:gd name="T25" fmla="*/ 1916 h 2354"/>
              <a:gd name="T26" fmla="*/ 15975 w 16006"/>
              <a:gd name="T27" fmla="*/ 1994 h 2354"/>
              <a:gd name="T28" fmla="*/ 15944 w 16006"/>
              <a:gd name="T29" fmla="*/ 2067 h 2354"/>
              <a:gd name="T30" fmla="*/ 15903 w 16006"/>
              <a:gd name="T31" fmla="*/ 2133 h 2354"/>
              <a:gd name="T32" fmla="*/ 15855 w 16006"/>
              <a:gd name="T33" fmla="*/ 2193 h 2354"/>
              <a:gd name="T34" fmla="*/ 15799 w 16006"/>
              <a:gd name="T35" fmla="*/ 2244 h 2354"/>
              <a:gd name="T36" fmla="*/ 15737 w 16006"/>
              <a:gd name="T37" fmla="*/ 2287 h 2354"/>
              <a:gd name="T38" fmla="*/ 15668 w 16006"/>
              <a:gd name="T39" fmla="*/ 2320 h 2354"/>
              <a:gd name="T40" fmla="*/ 15596 w 16006"/>
              <a:gd name="T41" fmla="*/ 2342 h 2354"/>
              <a:gd name="T42" fmla="*/ 15519 w 16006"/>
              <a:gd name="T43" fmla="*/ 2353 h 2354"/>
              <a:gd name="T44" fmla="*/ 487 w 16006"/>
              <a:gd name="T45" fmla="*/ 2353 h 2354"/>
              <a:gd name="T46" fmla="*/ 410 w 16006"/>
              <a:gd name="T47" fmla="*/ 2342 h 2354"/>
              <a:gd name="T48" fmla="*/ 338 w 16006"/>
              <a:gd name="T49" fmla="*/ 2320 h 2354"/>
              <a:gd name="T50" fmla="*/ 269 w 16006"/>
              <a:gd name="T51" fmla="*/ 2287 h 2354"/>
              <a:gd name="T52" fmla="*/ 207 w 16006"/>
              <a:gd name="T53" fmla="*/ 2244 h 2354"/>
              <a:gd name="T54" fmla="*/ 151 w 16006"/>
              <a:gd name="T55" fmla="*/ 2193 h 2354"/>
              <a:gd name="T56" fmla="*/ 103 w 16006"/>
              <a:gd name="T57" fmla="*/ 2133 h 2354"/>
              <a:gd name="T58" fmla="*/ 62 w 16006"/>
              <a:gd name="T59" fmla="*/ 2067 h 2354"/>
              <a:gd name="T60" fmla="*/ 31 w 16006"/>
              <a:gd name="T61" fmla="*/ 1994 h 2354"/>
              <a:gd name="T62" fmla="*/ 11 w 16006"/>
              <a:gd name="T63" fmla="*/ 1916 h 2354"/>
              <a:gd name="T64" fmla="*/ 1 w 16006"/>
              <a:gd name="T65" fmla="*/ 1834 h 2354"/>
              <a:gd name="T66" fmla="*/ 1 w 16006"/>
              <a:gd name="T67" fmla="*/ 520 h 2354"/>
              <a:gd name="T68" fmla="*/ 11 w 16006"/>
              <a:gd name="T69" fmla="*/ 437 h 2354"/>
              <a:gd name="T70" fmla="*/ 31 w 16006"/>
              <a:gd name="T71" fmla="*/ 360 h 2354"/>
              <a:gd name="T72" fmla="*/ 62 w 16006"/>
              <a:gd name="T73" fmla="*/ 287 h 2354"/>
              <a:gd name="T74" fmla="*/ 103 w 16006"/>
              <a:gd name="T75" fmla="*/ 221 h 2354"/>
              <a:gd name="T76" fmla="*/ 151 w 16006"/>
              <a:gd name="T77" fmla="*/ 161 h 2354"/>
              <a:gd name="T78" fmla="*/ 207 w 16006"/>
              <a:gd name="T79" fmla="*/ 110 h 2354"/>
              <a:gd name="T80" fmla="*/ 269 w 16006"/>
              <a:gd name="T81" fmla="*/ 67 h 2354"/>
              <a:gd name="T82" fmla="*/ 338 w 16006"/>
              <a:gd name="T83" fmla="*/ 34 h 2354"/>
              <a:gd name="T84" fmla="*/ 410 w 16006"/>
              <a:gd name="T85" fmla="*/ 12 h 2354"/>
              <a:gd name="T86" fmla="*/ 487 w 16006"/>
              <a:gd name="T87" fmla="*/ 1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06" h="2354">
                <a:moveTo>
                  <a:pt x="514" y="0"/>
                </a:moveTo>
                <a:lnTo>
                  <a:pt x="15492" y="0"/>
                </a:lnTo>
                <a:lnTo>
                  <a:pt x="15519" y="1"/>
                </a:lnTo>
                <a:lnTo>
                  <a:pt x="15545" y="4"/>
                </a:lnTo>
                <a:lnTo>
                  <a:pt x="15570" y="7"/>
                </a:lnTo>
                <a:lnTo>
                  <a:pt x="15596" y="12"/>
                </a:lnTo>
                <a:lnTo>
                  <a:pt x="15620" y="18"/>
                </a:lnTo>
                <a:lnTo>
                  <a:pt x="15644" y="25"/>
                </a:lnTo>
                <a:lnTo>
                  <a:pt x="15668" y="34"/>
                </a:lnTo>
                <a:lnTo>
                  <a:pt x="15691" y="43"/>
                </a:lnTo>
                <a:lnTo>
                  <a:pt x="15715" y="55"/>
                </a:lnTo>
                <a:lnTo>
                  <a:pt x="15737" y="67"/>
                </a:lnTo>
                <a:lnTo>
                  <a:pt x="15758" y="80"/>
                </a:lnTo>
                <a:lnTo>
                  <a:pt x="15779" y="95"/>
                </a:lnTo>
                <a:lnTo>
                  <a:pt x="15799" y="110"/>
                </a:lnTo>
                <a:lnTo>
                  <a:pt x="15819" y="126"/>
                </a:lnTo>
                <a:lnTo>
                  <a:pt x="15837" y="143"/>
                </a:lnTo>
                <a:lnTo>
                  <a:pt x="15855" y="161"/>
                </a:lnTo>
                <a:lnTo>
                  <a:pt x="15872" y="180"/>
                </a:lnTo>
                <a:lnTo>
                  <a:pt x="15888" y="200"/>
                </a:lnTo>
                <a:lnTo>
                  <a:pt x="15903" y="221"/>
                </a:lnTo>
                <a:lnTo>
                  <a:pt x="15917" y="242"/>
                </a:lnTo>
                <a:lnTo>
                  <a:pt x="15932" y="265"/>
                </a:lnTo>
                <a:lnTo>
                  <a:pt x="15944" y="287"/>
                </a:lnTo>
                <a:lnTo>
                  <a:pt x="15955" y="311"/>
                </a:lnTo>
                <a:lnTo>
                  <a:pt x="15966" y="335"/>
                </a:lnTo>
                <a:lnTo>
                  <a:pt x="15975" y="360"/>
                </a:lnTo>
                <a:lnTo>
                  <a:pt x="15983" y="386"/>
                </a:lnTo>
                <a:lnTo>
                  <a:pt x="15990" y="412"/>
                </a:lnTo>
                <a:lnTo>
                  <a:pt x="15995" y="437"/>
                </a:lnTo>
                <a:lnTo>
                  <a:pt x="16000" y="465"/>
                </a:lnTo>
                <a:lnTo>
                  <a:pt x="16003" y="492"/>
                </a:lnTo>
                <a:lnTo>
                  <a:pt x="16005" y="520"/>
                </a:lnTo>
                <a:lnTo>
                  <a:pt x="16006" y="547"/>
                </a:lnTo>
                <a:lnTo>
                  <a:pt x="16006" y="1805"/>
                </a:lnTo>
                <a:lnTo>
                  <a:pt x="16005" y="1834"/>
                </a:lnTo>
                <a:lnTo>
                  <a:pt x="16003" y="1862"/>
                </a:lnTo>
                <a:lnTo>
                  <a:pt x="16000" y="1889"/>
                </a:lnTo>
                <a:lnTo>
                  <a:pt x="15995" y="1916"/>
                </a:lnTo>
                <a:lnTo>
                  <a:pt x="15990" y="1942"/>
                </a:lnTo>
                <a:lnTo>
                  <a:pt x="15983" y="1968"/>
                </a:lnTo>
                <a:lnTo>
                  <a:pt x="15975" y="1994"/>
                </a:lnTo>
                <a:lnTo>
                  <a:pt x="15966" y="2018"/>
                </a:lnTo>
                <a:lnTo>
                  <a:pt x="15955" y="2043"/>
                </a:lnTo>
                <a:lnTo>
                  <a:pt x="15944" y="2067"/>
                </a:lnTo>
                <a:lnTo>
                  <a:pt x="15932" y="2089"/>
                </a:lnTo>
                <a:lnTo>
                  <a:pt x="15917" y="2112"/>
                </a:lnTo>
                <a:lnTo>
                  <a:pt x="15903" y="2133"/>
                </a:lnTo>
                <a:lnTo>
                  <a:pt x="15888" y="2153"/>
                </a:lnTo>
                <a:lnTo>
                  <a:pt x="15872" y="2174"/>
                </a:lnTo>
                <a:lnTo>
                  <a:pt x="15855" y="2193"/>
                </a:lnTo>
                <a:lnTo>
                  <a:pt x="15837" y="2211"/>
                </a:lnTo>
                <a:lnTo>
                  <a:pt x="15819" y="2228"/>
                </a:lnTo>
                <a:lnTo>
                  <a:pt x="15799" y="2244"/>
                </a:lnTo>
                <a:lnTo>
                  <a:pt x="15779" y="2259"/>
                </a:lnTo>
                <a:lnTo>
                  <a:pt x="15758" y="2273"/>
                </a:lnTo>
                <a:lnTo>
                  <a:pt x="15737" y="2287"/>
                </a:lnTo>
                <a:lnTo>
                  <a:pt x="15715" y="2299"/>
                </a:lnTo>
                <a:lnTo>
                  <a:pt x="15691" y="2310"/>
                </a:lnTo>
                <a:lnTo>
                  <a:pt x="15668" y="2320"/>
                </a:lnTo>
                <a:lnTo>
                  <a:pt x="15644" y="2329"/>
                </a:lnTo>
                <a:lnTo>
                  <a:pt x="15620" y="2335"/>
                </a:lnTo>
                <a:lnTo>
                  <a:pt x="15596" y="2342"/>
                </a:lnTo>
                <a:lnTo>
                  <a:pt x="15570" y="2347"/>
                </a:lnTo>
                <a:lnTo>
                  <a:pt x="15545" y="2350"/>
                </a:lnTo>
                <a:lnTo>
                  <a:pt x="15519" y="2353"/>
                </a:lnTo>
                <a:lnTo>
                  <a:pt x="15492" y="2354"/>
                </a:lnTo>
                <a:lnTo>
                  <a:pt x="514" y="2354"/>
                </a:lnTo>
                <a:lnTo>
                  <a:pt x="487" y="2353"/>
                </a:lnTo>
                <a:lnTo>
                  <a:pt x="461" y="2350"/>
                </a:lnTo>
                <a:lnTo>
                  <a:pt x="436" y="2347"/>
                </a:lnTo>
                <a:lnTo>
                  <a:pt x="410" y="2342"/>
                </a:lnTo>
                <a:lnTo>
                  <a:pt x="386" y="2335"/>
                </a:lnTo>
                <a:lnTo>
                  <a:pt x="362" y="2329"/>
                </a:lnTo>
                <a:lnTo>
                  <a:pt x="338" y="2320"/>
                </a:lnTo>
                <a:lnTo>
                  <a:pt x="315" y="2310"/>
                </a:lnTo>
                <a:lnTo>
                  <a:pt x="291" y="2299"/>
                </a:lnTo>
                <a:lnTo>
                  <a:pt x="269" y="2287"/>
                </a:lnTo>
                <a:lnTo>
                  <a:pt x="248" y="2273"/>
                </a:lnTo>
                <a:lnTo>
                  <a:pt x="227" y="2259"/>
                </a:lnTo>
                <a:lnTo>
                  <a:pt x="207" y="2244"/>
                </a:lnTo>
                <a:lnTo>
                  <a:pt x="187" y="2228"/>
                </a:lnTo>
                <a:lnTo>
                  <a:pt x="169" y="2211"/>
                </a:lnTo>
                <a:lnTo>
                  <a:pt x="151" y="2193"/>
                </a:lnTo>
                <a:lnTo>
                  <a:pt x="134" y="2174"/>
                </a:lnTo>
                <a:lnTo>
                  <a:pt x="118" y="2153"/>
                </a:lnTo>
                <a:lnTo>
                  <a:pt x="103" y="2133"/>
                </a:lnTo>
                <a:lnTo>
                  <a:pt x="89" y="2112"/>
                </a:lnTo>
                <a:lnTo>
                  <a:pt x="74" y="2089"/>
                </a:lnTo>
                <a:lnTo>
                  <a:pt x="62" y="2067"/>
                </a:lnTo>
                <a:lnTo>
                  <a:pt x="51" y="2043"/>
                </a:lnTo>
                <a:lnTo>
                  <a:pt x="40" y="2018"/>
                </a:lnTo>
                <a:lnTo>
                  <a:pt x="31" y="1994"/>
                </a:lnTo>
                <a:lnTo>
                  <a:pt x="23" y="1968"/>
                </a:lnTo>
                <a:lnTo>
                  <a:pt x="16" y="1942"/>
                </a:lnTo>
                <a:lnTo>
                  <a:pt x="11" y="1916"/>
                </a:lnTo>
                <a:lnTo>
                  <a:pt x="6" y="1889"/>
                </a:lnTo>
                <a:lnTo>
                  <a:pt x="3" y="1862"/>
                </a:lnTo>
                <a:lnTo>
                  <a:pt x="1" y="1834"/>
                </a:lnTo>
                <a:lnTo>
                  <a:pt x="0" y="1805"/>
                </a:lnTo>
                <a:lnTo>
                  <a:pt x="0" y="547"/>
                </a:lnTo>
                <a:lnTo>
                  <a:pt x="1" y="520"/>
                </a:lnTo>
                <a:lnTo>
                  <a:pt x="3" y="492"/>
                </a:lnTo>
                <a:lnTo>
                  <a:pt x="6" y="465"/>
                </a:lnTo>
                <a:lnTo>
                  <a:pt x="11" y="437"/>
                </a:lnTo>
                <a:lnTo>
                  <a:pt x="16" y="412"/>
                </a:lnTo>
                <a:lnTo>
                  <a:pt x="23" y="386"/>
                </a:lnTo>
                <a:lnTo>
                  <a:pt x="31" y="360"/>
                </a:lnTo>
                <a:lnTo>
                  <a:pt x="40" y="335"/>
                </a:lnTo>
                <a:lnTo>
                  <a:pt x="51" y="311"/>
                </a:lnTo>
                <a:lnTo>
                  <a:pt x="62" y="287"/>
                </a:lnTo>
                <a:lnTo>
                  <a:pt x="74" y="265"/>
                </a:lnTo>
                <a:lnTo>
                  <a:pt x="89" y="242"/>
                </a:lnTo>
                <a:lnTo>
                  <a:pt x="103" y="221"/>
                </a:lnTo>
                <a:lnTo>
                  <a:pt x="118" y="200"/>
                </a:lnTo>
                <a:lnTo>
                  <a:pt x="134" y="180"/>
                </a:lnTo>
                <a:lnTo>
                  <a:pt x="151" y="161"/>
                </a:lnTo>
                <a:lnTo>
                  <a:pt x="169" y="143"/>
                </a:lnTo>
                <a:lnTo>
                  <a:pt x="187" y="126"/>
                </a:lnTo>
                <a:lnTo>
                  <a:pt x="207" y="110"/>
                </a:lnTo>
                <a:lnTo>
                  <a:pt x="227" y="95"/>
                </a:lnTo>
                <a:lnTo>
                  <a:pt x="248" y="80"/>
                </a:lnTo>
                <a:lnTo>
                  <a:pt x="269" y="67"/>
                </a:lnTo>
                <a:lnTo>
                  <a:pt x="291" y="55"/>
                </a:lnTo>
                <a:lnTo>
                  <a:pt x="315" y="43"/>
                </a:lnTo>
                <a:lnTo>
                  <a:pt x="338" y="34"/>
                </a:lnTo>
                <a:lnTo>
                  <a:pt x="362" y="25"/>
                </a:lnTo>
                <a:lnTo>
                  <a:pt x="386" y="18"/>
                </a:lnTo>
                <a:lnTo>
                  <a:pt x="410" y="12"/>
                </a:lnTo>
                <a:lnTo>
                  <a:pt x="436" y="7"/>
                </a:lnTo>
                <a:lnTo>
                  <a:pt x="461" y="4"/>
                </a:lnTo>
                <a:lnTo>
                  <a:pt x="487" y="1"/>
                </a:lnTo>
                <a:lnTo>
                  <a:pt x="514" y="0"/>
                </a:lnTo>
                <a:close/>
              </a:path>
            </a:pathLst>
          </a:custGeom>
          <a:solidFill>
            <a:schemeClr val="tx2"/>
          </a:solidFill>
          <a:ln w="17463">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en-SG" sz="2200" dirty="0">
              <a:solidFill>
                <a:srgbClr val="000000"/>
              </a:solidFill>
            </a:endParaRPr>
          </a:p>
        </p:txBody>
      </p:sp>
      <p:sp>
        <p:nvSpPr>
          <p:cNvPr id="76" name="Text Placeholder 2"/>
          <p:cNvSpPr txBox="1">
            <a:spLocks/>
          </p:cNvSpPr>
          <p:nvPr>
            <p:custDataLst>
              <p:tags r:id="rId1"/>
            </p:custDataLst>
          </p:nvPr>
        </p:nvSpPr>
        <p:spPr>
          <a:xfrm>
            <a:off x="1150262" y="1332593"/>
            <a:ext cx="2949938" cy="533462"/>
          </a:xfrm>
          <a:prstGeom prst="rect">
            <a:avLst/>
          </a:prstGeom>
        </p:spPr>
        <p:txBody>
          <a:bodyPr lIns="0" tIns="0" rIns="0" bIns="0"/>
          <a:lstStyle>
            <a:lvl1pPr marL="0" indent="0" algn="l" defTabSz="457200" rtl="0" eaLnBrk="1" latinLnBrk="0" hangingPunct="1">
              <a:spcBef>
                <a:spcPts val="0"/>
              </a:spcBef>
              <a:spcAft>
                <a:spcPts val="300"/>
              </a:spcAft>
              <a:buFont typeface="Lucida Grande"/>
              <a:buNone/>
              <a:defRPr sz="2000" b="1" i="0" kern="1200">
                <a:solidFill>
                  <a:schemeClr val="tx1"/>
                </a:solidFill>
                <a:latin typeface="Univers for KPMG"/>
                <a:ea typeface="+mn-ea"/>
                <a:cs typeface="Univers for KPMG"/>
              </a:defRPr>
            </a:lvl1pPr>
            <a:lvl2pPr marL="0" indent="0" algn="l" defTabSz="457200" rtl="0" eaLnBrk="1" latinLnBrk="0" hangingPunct="1">
              <a:lnSpc>
                <a:spcPct val="90000"/>
              </a:lnSpc>
              <a:spcBef>
                <a:spcPts val="0"/>
              </a:spcBef>
              <a:spcAft>
                <a:spcPts val="900"/>
              </a:spcAft>
              <a:buFont typeface="Arial"/>
              <a:buNone/>
              <a:defRPr sz="2000" b="0" i="0" kern="1200">
                <a:solidFill>
                  <a:schemeClr val="tx1"/>
                </a:solidFill>
                <a:latin typeface="Univers for KPMG Light"/>
                <a:ea typeface="+mn-ea"/>
                <a:cs typeface="Univers for KPMG Light"/>
              </a:defRPr>
            </a:lvl2pPr>
            <a:lvl3pPr marL="228600" indent="-228600" algn="l" defTabSz="457200" rtl="0" eaLnBrk="1" latinLnBrk="0" hangingPunct="1">
              <a:spcBef>
                <a:spcPts val="0"/>
              </a:spcBef>
              <a:spcAft>
                <a:spcPts val="300"/>
              </a:spcAft>
              <a:buFont typeface="Lucida Grande"/>
              <a:buChar char="—"/>
              <a:defRPr sz="2000" b="0" i="0" kern="1200">
                <a:solidFill>
                  <a:schemeClr val="tx1"/>
                </a:solidFill>
                <a:latin typeface="Univers for KPMG Light"/>
                <a:ea typeface="+mn-ea"/>
                <a:cs typeface="Univers for KPMG Light"/>
              </a:defRPr>
            </a:lvl3pPr>
            <a:lvl4pPr marL="342900" indent="-114300" algn="l" defTabSz="457200" rtl="0" eaLnBrk="1" latinLnBrk="0" hangingPunct="1">
              <a:spcBef>
                <a:spcPts val="0"/>
              </a:spcBef>
              <a:spcAft>
                <a:spcPts val="300"/>
              </a:spcAft>
              <a:buFont typeface="Arial"/>
              <a:buChar char="–"/>
              <a:defRPr sz="2000" b="0" i="0" kern="1200">
                <a:solidFill>
                  <a:schemeClr val="tx1"/>
                </a:solidFill>
                <a:latin typeface="Univers for KPMG Light"/>
                <a:ea typeface="+mn-ea"/>
                <a:cs typeface="Univers for KPMG Light"/>
              </a:defRPr>
            </a:lvl4pPr>
            <a:lvl5pPr marL="0" indent="0" algn="l" defTabSz="457200" rtl="0" eaLnBrk="1" latinLnBrk="0" hangingPunct="1">
              <a:spcBef>
                <a:spcPts val="0"/>
              </a:spcBef>
              <a:spcAft>
                <a:spcPts val="300"/>
              </a:spcAft>
              <a:buFont typeface="Arial"/>
              <a:buNone/>
              <a:defRPr sz="2000" b="0" i="0" kern="1200">
                <a:solidFill>
                  <a:schemeClr val="accent6"/>
                </a:solidFill>
                <a:latin typeface="Univers for KPMG Light"/>
                <a:ea typeface="+mn-ea"/>
                <a:cs typeface="Univers for KPMG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Aft>
                <a:spcPts val="0"/>
              </a:spcAft>
            </a:pPr>
            <a:r>
              <a:rPr lang="en-GB" sz="2400" dirty="0">
                <a:solidFill>
                  <a:prstClr val="white"/>
                </a:solidFill>
                <a:latin typeface="Arial" panose="020B0604020202020204" pitchFamily="34" charset="0"/>
                <a:cs typeface="Arial" panose="020B0604020202020204" pitchFamily="34" charset="0"/>
              </a:rPr>
              <a:t>Head lessor</a:t>
            </a:r>
          </a:p>
        </p:txBody>
      </p:sp>
      <p:sp>
        <p:nvSpPr>
          <p:cNvPr id="77" name="Text Placeholder 2"/>
          <p:cNvSpPr txBox="1">
            <a:spLocks/>
          </p:cNvSpPr>
          <p:nvPr>
            <p:custDataLst>
              <p:tags r:id="rId2"/>
            </p:custDataLst>
          </p:nvPr>
        </p:nvSpPr>
        <p:spPr>
          <a:xfrm>
            <a:off x="1150436" y="4315108"/>
            <a:ext cx="2949938" cy="533462"/>
          </a:xfrm>
          <a:prstGeom prst="rect">
            <a:avLst/>
          </a:prstGeom>
        </p:spPr>
        <p:txBody>
          <a:bodyPr lIns="0" tIns="0" rIns="0" bIns="0"/>
          <a:lstStyle>
            <a:lvl1pPr marL="0" indent="0" algn="l" defTabSz="457200" rtl="0" eaLnBrk="1" latinLnBrk="0" hangingPunct="1">
              <a:spcBef>
                <a:spcPts val="0"/>
              </a:spcBef>
              <a:spcAft>
                <a:spcPts val="300"/>
              </a:spcAft>
              <a:buFont typeface="Lucida Grande"/>
              <a:buNone/>
              <a:defRPr sz="2000" b="1" i="0" kern="1200">
                <a:solidFill>
                  <a:schemeClr val="tx1"/>
                </a:solidFill>
                <a:latin typeface="Univers for KPMG"/>
                <a:ea typeface="+mn-ea"/>
                <a:cs typeface="Univers for KPMG"/>
              </a:defRPr>
            </a:lvl1pPr>
            <a:lvl2pPr marL="0" indent="0" algn="l" defTabSz="457200" rtl="0" eaLnBrk="1" latinLnBrk="0" hangingPunct="1">
              <a:lnSpc>
                <a:spcPct val="90000"/>
              </a:lnSpc>
              <a:spcBef>
                <a:spcPts val="0"/>
              </a:spcBef>
              <a:spcAft>
                <a:spcPts val="900"/>
              </a:spcAft>
              <a:buFont typeface="Arial"/>
              <a:buNone/>
              <a:defRPr sz="2000" b="0" i="0" kern="1200">
                <a:solidFill>
                  <a:schemeClr val="tx1"/>
                </a:solidFill>
                <a:latin typeface="Univers for KPMG Light"/>
                <a:ea typeface="+mn-ea"/>
                <a:cs typeface="Univers for KPMG Light"/>
              </a:defRPr>
            </a:lvl2pPr>
            <a:lvl3pPr marL="228600" indent="-228600" algn="l" defTabSz="457200" rtl="0" eaLnBrk="1" latinLnBrk="0" hangingPunct="1">
              <a:spcBef>
                <a:spcPts val="0"/>
              </a:spcBef>
              <a:spcAft>
                <a:spcPts val="300"/>
              </a:spcAft>
              <a:buFont typeface="Lucida Grande"/>
              <a:buChar char="—"/>
              <a:defRPr sz="2000" b="0" i="0" kern="1200">
                <a:solidFill>
                  <a:schemeClr val="tx1"/>
                </a:solidFill>
                <a:latin typeface="Univers for KPMG Light"/>
                <a:ea typeface="+mn-ea"/>
                <a:cs typeface="Univers for KPMG Light"/>
              </a:defRPr>
            </a:lvl3pPr>
            <a:lvl4pPr marL="342900" indent="-114300" algn="l" defTabSz="457200" rtl="0" eaLnBrk="1" latinLnBrk="0" hangingPunct="1">
              <a:spcBef>
                <a:spcPts val="0"/>
              </a:spcBef>
              <a:spcAft>
                <a:spcPts val="300"/>
              </a:spcAft>
              <a:buFont typeface="Arial"/>
              <a:buChar char="–"/>
              <a:defRPr sz="2000" b="0" i="0" kern="1200">
                <a:solidFill>
                  <a:schemeClr val="tx1"/>
                </a:solidFill>
                <a:latin typeface="Univers for KPMG Light"/>
                <a:ea typeface="+mn-ea"/>
                <a:cs typeface="Univers for KPMG Light"/>
              </a:defRPr>
            </a:lvl4pPr>
            <a:lvl5pPr marL="0" indent="0" algn="l" defTabSz="457200" rtl="0" eaLnBrk="1" latinLnBrk="0" hangingPunct="1">
              <a:spcBef>
                <a:spcPts val="0"/>
              </a:spcBef>
              <a:spcAft>
                <a:spcPts val="300"/>
              </a:spcAft>
              <a:buFont typeface="Arial"/>
              <a:buNone/>
              <a:defRPr sz="2000" b="0" i="0" kern="1200">
                <a:solidFill>
                  <a:schemeClr val="accent6"/>
                </a:solidFill>
                <a:latin typeface="Univers for KPMG Light"/>
                <a:ea typeface="+mn-ea"/>
                <a:cs typeface="Univers for KPMG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Aft>
                <a:spcPts val="0"/>
              </a:spcAft>
            </a:pPr>
            <a:r>
              <a:rPr lang="en-GB" sz="2400" dirty="0">
                <a:solidFill>
                  <a:prstClr val="white"/>
                </a:solidFill>
                <a:latin typeface="Arial" panose="020B0604020202020204" pitchFamily="34" charset="0"/>
                <a:cs typeface="Arial" panose="020B0604020202020204" pitchFamily="34" charset="0"/>
              </a:rPr>
              <a:t>Sub-lessee</a:t>
            </a:r>
          </a:p>
        </p:txBody>
      </p:sp>
      <p:sp>
        <p:nvSpPr>
          <p:cNvPr id="78" name="Text Placeholder 2"/>
          <p:cNvSpPr txBox="1">
            <a:spLocks/>
          </p:cNvSpPr>
          <p:nvPr>
            <p:custDataLst>
              <p:tags r:id="rId3"/>
            </p:custDataLst>
          </p:nvPr>
        </p:nvSpPr>
        <p:spPr>
          <a:xfrm>
            <a:off x="1150262" y="2638231"/>
            <a:ext cx="2949938" cy="533462"/>
          </a:xfrm>
          <a:prstGeom prst="rect">
            <a:avLst/>
          </a:prstGeom>
        </p:spPr>
        <p:txBody>
          <a:bodyPr lIns="0" tIns="0" rIns="0" bIns="0"/>
          <a:lstStyle>
            <a:lvl1pPr marL="0" indent="0" algn="l" defTabSz="457200" rtl="0" eaLnBrk="1" latinLnBrk="0" hangingPunct="1">
              <a:spcBef>
                <a:spcPts val="0"/>
              </a:spcBef>
              <a:spcAft>
                <a:spcPts val="300"/>
              </a:spcAft>
              <a:buFont typeface="Lucida Grande"/>
              <a:buNone/>
              <a:defRPr sz="2000" b="1" i="0" kern="1200">
                <a:solidFill>
                  <a:schemeClr val="tx1"/>
                </a:solidFill>
                <a:latin typeface="Univers for KPMG"/>
                <a:ea typeface="+mn-ea"/>
                <a:cs typeface="Univers for KPMG"/>
              </a:defRPr>
            </a:lvl1pPr>
            <a:lvl2pPr marL="0" indent="0" algn="l" defTabSz="457200" rtl="0" eaLnBrk="1" latinLnBrk="0" hangingPunct="1">
              <a:lnSpc>
                <a:spcPct val="90000"/>
              </a:lnSpc>
              <a:spcBef>
                <a:spcPts val="0"/>
              </a:spcBef>
              <a:spcAft>
                <a:spcPts val="900"/>
              </a:spcAft>
              <a:buFont typeface="Arial"/>
              <a:buNone/>
              <a:defRPr sz="2000" b="0" i="0" kern="1200">
                <a:solidFill>
                  <a:schemeClr val="tx1"/>
                </a:solidFill>
                <a:latin typeface="Univers for KPMG Light"/>
                <a:ea typeface="+mn-ea"/>
                <a:cs typeface="Univers for KPMG Light"/>
              </a:defRPr>
            </a:lvl2pPr>
            <a:lvl3pPr marL="228600" indent="-228600" algn="l" defTabSz="457200" rtl="0" eaLnBrk="1" latinLnBrk="0" hangingPunct="1">
              <a:spcBef>
                <a:spcPts val="0"/>
              </a:spcBef>
              <a:spcAft>
                <a:spcPts val="300"/>
              </a:spcAft>
              <a:buFont typeface="Lucida Grande"/>
              <a:buChar char="—"/>
              <a:defRPr sz="2000" b="0" i="0" kern="1200">
                <a:solidFill>
                  <a:schemeClr val="tx1"/>
                </a:solidFill>
                <a:latin typeface="Univers for KPMG Light"/>
                <a:ea typeface="+mn-ea"/>
                <a:cs typeface="Univers for KPMG Light"/>
              </a:defRPr>
            </a:lvl3pPr>
            <a:lvl4pPr marL="342900" indent="-114300" algn="l" defTabSz="457200" rtl="0" eaLnBrk="1" latinLnBrk="0" hangingPunct="1">
              <a:spcBef>
                <a:spcPts val="0"/>
              </a:spcBef>
              <a:spcAft>
                <a:spcPts val="300"/>
              </a:spcAft>
              <a:buFont typeface="Arial"/>
              <a:buChar char="–"/>
              <a:defRPr sz="2000" b="0" i="0" kern="1200">
                <a:solidFill>
                  <a:schemeClr val="tx1"/>
                </a:solidFill>
                <a:latin typeface="Univers for KPMG Light"/>
                <a:ea typeface="+mn-ea"/>
                <a:cs typeface="Univers for KPMG Light"/>
              </a:defRPr>
            </a:lvl4pPr>
            <a:lvl5pPr marL="0" indent="0" algn="l" defTabSz="457200" rtl="0" eaLnBrk="1" latinLnBrk="0" hangingPunct="1">
              <a:spcBef>
                <a:spcPts val="0"/>
              </a:spcBef>
              <a:spcAft>
                <a:spcPts val="300"/>
              </a:spcAft>
              <a:buFont typeface="Arial"/>
              <a:buNone/>
              <a:defRPr sz="2000" b="0" i="0" kern="1200">
                <a:solidFill>
                  <a:schemeClr val="accent6"/>
                </a:solidFill>
                <a:latin typeface="Univers for KPMG Light"/>
                <a:ea typeface="+mn-ea"/>
                <a:cs typeface="Univers for KPMG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Aft>
                <a:spcPts val="0"/>
              </a:spcAft>
            </a:pPr>
            <a:r>
              <a:rPr lang="en-GB" sz="2400" dirty="0">
                <a:solidFill>
                  <a:prstClr val="white"/>
                </a:solidFill>
                <a:latin typeface="Arial" panose="020B0604020202020204" pitchFamily="34" charset="0"/>
                <a:cs typeface="Arial" panose="020B0604020202020204" pitchFamily="34" charset="0"/>
              </a:rPr>
              <a:t>Original lessee/ Intermediate lessor</a:t>
            </a:r>
          </a:p>
        </p:txBody>
      </p:sp>
    </p:spTree>
    <p:extLst>
      <p:ext uri="{BB962C8B-B14F-4D97-AF65-F5344CB8AC3E}">
        <p14:creationId xmlns:p14="http://schemas.microsoft.com/office/powerpoint/2010/main" xmlns="" val="6789267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5400" dirty="0" smtClean="0"/>
              <a:t>Application issues- Sale and leaseback</a:t>
            </a:r>
            <a:endParaRPr lang="en-GB" sz="5400" dirty="0"/>
          </a:p>
        </p:txBody>
      </p:sp>
      <p:sp>
        <p:nvSpPr>
          <p:cNvPr id="74" name="AutoShape 13"/>
          <p:cNvSpPr>
            <a:spLocks noChangeArrowheads="1"/>
          </p:cNvSpPr>
          <p:nvPr/>
        </p:nvSpPr>
        <p:spPr bwMode="auto">
          <a:xfrm>
            <a:off x="3995172" y="4124676"/>
            <a:ext cx="983892" cy="781891"/>
          </a:xfrm>
          <a:prstGeom prst="downArrow">
            <a:avLst>
              <a:gd name="adj1" fmla="val 50000"/>
              <a:gd name="adj2" fmla="val 57003"/>
            </a:avLst>
          </a:prstGeom>
          <a:solidFill>
            <a:schemeClr val="accent2"/>
          </a:solidFill>
          <a:ln w="6350">
            <a:noFill/>
            <a:miter lim="800000"/>
            <a:headEnd/>
            <a:tailEnd/>
          </a:ln>
        </p:spPr>
        <p:txBody>
          <a:bodyPr wrap="none" lIns="0" tIns="0" rIns="0" bIns="0" anchor="ctr"/>
          <a:lstStyle/>
          <a:p>
            <a:pPr fontAlgn="base">
              <a:spcBef>
                <a:spcPct val="50000"/>
              </a:spcBef>
              <a:spcAft>
                <a:spcPct val="0"/>
              </a:spcAft>
            </a:pPr>
            <a:endParaRPr lang="en-GB" sz="1400" b="1" dirty="0">
              <a:solidFill>
                <a:srgbClr val="000000"/>
              </a:solidFill>
            </a:endParaRPr>
          </a:p>
        </p:txBody>
      </p:sp>
      <p:sp>
        <p:nvSpPr>
          <p:cNvPr id="75" name="AutoShape 13"/>
          <p:cNvSpPr>
            <a:spLocks noChangeArrowheads="1"/>
          </p:cNvSpPr>
          <p:nvPr/>
        </p:nvSpPr>
        <p:spPr bwMode="auto">
          <a:xfrm>
            <a:off x="3995172" y="2110187"/>
            <a:ext cx="983892" cy="781891"/>
          </a:xfrm>
          <a:prstGeom prst="downArrow">
            <a:avLst>
              <a:gd name="adj1" fmla="val 50000"/>
              <a:gd name="adj2" fmla="val 57003"/>
            </a:avLst>
          </a:prstGeom>
          <a:solidFill>
            <a:schemeClr val="tx2"/>
          </a:solidFill>
          <a:ln w="6350">
            <a:noFill/>
            <a:miter lim="800000"/>
            <a:headEnd/>
            <a:tailEnd/>
          </a:ln>
        </p:spPr>
        <p:txBody>
          <a:bodyPr wrap="none" lIns="0" tIns="0" rIns="0" bIns="0" anchor="ctr"/>
          <a:lstStyle/>
          <a:p>
            <a:pPr fontAlgn="base">
              <a:spcBef>
                <a:spcPct val="50000"/>
              </a:spcBef>
              <a:spcAft>
                <a:spcPct val="0"/>
              </a:spcAft>
            </a:pPr>
            <a:endParaRPr lang="en-GB" sz="1400" b="1" dirty="0">
              <a:solidFill>
                <a:srgbClr val="000000"/>
              </a:solidFill>
            </a:endParaRPr>
          </a:p>
        </p:txBody>
      </p:sp>
      <p:sp>
        <p:nvSpPr>
          <p:cNvPr id="3" name="Rounded Rectangle 2"/>
          <p:cNvSpPr/>
          <p:nvPr/>
        </p:nvSpPr>
        <p:spPr>
          <a:xfrm>
            <a:off x="1036479" y="2952829"/>
            <a:ext cx="6901279" cy="1059413"/>
          </a:xfrm>
          <a:prstGeom prst="roundRect">
            <a:avLst/>
          </a:prstGeom>
          <a:solidFill>
            <a:schemeClr val="accent2"/>
          </a:soli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SG" sz="1900" b="1" dirty="0">
                <a:solidFill>
                  <a:prstClr val="white"/>
                </a:solidFill>
              </a:rPr>
              <a:t>Recognition by seller of its right to use the assets sold, together with its financial commitments to make payments for that </a:t>
            </a:r>
            <a:r>
              <a:rPr lang="en-SG" sz="1900" b="1" dirty="0" smtClean="0">
                <a:solidFill>
                  <a:prstClr val="white"/>
                </a:solidFill>
              </a:rPr>
              <a:t>use.</a:t>
            </a:r>
            <a:endParaRPr lang="en-SG" sz="1900" dirty="0">
              <a:solidFill>
                <a:prstClr val="white"/>
              </a:solidFill>
            </a:endParaRPr>
          </a:p>
        </p:txBody>
      </p:sp>
      <p:sp>
        <p:nvSpPr>
          <p:cNvPr id="12" name="Freeform 8"/>
          <p:cNvSpPr>
            <a:spLocks/>
          </p:cNvSpPr>
          <p:nvPr/>
        </p:nvSpPr>
        <p:spPr bwMode="auto">
          <a:xfrm>
            <a:off x="1036479" y="1222446"/>
            <a:ext cx="6901279" cy="847839"/>
          </a:xfrm>
          <a:custGeom>
            <a:avLst/>
            <a:gdLst>
              <a:gd name="T0" fmla="*/ 15519 w 16006"/>
              <a:gd name="T1" fmla="*/ 1 h 3648"/>
              <a:gd name="T2" fmla="*/ 15596 w 16006"/>
              <a:gd name="T3" fmla="*/ 10 h 3648"/>
              <a:gd name="T4" fmla="*/ 15668 w 16006"/>
              <a:gd name="T5" fmla="*/ 33 h 3648"/>
              <a:gd name="T6" fmla="*/ 15737 w 16006"/>
              <a:gd name="T7" fmla="*/ 66 h 3648"/>
              <a:gd name="T8" fmla="*/ 15799 w 16006"/>
              <a:gd name="T9" fmla="*/ 109 h 3648"/>
              <a:gd name="T10" fmla="*/ 15855 w 16006"/>
              <a:gd name="T11" fmla="*/ 160 h 3648"/>
              <a:gd name="T12" fmla="*/ 15903 w 16006"/>
              <a:gd name="T13" fmla="*/ 220 h 3648"/>
              <a:gd name="T14" fmla="*/ 15944 w 16006"/>
              <a:gd name="T15" fmla="*/ 286 h 3648"/>
              <a:gd name="T16" fmla="*/ 15975 w 16006"/>
              <a:gd name="T17" fmla="*/ 359 h 3648"/>
              <a:gd name="T18" fmla="*/ 15995 w 16006"/>
              <a:gd name="T19" fmla="*/ 436 h 3648"/>
              <a:gd name="T20" fmla="*/ 16005 w 16006"/>
              <a:gd name="T21" fmla="*/ 519 h 3648"/>
              <a:gd name="T22" fmla="*/ 16005 w 16006"/>
              <a:gd name="T23" fmla="*/ 3129 h 3648"/>
              <a:gd name="T24" fmla="*/ 15995 w 16006"/>
              <a:gd name="T25" fmla="*/ 3211 h 3648"/>
              <a:gd name="T26" fmla="*/ 15975 w 16006"/>
              <a:gd name="T27" fmla="*/ 3288 h 3648"/>
              <a:gd name="T28" fmla="*/ 15944 w 16006"/>
              <a:gd name="T29" fmla="*/ 3361 h 3648"/>
              <a:gd name="T30" fmla="*/ 15903 w 16006"/>
              <a:gd name="T31" fmla="*/ 3428 h 3648"/>
              <a:gd name="T32" fmla="*/ 15855 w 16006"/>
              <a:gd name="T33" fmla="*/ 3488 h 3648"/>
              <a:gd name="T34" fmla="*/ 15799 w 16006"/>
              <a:gd name="T35" fmla="*/ 3539 h 3648"/>
              <a:gd name="T36" fmla="*/ 15737 w 16006"/>
              <a:gd name="T37" fmla="*/ 3582 h 3648"/>
              <a:gd name="T38" fmla="*/ 15668 w 16006"/>
              <a:gd name="T39" fmla="*/ 3615 h 3648"/>
              <a:gd name="T40" fmla="*/ 15596 w 16006"/>
              <a:gd name="T41" fmla="*/ 3637 h 3648"/>
              <a:gd name="T42" fmla="*/ 15519 w 16006"/>
              <a:gd name="T43" fmla="*/ 3647 h 3648"/>
              <a:gd name="T44" fmla="*/ 487 w 16006"/>
              <a:gd name="T45" fmla="*/ 3647 h 3648"/>
              <a:gd name="T46" fmla="*/ 410 w 16006"/>
              <a:gd name="T47" fmla="*/ 3637 h 3648"/>
              <a:gd name="T48" fmla="*/ 338 w 16006"/>
              <a:gd name="T49" fmla="*/ 3615 h 3648"/>
              <a:gd name="T50" fmla="*/ 269 w 16006"/>
              <a:gd name="T51" fmla="*/ 3582 h 3648"/>
              <a:gd name="T52" fmla="*/ 207 w 16006"/>
              <a:gd name="T53" fmla="*/ 3539 h 3648"/>
              <a:gd name="T54" fmla="*/ 151 w 16006"/>
              <a:gd name="T55" fmla="*/ 3488 h 3648"/>
              <a:gd name="T56" fmla="*/ 103 w 16006"/>
              <a:gd name="T57" fmla="*/ 3428 h 3648"/>
              <a:gd name="T58" fmla="*/ 62 w 16006"/>
              <a:gd name="T59" fmla="*/ 3361 h 3648"/>
              <a:gd name="T60" fmla="*/ 31 w 16006"/>
              <a:gd name="T61" fmla="*/ 3288 h 3648"/>
              <a:gd name="T62" fmla="*/ 11 w 16006"/>
              <a:gd name="T63" fmla="*/ 3211 h 3648"/>
              <a:gd name="T64" fmla="*/ 1 w 16006"/>
              <a:gd name="T65" fmla="*/ 3129 h 3648"/>
              <a:gd name="T66" fmla="*/ 1 w 16006"/>
              <a:gd name="T67" fmla="*/ 519 h 3648"/>
              <a:gd name="T68" fmla="*/ 11 w 16006"/>
              <a:gd name="T69" fmla="*/ 436 h 3648"/>
              <a:gd name="T70" fmla="*/ 31 w 16006"/>
              <a:gd name="T71" fmla="*/ 359 h 3648"/>
              <a:gd name="T72" fmla="*/ 62 w 16006"/>
              <a:gd name="T73" fmla="*/ 286 h 3648"/>
              <a:gd name="T74" fmla="*/ 103 w 16006"/>
              <a:gd name="T75" fmla="*/ 220 h 3648"/>
              <a:gd name="T76" fmla="*/ 151 w 16006"/>
              <a:gd name="T77" fmla="*/ 160 h 3648"/>
              <a:gd name="T78" fmla="*/ 207 w 16006"/>
              <a:gd name="T79" fmla="*/ 109 h 3648"/>
              <a:gd name="T80" fmla="*/ 269 w 16006"/>
              <a:gd name="T81" fmla="*/ 66 h 3648"/>
              <a:gd name="T82" fmla="*/ 338 w 16006"/>
              <a:gd name="T83" fmla="*/ 33 h 3648"/>
              <a:gd name="T84" fmla="*/ 410 w 16006"/>
              <a:gd name="T85" fmla="*/ 10 h 3648"/>
              <a:gd name="T86" fmla="*/ 487 w 16006"/>
              <a:gd name="T87" fmla="*/ 1 h 3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06" h="3648">
                <a:moveTo>
                  <a:pt x="514" y="0"/>
                </a:moveTo>
                <a:lnTo>
                  <a:pt x="15492" y="0"/>
                </a:lnTo>
                <a:lnTo>
                  <a:pt x="15519" y="1"/>
                </a:lnTo>
                <a:lnTo>
                  <a:pt x="15545" y="3"/>
                </a:lnTo>
                <a:lnTo>
                  <a:pt x="15570" y="6"/>
                </a:lnTo>
                <a:lnTo>
                  <a:pt x="15596" y="10"/>
                </a:lnTo>
                <a:lnTo>
                  <a:pt x="15620" y="17"/>
                </a:lnTo>
                <a:lnTo>
                  <a:pt x="15644" y="24"/>
                </a:lnTo>
                <a:lnTo>
                  <a:pt x="15668" y="33"/>
                </a:lnTo>
                <a:lnTo>
                  <a:pt x="15691" y="42"/>
                </a:lnTo>
                <a:lnTo>
                  <a:pt x="15715" y="53"/>
                </a:lnTo>
                <a:lnTo>
                  <a:pt x="15737" y="66"/>
                </a:lnTo>
                <a:lnTo>
                  <a:pt x="15758" y="79"/>
                </a:lnTo>
                <a:lnTo>
                  <a:pt x="15779" y="93"/>
                </a:lnTo>
                <a:lnTo>
                  <a:pt x="15799" y="109"/>
                </a:lnTo>
                <a:lnTo>
                  <a:pt x="15819" y="125"/>
                </a:lnTo>
                <a:lnTo>
                  <a:pt x="15837" y="142"/>
                </a:lnTo>
                <a:lnTo>
                  <a:pt x="15855" y="160"/>
                </a:lnTo>
                <a:lnTo>
                  <a:pt x="15872" y="179"/>
                </a:lnTo>
                <a:lnTo>
                  <a:pt x="15888" y="199"/>
                </a:lnTo>
                <a:lnTo>
                  <a:pt x="15903" y="220"/>
                </a:lnTo>
                <a:lnTo>
                  <a:pt x="15917" y="241"/>
                </a:lnTo>
                <a:lnTo>
                  <a:pt x="15932" y="263"/>
                </a:lnTo>
                <a:lnTo>
                  <a:pt x="15944" y="286"/>
                </a:lnTo>
                <a:lnTo>
                  <a:pt x="15955" y="310"/>
                </a:lnTo>
                <a:lnTo>
                  <a:pt x="15966" y="334"/>
                </a:lnTo>
                <a:lnTo>
                  <a:pt x="15975" y="359"/>
                </a:lnTo>
                <a:lnTo>
                  <a:pt x="15983" y="384"/>
                </a:lnTo>
                <a:lnTo>
                  <a:pt x="15990" y="411"/>
                </a:lnTo>
                <a:lnTo>
                  <a:pt x="15995" y="436"/>
                </a:lnTo>
                <a:lnTo>
                  <a:pt x="16000" y="463"/>
                </a:lnTo>
                <a:lnTo>
                  <a:pt x="16003" y="491"/>
                </a:lnTo>
                <a:lnTo>
                  <a:pt x="16005" y="519"/>
                </a:lnTo>
                <a:lnTo>
                  <a:pt x="16006" y="547"/>
                </a:lnTo>
                <a:lnTo>
                  <a:pt x="16006" y="3101"/>
                </a:lnTo>
                <a:lnTo>
                  <a:pt x="16005" y="3129"/>
                </a:lnTo>
                <a:lnTo>
                  <a:pt x="16003" y="3157"/>
                </a:lnTo>
                <a:lnTo>
                  <a:pt x="16000" y="3185"/>
                </a:lnTo>
                <a:lnTo>
                  <a:pt x="15995" y="3211"/>
                </a:lnTo>
                <a:lnTo>
                  <a:pt x="15990" y="3237"/>
                </a:lnTo>
                <a:lnTo>
                  <a:pt x="15983" y="3264"/>
                </a:lnTo>
                <a:lnTo>
                  <a:pt x="15975" y="3288"/>
                </a:lnTo>
                <a:lnTo>
                  <a:pt x="15966" y="3314"/>
                </a:lnTo>
                <a:lnTo>
                  <a:pt x="15955" y="3338"/>
                </a:lnTo>
                <a:lnTo>
                  <a:pt x="15944" y="3361"/>
                </a:lnTo>
                <a:lnTo>
                  <a:pt x="15932" y="3385"/>
                </a:lnTo>
                <a:lnTo>
                  <a:pt x="15917" y="3406"/>
                </a:lnTo>
                <a:lnTo>
                  <a:pt x="15903" y="3428"/>
                </a:lnTo>
                <a:lnTo>
                  <a:pt x="15888" y="3449"/>
                </a:lnTo>
                <a:lnTo>
                  <a:pt x="15872" y="3468"/>
                </a:lnTo>
                <a:lnTo>
                  <a:pt x="15855" y="3488"/>
                </a:lnTo>
                <a:lnTo>
                  <a:pt x="15837" y="3506"/>
                </a:lnTo>
                <a:lnTo>
                  <a:pt x="15819" y="3523"/>
                </a:lnTo>
                <a:lnTo>
                  <a:pt x="15799" y="3539"/>
                </a:lnTo>
                <a:lnTo>
                  <a:pt x="15779" y="3555"/>
                </a:lnTo>
                <a:lnTo>
                  <a:pt x="15758" y="3569"/>
                </a:lnTo>
                <a:lnTo>
                  <a:pt x="15737" y="3582"/>
                </a:lnTo>
                <a:lnTo>
                  <a:pt x="15715" y="3595"/>
                </a:lnTo>
                <a:lnTo>
                  <a:pt x="15691" y="3605"/>
                </a:lnTo>
                <a:lnTo>
                  <a:pt x="15668" y="3615"/>
                </a:lnTo>
                <a:lnTo>
                  <a:pt x="15644" y="3624"/>
                </a:lnTo>
                <a:lnTo>
                  <a:pt x="15620" y="3631"/>
                </a:lnTo>
                <a:lnTo>
                  <a:pt x="15596" y="3637"/>
                </a:lnTo>
                <a:lnTo>
                  <a:pt x="15570" y="3642"/>
                </a:lnTo>
                <a:lnTo>
                  <a:pt x="15545" y="3645"/>
                </a:lnTo>
                <a:lnTo>
                  <a:pt x="15519" y="3647"/>
                </a:lnTo>
                <a:lnTo>
                  <a:pt x="15492" y="3648"/>
                </a:lnTo>
                <a:lnTo>
                  <a:pt x="514" y="3648"/>
                </a:lnTo>
                <a:lnTo>
                  <a:pt x="487" y="3647"/>
                </a:lnTo>
                <a:lnTo>
                  <a:pt x="461" y="3645"/>
                </a:lnTo>
                <a:lnTo>
                  <a:pt x="436" y="3642"/>
                </a:lnTo>
                <a:lnTo>
                  <a:pt x="410" y="3637"/>
                </a:lnTo>
                <a:lnTo>
                  <a:pt x="386" y="3631"/>
                </a:lnTo>
                <a:lnTo>
                  <a:pt x="362" y="3624"/>
                </a:lnTo>
                <a:lnTo>
                  <a:pt x="338" y="3615"/>
                </a:lnTo>
                <a:lnTo>
                  <a:pt x="315" y="3605"/>
                </a:lnTo>
                <a:lnTo>
                  <a:pt x="291" y="3595"/>
                </a:lnTo>
                <a:lnTo>
                  <a:pt x="269" y="3582"/>
                </a:lnTo>
                <a:lnTo>
                  <a:pt x="248" y="3569"/>
                </a:lnTo>
                <a:lnTo>
                  <a:pt x="227" y="3555"/>
                </a:lnTo>
                <a:lnTo>
                  <a:pt x="207" y="3539"/>
                </a:lnTo>
                <a:lnTo>
                  <a:pt x="187" y="3523"/>
                </a:lnTo>
                <a:lnTo>
                  <a:pt x="169" y="3506"/>
                </a:lnTo>
                <a:lnTo>
                  <a:pt x="151" y="3488"/>
                </a:lnTo>
                <a:lnTo>
                  <a:pt x="134" y="3468"/>
                </a:lnTo>
                <a:lnTo>
                  <a:pt x="118" y="3449"/>
                </a:lnTo>
                <a:lnTo>
                  <a:pt x="103" y="3428"/>
                </a:lnTo>
                <a:lnTo>
                  <a:pt x="89" y="3406"/>
                </a:lnTo>
                <a:lnTo>
                  <a:pt x="74" y="3385"/>
                </a:lnTo>
                <a:lnTo>
                  <a:pt x="62" y="3361"/>
                </a:lnTo>
                <a:lnTo>
                  <a:pt x="51" y="3338"/>
                </a:lnTo>
                <a:lnTo>
                  <a:pt x="40" y="3314"/>
                </a:lnTo>
                <a:lnTo>
                  <a:pt x="31" y="3288"/>
                </a:lnTo>
                <a:lnTo>
                  <a:pt x="23" y="3264"/>
                </a:lnTo>
                <a:lnTo>
                  <a:pt x="16" y="3237"/>
                </a:lnTo>
                <a:lnTo>
                  <a:pt x="11" y="3211"/>
                </a:lnTo>
                <a:lnTo>
                  <a:pt x="6" y="3185"/>
                </a:lnTo>
                <a:lnTo>
                  <a:pt x="3" y="3157"/>
                </a:lnTo>
                <a:lnTo>
                  <a:pt x="1" y="3129"/>
                </a:lnTo>
                <a:lnTo>
                  <a:pt x="0" y="3101"/>
                </a:lnTo>
                <a:lnTo>
                  <a:pt x="0" y="547"/>
                </a:lnTo>
                <a:lnTo>
                  <a:pt x="1" y="519"/>
                </a:lnTo>
                <a:lnTo>
                  <a:pt x="3" y="491"/>
                </a:lnTo>
                <a:lnTo>
                  <a:pt x="6" y="463"/>
                </a:lnTo>
                <a:lnTo>
                  <a:pt x="11" y="436"/>
                </a:lnTo>
                <a:lnTo>
                  <a:pt x="16" y="411"/>
                </a:lnTo>
                <a:lnTo>
                  <a:pt x="23" y="384"/>
                </a:lnTo>
                <a:lnTo>
                  <a:pt x="31" y="359"/>
                </a:lnTo>
                <a:lnTo>
                  <a:pt x="40" y="334"/>
                </a:lnTo>
                <a:lnTo>
                  <a:pt x="51" y="310"/>
                </a:lnTo>
                <a:lnTo>
                  <a:pt x="62" y="286"/>
                </a:lnTo>
                <a:lnTo>
                  <a:pt x="74" y="263"/>
                </a:lnTo>
                <a:lnTo>
                  <a:pt x="89" y="241"/>
                </a:lnTo>
                <a:lnTo>
                  <a:pt x="103" y="220"/>
                </a:lnTo>
                <a:lnTo>
                  <a:pt x="118" y="199"/>
                </a:lnTo>
                <a:lnTo>
                  <a:pt x="134" y="179"/>
                </a:lnTo>
                <a:lnTo>
                  <a:pt x="151" y="160"/>
                </a:lnTo>
                <a:lnTo>
                  <a:pt x="169" y="142"/>
                </a:lnTo>
                <a:lnTo>
                  <a:pt x="187" y="125"/>
                </a:lnTo>
                <a:lnTo>
                  <a:pt x="207" y="109"/>
                </a:lnTo>
                <a:lnTo>
                  <a:pt x="227" y="93"/>
                </a:lnTo>
                <a:lnTo>
                  <a:pt x="248" y="79"/>
                </a:lnTo>
                <a:lnTo>
                  <a:pt x="269" y="66"/>
                </a:lnTo>
                <a:lnTo>
                  <a:pt x="291" y="53"/>
                </a:lnTo>
                <a:lnTo>
                  <a:pt x="315" y="42"/>
                </a:lnTo>
                <a:lnTo>
                  <a:pt x="338" y="33"/>
                </a:lnTo>
                <a:lnTo>
                  <a:pt x="362" y="24"/>
                </a:lnTo>
                <a:lnTo>
                  <a:pt x="386" y="17"/>
                </a:lnTo>
                <a:lnTo>
                  <a:pt x="410" y="10"/>
                </a:lnTo>
                <a:lnTo>
                  <a:pt x="436" y="6"/>
                </a:lnTo>
                <a:lnTo>
                  <a:pt x="461" y="3"/>
                </a:lnTo>
                <a:lnTo>
                  <a:pt x="487" y="1"/>
                </a:lnTo>
                <a:lnTo>
                  <a:pt x="514" y="0"/>
                </a:lnTo>
                <a:close/>
              </a:path>
            </a:pathLst>
          </a:custGeom>
          <a:solidFill>
            <a:schemeClr val="tx2"/>
          </a:solidFill>
          <a:ln w="17463">
            <a:noFill/>
            <a:prstDash val="solid"/>
            <a:round/>
            <a:headEnd/>
            <a:tailEnd/>
          </a:ln>
        </p:spPr>
        <p:txBody>
          <a:bodyPr vert="horz" wrap="square" lIns="84406" tIns="42203" rIns="84406" bIns="42203" numCol="1" anchor="t" anchorCtr="0" compatLnSpc="1">
            <a:prstTxWarp prst="textNoShape">
              <a:avLst/>
            </a:prstTxWarp>
          </a:bodyPr>
          <a:lstStyle/>
          <a:p>
            <a:endParaRPr lang="en-SG" dirty="0">
              <a:solidFill>
                <a:srgbClr val="000000"/>
              </a:solidFill>
            </a:endParaRPr>
          </a:p>
        </p:txBody>
      </p:sp>
      <p:sp>
        <p:nvSpPr>
          <p:cNvPr id="14" name="Freeform 10"/>
          <p:cNvSpPr>
            <a:spLocks/>
          </p:cNvSpPr>
          <p:nvPr/>
        </p:nvSpPr>
        <p:spPr bwMode="auto">
          <a:xfrm>
            <a:off x="1036479" y="4935537"/>
            <a:ext cx="6901279" cy="997839"/>
          </a:xfrm>
          <a:custGeom>
            <a:avLst/>
            <a:gdLst>
              <a:gd name="T0" fmla="*/ 15519 w 16006"/>
              <a:gd name="T1" fmla="*/ 1 h 2354"/>
              <a:gd name="T2" fmla="*/ 15596 w 16006"/>
              <a:gd name="T3" fmla="*/ 12 h 2354"/>
              <a:gd name="T4" fmla="*/ 15668 w 16006"/>
              <a:gd name="T5" fmla="*/ 34 h 2354"/>
              <a:gd name="T6" fmla="*/ 15737 w 16006"/>
              <a:gd name="T7" fmla="*/ 67 h 2354"/>
              <a:gd name="T8" fmla="*/ 15799 w 16006"/>
              <a:gd name="T9" fmla="*/ 110 h 2354"/>
              <a:gd name="T10" fmla="*/ 15855 w 16006"/>
              <a:gd name="T11" fmla="*/ 161 h 2354"/>
              <a:gd name="T12" fmla="*/ 15903 w 16006"/>
              <a:gd name="T13" fmla="*/ 221 h 2354"/>
              <a:gd name="T14" fmla="*/ 15944 w 16006"/>
              <a:gd name="T15" fmla="*/ 287 h 2354"/>
              <a:gd name="T16" fmla="*/ 15975 w 16006"/>
              <a:gd name="T17" fmla="*/ 360 h 2354"/>
              <a:gd name="T18" fmla="*/ 15995 w 16006"/>
              <a:gd name="T19" fmla="*/ 437 h 2354"/>
              <a:gd name="T20" fmla="*/ 16005 w 16006"/>
              <a:gd name="T21" fmla="*/ 520 h 2354"/>
              <a:gd name="T22" fmla="*/ 16005 w 16006"/>
              <a:gd name="T23" fmla="*/ 1834 h 2354"/>
              <a:gd name="T24" fmla="*/ 15995 w 16006"/>
              <a:gd name="T25" fmla="*/ 1916 h 2354"/>
              <a:gd name="T26" fmla="*/ 15975 w 16006"/>
              <a:gd name="T27" fmla="*/ 1994 h 2354"/>
              <a:gd name="T28" fmla="*/ 15944 w 16006"/>
              <a:gd name="T29" fmla="*/ 2067 h 2354"/>
              <a:gd name="T30" fmla="*/ 15903 w 16006"/>
              <a:gd name="T31" fmla="*/ 2133 h 2354"/>
              <a:gd name="T32" fmla="*/ 15855 w 16006"/>
              <a:gd name="T33" fmla="*/ 2193 h 2354"/>
              <a:gd name="T34" fmla="*/ 15799 w 16006"/>
              <a:gd name="T35" fmla="*/ 2244 h 2354"/>
              <a:gd name="T36" fmla="*/ 15737 w 16006"/>
              <a:gd name="T37" fmla="*/ 2287 h 2354"/>
              <a:gd name="T38" fmla="*/ 15668 w 16006"/>
              <a:gd name="T39" fmla="*/ 2320 h 2354"/>
              <a:gd name="T40" fmla="*/ 15596 w 16006"/>
              <a:gd name="T41" fmla="*/ 2342 h 2354"/>
              <a:gd name="T42" fmla="*/ 15519 w 16006"/>
              <a:gd name="T43" fmla="*/ 2353 h 2354"/>
              <a:gd name="T44" fmla="*/ 487 w 16006"/>
              <a:gd name="T45" fmla="*/ 2353 h 2354"/>
              <a:gd name="T46" fmla="*/ 410 w 16006"/>
              <a:gd name="T47" fmla="*/ 2342 h 2354"/>
              <a:gd name="T48" fmla="*/ 338 w 16006"/>
              <a:gd name="T49" fmla="*/ 2320 h 2354"/>
              <a:gd name="T50" fmla="*/ 269 w 16006"/>
              <a:gd name="T51" fmla="*/ 2287 h 2354"/>
              <a:gd name="T52" fmla="*/ 207 w 16006"/>
              <a:gd name="T53" fmla="*/ 2244 h 2354"/>
              <a:gd name="T54" fmla="*/ 151 w 16006"/>
              <a:gd name="T55" fmla="*/ 2193 h 2354"/>
              <a:gd name="T56" fmla="*/ 103 w 16006"/>
              <a:gd name="T57" fmla="*/ 2133 h 2354"/>
              <a:gd name="T58" fmla="*/ 62 w 16006"/>
              <a:gd name="T59" fmla="*/ 2067 h 2354"/>
              <a:gd name="T60" fmla="*/ 31 w 16006"/>
              <a:gd name="T61" fmla="*/ 1994 h 2354"/>
              <a:gd name="T62" fmla="*/ 11 w 16006"/>
              <a:gd name="T63" fmla="*/ 1916 h 2354"/>
              <a:gd name="T64" fmla="*/ 1 w 16006"/>
              <a:gd name="T65" fmla="*/ 1834 h 2354"/>
              <a:gd name="T66" fmla="*/ 1 w 16006"/>
              <a:gd name="T67" fmla="*/ 520 h 2354"/>
              <a:gd name="T68" fmla="*/ 11 w 16006"/>
              <a:gd name="T69" fmla="*/ 437 h 2354"/>
              <a:gd name="T70" fmla="*/ 31 w 16006"/>
              <a:gd name="T71" fmla="*/ 360 h 2354"/>
              <a:gd name="T72" fmla="*/ 62 w 16006"/>
              <a:gd name="T73" fmla="*/ 287 h 2354"/>
              <a:gd name="T74" fmla="*/ 103 w 16006"/>
              <a:gd name="T75" fmla="*/ 221 h 2354"/>
              <a:gd name="T76" fmla="*/ 151 w 16006"/>
              <a:gd name="T77" fmla="*/ 161 h 2354"/>
              <a:gd name="T78" fmla="*/ 207 w 16006"/>
              <a:gd name="T79" fmla="*/ 110 h 2354"/>
              <a:gd name="T80" fmla="*/ 269 w 16006"/>
              <a:gd name="T81" fmla="*/ 67 h 2354"/>
              <a:gd name="T82" fmla="*/ 338 w 16006"/>
              <a:gd name="T83" fmla="*/ 34 h 2354"/>
              <a:gd name="T84" fmla="*/ 410 w 16006"/>
              <a:gd name="T85" fmla="*/ 12 h 2354"/>
              <a:gd name="T86" fmla="*/ 487 w 16006"/>
              <a:gd name="T87" fmla="*/ 1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06" h="2354">
                <a:moveTo>
                  <a:pt x="514" y="0"/>
                </a:moveTo>
                <a:lnTo>
                  <a:pt x="15492" y="0"/>
                </a:lnTo>
                <a:lnTo>
                  <a:pt x="15519" y="1"/>
                </a:lnTo>
                <a:lnTo>
                  <a:pt x="15545" y="4"/>
                </a:lnTo>
                <a:lnTo>
                  <a:pt x="15570" y="7"/>
                </a:lnTo>
                <a:lnTo>
                  <a:pt x="15596" y="12"/>
                </a:lnTo>
                <a:lnTo>
                  <a:pt x="15620" y="18"/>
                </a:lnTo>
                <a:lnTo>
                  <a:pt x="15644" y="25"/>
                </a:lnTo>
                <a:lnTo>
                  <a:pt x="15668" y="34"/>
                </a:lnTo>
                <a:lnTo>
                  <a:pt x="15691" y="43"/>
                </a:lnTo>
                <a:lnTo>
                  <a:pt x="15715" y="55"/>
                </a:lnTo>
                <a:lnTo>
                  <a:pt x="15737" y="67"/>
                </a:lnTo>
                <a:lnTo>
                  <a:pt x="15758" y="80"/>
                </a:lnTo>
                <a:lnTo>
                  <a:pt x="15779" y="95"/>
                </a:lnTo>
                <a:lnTo>
                  <a:pt x="15799" y="110"/>
                </a:lnTo>
                <a:lnTo>
                  <a:pt x="15819" y="126"/>
                </a:lnTo>
                <a:lnTo>
                  <a:pt x="15837" y="143"/>
                </a:lnTo>
                <a:lnTo>
                  <a:pt x="15855" y="161"/>
                </a:lnTo>
                <a:lnTo>
                  <a:pt x="15872" y="180"/>
                </a:lnTo>
                <a:lnTo>
                  <a:pt x="15888" y="200"/>
                </a:lnTo>
                <a:lnTo>
                  <a:pt x="15903" y="221"/>
                </a:lnTo>
                <a:lnTo>
                  <a:pt x="15917" y="242"/>
                </a:lnTo>
                <a:lnTo>
                  <a:pt x="15932" y="265"/>
                </a:lnTo>
                <a:lnTo>
                  <a:pt x="15944" y="287"/>
                </a:lnTo>
                <a:lnTo>
                  <a:pt x="15955" y="311"/>
                </a:lnTo>
                <a:lnTo>
                  <a:pt x="15966" y="335"/>
                </a:lnTo>
                <a:lnTo>
                  <a:pt x="15975" y="360"/>
                </a:lnTo>
                <a:lnTo>
                  <a:pt x="15983" y="386"/>
                </a:lnTo>
                <a:lnTo>
                  <a:pt x="15990" y="412"/>
                </a:lnTo>
                <a:lnTo>
                  <a:pt x="15995" y="437"/>
                </a:lnTo>
                <a:lnTo>
                  <a:pt x="16000" y="465"/>
                </a:lnTo>
                <a:lnTo>
                  <a:pt x="16003" y="492"/>
                </a:lnTo>
                <a:lnTo>
                  <a:pt x="16005" y="520"/>
                </a:lnTo>
                <a:lnTo>
                  <a:pt x="16006" y="547"/>
                </a:lnTo>
                <a:lnTo>
                  <a:pt x="16006" y="1805"/>
                </a:lnTo>
                <a:lnTo>
                  <a:pt x="16005" y="1834"/>
                </a:lnTo>
                <a:lnTo>
                  <a:pt x="16003" y="1862"/>
                </a:lnTo>
                <a:lnTo>
                  <a:pt x="16000" y="1889"/>
                </a:lnTo>
                <a:lnTo>
                  <a:pt x="15995" y="1916"/>
                </a:lnTo>
                <a:lnTo>
                  <a:pt x="15990" y="1942"/>
                </a:lnTo>
                <a:lnTo>
                  <a:pt x="15983" y="1968"/>
                </a:lnTo>
                <a:lnTo>
                  <a:pt x="15975" y="1994"/>
                </a:lnTo>
                <a:lnTo>
                  <a:pt x="15966" y="2018"/>
                </a:lnTo>
                <a:lnTo>
                  <a:pt x="15955" y="2043"/>
                </a:lnTo>
                <a:lnTo>
                  <a:pt x="15944" y="2067"/>
                </a:lnTo>
                <a:lnTo>
                  <a:pt x="15932" y="2089"/>
                </a:lnTo>
                <a:lnTo>
                  <a:pt x="15917" y="2112"/>
                </a:lnTo>
                <a:lnTo>
                  <a:pt x="15903" y="2133"/>
                </a:lnTo>
                <a:lnTo>
                  <a:pt x="15888" y="2153"/>
                </a:lnTo>
                <a:lnTo>
                  <a:pt x="15872" y="2174"/>
                </a:lnTo>
                <a:lnTo>
                  <a:pt x="15855" y="2193"/>
                </a:lnTo>
                <a:lnTo>
                  <a:pt x="15837" y="2211"/>
                </a:lnTo>
                <a:lnTo>
                  <a:pt x="15819" y="2228"/>
                </a:lnTo>
                <a:lnTo>
                  <a:pt x="15799" y="2244"/>
                </a:lnTo>
                <a:lnTo>
                  <a:pt x="15779" y="2259"/>
                </a:lnTo>
                <a:lnTo>
                  <a:pt x="15758" y="2273"/>
                </a:lnTo>
                <a:lnTo>
                  <a:pt x="15737" y="2287"/>
                </a:lnTo>
                <a:lnTo>
                  <a:pt x="15715" y="2299"/>
                </a:lnTo>
                <a:lnTo>
                  <a:pt x="15691" y="2310"/>
                </a:lnTo>
                <a:lnTo>
                  <a:pt x="15668" y="2320"/>
                </a:lnTo>
                <a:lnTo>
                  <a:pt x="15644" y="2329"/>
                </a:lnTo>
                <a:lnTo>
                  <a:pt x="15620" y="2335"/>
                </a:lnTo>
                <a:lnTo>
                  <a:pt x="15596" y="2342"/>
                </a:lnTo>
                <a:lnTo>
                  <a:pt x="15570" y="2347"/>
                </a:lnTo>
                <a:lnTo>
                  <a:pt x="15545" y="2350"/>
                </a:lnTo>
                <a:lnTo>
                  <a:pt x="15519" y="2353"/>
                </a:lnTo>
                <a:lnTo>
                  <a:pt x="15492" y="2354"/>
                </a:lnTo>
                <a:lnTo>
                  <a:pt x="514" y="2354"/>
                </a:lnTo>
                <a:lnTo>
                  <a:pt x="487" y="2353"/>
                </a:lnTo>
                <a:lnTo>
                  <a:pt x="461" y="2350"/>
                </a:lnTo>
                <a:lnTo>
                  <a:pt x="436" y="2347"/>
                </a:lnTo>
                <a:lnTo>
                  <a:pt x="410" y="2342"/>
                </a:lnTo>
                <a:lnTo>
                  <a:pt x="386" y="2335"/>
                </a:lnTo>
                <a:lnTo>
                  <a:pt x="362" y="2329"/>
                </a:lnTo>
                <a:lnTo>
                  <a:pt x="338" y="2320"/>
                </a:lnTo>
                <a:lnTo>
                  <a:pt x="315" y="2310"/>
                </a:lnTo>
                <a:lnTo>
                  <a:pt x="291" y="2299"/>
                </a:lnTo>
                <a:lnTo>
                  <a:pt x="269" y="2287"/>
                </a:lnTo>
                <a:lnTo>
                  <a:pt x="248" y="2273"/>
                </a:lnTo>
                <a:lnTo>
                  <a:pt x="227" y="2259"/>
                </a:lnTo>
                <a:lnTo>
                  <a:pt x="207" y="2244"/>
                </a:lnTo>
                <a:lnTo>
                  <a:pt x="187" y="2228"/>
                </a:lnTo>
                <a:lnTo>
                  <a:pt x="169" y="2211"/>
                </a:lnTo>
                <a:lnTo>
                  <a:pt x="151" y="2193"/>
                </a:lnTo>
                <a:lnTo>
                  <a:pt x="134" y="2174"/>
                </a:lnTo>
                <a:lnTo>
                  <a:pt x="118" y="2153"/>
                </a:lnTo>
                <a:lnTo>
                  <a:pt x="103" y="2133"/>
                </a:lnTo>
                <a:lnTo>
                  <a:pt x="89" y="2112"/>
                </a:lnTo>
                <a:lnTo>
                  <a:pt x="74" y="2089"/>
                </a:lnTo>
                <a:lnTo>
                  <a:pt x="62" y="2067"/>
                </a:lnTo>
                <a:lnTo>
                  <a:pt x="51" y="2043"/>
                </a:lnTo>
                <a:lnTo>
                  <a:pt x="40" y="2018"/>
                </a:lnTo>
                <a:lnTo>
                  <a:pt x="31" y="1994"/>
                </a:lnTo>
                <a:lnTo>
                  <a:pt x="23" y="1968"/>
                </a:lnTo>
                <a:lnTo>
                  <a:pt x="16" y="1942"/>
                </a:lnTo>
                <a:lnTo>
                  <a:pt x="11" y="1916"/>
                </a:lnTo>
                <a:lnTo>
                  <a:pt x="6" y="1889"/>
                </a:lnTo>
                <a:lnTo>
                  <a:pt x="3" y="1862"/>
                </a:lnTo>
                <a:lnTo>
                  <a:pt x="1" y="1834"/>
                </a:lnTo>
                <a:lnTo>
                  <a:pt x="0" y="1805"/>
                </a:lnTo>
                <a:lnTo>
                  <a:pt x="0" y="547"/>
                </a:lnTo>
                <a:lnTo>
                  <a:pt x="1" y="520"/>
                </a:lnTo>
                <a:lnTo>
                  <a:pt x="3" y="492"/>
                </a:lnTo>
                <a:lnTo>
                  <a:pt x="6" y="465"/>
                </a:lnTo>
                <a:lnTo>
                  <a:pt x="11" y="437"/>
                </a:lnTo>
                <a:lnTo>
                  <a:pt x="16" y="412"/>
                </a:lnTo>
                <a:lnTo>
                  <a:pt x="23" y="386"/>
                </a:lnTo>
                <a:lnTo>
                  <a:pt x="31" y="360"/>
                </a:lnTo>
                <a:lnTo>
                  <a:pt x="40" y="335"/>
                </a:lnTo>
                <a:lnTo>
                  <a:pt x="51" y="311"/>
                </a:lnTo>
                <a:lnTo>
                  <a:pt x="62" y="287"/>
                </a:lnTo>
                <a:lnTo>
                  <a:pt x="74" y="265"/>
                </a:lnTo>
                <a:lnTo>
                  <a:pt x="89" y="242"/>
                </a:lnTo>
                <a:lnTo>
                  <a:pt x="103" y="221"/>
                </a:lnTo>
                <a:lnTo>
                  <a:pt x="118" y="200"/>
                </a:lnTo>
                <a:lnTo>
                  <a:pt x="134" y="180"/>
                </a:lnTo>
                <a:lnTo>
                  <a:pt x="151" y="161"/>
                </a:lnTo>
                <a:lnTo>
                  <a:pt x="169" y="143"/>
                </a:lnTo>
                <a:lnTo>
                  <a:pt x="187" y="126"/>
                </a:lnTo>
                <a:lnTo>
                  <a:pt x="207" y="110"/>
                </a:lnTo>
                <a:lnTo>
                  <a:pt x="227" y="95"/>
                </a:lnTo>
                <a:lnTo>
                  <a:pt x="248" y="80"/>
                </a:lnTo>
                <a:lnTo>
                  <a:pt x="269" y="67"/>
                </a:lnTo>
                <a:lnTo>
                  <a:pt x="291" y="55"/>
                </a:lnTo>
                <a:lnTo>
                  <a:pt x="315" y="43"/>
                </a:lnTo>
                <a:lnTo>
                  <a:pt x="338" y="34"/>
                </a:lnTo>
                <a:lnTo>
                  <a:pt x="362" y="25"/>
                </a:lnTo>
                <a:lnTo>
                  <a:pt x="386" y="18"/>
                </a:lnTo>
                <a:lnTo>
                  <a:pt x="410" y="12"/>
                </a:lnTo>
                <a:lnTo>
                  <a:pt x="436" y="7"/>
                </a:lnTo>
                <a:lnTo>
                  <a:pt x="461" y="4"/>
                </a:lnTo>
                <a:lnTo>
                  <a:pt x="487" y="1"/>
                </a:lnTo>
                <a:lnTo>
                  <a:pt x="514" y="0"/>
                </a:lnTo>
                <a:close/>
              </a:path>
            </a:pathLst>
          </a:custGeom>
          <a:solidFill>
            <a:schemeClr val="accent4"/>
          </a:solidFill>
          <a:ln w="17463">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en-SG" dirty="0">
              <a:solidFill>
                <a:srgbClr val="000000"/>
              </a:solidFill>
            </a:endParaRPr>
          </a:p>
        </p:txBody>
      </p:sp>
      <p:sp>
        <p:nvSpPr>
          <p:cNvPr id="76" name="Text Placeholder 2"/>
          <p:cNvSpPr txBox="1">
            <a:spLocks/>
          </p:cNvSpPr>
          <p:nvPr>
            <p:custDataLst>
              <p:tags r:id="rId1"/>
            </p:custDataLst>
          </p:nvPr>
        </p:nvSpPr>
        <p:spPr>
          <a:xfrm>
            <a:off x="1147243" y="4993477"/>
            <a:ext cx="6640249" cy="950124"/>
          </a:xfrm>
          <a:prstGeom prst="rect">
            <a:avLst/>
          </a:prstGeom>
        </p:spPr>
        <p:txBody>
          <a:bodyPr lIns="0" tIns="0" rIns="0" bIns="0"/>
          <a:lstStyle>
            <a:lvl1pPr marL="0" indent="0" algn="l" defTabSz="457200" rtl="0" eaLnBrk="1" latinLnBrk="0" hangingPunct="1">
              <a:spcBef>
                <a:spcPts val="0"/>
              </a:spcBef>
              <a:spcAft>
                <a:spcPts val="300"/>
              </a:spcAft>
              <a:buFont typeface="Lucida Grande"/>
              <a:buNone/>
              <a:defRPr sz="2000" b="1" i="0" kern="1200">
                <a:solidFill>
                  <a:schemeClr val="tx1"/>
                </a:solidFill>
                <a:latin typeface="Univers for KPMG"/>
                <a:ea typeface="+mn-ea"/>
                <a:cs typeface="Univers for KPMG"/>
              </a:defRPr>
            </a:lvl1pPr>
            <a:lvl2pPr marL="0" indent="0" algn="l" defTabSz="457200" rtl="0" eaLnBrk="1" latinLnBrk="0" hangingPunct="1">
              <a:lnSpc>
                <a:spcPct val="90000"/>
              </a:lnSpc>
              <a:spcBef>
                <a:spcPts val="0"/>
              </a:spcBef>
              <a:spcAft>
                <a:spcPts val="900"/>
              </a:spcAft>
              <a:buFont typeface="Arial"/>
              <a:buNone/>
              <a:defRPr sz="2000" b="0" i="0" kern="1200">
                <a:solidFill>
                  <a:schemeClr val="tx1"/>
                </a:solidFill>
                <a:latin typeface="Univers for KPMG Light"/>
                <a:ea typeface="+mn-ea"/>
                <a:cs typeface="Univers for KPMG Light"/>
              </a:defRPr>
            </a:lvl2pPr>
            <a:lvl3pPr marL="228600" indent="-228600" algn="l" defTabSz="457200" rtl="0" eaLnBrk="1" latinLnBrk="0" hangingPunct="1">
              <a:spcBef>
                <a:spcPts val="0"/>
              </a:spcBef>
              <a:spcAft>
                <a:spcPts val="300"/>
              </a:spcAft>
              <a:buFont typeface="Lucida Grande"/>
              <a:buChar char="—"/>
              <a:defRPr sz="2000" b="0" i="0" kern="1200">
                <a:solidFill>
                  <a:schemeClr val="tx1"/>
                </a:solidFill>
                <a:latin typeface="Univers for KPMG Light"/>
                <a:ea typeface="+mn-ea"/>
                <a:cs typeface="Univers for KPMG Light"/>
              </a:defRPr>
            </a:lvl3pPr>
            <a:lvl4pPr marL="342900" indent="-114300" algn="l" defTabSz="457200" rtl="0" eaLnBrk="1" latinLnBrk="0" hangingPunct="1">
              <a:spcBef>
                <a:spcPts val="0"/>
              </a:spcBef>
              <a:spcAft>
                <a:spcPts val="300"/>
              </a:spcAft>
              <a:buFont typeface="Arial"/>
              <a:buChar char="–"/>
              <a:defRPr sz="2000" b="0" i="0" kern="1200">
                <a:solidFill>
                  <a:schemeClr val="tx1"/>
                </a:solidFill>
                <a:latin typeface="Univers for KPMG Light"/>
                <a:ea typeface="+mn-ea"/>
                <a:cs typeface="Univers for KPMG Light"/>
              </a:defRPr>
            </a:lvl4pPr>
            <a:lvl5pPr marL="0" indent="0" algn="l" defTabSz="457200" rtl="0" eaLnBrk="1" latinLnBrk="0" hangingPunct="1">
              <a:spcBef>
                <a:spcPts val="0"/>
              </a:spcBef>
              <a:spcAft>
                <a:spcPts val="300"/>
              </a:spcAft>
              <a:buFont typeface="Arial"/>
              <a:buNone/>
              <a:defRPr sz="2000" b="0" i="0" kern="1200">
                <a:solidFill>
                  <a:schemeClr val="accent6"/>
                </a:solidFill>
                <a:latin typeface="Univers for KPMG Light"/>
                <a:ea typeface="+mn-ea"/>
                <a:cs typeface="Univers for KPMG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Aft>
                <a:spcPts val="0"/>
              </a:spcAft>
            </a:pPr>
            <a:r>
              <a:rPr lang="en-SG" sz="1900" dirty="0">
                <a:solidFill>
                  <a:prstClr val="white"/>
                </a:solidFill>
                <a:latin typeface="Arial" panose="020B0604020202020204" pitchFamily="34" charset="0"/>
                <a:cs typeface="Arial" panose="020B0604020202020204" pitchFamily="34" charset="0"/>
              </a:rPr>
              <a:t>Sale and leaseback transactions will no longer provide</a:t>
            </a:r>
          </a:p>
          <a:p>
            <a:pPr algn="ctr">
              <a:spcAft>
                <a:spcPts val="0"/>
              </a:spcAft>
            </a:pPr>
            <a:r>
              <a:rPr lang="en-SG" sz="1900" dirty="0">
                <a:solidFill>
                  <a:prstClr val="white"/>
                </a:solidFill>
                <a:latin typeface="Arial" panose="020B0604020202020204" pitchFamily="34" charset="0"/>
                <a:cs typeface="Arial" panose="020B0604020202020204" pitchFamily="34" charset="0"/>
              </a:rPr>
              <a:t>seller-lessees with a source of off-balance sheet financing.</a:t>
            </a:r>
            <a:endParaRPr lang="en-GB" sz="1900" dirty="0">
              <a:solidFill>
                <a:prstClr val="white"/>
              </a:solidFill>
              <a:latin typeface="Arial" panose="020B0604020202020204" pitchFamily="34" charset="0"/>
              <a:cs typeface="Arial" panose="020B0604020202020204" pitchFamily="34" charset="0"/>
            </a:endParaRPr>
          </a:p>
        </p:txBody>
      </p:sp>
      <p:sp>
        <p:nvSpPr>
          <p:cNvPr id="78" name="Text Placeholder 2"/>
          <p:cNvSpPr txBox="1">
            <a:spLocks/>
          </p:cNvSpPr>
          <p:nvPr>
            <p:custDataLst>
              <p:tags r:id="rId2"/>
            </p:custDataLst>
          </p:nvPr>
        </p:nvSpPr>
        <p:spPr>
          <a:xfrm>
            <a:off x="1632536" y="1344646"/>
            <a:ext cx="5454544" cy="533461"/>
          </a:xfrm>
          <a:prstGeom prst="rect">
            <a:avLst/>
          </a:prstGeom>
        </p:spPr>
        <p:txBody>
          <a:bodyPr lIns="0" tIns="0" rIns="0" bIns="0"/>
          <a:lstStyle>
            <a:lvl1pPr marL="0" indent="0" algn="l" defTabSz="457200" rtl="0" eaLnBrk="1" latinLnBrk="0" hangingPunct="1">
              <a:spcBef>
                <a:spcPts val="0"/>
              </a:spcBef>
              <a:spcAft>
                <a:spcPts val="300"/>
              </a:spcAft>
              <a:buFont typeface="Lucida Grande"/>
              <a:buNone/>
              <a:defRPr sz="2000" b="1" i="0" kern="1200">
                <a:solidFill>
                  <a:schemeClr val="tx1"/>
                </a:solidFill>
                <a:latin typeface="Univers for KPMG"/>
                <a:ea typeface="+mn-ea"/>
                <a:cs typeface="Univers for KPMG"/>
              </a:defRPr>
            </a:lvl1pPr>
            <a:lvl2pPr marL="0" indent="0" algn="l" defTabSz="457200" rtl="0" eaLnBrk="1" latinLnBrk="0" hangingPunct="1">
              <a:lnSpc>
                <a:spcPct val="90000"/>
              </a:lnSpc>
              <a:spcBef>
                <a:spcPts val="0"/>
              </a:spcBef>
              <a:spcAft>
                <a:spcPts val="900"/>
              </a:spcAft>
              <a:buFont typeface="Arial"/>
              <a:buNone/>
              <a:defRPr sz="2000" b="0" i="0" kern="1200">
                <a:solidFill>
                  <a:schemeClr val="tx1"/>
                </a:solidFill>
                <a:latin typeface="Univers for KPMG Light"/>
                <a:ea typeface="+mn-ea"/>
                <a:cs typeface="Univers for KPMG Light"/>
              </a:defRPr>
            </a:lvl2pPr>
            <a:lvl3pPr marL="228600" indent="-228600" algn="l" defTabSz="457200" rtl="0" eaLnBrk="1" latinLnBrk="0" hangingPunct="1">
              <a:spcBef>
                <a:spcPts val="0"/>
              </a:spcBef>
              <a:spcAft>
                <a:spcPts val="300"/>
              </a:spcAft>
              <a:buFont typeface="Lucida Grande"/>
              <a:buChar char="—"/>
              <a:defRPr sz="2000" b="0" i="0" kern="1200">
                <a:solidFill>
                  <a:schemeClr val="tx1"/>
                </a:solidFill>
                <a:latin typeface="Univers for KPMG Light"/>
                <a:ea typeface="+mn-ea"/>
                <a:cs typeface="Univers for KPMG Light"/>
              </a:defRPr>
            </a:lvl3pPr>
            <a:lvl4pPr marL="342900" indent="-114300" algn="l" defTabSz="457200" rtl="0" eaLnBrk="1" latinLnBrk="0" hangingPunct="1">
              <a:spcBef>
                <a:spcPts val="0"/>
              </a:spcBef>
              <a:spcAft>
                <a:spcPts val="300"/>
              </a:spcAft>
              <a:buFont typeface="Arial"/>
              <a:buChar char="–"/>
              <a:defRPr sz="2000" b="0" i="0" kern="1200">
                <a:solidFill>
                  <a:schemeClr val="tx1"/>
                </a:solidFill>
                <a:latin typeface="Univers for KPMG Light"/>
                <a:ea typeface="+mn-ea"/>
                <a:cs typeface="Univers for KPMG Light"/>
              </a:defRPr>
            </a:lvl4pPr>
            <a:lvl5pPr marL="0" indent="0" algn="l" defTabSz="457200" rtl="0" eaLnBrk="1" latinLnBrk="0" hangingPunct="1">
              <a:spcBef>
                <a:spcPts val="0"/>
              </a:spcBef>
              <a:spcAft>
                <a:spcPts val="300"/>
              </a:spcAft>
              <a:buFont typeface="Arial"/>
              <a:buNone/>
              <a:defRPr sz="2000" b="0" i="0" kern="1200">
                <a:solidFill>
                  <a:schemeClr val="accent6"/>
                </a:solidFill>
                <a:latin typeface="Univers for KPMG Light"/>
                <a:ea typeface="+mn-ea"/>
                <a:cs typeface="Univers for KPMG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Aft>
                <a:spcPts val="0"/>
              </a:spcAft>
            </a:pPr>
            <a:r>
              <a:rPr lang="en-GB" dirty="0">
                <a:solidFill>
                  <a:prstClr val="white"/>
                </a:solidFill>
                <a:latin typeface="Arial" panose="020B0604020202020204" pitchFamily="34" charset="0"/>
                <a:cs typeface="Arial" panose="020B0604020202020204" pitchFamily="34" charset="0"/>
              </a:rPr>
              <a:t>Application of </a:t>
            </a:r>
            <a:r>
              <a:rPr lang="en-GB" dirty="0" smtClean="0">
                <a:solidFill>
                  <a:prstClr val="white"/>
                </a:solidFill>
                <a:latin typeface="Arial" panose="020B0604020202020204" pitchFamily="34" charset="0"/>
                <a:cs typeface="Arial" panose="020B0604020202020204" pitchFamily="34" charset="0"/>
              </a:rPr>
              <a:t>IFRS 15 </a:t>
            </a:r>
            <a:r>
              <a:rPr lang="en-GB" dirty="0">
                <a:solidFill>
                  <a:prstClr val="white"/>
                </a:solidFill>
                <a:latin typeface="Arial" panose="020B0604020202020204" pitchFamily="34" charset="0"/>
                <a:cs typeface="Arial" panose="020B0604020202020204" pitchFamily="34" charset="0"/>
              </a:rPr>
              <a:t>when </a:t>
            </a:r>
            <a:r>
              <a:rPr lang="en-GB" dirty="0" smtClean="0">
                <a:solidFill>
                  <a:prstClr val="white"/>
                </a:solidFill>
                <a:latin typeface="Arial" panose="020B0604020202020204" pitchFamily="34" charset="0"/>
                <a:cs typeface="Arial" panose="020B0604020202020204" pitchFamily="34" charset="0"/>
              </a:rPr>
              <a:t>determining whether </a:t>
            </a:r>
            <a:r>
              <a:rPr lang="en-GB" dirty="0">
                <a:solidFill>
                  <a:prstClr val="white"/>
                </a:solidFill>
                <a:latin typeface="Arial" panose="020B0604020202020204" pitchFamily="34" charset="0"/>
                <a:cs typeface="Arial" panose="020B0604020202020204" pitchFamily="34" charset="0"/>
              </a:rPr>
              <a:t>a sale has </a:t>
            </a:r>
            <a:r>
              <a:rPr lang="en-GB" dirty="0" smtClean="0">
                <a:solidFill>
                  <a:prstClr val="white"/>
                </a:solidFill>
                <a:latin typeface="Arial" panose="020B0604020202020204" pitchFamily="34" charset="0"/>
                <a:cs typeface="Arial" panose="020B0604020202020204" pitchFamily="34" charset="0"/>
              </a:rPr>
              <a:t>occurred.</a:t>
            </a:r>
            <a:endParaRPr lang="en-GB"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12340955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105" y="1361965"/>
            <a:ext cx="5716599" cy="3418449"/>
          </a:xfrm>
        </p:spPr>
        <p:txBody>
          <a:bodyPr/>
          <a:lstStyle/>
          <a:p>
            <a:r>
              <a:rPr lang="en-US" sz="9600" dirty="0"/>
              <a:t>Transition </a:t>
            </a:r>
            <a:r>
              <a:rPr lang="en-US" sz="9600" dirty="0" smtClean="0"/>
              <a:t/>
            </a:r>
            <a:br>
              <a:rPr lang="en-US" sz="9600" dirty="0" smtClean="0"/>
            </a:br>
            <a:r>
              <a:rPr lang="en-US" sz="9600" dirty="0" smtClean="0"/>
              <a:t>options</a:t>
            </a:r>
            <a:endParaRPr lang="en-US" sz="9600" dirty="0"/>
          </a:p>
        </p:txBody>
      </p:sp>
      <p:grpSp>
        <p:nvGrpSpPr>
          <p:cNvPr id="63" name="Group 62"/>
          <p:cNvGrpSpPr/>
          <p:nvPr/>
        </p:nvGrpSpPr>
        <p:grpSpPr>
          <a:xfrm>
            <a:off x="6439116" y="4071718"/>
            <a:ext cx="1960347" cy="1960347"/>
            <a:chOff x="3678297" y="2427080"/>
            <a:chExt cx="665516" cy="665516"/>
          </a:xfrm>
        </p:grpSpPr>
        <p:sp>
          <p:nvSpPr>
            <p:cNvPr id="3" name="Freeform 296"/>
            <p:cNvSpPr>
              <a:spLocks/>
            </p:cNvSpPr>
            <p:nvPr/>
          </p:nvSpPr>
          <p:spPr bwMode="auto">
            <a:xfrm>
              <a:off x="3678297" y="2427080"/>
              <a:ext cx="665516" cy="665515"/>
            </a:xfrm>
            <a:custGeom>
              <a:avLst/>
              <a:gdLst>
                <a:gd name="T0" fmla="*/ 512 w 1024"/>
                <a:gd name="T1" fmla="*/ 0 h 1024"/>
                <a:gd name="T2" fmla="*/ 588 w 1024"/>
                <a:gd name="T3" fmla="*/ 5 h 1024"/>
                <a:gd name="T4" fmla="*/ 659 w 1024"/>
                <a:gd name="T5" fmla="*/ 22 h 1024"/>
                <a:gd name="T6" fmla="*/ 728 w 1024"/>
                <a:gd name="T7" fmla="*/ 48 h 1024"/>
                <a:gd name="T8" fmla="*/ 791 w 1024"/>
                <a:gd name="T9" fmla="*/ 83 h 1024"/>
                <a:gd name="T10" fmla="*/ 847 w 1024"/>
                <a:gd name="T11" fmla="*/ 126 h 1024"/>
                <a:gd name="T12" fmla="*/ 899 w 1024"/>
                <a:gd name="T13" fmla="*/ 176 h 1024"/>
                <a:gd name="T14" fmla="*/ 942 w 1024"/>
                <a:gd name="T15" fmla="*/ 234 h 1024"/>
                <a:gd name="T16" fmla="*/ 976 w 1024"/>
                <a:gd name="T17" fmla="*/ 296 h 1024"/>
                <a:gd name="T18" fmla="*/ 1002 w 1024"/>
                <a:gd name="T19" fmla="*/ 364 h 1024"/>
                <a:gd name="T20" fmla="*/ 1018 w 1024"/>
                <a:gd name="T21" fmla="*/ 437 h 1024"/>
                <a:gd name="T22" fmla="*/ 1024 w 1024"/>
                <a:gd name="T23" fmla="*/ 512 h 1024"/>
                <a:gd name="T24" fmla="*/ 1018 w 1024"/>
                <a:gd name="T25" fmla="*/ 588 h 1024"/>
                <a:gd name="T26" fmla="*/ 1002 w 1024"/>
                <a:gd name="T27" fmla="*/ 660 h 1024"/>
                <a:gd name="T28" fmla="*/ 976 w 1024"/>
                <a:gd name="T29" fmla="*/ 728 h 1024"/>
                <a:gd name="T30" fmla="*/ 942 w 1024"/>
                <a:gd name="T31" fmla="*/ 791 h 1024"/>
                <a:gd name="T32" fmla="*/ 899 w 1024"/>
                <a:gd name="T33" fmla="*/ 849 h 1024"/>
                <a:gd name="T34" fmla="*/ 847 w 1024"/>
                <a:gd name="T35" fmla="*/ 899 h 1024"/>
                <a:gd name="T36" fmla="*/ 791 w 1024"/>
                <a:gd name="T37" fmla="*/ 942 h 1024"/>
                <a:gd name="T38" fmla="*/ 728 w 1024"/>
                <a:gd name="T39" fmla="*/ 977 h 1024"/>
                <a:gd name="T40" fmla="*/ 659 w 1024"/>
                <a:gd name="T41" fmla="*/ 1003 h 1024"/>
                <a:gd name="T42" fmla="*/ 588 w 1024"/>
                <a:gd name="T43" fmla="*/ 1018 h 1024"/>
                <a:gd name="T44" fmla="*/ 512 w 1024"/>
                <a:gd name="T45" fmla="*/ 1024 h 1024"/>
                <a:gd name="T46" fmla="*/ 436 w 1024"/>
                <a:gd name="T47" fmla="*/ 1018 h 1024"/>
                <a:gd name="T48" fmla="*/ 365 w 1024"/>
                <a:gd name="T49" fmla="*/ 1003 h 1024"/>
                <a:gd name="T50" fmla="*/ 296 w 1024"/>
                <a:gd name="T51" fmla="*/ 977 h 1024"/>
                <a:gd name="T52" fmla="*/ 233 w 1024"/>
                <a:gd name="T53" fmla="*/ 942 h 1024"/>
                <a:gd name="T54" fmla="*/ 177 w 1024"/>
                <a:gd name="T55" fmla="*/ 899 h 1024"/>
                <a:gd name="T56" fmla="*/ 125 w 1024"/>
                <a:gd name="T57" fmla="*/ 849 h 1024"/>
                <a:gd name="T58" fmla="*/ 82 w 1024"/>
                <a:gd name="T59" fmla="*/ 791 h 1024"/>
                <a:gd name="T60" fmla="*/ 48 w 1024"/>
                <a:gd name="T61" fmla="*/ 728 h 1024"/>
                <a:gd name="T62" fmla="*/ 22 w 1024"/>
                <a:gd name="T63" fmla="*/ 660 h 1024"/>
                <a:gd name="T64" fmla="*/ 6 w 1024"/>
                <a:gd name="T65" fmla="*/ 588 h 1024"/>
                <a:gd name="T66" fmla="*/ 0 w 1024"/>
                <a:gd name="T67" fmla="*/ 512 h 1024"/>
                <a:gd name="T68" fmla="*/ 6 w 1024"/>
                <a:gd name="T69" fmla="*/ 437 h 1024"/>
                <a:gd name="T70" fmla="*/ 22 w 1024"/>
                <a:gd name="T71" fmla="*/ 364 h 1024"/>
                <a:gd name="T72" fmla="*/ 48 w 1024"/>
                <a:gd name="T73" fmla="*/ 296 h 1024"/>
                <a:gd name="T74" fmla="*/ 82 w 1024"/>
                <a:gd name="T75" fmla="*/ 234 h 1024"/>
                <a:gd name="T76" fmla="*/ 125 w 1024"/>
                <a:gd name="T77" fmla="*/ 176 h 1024"/>
                <a:gd name="T78" fmla="*/ 177 w 1024"/>
                <a:gd name="T79" fmla="*/ 126 h 1024"/>
                <a:gd name="T80" fmla="*/ 233 w 1024"/>
                <a:gd name="T81" fmla="*/ 83 h 1024"/>
                <a:gd name="T82" fmla="*/ 296 w 1024"/>
                <a:gd name="T83" fmla="*/ 48 h 1024"/>
                <a:gd name="T84" fmla="*/ 365 w 1024"/>
                <a:gd name="T85" fmla="*/ 22 h 1024"/>
                <a:gd name="T86" fmla="*/ 436 w 1024"/>
                <a:gd name="T87" fmla="*/ 5 h 1024"/>
                <a:gd name="T88" fmla="*/ 512 w 1024"/>
                <a:gd name="T89" fmla="*/ 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4" h="1024">
                  <a:moveTo>
                    <a:pt x="512" y="0"/>
                  </a:moveTo>
                  <a:lnTo>
                    <a:pt x="588" y="5"/>
                  </a:lnTo>
                  <a:lnTo>
                    <a:pt x="659" y="22"/>
                  </a:lnTo>
                  <a:lnTo>
                    <a:pt x="728" y="48"/>
                  </a:lnTo>
                  <a:lnTo>
                    <a:pt x="791" y="83"/>
                  </a:lnTo>
                  <a:lnTo>
                    <a:pt x="847" y="126"/>
                  </a:lnTo>
                  <a:lnTo>
                    <a:pt x="899" y="176"/>
                  </a:lnTo>
                  <a:lnTo>
                    <a:pt x="942" y="234"/>
                  </a:lnTo>
                  <a:lnTo>
                    <a:pt x="976" y="296"/>
                  </a:lnTo>
                  <a:lnTo>
                    <a:pt x="1002" y="364"/>
                  </a:lnTo>
                  <a:lnTo>
                    <a:pt x="1018" y="437"/>
                  </a:lnTo>
                  <a:lnTo>
                    <a:pt x="1024" y="512"/>
                  </a:lnTo>
                  <a:lnTo>
                    <a:pt x="1018" y="588"/>
                  </a:lnTo>
                  <a:lnTo>
                    <a:pt x="1002" y="660"/>
                  </a:lnTo>
                  <a:lnTo>
                    <a:pt x="976" y="728"/>
                  </a:lnTo>
                  <a:lnTo>
                    <a:pt x="942" y="791"/>
                  </a:lnTo>
                  <a:lnTo>
                    <a:pt x="899" y="849"/>
                  </a:lnTo>
                  <a:lnTo>
                    <a:pt x="847" y="899"/>
                  </a:lnTo>
                  <a:lnTo>
                    <a:pt x="791" y="942"/>
                  </a:lnTo>
                  <a:lnTo>
                    <a:pt x="728" y="977"/>
                  </a:lnTo>
                  <a:lnTo>
                    <a:pt x="659" y="1003"/>
                  </a:lnTo>
                  <a:lnTo>
                    <a:pt x="588" y="1018"/>
                  </a:lnTo>
                  <a:lnTo>
                    <a:pt x="512" y="1024"/>
                  </a:lnTo>
                  <a:lnTo>
                    <a:pt x="436" y="1018"/>
                  </a:lnTo>
                  <a:lnTo>
                    <a:pt x="365" y="1003"/>
                  </a:lnTo>
                  <a:lnTo>
                    <a:pt x="296" y="977"/>
                  </a:lnTo>
                  <a:lnTo>
                    <a:pt x="233" y="942"/>
                  </a:lnTo>
                  <a:lnTo>
                    <a:pt x="177" y="899"/>
                  </a:lnTo>
                  <a:lnTo>
                    <a:pt x="125" y="849"/>
                  </a:lnTo>
                  <a:lnTo>
                    <a:pt x="82" y="791"/>
                  </a:lnTo>
                  <a:lnTo>
                    <a:pt x="48" y="728"/>
                  </a:lnTo>
                  <a:lnTo>
                    <a:pt x="22" y="660"/>
                  </a:lnTo>
                  <a:lnTo>
                    <a:pt x="6" y="588"/>
                  </a:lnTo>
                  <a:lnTo>
                    <a:pt x="0" y="512"/>
                  </a:lnTo>
                  <a:lnTo>
                    <a:pt x="6" y="437"/>
                  </a:lnTo>
                  <a:lnTo>
                    <a:pt x="22" y="364"/>
                  </a:lnTo>
                  <a:lnTo>
                    <a:pt x="48" y="296"/>
                  </a:lnTo>
                  <a:lnTo>
                    <a:pt x="82" y="234"/>
                  </a:lnTo>
                  <a:lnTo>
                    <a:pt x="125" y="176"/>
                  </a:lnTo>
                  <a:lnTo>
                    <a:pt x="177" y="126"/>
                  </a:lnTo>
                  <a:lnTo>
                    <a:pt x="233" y="83"/>
                  </a:lnTo>
                  <a:lnTo>
                    <a:pt x="296" y="48"/>
                  </a:lnTo>
                  <a:lnTo>
                    <a:pt x="365" y="22"/>
                  </a:lnTo>
                  <a:lnTo>
                    <a:pt x="436" y="5"/>
                  </a:lnTo>
                  <a:lnTo>
                    <a:pt x="512" y="0"/>
                  </a:lnTo>
                  <a:close/>
                </a:path>
              </a:pathLst>
            </a:custGeom>
            <a:solidFill>
              <a:srgbClr val="005EB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 name="Freeform 297"/>
            <p:cNvSpPr>
              <a:spLocks/>
            </p:cNvSpPr>
            <p:nvPr/>
          </p:nvSpPr>
          <p:spPr bwMode="auto">
            <a:xfrm>
              <a:off x="4021454" y="2770237"/>
              <a:ext cx="176778" cy="176778"/>
            </a:xfrm>
            <a:custGeom>
              <a:avLst/>
              <a:gdLst>
                <a:gd name="T0" fmla="*/ 0 w 272"/>
                <a:gd name="T1" fmla="*/ 0 h 272"/>
                <a:gd name="T2" fmla="*/ 272 w 272"/>
                <a:gd name="T3" fmla="*/ 112 h 272"/>
                <a:gd name="T4" fmla="*/ 143 w 272"/>
                <a:gd name="T5" fmla="*/ 144 h 272"/>
                <a:gd name="T6" fmla="*/ 111 w 272"/>
                <a:gd name="T7" fmla="*/ 272 h 272"/>
                <a:gd name="T8" fmla="*/ 0 w 272"/>
                <a:gd name="T9" fmla="*/ 0 h 272"/>
              </a:gdLst>
              <a:ahLst/>
              <a:cxnLst>
                <a:cxn ang="0">
                  <a:pos x="T0" y="T1"/>
                </a:cxn>
                <a:cxn ang="0">
                  <a:pos x="T2" y="T3"/>
                </a:cxn>
                <a:cxn ang="0">
                  <a:pos x="T4" y="T5"/>
                </a:cxn>
                <a:cxn ang="0">
                  <a:pos x="T6" y="T7"/>
                </a:cxn>
                <a:cxn ang="0">
                  <a:pos x="T8" y="T9"/>
                </a:cxn>
              </a:cxnLst>
              <a:rect l="0" t="0" r="r" b="b"/>
              <a:pathLst>
                <a:path w="272" h="272">
                  <a:moveTo>
                    <a:pt x="0" y="0"/>
                  </a:moveTo>
                  <a:lnTo>
                    <a:pt x="272" y="112"/>
                  </a:lnTo>
                  <a:lnTo>
                    <a:pt x="143" y="144"/>
                  </a:lnTo>
                  <a:lnTo>
                    <a:pt x="111" y="272"/>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 name="Freeform 298"/>
            <p:cNvSpPr>
              <a:spLocks noEditPoints="1"/>
            </p:cNvSpPr>
            <p:nvPr/>
          </p:nvSpPr>
          <p:spPr bwMode="auto">
            <a:xfrm>
              <a:off x="4001957" y="2750739"/>
              <a:ext cx="228771" cy="228771"/>
            </a:xfrm>
            <a:custGeom>
              <a:avLst/>
              <a:gdLst>
                <a:gd name="T0" fmla="*/ 58 w 352"/>
                <a:gd name="T1" fmla="*/ 59 h 351"/>
                <a:gd name="T2" fmla="*/ 138 w 352"/>
                <a:gd name="T3" fmla="*/ 251 h 351"/>
                <a:gd name="T4" fmla="*/ 160 w 352"/>
                <a:gd name="T5" fmla="*/ 160 h 351"/>
                <a:gd name="T6" fmla="*/ 249 w 352"/>
                <a:gd name="T7" fmla="*/ 137 h 351"/>
                <a:gd name="T8" fmla="*/ 58 w 352"/>
                <a:gd name="T9" fmla="*/ 59 h 351"/>
                <a:gd name="T10" fmla="*/ 0 w 352"/>
                <a:gd name="T11" fmla="*/ 0 h 351"/>
                <a:gd name="T12" fmla="*/ 352 w 352"/>
                <a:gd name="T13" fmla="*/ 145 h 351"/>
                <a:gd name="T14" fmla="*/ 186 w 352"/>
                <a:gd name="T15" fmla="*/ 186 h 351"/>
                <a:gd name="T16" fmla="*/ 145 w 352"/>
                <a:gd name="T17" fmla="*/ 351 h 351"/>
                <a:gd name="T18" fmla="*/ 0 w 352"/>
                <a:gd name="T19"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351">
                  <a:moveTo>
                    <a:pt x="58" y="59"/>
                  </a:moveTo>
                  <a:lnTo>
                    <a:pt x="138" y="251"/>
                  </a:lnTo>
                  <a:lnTo>
                    <a:pt x="160" y="160"/>
                  </a:lnTo>
                  <a:lnTo>
                    <a:pt x="249" y="137"/>
                  </a:lnTo>
                  <a:lnTo>
                    <a:pt x="58" y="59"/>
                  </a:lnTo>
                  <a:close/>
                  <a:moveTo>
                    <a:pt x="0" y="0"/>
                  </a:moveTo>
                  <a:lnTo>
                    <a:pt x="352" y="145"/>
                  </a:lnTo>
                  <a:lnTo>
                    <a:pt x="186" y="186"/>
                  </a:lnTo>
                  <a:lnTo>
                    <a:pt x="145" y="351"/>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Freeform 299"/>
            <p:cNvSpPr>
              <a:spLocks/>
            </p:cNvSpPr>
            <p:nvPr/>
          </p:nvSpPr>
          <p:spPr bwMode="auto">
            <a:xfrm>
              <a:off x="3719892" y="2468675"/>
              <a:ext cx="301562" cy="301562"/>
            </a:xfrm>
            <a:custGeom>
              <a:avLst/>
              <a:gdLst>
                <a:gd name="T0" fmla="*/ 432 w 466"/>
                <a:gd name="T1" fmla="*/ 0 h 463"/>
                <a:gd name="T2" fmla="*/ 466 w 466"/>
                <a:gd name="T3" fmla="*/ 0 h 463"/>
                <a:gd name="T4" fmla="*/ 462 w 466"/>
                <a:gd name="T5" fmla="*/ 74 h 463"/>
                <a:gd name="T6" fmla="*/ 453 w 466"/>
                <a:gd name="T7" fmla="*/ 141 h 463"/>
                <a:gd name="T8" fmla="*/ 436 w 466"/>
                <a:gd name="T9" fmla="*/ 203 h 463"/>
                <a:gd name="T10" fmla="*/ 414 w 466"/>
                <a:gd name="T11" fmla="*/ 258 h 463"/>
                <a:gd name="T12" fmla="*/ 386 w 466"/>
                <a:gd name="T13" fmla="*/ 307 h 463"/>
                <a:gd name="T14" fmla="*/ 350 w 466"/>
                <a:gd name="T15" fmla="*/ 348 h 463"/>
                <a:gd name="T16" fmla="*/ 308 w 466"/>
                <a:gd name="T17" fmla="*/ 383 h 463"/>
                <a:gd name="T18" fmla="*/ 261 w 466"/>
                <a:gd name="T19" fmla="*/ 411 h 463"/>
                <a:gd name="T20" fmla="*/ 205 w 466"/>
                <a:gd name="T21" fmla="*/ 434 h 463"/>
                <a:gd name="T22" fmla="*/ 144 w 466"/>
                <a:gd name="T23" fmla="*/ 450 h 463"/>
                <a:gd name="T24" fmla="*/ 77 w 466"/>
                <a:gd name="T25" fmla="*/ 460 h 463"/>
                <a:gd name="T26" fmla="*/ 0 w 466"/>
                <a:gd name="T27" fmla="*/ 463 h 463"/>
                <a:gd name="T28" fmla="*/ 0 w 466"/>
                <a:gd name="T29" fmla="*/ 432 h 463"/>
                <a:gd name="T30" fmla="*/ 77 w 466"/>
                <a:gd name="T31" fmla="*/ 428 h 463"/>
                <a:gd name="T32" fmla="*/ 146 w 466"/>
                <a:gd name="T33" fmla="*/ 417 h 463"/>
                <a:gd name="T34" fmla="*/ 207 w 466"/>
                <a:gd name="T35" fmla="*/ 400 h 463"/>
                <a:gd name="T36" fmla="*/ 261 w 466"/>
                <a:gd name="T37" fmla="*/ 376 h 463"/>
                <a:gd name="T38" fmla="*/ 308 w 466"/>
                <a:gd name="T39" fmla="*/ 344 h 463"/>
                <a:gd name="T40" fmla="*/ 347 w 466"/>
                <a:gd name="T41" fmla="*/ 305 h 463"/>
                <a:gd name="T42" fmla="*/ 378 w 466"/>
                <a:gd name="T43" fmla="*/ 258 h 463"/>
                <a:gd name="T44" fmla="*/ 402 w 466"/>
                <a:gd name="T45" fmla="*/ 204 h 463"/>
                <a:gd name="T46" fmla="*/ 419 w 466"/>
                <a:gd name="T47" fmla="*/ 145 h 463"/>
                <a:gd name="T48" fmla="*/ 430 w 466"/>
                <a:gd name="T49" fmla="*/ 76 h 463"/>
                <a:gd name="T50" fmla="*/ 432 w 466"/>
                <a:gd name="T5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6" h="463">
                  <a:moveTo>
                    <a:pt x="432" y="0"/>
                  </a:moveTo>
                  <a:lnTo>
                    <a:pt x="466" y="0"/>
                  </a:lnTo>
                  <a:lnTo>
                    <a:pt x="462" y="74"/>
                  </a:lnTo>
                  <a:lnTo>
                    <a:pt x="453" y="141"/>
                  </a:lnTo>
                  <a:lnTo>
                    <a:pt x="436" y="203"/>
                  </a:lnTo>
                  <a:lnTo>
                    <a:pt x="414" y="258"/>
                  </a:lnTo>
                  <a:lnTo>
                    <a:pt x="386" y="307"/>
                  </a:lnTo>
                  <a:lnTo>
                    <a:pt x="350" y="348"/>
                  </a:lnTo>
                  <a:lnTo>
                    <a:pt x="308" y="383"/>
                  </a:lnTo>
                  <a:lnTo>
                    <a:pt x="261" y="411"/>
                  </a:lnTo>
                  <a:lnTo>
                    <a:pt x="205" y="434"/>
                  </a:lnTo>
                  <a:lnTo>
                    <a:pt x="144" y="450"/>
                  </a:lnTo>
                  <a:lnTo>
                    <a:pt x="77" y="460"/>
                  </a:lnTo>
                  <a:lnTo>
                    <a:pt x="0" y="463"/>
                  </a:lnTo>
                  <a:lnTo>
                    <a:pt x="0" y="432"/>
                  </a:lnTo>
                  <a:lnTo>
                    <a:pt x="77" y="428"/>
                  </a:lnTo>
                  <a:lnTo>
                    <a:pt x="146" y="417"/>
                  </a:lnTo>
                  <a:lnTo>
                    <a:pt x="207" y="400"/>
                  </a:lnTo>
                  <a:lnTo>
                    <a:pt x="261" y="376"/>
                  </a:lnTo>
                  <a:lnTo>
                    <a:pt x="308" y="344"/>
                  </a:lnTo>
                  <a:lnTo>
                    <a:pt x="347" y="305"/>
                  </a:lnTo>
                  <a:lnTo>
                    <a:pt x="378" y="258"/>
                  </a:lnTo>
                  <a:lnTo>
                    <a:pt x="402" y="204"/>
                  </a:lnTo>
                  <a:lnTo>
                    <a:pt x="419" y="145"/>
                  </a:lnTo>
                  <a:lnTo>
                    <a:pt x="430" y="76"/>
                  </a:lnTo>
                  <a:lnTo>
                    <a:pt x="432"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Freeform 300"/>
            <p:cNvSpPr>
              <a:spLocks/>
            </p:cNvSpPr>
            <p:nvPr/>
          </p:nvSpPr>
          <p:spPr bwMode="auto">
            <a:xfrm>
              <a:off x="3935665" y="2676648"/>
              <a:ext cx="367854" cy="93588"/>
            </a:xfrm>
            <a:custGeom>
              <a:avLst/>
              <a:gdLst>
                <a:gd name="T0" fmla="*/ 7 w 566"/>
                <a:gd name="T1" fmla="*/ 0 h 143"/>
                <a:gd name="T2" fmla="*/ 566 w 566"/>
                <a:gd name="T3" fmla="*/ 112 h 143"/>
                <a:gd name="T4" fmla="*/ 560 w 566"/>
                <a:gd name="T5" fmla="*/ 143 h 143"/>
                <a:gd name="T6" fmla="*/ 0 w 566"/>
                <a:gd name="T7" fmla="*/ 32 h 143"/>
                <a:gd name="T8" fmla="*/ 7 w 566"/>
                <a:gd name="T9" fmla="*/ 0 h 143"/>
              </a:gdLst>
              <a:ahLst/>
              <a:cxnLst>
                <a:cxn ang="0">
                  <a:pos x="T0" y="T1"/>
                </a:cxn>
                <a:cxn ang="0">
                  <a:pos x="T2" y="T3"/>
                </a:cxn>
                <a:cxn ang="0">
                  <a:pos x="T4" y="T5"/>
                </a:cxn>
                <a:cxn ang="0">
                  <a:pos x="T6" y="T7"/>
                </a:cxn>
                <a:cxn ang="0">
                  <a:pos x="T8" y="T9"/>
                </a:cxn>
              </a:cxnLst>
              <a:rect l="0" t="0" r="r" b="b"/>
              <a:pathLst>
                <a:path w="566" h="143">
                  <a:moveTo>
                    <a:pt x="7" y="0"/>
                  </a:moveTo>
                  <a:lnTo>
                    <a:pt x="566" y="112"/>
                  </a:lnTo>
                  <a:lnTo>
                    <a:pt x="560" y="143"/>
                  </a:lnTo>
                  <a:lnTo>
                    <a:pt x="0" y="32"/>
                  </a:lnTo>
                  <a:lnTo>
                    <a:pt x="7"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301"/>
            <p:cNvSpPr>
              <a:spLocks/>
            </p:cNvSpPr>
            <p:nvPr/>
          </p:nvSpPr>
          <p:spPr bwMode="auto">
            <a:xfrm>
              <a:off x="3927866" y="2684447"/>
              <a:ext cx="92289" cy="369153"/>
            </a:xfrm>
            <a:custGeom>
              <a:avLst/>
              <a:gdLst>
                <a:gd name="T0" fmla="*/ 31 w 143"/>
                <a:gd name="T1" fmla="*/ 0 h 568"/>
                <a:gd name="T2" fmla="*/ 143 w 143"/>
                <a:gd name="T3" fmla="*/ 561 h 568"/>
                <a:gd name="T4" fmla="*/ 113 w 143"/>
                <a:gd name="T5" fmla="*/ 568 h 568"/>
                <a:gd name="T6" fmla="*/ 0 w 143"/>
                <a:gd name="T7" fmla="*/ 8 h 568"/>
                <a:gd name="T8" fmla="*/ 31 w 143"/>
                <a:gd name="T9" fmla="*/ 0 h 568"/>
              </a:gdLst>
              <a:ahLst/>
              <a:cxnLst>
                <a:cxn ang="0">
                  <a:pos x="T0" y="T1"/>
                </a:cxn>
                <a:cxn ang="0">
                  <a:pos x="T2" y="T3"/>
                </a:cxn>
                <a:cxn ang="0">
                  <a:pos x="T4" y="T5"/>
                </a:cxn>
                <a:cxn ang="0">
                  <a:pos x="T6" y="T7"/>
                </a:cxn>
                <a:cxn ang="0">
                  <a:pos x="T8" y="T9"/>
                </a:cxn>
              </a:cxnLst>
              <a:rect l="0" t="0" r="r" b="b"/>
              <a:pathLst>
                <a:path w="143" h="568">
                  <a:moveTo>
                    <a:pt x="31" y="0"/>
                  </a:moveTo>
                  <a:lnTo>
                    <a:pt x="143" y="561"/>
                  </a:lnTo>
                  <a:lnTo>
                    <a:pt x="113" y="568"/>
                  </a:lnTo>
                  <a:lnTo>
                    <a:pt x="0" y="8"/>
                  </a:lnTo>
                  <a:lnTo>
                    <a:pt x="31"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302"/>
            <p:cNvSpPr>
              <a:spLocks noChangeArrowheads="1"/>
            </p:cNvSpPr>
            <p:nvPr/>
          </p:nvSpPr>
          <p:spPr bwMode="auto">
            <a:xfrm>
              <a:off x="3688695" y="2728642"/>
              <a:ext cx="62392" cy="62392"/>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303"/>
            <p:cNvSpPr>
              <a:spLocks noEditPoints="1"/>
            </p:cNvSpPr>
            <p:nvPr/>
          </p:nvSpPr>
          <p:spPr bwMode="auto">
            <a:xfrm>
              <a:off x="3678297" y="2718243"/>
              <a:ext cx="83190" cy="83190"/>
            </a:xfrm>
            <a:custGeom>
              <a:avLst/>
              <a:gdLst>
                <a:gd name="T0" fmla="*/ 32 w 128"/>
                <a:gd name="T1" fmla="*/ 32 h 129"/>
                <a:gd name="T2" fmla="*/ 32 w 128"/>
                <a:gd name="T3" fmla="*/ 95 h 129"/>
                <a:gd name="T4" fmla="*/ 97 w 128"/>
                <a:gd name="T5" fmla="*/ 95 h 129"/>
                <a:gd name="T6" fmla="*/ 97 w 128"/>
                <a:gd name="T7" fmla="*/ 32 h 129"/>
                <a:gd name="T8" fmla="*/ 32 w 128"/>
                <a:gd name="T9" fmla="*/ 32 h 129"/>
                <a:gd name="T10" fmla="*/ 0 w 128"/>
                <a:gd name="T11" fmla="*/ 0 h 129"/>
                <a:gd name="T12" fmla="*/ 128 w 128"/>
                <a:gd name="T13" fmla="*/ 0 h 129"/>
                <a:gd name="T14" fmla="*/ 128 w 128"/>
                <a:gd name="T15" fmla="*/ 129 h 129"/>
                <a:gd name="T16" fmla="*/ 0 w 128"/>
                <a:gd name="T17" fmla="*/ 129 h 129"/>
                <a:gd name="T18" fmla="*/ 0 w 128"/>
                <a:gd name="T1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9">
                  <a:moveTo>
                    <a:pt x="32" y="32"/>
                  </a:moveTo>
                  <a:lnTo>
                    <a:pt x="32" y="95"/>
                  </a:lnTo>
                  <a:lnTo>
                    <a:pt x="97" y="95"/>
                  </a:lnTo>
                  <a:lnTo>
                    <a:pt x="97" y="32"/>
                  </a:lnTo>
                  <a:lnTo>
                    <a:pt x="32" y="32"/>
                  </a:lnTo>
                  <a:close/>
                  <a:moveTo>
                    <a:pt x="0" y="0"/>
                  </a:moveTo>
                  <a:lnTo>
                    <a:pt x="128" y="0"/>
                  </a:lnTo>
                  <a:lnTo>
                    <a:pt x="128" y="129"/>
                  </a:lnTo>
                  <a:lnTo>
                    <a:pt x="0" y="129"/>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304"/>
            <p:cNvSpPr>
              <a:spLocks noChangeArrowheads="1"/>
            </p:cNvSpPr>
            <p:nvPr/>
          </p:nvSpPr>
          <p:spPr bwMode="auto">
            <a:xfrm>
              <a:off x="4271022" y="2728642"/>
              <a:ext cx="62392" cy="62392"/>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305"/>
            <p:cNvSpPr>
              <a:spLocks noEditPoints="1"/>
            </p:cNvSpPr>
            <p:nvPr/>
          </p:nvSpPr>
          <p:spPr bwMode="auto">
            <a:xfrm>
              <a:off x="4260623" y="2718243"/>
              <a:ext cx="83190" cy="83190"/>
            </a:xfrm>
            <a:custGeom>
              <a:avLst/>
              <a:gdLst>
                <a:gd name="T0" fmla="*/ 31 w 128"/>
                <a:gd name="T1" fmla="*/ 32 h 129"/>
                <a:gd name="T2" fmla="*/ 31 w 128"/>
                <a:gd name="T3" fmla="*/ 95 h 129"/>
                <a:gd name="T4" fmla="*/ 96 w 128"/>
                <a:gd name="T5" fmla="*/ 95 h 129"/>
                <a:gd name="T6" fmla="*/ 96 w 128"/>
                <a:gd name="T7" fmla="*/ 32 h 129"/>
                <a:gd name="T8" fmla="*/ 31 w 128"/>
                <a:gd name="T9" fmla="*/ 32 h 129"/>
                <a:gd name="T10" fmla="*/ 0 w 128"/>
                <a:gd name="T11" fmla="*/ 0 h 129"/>
                <a:gd name="T12" fmla="*/ 128 w 128"/>
                <a:gd name="T13" fmla="*/ 0 h 129"/>
                <a:gd name="T14" fmla="*/ 128 w 128"/>
                <a:gd name="T15" fmla="*/ 129 h 129"/>
                <a:gd name="T16" fmla="*/ 0 w 128"/>
                <a:gd name="T17" fmla="*/ 129 h 129"/>
                <a:gd name="T18" fmla="*/ 0 w 128"/>
                <a:gd name="T1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9">
                  <a:moveTo>
                    <a:pt x="31" y="32"/>
                  </a:moveTo>
                  <a:lnTo>
                    <a:pt x="31" y="95"/>
                  </a:lnTo>
                  <a:lnTo>
                    <a:pt x="96" y="95"/>
                  </a:lnTo>
                  <a:lnTo>
                    <a:pt x="96" y="32"/>
                  </a:lnTo>
                  <a:lnTo>
                    <a:pt x="31" y="32"/>
                  </a:lnTo>
                  <a:close/>
                  <a:moveTo>
                    <a:pt x="0" y="0"/>
                  </a:moveTo>
                  <a:lnTo>
                    <a:pt x="128" y="0"/>
                  </a:lnTo>
                  <a:lnTo>
                    <a:pt x="128" y="129"/>
                  </a:lnTo>
                  <a:lnTo>
                    <a:pt x="0" y="129"/>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Rectangle 306"/>
            <p:cNvSpPr>
              <a:spLocks noChangeArrowheads="1"/>
            </p:cNvSpPr>
            <p:nvPr/>
          </p:nvSpPr>
          <p:spPr bwMode="auto">
            <a:xfrm>
              <a:off x="3979859" y="3019805"/>
              <a:ext cx="62392" cy="62392"/>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307"/>
            <p:cNvSpPr>
              <a:spLocks noEditPoints="1"/>
            </p:cNvSpPr>
            <p:nvPr/>
          </p:nvSpPr>
          <p:spPr bwMode="auto">
            <a:xfrm>
              <a:off x="3969460" y="3009406"/>
              <a:ext cx="83190" cy="83190"/>
            </a:xfrm>
            <a:custGeom>
              <a:avLst/>
              <a:gdLst>
                <a:gd name="T0" fmla="*/ 31 w 126"/>
                <a:gd name="T1" fmla="*/ 32 h 127"/>
                <a:gd name="T2" fmla="*/ 31 w 126"/>
                <a:gd name="T3" fmla="*/ 95 h 127"/>
                <a:gd name="T4" fmla="*/ 95 w 126"/>
                <a:gd name="T5" fmla="*/ 95 h 127"/>
                <a:gd name="T6" fmla="*/ 95 w 126"/>
                <a:gd name="T7" fmla="*/ 32 h 127"/>
                <a:gd name="T8" fmla="*/ 31 w 126"/>
                <a:gd name="T9" fmla="*/ 32 h 127"/>
                <a:gd name="T10" fmla="*/ 0 w 126"/>
                <a:gd name="T11" fmla="*/ 0 h 127"/>
                <a:gd name="T12" fmla="*/ 126 w 126"/>
                <a:gd name="T13" fmla="*/ 0 h 127"/>
                <a:gd name="T14" fmla="*/ 126 w 126"/>
                <a:gd name="T15" fmla="*/ 127 h 127"/>
                <a:gd name="T16" fmla="*/ 0 w 126"/>
                <a:gd name="T17" fmla="*/ 127 h 127"/>
                <a:gd name="T18" fmla="*/ 0 w 126"/>
                <a:gd name="T1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127">
                  <a:moveTo>
                    <a:pt x="31" y="32"/>
                  </a:moveTo>
                  <a:lnTo>
                    <a:pt x="31" y="95"/>
                  </a:lnTo>
                  <a:lnTo>
                    <a:pt x="95" y="95"/>
                  </a:lnTo>
                  <a:lnTo>
                    <a:pt x="95" y="32"/>
                  </a:lnTo>
                  <a:lnTo>
                    <a:pt x="31" y="32"/>
                  </a:lnTo>
                  <a:close/>
                  <a:moveTo>
                    <a:pt x="0" y="0"/>
                  </a:moveTo>
                  <a:lnTo>
                    <a:pt x="126" y="0"/>
                  </a:lnTo>
                  <a:lnTo>
                    <a:pt x="126" y="127"/>
                  </a:lnTo>
                  <a:lnTo>
                    <a:pt x="0" y="127"/>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Rectangle 308"/>
            <p:cNvSpPr>
              <a:spLocks noChangeArrowheads="1"/>
            </p:cNvSpPr>
            <p:nvPr/>
          </p:nvSpPr>
          <p:spPr bwMode="auto">
            <a:xfrm>
              <a:off x="3979859" y="2437478"/>
              <a:ext cx="62392" cy="62392"/>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309"/>
            <p:cNvSpPr>
              <a:spLocks noEditPoints="1"/>
            </p:cNvSpPr>
            <p:nvPr/>
          </p:nvSpPr>
          <p:spPr bwMode="auto">
            <a:xfrm>
              <a:off x="3969460" y="2427080"/>
              <a:ext cx="83190" cy="83190"/>
            </a:xfrm>
            <a:custGeom>
              <a:avLst/>
              <a:gdLst>
                <a:gd name="T0" fmla="*/ 31 w 126"/>
                <a:gd name="T1" fmla="*/ 31 h 128"/>
                <a:gd name="T2" fmla="*/ 31 w 126"/>
                <a:gd name="T3" fmla="*/ 96 h 128"/>
                <a:gd name="T4" fmla="*/ 95 w 126"/>
                <a:gd name="T5" fmla="*/ 96 h 128"/>
                <a:gd name="T6" fmla="*/ 95 w 126"/>
                <a:gd name="T7" fmla="*/ 31 h 128"/>
                <a:gd name="T8" fmla="*/ 31 w 126"/>
                <a:gd name="T9" fmla="*/ 31 h 128"/>
                <a:gd name="T10" fmla="*/ 0 w 126"/>
                <a:gd name="T11" fmla="*/ 0 h 128"/>
                <a:gd name="T12" fmla="*/ 126 w 126"/>
                <a:gd name="T13" fmla="*/ 0 h 128"/>
                <a:gd name="T14" fmla="*/ 126 w 126"/>
                <a:gd name="T15" fmla="*/ 128 h 128"/>
                <a:gd name="T16" fmla="*/ 0 w 126"/>
                <a:gd name="T17" fmla="*/ 128 h 128"/>
                <a:gd name="T18" fmla="*/ 0 w 126"/>
                <a:gd name="T1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128">
                  <a:moveTo>
                    <a:pt x="31" y="31"/>
                  </a:moveTo>
                  <a:lnTo>
                    <a:pt x="31" y="96"/>
                  </a:lnTo>
                  <a:lnTo>
                    <a:pt x="95" y="96"/>
                  </a:lnTo>
                  <a:lnTo>
                    <a:pt x="95" y="31"/>
                  </a:lnTo>
                  <a:lnTo>
                    <a:pt x="31" y="31"/>
                  </a:lnTo>
                  <a:close/>
                  <a:moveTo>
                    <a:pt x="0" y="0"/>
                  </a:moveTo>
                  <a:lnTo>
                    <a:pt x="126" y="0"/>
                  </a:lnTo>
                  <a:lnTo>
                    <a:pt x="126" y="128"/>
                  </a:lnTo>
                  <a:lnTo>
                    <a:pt x="0" y="128"/>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310"/>
            <p:cNvSpPr>
              <a:spLocks/>
            </p:cNvSpPr>
            <p:nvPr/>
          </p:nvSpPr>
          <p:spPr bwMode="auto">
            <a:xfrm>
              <a:off x="3896669" y="2645452"/>
              <a:ext cx="83190" cy="83190"/>
            </a:xfrm>
            <a:custGeom>
              <a:avLst/>
              <a:gdLst>
                <a:gd name="T0" fmla="*/ 65 w 129"/>
                <a:gd name="T1" fmla="*/ 0 h 126"/>
                <a:gd name="T2" fmla="*/ 89 w 129"/>
                <a:gd name="T3" fmla="*/ 3 h 126"/>
                <a:gd name="T4" fmla="*/ 110 w 129"/>
                <a:gd name="T5" fmla="*/ 18 h 126"/>
                <a:gd name="T6" fmla="*/ 125 w 129"/>
                <a:gd name="T7" fmla="*/ 39 h 126"/>
                <a:gd name="T8" fmla="*/ 129 w 129"/>
                <a:gd name="T9" fmla="*/ 63 h 126"/>
                <a:gd name="T10" fmla="*/ 125 w 129"/>
                <a:gd name="T11" fmla="*/ 87 h 126"/>
                <a:gd name="T12" fmla="*/ 110 w 129"/>
                <a:gd name="T13" fmla="*/ 108 h 126"/>
                <a:gd name="T14" fmla="*/ 89 w 129"/>
                <a:gd name="T15" fmla="*/ 122 h 126"/>
                <a:gd name="T16" fmla="*/ 65 w 129"/>
                <a:gd name="T17" fmla="*/ 126 h 126"/>
                <a:gd name="T18" fmla="*/ 39 w 129"/>
                <a:gd name="T19" fmla="*/ 122 h 126"/>
                <a:gd name="T20" fmla="*/ 21 w 129"/>
                <a:gd name="T21" fmla="*/ 108 h 126"/>
                <a:gd name="T22" fmla="*/ 6 w 129"/>
                <a:gd name="T23" fmla="*/ 87 h 126"/>
                <a:gd name="T24" fmla="*/ 0 w 129"/>
                <a:gd name="T25" fmla="*/ 63 h 126"/>
                <a:gd name="T26" fmla="*/ 6 w 129"/>
                <a:gd name="T27" fmla="*/ 39 h 126"/>
                <a:gd name="T28" fmla="*/ 21 w 129"/>
                <a:gd name="T29" fmla="*/ 18 h 126"/>
                <a:gd name="T30" fmla="*/ 39 w 129"/>
                <a:gd name="T31" fmla="*/ 3 h 126"/>
                <a:gd name="T32" fmla="*/ 65 w 129"/>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126">
                  <a:moveTo>
                    <a:pt x="65" y="0"/>
                  </a:moveTo>
                  <a:lnTo>
                    <a:pt x="89" y="3"/>
                  </a:lnTo>
                  <a:lnTo>
                    <a:pt x="110" y="18"/>
                  </a:lnTo>
                  <a:lnTo>
                    <a:pt x="125" y="39"/>
                  </a:lnTo>
                  <a:lnTo>
                    <a:pt x="129" y="63"/>
                  </a:lnTo>
                  <a:lnTo>
                    <a:pt x="125" y="87"/>
                  </a:lnTo>
                  <a:lnTo>
                    <a:pt x="110" y="108"/>
                  </a:lnTo>
                  <a:lnTo>
                    <a:pt x="89" y="122"/>
                  </a:lnTo>
                  <a:lnTo>
                    <a:pt x="65" y="126"/>
                  </a:lnTo>
                  <a:lnTo>
                    <a:pt x="39" y="122"/>
                  </a:lnTo>
                  <a:lnTo>
                    <a:pt x="21" y="108"/>
                  </a:lnTo>
                  <a:lnTo>
                    <a:pt x="6" y="87"/>
                  </a:lnTo>
                  <a:lnTo>
                    <a:pt x="0" y="63"/>
                  </a:lnTo>
                  <a:lnTo>
                    <a:pt x="6" y="39"/>
                  </a:lnTo>
                  <a:lnTo>
                    <a:pt x="21" y="18"/>
                  </a:lnTo>
                  <a:lnTo>
                    <a:pt x="39" y="3"/>
                  </a:lnTo>
                  <a:lnTo>
                    <a:pt x="6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311"/>
            <p:cNvSpPr>
              <a:spLocks noEditPoints="1"/>
            </p:cNvSpPr>
            <p:nvPr/>
          </p:nvSpPr>
          <p:spPr bwMode="auto">
            <a:xfrm>
              <a:off x="3886271" y="2635053"/>
              <a:ext cx="103987" cy="103987"/>
            </a:xfrm>
            <a:custGeom>
              <a:avLst/>
              <a:gdLst>
                <a:gd name="T0" fmla="*/ 80 w 160"/>
                <a:gd name="T1" fmla="*/ 31 h 160"/>
                <a:gd name="T2" fmla="*/ 62 w 160"/>
                <a:gd name="T3" fmla="*/ 35 h 160"/>
                <a:gd name="T4" fmla="*/ 47 w 160"/>
                <a:gd name="T5" fmla="*/ 46 h 160"/>
                <a:gd name="T6" fmla="*/ 36 w 160"/>
                <a:gd name="T7" fmla="*/ 61 h 160"/>
                <a:gd name="T8" fmla="*/ 32 w 160"/>
                <a:gd name="T9" fmla="*/ 80 h 160"/>
                <a:gd name="T10" fmla="*/ 36 w 160"/>
                <a:gd name="T11" fmla="*/ 98 h 160"/>
                <a:gd name="T12" fmla="*/ 47 w 160"/>
                <a:gd name="T13" fmla="*/ 113 h 160"/>
                <a:gd name="T14" fmla="*/ 62 w 160"/>
                <a:gd name="T15" fmla="*/ 125 h 160"/>
                <a:gd name="T16" fmla="*/ 80 w 160"/>
                <a:gd name="T17" fmla="*/ 128 h 160"/>
                <a:gd name="T18" fmla="*/ 99 w 160"/>
                <a:gd name="T19" fmla="*/ 125 h 160"/>
                <a:gd name="T20" fmla="*/ 114 w 160"/>
                <a:gd name="T21" fmla="*/ 113 h 160"/>
                <a:gd name="T22" fmla="*/ 125 w 160"/>
                <a:gd name="T23" fmla="*/ 98 h 160"/>
                <a:gd name="T24" fmla="*/ 129 w 160"/>
                <a:gd name="T25" fmla="*/ 80 h 160"/>
                <a:gd name="T26" fmla="*/ 125 w 160"/>
                <a:gd name="T27" fmla="*/ 61 h 160"/>
                <a:gd name="T28" fmla="*/ 114 w 160"/>
                <a:gd name="T29" fmla="*/ 46 h 160"/>
                <a:gd name="T30" fmla="*/ 99 w 160"/>
                <a:gd name="T31" fmla="*/ 35 h 160"/>
                <a:gd name="T32" fmla="*/ 80 w 160"/>
                <a:gd name="T33" fmla="*/ 31 h 160"/>
                <a:gd name="T34" fmla="*/ 80 w 160"/>
                <a:gd name="T35" fmla="*/ 0 h 160"/>
                <a:gd name="T36" fmla="*/ 104 w 160"/>
                <a:gd name="T37" fmla="*/ 3 h 160"/>
                <a:gd name="T38" fmla="*/ 127 w 160"/>
                <a:gd name="T39" fmla="*/ 15 h 160"/>
                <a:gd name="T40" fmla="*/ 145 w 160"/>
                <a:gd name="T41" fmla="*/ 33 h 160"/>
                <a:gd name="T42" fmla="*/ 157 w 160"/>
                <a:gd name="T43" fmla="*/ 56 h 160"/>
                <a:gd name="T44" fmla="*/ 160 w 160"/>
                <a:gd name="T45" fmla="*/ 80 h 160"/>
                <a:gd name="T46" fmla="*/ 157 w 160"/>
                <a:gd name="T47" fmla="*/ 106 h 160"/>
                <a:gd name="T48" fmla="*/ 145 w 160"/>
                <a:gd name="T49" fmla="*/ 126 h 160"/>
                <a:gd name="T50" fmla="*/ 127 w 160"/>
                <a:gd name="T51" fmla="*/ 145 h 160"/>
                <a:gd name="T52" fmla="*/ 104 w 160"/>
                <a:gd name="T53" fmla="*/ 156 h 160"/>
                <a:gd name="T54" fmla="*/ 80 w 160"/>
                <a:gd name="T55" fmla="*/ 160 h 160"/>
                <a:gd name="T56" fmla="*/ 54 w 160"/>
                <a:gd name="T57" fmla="*/ 156 h 160"/>
                <a:gd name="T58" fmla="*/ 32 w 160"/>
                <a:gd name="T59" fmla="*/ 145 h 160"/>
                <a:gd name="T60" fmla="*/ 15 w 160"/>
                <a:gd name="T61" fmla="*/ 126 h 160"/>
                <a:gd name="T62" fmla="*/ 4 w 160"/>
                <a:gd name="T63" fmla="*/ 106 h 160"/>
                <a:gd name="T64" fmla="*/ 0 w 160"/>
                <a:gd name="T65" fmla="*/ 80 h 160"/>
                <a:gd name="T66" fmla="*/ 4 w 160"/>
                <a:gd name="T67" fmla="*/ 56 h 160"/>
                <a:gd name="T68" fmla="*/ 15 w 160"/>
                <a:gd name="T69" fmla="*/ 33 h 160"/>
                <a:gd name="T70" fmla="*/ 32 w 160"/>
                <a:gd name="T71" fmla="*/ 15 h 160"/>
                <a:gd name="T72" fmla="*/ 54 w 160"/>
                <a:gd name="T73" fmla="*/ 3 h 160"/>
                <a:gd name="T74" fmla="*/ 80 w 160"/>
                <a:gd name="T75"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60">
                  <a:moveTo>
                    <a:pt x="80" y="31"/>
                  </a:moveTo>
                  <a:lnTo>
                    <a:pt x="62" y="35"/>
                  </a:lnTo>
                  <a:lnTo>
                    <a:pt x="47" y="46"/>
                  </a:lnTo>
                  <a:lnTo>
                    <a:pt x="36" y="61"/>
                  </a:lnTo>
                  <a:lnTo>
                    <a:pt x="32" y="80"/>
                  </a:lnTo>
                  <a:lnTo>
                    <a:pt x="36" y="98"/>
                  </a:lnTo>
                  <a:lnTo>
                    <a:pt x="47" y="113"/>
                  </a:lnTo>
                  <a:lnTo>
                    <a:pt x="62" y="125"/>
                  </a:lnTo>
                  <a:lnTo>
                    <a:pt x="80" y="128"/>
                  </a:lnTo>
                  <a:lnTo>
                    <a:pt x="99" y="125"/>
                  </a:lnTo>
                  <a:lnTo>
                    <a:pt x="114" y="113"/>
                  </a:lnTo>
                  <a:lnTo>
                    <a:pt x="125" y="98"/>
                  </a:lnTo>
                  <a:lnTo>
                    <a:pt x="129" y="80"/>
                  </a:lnTo>
                  <a:lnTo>
                    <a:pt x="125" y="61"/>
                  </a:lnTo>
                  <a:lnTo>
                    <a:pt x="114" y="46"/>
                  </a:lnTo>
                  <a:lnTo>
                    <a:pt x="99" y="35"/>
                  </a:lnTo>
                  <a:lnTo>
                    <a:pt x="80" y="31"/>
                  </a:lnTo>
                  <a:close/>
                  <a:moveTo>
                    <a:pt x="80" y="0"/>
                  </a:moveTo>
                  <a:lnTo>
                    <a:pt x="104" y="3"/>
                  </a:lnTo>
                  <a:lnTo>
                    <a:pt x="127" y="15"/>
                  </a:lnTo>
                  <a:lnTo>
                    <a:pt x="145" y="33"/>
                  </a:lnTo>
                  <a:lnTo>
                    <a:pt x="157" y="56"/>
                  </a:lnTo>
                  <a:lnTo>
                    <a:pt x="160" y="80"/>
                  </a:lnTo>
                  <a:lnTo>
                    <a:pt x="157" y="106"/>
                  </a:lnTo>
                  <a:lnTo>
                    <a:pt x="145" y="126"/>
                  </a:lnTo>
                  <a:lnTo>
                    <a:pt x="127" y="145"/>
                  </a:lnTo>
                  <a:lnTo>
                    <a:pt x="104" y="156"/>
                  </a:lnTo>
                  <a:lnTo>
                    <a:pt x="80" y="160"/>
                  </a:lnTo>
                  <a:lnTo>
                    <a:pt x="54" y="156"/>
                  </a:lnTo>
                  <a:lnTo>
                    <a:pt x="32" y="145"/>
                  </a:lnTo>
                  <a:lnTo>
                    <a:pt x="15" y="126"/>
                  </a:lnTo>
                  <a:lnTo>
                    <a:pt x="4" y="106"/>
                  </a:lnTo>
                  <a:lnTo>
                    <a:pt x="0" y="80"/>
                  </a:lnTo>
                  <a:lnTo>
                    <a:pt x="4" y="56"/>
                  </a:lnTo>
                  <a:lnTo>
                    <a:pt x="15" y="33"/>
                  </a:lnTo>
                  <a:lnTo>
                    <a:pt x="32" y="15"/>
                  </a:lnTo>
                  <a:lnTo>
                    <a:pt x="54" y="3"/>
                  </a:lnTo>
                  <a:lnTo>
                    <a:pt x="8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Rectangle 312"/>
            <p:cNvSpPr>
              <a:spLocks noChangeArrowheads="1"/>
            </p:cNvSpPr>
            <p:nvPr/>
          </p:nvSpPr>
          <p:spPr bwMode="auto">
            <a:xfrm>
              <a:off x="4083846" y="2458276"/>
              <a:ext cx="20797" cy="20797"/>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Rectangle 313"/>
            <p:cNvSpPr>
              <a:spLocks noChangeArrowheads="1"/>
            </p:cNvSpPr>
            <p:nvPr/>
          </p:nvSpPr>
          <p:spPr bwMode="auto">
            <a:xfrm>
              <a:off x="4125441" y="2458276"/>
              <a:ext cx="20797" cy="20797"/>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Rectangle 314"/>
            <p:cNvSpPr>
              <a:spLocks noChangeArrowheads="1"/>
            </p:cNvSpPr>
            <p:nvPr/>
          </p:nvSpPr>
          <p:spPr bwMode="auto">
            <a:xfrm>
              <a:off x="4167035" y="2458276"/>
              <a:ext cx="20797" cy="20797"/>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Rectangle 315"/>
            <p:cNvSpPr>
              <a:spLocks noChangeArrowheads="1"/>
            </p:cNvSpPr>
            <p:nvPr/>
          </p:nvSpPr>
          <p:spPr bwMode="auto">
            <a:xfrm>
              <a:off x="4208630" y="2458276"/>
              <a:ext cx="20797" cy="20797"/>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Rectangle 316"/>
            <p:cNvSpPr>
              <a:spLocks noChangeArrowheads="1"/>
            </p:cNvSpPr>
            <p:nvPr/>
          </p:nvSpPr>
          <p:spPr bwMode="auto">
            <a:xfrm>
              <a:off x="4250225" y="2458276"/>
              <a:ext cx="20797" cy="20797"/>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Rectangle 317"/>
            <p:cNvSpPr>
              <a:spLocks noChangeArrowheads="1"/>
            </p:cNvSpPr>
            <p:nvPr/>
          </p:nvSpPr>
          <p:spPr bwMode="auto">
            <a:xfrm>
              <a:off x="4291820" y="2458276"/>
              <a:ext cx="20797" cy="20797"/>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Rectangle 318"/>
            <p:cNvSpPr>
              <a:spLocks noChangeArrowheads="1"/>
            </p:cNvSpPr>
            <p:nvPr/>
          </p:nvSpPr>
          <p:spPr bwMode="auto">
            <a:xfrm>
              <a:off x="4291820" y="2499871"/>
              <a:ext cx="20797" cy="20797"/>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Rectangle 319"/>
            <p:cNvSpPr>
              <a:spLocks noChangeArrowheads="1"/>
            </p:cNvSpPr>
            <p:nvPr/>
          </p:nvSpPr>
          <p:spPr bwMode="auto">
            <a:xfrm>
              <a:off x="4291820" y="2541465"/>
              <a:ext cx="20797" cy="20797"/>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Rectangle 320"/>
            <p:cNvSpPr>
              <a:spLocks noChangeArrowheads="1"/>
            </p:cNvSpPr>
            <p:nvPr/>
          </p:nvSpPr>
          <p:spPr bwMode="auto">
            <a:xfrm>
              <a:off x="4291820" y="2583060"/>
              <a:ext cx="20797" cy="20797"/>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Rectangle 321"/>
            <p:cNvSpPr>
              <a:spLocks noChangeArrowheads="1"/>
            </p:cNvSpPr>
            <p:nvPr/>
          </p:nvSpPr>
          <p:spPr bwMode="auto">
            <a:xfrm>
              <a:off x="4291820" y="2624655"/>
              <a:ext cx="20797" cy="20797"/>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Rectangle 322"/>
            <p:cNvSpPr>
              <a:spLocks noChangeArrowheads="1"/>
            </p:cNvSpPr>
            <p:nvPr/>
          </p:nvSpPr>
          <p:spPr bwMode="auto">
            <a:xfrm>
              <a:off x="4291820" y="2666250"/>
              <a:ext cx="20797" cy="20797"/>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Rectangle 323"/>
            <p:cNvSpPr>
              <a:spLocks noChangeArrowheads="1"/>
            </p:cNvSpPr>
            <p:nvPr/>
          </p:nvSpPr>
          <p:spPr bwMode="auto">
            <a:xfrm>
              <a:off x="3917467" y="2458276"/>
              <a:ext cx="20797" cy="20797"/>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Rectangle 324"/>
            <p:cNvSpPr>
              <a:spLocks noChangeArrowheads="1"/>
            </p:cNvSpPr>
            <p:nvPr/>
          </p:nvSpPr>
          <p:spPr bwMode="auto">
            <a:xfrm>
              <a:off x="3875872" y="2458276"/>
              <a:ext cx="20797" cy="20797"/>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Rectangle 325"/>
            <p:cNvSpPr>
              <a:spLocks noChangeArrowheads="1"/>
            </p:cNvSpPr>
            <p:nvPr/>
          </p:nvSpPr>
          <p:spPr bwMode="auto">
            <a:xfrm>
              <a:off x="3834277" y="2458276"/>
              <a:ext cx="20797" cy="20797"/>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Rectangle 326"/>
            <p:cNvSpPr>
              <a:spLocks noChangeArrowheads="1"/>
            </p:cNvSpPr>
            <p:nvPr/>
          </p:nvSpPr>
          <p:spPr bwMode="auto">
            <a:xfrm>
              <a:off x="3792682" y="2458276"/>
              <a:ext cx="20797" cy="20797"/>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Rectangle 327"/>
            <p:cNvSpPr>
              <a:spLocks noChangeArrowheads="1"/>
            </p:cNvSpPr>
            <p:nvPr/>
          </p:nvSpPr>
          <p:spPr bwMode="auto">
            <a:xfrm>
              <a:off x="3751088" y="2458276"/>
              <a:ext cx="20797" cy="20797"/>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Rectangle 328"/>
            <p:cNvSpPr>
              <a:spLocks noChangeArrowheads="1"/>
            </p:cNvSpPr>
            <p:nvPr/>
          </p:nvSpPr>
          <p:spPr bwMode="auto">
            <a:xfrm>
              <a:off x="3709493" y="2458276"/>
              <a:ext cx="20797" cy="20797"/>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Rectangle 329"/>
            <p:cNvSpPr>
              <a:spLocks noChangeArrowheads="1"/>
            </p:cNvSpPr>
            <p:nvPr/>
          </p:nvSpPr>
          <p:spPr bwMode="auto">
            <a:xfrm>
              <a:off x="3709493" y="2499871"/>
              <a:ext cx="20797" cy="20797"/>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Rectangle 330"/>
            <p:cNvSpPr>
              <a:spLocks noChangeArrowheads="1"/>
            </p:cNvSpPr>
            <p:nvPr/>
          </p:nvSpPr>
          <p:spPr bwMode="auto">
            <a:xfrm>
              <a:off x="3709493" y="2541465"/>
              <a:ext cx="20797" cy="20797"/>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Rectangle 331"/>
            <p:cNvSpPr>
              <a:spLocks noChangeArrowheads="1"/>
            </p:cNvSpPr>
            <p:nvPr/>
          </p:nvSpPr>
          <p:spPr bwMode="auto">
            <a:xfrm>
              <a:off x="3709493" y="2583060"/>
              <a:ext cx="20797" cy="20797"/>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Rectangle 332"/>
            <p:cNvSpPr>
              <a:spLocks noChangeArrowheads="1"/>
            </p:cNvSpPr>
            <p:nvPr/>
          </p:nvSpPr>
          <p:spPr bwMode="auto">
            <a:xfrm>
              <a:off x="3709493" y="2624655"/>
              <a:ext cx="20797" cy="20797"/>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Rectangle 333"/>
            <p:cNvSpPr>
              <a:spLocks noChangeArrowheads="1"/>
            </p:cNvSpPr>
            <p:nvPr/>
          </p:nvSpPr>
          <p:spPr bwMode="auto">
            <a:xfrm>
              <a:off x="3709493" y="2666250"/>
              <a:ext cx="20797" cy="20797"/>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Rectangle 334"/>
            <p:cNvSpPr>
              <a:spLocks noChangeArrowheads="1"/>
            </p:cNvSpPr>
            <p:nvPr/>
          </p:nvSpPr>
          <p:spPr bwMode="auto">
            <a:xfrm>
              <a:off x="4083846" y="3040602"/>
              <a:ext cx="20797" cy="20797"/>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Rectangle 335"/>
            <p:cNvSpPr>
              <a:spLocks noChangeArrowheads="1"/>
            </p:cNvSpPr>
            <p:nvPr/>
          </p:nvSpPr>
          <p:spPr bwMode="auto">
            <a:xfrm>
              <a:off x="4125441" y="3040602"/>
              <a:ext cx="20797" cy="20797"/>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Rectangle 336"/>
            <p:cNvSpPr>
              <a:spLocks noChangeArrowheads="1"/>
            </p:cNvSpPr>
            <p:nvPr/>
          </p:nvSpPr>
          <p:spPr bwMode="auto">
            <a:xfrm>
              <a:off x="4167035" y="3040602"/>
              <a:ext cx="20797" cy="20797"/>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Rectangle 337"/>
            <p:cNvSpPr>
              <a:spLocks noChangeArrowheads="1"/>
            </p:cNvSpPr>
            <p:nvPr/>
          </p:nvSpPr>
          <p:spPr bwMode="auto">
            <a:xfrm>
              <a:off x="4208630" y="3040602"/>
              <a:ext cx="20797" cy="20797"/>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Rectangle 338"/>
            <p:cNvSpPr>
              <a:spLocks noChangeArrowheads="1"/>
            </p:cNvSpPr>
            <p:nvPr/>
          </p:nvSpPr>
          <p:spPr bwMode="auto">
            <a:xfrm>
              <a:off x="4250225" y="3040602"/>
              <a:ext cx="20797" cy="20797"/>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Rectangle 339"/>
            <p:cNvSpPr>
              <a:spLocks noChangeArrowheads="1"/>
            </p:cNvSpPr>
            <p:nvPr/>
          </p:nvSpPr>
          <p:spPr bwMode="auto">
            <a:xfrm>
              <a:off x="4291820" y="3040602"/>
              <a:ext cx="20797" cy="20797"/>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Rectangle 340"/>
            <p:cNvSpPr>
              <a:spLocks noChangeArrowheads="1"/>
            </p:cNvSpPr>
            <p:nvPr/>
          </p:nvSpPr>
          <p:spPr bwMode="auto">
            <a:xfrm>
              <a:off x="4291820" y="2999007"/>
              <a:ext cx="20797" cy="20797"/>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Rectangle 341"/>
            <p:cNvSpPr>
              <a:spLocks noChangeArrowheads="1"/>
            </p:cNvSpPr>
            <p:nvPr/>
          </p:nvSpPr>
          <p:spPr bwMode="auto">
            <a:xfrm>
              <a:off x="4291820" y="2957413"/>
              <a:ext cx="20797" cy="20797"/>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Rectangle 342"/>
            <p:cNvSpPr>
              <a:spLocks noChangeArrowheads="1"/>
            </p:cNvSpPr>
            <p:nvPr/>
          </p:nvSpPr>
          <p:spPr bwMode="auto">
            <a:xfrm>
              <a:off x="4291820" y="2915818"/>
              <a:ext cx="20797" cy="20797"/>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Rectangle 343"/>
            <p:cNvSpPr>
              <a:spLocks noChangeArrowheads="1"/>
            </p:cNvSpPr>
            <p:nvPr/>
          </p:nvSpPr>
          <p:spPr bwMode="auto">
            <a:xfrm>
              <a:off x="4291820" y="2874223"/>
              <a:ext cx="20797" cy="20797"/>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Rectangle 344"/>
            <p:cNvSpPr>
              <a:spLocks noChangeArrowheads="1"/>
            </p:cNvSpPr>
            <p:nvPr/>
          </p:nvSpPr>
          <p:spPr bwMode="auto">
            <a:xfrm>
              <a:off x="4291820" y="2832628"/>
              <a:ext cx="20797" cy="20797"/>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Rectangle 345"/>
            <p:cNvSpPr>
              <a:spLocks noChangeArrowheads="1"/>
            </p:cNvSpPr>
            <p:nvPr/>
          </p:nvSpPr>
          <p:spPr bwMode="auto">
            <a:xfrm>
              <a:off x="3917467" y="3040602"/>
              <a:ext cx="20797" cy="20797"/>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Rectangle 346"/>
            <p:cNvSpPr>
              <a:spLocks noChangeArrowheads="1"/>
            </p:cNvSpPr>
            <p:nvPr/>
          </p:nvSpPr>
          <p:spPr bwMode="auto">
            <a:xfrm>
              <a:off x="3875872" y="3040602"/>
              <a:ext cx="20797" cy="20797"/>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Rectangle 347"/>
            <p:cNvSpPr>
              <a:spLocks noChangeArrowheads="1"/>
            </p:cNvSpPr>
            <p:nvPr/>
          </p:nvSpPr>
          <p:spPr bwMode="auto">
            <a:xfrm>
              <a:off x="3834277" y="3040602"/>
              <a:ext cx="20797" cy="20797"/>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Rectangle 348"/>
            <p:cNvSpPr>
              <a:spLocks noChangeArrowheads="1"/>
            </p:cNvSpPr>
            <p:nvPr/>
          </p:nvSpPr>
          <p:spPr bwMode="auto">
            <a:xfrm>
              <a:off x="3792682" y="3040602"/>
              <a:ext cx="20797" cy="20797"/>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Rectangle 349"/>
            <p:cNvSpPr>
              <a:spLocks noChangeArrowheads="1"/>
            </p:cNvSpPr>
            <p:nvPr/>
          </p:nvSpPr>
          <p:spPr bwMode="auto">
            <a:xfrm>
              <a:off x="3751088" y="3040602"/>
              <a:ext cx="20797" cy="20797"/>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Rectangle 350"/>
            <p:cNvSpPr>
              <a:spLocks noChangeArrowheads="1"/>
            </p:cNvSpPr>
            <p:nvPr/>
          </p:nvSpPr>
          <p:spPr bwMode="auto">
            <a:xfrm>
              <a:off x="3709493" y="3040602"/>
              <a:ext cx="20797" cy="20797"/>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Rectangle 351"/>
            <p:cNvSpPr>
              <a:spLocks noChangeArrowheads="1"/>
            </p:cNvSpPr>
            <p:nvPr/>
          </p:nvSpPr>
          <p:spPr bwMode="auto">
            <a:xfrm>
              <a:off x="3709493" y="2999007"/>
              <a:ext cx="20797" cy="20797"/>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Rectangle 352"/>
            <p:cNvSpPr>
              <a:spLocks noChangeArrowheads="1"/>
            </p:cNvSpPr>
            <p:nvPr/>
          </p:nvSpPr>
          <p:spPr bwMode="auto">
            <a:xfrm>
              <a:off x="3709493" y="2957413"/>
              <a:ext cx="20797" cy="20797"/>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Rectangle 353"/>
            <p:cNvSpPr>
              <a:spLocks noChangeArrowheads="1"/>
            </p:cNvSpPr>
            <p:nvPr/>
          </p:nvSpPr>
          <p:spPr bwMode="auto">
            <a:xfrm>
              <a:off x="3709493" y="2915818"/>
              <a:ext cx="20797" cy="20797"/>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Rectangle 354"/>
            <p:cNvSpPr>
              <a:spLocks noChangeArrowheads="1"/>
            </p:cNvSpPr>
            <p:nvPr/>
          </p:nvSpPr>
          <p:spPr bwMode="auto">
            <a:xfrm>
              <a:off x="3709493" y="2874223"/>
              <a:ext cx="20797" cy="20797"/>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Rectangle 355"/>
            <p:cNvSpPr>
              <a:spLocks noChangeArrowheads="1"/>
            </p:cNvSpPr>
            <p:nvPr/>
          </p:nvSpPr>
          <p:spPr bwMode="auto">
            <a:xfrm>
              <a:off x="3709493" y="2832628"/>
              <a:ext cx="20797" cy="20797"/>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xmlns="" val="376681360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Sir David Tweedie’s aircraft</a:t>
            </a:r>
            <a:endParaRPr lang="en-GB" dirty="0"/>
          </a:p>
        </p:txBody>
      </p:sp>
      <p:sp>
        <p:nvSpPr>
          <p:cNvPr id="6" name="Oval 22"/>
          <p:cNvSpPr>
            <a:spLocks noChangeArrowheads="1"/>
          </p:cNvSpPr>
          <p:nvPr/>
        </p:nvSpPr>
        <p:spPr bwMode="auto">
          <a:xfrm>
            <a:off x="746125" y="1901200"/>
            <a:ext cx="7653338" cy="2622673"/>
          </a:xfrm>
          <a:prstGeom prst="rect">
            <a:avLst/>
          </a:prstGeom>
          <a:solidFill>
            <a:schemeClr val="bg1">
              <a:lumMod val="95000"/>
            </a:schemeClr>
          </a:solidFill>
          <a:ln>
            <a:noFill/>
          </a:ln>
          <a:effectLst/>
        </p:spPr>
        <p:txBody>
          <a:bodyPr vert="horz" lIns="0" tIns="0" rIns="0" bIns="0" rtlCol="0">
            <a:normAutofit/>
          </a:bodyPr>
          <a:lstStyle/>
          <a:p>
            <a:pPr algn="ctr" defTabSz="456469">
              <a:spcBef>
                <a:spcPts val="898"/>
              </a:spcBef>
            </a:pPr>
            <a:endParaRPr lang="en-GB" sz="1793" b="1" dirty="0">
              <a:solidFill>
                <a:srgbClr val="00338D"/>
              </a:solidFill>
              <a:cs typeface="Arial" pitchFamily="34" charset="0"/>
            </a:endParaRPr>
          </a:p>
          <a:p>
            <a:pPr defTabSz="456469">
              <a:spcBef>
                <a:spcPts val="898"/>
              </a:spcBef>
            </a:pPr>
            <a:endParaRPr lang="en-GB" sz="1793" b="1" dirty="0">
              <a:solidFill>
                <a:srgbClr val="00338D"/>
              </a:solidFill>
              <a:latin typeface="Arial"/>
              <a:cs typeface="Arial" pitchFamily="34" charset="0"/>
            </a:endParaRPr>
          </a:p>
          <a:p>
            <a:pPr defTabSz="456469">
              <a:spcBef>
                <a:spcPts val="898"/>
              </a:spcBef>
            </a:pPr>
            <a:endParaRPr lang="en-GB" sz="1793" b="1" dirty="0">
              <a:solidFill>
                <a:srgbClr val="00338D"/>
              </a:solidFill>
              <a:latin typeface="Arial"/>
              <a:cs typeface="Arial" pitchFamily="34" charset="0"/>
            </a:endParaRPr>
          </a:p>
          <a:p>
            <a:pPr algn="ctr" defTabSz="456469">
              <a:spcBef>
                <a:spcPts val="898"/>
              </a:spcBef>
            </a:pPr>
            <a:endParaRPr lang="en-GB" sz="1793" b="1" dirty="0">
              <a:solidFill>
                <a:srgbClr val="00338D"/>
              </a:solidFill>
              <a:latin typeface="Arial"/>
              <a:cs typeface="Arial" pitchFamily="34" charset="0"/>
            </a:endParaRPr>
          </a:p>
        </p:txBody>
      </p:sp>
      <p:sp>
        <p:nvSpPr>
          <p:cNvPr id="8" name="TextBox 7"/>
          <p:cNvSpPr txBox="1"/>
          <p:nvPr/>
        </p:nvSpPr>
        <p:spPr>
          <a:xfrm>
            <a:off x="833412" y="3299162"/>
            <a:ext cx="1171410" cy="782907"/>
          </a:xfrm>
          <a:prstGeom prst="rect">
            <a:avLst/>
          </a:prstGeom>
        </p:spPr>
        <p:txBody>
          <a:bodyPr wrap="square" rtlCol="0">
            <a:spAutoFit/>
          </a:bodyPr>
          <a:lstStyle/>
          <a:p>
            <a:pPr defTabSz="456469"/>
            <a:r>
              <a:rPr lang="en-GB" sz="1496" b="1" kern="0" dirty="0">
                <a:solidFill>
                  <a:srgbClr val="00338D"/>
                </a:solidFill>
              </a:rPr>
              <a:t>Five year lease of an aircraft</a:t>
            </a:r>
          </a:p>
        </p:txBody>
      </p:sp>
      <p:grpSp>
        <p:nvGrpSpPr>
          <p:cNvPr id="14" name="Group 264"/>
          <p:cNvGrpSpPr/>
          <p:nvPr/>
        </p:nvGrpSpPr>
        <p:grpSpPr>
          <a:xfrm>
            <a:off x="4372825" y="2253933"/>
            <a:ext cx="608926" cy="651309"/>
            <a:chOff x="817563" y="2454276"/>
            <a:chExt cx="446087" cy="522288"/>
          </a:xfrm>
        </p:grpSpPr>
        <p:sp>
          <p:nvSpPr>
            <p:cNvPr id="15" name="Rectangle 69"/>
            <p:cNvSpPr>
              <a:spLocks noChangeArrowheads="1"/>
            </p:cNvSpPr>
            <p:nvPr/>
          </p:nvSpPr>
          <p:spPr bwMode="auto">
            <a:xfrm>
              <a:off x="895350" y="2530476"/>
              <a:ext cx="171450" cy="12700"/>
            </a:xfrm>
            <a:prstGeom prst="rect">
              <a:avLst/>
            </a:prstGeom>
            <a:solidFill>
              <a:srgbClr val="409DAD"/>
            </a:solidFill>
            <a:ln w="9525">
              <a:noFill/>
              <a:miter lim="800000"/>
              <a:headEnd/>
              <a:tailEnd/>
            </a:ln>
          </p:spPr>
          <p:txBody>
            <a:bodyPr vert="horz" wrap="square" lIns="68411" tIns="34205" rIns="68411" bIns="34205" numCol="1" anchor="t" anchorCtr="0" compatLnSpc="1">
              <a:prstTxWarp prst="textNoShape">
                <a:avLst/>
              </a:prstTxWarp>
            </a:bodyPr>
            <a:lstStyle/>
            <a:p>
              <a:pPr defTabSz="456469"/>
              <a:endParaRPr lang="en-GB" sz="1793" dirty="0">
                <a:solidFill>
                  <a:srgbClr val="00338D"/>
                </a:solidFill>
              </a:endParaRPr>
            </a:p>
          </p:txBody>
        </p:sp>
        <p:sp>
          <p:nvSpPr>
            <p:cNvPr id="16" name="Rectangle 70"/>
            <p:cNvSpPr>
              <a:spLocks noChangeArrowheads="1"/>
            </p:cNvSpPr>
            <p:nvPr/>
          </p:nvSpPr>
          <p:spPr bwMode="auto">
            <a:xfrm>
              <a:off x="895350" y="2568576"/>
              <a:ext cx="47625" cy="12700"/>
            </a:xfrm>
            <a:prstGeom prst="rect">
              <a:avLst/>
            </a:prstGeom>
            <a:solidFill>
              <a:srgbClr val="409DAD"/>
            </a:solidFill>
            <a:ln w="9525">
              <a:noFill/>
              <a:miter lim="800000"/>
              <a:headEnd/>
              <a:tailEnd/>
            </a:ln>
          </p:spPr>
          <p:txBody>
            <a:bodyPr vert="horz" wrap="square" lIns="68411" tIns="34205" rIns="68411" bIns="34205" numCol="1" anchor="t" anchorCtr="0" compatLnSpc="1">
              <a:prstTxWarp prst="textNoShape">
                <a:avLst/>
              </a:prstTxWarp>
            </a:bodyPr>
            <a:lstStyle/>
            <a:p>
              <a:pPr defTabSz="456469"/>
              <a:endParaRPr lang="en-GB" sz="1793" dirty="0">
                <a:solidFill>
                  <a:srgbClr val="00338D"/>
                </a:solidFill>
              </a:endParaRPr>
            </a:p>
          </p:txBody>
        </p:sp>
        <p:sp>
          <p:nvSpPr>
            <p:cNvPr id="17" name="Rectangle 71"/>
            <p:cNvSpPr>
              <a:spLocks noChangeArrowheads="1"/>
            </p:cNvSpPr>
            <p:nvPr/>
          </p:nvSpPr>
          <p:spPr bwMode="auto">
            <a:xfrm>
              <a:off x="895350" y="2605088"/>
              <a:ext cx="47625" cy="12700"/>
            </a:xfrm>
            <a:prstGeom prst="rect">
              <a:avLst/>
            </a:prstGeom>
            <a:solidFill>
              <a:srgbClr val="409DAD"/>
            </a:solidFill>
            <a:ln w="9525">
              <a:noFill/>
              <a:miter lim="800000"/>
              <a:headEnd/>
              <a:tailEnd/>
            </a:ln>
          </p:spPr>
          <p:txBody>
            <a:bodyPr vert="horz" wrap="square" lIns="68411" tIns="34205" rIns="68411" bIns="34205" numCol="1" anchor="t" anchorCtr="0" compatLnSpc="1">
              <a:prstTxWarp prst="textNoShape">
                <a:avLst/>
              </a:prstTxWarp>
            </a:bodyPr>
            <a:lstStyle/>
            <a:p>
              <a:pPr defTabSz="456469"/>
              <a:endParaRPr lang="en-GB" sz="1793" dirty="0">
                <a:solidFill>
                  <a:srgbClr val="00338D"/>
                </a:solidFill>
              </a:endParaRPr>
            </a:p>
          </p:txBody>
        </p:sp>
        <p:sp>
          <p:nvSpPr>
            <p:cNvPr id="18" name="Rectangle 72"/>
            <p:cNvSpPr>
              <a:spLocks noChangeArrowheads="1"/>
            </p:cNvSpPr>
            <p:nvPr/>
          </p:nvSpPr>
          <p:spPr bwMode="auto">
            <a:xfrm>
              <a:off x="895350" y="2643188"/>
              <a:ext cx="47625" cy="12700"/>
            </a:xfrm>
            <a:prstGeom prst="rect">
              <a:avLst/>
            </a:prstGeom>
            <a:solidFill>
              <a:srgbClr val="409DAD"/>
            </a:solidFill>
            <a:ln w="9525">
              <a:noFill/>
              <a:miter lim="800000"/>
              <a:headEnd/>
              <a:tailEnd/>
            </a:ln>
          </p:spPr>
          <p:txBody>
            <a:bodyPr vert="horz" wrap="square" lIns="68411" tIns="34205" rIns="68411" bIns="34205" numCol="1" anchor="t" anchorCtr="0" compatLnSpc="1">
              <a:prstTxWarp prst="textNoShape">
                <a:avLst/>
              </a:prstTxWarp>
            </a:bodyPr>
            <a:lstStyle/>
            <a:p>
              <a:pPr defTabSz="456469"/>
              <a:endParaRPr lang="en-GB" sz="1793" dirty="0">
                <a:solidFill>
                  <a:srgbClr val="00338D"/>
                </a:solidFill>
              </a:endParaRPr>
            </a:p>
          </p:txBody>
        </p:sp>
        <p:sp>
          <p:nvSpPr>
            <p:cNvPr id="19" name="Rectangle 73"/>
            <p:cNvSpPr>
              <a:spLocks noChangeArrowheads="1"/>
            </p:cNvSpPr>
            <p:nvPr/>
          </p:nvSpPr>
          <p:spPr bwMode="auto">
            <a:xfrm>
              <a:off x="895350" y="2679701"/>
              <a:ext cx="47625" cy="12700"/>
            </a:xfrm>
            <a:prstGeom prst="rect">
              <a:avLst/>
            </a:prstGeom>
            <a:solidFill>
              <a:srgbClr val="409DAD"/>
            </a:solidFill>
            <a:ln w="9525">
              <a:noFill/>
              <a:miter lim="800000"/>
              <a:headEnd/>
              <a:tailEnd/>
            </a:ln>
          </p:spPr>
          <p:txBody>
            <a:bodyPr vert="horz" wrap="square" lIns="68411" tIns="34205" rIns="68411" bIns="34205" numCol="1" anchor="t" anchorCtr="0" compatLnSpc="1">
              <a:prstTxWarp prst="textNoShape">
                <a:avLst/>
              </a:prstTxWarp>
            </a:bodyPr>
            <a:lstStyle/>
            <a:p>
              <a:pPr defTabSz="456469"/>
              <a:endParaRPr lang="en-GB" sz="1793" dirty="0">
                <a:solidFill>
                  <a:srgbClr val="00338D"/>
                </a:solidFill>
              </a:endParaRPr>
            </a:p>
          </p:txBody>
        </p:sp>
        <p:sp>
          <p:nvSpPr>
            <p:cNvPr id="20" name="Rectangle 74"/>
            <p:cNvSpPr>
              <a:spLocks noChangeArrowheads="1"/>
            </p:cNvSpPr>
            <p:nvPr/>
          </p:nvSpPr>
          <p:spPr bwMode="auto">
            <a:xfrm>
              <a:off x="895350" y="2717801"/>
              <a:ext cx="47625" cy="12700"/>
            </a:xfrm>
            <a:prstGeom prst="rect">
              <a:avLst/>
            </a:prstGeom>
            <a:solidFill>
              <a:srgbClr val="409DAD"/>
            </a:solidFill>
            <a:ln w="9525">
              <a:noFill/>
              <a:miter lim="800000"/>
              <a:headEnd/>
              <a:tailEnd/>
            </a:ln>
          </p:spPr>
          <p:txBody>
            <a:bodyPr vert="horz" wrap="square" lIns="68411" tIns="34205" rIns="68411" bIns="34205" numCol="1" anchor="t" anchorCtr="0" compatLnSpc="1">
              <a:prstTxWarp prst="textNoShape">
                <a:avLst/>
              </a:prstTxWarp>
            </a:bodyPr>
            <a:lstStyle/>
            <a:p>
              <a:pPr defTabSz="456469"/>
              <a:endParaRPr lang="en-GB" sz="1793" dirty="0">
                <a:solidFill>
                  <a:srgbClr val="00338D"/>
                </a:solidFill>
              </a:endParaRPr>
            </a:p>
          </p:txBody>
        </p:sp>
        <p:sp>
          <p:nvSpPr>
            <p:cNvPr id="21" name="Rectangle 75"/>
            <p:cNvSpPr>
              <a:spLocks noChangeArrowheads="1"/>
            </p:cNvSpPr>
            <p:nvPr/>
          </p:nvSpPr>
          <p:spPr bwMode="auto">
            <a:xfrm>
              <a:off x="895350" y="2754313"/>
              <a:ext cx="47625" cy="12700"/>
            </a:xfrm>
            <a:prstGeom prst="rect">
              <a:avLst/>
            </a:prstGeom>
            <a:solidFill>
              <a:srgbClr val="409DAD"/>
            </a:solidFill>
            <a:ln w="9525">
              <a:noFill/>
              <a:miter lim="800000"/>
              <a:headEnd/>
              <a:tailEnd/>
            </a:ln>
          </p:spPr>
          <p:txBody>
            <a:bodyPr vert="horz" wrap="square" lIns="68411" tIns="34205" rIns="68411" bIns="34205" numCol="1" anchor="t" anchorCtr="0" compatLnSpc="1">
              <a:prstTxWarp prst="textNoShape">
                <a:avLst/>
              </a:prstTxWarp>
            </a:bodyPr>
            <a:lstStyle/>
            <a:p>
              <a:pPr defTabSz="456469"/>
              <a:endParaRPr lang="en-GB" sz="1793" dirty="0">
                <a:solidFill>
                  <a:srgbClr val="00338D"/>
                </a:solidFill>
              </a:endParaRPr>
            </a:p>
          </p:txBody>
        </p:sp>
        <p:sp>
          <p:nvSpPr>
            <p:cNvPr id="22" name="Rectangle 76"/>
            <p:cNvSpPr>
              <a:spLocks noChangeArrowheads="1"/>
            </p:cNvSpPr>
            <p:nvPr/>
          </p:nvSpPr>
          <p:spPr bwMode="auto">
            <a:xfrm>
              <a:off x="895350" y="2792413"/>
              <a:ext cx="47625" cy="12700"/>
            </a:xfrm>
            <a:prstGeom prst="rect">
              <a:avLst/>
            </a:prstGeom>
            <a:solidFill>
              <a:srgbClr val="409DAD"/>
            </a:solidFill>
            <a:ln w="9525">
              <a:noFill/>
              <a:miter lim="800000"/>
              <a:headEnd/>
              <a:tailEnd/>
            </a:ln>
          </p:spPr>
          <p:txBody>
            <a:bodyPr vert="horz" wrap="square" lIns="68411" tIns="34205" rIns="68411" bIns="34205" numCol="1" anchor="t" anchorCtr="0" compatLnSpc="1">
              <a:prstTxWarp prst="textNoShape">
                <a:avLst/>
              </a:prstTxWarp>
            </a:bodyPr>
            <a:lstStyle/>
            <a:p>
              <a:pPr defTabSz="456469"/>
              <a:endParaRPr lang="en-GB" sz="1793" dirty="0">
                <a:solidFill>
                  <a:srgbClr val="00338D"/>
                </a:solidFill>
              </a:endParaRPr>
            </a:p>
          </p:txBody>
        </p:sp>
        <p:sp>
          <p:nvSpPr>
            <p:cNvPr id="23" name="Freeform 77"/>
            <p:cNvSpPr>
              <a:spLocks/>
            </p:cNvSpPr>
            <p:nvPr/>
          </p:nvSpPr>
          <p:spPr bwMode="auto">
            <a:xfrm>
              <a:off x="817563" y="2454276"/>
              <a:ext cx="323850" cy="438150"/>
            </a:xfrm>
            <a:custGeom>
              <a:avLst/>
              <a:gdLst/>
              <a:ahLst/>
              <a:cxnLst>
                <a:cxn ang="0">
                  <a:pos x="71" y="1280"/>
                </a:cxn>
                <a:cxn ang="0">
                  <a:pos x="56" y="1266"/>
                </a:cxn>
                <a:cxn ang="0">
                  <a:pos x="56" y="73"/>
                </a:cxn>
                <a:cxn ang="0">
                  <a:pos x="71" y="59"/>
                </a:cxn>
                <a:cxn ang="0">
                  <a:pos x="916" y="59"/>
                </a:cxn>
                <a:cxn ang="0">
                  <a:pos x="930" y="73"/>
                </a:cxn>
                <a:cxn ang="0">
                  <a:pos x="930" y="266"/>
                </a:cxn>
                <a:cxn ang="0">
                  <a:pos x="987" y="266"/>
                </a:cxn>
                <a:cxn ang="0">
                  <a:pos x="987" y="73"/>
                </a:cxn>
                <a:cxn ang="0">
                  <a:pos x="916" y="0"/>
                </a:cxn>
                <a:cxn ang="0">
                  <a:pos x="71" y="0"/>
                </a:cxn>
                <a:cxn ang="0">
                  <a:pos x="0" y="73"/>
                </a:cxn>
                <a:cxn ang="0">
                  <a:pos x="0" y="1266"/>
                </a:cxn>
                <a:cxn ang="0">
                  <a:pos x="71" y="1339"/>
                </a:cxn>
                <a:cxn ang="0">
                  <a:pos x="389" y="1339"/>
                </a:cxn>
                <a:cxn ang="0">
                  <a:pos x="389" y="1280"/>
                </a:cxn>
                <a:cxn ang="0">
                  <a:pos x="71" y="1280"/>
                </a:cxn>
              </a:cxnLst>
              <a:rect l="0" t="0" r="r" b="b"/>
              <a:pathLst>
                <a:path w="987" h="1339">
                  <a:moveTo>
                    <a:pt x="71" y="1280"/>
                  </a:moveTo>
                  <a:cubicBezTo>
                    <a:pt x="63" y="1280"/>
                    <a:pt x="56" y="1274"/>
                    <a:pt x="56" y="1266"/>
                  </a:cubicBezTo>
                  <a:cubicBezTo>
                    <a:pt x="56" y="73"/>
                    <a:pt x="56" y="73"/>
                    <a:pt x="56" y="73"/>
                  </a:cubicBezTo>
                  <a:cubicBezTo>
                    <a:pt x="56" y="65"/>
                    <a:pt x="63" y="59"/>
                    <a:pt x="71" y="59"/>
                  </a:cubicBezTo>
                  <a:cubicBezTo>
                    <a:pt x="916" y="59"/>
                    <a:pt x="916" y="59"/>
                    <a:pt x="916" y="59"/>
                  </a:cubicBezTo>
                  <a:cubicBezTo>
                    <a:pt x="924" y="59"/>
                    <a:pt x="930" y="65"/>
                    <a:pt x="930" y="73"/>
                  </a:cubicBezTo>
                  <a:cubicBezTo>
                    <a:pt x="930" y="266"/>
                    <a:pt x="930" y="266"/>
                    <a:pt x="930" y="266"/>
                  </a:cubicBezTo>
                  <a:cubicBezTo>
                    <a:pt x="987" y="266"/>
                    <a:pt x="987" y="266"/>
                    <a:pt x="987" y="266"/>
                  </a:cubicBezTo>
                  <a:cubicBezTo>
                    <a:pt x="987" y="73"/>
                    <a:pt x="987" y="73"/>
                    <a:pt x="987" y="73"/>
                  </a:cubicBezTo>
                  <a:cubicBezTo>
                    <a:pt x="987" y="33"/>
                    <a:pt x="955" y="0"/>
                    <a:pt x="916" y="0"/>
                  </a:cubicBezTo>
                  <a:cubicBezTo>
                    <a:pt x="71" y="0"/>
                    <a:pt x="71" y="0"/>
                    <a:pt x="71" y="0"/>
                  </a:cubicBezTo>
                  <a:cubicBezTo>
                    <a:pt x="31" y="0"/>
                    <a:pt x="0" y="33"/>
                    <a:pt x="0" y="73"/>
                  </a:cubicBezTo>
                  <a:cubicBezTo>
                    <a:pt x="0" y="1266"/>
                    <a:pt x="0" y="1266"/>
                    <a:pt x="0" y="1266"/>
                  </a:cubicBezTo>
                  <a:cubicBezTo>
                    <a:pt x="0" y="1306"/>
                    <a:pt x="31" y="1339"/>
                    <a:pt x="71" y="1339"/>
                  </a:cubicBezTo>
                  <a:cubicBezTo>
                    <a:pt x="389" y="1339"/>
                    <a:pt x="389" y="1339"/>
                    <a:pt x="389" y="1339"/>
                  </a:cubicBezTo>
                  <a:cubicBezTo>
                    <a:pt x="389" y="1280"/>
                    <a:pt x="389" y="1280"/>
                    <a:pt x="389" y="1280"/>
                  </a:cubicBezTo>
                  <a:lnTo>
                    <a:pt x="71" y="1280"/>
                  </a:lnTo>
                  <a:close/>
                </a:path>
              </a:pathLst>
            </a:custGeom>
            <a:solidFill>
              <a:srgbClr val="409DAD"/>
            </a:solidFill>
            <a:ln w="9525">
              <a:noFill/>
              <a:round/>
              <a:headEnd/>
              <a:tailEnd/>
            </a:ln>
          </p:spPr>
          <p:txBody>
            <a:bodyPr vert="horz" wrap="square" lIns="68411" tIns="34205" rIns="68411" bIns="34205" numCol="1" anchor="t" anchorCtr="0" compatLnSpc="1">
              <a:prstTxWarp prst="textNoShape">
                <a:avLst/>
              </a:prstTxWarp>
            </a:bodyPr>
            <a:lstStyle/>
            <a:p>
              <a:pPr defTabSz="456469"/>
              <a:endParaRPr lang="en-GB" sz="1793" dirty="0">
                <a:solidFill>
                  <a:srgbClr val="00338D"/>
                </a:solidFill>
              </a:endParaRPr>
            </a:p>
          </p:txBody>
        </p:sp>
        <p:sp>
          <p:nvSpPr>
            <p:cNvPr id="24" name="Freeform 78"/>
            <p:cNvSpPr>
              <a:spLocks noEditPoints="1"/>
            </p:cNvSpPr>
            <p:nvPr/>
          </p:nvSpPr>
          <p:spPr bwMode="auto">
            <a:xfrm>
              <a:off x="958850" y="2555876"/>
              <a:ext cx="304800" cy="420688"/>
            </a:xfrm>
            <a:custGeom>
              <a:avLst/>
              <a:gdLst/>
              <a:ahLst/>
              <a:cxnLst>
                <a:cxn ang="0">
                  <a:pos x="888" y="0"/>
                </a:cxn>
                <a:cxn ang="0">
                  <a:pos x="580" y="0"/>
                </a:cxn>
                <a:cxn ang="0">
                  <a:pos x="523" y="0"/>
                </a:cxn>
                <a:cxn ang="0">
                  <a:pos x="43" y="0"/>
                </a:cxn>
                <a:cxn ang="0">
                  <a:pos x="0" y="44"/>
                </a:cxn>
                <a:cxn ang="0">
                  <a:pos x="0" y="996"/>
                </a:cxn>
                <a:cxn ang="0">
                  <a:pos x="0" y="1054"/>
                </a:cxn>
                <a:cxn ang="0">
                  <a:pos x="0" y="1237"/>
                </a:cxn>
                <a:cxn ang="0">
                  <a:pos x="43" y="1280"/>
                </a:cxn>
                <a:cxn ang="0">
                  <a:pos x="811" y="1280"/>
                </a:cxn>
                <a:cxn ang="0">
                  <a:pos x="930" y="1152"/>
                </a:cxn>
                <a:cxn ang="0">
                  <a:pos x="930" y="44"/>
                </a:cxn>
                <a:cxn ang="0">
                  <a:pos x="888" y="0"/>
                </a:cxn>
                <a:cxn ang="0">
                  <a:pos x="729" y="1041"/>
                </a:cxn>
                <a:cxn ang="0">
                  <a:pos x="206" y="1041"/>
                </a:cxn>
                <a:cxn ang="0">
                  <a:pos x="206" y="1003"/>
                </a:cxn>
                <a:cxn ang="0">
                  <a:pos x="729" y="1003"/>
                </a:cxn>
                <a:cxn ang="0">
                  <a:pos x="729" y="1041"/>
                </a:cxn>
                <a:cxn ang="0">
                  <a:pos x="729" y="927"/>
                </a:cxn>
                <a:cxn ang="0">
                  <a:pos x="206" y="927"/>
                </a:cxn>
                <a:cxn ang="0">
                  <a:pos x="206" y="889"/>
                </a:cxn>
                <a:cxn ang="0">
                  <a:pos x="729" y="889"/>
                </a:cxn>
                <a:cxn ang="0">
                  <a:pos x="729" y="927"/>
                </a:cxn>
                <a:cxn ang="0">
                  <a:pos x="729" y="813"/>
                </a:cxn>
                <a:cxn ang="0">
                  <a:pos x="206" y="813"/>
                </a:cxn>
                <a:cxn ang="0">
                  <a:pos x="206" y="775"/>
                </a:cxn>
                <a:cxn ang="0">
                  <a:pos x="729" y="775"/>
                </a:cxn>
                <a:cxn ang="0">
                  <a:pos x="729" y="813"/>
                </a:cxn>
                <a:cxn ang="0">
                  <a:pos x="729" y="699"/>
                </a:cxn>
                <a:cxn ang="0">
                  <a:pos x="206" y="699"/>
                </a:cxn>
                <a:cxn ang="0">
                  <a:pos x="206" y="661"/>
                </a:cxn>
                <a:cxn ang="0">
                  <a:pos x="729" y="661"/>
                </a:cxn>
                <a:cxn ang="0">
                  <a:pos x="729" y="699"/>
                </a:cxn>
                <a:cxn ang="0">
                  <a:pos x="729" y="585"/>
                </a:cxn>
                <a:cxn ang="0">
                  <a:pos x="206" y="585"/>
                </a:cxn>
                <a:cxn ang="0">
                  <a:pos x="206" y="547"/>
                </a:cxn>
                <a:cxn ang="0">
                  <a:pos x="729" y="547"/>
                </a:cxn>
                <a:cxn ang="0">
                  <a:pos x="729" y="585"/>
                </a:cxn>
                <a:cxn ang="0">
                  <a:pos x="729" y="471"/>
                </a:cxn>
                <a:cxn ang="0">
                  <a:pos x="206" y="471"/>
                </a:cxn>
                <a:cxn ang="0">
                  <a:pos x="206" y="433"/>
                </a:cxn>
                <a:cxn ang="0">
                  <a:pos x="729" y="433"/>
                </a:cxn>
                <a:cxn ang="0">
                  <a:pos x="729" y="471"/>
                </a:cxn>
                <a:cxn ang="0">
                  <a:pos x="729" y="357"/>
                </a:cxn>
                <a:cxn ang="0">
                  <a:pos x="206" y="357"/>
                </a:cxn>
                <a:cxn ang="0">
                  <a:pos x="206" y="319"/>
                </a:cxn>
                <a:cxn ang="0">
                  <a:pos x="729" y="319"/>
                </a:cxn>
                <a:cxn ang="0">
                  <a:pos x="729" y="357"/>
                </a:cxn>
                <a:cxn ang="0">
                  <a:pos x="729" y="243"/>
                </a:cxn>
                <a:cxn ang="0">
                  <a:pos x="206" y="243"/>
                </a:cxn>
                <a:cxn ang="0">
                  <a:pos x="206" y="205"/>
                </a:cxn>
                <a:cxn ang="0">
                  <a:pos x="729" y="205"/>
                </a:cxn>
                <a:cxn ang="0">
                  <a:pos x="729" y="243"/>
                </a:cxn>
                <a:cxn ang="0">
                  <a:pos x="788" y="1251"/>
                </a:cxn>
                <a:cxn ang="0">
                  <a:pos x="788" y="1142"/>
                </a:cxn>
                <a:cxn ang="0">
                  <a:pos x="805" y="1124"/>
                </a:cxn>
                <a:cxn ang="0">
                  <a:pos x="908" y="1124"/>
                </a:cxn>
                <a:cxn ang="0">
                  <a:pos x="788" y="1251"/>
                </a:cxn>
              </a:cxnLst>
              <a:rect l="0" t="0" r="r" b="b"/>
              <a:pathLst>
                <a:path w="930" h="1280">
                  <a:moveTo>
                    <a:pt x="888" y="0"/>
                  </a:moveTo>
                  <a:cubicBezTo>
                    <a:pt x="580" y="0"/>
                    <a:pt x="580" y="0"/>
                    <a:pt x="580" y="0"/>
                  </a:cubicBezTo>
                  <a:cubicBezTo>
                    <a:pt x="523" y="0"/>
                    <a:pt x="523" y="0"/>
                    <a:pt x="523" y="0"/>
                  </a:cubicBezTo>
                  <a:cubicBezTo>
                    <a:pt x="43" y="0"/>
                    <a:pt x="43" y="0"/>
                    <a:pt x="43" y="0"/>
                  </a:cubicBezTo>
                  <a:cubicBezTo>
                    <a:pt x="19" y="0"/>
                    <a:pt x="0" y="20"/>
                    <a:pt x="0" y="44"/>
                  </a:cubicBezTo>
                  <a:cubicBezTo>
                    <a:pt x="0" y="996"/>
                    <a:pt x="0" y="996"/>
                    <a:pt x="0" y="996"/>
                  </a:cubicBezTo>
                  <a:cubicBezTo>
                    <a:pt x="0" y="1054"/>
                    <a:pt x="0" y="1054"/>
                    <a:pt x="0" y="1054"/>
                  </a:cubicBezTo>
                  <a:cubicBezTo>
                    <a:pt x="0" y="1237"/>
                    <a:pt x="0" y="1237"/>
                    <a:pt x="0" y="1237"/>
                  </a:cubicBezTo>
                  <a:cubicBezTo>
                    <a:pt x="0" y="1261"/>
                    <a:pt x="19" y="1280"/>
                    <a:pt x="43" y="1280"/>
                  </a:cubicBezTo>
                  <a:cubicBezTo>
                    <a:pt x="811" y="1280"/>
                    <a:pt x="811" y="1280"/>
                    <a:pt x="811" y="1280"/>
                  </a:cubicBezTo>
                  <a:cubicBezTo>
                    <a:pt x="930" y="1152"/>
                    <a:pt x="930" y="1152"/>
                    <a:pt x="930" y="1152"/>
                  </a:cubicBezTo>
                  <a:cubicBezTo>
                    <a:pt x="930" y="44"/>
                    <a:pt x="930" y="44"/>
                    <a:pt x="930" y="44"/>
                  </a:cubicBezTo>
                  <a:cubicBezTo>
                    <a:pt x="930" y="20"/>
                    <a:pt x="911" y="0"/>
                    <a:pt x="888" y="0"/>
                  </a:cubicBezTo>
                  <a:close/>
                  <a:moveTo>
                    <a:pt x="729" y="1041"/>
                  </a:moveTo>
                  <a:cubicBezTo>
                    <a:pt x="206" y="1041"/>
                    <a:pt x="206" y="1041"/>
                    <a:pt x="206" y="1041"/>
                  </a:cubicBezTo>
                  <a:cubicBezTo>
                    <a:pt x="206" y="1003"/>
                    <a:pt x="206" y="1003"/>
                    <a:pt x="206" y="1003"/>
                  </a:cubicBezTo>
                  <a:cubicBezTo>
                    <a:pt x="729" y="1003"/>
                    <a:pt x="729" y="1003"/>
                    <a:pt x="729" y="1003"/>
                  </a:cubicBezTo>
                  <a:lnTo>
                    <a:pt x="729" y="1041"/>
                  </a:lnTo>
                  <a:close/>
                  <a:moveTo>
                    <a:pt x="729" y="927"/>
                  </a:moveTo>
                  <a:cubicBezTo>
                    <a:pt x="206" y="927"/>
                    <a:pt x="206" y="927"/>
                    <a:pt x="206" y="927"/>
                  </a:cubicBezTo>
                  <a:cubicBezTo>
                    <a:pt x="206" y="889"/>
                    <a:pt x="206" y="889"/>
                    <a:pt x="206" y="889"/>
                  </a:cubicBezTo>
                  <a:cubicBezTo>
                    <a:pt x="729" y="889"/>
                    <a:pt x="729" y="889"/>
                    <a:pt x="729" y="889"/>
                  </a:cubicBezTo>
                  <a:lnTo>
                    <a:pt x="729" y="927"/>
                  </a:lnTo>
                  <a:close/>
                  <a:moveTo>
                    <a:pt x="729" y="813"/>
                  </a:moveTo>
                  <a:cubicBezTo>
                    <a:pt x="206" y="813"/>
                    <a:pt x="206" y="813"/>
                    <a:pt x="206" y="813"/>
                  </a:cubicBezTo>
                  <a:cubicBezTo>
                    <a:pt x="206" y="775"/>
                    <a:pt x="206" y="775"/>
                    <a:pt x="206" y="775"/>
                  </a:cubicBezTo>
                  <a:cubicBezTo>
                    <a:pt x="729" y="775"/>
                    <a:pt x="729" y="775"/>
                    <a:pt x="729" y="775"/>
                  </a:cubicBezTo>
                  <a:lnTo>
                    <a:pt x="729" y="813"/>
                  </a:lnTo>
                  <a:close/>
                  <a:moveTo>
                    <a:pt x="729" y="699"/>
                  </a:moveTo>
                  <a:cubicBezTo>
                    <a:pt x="206" y="699"/>
                    <a:pt x="206" y="699"/>
                    <a:pt x="206" y="699"/>
                  </a:cubicBezTo>
                  <a:cubicBezTo>
                    <a:pt x="206" y="661"/>
                    <a:pt x="206" y="661"/>
                    <a:pt x="206" y="661"/>
                  </a:cubicBezTo>
                  <a:cubicBezTo>
                    <a:pt x="729" y="661"/>
                    <a:pt x="729" y="661"/>
                    <a:pt x="729" y="661"/>
                  </a:cubicBezTo>
                  <a:lnTo>
                    <a:pt x="729" y="699"/>
                  </a:lnTo>
                  <a:close/>
                  <a:moveTo>
                    <a:pt x="729" y="585"/>
                  </a:moveTo>
                  <a:cubicBezTo>
                    <a:pt x="206" y="585"/>
                    <a:pt x="206" y="585"/>
                    <a:pt x="206" y="585"/>
                  </a:cubicBezTo>
                  <a:cubicBezTo>
                    <a:pt x="206" y="547"/>
                    <a:pt x="206" y="547"/>
                    <a:pt x="206" y="547"/>
                  </a:cubicBezTo>
                  <a:cubicBezTo>
                    <a:pt x="729" y="547"/>
                    <a:pt x="729" y="547"/>
                    <a:pt x="729" y="547"/>
                  </a:cubicBezTo>
                  <a:lnTo>
                    <a:pt x="729" y="585"/>
                  </a:lnTo>
                  <a:close/>
                  <a:moveTo>
                    <a:pt x="729" y="471"/>
                  </a:moveTo>
                  <a:cubicBezTo>
                    <a:pt x="206" y="471"/>
                    <a:pt x="206" y="471"/>
                    <a:pt x="206" y="471"/>
                  </a:cubicBezTo>
                  <a:cubicBezTo>
                    <a:pt x="206" y="433"/>
                    <a:pt x="206" y="433"/>
                    <a:pt x="206" y="433"/>
                  </a:cubicBezTo>
                  <a:cubicBezTo>
                    <a:pt x="729" y="433"/>
                    <a:pt x="729" y="433"/>
                    <a:pt x="729" y="433"/>
                  </a:cubicBezTo>
                  <a:lnTo>
                    <a:pt x="729" y="471"/>
                  </a:lnTo>
                  <a:close/>
                  <a:moveTo>
                    <a:pt x="729" y="357"/>
                  </a:moveTo>
                  <a:cubicBezTo>
                    <a:pt x="206" y="357"/>
                    <a:pt x="206" y="357"/>
                    <a:pt x="206" y="357"/>
                  </a:cubicBezTo>
                  <a:cubicBezTo>
                    <a:pt x="206" y="319"/>
                    <a:pt x="206" y="319"/>
                    <a:pt x="206" y="319"/>
                  </a:cubicBezTo>
                  <a:cubicBezTo>
                    <a:pt x="729" y="319"/>
                    <a:pt x="729" y="319"/>
                    <a:pt x="729" y="319"/>
                  </a:cubicBezTo>
                  <a:lnTo>
                    <a:pt x="729" y="357"/>
                  </a:lnTo>
                  <a:close/>
                  <a:moveTo>
                    <a:pt x="729" y="243"/>
                  </a:moveTo>
                  <a:cubicBezTo>
                    <a:pt x="206" y="243"/>
                    <a:pt x="206" y="243"/>
                    <a:pt x="206" y="243"/>
                  </a:cubicBezTo>
                  <a:cubicBezTo>
                    <a:pt x="206" y="205"/>
                    <a:pt x="206" y="205"/>
                    <a:pt x="206" y="205"/>
                  </a:cubicBezTo>
                  <a:cubicBezTo>
                    <a:pt x="729" y="205"/>
                    <a:pt x="729" y="205"/>
                    <a:pt x="729" y="205"/>
                  </a:cubicBezTo>
                  <a:lnTo>
                    <a:pt x="729" y="243"/>
                  </a:lnTo>
                  <a:close/>
                  <a:moveTo>
                    <a:pt x="788" y="1251"/>
                  </a:moveTo>
                  <a:cubicBezTo>
                    <a:pt x="788" y="1142"/>
                    <a:pt x="788" y="1142"/>
                    <a:pt x="788" y="1142"/>
                  </a:cubicBezTo>
                  <a:cubicBezTo>
                    <a:pt x="788" y="1132"/>
                    <a:pt x="795" y="1124"/>
                    <a:pt x="805" y="1124"/>
                  </a:cubicBezTo>
                  <a:cubicBezTo>
                    <a:pt x="908" y="1124"/>
                    <a:pt x="908" y="1124"/>
                    <a:pt x="908" y="1124"/>
                  </a:cubicBezTo>
                  <a:lnTo>
                    <a:pt x="788" y="1251"/>
                  </a:lnTo>
                  <a:close/>
                </a:path>
              </a:pathLst>
            </a:custGeom>
            <a:solidFill>
              <a:srgbClr val="00A3A1"/>
            </a:solidFill>
            <a:ln w="9525">
              <a:noFill/>
              <a:round/>
              <a:headEnd/>
              <a:tailEnd/>
            </a:ln>
          </p:spPr>
          <p:txBody>
            <a:bodyPr vert="horz" wrap="square" lIns="68411" tIns="34205" rIns="68411" bIns="34205" numCol="1" anchor="t" anchorCtr="0" compatLnSpc="1">
              <a:prstTxWarp prst="textNoShape">
                <a:avLst/>
              </a:prstTxWarp>
            </a:bodyPr>
            <a:lstStyle/>
            <a:p>
              <a:pPr defTabSz="456469"/>
              <a:endParaRPr lang="en-GB" sz="1793" dirty="0">
                <a:solidFill>
                  <a:srgbClr val="00338D"/>
                </a:solidFill>
              </a:endParaRPr>
            </a:p>
          </p:txBody>
        </p:sp>
      </p:grpSp>
      <p:grpSp>
        <p:nvGrpSpPr>
          <p:cNvPr id="30" name="Group 29"/>
          <p:cNvGrpSpPr/>
          <p:nvPr/>
        </p:nvGrpSpPr>
        <p:grpSpPr>
          <a:xfrm>
            <a:off x="2625182" y="2312027"/>
            <a:ext cx="695049" cy="593216"/>
            <a:chOff x="6481755" y="4565659"/>
            <a:chExt cx="682626" cy="582614"/>
          </a:xfrm>
        </p:grpSpPr>
        <p:sp>
          <p:nvSpPr>
            <p:cNvPr id="31" name="Freeform 128"/>
            <p:cNvSpPr>
              <a:spLocks/>
            </p:cNvSpPr>
            <p:nvPr/>
          </p:nvSpPr>
          <p:spPr bwMode="auto">
            <a:xfrm>
              <a:off x="6481755" y="4972060"/>
              <a:ext cx="204788" cy="176213"/>
            </a:xfrm>
            <a:custGeom>
              <a:avLst/>
              <a:gdLst/>
              <a:ahLst/>
              <a:cxnLst>
                <a:cxn ang="0">
                  <a:pos x="0" y="28"/>
                </a:cxn>
                <a:cxn ang="0">
                  <a:pos x="66" y="91"/>
                </a:cxn>
                <a:cxn ang="0">
                  <a:pos x="106" y="61"/>
                </a:cxn>
                <a:cxn ang="0">
                  <a:pos x="36" y="0"/>
                </a:cxn>
                <a:cxn ang="0">
                  <a:pos x="0" y="28"/>
                </a:cxn>
              </a:cxnLst>
              <a:rect l="0" t="0" r="r" b="b"/>
              <a:pathLst>
                <a:path w="106" h="91">
                  <a:moveTo>
                    <a:pt x="0" y="28"/>
                  </a:moveTo>
                  <a:cubicBezTo>
                    <a:pt x="66" y="91"/>
                    <a:pt x="66" y="91"/>
                    <a:pt x="66" y="91"/>
                  </a:cubicBezTo>
                  <a:cubicBezTo>
                    <a:pt x="66" y="91"/>
                    <a:pt x="87" y="74"/>
                    <a:pt x="106" y="61"/>
                  </a:cubicBezTo>
                  <a:cubicBezTo>
                    <a:pt x="36" y="0"/>
                    <a:pt x="36" y="0"/>
                    <a:pt x="36" y="0"/>
                  </a:cubicBezTo>
                  <a:cubicBezTo>
                    <a:pt x="10" y="19"/>
                    <a:pt x="0" y="28"/>
                    <a:pt x="0" y="28"/>
                  </a:cubicBezTo>
                  <a:close/>
                </a:path>
              </a:pathLst>
            </a:custGeom>
            <a:solidFill>
              <a:srgbClr val="00A3A1"/>
            </a:solidFill>
            <a:ln w="9525">
              <a:noFill/>
              <a:round/>
              <a:headEnd/>
              <a:tailEnd/>
            </a:ln>
          </p:spPr>
          <p:txBody>
            <a:bodyPr vert="horz" wrap="square" lIns="68411" tIns="34205" rIns="68411" bIns="34205" numCol="1" anchor="t" anchorCtr="0" compatLnSpc="1">
              <a:prstTxWarp prst="textNoShape">
                <a:avLst/>
              </a:prstTxWarp>
            </a:bodyPr>
            <a:lstStyle/>
            <a:p>
              <a:pPr defTabSz="456469"/>
              <a:endParaRPr lang="en-GB" sz="1793" dirty="0">
                <a:solidFill>
                  <a:srgbClr val="00338D"/>
                </a:solidFill>
              </a:endParaRPr>
            </a:p>
          </p:txBody>
        </p:sp>
        <p:sp>
          <p:nvSpPr>
            <p:cNvPr id="32" name="Freeform 129"/>
            <p:cNvSpPr>
              <a:spLocks/>
            </p:cNvSpPr>
            <p:nvPr/>
          </p:nvSpPr>
          <p:spPr bwMode="auto">
            <a:xfrm>
              <a:off x="6581767" y="4870459"/>
              <a:ext cx="557214" cy="206375"/>
            </a:xfrm>
            <a:custGeom>
              <a:avLst/>
              <a:gdLst/>
              <a:ahLst/>
              <a:cxnLst>
                <a:cxn ang="0">
                  <a:pos x="243" y="30"/>
                </a:cxn>
                <a:cxn ang="0">
                  <a:pos x="191" y="60"/>
                </a:cxn>
                <a:cxn ang="0">
                  <a:pos x="117" y="51"/>
                </a:cxn>
                <a:cxn ang="0">
                  <a:pos x="165" y="45"/>
                </a:cxn>
                <a:cxn ang="0">
                  <a:pos x="203" y="17"/>
                </a:cxn>
                <a:cxn ang="0">
                  <a:pos x="131" y="13"/>
                </a:cxn>
                <a:cxn ang="0">
                  <a:pos x="62" y="13"/>
                </a:cxn>
                <a:cxn ang="0">
                  <a:pos x="0" y="51"/>
                </a:cxn>
                <a:cxn ang="0">
                  <a:pos x="64" y="106"/>
                </a:cxn>
                <a:cxn ang="0">
                  <a:pos x="85" y="94"/>
                </a:cxn>
                <a:cxn ang="0">
                  <a:pos x="191" y="94"/>
                </a:cxn>
                <a:cxn ang="0">
                  <a:pos x="288" y="17"/>
                </a:cxn>
                <a:cxn ang="0">
                  <a:pos x="243" y="30"/>
                </a:cxn>
              </a:cxnLst>
              <a:rect l="0" t="0" r="r" b="b"/>
              <a:pathLst>
                <a:path w="288" h="106">
                  <a:moveTo>
                    <a:pt x="243" y="30"/>
                  </a:moveTo>
                  <a:cubicBezTo>
                    <a:pt x="226" y="45"/>
                    <a:pt x="212" y="56"/>
                    <a:pt x="191" y="60"/>
                  </a:cubicBezTo>
                  <a:cubicBezTo>
                    <a:pt x="159" y="65"/>
                    <a:pt x="126" y="57"/>
                    <a:pt x="117" y="51"/>
                  </a:cubicBezTo>
                  <a:cubicBezTo>
                    <a:pt x="102" y="41"/>
                    <a:pt x="118" y="47"/>
                    <a:pt x="165" y="45"/>
                  </a:cubicBezTo>
                  <a:cubicBezTo>
                    <a:pt x="212" y="42"/>
                    <a:pt x="203" y="17"/>
                    <a:pt x="203" y="17"/>
                  </a:cubicBezTo>
                  <a:cubicBezTo>
                    <a:pt x="192" y="16"/>
                    <a:pt x="180" y="15"/>
                    <a:pt x="131" y="13"/>
                  </a:cubicBezTo>
                  <a:cubicBezTo>
                    <a:pt x="113" y="13"/>
                    <a:pt x="79" y="9"/>
                    <a:pt x="62" y="13"/>
                  </a:cubicBezTo>
                  <a:cubicBezTo>
                    <a:pt x="44" y="16"/>
                    <a:pt x="26" y="33"/>
                    <a:pt x="0" y="51"/>
                  </a:cubicBezTo>
                  <a:cubicBezTo>
                    <a:pt x="64" y="106"/>
                    <a:pt x="64" y="106"/>
                    <a:pt x="64" y="106"/>
                  </a:cubicBezTo>
                  <a:cubicBezTo>
                    <a:pt x="74" y="99"/>
                    <a:pt x="82" y="94"/>
                    <a:pt x="85" y="94"/>
                  </a:cubicBezTo>
                  <a:cubicBezTo>
                    <a:pt x="105" y="94"/>
                    <a:pt x="155" y="99"/>
                    <a:pt x="191" y="94"/>
                  </a:cubicBezTo>
                  <a:cubicBezTo>
                    <a:pt x="263" y="60"/>
                    <a:pt x="288" y="17"/>
                    <a:pt x="288" y="17"/>
                  </a:cubicBezTo>
                  <a:cubicBezTo>
                    <a:pt x="288" y="17"/>
                    <a:pt x="269" y="0"/>
                    <a:pt x="243" y="30"/>
                  </a:cubicBezTo>
                  <a:close/>
                </a:path>
              </a:pathLst>
            </a:custGeom>
            <a:solidFill>
              <a:srgbClr val="00A3A1"/>
            </a:solidFill>
            <a:ln w="9525">
              <a:noFill/>
              <a:round/>
              <a:headEnd/>
              <a:tailEnd/>
            </a:ln>
          </p:spPr>
          <p:txBody>
            <a:bodyPr vert="horz" wrap="square" lIns="68411" tIns="34205" rIns="68411" bIns="34205" numCol="1" anchor="t" anchorCtr="0" compatLnSpc="1">
              <a:prstTxWarp prst="textNoShape">
                <a:avLst/>
              </a:prstTxWarp>
            </a:bodyPr>
            <a:lstStyle/>
            <a:p>
              <a:pPr defTabSz="456469"/>
              <a:endParaRPr lang="en-GB" sz="1793" dirty="0">
                <a:solidFill>
                  <a:srgbClr val="00338D"/>
                </a:solidFill>
              </a:endParaRPr>
            </a:p>
          </p:txBody>
        </p:sp>
        <p:sp>
          <p:nvSpPr>
            <p:cNvPr id="33" name="Freeform 130"/>
            <p:cNvSpPr>
              <a:spLocks noEditPoints="1"/>
            </p:cNvSpPr>
            <p:nvPr/>
          </p:nvSpPr>
          <p:spPr bwMode="auto">
            <a:xfrm>
              <a:off x="6588117" y="4565659"/>
              <a:ext cx="576264" cy="295276"/>
            </a:xfrm>
            <a:custGeom>
              <a:avLst/>
              <a:gdLst/>
              <a:ahLst/>
              <a:cxnLst>
                <a:cxn ang="0">
                  <a:pos x="0" y="0"/>
                </a:cxn>
                <a:cxn ang="0">
                  <a:pos x="0" y="186"/>
                </a:cxn>
                <a:cxn ang="0">
                  <a:pos x="363" y="186"/>
                </a:cxn>
                <a:cxn ang="0">
                  <a:pos x="363" y="0"/>
                </a:cxn>
                <a:cxn ang="0">
                  <a:pos x="0" y="0"/>
                </a:cxn>
                <a:cxn ang="0">
                  <a:pos x="346" y="169"/>
                </a:cxn>
                <a:cxn ang="0">
                  <a:pos x="16" y="169"/>
                </a:cxn>
                <a:cxn ang="0">
                  <a:pos x="16" y="13"/>
                </a:cxn>
                <a:cxn ang="0">
                  <a:pos x="346" y="13"/>
                </a:cxn>
                <a:cxn ang="0">
                  <a:pos x="346" y="169"/>
                </a:cxn>
              </a:cxnLst>
              <a:rect l="0" t="0" r="r" b="b"/>
              <a:pathLst>
                <a:path w="363" h="186">
                  <a:moveTo>
                    <a:pt x="0" y="0"/>
                  </a:moveTo>
                  <a:lnTo>
                    <a:pt x="0" y="186"/>
                  </a:lnTo>
                  <a:lnTo>
                    <a:pt x="363" y="186"/>
                  </a:lnTo>
                  <a:lnTo>
                    <a:pt x="363" y="0"/>
                  </a:lnTo>
                  <a:lnTo>
                    <a:pt x="0" y="0"/>
                  </a:lnTo>
                  <a:close/>
                  <a:moveTo>
                    <a:pt x="346" y="169"/>
                  </a:moveTo>
                  <a:lnTo>
                    <a:pt x="16" y="169"/>
                  </a:lnTo>
                  <a:lnTo>
                    <a:pt x="16" y="13"/>
                  </a:lnTo>
                  <a:lnTo>
                    <a:pt x="346" y="13"/>
                  </a:lnTo>
                  <a:lnTo>
                    <a:pt x="346" y="169"/>
                  </a:lnTo>
                  <a:close/>
                </a:path>
              </a:pathLst>
            </a:custGeom>
            <a:solidFill>
              <a:srgbClr val="007C92"/>
            </a:solidFill>
            <a:ln w="9525">
              <a:noFill/>
              <a:round/>
              <a:headEnd/>
              <a:tailEnd/>
            </a:ln>
          </p:spPr>
          <p:txBody>
            <a:bodyPr vert="horz" wrap="square" lIns="68411" tIns="34205" rIns="68411" bIns="34205" numCol="1" anchor="t" anchorCtr="0" compatLnSpc="1">
              <a:prstTxWarp prst="textNoShape">
                <a:avLst/>
              </a:prstTxWarp>
            </a:bodyPr>
            <a:lstStyle/>
            <a:p>
              <a:pPr defTabSz="456469"/>
              <a:endParaRPr lang="en-GB" sz="1793" dirty="0">
                <a:solidFill>
                  <a:srgbClr val="00338D"/>
                </a:solidFill>
              </a:endParaRPr>
            </a:p>
          </p:txBody>
        </p:sp>
        <p:sp>
          <p:nvSpPr>
            <p:cNvPr id="34" name="Freeform 131"/>
            <p:cNvSpPr>
              <a:spLocks/>
            </p:cNvSpPr>
            <p:nvPr/>
          </p:nvSpPr>
          <p:spPr bwMode="auto">
            <a:xfrm>
              <a:off x="6819893" y="4621222"/>
              <a:ext cx="112713" cy="182563"/>
            </a:xfrm>
            <a:custGeom>
              <a:avLst/>
              <a:gdLst/>
              <a:ahLst/>
              <a:cxnLst>
                <a:cxn ang="0">
                  <a:pos x="4" y="39"/>
                </a:cxn>
                <a:cxn ang="0">
                  <a:pos x="11" y="47"/>
                </a:cxn>
                <a:cxn ang="0">
                  <a:pos x="32" y="57"/>
                </a:cxn>
                <a:cxn ang="0">
                  <a:pos x="35" y="58"/>
                </a:cxn>
                <a:cxn ang="0">
                  <a:pos x="40" y="62"/>
                </a:cxn>
                <a:cxn ang="0">
                  <a:pos x="39" y="71"/>
                </a:cxn>
                <a:cxn ang="0">
                  <a:pos x="31" y="73"/>
                </a:cxn>
                <a:cxn ang="0">
                  <a:pos x="20" y="72"/>
                </a:cxn>
                <a:cxn ang="0">
                  <a:pos x="14" y="68"/>
                </a:cxn>
                <a:cxn ang="0">
                  <a:pos x="13" y="67"/>
                </a:cxn>
                <a:cxn ang="0">
                  <a:pos x="13" y="67"/>
                </a:cxn>
                <a:cxn ang="0">
                  <a:pos x="13" y="67"/>
                </a:cxn>
                <a:cxn ang="0">
                  <a:pos x="13" y="66"/>
                </a:cxn>
                <a:cxn ang="0">
                  <a:pos x="9" y="64"/>
                </a:cxn>
                <a:cxn ang="0">
                  <a:pos x="2" y="69"/>
                </a:cxn>
                <a:cxn ang="0">
                  <a:pos x="2" y="74"/>
                </a:cxn>
                <a:cxn ang="0">
                  <a:pos x="23" y="85"/>
                </a:cxn>
                <a:cxn ang="0">
                  <a:pos x="23" y="92"/>
                </a:cxn>
                <a:cxn ang="0">
                  <a:pos x="25" y="94"/>
                </a:cxn>
                <a:cxn ang="0">
                  <a:pos x="31" y="94"/>
                </a:cxn>
                <a:cxn ang="0">
                  <a:pos x="33" y="92"/>
                </a:cxn>
                <a:cxn ang="0">
                  <a:pos x="33" y="86"/>
                </a:cxn>
                <a:cxn ang="0">
                  <a:pos x="49" y="80"/>
                </a:cxn>
                <a:cxn ang="0">
                  <a:pos x="55" y="59"/>
                </a:cxn>
                <a:cxn ang="0">
                  <a:pos x="33" y="42"/>
                </a:cxn>
                <a:cxn ang="0">
                  <a:pos x="32" y="42"/>
                </a:cxn>
                <a:cxn ang="0">
                  <a:pos x="24" y="38"/>
                </a:cxn>
                <a:cxn ang="0">
                  <a:pos x="23" y="38"/>
                </a:cxn>
                <a:cxn ang="0">
                  <a:pos x="17" y="34"/>
                </a:cxn>
                <a:cxn ang="0">
                  <a:pos x="18" y="25"/>
                </a:cxn>
                <a:cxn ang="0">
                  <a:pos x="28" y="21"/>
                </a:cxn>
                <a:cxn ang="0">
                  <a:pos x="35" y="22"/>
                </a:cxn>
                <a:cxn ang="0">
                  <a:pos x="41" y="27"/>
                </a:cxn>
                <a:cxn ang="0">
                  <a:pos x="42" y="27"/>
                </a:cxn>
                <a:cxn ang="0">
                  <a:pos x="42" y="28"/>
                </a:cxn>
                <a:cxn ang="0">
                  <a:pos x="43" y="28"/>
                </a:cxn>
                <a:cxn ang="0">
                  <a:pos x="46" y="30"/>
                </a:cxn>
                <a:cxn ang="0">
                  <a:pos x="53" y="26"/>
                </a:cxn>
                <a:cxn ang="0">
                  <a:pos x="53" y="20"/>
                </a:cxn>
                <a:cxn ang="0">
                  <a:pos x="38" y="10"/>
                </a:cxn>
                <a:cxn ang="0">
                  <a:pos x="33" y="9"/>
                </a:cxn>
                <a:cxn ang="0">
                  <a:pos x="33" y="2"/>
                </a:cxn>
                <a:cxn ang="0">
                  <a:pos x="31" y="0"/>
                </a:cxn>
                <a:cxn ang="0">
                  <a:pos x="25" y="0"/>
                </a:cxn>
                <a:cxn ang="0">
                  <a:pos x="23" y="2"/>
                </a:cxn>
                <a:cxn ang="0">
                  <a:pos x="23" y="9"/>
                </a:cxn>
                <a:cxn ang="0">
                  <a:pos x="8" y="16"/>
                </a:cxn>
                <a:cxn ang="0">
                  <a:pos x="4" y="39"/>
                </a:cxn>
              </a:cxnLst>
              <a:rect l="0" t="0" r="r" b="b"/>
              <a:pathLst>
                <a:path w="58" h="94">
                  <a:moveTo>
                    <a:pt x="4" y="39"/>
                  </a:moveTo>
                  <a:cubicBezTo>
                    <a:pt x="6" y="42"/>
                    <a:pt x="8" y="45"/>
                    <a:pt x="11" y="47"/>
                  </a:cubicBezTo>
                  <a:cubicBezTo>
                    <a:pt x="14" y="48"/>
                    <a:pt x="26" y="54"/>
                    <a:pt x="32" y="57"/>
                  </a:cubicBezTo>
                  <a:cubicBezTo>
                    <a:pt x="35" y="58"/>
                    <a:pt x="35" y="58"/>
                    <a:pt x="35" y="58"/>
                  </a:cubicBezTo>
                  <a:cubicBezTo>
                    <a:pt x="37" y="59"/>
                    <a:pt x="39" y="61"/>
                    <a:pt x="40" y="62"/>
                  </a:cubicBezTo>
                  <a:cubicBezTo>
                    <a:pt x="42" y="65"/>
                    <a:pt x="41" y="69"/>
                    <a:pt x="39" y="71"/>
                  </a:cubicBezTo>
                  <a:cubicBezTo>
                    <a:pt x="37" y="73"/>
                    <a:pt x="34" y="73"/>
                    <a:pt x="31" y="73"/>
                  </a:cubicBezTo>
                  <a:cubicBezTo>
                    <a:pt x="27" y="73"/>
                    <a:pt x="24" y="73"/>
                    <a:pt x="20" y="72"/>
                  </a:cubicBezTo>
                  <a:cubicBezTo>
                    <a:pt x="19" y="71"/>
                    <a:pt x="16" y="69"/>
                    <a:pt x="14" y="68"/>
                  </a:cubicBezTo>
                  <a:cubicBezTo>
                    <a:pt x="14" y="68"/>
                    <a:pt x="13" y="67"/>
                    <a:pt x="13" y="67"/>
                  </a:cubicBezTo>
                  <a:cubicBezTo>
                    <a:pt x="13" y="67"/>
                    <a:pt x="13" y="67"/>
                    <a:pt x="13" y="67"/>
                  </a:cubicBezTo>
                  <a:cubicBezTo>
                    <a:pt x="13" y="67"/>
                    <a:pt x="13" y="67"/>
                    <a:pt x="13" y="67"/>
                  </a:cubicBezTo>
                  <a:cubicBezTo>
                    <a:pt x="13" y="67"/>
                    <a:pt x="13" y="67"/>
                    <a:pt x="13" y="66"/>
                  </a:cubicBezTo>
                  <a:cubicBezTo>
                    <a:pt x="12" y="65"/>
                    <a:pt x="10" y="64"/>
                    <a:pt x="9" y="64"/>
                  </a:cubicBezTo>
                  <a:cubicBezTo>
                    <a:pt x="6" y="64"/>
                    <a:pt x="3" y="66"/>
                    <a:pt x="2" y="69"/>
                  </a:cubicBezTo>
                  <a:cubicBezTo>
                    <a:pt x="1" y="71"/>
                    <a:pt x="1" y="73"/>
                    <a:pt x="2" y="74"/>
                  </a:cubicBezTo>
                  <a:cubicBezTo>
                    <a:pt x="6" y="80"/>
                    <a:pt x="14" y="84"/>
                    <a:pt x="23" y="85"/>
                  </a:cubicBezTo>
                  <a:cubicBezTo>
                    <a:pt x="23" y="92"/>
                    <a:pt x="23" y="92"/>
                    <a:pt x="23" y="92"/>
                  </a:cubicBezTo>
                  <a:cubicBezTo>
                    <a:pt x="23" y="93"/>
                    <a:pt x="24" y="94"/>
                    <a:pt x="25" y="94"/>
                  </a:cubicBezTo>
                  <a:cubicBezTo>
                    <a:pt x="31" y="94"/>
                    <a:pt x="31" y="94"/>
                    <a:pt x="31" y="94"/>
                  </a:cubicBezTo>
                  <a:cubicBezTo>
                    <a:pt x="32" y="94"/>
                    <a:pt x="33" y="93"/>
                    <a:pt x="33" y="92"/>
                  </a:cubicBezTo>
                  <a:cubicBezTo>
                    <a:pt x="33" y="86"/>
                    <a:pt x="33" y="86"/>
                    <a:pt x="33" y="86"/>
                  </a:cubicBezTo>
                  <a:cubicBezTo>
                    <a:pt x="40" y="85"/>
                    <a:pt x="46" y="83"/>
                    <a:pt x="49" y="80"/>
                  </a:cubicBezTo>
                  <a:cubicBezTo>
                    <a:pt x="55" y="75"/>
                    <a:pt x="58" y="66"/>
                    <a:pt x="55" y="59"/>
                  </a:cubicBezTo>
                  <a:cubicBezTo>
                    <a:pt x="52" y="50"/>
                    <a:pt x="41" y="46"/>
                    <a:pt x="33" y="42"/>
                  </a:cubicBezTo>
                  <a:cubicBezTo>
                    <a:pt x="32" y="42"/>
                    <a:pt x="32" y="42"/>
                    <a:pt x="32" y="42"/>
                  </a:cubicBezTo>
                  <a:cubicBezTo>
                    <a:pt x="29" y="41"/>
                    <a:pt x="25" y="39"/>
                    <a:pt x="24" y="38"/>
                  </a:cubicBezTo>
                  <a:cubicBezTo>
                    <a:pt x="24" y="38"/>
                    <a:pt x="23" y="38"/>
                    <a:pt x="23" y="38"/>
                  </a:cubicBezTo>
                  <a:cubicBezTo>
                    <a:pt x="21" y="37"/>
                    <a:pt x="19" y="36"/>
                    <a:pt x="17" y="34"/>
                  </a:cubicBezTo>
                  <a:cubicBezTo>
                    <a:pt x="16" y="31"/>
                    <a:pt x="16" y="27"/>
                    <a:pt x="18" y="25"/>
                  </a:cubicBezTo>
                  <a:cubicBezTo>
                    <a:pt x="22" y="22"/>
                    <a:pt x="25" y="21"/>
                    <a:pt x="28" y="21"/>
                  </a:cubicBezTo>
                  <a:cubicBezTo>
                    <a:pt x="30" y="21"/>
                    <a:pt x="33" y="22"/>
                    <a:pt x="35" y="22"/>
                  </a:cubicBezTo>
                  <a:cubicBezTo>
                    <a:pt x="36" y="23"/>
                    <a:pt x="39" y="25"/>
                    <a:pt x="41" y="27"/>
                  </a:cubicBezTo>
                  <a:cubicBezTo>
                    <a:pt x="41" y="27"/>
                    <a:pt x="42" y="27"/>
                    <a:pt x="42" y="27"/>
                  </a:cubicBezTo>
                  <a:cubicBezTo>
                    <a:pt x="42" y="27"/>
                    <a:pt x="42" y="28"/>
                    <a:pt x="42" y="28"/>
                  </a:cubicBezTo>
                  <a:cubicBezTo>
                    <a:pt x="42" y="28"/>
                    <a:pt x="42" y="28"/>
                    <a:pt x="43" y="28"/>
                  </a:cubicBezTo>
                  <a:cubicBezTo>
                    <a:pt x="43" y="29"/>
                    <a:pt x="45" y="30"/>
                    <a:pt x="46" y="30"/>
                  </a:cubicBezTo>
                  <a:cubicBezTo>
                    <a:pt x="49" y="30"/>
                    <a:pt x="52" y="28"/>
                    <a:pt x="53" y="26"/>
                  </a:cubicBezTo>
                  <a:cubicBezTo>
                    <a:pt x="54" y="24"/>
                    <a:pt x="54" y="22"/>
                    <a:pt x="53" y="20"/>
                  </a:cubicBezTo>
                  <a:cubicBezTo>
                    <a:pt x="50" y="16"/>
                    <a:pt x="44" y="12"/>
                    <a:pt x="38" y="10"/>
                  </a:cubicBezTo>
                  <a:cubicBezTo>
                    <a:pt x="37" y="10"/>
                    <a:pt x="35" y="9"/>
                    <a:pt x="33" y="9"/>
                  </a:cubicBezTo>
                  <a:cubicBezTo>
                    <a:pt x="33" y="2"/>
                    <a:pt x="33" y="2"/>
                    <a:pt x="33" y="2"/>
                  </a:cubicBezTo>
                  <a:cubicBezTo>
                    <a:pt x="33" y="1"/>
                    <a:pt x="32" y="0"/>
                    <a:pt x="31" y="0"/>
                  </a:cubicBezTo>
                  <a:cubicBezTo>
                    <a:pt x="25" y="0"/>
                    <a:pt x="25" y="0"/>
                    <a:pt x="25" y="0"/>
                  </a:cubicBezTo>
                  <a:cubicBezTo>
                    <a:pt x="24" y="0"/>
                    <a:pt x="23" y="1"/>
                    <a:pt x="23" y="2"/>
                  </a:cubicBezTo>
                  <a:cubicBezTo>
                    <a:pt x="23" y="9"/>
                    <a:pt x="23" y="9"/>
                    <a:pt x="23" y="9"/>
                  </a:cubicBezTo>
                  <a:cubicBezTo>
                    <a:pt x="17" y="10"/>
                    <a:pt x="12" y="13"/>
                    <a:pt x="8" y="16"/>
                  </a:cubicBezTo>
                  <a:cubicBezTo>
                    <a:pt x="2" y="22"/>
                    <a:pt x="0" y="31"/>
                    <a:pt x="4" y="39"/>
                  </a:cubicBezTo>
                  <a:close/>
                </a:path>
              </a:pathLst>
            </a:custGeom>
            <a:solidFill>
              <a:srgbClr val="007C92"/>
            </a:solidFill>
            <a:ln w="9525">
              <a:noFill/>
              <a:round/>
              <a:headEnd/>
              <a:tailEnd/>
            </a:ln>
          </p:spPr>
          <p:txBody>
            <a:bodyPr vert="horz" wrap="square" lIns="68411" tIns="34205" rIns="68411" bIns="34205" numCol="1" anchor="t" anchorCtr="0" compatLnSpc="1">
              <a:prstTxWarp prst="textNoShape">
                <a:avLst/>
              </a:prstTxWarp>
            </a:bodyPr>
            <a:lstStyle/>
            <a:p>
              <a:pPr defTabSz="456469"/>
              <a:endParaRPr lang="en-GB" sz="1793" dirty="0">
                <a:solidFill>
                  <a:srgbClr val="00338D"/>
                </a:solidFill>
              </a:endParaRPr>
            </a:p>
          </p:txBody>
        </p:sp>
        <p:sp>
          <p:nvSpPr>
            <p:cNvPr id="35" name="Freeform 132"/>
            <p:cNvSpPr>
              <a:spLocks noEditPoints="1"/>
            </p:cNvSpPr>
            <p:nvPr/>
          </p:nvSpPr>
          <p:spPr bwMode="auto">
            <a:xfrm>
              <a:off x="6943719" y="4610109"/>
              <a:ext cx="173038" cy="201613"/>
            </a:xfrm>
            <a:custGeom>
              <a:avLst/>
              <a:gdLst/>
              <a:ahLst/>
              <a:cxnLst>
                <a:cxn ang="0">
                  <a:pos x="31" y="53"/>
                </a:cxn>
                <a:cxn ang="0">
                  <a:pos x="4" y="104"/>
                </a:cxn>
                <a:cxn ang="0">
                  <a:pos x="73" y="104"/>
                </a:cxn>
                <a:cxn ang="0">
                  <a:pos x="73" y="104"/>
                </a:cxn>
                <a:cxn ang="0">
                  <a:pos x="88" y="89"/>
                </a:cxn>
                <a:cxn ang="0">
                  <a:pos x="89" y="89"/>
                </a:cxn>
                <a:cxn ang="0">
                  <a:pos x="89" y="17"/>
                </a:cxn>
                <a:cxn ang="0">
                  <a:pos x="88" y="17"/>
                </a:cxn>
                <a:cxn ang="0">
                  <a:pos x="73" y="2"/>
                </a:cxn>
                <a:cxn ang="0">
                  <a:pos x="73" y="0"/>
                </a:cxn>
                <a:cxn ang="0">
                  <a:pos x="0" y="0"/>
                </a:cxn>
                <a:cxn ang="0">
                  <a:pos x="31" y="53"/>
                </a:cxn>
                <a:cxn ang="0">
                  <a:pos x="58" y="43"/>
                </a:cxn>
                <a:cxn ang="0">
                  <a:pos x="68" y="53"/>
                </a:cxn>
                <a:cxn ang="0">
                  <a:pos x="58" y="63"/>
                </a:cxn>
                <a:cxn ang="0">
                  <a:pos x="48" y="53"/>
                </a:cxn>
                <a:cxn ang="0">
                  <a:pos x="58" y="43"/>
                </a:cxn>
              </a:cxnLst>
              <a:rect l="0" t="0" r="r" b="b"/>
              <a:pathLst>
                <a:path w="89" h="104">
                  <a:moveTo>
                    <a:pt x="31" y="53"/>
                  </a:moveTo>
                  <a:cubicBezTo>
                    <a:pt x="31" y="75"/>
                    <a:pt x="20" y="93"/>
                    <a:pt x="4" y="104"/>
                  </a:cubicBezTo>
                  <a:cubicBezTo>
                    <a:pt x="73" y="104"/>
                    <a:pt x="73" y="104"/>
                    <a:pt x="73" y="104"/>
                  </a:cubicBezTo>
                  <a:cubicBezTo>
                    <a:pt x="73" y="104"/>
                    <a:pt x="73" y="104"/>
                    <a:pt x="73" y="104"/>
                  </a:cubicBezTo>
                  <a:cubicBezTo>
                    <a:pt x="73" y="96"/>
                    <a:pt x="80" y="89"/>
                    <a:pt x="88" y="89"/>
                  </a:cubicBezTo>
                  <a:cubicBezTo>
                    <a:pt x="88" y="89"/>
                    <a:pt x="89" y="89"/>
                    <a:pt x="89" y="89"/>
                  </a:cubicBezTo>
                  <a:cubicBezTo>
                    <a:pt x="89" y="17"/>
                    <a:pt x="89" y="17"/>
                    <a:pt x="89" y="17"/>
                  </a:cubicBezTo>
                  <a:cubicBezTo>
                    <a:pt x="89" y="17"/>
                    <a:pt x="88" y="17"/>
                    <a:pt x="88" y="17"/>
                  </a:cubicBezTo>
                  <a:cubicBezTo>
                    <a:pt x="80" y="17"/>
                    <a:pt x="73" y="11"/>
                    <a:pt x="73" y="2"/>
                  </a:cubicBezTo>
                  <a:cubicBezTo>
                    <a:pt x="73" y="1"/>
                    <a:pt x="73" y="1"/>
                    <a:pt x="73" y="0"/>
                  </a:cubicBezTo>
                  <a:cubicBezTo>
                    <a:pt x="0" y="0"/>
                    <a:pt x="0" y="0"/>
                    <a:pt x="0" y="0"/>
                  </a:cubicBezTo>
                  <a:cubicBezTo>
                    <a:pt x="19" y="10"/>
                    <a:pt x="31" y="30"/>
                    <a:pt x="31" y="53"/>
                  </a:cubicBezTo>
                  <a:close/>
                  <a:moveTo>
                    <a:pt x="58" y="43"/>
                  </a:moveTo>
                  <a:cubicBezTo>
                    <a:pt x="63" y="43"/>
                    <a:pt x="68" y="48"/>
                    <a:pt x="68" y="53"/>
                  </a:cubicBezTo>
                  <a:cubicBezTo>
                    <a:pt x="68" y="59"/>
                    <a:pt x="63" y="63"/>
                    <a:pt x="58" y="63"/>
                  </a:cubicBezTo>
                  <a:cubicBezTo>
                    <a:pt x="52" y="63"/>
                    <a:pt x="48" y="59"/>
                    <a:pt x="48" y="53"/>
                  </a:cubicBezTo>
                  <a:cubicBezTo>
                    <a:pt x="48" y="48"/>
                    <a:pt x="52" y="43"/>
                    <a:pt x="58" y="43"/>
                  </a:cubicBezTo>
                  <a:close/>
                </a:path>
              </a:pathLst>
            </a:custGeom>
            <a:solidFill>
              <a:srgbClr val="00A3A1"/>
            </a:solidFill>
            <a:ln w="9525">
              <a:noFill/>
              <a:round/>
              <a:headEnd/>
              <a:tailEnd/>
            </a:ln>
          </p:spPr>
          <p:txBody>
            <a:bodyPr vert="horz" wrap="square" lIns="68411" tIns="34205" rIns="68411" bIns="34205" numCol="1" anchor="t" anchorCtr="0" compatLnSpc="1">
              <a:prstTxWarp prst="textNoShape">
                <a:avLst/>
              </a:prstTxWarp>
            </a:bodyPr>
            <a:lstStyle/>
            <a:p>
              <a:pPr defTabSz="456469"/>
              <a:endParaRPr lang="en-GB" sz="1793" dirty="0">
                <a:solidFill>
                  <a:srgbClr val="00338D"/>
                </a:solidFill>
              </a:endParaRPr>
            </a:p>
          </p:txBody>
        </p:sp>
        <p:sp>
          <p:nvSpPr>
            <p:cNvPr id="36" name="Freeform 133"/>
            <p:cNvSpPr>
              <a:spLocks noEditPoints="1"/>
            </p:cNvSpPr>
            <p:nvPr/>
          </p:nvSpPr>
          <p:spPr bwMode="auto">
            <a:xfrm>
              <a:off x="6635743" y="4610109"/>
              <a:ext cx="192088" cy="201613"/>
            </a:xfrm>
            <a:custGeom>
              <a:avLst/>
              <a:gdLst/>
              <a:ahLst/>
              <a:cxnLst>
                <a:cxn ang="0">
                  <a:pos x="15" y="104"/>
                </a:cxn>
                <a:cxn ang="0">
                  <a:pos x="15" y="104"/>
                </a:cxn>
                <a:cxn ang="0">
                  <a:pos x="95" y="104"/>
                </a:cxn>
                <a:cxn ang="0">
                  <a:pos x="67" y="53"/>
                </a:cxn>
                <a:cxn ang="0">
                  <a:pos x="99" y="0"/>
                </a:cxn>
                <a:cxn ang="0">
                  <a:pos x="15" y="0"/>
                </a:cxn>
                <a:cxn ang="0">
                  <a:pos x="15" y="2"/>
                </a:cxn>
                <a:cxn ang="0">
                  <a:pos x="0" y="17"/>
                </a:cxn>
                <a:cxn ang="0">
                  <a:pos x="0" y="17"/>
                </a:cxn>
                <a:cxn ang="0">
                  <a:pos x="0" y="89"/>
                </a:cxn>
                <a:cxn ang="0">
                  <a:pos x="0" y="89"/>
                </a:cxn>
                <a:cxn ang="0">
                  <a:pos x="15" y="104"/>
                </a:cxn>
                <a:cxn ang="0">
                  <a:pos x="31" y="43"/>
                </a:cxn>
                <a:cxn ang="0">
                  <a:pos x="41" y="53"/>
                </a:cxn>
                <a:cxn ang="0">
                  <a:pos x="31" y="63"/>
                </a:cxn>
                <a:cxn ang="0">
                  <a:pos x="21" y="53"/>
                </a:cxn>
                <a:cxn ang="0">
                  <a:pos x="31" y="43"/>
                </a:cxn>
              </a:cxnLst>
              <a:rect l="0" t="0" r="r" b="b"/>
              <a:pathLst>
                <a:path w="99" h="104">
                  <a:moveTo>
                    <a:pt x="15" y="104"/>
                  </a:moveTo>
                  <a:cubicBezTo>
                    <a:pt x="15" y="104"/>
                    <a:pt x="15" y="104"/>
                    <a:pt x="15" y="104"/>
                  </a:cubicBezTo>
                  <a:cubicBezTo>
                    <a:pt x="95" y="104"/>
                    <a:pt x="95" y="104"/>
                    <a:pt x="95" y="104"/>
                  </a:cubicBezTo>
                  <a:cubicBezTo>
                    <a:pt x="78" y="93"/>
                    <a:pt x="67" y="75"/>
                    <a:pt x="67" y="53"/>
                  </a:cubicBezTo>
                  <a:cubicBezTo>
                    <a:pt x="67" y="30"/>
                    <a:pt x="80" y="10"/>
                    <a:pt x="99" y="0"/>
                  </a:cubicBezTo>
                  <a:cubicBezTo>
                    <a:pt x="15" y="0"/>
                    <a:pt x="15" y="0"/>
                    <a:pt x="15" y="0"/>
                  </a:cubicBezTo>
                  <a:cubicBezTo>
                    <a:pt x="15" y="1"/>
                    <a:pt x="15" y="1"/>
                    <a:pt x="15" y="2"/>
                  </a:cubicBezTo>
                  <a:cubicBezTo>
                    <a:pt x="15" y="11"/>
                    <a:pt x="9" y="17"/>
                    <a:pt x="0" y="17"/>
                  </a:cubicBezTo>
                  <a:cubicBezTo>
                    <a:pt x="0" y="17"/>
                    <a:pt x="0" y="17"/>
                    <a:pt x="0" y="17"/>
                  </a:cubicBezTo>
                  <a:cubicBezTo>
                    <a:pt x="0" y="89"/>
                    <a:pt x="0" y="89"/>
                    <a:pt x="0" y="89"/>
                  </a:cubicBezTo>
                  <a:cubicBezTo>
                    <a:pt x="0" y="89"/>
                    <a:pt x="0" y="89"/>
                    <a:pt x="0" y="89"/>
                  </a:cubicBezTo>
                  <a:cubicBezTo>
                    <a:pt x="9" y="89"/>
                    <a:pt x="15" y="96"/>
                    <a:pt x="15" y="104"/>
                  </a:cubicBezTo>
                  <a:close/>
                  <a:moveTo>
                    <a:pt x="31" y="43"/>
                  </a:moveTo>
                  <a:cubicBezTo>
                    <a:pt x="36" y="43"/>
                    <a:pt x="41" y="48"/>
                    <a:pt x="41" y="53"/>
                  </a:cubicBezTo>
                  <a:cubicBezTo>
                    <a:pt x="41" y="59"/>
                    <a:pt x="36" y="63"/>
                    <a:pt x="31" y="63"/>
                  </a:cubicBezTo>
                  <a:cubicBezTo>
                    <a:pt x="25" y="63"/>
                    <a:pt x="21" y="59"/>
                    <a:pt x="21" y="53"/>
                  </a:cubicBezTo>
                  <a:cubicBezTo>
                    <a:pt x="21" y="48"/>
                    <a:pt x="25" y="43"/>
                    <a:pt x="31" y="43"/>
                  </a:cubicBezTo>
                  <a:close/>
                </a:path>
              </a:pathLst>
            </a:custGeom>
            <a:solidFill>
              <a:srgbClr val="00A3A1"/>
            </a:solidFill>
            <a:ln w="9525">
              <a:noFill/>
              <a:round/>
              <a:headEnd/>
              <a:tailEnd/>
            </a:ln>
          </p:spPr>
          <p:txBody>
            <a:bodyPr vert="horz" wrap="square" lIns="68411" tIns="34205" rIns="68411" bIns="34205" numCol="1" anchor="t" anchorCtr="0" compatLnSpc="1">
              <a:prstTxWarp prst="textNoShape">
                <a:avLst/>
              </a:prstTxWarp>
            </a:bodyPr>
            <a:lstStyle/>
            <a:p>
              <a:pPr defTabSz="456469"/>
              <a:endParaRPr lang="en-GB" sz="1793" dirty="0">
                <a:solidFill>
                  <a:srgbClr val="00338D"/>
                </a:solidFill>
              </a:endParaRPr>
            </a:p>
          </p:txBody>
        </p:sp>
      </p:grpSp>
      <p:sp>
        <p:nvSpPr>
          <p:cNvPr id="37" name="TextBox 36"/>
          <p:cNvSpPr txBox="1"/>
          <p:nvPr/>
        </p:nvSpPr>
        <p:spPr>
          <a:xfrm>
            <a:off x="2316437" y="3299162"/>
            <a:ext cx="1558235" cy="782907"/>
          </a:xfrm>
          <a:prstGeom prst="rect">
            <a:avLst/>
          </a:prstGeom>
        </p:spPr>
        <p:txBody>
          <a:bodyPr wrap="square" rtlCol="0">
            <a:spAutoFit/>
          </a:bodyPr>
          <a:lstStyle/>
          <a:p>
            <a:pPr defTabSz="456469"/>
            <a:r>
              <a:rPr lang="en-GB" sz="1496" b="1" kern="0" dirty="0">
                <a:solidFill>
                  <a:srgbClr val="00338D"/>
                </a:solidFill>
              </a:rPr>
              <a:t>CU1,000,000 per annum </a:t>
            </a:r>
            <a:r>
              <a:rPr lang="en-GB" sz="1496" b="1" dirty="0">
                <a:solidFill>
                  <a:srgbClr val="00338D"/>
                </a:solidFill>
              </a:rPr>
              <a:t>due at 31 Dec</a:t>
            </a:r>
            <a:endParaRPr lang="en-GB" sz="1496" b="1" kern="0" dirty="0">
              <a:solidFill>
                <a:srgbClr val="00338D"/>
              </a:solidFill>
            </a:endParaRPr>
          </a:p>
        </p:txBody>
      </p:sp>
      <p:sp>
        <p:nvSpPr>
          <p:cNvPr id="38" name="TextBox 37"/>
          <p:cNvSpPr txBox="1"/>
          <p:nvPr/>
        </p:nvSpPr>
        <p:spPr>
          <a:xfrm>
            <a:off x="4132598" y="3299162"/>
            <a:ext cx="1330116" cy="782907"/>
          </a:xfrm>
          <a:prstGeom prst="rect">
            <a:avLst/>
          </a:prstGeom>
        </p:spPr>
        <p:txBody>
          <a:bodyPr wrap="square" rtlCol="0">
            <a:spAutoFit/>
          </a:bodyPr>
          <a:lstStyle/>
          <a:p>
            <a:pPr defTabSz="456469"/>
            <a:r>
              <a:rPr lang="en-GB" sz="1496" b="1" kern="0" dirty="0">
                <a:solidFill>
                  <a:srgbClr val="00338D"/>
                </a:solidFill>
              </a:rPr>
              <a:t>No renewal no purchase option</a:t>
            </a:r>
          </a:p>
        </p:txBody>
      </p:sp>
      <p:sp>
        <p:nvSpPr>
          <p:cNvPr id="39" name="TextBox 38"/>
          <p:cNvSpPr txBox="1"/>
          <p:nvPr/>
        </p:nvSpPr>
        <p:spPr>
          <a:xfrm>
            <a:off x="5814655" y="3299162"/>
            <a:ext cx="1006029" cy="552715"/>
          </a:xfrm>
          <a:prstGeom prst="rect">
            <a:avLst/>
          </a:prstGeom>
        </p:spPr>
        <p:txBody>
          <a:bodyPr wrap="square" rtlCol="0">
            <a:spAutoFit/>
          </a:bodyPr>
          <a:lstStyle/>
          <a:p>
            <a:pPr defTabSz="456469"/>
            <a:r>
              <a:rPr lang="en-GB" sz="1496" b="1" kern="0" dirty="0">
                <a:solidFill>
                  <a:srgbClr val="00338D"/>
                </a:solidFill>
              </a:rPr>
              <a:t>Discount </a:t>
            </a:r>
            <a:br>
              <a:rPr lang="en-GB" sz="1496" b="1" kern="0" dirty="0">
                <a:solidFill>
                  <a:srgbClr val="00338D"/>
                </a:solidFill>
              </a:rPr>
            </a:br>
            <a:r>
              <a:rPr lang="en-GB" sz="1496" b="1" kern="0" dirty="0">
                <a:solidFill>
                  <a:srgbClr val="00338D"/>
                </a:solidFill>
              </a:rPr>
              <a:t>rate: 7%</a:t>
            </a:r>
          </a:p>
        </p:txBody>
      </p:sp>
      <p:sp>
        <p:nvSpPr>
          <p:cNvPr id="41" name="TextBox 40"/>
          <p:cNvSpPr txBox="1"/>
          <p:nvPr/>
        </p:nvSpPr>
        <p:spPr>
          <a:xfrm>
            <a:off x="7326902" y="3299162"/>
            <a:ext cx="1267769" cy="782907"/>
          </a:xfrm>
          <a:prstGeom prst="rect">
            <a:avLst/>
          </a:prstGeom>
        </p:spPr>
        <p:txBody>
          <a:bodyPr wrap="square" rtlCol="0">
            <a:spAutoFit/>
          </a:bodyPr>
          <a:lstStyle/>
          <a:p>
            <a:pPr defTabSz="456469"/>
            <a:r>
              <a:rPr lang="en-GB" sz="1496" b="1" kern="0" dirty="0">
                <a:solidFill>
                  <a:srgbClr val="00338D"/>
                </a:solidFill>
              </a:rPr>
              <a:t>Aircraft useful life: 20 years</a:t>
            </a:r>
          </a:p>
        </p:txBody>
      </p:sp>
      <p:grpSp>
        <p:nvGrpSpPr>
          <p:cNvPr id="40" name="Group 275"/>
          <p:cNvGrpSpPr/>
          <p:nvPr/>
        </p:nvGrpSpPr>
        <p:grpSpPr>
          <a:xfrm>
            <a:off x="978084" y="2273476"/>
            <a:ext cx="709499" cy="631767"/>
            <a:chOff x="1379538" y="2347912"/>
            <a:chExt cx="782638" cy="738188"/>
          </a:xfrm>
          <a:solidFill>
            <a:schemeClr val="accent2"/>
          </a:solidFill>
        </p:grpSpPr>
        <p:sp>
          <p:nvSpPr>
            <p:cNvPr id="43" name="Freeform 193"/>
            <p:cNvSpPr>
              <a:spLocks/>
            </p:cNvSpPr>
            <p:nvPr/>
          </p:nvSpPr>
          <p:spPr bwMode="auto">
            <a:xfrm>
              <a:off x="1452563" y="2347912"/>
              <a:ext cx="709613" cy="657225"/>
            </a:xfrm>
            <a:custGeom>
              <a:avLst/>
              <a:gdLst/>
              <a:ahLst/>
              <a:cxnLst>
                <a:cxn ang="0">
                  <a:pos x="511" y="110"/>
                </a:cxn>
                <a:cxn ang="0">
                  <a:pos x="535" y="20"/>
                </a:cxn>
                <a:cxn ang="0">
                  <a:pos x="443" y="36"/>
                </a:cxn>
                <a:cxn ang="0">
                  <a:pos x="60" y="455"/>
                </a:cxn>
                <a:cxn ang="0">
                  <a:pos x="511" y="110"/>
                </a:cxn>
              </a:cxnLst>
              <a:rect l="0" t="0" r="r" b="b"/>
              <a:pathLst>
                <a:path w="553" h="511">
                  <a:moveTo>
                    <a:pt x="511" y="110"/>
                  </a:moveTo>
                  <a:cubicBezTo>
                    <a:pt x="543" y="81"/>
                    <a:pt x="553" y="41"/>
                    <a:pt x="535" y="20"/>
                  </a:cubicBezTo>
                  <a:cubicBezTo>
                    <a:pt x="516" y="0"/>
                    <a:pt x="475" y="7"/>
                    <a:pt x="443" y="36"/>
                  </a:cubicBezTo>
                  <a:cubicBezTo>
                    <a:pt x="443" y="36"/>
                    <a:pt x="0" y="390"/>
                    <a:pt x="60" y="455"/>
                  </a:cubicBezTo>
                  <a:cubicBezTo>
                    <a:pt x="111" y="511"/>
                    <a:pt x="507" y="113"/>
                    <a:pt x="511" y="110"/>
                  </a:cubicBezTo>
                  <a:close/>
                </a:path>
              </a:pathLst>
            </a:custGeom>
            <a:grpFill/>
            <a:ln w="9525">
              <a:noFill/>
              <a:round/>
              <a:headEnd/>
              <a:tailEnd/>
            </a:ln>
          </p:spPr>
          <p:txBody>
            <a:bodyPr vert="horz" wrap="square" lIns="68411" tIns="34205" rIns="68411" bIns="34205" numCol="1" anchor="t" anchorCtr="0" compatLnSpc="1">
              <a:prstTxWarp prst="textNoShape">
                <a:avLst/>
              </a:prstTxWarp>
            </a:bodyPr>
            <a:lstStyle/>
            <a:p>
              <a:pPr defTabSz="456469"/>
              <a:endParaRPr lang="en-GB" sz="1793" dirty="0">
                <a:solidFill>
                  <a:srgbClr val="00338D"/>
                </a:solidFill>
              </a:endParaRPr>
            </a:p>
          </p:txBody>
        </p:sp>
        <p:sp>
          <p:nvSpPr>
            <p:cNvPr id="44" name="Freeform 194"/>
            <p:cNvSpPr>
              <a:spLocks/>
            </p:cNvSpPr>
            <p:nvPr/>
          </p:nvSpPr>
          <p:spPr bwMode="auto">
            <a:xfrm>
              <a:off x="1849438" y="2557462"/>
              <a:ext cx="155575" cy="522287"/>
            </a:xfrm>
            <a:custGeom>
              <a:avLst/>
              <a:gdLst/>
              <a:ahLst/>
              <a:cxnLst>
                <a:cxn ang="0">
                  <a:pos x="91" y="401"/>
                </a:cxn>
                <a:cxn ang="0">
                  <a:pos x="0" y="111"/>
                </a:cxn>
                <a:cxn ang="0">
                  <a:pos x="121" y="0"/>
                </a:cxn>
                <a:cxn ang="0">
                  <a:pos x="118" y="388"/>
                </a:cxn>
                <a:cxn ang="0">
                  <a:pos x="91" y="401"/>
                </a:cxn>
              </a:cxnLst>
              <a:rect l="0" t="0" r="r" b="b"/>
              <a:pathLst>
                <a:path w="121" h="407">
                  <a:moveTo>
                    <a:pt x="91" y="401"/>
                  </a:moveTo>
                  <a:cubicBezTo>
                    <a:pt x="47" y="347"/>
                    <a:pt x="0" y="111"/>
                    <a:pt x="0" y="111"/>
                  </a:cubicBezTo>
                  <a:cubicBezTo>
                    <a:pt x="121" y="0"/>
                    <a:pt x="121" y="0"/>
                    <a:pt x="121" y="0"/>
                  </a:cubicBezTo>
                  <a:cubicBezTo>
                    <a:pt x="118" y="388"/>
                    <a:pt x="118" y="388"/>
                    <a:pt x="118" y="388"/>
                  </a:cubicBezTo>
                  <a:cubicBezTo>
                    <a:pt x="118" y="388"/>
                    <a:pt x="97" y="407"/>
                    <a:pt x="91" y="401"/>
                  </a:cubicBezTo>
                  <a:close/>
                </a:path>
              </a:pathLst>
            </a:custGeom>
            <a:grpFill/>
            <a:ln w="9525">
              <a:noFill/>
              <a:round/>
              <a:headEnd/>
              <a:tailEnd/>
            </a:ln>
          </p:spPr>
          <p:txBody>
            <a:bodyPr vert="horz" wrap="square" lIns="68411" tIns="34205" rIns="68411" bIns="34205" numCol="1" anchor="t" anchorCtr="0" compatLnSpc="1">
              <a:prstTxWarp prst="textNoShape">
                <a:avLst/>
              </a:prstTxWarp>
            </a:bodyPr>
            <a:lstStyle/>
            <a:p>
              <a:pPr defTabSz="456469"/>
              <a:endParaRPr lang="en-GB" sz="1793" dirty="0">
                <a:solidFill>
                  <a:srgbClr val="00338D"/>
                </a:solidFill>
              </a:endParaRPr>
            </a:p>
          </p:txBody>
        </p:sp>
        <p:sp>
          <p:nvSpPr>
            <p:cNvPr id="45" name="Freeform 195"/>
            <p:cNvSpPr>
              <a:spLocks/>
            </p:cNvSpPr>
            <p:nvPr/>
          </p:nvSpPr>
          <p:spPr bwMode="auto">
            <a:xfrm>
              <a:off x="1419225" y="2457450"/>
              <a:ext cx="522288" cy="184150"/>
            </a:xfrm>
            <a:custGeom>
              <a:avLst/>
              <a:gdLst/>
              <a:ahLst/>
              <a:cxnLst>
                <a:cxn ang="0">
                  <a:pos x="6" y="26"/>
                </a:cxn>
                <a:cxn ang="0">
                  <a:pos x="286" y="143"/>
                </a:cxn>
                <a:cxn ang="0">
                  <a:pos x="407" y="32"/>
                </a:cxn>
                <a:cxn ang="0">
                  <a:pos x="21" y="0"/>
                </a:cxn>
                <a:cxn ang="0">
                  <a:pos x="6" y="26"/>
                </a:cxn>
              </a:cxnLst>
              <a:rect l="0" t="0" r="r" b="b"/>
              <a:pathLst>
                <a:path w="407" h="143">
                  <a:moveTo>
                    <a:pt x="6" y="26"/>
                  </a:moveTo>
                  <a:cubicBezTo>
                    <a:pt x="56" y="74"/>
                    <a:pt x="286" y="143"/>
                    <a:pt x="286" y="143"/>
                  </a:cubicBezTo>
                  <a:cubicBezTo>
                    <a:pt x="407" y="32"/>
                    <a:pt x="407" y="32"/>
                    <a:pt x="407" y="32"/>
                  </a:cubicBezTo>
                  <a:cubicBezTo>
                    <a:pt x="21" y="0"/>
                    <a:pt x="21" y="0"/>
                    <a:pt x="21" y="0"/>
                  </a:cubicBezTo>
                  <a:cubicBezTo>
                    <a:pt x="21" y="0"/>
                    <a:pt x="0" y="20"/>
                    <a:pt x="6" y="26"/>
                  </a:cubicBezTo>
                  <a:close/>
                </a:path>
              </a:pathLst>
            </a:custGeom>
            <a:grpFill/>
            <a:ln w="9525">
              <a:noFill/>
              <a:round/>
              <a:headEnd/>
              <a:tailEnd/>
            </a:ln>
          </p:spPr>
          <p:txBody>
            <a:bodyPr vert="horz" wrap="square" lIns="68411" tIns="34205" rIns="68411" bIns="34205" numCol="1" anchor="t" anchorCtr="0" compatLnSpc="1">
              <a:prstTxWarp prst="textNoShape">
                <a:avLst/>
              </a:prstTxWarp>
            </a:bodyPr>
            <a:lstStyle/>
            <a:p>
              <a:pPr defTabSz="456469"/>
              <a:endParaRPr lang="en-GB" sz="1793" dirty="0">
                <a:solidFill>
                  <a:srgbClr val="00338D"/>
                </a:solidFill>
              </a:endParaRPr>
            </a:p>
          </p:txBody>
        </p:sp>
        <p:sp>
          <p:nvSpPr>
            <p:cNvPr id="46" name="Freeform 196"/>
            <p:cNvSpPr>
              <a:spLocks/>
            </p:cNvSpPr>
            <p:nvPr/>
          </p:nvSpPr>
          <p:spPr bwMode="auto">
            <a:xfrm>
              <a:off x="1527175" y="2857500"/>
              <a:ext cx="79375" cy="228600"/>
            </a:xfrm>
            <a:custGeom>
              <a:avLst/>
              <a:gdLst/>
              <a:ahLst/>
              <a:cxnLst>
                <a:cxn ang="0">
                  <a:pos x="22" y="176"/>
                </a:cxn>
                <a:cxn ang="0">
                  <a:pos x="0" y="56"/>
                </a:cxn>
                <a:cxn ang="0">
                  <a:pos x="62" y="0"/>
                </a:cxn>
                <a:cxn ang="0">
                  <a:pos x="53" y="162"/>
                </a:cxn>
                <a:cxn ang="0">
                  <a:pos x="22" y="176"/>
                </a:cxn>
              </a:cxnLst>
              <a:rect l="0" t="0" r="r" b="b"/>
              <a:pathLst>
                <a:path w="62" h="178">
                  <a:moveTo>
                    <a:pt x="22" y="176"/>
                  </a:moveTo>
                  <a:cubicBezTo>
                    <a:pt x="5" y="155"/>
                    <a:pt x="0" y="56"/>
                    <a:pt x="0" y="56"/>
                  </a:cubicBezTo>
                  <a:cubicBezTo>
                    <a:pt x="62" y="0"/>
                    <a:pt x="62" y="0"/>
                    <a:pt x="62" y="0"/>
                  </a:cubicBezTo>
                  <a:cubicBezTo>
                    <a:pt x="53" y="162"/>
                    <a:pt x="53" y="162"/>
                    <a:pt x="53" y="162"/>
                  </a:cubicBezTo>
                  <a:cubicBezTo>
                    <a:pt x="53" y="162"/>
                    <a:pt x="23" y="178"/>
                    <a:pt x="22" y="176"/>
                  </a:cubicBezTo>
                  <a:close/>
                </a:path>
              </a:pathLst>
            </a:custGeom>
            <a:grpFill/>
            <a:ln w="9525">
              <a:noFill/>
              <a:round/>
              <a:headEnd/>
              <a:tailEnd/>
            </a:ln>
          </p:spPr>
          <p:txBody>
            <a:bodyPr vert="horz" wrap="square" lIns="68411" tIns="34205" rIns="68411" bIns="34205" numCol="1" anchor="t" anchorCtr="0" compatLnSpc="1">
              <a:prstTxWarp prst="textNoShape">
                <a:avLst/>
              </a:prstTxWarp>
            </a:bodyPr>
            <a:lstStyle/>
            <a:p>
              <a:pPr defTabSz="456469"/>
              <a:endParaRPr lang="en-GB" sz="1793" dirty="0">
                <a:solidFill>
                  <a:srgbClr val="00338D"/>
                </a:solidFill>
              </a:endParaRPr>
            </a:p>
          </p:txBody>
        </p:sp>
        <p:sp>
          <p:nvSpPr>
            <p:cNvPr id="47" name="Freeform 197"/>
            <p:cNvSpPr>
              <a:spLocks/>
            </p:cNvSpPr>
            <p:nvPr/>
          </p:nvSpPr>
          <p:spPr bwMode="auto">
            <a:xfrm>
              <a:off x="1379538" y="2863850"/>
              <a:ext cx="231775" cy="74612"/>
            </a:xfrm>
            <a:custGeom>
              <a:avLst/>
              <a:gdLst/>
              <a:ahLst/>
              <a:cxnLst>
                <a:cxn ang="0">
                  <a:pos x="2" y="26"/>
                </a:cxn>
                <a:cxn ang="0">
                  <a:pos x="119" y="58"/>
                </a:cxn>
                <a:cxn ang="0">
                  <a:pos x="181" y="1"/>
                </a:cxn>
                <a:cxn ang="0">
                  <a:pos x="21" y="0"/>
                </a:cxn>
                <a:cxn ang="0">
                  <a:pos x="2" y="26"/>
                </a:cxn>
              </a:cxnLst>
              <a:rect l="0" t="0" r="r" b="b"/>
              <a:pathLst>
                <a:path w="181" h="58">
                  <a:moveTo>
                    <a:pt x="2" y="26"/>
                  </a:moveTo>
                  <a:cubicBezTo>
                    <a:pt x="21" y="44"/>
                    <a:pt x="119" y="58"/>
                    <a:pt x="119" y="58"/>
                  </a:cubicBezTo>
                  <a:cubicBezTo>
                    <a:pt x="181" y="1"/>
                    <a:pt x="181" y="1"/>
                    <a:pt x="181" y="1"/>
                  </a:cubicBezTo>
                  <a:cubicBezTo>
                    <a:pt x="21" y="0"/>
                    <a:pt x="21" y="0"/>
                    <a:pt x="21" y="0"/>
                  </a:cubicBezTo>
                  <a:cubicBezTo>
                    <a:pt x="21" y="0"/>
                    <a:pt x="0" y="24"/>
                    <a:pt x="2" y="26"/>
                  </a:cubicBezTo>
                  <a:close/>
                </a:path>
              </a:pathLst>
            </a:custGeom>
            <a:grpFill/>
            <a:ln w="9525">
              <a:noFill/>
              <a:round/>
              <a:headEnd/>
              <a:tailEnd/>
            </a:ln>
          </p:spPr>
          <p:txBody>
            <a:bodyPr vert="horz" wrap="square" lIns="68411" tIns="34205" rIns="68411" bIns="34205" numCol="1" anchor="t" anchorCtr="0" compatLnSpc="1">
              <a:prstTxWarp prst="textNoShape">
                <a:avLst/>
              </a:prstTxWarp>
            </a:bodyPr>
            <a:lstStyle/>
            <a:p>
              <a:pPr defTabSz="456469"/>
              <a:endParaRPr lang="en-GB" sz="1793" dirty="0">
                <a:solidFill>
                  <a:srgbClr val="00338D"/>
                </a:solidFill>
              </a:endParaRPr>
            </a:p>
          </p:txBody>
        </p:sp>
      </p:grpSp>
      <p:grpSp>
        <p:nvGrpSpPr>
          <p:cNvPr id="48" name="Group 275"/>
          <p:cNvGrpSpPr/>
          <p:nvPr/>
        </p:nvGrpSpPr>
        <p:grpSpPr>
          <a:xfrm>
            <a:off x="7366702" y="2273476"/>
            <a:ext cx="709499" cy="631767"/>
            <a:chOff x="1379538" y="2347912"/>
            <a:chExt cx="782638" cy="738188"/>
          </a:xfrm>
          <a:solidFill>
            <a:schemeClr val="accent2"/>
          </a:solidFill>
        </p:grpSpPr>
        <p:sp>
          <p:nvSpPr>
            <p:cNvPr id="49" name="Freeform 193"/>
            <p:cNvSpPr>
              <a:spLocks/>
            </p:cNvSpPr>
            <p:nvPr/>
          </p:nvSpPr>
          <p:spPr bwMode="auto">
            <a:xfrm>
              <a:off x="1452563" y="2347912"/>
              <a:ext cx="709613" cy="657225"/>
            </a:xfrm>
            <a:custGeom>
              <a:avLst/>
              <a:gdLst/>
              <a:ahLst/>
              <a:cxnLst>
                <a:cxn ang="0">
                  <a:pos x="511" y="110"/>
                </a:cxn>
                <a:cxn ang="0">
                  <a:pos x="535" y="20"/>
                </a:cxn>
                <a:cxn ang="0">
                  <a:pos x="443" y="36"/>
                </a:cxn>
                <a:cxn ang="0">
                  <a:pos x="60" y="455"/>
                </a:cxn>
                <a:cxn ang="0">
                  <a:pos x="511" y="110"/>
                </a:cxn>
              </a:cxnLst>
              <a:rect l="0" t="0" r="r" b="b"/>
              <a:pathLst>
                <a:path w="553" h="511">
                  <a:moveTo>
                    <a:pt x="511" y="110"/>
                  </a:moveTo>
                  <a:cubicBezTo>
                    <a:pt x="543" y="81"/>
                    <a:pt x="553" y="41"/>
                    <a:pt x="535" y="20"/>
                  </a:cubicBezTo>
                  <a:cubicBezTo>
                    <a:pt x="516" y="0"/>
                    <a:pt x="475" y="7"/>
                    <a:pt x="443" y="36"/>
                  </a:cubicBezTo>
                  <a:cubicBezTo>
                    <a:pt x="443" y="36"/>
                    <a:pt x="0" y="390"/>
                    <a:pt x="60" y="455"/>
                  </a:cubicBezTo>
                  <a:cubicBezTo>
                    <a:pt x="111" y="511"/>
                    <a:pt x="507" y="113"/>
                    <a:pt x="511" y="110"/>
                  </a:cubicBezTo>
                  <a:close/>
                </a:path>
              </a:pathLst>
            </a:custGeom>
            <a:grpFill/>
            <a:ln w="9525">
              <a:noFill/>
              <a:round/>
              <a:headEnd/>
              <a:tailEnd/>
            </a:ln>
          </p:spPr>
          <p:txBody>
            <a:bodyPr vert="horz" wrap="square" lIns="68411" tIns="34205" rIns="68411" bIns="34205" numCol="1" anchor="t" anchorCtr="0" compatLnSpc="1">
              <a:prstTxWarp prst="textNoShape">
                <a:avLst/>
              </a:prstTxWarp>
            </a:bodyPr>
            <a:lstStyle/>
            <a:p>
              <a:pPr defTabSz="456469"/>
              <a:endParaRPr lang="en-GB" sz="1793" dirty="0">
                <a:solidFill>
                  <a:srgbClr val="00338D"/>
                </a:solidFill>
              </a:endParaRPr>
            </a:p>
          </p:txBody>
        </p:sp>
        <p:sp>
          <p:nvSpPr>
            <p:cNvPr id="50" name="Freeform 194"/>
            <p:cNvSpPr>
              <a:spLocks/>
            </p:cNvSpPr>
            <p:nvPr/>
          </p:nvSpPr>
          <p:spPr bwMode="auto">
            <a:xfrm>
              <a:off x="1849438" y="2557462"/>
              <a:ext cx="155575" cy="522287"/>
            </a:xfrm>
            <a:custGeom>
              <a:avLst/>
              <a:gdLst/>
              <a:ahLst/>
              <a:cxnLst>
                <a:cxn ang="0">
                  <a:pos x="91" y="401"/>
                </a:cxn>
                <a:cxn ang="0">
                  <a:pos x="0" y="111"/>
                </a:cxn>
                <a:cxn ang="0">
                  <a:pos x="121" y="0"/>
                </a:cxn>
                <a:cxn ang="0">
                  <a:pos x="118" y="388"/>
                </a:cxn>
                <a:cxn ang="0">
                  <a:pos x="91" y="401"/>
                </a:cxn>
              </a:cxnLst>
              <a:rect l="0" t="0" r="r" b="b"/>
              <a:pathLst>
                <a:path w="121" h="407">
                  <a:moveTo>
                    <a:pt x="91" y="401"/>
                  </a:moveTo>
                  <a:cubicBezTo>
                    <a:pt x="47" y="347"/>
                    <a:pt x="0" y="111"/>
                    <a:pt x="0" y="111"/>
                  </a:cubicBezTo>
                  <a:cubicBezTo>
                    <a:pt x="121" y="0"/>
                    <a:pt x="121" y="0"/>
                    <a:pt x="121" y="0"/>
                  </a:cubicBezTo>
                  <a:cubicBezTo>
                    <a:pt x="118" y="388"/>
                    <a:pt x="118" y="388"/>
                    <a:pt x="118" y="388"/>
                  </a:cubicBezTo>
                  <a:cubicBezTo>
                    <a:pt x="118" y="388"/>
                    <a:pt x="97" y="407"/>
                    <a:pt x="91" y="401"/>
                  </a:cubicBezTo>
                  <a:close/>
                </a:path>
              </a:pathLst>
            </a:custGeom>
            <a:grpFill/>
            <a:ln w="9525">
              <a:noFill/>
              <a:round/>
              <a:headEnd/>
              <a:tailEnd/>
            </a:ln>
          </p:spPr>
          <p:txBody>
            <a:bodyPr vert="horz" wrap="square" lIns="68411" tIns="34205" rIns="68411" bIns="34205" numCol="1" anchor="t" anchorCtr="0" compatLnSpc="1">
              <a:prstTxWarp prst="textNoShape">
                <a:avLst/>
              </a:prstTxWarp>
            </a:bodyPr>
            <a:lstStyle/>
            <a:p>
              <a:pPr defTabSz="456469"/>
              <a:endParaRPr lang="en-GB" sz="1793" dirty="0">
                <a:solidFill>
                  <a:srgbClr val="00338D"/>
                </a:solidFill>
              </a:endParaRPr>
            </a:p>
          </p:txBody>
        </p:sp>
        <p:sp>
          <p:nvSpPr>
            <p:cNvPr id="51" name="Freeform 195"/>
            <p:cNvSpPr>
              <a:spLocks/>
            </p:cNvSpPr>
            <p:nvPr/>
          </p:nvSpPr>
          <p:spPr bwMode="auto">
            <a:xfrm>
              <a:off x="1419225" y="2457450"/>
              <a:ext cx="522288" cy="184150"/>
            </a:xfrm>
            <a:custGeom>
              <a:avLst/>
              <a:gdLst/>
              <a:ahLst/>
              <a:cxnLst>
                <a:cxn ang="0">
                  <a:pos x="6" y="26"/>
                </a:cxn>
                <a:cxn ang="0">
                  <a:pos x="286" y="143"/>
                </a:cxn>
                <a:cxn ang="0">
                  <a:pos x="407" y="32"/>
                </a:cxn>
                <a:cxn ang="0">
                  <a:pos x="21" y="0"/>
                </a:cxn>
                <a:cxn ang="0">
                  <a:pos x="6" y="26"/>
                </a:cxn>
              </a:cxnLst>
              <a:rect l="0" t="0" r="r" b="b"/>
              <a:pathLst>
                <a:path w="407" h="143">
                  <a:moveTo>
                    <a:pt x="6" y="26"/>
                  </a:moveTo>
                  <a:cubicBezTo>
                    <a:pt x="56" y="74"/>
                    <a:pt x="286" y="143"/>
                    <a:pt x="286" y="143"/>
                  </a:cubicBezTo>
                  <a:cubicBezTo>
                    <a:pt x="407" y="32"/>
                    <a:pt x="407" y="32"/>
                    <a:pt x="407" y="32"/>
                  </a:cubicBezTo>
                  <a:cubicBezTo>
                    <a:pt x="21" y="0"/>
                    <a:pt x="21" y="0"/>
                    <a:pt x="21" y="0"/>
                  </a:cubicBezTo>
                  <a:cubicBezTo>
                    <a:pt x="21" y="0"/>
                    <a:pt x="0" y="20"/>
                    <a:pt x="6" y="26"/>
                  </a:cubicBezTo>
                  <a:close/>
                </a:path>
              </a:pathLst>
            </a:custGeom>
            <a:grpFill/>
            <a:ln w="9525">
              <a:noFill/>
              <a:round/>
              <a:headEnd/>
              <a:tailEnd/>
            </a:ln>
          </p:spPr>
          <p:txBody>
            <a:bodyPr vert="horz" wrap="square" lIns="68411" tIns="34205" rIns="68411" bIns="34205" numCol="1" anchor="t" anchorCtr="0" compatLnSpc="1">
              <a:prstTxWarp prst="textNoShape">
                <a:avLst/>
              </a:prstTxWarp>
            </a:bodyPr>
            <a:lstStyle/>
            <a:p>
              <a:pPr defTabSz="456469"/>
              <a:endParaRPr lang="en-GB" sz="1793" dirty="0">
                <a:solidFill>
                  <a:srgbClr val="00338D"/>
                </a:solidFill>
              </a:endParaRPr>
            </a:p>
          </p:txBody>
        </p:sp>
        <p:sp>
          <p:nvSpPr>
            <p:cNvPr id="52" name="Freeform 196"/>
            <p:cNvSpPr>
              <a:spLocks/>
            </p:cNvSpPr>
            <p:nvPr/>
          </p:nvSpPr>
          <p:spPr bwMode="auto">
            <a:xfrm>
              <a:off x="1527175" y="2857500"/>
              <a:ext cx="79375" cy="228600"/>
            </a:xfrm>
            <a:custGeom>
              <a:avLst/>
              <a:gdLst/>
              <a:ahLst/>
              <a:cxnLst>
                <a:cxn ang="0">
                  <a:pos x="22" y="176"/>
                </a:cxn>
                <a:cxn ang="0">
                  <a:pos x="0" y="56"/>
                </a:cxn>
                <a:cxn ang="0">
                  <a:pos x="62" y="0"/>
                </a:cxn>
                <a:cxn ang="0">
                  <a:pos x="53" y="162"/>
                </a:cxn>
                <a:cxn ang="0">
                  <a:pos x="22" y="176"/>
                </a:cxn>
              </a:cxnLst>
              <a:rect l="0" t="0" r="r" b="b"/>
              <a:pathLst>
                <a:path w="62" h="178">
                  <a:moveTo>
                    <a:pt x="22" y="176"/>
                  </a:moveTo>
                  <a:cubicBezTo>
                    <a:pt x="5" y="155"/>
                    <a:pt x="0" y="56"/>
                    <a:pt x="0" y="56"/>
                  </a:cubicBezTo>
                  <a:cubicBezTo>
                    <a:pt x="62" y="0"/>
                    <a:pt x="62" y="0"/>
                    <a:pt x="62" y="0"/>
                  </a:cubicBezTo>
                  <a:cubicBezTo>
                    <a:pt x="53" y="162"/>
                    <a:pt x="53" y="162"/>
                    <a:pt x="53" y="162"/>
                  </a:cubicBezTo>
                  <a:cubicBezTo>
                    <a:pt x="53" y="162"/>
                    <a:pt x="23" y="178"/>
                    <a:pt x="22" y="176"/>
                  </a:cubicBezTo>
                  <a:close/>
                </a:path>
              </a:pathLst>
            </a:custGeom>
            <a:grpFill/>
            <a:ln w="9525">
              <a:noFill/>
              <a:round/>
              <a:headEnd/>
              <a:tailEnd/>
            </a:ln>
          </p:spPr>
          <p:txBody>
            <a:bodyPr vert="horz" wrap="square" lIns="68411" tIns="34205" rIns="68411" bIns="34205" numCol="1" anchor="t" anchorCtr="0" compatLnSpc="1">
              <a:prstTxWarp prst="textNoShape">
                <a:avLst/>
              </a:prstTxWarp>
            </a:bodyPr>
            <a:lstStyle/>
            <a:p>
              <a:pPr defTabSz="456469"/>
              <a:endParaRPr lang="en-GB" sz="1793" dirty="0">
                <a:solidFill>
                  <a:srgbClr val="00338D"/>
                </a:solidFill>
              </a:endParaRPr>
            </a:p>
          </p:txBody>
        </p:sp>
        <p:sp>
          <p:nvSpPr>
            <p:cNvPr id="53" name="Freeform 197"/>
            <p:cNvSpPr>
              <a:spLocks/>
            </p:cNvSpPr>
            <p:nvPr/>
          </p:nvSpPr>
          <p:spPr bwMode="auto">
            <a:xfrm>
              <a:off x="1379538" y="2863850"/>
              <a:ext cx="231775" cy="74612"/>
            </a:xfrm>
            <a:custGeom>
              <a:avLst/>
              <a:gdLst/>
              <a:ahLst/>
              <a:cxnLst>
                <a:cxn ang="0">
                  <a:pos x="2" y="26"/>
                </a:cxn>
                <a:cxn ang="0">
                  <a:pos x="119" y="58"/>
                </a:cxn>
                <a:cxn ang="0">
                  <a:pos x="181" y="1"/>
                </a:cxn>
                <a:cxn ang="0">
                  <a:pos x="21" y="0"/>
                </a:cxn>
                <a:cxn ang="0">
                  <a:pos x="2" y="26"/>
                </a:cxn>
              </a:cxnLst>
              <a:rect l="0" t="0" r="r" b="b"/>
              <a:pathLst>
                <a:path w="181" h="58">
                  <a:moveTo>
                    <a:pt x="2" y="26"/>
                  </a:moveTo>
                  <a:cubicBezTo>
                    <a:pt x="21" y="44"/>
                    <a:pt x="119" y="58"/>
                    <a:pt x="119" y="58"/>
                  </a:cubicBezTo>
                  <a:cubicBezTo>
                    <a:pt x="181" y="1"/>
                    <a:pt x="181" y="1"/>
                    <a:pt x="181" y="1"/>
                  </a:cubicBezTo>
                  <a:cubicBezTo>
                    <a:pt x="21" y="0"/>
                    <a:pt x="21" y="0"/>
                    <a:pt x="21" y="0"/>
                  </a:cubicBezTo>
                  <a:cubicBezTo>
                    <a:pt x="21" y="0"/>
                    <a:pt x="0" y="24"/>
                    <a:pt x="2" y="26"/>
                  </a:cubicBezTo>
                  <a:close/>
                </a:path>
              </a:pathLst>
            </a:custGeom>
            <a:grpFill/>
            <a:ln w="9525">
              <a:noFill/>
              <a:round/>
              <a:headEnd/>
              <a:tailEnd/>
            </a:ln>
          </p:spPr>
          <p:txBody>
            <a:bodyPr vert="horz" wrap="square" lIns="68411" tIns="34205" rIns="68411" bIns="34205" numCol="1" anchor="t" anchorCtr="0" compatLnSpc="1">
              <a:prstTxWarp prst="textNoShape">
                <a:avLst/>
              </a:prstTxWarp>
            </a:bodyPr>
            <a:lstStyle/>
            <a:p>
              <a:pPr defTabSz="456469"/>
              <a:endParaRPr lang="en-GB" sz="1793" dirty="0">
                <a:solidFill>
                  <a:srgbClr val="00338D"/>
                </a:solidFill>
              </a:endParaRPr>
            </a:p>
          </p:txBody>
        </p:sp>
      </p:grpSp>
      <p:sp>
        <p:nvSpPr>
          <p:cNvPr id="54" name="TextBox 53"/>
          <p:cNvSpPr txBox="1"/>
          <p:nvPr/>
        </p:nvSpPr>
        <p:spPr>
          <a:xfrm>
            <a:off x="5889750" y="2067766"/>
            <a:ext cx="397042" cy="360947"/>
          </a:xfrm>
          <a:prstGeom prst="rect">
            <a:avLst/>
          </a:prstGeom>
          <a:noFill/>
        </p:spPr>
        <p:txBody>
          <a:bodyPr wrap="none" lIns="54610" tIns="54610" rIns="54610" bIns="54610" rtlCol="0">
            <a:noAutofit/>
          </a:bodyPr>
          <a:lstStyle/>
          <a:p>
            <a:pPr>
              <a:spcAft>
                <a:spcPts val="600"/>
              </a:spcAft>
            </a:pPr>
            <a:r>
              <a:rPr lang="en-US" sz="6000" b="1" dirty="0" smtClean="0">
                <a:solidFill>
                  <a:srgbClr val="00A3A1"/>
                </a:solidFill>
              </a:rPr>
              <a:t>%</a:t>
            </a:r>
          </a:p>
        </p:txBody>
      </p:sp>
    </p:spTree>
    <p:extLst>
      <p:ext uri="{BB962C8B-B14F-4D97-AF65-F5344CB8AC3E}">
        <p14:creationId xmlns:p14="http://schemas.microsoft.com/office/powerpoint/2010/main" xmlns="" val="286370959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lstStyle/>
          <a:p>
            <a:r>
              <a:rPr lang="en-US" sz="5400" dirty="0"/>
              <a:t>Applying the new lease definition</a:t>
            </a:r>
          </a:p>
        </p:txBody>
      </p:sp>
      <p:sp>
        <p:nvSpPr>
          <p:cNvPr id="3" name="Rounded Rectangle 2"/>
          <p:cNvSpPr/>
          <p:nvPr/>
        </p:nvSpPr>
        <p:spPr>
          <a:xfrm>
            <a:off x="3315048" y="1404029"/>
            <a:ext cx="2452527" cy="908575"/>
          </a:xfrm>
          <a:prstGeom prst="roundRect">
            <a:avLst>
              <a:gd name="adj" fmla="val 50000"/>
            </a:avLst>
          </a:prstGeom>
          <a:solidFill>
            <a:srgbClr val="00338D"/>
          </a:solidFill>
          <a:ln>
            <a:solidFill>
              <a:srgbClr val="00338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61822"/>
            <a:r>
              <a:rPr lang="en-US" sz="1477" b="1" dirty="0">
                <a:solidFill>
                  <a:prstClr val="white"/>
                </a:solidFill>
              </a:rPr>
              <a:t>Companies can choose whether to:</a:t>
            </a:r>
          </a:p>
        </p:txBody>
      </p:sp>
      <p:sp>
        <p:nvSpPr>
          <p:cNvPr id="14" name="Rounded Rectangle 13"/>
          <p:cNvSpPr/>
          <p:nvPr/>
        </p:nvSpPr>
        <p:spPr>
          <a:xfrm>
            <a:off x="1745621" y="3273522"/>
            <a:ext cx="2452527" cy="996726"/>
          </a:xfrm>
          <a:prstGeom prst="roundRect">
            <a:avLst>
              <a:gd name="adj" fmla="val 50000"/>
            </a:avLst>
          </a:prstGeom>
          <a:solidFill>
            <a:srgbClr val="00A3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61822"/>
            <a:r>
              <a:rPr lang="en-US" sz="1477" b="1" dirty="0">
                <a:solidFill>
                  <a:prstClr val="white"/>
                </a:solidFill>
              </a:rPr>
              <a:t>Apply the new definition to all contracts</a:t>
            </a:r>
          </a:p>
        </p:txBody>
      </p:sp>
      <p:sp>
        <p:nvSpPr>
          <p:cNvPr id="15" name="Rounded Rectangle 14"/>
          <p:cNvSpPr/>
          <p:nvPr/>
        </p:nvSpPr>
        <p:spPr>
          <a:xfrm>
            <a:off x="4879277" y="3273522"/>
            <a:ext cx="2452527" cy="996726"/>
          </a:xfrm>
          <a:prstGeom prst="roundRect">
            <a:avLst>
              <a:gd name="adj" fmla="val 50000"/>
            </a:avLst>
          </a:prstGeom>
          <a:solidFill>
            <a:srgbClr val="0091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61822"/>
            <a:r>
              <a:rPr lang="en-US" sz="1477" b="1" dirty="0">
                <a:solidFill>
                  <a:schemeClr val="bg1"/>
                </a:solidFill>
              </a:rPr>
              <a:t>Apply a practical expedient to ‘grandfather’</a:t>
            </a:r>
          </a:p>
        </p:txBody>
      </p:sp>
      <p:cxnSp>
        <p:nvCxnSpPr>
          <p:cNvPr id="6" name="Elbow Connector 5"/>
          <p:cNvCxnSpPr>
            <a:stCxn id="3" idx="2"/>
            <a:endCxn id="14" idx="0"/>
          </p:cNvCxnSpPr>
          <p:nvPr/>
        </p:nvCxnSpPr>
        <p:spPr>
          <a:xfrm rot="5400000">
            <a:off x="3276140" y="2008350"/>
            <a:ext cx="960918" cy="1569427"/>
          </a:xfrm>
          <a:prstGeom prst="bentConnector3">
            <a:avLst/>
          </a:prstGeom>
          <a:ln>
            <a:solidFill>
              <a:schemeClr val="bg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 name="Elbow Connector 10"/>
          <p:cNvCxnSpPr>
            <a:stCxn id="3" idx="2"/>
            <a:endCxn id="15" idx="0"/>
          </p:cNvCxnSpPr>
          <p:nvPr/>
        </p:nvCxnSpPr>
        <p:spPr>
          <a:xfrm rot="16200000" flipH="1">
            <a:off x="4842967" y="2010948"/>
            <a:ext cx="960918" cy="1564229"/>
          </a:xfrm>
          <a:prstGeom prst="bentConnector3">
            <a:avLst/>
          </a:prstGeom>
          <a:ln>
            <a:solidFill>
              <a:schemeClr val="bg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4262245" y="3612066"/>
            <a:ext cx="552936" cy="319639"/>
          </a:xfrm>
          <a:prstGeom prst="rect">
            <a:avLst/>
          </a:prstGeom>
          <a:noFill/>
        </p:spPr>
        <p:txBody>
          <a:bodyPr wrap="square" rtlCol="0">
            <a:spAutoFit/>
          </a:bodyPr>
          <a:lstStyle/>
          <a:p>
            <a:pPr algn="ctr" defTabSz="561822"/>
            <a:r>
              <a:rPr lang="en-US" sz="1477" b="1" dirty="0">
                <a:solidFill>
                  <a:srgbClr val="000000"/>
                </a:solidFill>
              </a:rPr>
              <a:t>or</a:t>
            </a:r>
          </a:p>
        </p:txBody>
      </p:sp>
      <p:sp>
        <p:nvSpPr>
          <p:cNvPr id="9" name="Down Arrow 8"/>
          <p:cNvSpPr/>
          <p:nvPr>
            <p:custDataLst>
              <p:tags r:id="rId2"/>
            </p:custDataLst>
          </p:nvPr>
        </p:nvSpPr>
        <p:spPr>
          <a:xfrm rot="10800000">
            <a:off x="3135702" y="4881466"/>
            <a:ext cx="690429" cy="643757"/>
          </a:xfrm>
          <a:prstGeom prst="down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61822"/>
            <a:endParaRPr lang="en-GB" sz="2215" dirty="0">
              <a:solidFill>
                <a:prstClr val="white"/>
              </a:solidFill>
            </a:endParaRPr>
          </a:p>
        </p:txBody>
      </p:sp>
      <p:sp>
        <p:nvSpPr>
          <p:cNvPr id="10" name="Down Arrow 9"/>
          <p:cNvSpPr/>
          <p:nvPr>
            <p:custDataLst>
              <p:tags r:id="rId3"/>
            </p:custDataLst>
          </p:nvPr>
        </p:nvSpPr>
        <p:spPr>
          <a:xfrm rot="10800000">
            <a:off x="1782282" y="4881467"/>
            <a:ext cx="690429" cy="643757"/>
          </a:xfrm>
          <a:prstGeom prst="down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61822"/>
            <a:endParaRPr lang="en-GB" sz="2215" dirty="0">
              <a:solidFill>
                <a:prstClr val="white"/>
              </a:solidFill>
            </a:endParaRPr>
          </a:p>
        </p:txBody>
      </p:sp>
      <p:sp>
        <p:nvSpPr>
          <p:cNvPr id="12" name="Text Placeholder 1"/>
          <p:cNvSpPr txBox="1">
            <a:spLocks/>
          </p:cNvSpPr>
          <p:nvPr>
            <p:custDataLst>
              <p:tags r:id="rId4"/>
            </p:custDataLst>
          </p:nvPr>
        </p:nvSpPr>
        <p:spPr>
          <a:xfrm>
            <a:off x="2727177" y="4498478"/>
            <a:ext cx="1631301" cy="421077"/>
          </a:xfrm>
          <a:prstGeom prst="rect">
            <a:avLst/>
          </a:prstGeom>
        </p:spPr>
        <p:txBody>
          <a:bodyPr lIns="0" tIns="0" rIns="0" bIns="0"/>
          <a:lstStyle>
            <a:lvl1pPr marL="0" indent="0" algn="l" defTabSz="457200" rtl="0" eaLnBrk="1" latinLnBrk="0" hangingPunct="1">
              <a:spcBef>
                <a:spcPts val="0"/>
              </a:spcBef>
              <a:spcAft>
                <a:spcPts val="300"/>
              </a:spcAft>
              <a:buFont typeface="Lucida Grande"/>
              <a:buNone/>
              <a:defRPr sz="2000" b="1" i="0" kern="1200">
                <a:solidFill>
                  <a:schemeClr val="tx1"/>
                </a:solidFill>
                <a:latin typeface="Univers for KPMG"/>
                <a:ea typeface="+mn-ea"/>
                <a:cs typeface="Univers for KPMG"/>
              </a:defRPr>
            </a:lvl1pPr>
            <a:lvl2pPr marL="0" indent="0" algn="l" defTabSz="457200" rtl="0" eaLnBrk="1" latinLnBrk="0" hangingPunct="1">
              <a:lnSpc>
                <a:spcPct val="90000"/>
              </a:lnSpc>
              <a:spcBef>
                <a:spcPts val="0"/>
              </a:spcBef>
              <a:spcAft>
                <a:spcPts val="900"/>
              </a:spcAft>
              <a:buFont typeface="Arial"/>
              <a:buNone/>
              <a:defRPr sz="2000" b="0" i="0" kern="1200">
                <a:solidFill>
                  <a:schemeClr val="tx1"/>
                </a:solidFill>
                <a:latin typeface="Univers for KPMG Light"/>
                <a:ea typeface="+mn-ea"/>
                <a:cs typeface="Univers for KPMG Light"/>
              </a:defRPr>
            </a:lvl2pPr>
            <a:lvl3pPr marL="228600" indent="-228600" algn="l" defTabSz="457200" rtl="0" eaLnBrk="1" latinLnBrk="0" hangingPunct="1">
              <a:spcBef>
                <a:spcPts val="0"/>
              </a:spcBef>
              <a:spcAft>
                <a:spcPts val="300"/>
              </a:spcAft>
              <a:buFont typeface="Lucida Grande"/>
              <a:buChar char="—"/>
              <a:defRPr sz="2000" b="0" i="0" kern="1200">
                <a:solidFill>
                  <a:schemeClr val="tx1"/>
                </a:solidFill>
                <a:latin typeface="Univers for KPMG Light"/>
                <a:ea typeface="+mn-ea"/>
                <a:cs typeface="Univers for KPMG Light"/>
              </a:defRPr>
            </a:lvl3pPr>
            <a:lvl4pPr marL="342900" indent="-114300" algn="l" defTabSz="457200" rtl="0" eaLnBrk="1" latinLnBrk="0" hangingPunct="1">
              <a:spcBef>
                <a:spcPts val="0"/>
              </a:spcBef>
              <a:spcAft>
                <a:spcPts val="300"/>
              </a:spcAft>
              <a:buFont typeface="Arial"/>
              <a:buChar char="–"/>
              <a:defRPr sz="2000" b="0" i="0" kern="1200">
                <a:solidFill>
                  <a:schemeClr val="tx1"/>
                </a:solidFill>
                <a:latin typeface="Univers for KPMG Light"/>
                <a:ea typeface="+mn-ea"/>
                <a:cs typeface="Univers for KPMG Light"/>
              </a:defRPr>
            </a:lvl4pPr>
            <a:lvl5pPr marL="0" indent="0" algn="l" defTabSz="457200" rtl="0" eaLnBrk="1" latinLnBrk="0" hangingPunct="1">
              <a:spcBef>
                <a:spcPts val="0"/>
              </a:spcBef>
              <a:spcAft>
                <a:spcPts val="300"/>
              </a:spcAft>
              <a:buFont typeface="Arial"/>
              <a:buNone/>
              <a:defRPr sz="2000" b="0" i="0" kern="1200">
                <a:solidFill>
                  <a:schemeClr val="accent6"/>
                </a:solidFill>
                <a:latin typeface="Univers for KPMG Light"/>
                <a:ea typeface="+mn-ea"/>
                <a:cs typeface="Univers for KPMG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sz="1846" dirty="0">
                <a:solidFill>
                  <a:srgbClr val="6D2077"/>
                </a:solidFill>
                <a:latin typeface="+mn-lt"/>
                <a:cs typeface="Arial" panose="020B0604020202020204" pitchFamily="34" charset="0"/>
              </a:rPr>
              <a:t>Comparability</a:t>
            </a:r>
          </a:p>
          <a:p>
            <a:pPr algn="ctr"/>
            <a:endParaRPr lang="en-GB" sz="1846" dirty="0">
              <a:solidFill>
                <a:srgbClr val="6D2077"/>
              </a:solidFill>
              <a:latin typeface="+mn-lt"/>
              <a:cs typeface="Arial" panose="020B0604020202020204" pitchFamily="34" charset="0"/>
            </a:endParaRPr>
          </a:p>
        </p:txBody>
      </p:sp>
      <p:sp>
        <p:nvSpPr>
          <p:cNvPr id="13" name="Text Placeholder 1"/>
          <p:cNvSpPr txBox="1">
            <a:spLocks/>
          </p:cNvSpPr>
          <p:nvPr>
            <p:custDataLst>
              <p:tags r:id="rId5"/>
            </p:custDataLst>
          </p:nvPr>
        </p:nvSpPr>
        <p:spPr>
          <a:xfrm>
            <a:off x="1459651" y="4498428"/>
            <a:ext cx="1226499" cy="416138"/>
          </a:xfrm>
          <a:prstGeom prst="rect">
            <a:avLst/>
          </a:prstGeom>
        </p:spPr>
        <p:txBody>
          <a:bodyPr lIns="0" tIns="0" rIns="0" bIns="0"/>
          <a:lstStyle>
            <a:lvl1pPr marL="0" indent="0" algn="l" defTabSz="457200" rtl="0" eaLnBrk="1" latinLnBrk="0" hangingPunct="1">
              <a:spcBef>
                <a:spcPts val="0"/>
              </a:spcBef>
              <a:spcAft>
                <a:spcPts val="300"/>
              </a:spcAft>
              <a:buFont typeface="Lucida Grande"/>
              <a:buNone/>
              <a:defRPr sz="2000" b="1" i="0" kern="1200">
                <a:solidFill>
                  <a:schemeClr val="tx1"/>
                </a:solidFill>
                <a:latin typeface="Univers for KPMG"/>
                <a:ea typeface="+mn-ea"/>
                <a:cs typeface="Univers for KPMG"/>
              </a:defRPr>
            </a:lvl1pPr>
            <a:lvl2pPr marL="0" indent="0" algn="l" defTabSz="457200" rtl="0" eaLnBrk="1" latinLnBrk="0" hangingPunct="1">
              <a:lnSpc>
                <a:spcPct val="90000"/>
              </a:lnSpc>
              <a:spcBef>
                <a:spcPts val="0"/>
              </a:spcBef>
              <a:spcAft>
                <a:spcPts val="900"/>
              </a:spcAft>
              <a:buFont typeface="Arial"/>
              <a:buNone/>
              <a:defRPr sz="2000" b="0" i="0" kern="1200">
                <a:solidFill>
                  <a:schemeClr val="tx1"/>
                </a:solidFill>
                <a:latin typeface="Univers for KPMG Light"/>
                <a:ea typeface="+mn-ea"/>
                <a:cs typeface="Univers for KPMG Light"/>
              </a:defRPr>
            </a:lvl2pPr>
            <a:lvl3pPr marL="228600" indent="-228600" algn="l" defTabSz="457200" rtl="0" eaLnBrk="1" latinLnBrk="0" hangingPunct="1">
              <a:spcBef>
                <a:spcPts val="0"/>
              </a:spcBef>
              <a:spcAft>
                <a:spcPts val="300"/>
              </a:spcAft>
              <a:buFont typeface="Lucida Grande"/>
              <a:buChar char="—"/>
              <a:defRPr sz="2000" b="0" i="0" kern="1200">
                <a:solidFill>
                  <a:schemeClr val="tx1"/>
                </a:solidFill>
                <a:latin typeface="Univers for KPMG Light"/>
                <a:ea typeface="+mn-ea"/>
                <a:cs typeface="Univers for KPMG Light"/>
              </a:defRPr>
            </a:lvl3pPr>
            <a:lvl4pPr marL="342900" indent="-114300" algn="l" defTabSz="457200" rtl="0" eaLnBrk="1" latinLnBrk="0" hangingPunct="1">
              <a:spcBef>
                <a:spcPts val="0"/>
              </a:spcBef>
              <a:spcAft>
                <a:spcPts val="300"/>
              </a:spcAft>
              <a:buFont typeface="Arial"/>
              <a:buChar char="–"/>
              <a:defRPr sz="2000" b="0" i="0" kern="1200">
                <a:solidFill>
                  <a:schemeClr val="tx1"/>
                </a:solidFill>
                <a:latin typeface="Univers for KPMG Light"/>
                <a:ea typeface="+mn-ea"/>
                <a:cs typeface="Univers for KPMG Light"/>
              </a:defRPr>
            </a:lvl4pPr>
            <a:lvl5pPr marL="0" indent="0" algn="l" defTabSz="457200" rtl="0" eaLnBrk="1" latinLnBrk="0" hangingPunct="1">
              <a:spcBef>
                <a:spcPts val="0"/>
              </a:spcBef>
              <a:spcAft>
                <a:spcPts val="300"/>
              </a:spcAft>
              <a:buFont typeface="Arial"/>
              <a:buNone/>
              <a:defRPr sz="2000" b="0" i="0" kern="1200">
                <a:solidFill>
                  <a:schemeClr val="accent6"/>
                </a:solidFill>
                <a:latin typeface="Univers for KPMG Light"/>
                <a:ea typeface="+mn-ea"/>
                <a:cs typeface="Univers for KPMG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sz="1846" dirty="0">
                <a:solidFill>
                  <a:srgbClr val="6D2077"/>
                </a:solidFill>
                <a:latin typeface="+mn-lt"/>
                <a:cs typeface="Arial" panose="020B0604020202020204" pitchFamily="34" charset="0"/>
              </a:rPr>
              <a:t>Cost</a:t>
            </a:r>
          </a:p>
        </p:txBody>
      </p:sp>
      <p:sp>
        <p:nvSpPr>
          <p:cNvPr id="16" name="Down Arrow 15"/>
          <p:cNvSpPr/>
          <p:nvPr>
            <p:custDataLst>
              <p:tags r:id="rId6"/>
            </p:custDataLst>
          </p:nvPr>
        </p:nvSpPr>
        <p:spPr>
          <a:xfrm>
            <a:off x="6513144" y="4881467"/>
            <a:ext cx="690429" cy="643757"/>
          </a:xfrm>
          <a:prstGeom prst="downArrow">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61822"/>
            <a:endParaRPr lang="en-GB" sz="1662" b="1" dirty="0">
              <a:solidFill>
                <a:prstClr val="white"/>
              </a:solidFill>
            </a:endParaRPr>
          </a:p>
        </p:txBody>
      </p:sp>
      <p:sp>
        <p:nvSpPr>
          <p:cNvPr id="17" name="Down Arrow 16"/>
          <p:cNvSpPr/>
          <p:nvPr>
            <p:custDataLst>
              <p:tags r:id="rId7"/>
            </p:custDataLst>
          </p:nvPr>
        </p:nvSpPr>
        <p:spPr>
          <a:xfrm>
            <a:off x="5159724" y="4881467"/>
            <a:ext cx="690429" cy="643757"/>
          </a:xfrm>
          <a:prstGeom prst="downArrow">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61822"/>
            <a:endParaRPr lang="en-GB" sz="1662" b="1" dirty="0">
              <a:solidFill>
                <a:prstClr val="white"/>
              </a:solidFill>
            </a:endParaRPr>
          </a:p>
        </p:txBody>
      </p:sp>
      <p:sp>
        <p:nvSpPr>
          <p:cNvPr id="18" name="Text Placeholder 1"/>
          <p:cNvSpPr txBox="1">
            <a:spLocks/>
          </p:cNvSpPr>
          <p:nvPr>
            <p:custDataLst>
              <p:tags r:id="rId8"/>
            </p:custDataLst>
          </p:nvPr>
        </p:nvSpPr>
        <p:spPr>
          <a:xfrm>
            <a:off x="6144802" y="4478382"/>
            <a:ext cx="1631301" cy="421077"/>
          </a:xfrm>
          <a:prstGeom prst="rect">
            <a:avLst/>
          </a:prstGeom>
        </p:spPr>
        <p:txBody>
          <a:bodyPr lIns="0" tIns="0" rIns="0" bIns="0"/>
          <a:lstStyle>
            <a:lvl1pPr marL="0" indent="0" algn="l" defTabSz="457200" rtl="0" eaLnBrk="1" latinLnBrk="0" hangingPunct="1">
              <a:spcBef>
                <a:spcPts val="0"/>
              </a:spcBef>
              <a:spcAft>
                <a:spcPts val="300"/>
              </a:spcAft>
              <a:buFont typeface="Lucida Grande"/>
              <a:buNone/>
              <a:defRPr sz="2000" b="1" i="0" kern="1200">
                <a:solidFill>
                  <a:schemeClr val="tx1"/>
                </a:solidFill>
                <a:latin typeface="Univers for KPMG"/>
                <a:ea typeface="+mn-ea"/>
                <a:cs typeface="Univers for KPMG"/>
              </a:defRPr>
            </a:lvl1pPr>
            <a:lvl2pPr marL="0" indent="0" algn="l" defTabSz="457200" rtl="0" eaLnBrk="1" latinLnBrk="0" hangingPunct="1">
              <a:lnSpc>
                <a:spcPct val="90000"/>
              </a:lnSpc>
              <a:spcBef>
                <a:spcPts val="0"/>
              </a:spcBef>
              <a:spcAft>
                <a:spcPts val="900"/>
              </a:spcAft>
              <a:buFont typeface="Arial"/>
              <a:buNone/>
              <a:defRPr sz="2000" b="0" i="0" kern="1200">
                <a:solidFill>
                  <a:schemeClr val="tx1"/>
                </a:solidFill>
                <a:latin typeface="Univers for KPMG Light"/>
                <a:ea typeface="+mn-ea"/>
                <a:cs typeface="Univers for KPMG Light"/>
              </a:defRPr>
            </a:lvl2pPr>
            <a:lvl3pPr marL="228600" indent="-228600" algn="l" defTabSz="457200" rtl="0" eaLnBrk="1" latinLnBrk="0" hangingPunct="1">
              <a:spcBef>
                <a:spcPts val="0"/>
              </a:spcBef>
              <a:spcAft>
                <a:spcPts val="300"/>
              </a:spcAft>
              <a:buFont typeface="Lucida Grande"/>
              <a:buChar char="—"/>
              <a:defRPr sz="2000" b="0" i="0" kern="1200">
                <a:solidFill>
                  <a:schemeClr val="tx1"/>
                </a:solidFill>
                <a:latin typeface="Univers for KPMG Light"/>
                <a:ea typeface="+mn-ea"/>
                <a:cs typeface="Univers for KPMG Light"/>
              </a:defRPr>
            </a:lvl3pPr>
            <a:lvl4pPr marL="342900" indent="-114300" algn="l" defTabSz="457200" rtl="0" eaLnBrk="1" latinLnBrk="0" hangingPunct="1">
              <a:spcBef>
                <a:spcPts val="0"/>
              </a:spcBef>
              <a:spcAft>
                <a:spcPts val="300"/>
              </a:spcAft>
              <a:buFont typeface="Arial"/>
              <a:buChar char="–"/>
              <a:defRPr sz="2000" b="0" i="0" kern="1200">
                <a:solidFill>
                  <a:schemeClr val="tx1"/>
                </a:solidFill>
                <a:latin typeface="Univers for KPMG Light"/>
                <a:ea typeface="+mn-ea"/>
                <a:cs typeface="Univers for KPMG Light"/>
              </a:defRPr>
            </a:lvl4pPr>
            <a:lvl5pPr marL="0" indent="0" algn="l" defTabSz="457200" rtl="0" eaLnBrk="1" latinLnBrk="0" hangingPunct="1">
              <a:spcBef>
                <a:spcPts val="0"/>
              </a:spcBef>
              <a:spcAft>
                <a:spcPts val="300"/>
              </a:spcAft>
              <a:buFont typeface="Arial"/>
              <a:buNone/>
              <a:defRPr sz="2000" b="0" i="0" kern="1200">
                <a:solidFill>
                  <a:schemeClr val="accent6"/>
                </a:solidFill>
                <a:latin typeface="Univers for KPMG Light"/>
                <a:ea typeface="+mn-ea"/>
                <a:cs typeface="Univers for KPMG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sz="1846" dirty="0">
                <a:solidFill>
                  <a:srgbClr val="6D2077"/>
                </a:solidFill>
                <a:latin typeface="+mn-lt"/>
                <a:cs typeface="Arial" panose="020B0604020202020204" pitchFamily="34" charset="0"/>
              </a:rPr>
              <a:t>Comparability</a:t>
            </a:r>
          </a:p>
          <a:p>
            <a:pPr algn="ctr"/>
            <a:endParaRPr lang="en-GB" sz="1846" dirty="0">
              <a:solidFill>
                <a:srgbClr val="6D2077"/>
              </a:solidFill>
              <a:latin typeface="+mn-lt"/>
              <a:cs typeface="Arial" panose="020B0604020202020204" pitchFamily="34" charset="0"/>
            </a:endParaRPr>
          </a:p>
        </p:txBody>
      </p:sp>
      <p:sp>
        <p:nvSpPr>
          <p:cNvPr id="19" name="Text Placeholder 1"/>
          <p:cNvSpPr txBox="1">
            <a:spLocks/>
          </p:cNvSpPr>
          <p:nvPr>
            <p:custDataLst>
              <p:tags r:id="rId9"/>
            </p:custDataLst>
          </p:nvPr>
        </p:nvSpPr>
        <p:spPr>
          <a:xfrm>
            <a:off x="4847126" y="4498428"/>
            <a:ext cx="1226499" cy="416138"/>
          </a:xfrm>
          <a:prstGeom prst="rect">
            <a:avLst/>
          </a:prstGeom>
        </p:spPr>
        <p:txBody>
          <a:bodyPr lIns="0" tIns="0" rIns="0" bIns="0"/>
          <a:lstStyle>
            <a:lvl1pPr marL="0" indent="0" algn="l" defTabSz="457200" rtl="0" eaLnBrk="1" latinLnBrk="0" hangingPunct="1">
              <a:spcBef>
                <a:spcPts val="0"/>
              </a:spcBef>
              <a:spcAft>
                <a:spcPts val="300"/>
              </a:spcAft>
              <a:buFont typeface="Lucida Grande"/>
              <a:buNone/>
              <a:defRPr sz="2000" b="1" i="0" kern="1200">
                <a:solidFill>
                  <a:schemeClr val="tx1"/>
                </a:solidFill>
                <a:latin typeface="Univers for KPMG"/>
                <a:ea typeface="+mn-ea"/>
                <a:cs typeface="Univers for KPMG"/>
              </a:defRPr>
            </a:lvl1pPr>
            <a:lvl2pPr marL="0" indent="0" algn="l" defTabSz="457200" rtl="0" eaLnBrk="1" latinLnBrk="0" hangingPunct="1">
              <a:lnSpc>
                <a:spcPct val="90000"/>
              </a:lnSpc>
              <a:spcBef>
                <a:spcPts val="0"/>
              </a:spcBef>
              <a:spcAft>
                <a:spcPts val="900"/>
              </a:spcAft>
              <a:buFont typeface="Arial"/>
              <a:buNone/>
              <a:defRPr sz="2000" b="0" i="0" kern="1200">
                <a:solidFill>
                  <a:schemeClr val="tx1"/>
                </a:solidFill>
                <a:latin typeface="Univers for KPMG Light"/>
                <a:ea typeface="+mn-ea"/>
                <a:cs typeface="Univers for KPMG Light"/>
              </a:defRPr>
            </a:lvl2pPr>
            <a:lvl3pPr marL="228600" indent="-228600" algn="l" defTabSz="457200" rtl="0" eaLnBrk="1" latinLnBrk="0" hangingPunct="1">
              <a:spcBef>
                <a:spcPts val="0"/>
              </a:spcBef>
              <a:spcAft>
                <a:spcPts val="300"/>
              </a:spcAft>
              <a:buFont typeface="Lucida Grande"/>
              <a:buChar char="—"/>
              <a:defRPr sz="2000" b="0" i="0" kern="1200">
                <a:solidFill>
                  <a:schemeClr val="tx1"/>
                </a:solidFill>
                <a:latin typeface="Univers for KPMG Light"/>
                <a:ea typeface="+mn-ea"/>
                <a:cs typeface="Univers for KPMG Light"/>
              </a:defRPr>
            </a:lvl3pPr>
            <a:lvl4pPr marL="342900" indent="-114300" algn="l" defTabSz="457200" rtl="0" eaLnBrk="1" latinLnBrk="0" hangingPunct="1">
              <a:spcBef>
                <a:spcPts val="0"/>
              </a:spcBef>
              <a:spcAft>
                <a:spcPts val="300"/>
              </a:spcAft>
              <a:buFont typeface="Arial"/>
              <a:buChar char="–"/>
              <a:defRPr sz="2000" b="0" i="0" kern="1200">
                <a:solidFill>
                  <a:schemeClr val="tx1"/>
                </a:solidFill>
                <a:latin typeface="Univers for KPMG Light"/>
                <a:ea typeface="+mn-ea"/>
                <a:cs typeface="Univers for KPMG Light"/>
              </a:defRPr>
            </a:lvl4pPr>
            <a:lvl5pPr marL="0" indent="0" algn="l" defTabSz="457200" rtl="0" eaLnBrk="1" latinLnBrk="0" hangingPunct="1">
              <a:spcBef>
                <a:spcPts val="0"/>
              </a:spcBef>
              <a:spcAft>
                <a:spcPts val="300"/>
              </a:spcAft>
              <a:buFont typeface="Arial"/>
              <a:buNone/>
              <a:defRPr sz="2000" b="0" i="0" kern="1200">
                <a:solidFill>
                  <a:schemeClr val="accent6"/>
                </a:solidFill>
                <a:latin typeface="Univers for KPMG Light"/>
                <a:ea typeface="+mn-ea"/>
                <a:cs typeface="Univers for KPMG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sz="1846" dirty="0">
                <a:solidFill>
                  <a:srgbClr val="6D2077"/>
                </a:solidFill>
                <a:latin typeface="+mn-lt"/>
                <a:cs typeface="Arial" panose="020B0604020202020204" pitchFamily="34" charset="0"/>
              </a:rPr>
              <a:t>Cost</a:t>
            </a:r>
          </a:p>
        </p:txBody>
      </p:sp>
    </p:spTree>
    <p:extLst>
      <p:ext uri="{BB962C8B-B14F-4D97-AF65-F5344CB8AC3E}">
        <p14:creationId xmlns:p14="http://schemas.microsoft.com/office/powerpoint/2010/main" xmlns="" val="24160519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p:bldP spid="13" grpId="0"/>
      <p:bldP spid="16" grpId="0" animBg="1"/>
      <p:bldP spid="17" grpId="0" animBg="1"/>
      <p:bldP spid="18" grpId="0"/>
      <p:bldP spid="1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5400" dirty="0" smtClean="0"/>
              <a:t>Retrospective vs modified retrospective</a:t>
            </a:r>
            <a:endParaRPr lang="en-GB" sz="5400" dirty="0"/>
          </a:p>
        </p:txBody>
      </p:sp>
      <p:sp>
        <p:nvSpPr>
          <p:cNvPr id="4" name="TextBox 3"/>
          <p:cNvSpPr txBox="1"/>
          <p:nvPr/>
        </p:nvSpPr>
        <p:spPr>
          <a:xfrm>
            <a:off x="818505" y="2464912"/>
            <a:ext cx="1543768" cy="773723"/>
          </a:xfrm>
          <a:prstGeom prst="rect">
            <a:avLst/>
          </a:prstGeom>
          <a:solidFill>
            <a:srgbClr val="00338D"/>
          </a:solidFill>
        </p:spPr>
        <p:txBody>
          <a:bodyPr wrap="square" lIns="50409" tIns="50409" rIns="50409" bIns="50409" rtlCol="0" anchor="ctr">
            <a:noAutofit/>
          </a:bodyPr>
          <a:lstStyle/>
          <a:p>
            <a:pPr algn="ctr">
              <a:spcAft>
                <a:spcPts val="554"/>
              </a:spcAft>
            </a:pPr>
            <a:r>
              <a:rPr lang="en-GB" sz="1662" dirty="0">
                <a:solidFill>
                  <a:schemeClr val="bg1"/>
                </a:solidFill>
              </a:rPr>
              <a:t>Full retrospective</a:t>
            </a:r>
          </a:p>
        </p:txBody>
      </p:sp>
      <p:sp>
        <p:nvSpPr>
          <p:cNvPr id="5" name="TextBox 4"/>
          <p:cNvSpPr txBox="1"/>
          <p:nvPr/>
        </p:nvSpPr>
        <p:spPr>
          <a:xfrm>
            <a:off x="881725" y="2006739"/>
            <a:ext cx="1356527" cy="231113"/>
          </a:xfrm>
          <a:prstGeom prst="rect">
            <a:avLst/>
          </a:prstGeom>
          <a:noFill/>
        </p:spPr>
        <p:txBody>
          <a:bodyPr wrap="square" lIns="50409" tIns="50409" rIns="50409" bIns="50409" rtlCol="0">
            <a:noAutofit/>
          </a:bodyPr>
          <a:lstStyle/>
          <a:p>
            <a:pPr algn="ctr">
              <a:spcAft>
                <a:spcPts val="554"/>
              </a:spcAft>
            </a:pPr>
            <a:r>
              <a:rPr lang="en-GB" sz="1662" b="1" dirty="0">
                <a:solidFill>
                  <a:srgbClr val="F68D2E"/>
                </a:solidFill>
              </a:rPr>
              <a:t>Approach</a:t>
            </a:r>
          </a:p>
        </p:txBody>
      </p:sp>
      <p:sp>
        <p:nvSpPr>
          <p:cNvPr id="6" name="TextBox 5"/>
          <p:cNvSpPr txBox="1"/>
          <p:nvPr/>
        </p:nvSpPr>
        <p:spPr>
          <a:xfrm>
            <a:off x="2906317" y="1995435"/>
            <a:ext cx="1356527" cy="231113"/>
          </a:xfrm>
          <a:prstGeom prst="rect">
            <a:avLst/>
          </a:prstGeom>
          <a:noFill/>
        </p:spPr>
        <p:txBody>
          <a:bodyPr wrap="square" lIns="50409" tIns="50409" rIns="50409" bIns="50409" rtlCol="0">
            <a:noAutofit/>
          </a:bodyPr>
          <a:lstStyle/>
          <a:p>
            <a:pPr algn="ctr">
              <a:spcAft>
                <a:spcPts val="554"/>
              </a:spcAft>
            </a:pPr>
            <a:r>
              <a:rPr lang="en-GB" sz="1662" b="1" dirty="0">
                <a:solidFill>
                  <a:srgbClr val="F68D2E"/>
                </a:solidFill>
              </a:rPr>
              <a:t>2018</a:t>
            </a:r>
          </a:p>
        </p:txBody>
      </p:sp>
      <p:sp>
        <p:nvSpPr>
          <p:cNvPr id="7" name="TextBox 6"/>
          <p:cNvSpPr txBox="1"/>
          <p:nvPr/>
        </p:nvSpPr>
        <p:spPr>
          <a:xfrm>
            <a:off x="4877318" y="1995435"/>
            <a:ext cx="1356527" cy="231113"/>
          </a:xfrm>
          <a:prstGeom prst="rect">
            <a:avLst/>
          </a:prstGeom>
          <a:noFill/>
        </p:spPr>
        <p:txBody>
          <a:bodyPr wrap="square" lIns="50409" tIns="50409" rIns="50409" bIns="50409" rtlCol="0">
            <a:noAutofit/>
          </a:bodyPr>
          <a:lstStyle/>
          <a:p>
            <a:pPr algn="ctr">
              <a:spcAft>
                <a:spcPts val="554"/>
              </a:spcAft>
            </a:pPr>
            <a:r>
              <a:rPr lang="en-GB" sz="1662" b="1" dirty="0">
                <a:solidFill>
                  <a:srgbClr val="F68D2E"/>
                </a:solidFill>
              </a:rPr>
              <a:t>2019</a:t>
            </a:r>
          </a:p>
        </p:txBody>
      </p:sp>
      <p:sp>
        <p:nvSpPr>
          <p:cNvPr id="8" name="TextBox 7"/>
          <p:cNvSpPr txBox="1"/>
          <p:nvPr/>
        </p:nvSpPr>
        <p:spPr>
          <a:xfrm>
            <a:off x="6513079" y="1889508"/>
            <a:ext cx="2170358" cy="562710"/>
          </a:xfrm>
          <a:prstGeom prst="rect">
            <a:avLst/>
          </a:prstGeom>
          <a:noFill/>
        </p:spPr>
        <p:txBody>
          <a:bodyPr wrap="square" lIns="50409" tIns="50409" rIns="50409" bIns="50409" rtlCol="0">
            <a:noAutofit/>
          </a:bodyPr>
          <a:lstStyle/>
          <a:p>
            <a:pPr algn="ctr">
              <a:spcAft>
                <a:spcPts val="554"/>
              </a:spcAft>
            </a:pPr>
            <a:r>
              <a:rPr lang="en-GB" sz="1662" b="1" dirty="0">
                <a:solidFill>
                  <a:srgbClr val="F68D2E"/>
                </a:solidFill>
              </a:rPr>
              <a:t>Date of equity adjustment</a:t>
            </a:r>
          </a:p>
        </p:txBody>
      </p:sp>
      <p:sp>
        <p:nvSpPr>
          <p:cNvPr id="9" name="TextBox 8"/>
          <p:cNvSpPr txBox="1"/>
          <p:nvPr/>
        </p:nvSpPr>
        <p:spPr>
          <a:xfrm>
            <a:off x="2975548" y="2464912"/>
            <a:ext cx="1403956" cy="365538"/>
          </a:xfrm>
          <a:prstGeom prst="rect">
            <a:avLst/>
          </a:prstGeom>
          <a:solidFill>
            <a:srgbClr val="0091DA"/>
          </a:solidFill>
        </p:spPr>
        <p:txBody>
          <a:bodyPr wrap="square" lIns="50409" tIns="50409" rIns="50409" bIns="50409" rtlCol="0" anchor="ctr">
            <a:noAutofit/>
          </a:bodyPr>
          <a:lstStyle/>
          <a:p>
            <a:pPr algn="ctr">
              <a:spcAft>
                <a:spcPts val="554"/>
              </a:spcAft>
            </a:pPr>
            <a:r>
              <a:rPr lang="en-GB" sz="1662" dirty="0">
                <a:solidFill>
                  <a:schemeClr val="bg1"/>
                </a:solidFill>
              </a:rPr>
              <a:t>IFRS 16</a:t>
            </a:r>
            <a:r>
              <a:rPr lang="en-GB" sz="1662" baseline="30000" dirty="0">
                <a:solidFill>
                  <a:schemeClr val="bg1"/>
                </a:solidFill>
              </a:rPr>
              <a:t>1</a:t>
            </a:r>
          </a:p>
        </p:txBody>
      </p:sp>
      <p:sp>
        <p:nvSpPr>
          <p:cNvPr id="10" name="TextBox 9"/>
          <p:cNvSpPr txBox="1"/>
          <p:nvPr/>
        </p:nvSpPr>
        <p:spPr>
          <a:xfrm>
            <a:off x="6860932" y="2464912"/>
            <a:ext cx="1380463" cy="773723"/>
          </a:xfrm>
          <a:prstGeom prst="rect">
            <a:avLst/>
          </a:prstGeom>
          <a:solidFill>
            <a:srgbClr val="00338D"/>
          </a:solidFill>
        </p:spPr>
        <p:txBody>
          <a:bodyPr wrap="square" lIns="50409" tIns="50409" rIns="50409" bIns="50409" rtlCol="0" anchor="ctr">
            <a:noAutofit/>
          </a:bodyPr>
          <a:lstStyle/>
          <a:p>
            <a:pPr algn="ctr">
              <a:spcAft>
                <a:spcPts val="554"/>
              </a:spcAft>
            </a:pPr>
            <a:r>
              <a:rPr lang="en-GB" sz="1662" dirty="0">
                <a:solidFill>
                  <a:schemeClr val="bg1"/>
                </a:solidFill>
              </a:rPr>
              <a:t>1 </a:t>
            </a:r>
            <a:r>
              <a:rPr lang="en-GB" sz="1662" dirty="0" smtClean="0">
                <a:solidFill>
                  <a:schemeClr val="bg1"/>
                </a:solidFill>
              </a:rPr>
              <a:t>January </a:t>
            </a:r>
            <a:r>
              <a:rPr lang="en-GB" sz="1662" dirty="0">
                <a:solidFill>
                  <a:schemeClr val="bg1"/>
                </a:solidFill>
              </a:rPr>
              <a:t>2018</a:t>
            </a:r>
          </a:p>
        </p:txBody>
      </p:sp>
      <p:sp>
        <p:nvSpPr>
          <p:cNvPr id="11" name="TextBox 10"/>
          <p:cNvSpPr txBox="1"/>
          <p:nvPr/>
        </p:nvSpPr>
        <p:spPr>
          <a:xfrm>
            <a:off x="4930372" y="2464912"/>
            <a:ext cx="1403956" cy="773723"/>
          </a:xfrm>
          <a:prstGeom prst="rect">
            <a:avLst/>
          </a:prstGeom>
          <a:solidFill>
            <a:srgbClr val="0091DA"/>
          </a:solidFill>
        </p:spPr>
        <p:txBody>
          <a:bodyPr wrap="square" lIns="50409" tIns="50409" rIns="50409" bIns="50409" rtlCol="0" anchor="ctr">
            <a:noAutofit/>
          </a:bodyPr>
          <a:lstStyle/>
          <a:p>
            <a:pPr algn="ctr">
              <a:spcAft>
                <a:spcPts val="554"/>
              </a:spcAft>
            </a:pPr>
            <a:r>
              <a:rPr lang="en-GB" sz="1662" dirty="0">
                <a:solidFill>
                  <a:schemeClr val="bg1"/>
                </a:solidFill>
              </a:rPr>
              <a:t>IFRS 16</a:t>
            </a:r>
          </a:p>
        </p:txBody>
      </p:sp>
      <p:sp>
        <p:nvSpPr>
          <p:cNvPr id="12" name="TextBox 11"/>
          <p:cNvSpPr txBox="1"/>
          <p:nvPr/>
        </p:nvSpPr>
        <p:spPr>
          <a:xfrm>
            <a:off x="2975548" y="2884087"/>
            <a:ext cx="1403956" cy="365538"/>
          </a:xfrm>
          <a:prstGeom prst="rect">
            <a:avLst/>
          </a:prstGeom>
          <a:solidFill>
            <a:srgbClr val="6D2077"/>
          </a:solidFill>
        </p:spPr>
        <p:txBody>
          <a:bodyPr wrap="square" lIns="50409" tIns="50409" rIns="50409" bIns="50409" rtlCol="0" anchor="ctr">
            <a:noAutofit/>
          </a:bodyPr>
          <a:lstStyle/>
          <a:p>
            <a:pPr algn="ctr">
              <a:spcAft>
                <a:spcPts val="554"/>
              </a:spcAft>
            </a:pPr>
            <a:r>
              <a:rPr lang="en-GB" sz="1662" dirty="0">
                <a:solidFill>
                  <a:schemeClr val="bg1"/>
                </a:solidFill>
              </a:rPr>
              <a:t>IAS 17</a:t>
            </a:r>
            <a:r>
              <a:rPr lang="en-GB" sz="1662" baseline="30000" dirty="0">
                <a:solidFill>
                  <a:schemeClr val="bg1"/>
                </a:solidFill>
              </a:rPr>
              <a:t>2</a:t>
            </a:r>
          </a:p>
        </p:txBody>
      </p:sp>
      <p:sp>
        <p:nvSpPr>
          <p:cNvPr id="13" name="TextBox 12"/>
          <p:cNvSpPr txBox="1"/>
          <p:nvPr/>
        </p:nvSpPr>
        <p:spPr>
          <a:xfrm>
            <a:off x="815573" y="3543435"/>
            <a:ext cx="1546403" cy="773723"/>
          </a:xfrm>
          <a:prstGeom prst="rect">
            <a:avLst/>
          </a:prstGeom>
          <a:solidFill>
            <a:srgbClr val="00338D"/>
          </a:solidFill>
        </p:spPr>
        <p:txBody>
          <a:bodyPr wrap="square" lIns="50409" tIns="50409" rIns="50409" bIns="50409" rtlCol="0" anchor="ctr">
            <a:noAutofit/>
          </a:bodyPr>
          <a:lstStyle/>
          <a:p>
            <a:pPr algn="ctr">
              <a:spcAft>
                <a:spcPts val="554"/>
              </a:spcAft>
            </a:pPr>
            <a:r>
              <a:rPr lang="en-GB" sz="1662" dirty="0">
                <a:solidFill>
                  <a:schemeClr val="bg1"/>
                </a:solidFill>
              </a:rPr>
              <a:t>Modified retrospective</a:t>
            </a:r>
          </a:p>
        </p:txBody>
      </p:sp>
      <p:sp>
        <p:nvSpPr>
          <p:cNvPr id="14" name="TextBox 13"/>
          <p:cNvSpPr txBox="1"/>
          <p:nvPr/>
        </p:nvSpPr>
        <p:spPr>
          <a:xfrm>
            <a:off x="6858001" y="3543435"/>
            <a:ext cx="1380463" cy="773723"/>
          </a:xfrm>
          <a:prstGeom prst="rect">
            <a:avLst/>
          </a:prstGeom>
          <a:solidFill>
            <a:srgbClr val="00338D"/>
          </a:solidFill>
        </p:spPr>
        <p:txBody>
          <a:bodyPr wrap="square" lIns="50409" tIns="50409" rIns="50409" bIns="50409" rtlCol="0" anchor="ctr">
            <a:noAutofit/>
          </a:bodyPr>
          <a:lstStyle/>
          <a:p>
            <a:pPr algn="ctr">
              <a:spcAft>
                <a:spcPts val="554"/>
              </a:spcAft>
            </a:pPr>
            <a:r>
              <a:rPr lang="en-GB" sz="1662" dirty="0">
                <a:solidFill>
                  <a:schemeClr val="bg1"/>
                </a:solidFill>
              </a:rPr>
              <a:t>1 </a:t>
            </a:r>
            <a:r>
              <a:rPr lang="en-GB" sz="1662" dirty="0" smtClean="0">
                <a:solidFill>
                  <a:schemeClr val="bg1"/>
                </a:solidFill>
              </a:rPr>
              <a:t>January </a:t>
            </a:r>
            <a:r>
              <a:rPr lang="en-GB" sz="1662" dirty="0">
                <a:solidFill>
                  <a:schemeClr val="bg1"/>
                </a:solidFill>
              </a:rPr>
              <a:t>2019</a:t>
            </a:r>
            <a:r>
              <a:rPr lang="en-GB" sz="1662" baseline="30000" dirty="0">
                <a:solidFill>
                  <a:schemeClr val="bg1"/>
                </a:solidFill>
              </a:rPr>
              <a:t>3</a:t>
            </a:r>
          </a:p>
        </p:txBody>
      </p:sp>
      <p:sp>
        <p:nvSpPr>
          <p:cNvPr id="15" name="TextBox 14"/>
          <p:cNvSpPr txBox="1"/>
          <p:nvPr/>
        </p:nvSpPr>
        <p:spPr>
          <a:xfrm>
            <a:off x="4927441" y="3543435"/>
            <a:ext cx="1403956" cy="773723"/>
          </a:xfrm>
          <a:prstGeom prst="rect">
            <a:avLst/>
          </a:prstGeom>
          <a:solidFill>
            <a:srgbClr val="0091DA"/>
          </a:solidFill>
        </p:spPr>
        <p:txBody>
          <a:bodyPr wrap="square" lIns="50409" tIns="50409" rIns="50409" bIns="50409" rtlCol="0" anchor="ctr">
            <a:noAutofit/>
          </a:bodyPr>
          <a:lstStyle/>
          <a:p>
            <a:pPr algn="ctr">
              <a:spcAft>
                <a:spcPts val="554"/>
              </a:spcAft>
            </a:pPr>
            <a:r>
              <a:rPr lang="en-GB" sz="1662" dirty="0">
                <a:solidFill>
                  <a:schemeClr val="bg1"/>
                </a:solidFill>
              </a:rPr>
              <a:t>IFRS 16</a:t>
            </a:r>
          </a:p>
        </p:txBody>
      </p:sp>
      <p:sp>
        <p:nvSpPr>
          <p:cNvPr id="16" name="TextBox 15"/>
          <p:cNvSpPr txBox="1"/>
          <p:nvPr/>
        </p:nvSpPr>
        <p:spPr>
          <a:xfrm>
            <a:off x="2972618" y="3543435"/>
            <a:ext cx="1403956" cy="798498"/>
          </a:xfrm>
          <a:prstGeom prst="rect">
            <a:avLst/>
          </a:prstGeom>
          <a:solidFill>
            <a:srgbClr val="6D2077"/>
          </a:solidFill>
        </p:spPr>
        <p:txBody>
          <a:bodyPr wrap="square" lIns="50409" tIns="50409" rIns="50409" bIns="50409" rtlCol="0" anchor="ctr">
            <a:noAutofit/>
          </a:bodyPr>
          <a:lstStyle/>
          <a:p>
            <a:pPr algn="ctr">
              <a:spcAft>
                <a:spcPts val="554"/>
              </a:spcAft>
            </a:pPr>
            <a:r>
              <a:rPr lang="en-GB" sz="1662" dirty="0">
                <a:solidFill>
                  <a:schemeClr val="bg1"/>
                </a:solidFill>
              </a:rPr>
              <a:t>IAS 17</a:t>
            </a:r>
            <a:endParaRPr lang="en-GB" sz="1662" baseline="30000" dirty="0">
              <a:solidFill>
                <a:schemeClr val="bg1"/>
              </a:solidFill>
            </a:endParaRPr>
          </a:p>
        </p:txBody>
      </p:sp>
      <p:cxnSp>
        <p:nvCxnSpPr>
          <p:cNvPr id="17" name="Straight Connector 16"/>
          <p:cNvCxnSpPr/>
          <p:nvPr/>
        </p:nvCxnSpPr>
        <p:spPr>
          <a:xfrm>
            <a:off x="2659143" y="1995436"/>
            <a:ext cx="8793" cy="2430027"/>
          </a:xfrm>
          <a:prstGeom prst="line">
            <a:avLst/>
          </a:prstGeom>
          <a:ln>
            <a:solidFill>
              <a:schemeClr val="bg1">
                <a:lumMod val="75000"/>
              </a:schemeClr>
            </a:solidFill>
          </a:ln>
        </p:spPr>
        <p:style>
          <a:lnRef idx="3">
            <a:schemeClr val="accent3"/>
          </a:lnRef>
          <a:fillRef idx="0">
            <a:schemeClr val="accent3"/>
          </a:fillRef>
          <a:effectRef idx="2">
            <a:schemeClr val="accent3"/>
          </a:effectRef>
          <a:fontRef idx="minor">
            <a:schemeClr val="tx1"/>
          </a:fontRef>
        </p:style>
      </p:cxnSp>
      <p:cxnSp>
        <p:nvCxnSpPr>
          <p:cNvPr id="18" name="Straight Connector 17"/>
          <p:cNvCxnSpPr/>
          <p:nvPr/>
        </p:nvCxnSpPr>
        <p:spPr>
          <a:xfrm>
            <a:off x="4658573" y="1995436"/>
            <a:ext cx="8793" cy="2430027"/>
          </a:xfrm>
          <a:prstGeom prst="line">
            <a:avLst/>
          </a:prstGeom>
          <a:ln>
            <a:solidFill>
              <a:schemeClr val="bg1">
                <a:lumMod val="75000"/>
              </a:schemeClr>
            </a:solidFill>
          </a:ln>
        </p:spPr>
        <p:style>
          <a:lnRef idx="3">
            <a:schemeClr val="accent3"/>
          </a:lnRef>
          <a:fillRef idx="0">
            <a:schemeClr val="accent3"/>
          </a:fillRef>
          <a:effectRef idx="2">
            <a:schemeClr val="accent3"/>
          </a:effectRef>
          <a:fontRef idx="minor">
            <a:schemeClr val="tx1"/>
          </a:fontRef>
        </p:style>
      </p:cxnSp>
      <p:cxnSp>
        <p:nvCxnSpPr>
          <p:cNvPr id="19" name="Straight Connector 18"/>
          <p:cNvCxnSpPr/>
          <p:nvPr/>
        </p:nvCxnSpPr>
        <p:spPr>
          <a:xfrm>
            <a:off x="6529826" y="2006740"/>
            <a:ext cx="8793" cy="2430027"/>
          </a:xfrm>
          <a:prstGeom prst="line">
            <a:avLst/>
          </a:prstGeom>
          <a:ln>
            <a:solidFill>
              <a:schemeClr val="bg1">
                <a:lumMod val="75000"/>
              </a:schemeClr>
            </a:solidFill>
          </a:ln>
        </p:spPr>
        <p:style>
          <a:lnRef idx="3">
            <a:schemeClr val="accent3"/>
          </a:lnRef>
          <a:fillRef idx="0">
            <a:schemeClr val="accent3"/>
          </a:fillRef>
          <a:effectRef idx="2">
            <a:schemeClr val="accent3"/>
          </a:effectRef>
          <a:fontRef idx="minor">
            <a:schemeClr val="tx1"/>
          </a:fontRef>
        </p:style>
      </p:cxnSp>
      <p:sp>
        <p:nvSpPr>
          <p:cNvPr id="20" name="TextBox 19"/>
          <p:cNvSpPr txBox="1"/>
          <p:nvPr/>
        </p:nvSpPr>
        <p:spPr>
          <a:xfrm>
            <a:off x="729761" y="4574931"/>
            <a:ext cx="6700402" cy="872906"/>
          </a:xfrm>
          <a:prstGeom prst="rect">
            <a:avLst/>
          </a:prstGeom>
          <a:noFill/>
        </p:spPr>
        <p:txBody>
          <a:bodyPr wrap="square" lIns="50409" tIns="50409" rIns="50409" bIns="50409" rtlCol="0">
            <a:noAutofit/>
          </a:bodyPr>
          <a:lstStyle/>
          <a:p>
            <a:pPr>
              <a:spcAft>
                <a:spcPts val="554"/>
              </a:spcAft>
            </a:pPr>
            <a:r>
              <a:rPr lang="en-GB" sz="1200" baseline="30000" dirty="0">
                <a:solidFill>
                  <a:srgbClr val="00338D"/>
                </a:solidFill>
              </a:rPr>
              <a:t>1 </a:t>
            </a:r>
            <a:r>
              <a:rPr lang="en-GB" sz="1200" dirty="0">
                <a:solidFill>
                  <a:srgbClr val="00338D"/>
                </a:solidFill>
              </a:rPr>
              <a:t>Comparatives in 2019 annual report will reflect balances under IFRS 16</a:t>
            </a:r>
          </a:p>
          <a:p>
            <a:pPr>
              <a:spcAft>
                <a:spcPts val="554"/>
              </a:spcAft>
            </a:pPr>
            <a:r>
              <a:rPr lang="en-GB" sz="1200" baseline="30000" dirty="0">
                <a:solidFill>
                  <a:srgbClr val="00338D"/>
                </a:solidFill>
              </a:rPr>
              <a:t>2</a:t>
            </a:r>
            <a:r>
              <a:rPr lang="en-GB" sz="1200" dirty="0">
                <a:solidFill>
                  <a:srgbClr val="00338D"/>
                </a:solidFill>
              </a:rPr>
              <a:t> The 2018 Annual Report will reflect balances under IAS 17</a:t>
            </a:r>
          </a:p>
          <a:p>
            <a:pPr>
              <a:spcAft>
                <a:spcPts val="554"/>
              </a:spcAft>
            </a:pPr>
            <a:r>
              <a:rPr lang="en-GB" sz="1200" baseline="30000" dirty="0">
                <a:solidFill>
                  <a:srgbClr val="00338D"/>
                </a:solidFill>
              </a:rPr>
              <a:t>3 </a:t>
            </a:r>
            <a:r>
              <a:rPr lang="en-GB" sz="1200" dirty="0">
                <a:solidFill>
                  <a:srgbClr val="00338D"/>
                </a:solidFill>
              </a:rPr>
              <a:t>The 2019 annual report will include an explanation of the differences between the balances recognised on transition to IFRS 16 and previously disclosed operating lease commitments</a:t>
            </a:r>
          </a:p>
          <a:p>
            <a:pPr>
              <a:spcAft>
                <a:spcPts val="554"/>
              </a:spcAft>
            </a:pPr>
            <a:endParaRPr lang="en-GB" sz="1200" dirty="0">
              <a:solidFill>
                <a:srgbClr val="00338D"/>
              </a:solidFill>
            </a:endParaRPr>
          </a:p>
          <a:p>
            <a:pPr>
              <a:spcAft>
                <a:spcPts val="554"/>
              </a:spcAft>
            </a:pPr>
            <a:endParaRPr lang="en-GB" sz="1200" dirty="0">
              <a:solidFill>
                <a:srgbClr val="00338D"/>
              </a:solidFill>
            </a:endParaRPr>
          </a:p>
        </p:txBody>
      </p:sp>
    </p:spTree>
    <p:extLst>
      <p:ext uri="{BB962C8B-B14F-4D97-AF65-F5344CB8AC3E}">
        <p14:creationId xmlns:p14="http://schemas.microsoft.com/office/powerpoint/2010/main" xmlns="" val="295256440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z="5400" dirty="0" smtClean="0"/>
              <a:t>Former operating leases: Choice of transition approach</a:t>
            </a:r>
            <a:endParaRPr lang="en-US" sz="5400" dirty="0"/>
          </a:p>
        </p:txBody>
      </p:sp>
      <p:sp>
        <p:nvSpPr>
          <p:cNvPr id="9" name="Rectangle 8"/>
          <p:cNvSpPr/>
          <p:nvPr/>
        </p:nvSpPr>
        <p:spPr>
          <a:xfrm>
            <a:off x="746125" y="1883819"/>
            <a:ext cx="2956204" cy="3921669"/>
          </a:xfrm>
          <a:prstGeom prst="rect">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600" b="1" dirty="0" smtClean="0">
                <a:solidFill>
                  <a:schemeClr val="bg1"/>
                </a:solidFill>
              </a:rPr>
              <a:t>1) Cumulative catch-up approach</a:t>
            </a:r>
          </a:p>
        </p:txBody>
      </p:sp>
      <p:sp>
        <p:nvSpPr>
          <p:cNvPr id="30" name="Rectangle 29"/>
          <p:cNvSpPr/>
          <p:nvPr/>
        </p:nvSpPr>
        <p:spPr>
          <a:xfrm>
            <a:off x="4091667" y="1883819"/>
            <a:ext cx="4289698" cy="1642926"/>
          </a:xfrm>
          <a:prstGeom prst="rect">
            <a:avLst/>
          </a:prstGeom>
          <a:solidFill>
            <a:srgbClr val="00A3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en-US" sz="1600" b="1" dirty="0" smtClean="0">
                <a:solidFill>
                  <a:schemeClr val="bg1"/>
                </a:solidFill>
              </a:rPr>
              <a:t>Do not restate comparative information</a:t>
            </a:r>
          </a:p>
          <a:p>
            <a:pPr marL="285750" indent="-285750">
              <a:buFont typeface="Arial" panose="020B0604020202020204" pitchFamily="34" charset="0"/>
              <a:buChar char="—"/>
            </a:pPr>
            <a:r>
              <a:rPr lang="en-US" sz="1600" dirty="0" smtClean="0">
                <a:solidFill>
                  <a:schemeClr val="bg1"/>
                </a:solidFill>
              </a:rPr>
              <a:t>Adjust opening retained earnings on transition</a:t>
            </a:r>
          </a:p>
          <a:p>
            <a:pPr marL="285750" indent="-285750">
              <a:buFont typeface="Arial" panose="020B0604020202020204" pitchFamily="34" charset="0"/>
              <a:buChar char="—"/>
            </a:pPr>
            <a:r>
              <a:rPr lang="en-US" sz="1600" dirty="0" smtClean="0">
                <a:solidFill>
                  <a:schemeClr val="bg1"/>
                </a:solidFill>
              </a:rPr>
              <a:t>Provide additional transition date disclosure</a:t>
            </a:r>
          </a:p>
        </p:txBody>
      </p:sp>
      <p:sp>
        <p:nvSpPr>
          <p:cNvPr id="31" name="Rectangle 30"/>
          <p:cNvSpPr/>
          <p:nvPr/>
        </p:nvSpPr>
        <p:spPr>
          <a:xfrm>
            <a:off x="4077153" y="3686403"/>
            <a:ext cx="4289698" cy="2119085"/>
          </a:xfrm>
          <a:prstGeom prst="rect">
            <a:avLst/>
          </a:prstGeom>
          <a:solidFill>
            <a:srgbClr val="009A4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en-US" sz="1600" b="1" i="1" dirty="0" smtClean="0">
                <a:solidFill>
                  <a:schemeClr val="bg1"/>
                </a:solidFill>
              </a:rPr>
              <a:t>Optional</a:t>
            </a:r>
            <a:r>
              <a:rPr lang="en-US" sz="1600" b="1" dirty="0" smtClean="0">
                <a:solidFill>
                  <a:schemeClr val="bg1"/>
                </a:solidFill>
              </a:rPr>
              <a:t> practical expedient</a:t>
            </a:r>
            <a:endParaRPr lang="en-US" sz="1600" b="1" dirty="0">
              <a:solidFill>
                <a:schemeClr val="bg1"/>
              </a:solidFill>
            </a:endParaRPr>
          </a:p>
          <a:p>
            <a:pPr marL="285750" indent="-285750">
              <a:buFont typeface="Arial" panose="020B0604020202020204" pitchFamily="34" charset="0"/>
              <a:buChar char="—"/>
            </a:pPr>
            <a:r>
              <a:rPr lang="en-US" sz="1600" dirty="0">
                <a:solidFill>
                  <a:schemeClr val="bg1"/>
                </a:solidFill>
              </a:rPr>
              <a:t>Do not transition leases ending within 12 months</a:t>
            </a:r>
          </a:p>
          <a:p>
            <a:pPr marL="285750" indent="-285750">
              <a:buFont typeface="Arial" panose="020B0604020202020204" pitchFamily="34" charset="0"/>
              <a:buChar char="—"/>
            </a:pPr>
            <a:r>
              <a:rPr lang="en-US" sz="1600" dirty="0">
                <a:solidFill>
                  <a:schemeClr val="bg1"/>
                </a:solidFill>
              </a:rPr>
              <a:t>Simplified right of use asset measurement</a:t>
            </a:r>
          </a:p>
          <a:p>
            <a:pPr marL="285750" indent="-285750">
              <a:buFont typeface="Arial" panose="020B0604020202020204" pitchFamily="34" charset="0"/>
              <a:buChar char="—"/>
            </a:pPr>
            <a:r>
              <a:rPr lang="en-US" sz="1600" dirty="0">
                <a:solidFill>
                  <a:schemeClr val="bg1"/>
                </a:solidFill>
              </a:rPr>
              <a:t>Onerous lease provisions</a:t>
            </a:r>
          </a:p>
          <a:p>
            <a:pPr marL="285750" indent="-285750">
              <a:buFont typeface="Arial" panose="020B0604020202020204" pitchFamily="34" charset="0"/>
              <a:buChar char="—"/>
            </a:pPr>
            <a:r>
              <a:rPr lang="en-US" sz="1600" dirty="0">
                <a:solidFill>
                  <a:schemeClr val="bg1"/>
                </a:solidFill>
              </a:rPr>
              <a:t>Portfolio application</a:t>
            </a:r>
          </a:p>
          <a:p>
            <a:pPr marL="285750" indent="-285750">
              <a:buFont typeface="Arial" panose="020B0604020202020204" pitchFamily="34" charset="0"/>
              <a:buChar char="—"/>
            </a:pPr>
            <a:r>
              <a:rPr lang="en-US" sz="1600" dirty="0">
                <a:solidFill>
                  <a:schemeClr val="bg1"/>
                </a:solidFill>
              </a:rPr>
              <a:t>Use of hindsight</a:t>
            </a:r>
          </a:p>
        </p:txBody>
      </p:sp>
    </p:spTree>
    <p:extLst>
      <p:ext uri="{BB962C8B-B14F-4D97-AF65-F5344CB8AC3E}">
        <p14:creationId xmlns:p14="http://schemas.microsoft.com/office/powerpoint/2010/main" xmlns="" val="21197910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46125" y="428627"/>
            <a:ext cx="7635240" cy="857250"/>
          </a:xfrm>
        </p:spPr>
        <p:txBody>
          <a:bodyPr/>
          <a:lstStyle/>
          <a:p>
            <a:r>
              <a:rPr lang="en-US" sz="5400" dirty="0" smtClean="0"/>
              <a:t>Cumulative catch-up approach</a:t>
            </a:r>
            <a:endParaRPr lang="en-US" sz="5400" dirty="0"/>
          </a:p>
        </p:txBody>
      </p:sp>
      <p:sp>
        <p:nvSpPr>
          <p:cNvPr id="17" name="Rectangle 16"/>
          <p:cNvSpPr/>
          <p:nvPr/>
        </p:nvSpPr>
        <p:spPr>
          <a:xfrm>
            <a:off x="4503775" y="3636404"/>
            <a:ext cx="3503025" cy="303999"/>
          </a:xfrm>
          <a:prstGeom prst="rect">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400" dirty="0" smtClean="0">
                <a:solidFill>
                  <a:schemeClr val="bg1"/>
                </a:solidFill>
              </a:rPr>
              <a:t>IFRS 16</a:t>
            </a:r>
          </a:p>
        </p:txBody>
      </p:sp>
      <p:sp>
        <p:nvSpPr>
          <p:cNvPr id="18" name="Rectangle 17"/>
          <p:cNvSpPr/>
          <p:nvPr/>
        </p:nvSpPr>
        <p:spPr>
          <a:xfrm>
            <a:off x="849898" y="4018765"/>
            <a:ext cx="3503025" cy="303999"/>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400" dirty="0" smtClean="0">
                <a:solidFill>
                  <a:schemeClr val="bg1"/>
                </a:solidFill>
              </a:rPr>
              <a:t>IAS 17</a:t>
            </a:r>
          </a:p>
        </p:txBody>
      </p:sp>
      <p:grpSp>
        <p:nvGrpSpPr>
          <p:cNvPr id="24" name="Group 23"/>
          <p:cNvGrpSpPr/>
          <p:nvPr/>
        </p:nvGrpSpPr>
        <p:grpSpPr>
          <a:xfrm>
            <a:off x="807899" y="4537756"/>
            <a:ext cx="7239792" cy="274320"/>
            <a:chOff x="595084" y="5387067"/>
            <a:chExt cx="7692927" cy="274320"/>
          </a:xfrm>
        </p:grpSpPr>
        <p:cxnSp>
          <p:nvCxnSpPr>
            <p:cNvPr id="11" name="Straight Connector 10"/>
            <p:cNvCxnSpPr/>
            <p:nvPr/>
          </p:nvCxnSpPr>
          <p:spPr>
            <a:xfrm>
              <a:off x="599796" y="5527221"/>
              <a:ext cx="7680960" cy="0"/>
            </a:xfrm>
            <a:prstGeom prst="line">
              <a:avLst/>
            </a:prstGeom>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595084" y="5387067"/>
              <a:ext cx="0" cy="274320"/>
            </a:xfrm>
            <a:prstGeom prst="line">
              <a:avLst/>
            </a:prstGeom>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8288011" y="5387067"/>
              <a:ext cx="0" cy="274320"/>
            </a:xfrm>
            <a:prstGeom prst="line">
              <a:avLst/>
            </a:prstGeom>
            <a:ln/>
          </p:spPr>
          <p:style>
            <a:lnRef idx="1">
              <a:schemeClr val="dk1"/>
            </a:lnRef>
            <a:fillRef idx="0">
              <a:schemeClr val="dk1"/>
            </a:fillRef>
            <a:effectRef idx="0">
              <a:schemeClr val="dk1"/>
            </a:effectRef>
            <a:fontRef idx="minor">
              <a:schemeClr val="tx1"/>
            </a:fontRef>
          </p:style>
        </p:cxnSp>
      </p:grpSp>
      <p:cxnSp>
        <p:nvCxnSpPr>
          <p:cNvPr id="23" name="Straight Arrow Connector 22"/>
          <p:cNvCxnSpPr/>
          <p:nvPr/>
        </p:nvCxnSpPr>
        <p:spPr>
          <a:xfrm flipV="1">
            <a:off x="4425068" y="3322639"/>
            <a:ext cx="0" cy="11887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3952058" y="2796043"/>
            <a:ext cx="994999" cy="914400"/>
          </a:xfrm>
          <a:prstGeom prst="rect">
            <a:avLst/>
          </a:prstGeom>
          <a:noFill/>
        </p:spPr>
        <p:txBody>
          <a:bodyPr wrap="none" lIns="54610" tIns="54610" rIns="54610" bIns="54610" rtlCol="0">
            <a:noAutofit/>
          </a:bodyPr>
          <a:lstStyle/>
          <a:p>
            <a:pPr algn="ctr">
              <a:spcAft>
                <a:spcPts val="600"/>
              </a:spcAft>
            </a:pPr>
            <a:r>
              <a:rPr lang="en-US" sz="1400" b="1" dirty="0" smtClean="0">
                <a:solidFill>
                  <a:schemeClr val="tx2"/>
                </a:solidFill>
              </a:rPr>
              <a:t>Data capture for IFRS 16; </a:t>
            </a:r>
            <a:br>
              <a:rPr lang="en-US" sz="1400" b="1" dirty="0" smtClean="0">
                <a:solidFill>
                  <a:schemeClr val="tx2"/>
                </a:solidFill>
              </a:rPr>
            </a:br>
            <a:r>
              <a:rPr lang="en-US" sz="1400" b="1" dirty="0" smtClean="0">
                <a:solidFill>
                  <a:schemeClr val="tx2"/>
                </a:solidFill>
              </a:rPr>
              <a:t>C12 transition disclosures</a:t>
            </a:r>
          </a:p>
        </p:txBody>
      </p:sp>
      <p:sp>
        <p:nvSpPr>
          <p:cNvPr id="26" name="TextBox 25"/>
          <p:cNvSpPr txBox="1"/>
          <p:nvPr/>
        </p:nvSpPr>
        <p:spPr>
          <a:xfrm>
            <a:off x="323798" y="4922838"/>
            <a:ext cx="994999" cy="302079"/>
          </a:xfrm>
          <a:prstGeom prst="rect">
            <a:avLst/>
          </a:prstGeom>
          <a:noFill/>
        </p:spPr>
        <p:txBody>
          <a:bodyPr wrap="none" lIns="54610" tIns="54610" rIns="54610" bIns="54610" rtlCol="0">
            <a:noAutofit/>
          </a:bodyPr>
          <a:lstStyle/>
          <a:p>
            <a:pPr algn="ctr">
              <a:spcAft>
                <a:spcPts val="600"/>
              </a:spcAft>
            </a:pPr>
            <a:r>
              <a:rPr lang="en-US" sz="1400" dirty="0" smtClean="0">
                <a:solidFill>
                  <a:schemeClr val="tx2"/>
                </a:solidFill>
              </a:rPr>
              <a:t>01/01/2018</a:t>
            </a:r>
          </a:p>
        </p:txBody>
      </p:sp>
      <p:sp>
        <p:nvSpPr>
          <p:cNvPr id="27" name="TextBox 26"/>
          <p:cNvSpPr txBox="1"/>
          <p:nvPr/>
        </p:nvSpPr>
        <p:spPr>
          <a:xfrm>
            <a:off x="3419051" y="4928282"/>
            <a:ext cx="994999" cy="302079"/>
          </a:xfrm>
          <a:prstGeom prst="rect">
            <a:avLst/>
          </a:prstGeom>
          <a:noFill/>
        </p:spPr>
        <p:txBody>
          <a:bodyPr wrap="none" lIns="54610" tIns="54610" rIns="54610" bIns="54610" rtlCol="0">
            <a:noAutofit/>
          </a:bodyPr>
          <a:lstStyle/>
          <a:p>
            <a:pPr algn="ctr">
              <a:spcAft>
                <a:spcPts val="600"/>
              </a:spcAft>
            </a:pPr>
            <a:r>
              <a:rPr lang="en-US" sz="1400" dirty="0" smtClean="0">
                <a:solidFill>
                  <a:schemeClr val="tx2"/>
                </a:solidFill>
              </a:rPr>
              <a:t>31/12/2018</a:t>
            </a:r>
          </a:p>
        </p:txBody>
      </p:sp>
      <p:sp>
        <p:nvSpPr>
          <p:cNvPr id="28" name="TextBox 27"/>
          <p:cNvSpPr txBox="1"/>
          <p:nvPr/>
        </p:nvSpPr>
        <p:spPr>
          <a:xfrm>
            <a:off x="4425068" y="4922839"/>
            <a:ext cx="994999" cy="302079"/>
          </a:xfrm>
          <a:prstGeom prst="rect">
            <a:avLst/>
          </a:prstGeom>
          <a:noFill/>
        </p:spPr>
        <p:txBody>
          <a:bodyPr wrap="none" lIns="54610" tIns="54610" rIns="54610" bIns="54610" rtlCol="0">
            <a:noAutofit/>
          </a:bodyPr>
          <a:lstStyle/>
          <a:p>
            <a:pPr algn="ctr">
              <a:spcAft>
                <a:spcPts val="600"/>
              </a:spcAft>
            </a:pPr>
            <a:r>
              <a:rPr lang="en-US" sz="1400" dirty="0" smtClean="0">
                <a:solidFill>
                  <a:schemeClr val="tx2"/>
                </a:solidFill>
              </a:rPr>
              <a:t>01/01/2019</a:t>
            </a:r>
          </a:p>
        </p:txBody>
      </p:sp>
      <p:sp>
        <p:nvSpPr>
          <p:cNvPr id="29" name="TextBox 28"/>
          <p:cNvSpPr txBox="1"/>
          <p:nvPr/>
        </p:nvSpPr>
        <p:spPr>
          <a:xfrm>
            <a:off x="7550191" y="4922838"/>
            <a:ext cx="994999" cy="302079"/>
          </a:xfrm>
          <a:prstGeom prst="rect">
            <a:avLst/>
          </a:prstGeom>
          <a:noFill/>
        </p:spPr>
        <p:txBody>
          <a:bodyPr wrap="none" lIns="54610" tIns="54610" rIns="54610" bIns="54610" rtlCol="0">
            <a:noAutofit/>
          </a:bodyPr>
          <a:lstStyle/>
          <a:p>
            <a:pPr algn="ctr">
              <a:spcAft>
                <a:spcPts val="600"/>
              </a:spcAft>
            </a:pPr>
            <a:r>
              <a:rPr lang="en-US" sz="1400" dirty="0" smtClean="0">
                <a:solidFill>
                  <a:schemeClr val="tx2"/>
                </a:solidFill>
              </a:rPr>
              <a:t>31/12/2019</a:t>
            </a:r>
          </a:p>
        </p:txBody>
      </p:sp>
      <p:cxnSp>
        <p:nvCxnSpPr>
          <p:cNvPr id="32" name="Straight Arrow Connector 31"/>
          <p:cNvCxnSpPr>
            <a:endCxn id="27" idx="0"/>
          </p:cNvCxnSpPr>
          <p:nvPr/>
        </p:nvCxnSpPr>
        <p:spPr>
          <a:xfrm flipH="1">
            <a:off x="3916550" y="4511359"/>
            <a:ext cx="504327" cy="4169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a:endCxn id="28" idx="0"/>
          </p:cNvCxnSpPr>
          <p:nvPr/>
        </p:nvCxnSpPr>
        <p:spPr>
          <a:xfrm>
            <a:off x="4434714" y="4511359"/>
            <a:ext cx="487854" cy="4114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Rounded Rectangle 29"/>
          <p:cNvSpPr/>
          <p:nvPr/>
        </p:nvSpPr>
        <p:spPr>
          <a:xfrm>
            <a:off x="746124" y="1211263"/>
            <a:ext cx="7651681" cy="6096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600" dirty="0" smtClean="0">
                <a:solidFill>
                  <a:schemeClr val="bg1"/>
                </a:solidFill>
              </a:rPr>
              <a:t>Comparative information is </a:t>
            </a:r>
            <a:r>
              <a:rPr lang="en-US" sz="1600" b="1" dirty="0" smtClean="0">
                <a:solidFill>
                  <a:schemeClr val="bg1"/>
                </a:solidFill>
              </a:rPr>
              <a:t>not restated</a:t>
            </a:r>
          </a:p>
        </p:txBody>
      </p:sp>
    </p:spTree>
    <p:extLst>
      <p:ext uri="{BB962C8B-B14F-4D97-AF65-F5344CB8AC3E}">
        <p14:creationId xmlns:p14="http://schemas.microsoft.com/office/powerpoint/2010/main" xmlns="" val="347691882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Cumulative catch-up approach</a:t>
            </a:r>
            <a:endParaRPr lang="en-US" sz="5400" dirty="0"/>
          </a:p>
        </p:txBody>
      </p:sp>
      <p:sp>
        <p:nvSpPr>
          <p:cNvPr id="6" name="Text Placeholder 5"/>
          <p:cNvSpPr>
            <a:spLocks noGrp="1"/>
          </p:cNvSpPr>
          <p:nvPr>
            <p:ph type="body" sz="quarter" idx="4294967295"/>
            <p:custDataLst>
              <p:tags r:id="rId2"/>
            </p:custDataLst>
          </p:nvPr>
        </p:nvSpPr>
        <p:spPr>
          <a:xfrm>
            <a:off x="5440513" y="3149600"/>
            <a:ext cx="2944812" cy="2613025"/>
          </a:xfrm>
        </p:spPr>
        <p:txBody>
          <a:bodyPr/>
          <a:lstStyle/>
          <a:p>
            <a:pPr lvl="2"/>
            <a:r>
              <a:rPr lang="en-US" sz="1400" dirty="0" smtClean="0">
                <a:latin typeface="Arial" panose="020B0604020202020204" pitchFamily="34" charset="0"/>
                <a:ea typeface="Tahoma" panose="020B0604030504040204" pitchFamily="34" charset="0"/>
                <a:cs typeface="Arial" panose="020B0604020202020204" pitchFamily="34" charset="0"/>
              </a:rPr>
              <a:t>Historic lease payment data required</a:t>
            </a:r>
          </a:p>
          <a:p>
            <a:pPr lvl="2"/>
            <a:r>
              <a:rPr lang="en-US" sz="1400" dirty="0" smtClean="0">
                <a:latin typeface="Arial" panose="020B0604020202020204" pitchFamily="34" charset="0"/>
                <a:ea typeface="Tahoma" panose="020B0604030504040204" pitchFamily="34" charset="0"/>
                <a:cs typeface="Arial" panose="020B0604020202020204" pitchFamily="34" charset="0"/>
              </a:rPr>
              <a:t>‘</a:t>
            </a:r>
            <a:r>
              <a:rPr lang="en-US" sz="1400" i="1" dirty="0" smtClean="0">
                <a:latin typeface="Arial" panose="020B0604020202020204" pitchFamily="34" charset="0"/>
                <a:ea typeface="Tahoma" panose="020B0604030504040204" pitchFamily="34" charset="0"/>
                <a:cs typeface="Arial" panose="020B0604020202020204" pitchFamily="34" charset="0"/>
              </a:rPr>
              <a:t>Accurate’ </a:t>
            </a:r>
            <a:r>
              <a:rPr lang="en-US" sz="1400" dirty="0" smtClean="0">
                <a:latin typeface="Arial" panose="020B0604020202020204" pitchFamily="34" charset="0"/>
                <a:ea typeface="Tahoma" panose="020B0604030504040204" pitchFamily="34" charset="0"/>
                <a:cs typeface="Arial" panose="020B0604020202020204" pitchFamily="34" charset="0"/>
              </a:rPr>
              <a:t>ROU asset measurement</a:t>
            </a:r>
          </a:p>
          <a:p>
            <a:pPr lvl="2"/>
            <a:endParaRPr lang="en-US" sz="1400" dirty="0">
              <a:latin typeface="Arial" panose="020B0604020202020204" pitchFamily="34" charset="0"/>
              <a:ea typeface="Tahoma" panose="020B0604030504040204" pitchFamily="34" charset="0"/>
              <a:cs typeface="Arial" panose="020B0604020202020204" pitchFamily="34" charset="0"/>
            </a:endParaRPr>
          </a:p>
          <a:p>
            <a:pPr lvl="2"/>
            <a:endParaRPr lang="en-US" sz="1400" dirty="0" smtClean="0">
              <a:latin typeface="Arial" panose="020B0604020202020204" pitchFamily="34" charset="0"/>
              <a:ea typeface="Tahoma" panose="020B0604030504040204" pitchFamily="34" charset="0"/>
              <a:cs typeface="Arial" panose="020B0604020202020204" pitchFamily="34" charset="0"/>
            </a:endParaRPr>
          </a:p>
          <a:p>
            <a:pPr lvl="2"/>
            <a:r>
              <a:rPr lang="en-US" sz="1400" dirty="0" smtClean="0">
                <a:latin typeface="Arial" panose="020B0604020202020204" pitchFamily="34" charset="0"/>
                <a:ea typeface="Tahoma" panose="020B0604030504040204" pitchFamily="34" charset="0"/>
                <a:cs typeface="Arial" panose="020B0604020202020204" pitchFamily="34" charset="0"/>
              </a:rPr>
              <a:t>Most benefit for </a:t>
            </a:r>
            <a:r>
              <a:rPr lang="en-US" sz="1400" b="1" i="1" dirty="0" smtClean="0">
                <a:latin typeface="Arial" panose="020B0604020202020204" pitchFamily="34" charset="0"/>
                <a:ea typeface="Tahoma" panose="020B0604030504040204" pitchFamily="34" charset="0"/>
                <a:cs typeface="Arial" panose="020B0604020202020204" pitchFamily="34" charset="0"/>
              </a:rPr>
              <a:t>individually significant</a:t>
            </a:r>
            <a:r>
              <a:rPr lang="en-US" sz="1400" dirty="0" smtClean="0">
                <a:latin typeface="Arial" panose="020B0604020202020204" pitchFamily="34" charset="0"/>
                <a:ea typeface="Tahoma" panose="020B0604030504040204" pitchFamily="34" charset="0"/>
                <a:cs typeface="Arial" panose="020B0604020202020204" pitchFamily="34" charset="0"/>
              </a:rPr>
              <a:t> leases</a:t>
            </a:r>
          </a:p>
          <a:p>
            <a:pPr lvl="2"/>
            <a:endParaRPr lang="en-SG" sz="1400" dirty="0" smtClean="0">
              <a:latin typeface="Arial" panose="020B0604020202020204" pitchFamily="34" charset="0"/>
              <a:ea typeface="Tahoma" panose="020B0604030504040204" pitchFamily="34" charset="0"/>
              <a:cs typeface="Arial" panose="020B0604020202020204" pitchFamily="34" charset="0"/>
            </a:endParaRPr>
          </a:p>
        </p:txBody>
      </p:sp>
      <p:sp>
        <p:nvSpPr>
          <p:cNvPr id="11" name="Text Placeholder 5"/>
          <p:cNvSpPr>
            <a:spLocks noGrp="1"/>
          </p:cNvSpPr>
          <p:nvPr>
            <p:ph type="body" sz="quarter" idx="4294967295"/>
            <p:custDataLst>
              <p:tags r:id="rId3"/>
            </p:custDataLst>
          </p:nvPr>
        </p:nvSpPr>
        <p:spPr>
          <a:xfrm>
            <a:off x="744985" y="3149600"/>
            <a:ext cx="2944813" cy="2613025"/>
          </a:xfrm>
        </p:spPr>
        <p:txBody>
          <a:bodyPr/>
          <a:lstStyle/>
          <a:p>
            <a:pPr lvl="2"/>
            <a:r>
              <a:rPr lang="en-US" sz="1400" dirty="0" smtClean="0">
                <a:latin typeface="Arial" panose="020B0604020202020204" pitchFamily="34" charset="0"/>
                <a:ea typeface="Tahoma" panose="020B0604030504040204" pitchFamily="34" charset="0"/>
                <a:cs typeface="Arial" panose="020B0604020202020204" pitchFamily="34" charset="0"/>
              </a:rPr>
              <a:t>No historic data required; </a:t>
            </a:r>
          </a:p>
          <a:p>
            <a:pPr lvl="2"/>
            <a:r>
              <a:rPr lang="en-US" sz="1400" dirty="0" smtClean="0">
                <a:latin typeface="Arial" panose="020B0604020202020204" pitchFamily="34" charset="0"/>
                <a:ea typeface="Tahoma" panose="020B0604030504040204" pitchFamily="34" charset="0"/>
                <a:cs typeface="Arial" panose="020B0604020202020204" pitchFamily="34" charset="0"/>
              </a:rPr>
              <a:t>ROU asset </a:t>
            </a:r>
            <a:r>
              <a:rPr lang="en-US" sz="1400" i="1" dirty="0" smtClean="0">
                <a:latin typeface="Arial" panose="020B0604020202020204" pitchFamily="34" charset="0"/>
                <a:ea typeface="Tahoma" panose="020B0604030504040204" pitchFamily="34" charset="0"/>
                <a:cs typeface="Arial" panose="020B0604020202020204" pitchFamily="34" charset="0"/>
              </a:rPr>
              <a:t>‘too high’</a:t>
            </a:r>
          </a:p>
          <a:p>
            <a:pPr lvl="2"/>
            <a:endParaRPr lang="en-US" sz="1400" dirty="0">
              <a:latin typeface="Arial" panose="020B0604020202020204" pitchFamily="34" charset="0"/>
              <a:ea typeface="Tahoma" panose="020B0604030504040204" pitchFamily="34" charset="0"/>
              <a:cs typeface="Arial" panose="020B0604020202020204" pitchFamily="34" charset="0"/>
            </a:endParaRPr>
          </a:p>
          <a:p>
            <a:pPr lvl="2"/>
            <a:endParaRPr lang="en-US" sz="1400" dirty="0" smtClean="0">
              <a:latin typeface="Arial" panose="020B0604020202020204" pitchFamily="34" charset="0"/>
              <a:ea typeface="Tahoma" panose="020B0604030504040204" pitchFamily="34" charset="0"/>
              <a:cs typeface="Arial" panose="020B0604020202020204" pitchFamily="34" charset="0"/>
            </a:endParaRPr>
          </a:p>
          <a:p>
            <a:pPr lvl="2"/>
            <a:endParaRPr lang="en-US" sz="1400" dirty="0">
              <a:latin typeface="Arial" panose="020B0604020202020204" pitchFamily="34" charset="0"/>
              <a:ea typeface="Tahoma" panose="020B0604030504040204" pitchFamily="34" charset="0"/>
              <a:cs typeface="Arial" panose="020B0604020202020204" pitchFamily="34" charset="0"/>
            </a:endParaRPr>
          </a:p>
          <a:p>
            <a:pPr lvl="2"/>
            <a:endParaRPr lang="en-US" sz="1400" dirty="0" smtClean="0">
              <a:latin typeface="Arial" panose="020B0604020202020204" pitchFamily="34" charset="0"/>
              <a:ea typeface="Tahoma" panose="020B0604030504040204" pitchFamily="34" charset="0"/>
              <a:cs typeface="Arial" panose="020B0604020202020204" pitchFamily="34" charset="0"/>
            </a:endParaRPr>
          </a:p>
          <a:p>
            <a:pPr lvl="2"/>
            <a:r>
              <a:rPr lang="en-US" sz="1400" dirty="0" smtClean="0">
                <a:latin typeface="Arial" panose="020B0604020202020204" pitchFamily="34" charset="0"/>
                <a:ea typeface="Tahoma" panose="020B0604030504040204" pitchFamily="34" charset="0"/>
                <a:cs typeface="Arial" panose="020B0604020202020204" pitchFamily="34" charset="0"/>
              </a:rPr>
              <a:t>Most benefit for </a:t>
            </a:r>
            <a:r>
              <a:rPr lang="en-US" sz="1400" b="1" i="1" dirty="0" smtClean="0">
                <a:latin typeface="Arial" panose="020B0604020202020204" pitchFamily="34" charset="0"/>
                <a:ea typeface="Tahoma" panose="020B0604030504040204" pitchFamily="34" charset="0"/>
                <a:cs typeface="Arial" panose="020B0604020202020204" pitchFamily="34" charset="0"/>
              </a:rPr>
              <a:t>high-volume/low value</a:t>
            </a:r>
            <a:r>
              <a:rPr lang="en-US" sz="1400" dirty="0" smtClean="0">
                <a:latin typeface="Arial" panose="020B0604020202020204" pitchFamily="34" charset="0"/>
                <a:ea typeface="Tahoma" panose="020B0604030504040204" pitchFamily="34" charset="0"/>
                <a:cs typeface="Arial" panose="020B0604020202020204" pitchFamily="34" charset="0"/>
              </a:rPr>
              <a:t> leases</a:t>
            </a:r>
          </a:p>
          <a:p>
            <a:pPr lvl="2"/>
            <a:endParaRPr lang="en-SG" sz="1400" dirty="0" smtClean="0">
              <a:latin typeface="Arial" panose="020B0604020202020204" pitchFamily="34" charset="0"/>
              <a:ea typeface="Tahoma" panose="020B0604030504040204" pitchFamily="34" charset="0"/>
              <a:cs typeface="Arial" panose="020B0604020202020204" pitchFamily="34" charset="0"/>
            </a:endParaRPr>
          </a:p>
        </p:txBody>
      </p:sp>
      <p:sp>
        <p:nvSpPr>
          <p:cNvPr id="3" name="Rounded Rectangle 2"/>
          <p:cNvSpPr/>
          <p:nvPr/>
        </p:nvSpPr>
        <p:spPr>
          <a:xfrm>
            <a:off x="746124" y="1211263"/>
            <a:ext cx="7653339" cy="609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600" dirty="0" smtClean="0">
                <a:solidFill>
                  <a:schemeClr val="bg1"/>
                </a:solidFill>
              </a:rPr>
              <a:t>Simplified right-of-use asset measurement </a:t>
            </a:r>
          </a:p>
          <a:p>
            <a:pPr marL="285750" indent="-285750" algn="ctr">
              <a:buFont typeface="Arial" panose="020B0604020202020204" pitchFamily="34" charset="0"/>
              <a:buChar char="—"/>
            </a:pPr>
            <a:r>
              <a:rPr lang="en-US" sz="1600" dirty="0" smtClean="0">
                <a:solidFill>
                  <a:schemeClr val="bg1"/>
                </a:solidFill>
              </a:rPr>
              <a:t>available as a </a:t>
            </a:r>
            <a:r>
              <a:rPr lang="en-US" sz="1600" b="1" dirty="0" smtClean="0">
                <a:solidFill>
                  <a:schemeClr val="bg1"/>
                </a:solidFill>
              </a:rPr>
              <a:t>lease-by-lease</a:t>
            </a:r>
            <a:r>
              <a:rPr lang="en-US" sz="1600" dirty="0" smtClean="0">
                <a:solidFill>
                  <a:schemeClr val="bg1"/>
                </a:solidFill>
              </a:rPr>
              <a:t> choice</a:t>
            </a:r>
          </a:p>
        </p:txBody>
      </p:sp>
      <p:sp>
        <p:nvSpPr>
          <p:cNvPr id="13" name="Rounded Rectangle 12"/>
          <p:cNvSpPr/>
          <p:nvPr/>
        </p:nvSpPr>
        <p:spPr>
          <a:xfrm>
            <a:off x="746124" y="2061028"/>
            <a:ext cx="3487740" cy="870858"/>
          </a:xfrm>
          <a:prstGeom prst="roundRect">
            <a:avLst/>
          </a:prstGeom>
          <a:ln/>
        </p:spPr>
        <p:style>
          <a:lnRef idx="2">
            <a:schemeClr val="accent1"/>
          </a:lnRef>
          <a:fillRef idx="1">
            <a:schemeClr val="lt1"/>
          </a:fillRef>
          <a:effectRef idx="0">
            <a:schemeClr val="accent1"/>
          </a:effectRef>
          <a:fontRef idx="minor">
            <a:schemeClr val="dk1"/>
          </a:fontRef>
        </p:style>
        <p:txBody>
          <a:bodyPr lIns="54610" tIns="54610" rIns="54610" bIns="54610" rtlCol="0" anchor="ctr"/>
          <a:lstStyle/>
          <a:p>
            <a:pPr algn="ctr"/>
            <a:r>
              <a:rPr lang="en-US" sz="1500" dirty="0" smtClean="0">
                <a:solidFill>
                  <a:srgbClr val="00338D"/>
                </a:solidFill>
              </a:rPr>
              <a:t>ROU asset = lease liability</a:t>
            </a:r>
          </a:p>
        </p:txBody>
      </p:sp>
      <p:sp>
        <p:nvSpPr>
          <p:cNvPr id="9" name="Rounded Rectangle 8"/>
          <p:cNvSpPr/>
          <p:nvPr/>
        </p:nvSpPr>
        <p:spPr>
          <a:xfrm>
            <a:off x="4911723" y="2061028"/>
            <a:ext cx="3487740" cy="870858"/>
          </a:xfrm>
          <a:prstGeom prst="roundRect">
            <a:avLst/>
          </a:prstGeom>
          <a:ln>
            <a:solidFill>
              <a:schemeClr val="accent4"/>
            </a:solidFill>
          </a:ln>
        </p:spPr>
        <p:style>
          <a:lnRef idx="2">
            <a:schemeClr val="accent1"/>
          </a:lnRef>
          <a:fillRef idx="1">
            <a:schemeClr val="lt1"/>
          </a:fillRef>
          <a:effectRef idx="0">
            <a:schemeClr val="accent1"/>
          </a:effectRef>
          <a:fontRef idx="minor">
            <a:schemeClr val="dk1"/>
          </a:fontRef>
        </p:style>
        <p:txBody>
          <a:bodyPr lIns="54610" tIns="54610" rIns="54610" bIns="54610" rtlCol="0" anchor="ctr"/>
          <a:lstStyle/>
          <a:p>
            <a:pPr algn="ctr"/>
            <a:r>
              <a:rPr lang="en-US" sz="1500" dirty="0" smtClean="0">
                <a:solidFill>
                  <a:srgbClr val="00338D"/>
                </a:solidFill>
              </a:rPr>
              <a:t>Measure ROU asset retrospectively</a:t>
            </a:r>
          </a:p>
        </p:txBody>
      </p:sp>
      <p:sp>
        <p:nvSpPr>
          <p:cNvPr id="5" name="Down Arrow 4"/>
          <p:cNvSpPr/>
          <p:nvPr/>
        </p:nvSpPr>
        <p:spPr>
          <a:xfrm>
            <a:off x="6316327" y="4169270"/>
            <a:ext cx="508908" cy="573683"/>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smtClean="0">
              <a:solidFill>
                <a:schemeClr val="bg1"/>
              </a:solidFill>
            </a:endParaRPr>
          </a:p>
        </p:txBody>
      </p:sp>
      <p:sp>
        <p:nvSpPr>
          <p:cNvPr id="12" name="Down Arrow 11"/>
          <p:cNvSpPr/>
          <p:nvPr/>
        </p:nvSpPr>
        <p:spPr>
          <a:xfrm>
            <a:off x="1653613" y="4169270"/>
            <a:ext cx="508908" cy="57368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smtClean="0">
              <a:solidFill>
                <a:schemeClr val="bg1"/>
              </a:solidFill>
            </a:endParaRPr>
          </a:p>
        </p:txBody>
      </p:sp>
      <p:sp>
        <p:nvSpPr>
          <p:cNvPr id="15" name="TextBox 14"/>
          <p:cNvSpPr txBox="1"/>
          <p:nvPr/>
        </p:nvSpPr>
        <p:spPr>
          <a:xfrm>
            <a:off x="4077944" y="2325355"/>
            <a:ext cx="988560" cy="914400"/>
          </a:xfrm>
          <a:prstGeom prst="rect">
            <a:avLst/>
          </a:prstGeom>
          <a:noFill/>
        </p:spPr>
        <p:txBody>
          <a:bodyPr wrap="none" lIns="54610" tIns="54610" rIns="54610" bIns="54610" rtlCol="0">
            <a:noAutofit/>
          </a:bodyPr>
          <a:lstStyle/>
          <a:p>
            <a:pPr algn="ctr">
              <a:spcAft>
                <a:spcPts val="600"/>
              </a:spcAft>
            </a:pPr>
            <a:r>
              <a:rPr lang="en-US" sz="1050" i="1" dirty="0" smtClean="0">
                <a:solidFill>
                  <a:schemeClr val="tx2"/>
                </a:solidFill>
              </a:rPr>
              <a:t>OR</a:t>
            </a:r>
          </a:p>
        </p:txBody>
      </p:sp>
    </p:spTree>
    <p:extLst>
      <p:ext uri="{BB962C8B-B14F-4D97-AF65-F5344CB8AC3E}">
        <p14:creationId xmlns:p14="http://schemas.microsoft.com/office/powerpoint/2010/main" xmlns="" val="186554051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date / early adoption</a:t>
            </a:r>
            <a:endParaRPr lang="en-GB" dirty="0"/>
          </a:p>
        </p:txBody>
      </p:sp>
      <p:sp>
        <p:nvSpPr>
          <p:cNvPr id="11" name="Chevron 10"/>
          <p:cNvSpPr>
            <a:spLocks/>
          </p:cNvSpPr>
          <p:nvPr/>
        </p:nvSpPr>
        <p:spPr bwMode="gray">
          <a:xfrm>
            <a:off x="923814" y="2827877"/>
            <a:ext cx="7184762" cy="496930"/>
          </a:xfrm>
          <a:prstGeom prst="chevron">
            <a:avLst>
              <a:gd name="adj" fmla="val 29000"/>
            </a:avLst>
          </a:prstGeom>
          <a:solidFill>
            <a:srgbClr val="00338D"/>
          </a:solidFill>
          <a:ln>
            <a:noFill/>
            <a:headEnd/>
            <a:tailEnd/>
          </a:ln>
          <a:effectLst/>
        </p:spPr>
        <p:style>
          <a:lnRef idx="0">
            <a:schemeClr val="accent5"/>
          </a:lnRef>
          <a:fillRef idx="3">
            <a:schemeClr val="accent5"/>
          </a:fillRef>
          <a:effectRef idx="3">
            <a:schemeClr val="accent5"/>
          </a:effectRef>
          <a:fontRef idx="minor">
            <a:schemeClr val="lt1"/>
          </a:fontRef>
        </p:style>
        <p:txBody>
          <a:bodyPr wrap="square" lIns="108000" tIns="54000" rIns="54000" bIns="54000" rtlCol="0" anchor="ctr"/>
          <a:lstStyle/>
          <a:p>
            <a:pPr>
              <a:spcBef>
                <a:spcPct val="0"/>
              </a:spcBef>
            </a:pPr>
            <a:endParaRPr lang="en-GB" sz="1200" b="1" dirty="0">
              <a:solidFill>
                <a:srgbClr val="FFFFFF"/>
              </a:solidFill>
            </a:endParaRPr>
          </a:p>
        </p:txBody>
      </p:sp>
      <p:sp>
        <p:nvSpPr>
          <p:cNvPr id="35" name="TextBox 34"/>
          <p:cNvSpPr txBox="1"/>
          <p:nvPr/>
        </p:nvSpPr>
        <p:spPr>
          <a:xfrm>
            <a:off x="725209" y="2491344"/>
            <a:ext cx="1598730" cy="276999"/>
          </a:xfrm>
          <a:prstGeom prst="rect">
            <a:avLst/>
          </a:prstGeom>
        </p:spPr>
        <p:txBody>
          <a:bodyPr wrap="square" rtlCol="0">
            <a:spAutoFit/>
          </a:bodyPr>
          <a:lstStyle/>
          <a:p>
            <a:pPr algn="ctr" defTabSz="762000" eaLnBrk="0" hangingPunct="0">
              <a:spcBef>
                <a:spcPct val="10000"/>
              </a:spcBef>
            </a:pPr>
            <a:r>
              <a:rPr lang="en-US" sz="1200" dirty="0" smtClean="0">
                <a:solidFill>
                  <a:schemeClr val="tx2"/>
                </a:solidFill>
                <a:cs typeface="Arial" pitchFamily="34" charset="0"/>
              </a:rPr>
              <a:t>13 Jan 2016</a:t>
            </a:r>
            <a:endParaRPr lang="en-US" sz="1200" dirty="0">
              <a:solidFill>
                <a:schemeClr val="tx2"/>
              </a:solidFill>
              <a:cs typeface="Arial" pitchFamily="34" charset="0"/>
            </a:endParaRPr>
          </a:p>
        </p:txBody>
      </p:sp>
      <p:grpSp>
        <p:nvGrpSpPr>
          <p:cNvPr id="36" name="Group 35"/>
          <p:cNvGrpSpPr/>
          <p:nvPr/>
        </p:nvGrpSpPr>
        <p:grpSpPr>
          <a:xfrm>
            <a:off x="2641439" y="2932516"/>
            <a:ext cx="274320" cy="274320"/>
            <a:chOff x="2470336" y="2941291"/>
            <a:chExt cx="312109" cy="329379"/>
          </a:xfrm>
        </p:grpSpPr>
        <p:sp>
          <p:nvSpPr>
            <p:cNvPr id="37" name="Flowchart: Connector 36"/>
            <p:cNvSpPr/>
            <p:nvPr/>
          </p:nvSpPr>
          <p:spPr>
            <a:xfrm>
              <a:off x="2470336" y="2941291"/>
              <a:ext cx="312109" cy="328612"/>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Donut 37"/>
            <p:cNvSpPr/>
            <p:nvPr/>
          </p:nvSpPr>
          <p:spPr>
            <a:xfrm>
              <a:off x="2470336" y="2942058"/>
              <a:ext cx="312109" cy="328612"/>
            </a:xfrm>
            <a:prstGeom prst="donut">
              <a:avLst>
                <a:gd name="adj" fmla="val 177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39" name="TextBox 38"/>
          <p:cNvSpPr txBox="1"/>
          <p:nvPr/>
        </p:nvSpPr>
        <p:spPr>
          <a:xfrm>
            <a:off x="1979234" y="2495372"/>
            <a:ext cx="1598730" cy="276999"/>
          </a:xfrm>
          <a:prstGeom prst="rect">
            <a:avLst/>
          </a:prstGeom>
        </p:spPr>
        <p:txBody>
          <a:bodyPr wrap="square" rtlCol="0">
            <a:spAutoFit/>
          </a:bodyPr>
          <a:lstStyle/>
          <a:p>
            <a:pPr algn="ctr" defTabSz="762000" eaLnBrk="0" hangingPunct="0">
              <a:spcBef>
                <a:spcPct val="10000"/>
              </a:spcBef>
            </a:pPr>
            <a:r>
              <a:rPr lang="en-US" sz="1200" dirty="0" smtClean="0">
                <a:solidFill>
                  <a:schemeClr val="tx2"/>
                </a:solidFill>
                <a:cs typeface="Arial" pitchFamily="34" charset="0"/>
              </a:rPr>
              <a:t>1 Jan 2017</a:t>
            </a:r>
            <a:endParaRPr lang="en-US" sz="1200" dirty="0">
              <a:solidFill>
                <a:schemeClr val="tx2"/>
              </a:solidFill>
              <a:cs typeface="Arial" pitchFamily="34" charset="0"/>
            </a:endParaRPr>
          </a:p>
        </p:txBody>
      </p:sp>
      <p:grpSp>
        <p:nvGrpSpPr>
          <p:cNvPr id="43" name="Group 42"/>
          <p:cNvGrpSpPr/>
          <p:nvPr/>
        </p:nvGrpSpPr>
        <p:grpSpPr>
          <a:xfrm>
            <a:off x="5486037" y="2931877"/>
            <a:ext cx="274320" cy="274320"/>
            <a:chOff x="2470336" y="2941291"/>
            <a:chExt cx="312109" cy="329379"/>
          </a:xfrm>
        </p:grpSpPr>
        <p:sp>
          <p:nvSpPr>
            <p:cNvPr id="44" name="Flowchart: Connector 43"/>
            <p:cNvSpPr/>
            <p:nvPr/>
          </p:nvSpPr>
          <p:spPr>
            <a:xfrm>
              <a:off x="2470336" y="2941291"/>
              <a:ext cx="312109" cy="328612"/>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Donut 44"/>
            <p:cNvSpPr/>
            <p:nvPr/>
          </p:nvSpPr>
          <p:spPr>
            <a:xfrm>
              <a:off x="2470336" y="2942058"/>
              <a:ext cx="312109" cy="328612"/>
            </a:xfrm>
            <a:prstGeom prst="donut">
              <a:avLst>
                <a:gd name="adj" fmla="val 177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46" name="TextBox 45"/>
          <p:cNvSpPr txBox="1"/>
          <p:nvPr/>
        </p:nvSpPr>
        <p:spPr>
          <a:xfrm>
            <a:off x="4837893" y="2491343"/>
            <a:ext cx="1598730" cy="276999"/>
          </a:xfrm>
          <a:prstGeom prst="rect">
            <a:avLst/>
          </a:prstGeom>
        </p:spPr>
        <p:txBody>
          <a:bodyPr wrap="square" rtlCol="0">
            <a:spAutoFit/>
          </a:bodyPr>
          <a:lstStyle/>
          <a:p>
            <a:pPr algn="ctr" defTabSz="762000" eaLnBrk="0" hangingPunct="0">
              <a:spcBef>
                <a:spcPct val="10000"/>
              </a:spcBef>
            </a:pPr>
            <a:r>
              <a:rPr lang="en-US" sz="1200" dirty="0" smtClean="0">
                <a:solidFill>
                  <a:schemeClr val="tx2"/>
                </a:solidFill>
                <a:cs typeface="Arial" pitchFamily="34" charset="0"/>
              </a:rPr>
              <a:t>1 Jan 2018</a:t>
            </a:r>
            <a:endParaRPr lang="en-US" sz="1200" dirty="0">
              <a:solidFill>
                <a:schemeClr val="tx2"/>
              </a:solidFill>
              <a:cs typeface="Arial" pitchFamily="34" charset="0"/>
            </a:endParaRPr>
          </a:p>
        </p:txBody>
      </p:sp>
      <p:sp>
        <p:nvSpPr>
          <p:cNvPr id="50" name="TextBox 49"/>
          <p:cNvSpPr txBox="1"/>
          <p:nvPr/>
        </p:nvSpPr>
        <p:spPr>
          <a:xfrm>
            <a:off x="6380460" y="2507211"/>
            <a:ext cx="1598730" cy="276999"/>
          </a:xfrm>
          <a:prstGeom prst="rect">
            <a:avLst/>
          </a:prstGeom>
        </p:spPr>
        <p:txBody>
          <a:bodyPr wrap="square" rtlCol="0">
            <a:spAutoFit/>
          </a:bodyPr>
          <a:lstStyle/>
          <a:p>
            <a:pPr algn="ctr" defTabSz="762000" eaLnBrk="0" hangingPunct="0">
              <a:spcBef>
                <a:spcPct val="10000"/>
              </a:spcBef>
            </a:pPr>
            <a:r>
              <a:rPr lang="en-US" sz="1200" dirty="0" smtClean="0">
                <a:solidFill>
                  <a:schemeClr val="tx2"/>
                </a:solidFill>
                <a:cs typeface="Arial" pitchFamily="34" charset="0"/>
              </a:rPr>
              <a:t>1 Jan 2019</a:t>
            </a:r>
            <a:endParaRPr lang="en-US" sz="1200" dirty="0">
              <a:solidFill>
                <a:schemeClr val="tx2"/>
              </a:solidFill>
              <a:cs typeface="Arial" pitchFamily="34" charset="0"/>
            </a:endParaRPr>
          </a:p>
        </p:txBody>
      </p:sp>
      <p:sp>
        <p:nvSpPr>
          <p:cNvPr id="3" name="Rectangle 2"/>
          <p:cNvSpPr/>
          <p:nvPr/>
        </p:nvSpPr>
        <p:spPr>
          <a:xfrm rot="19554872">
            <a:off x="5602371" y="3746184"/>
            <a:ext cx="1038385" cy="4029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200" dirty="0" smtClean="0">
                <a:solidFill>
                  <a:schemeClr val="bg1"/>
                </a:solidFill>
              </a:rPr>
              <a:t>IFRS 15</a:t>
            </a:r>
          </a:p>
        </p:txBody>
      </p:sp>
      <p:sp>
        <p:nvSpPr>
          <p:cNvPr id="51" name="Rectangle 50"/>
          <p:cNvSpPr/>
          <p:nvPr/>
        </p:nvSpPr>
        <p:spPr>
          <a:xfrm rot="19554872">
            <a:off x="5348574" y="3368503"/>
            <a:ext cx="1038385" cy="402985"/>
          </a:xfrm>
          <a:prstGeom prst="rect">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200" dirty="0" smtClean="0">
                <a:solidFill>
                  <a:schemeClr val="bg1"/>
                </a:solidFill>
              </a:rPr>
              <a:t>IFRS 9</a:t>
            </a:r>
          </a:p>
        </p:txBody>
      </p:sp>
      <p:grpSp>
        <p:nvGrpSpPr>
          <p:cNvPr id="24" name="Group 23"/>
          <p:cNvGrpSpPr/>
          <p:nvPr/>
        </p:nvGrpSpPr>
        <p:grpSpPr>
          <a:xfrm>
            <a:off x="7042665" y="2943600"/>
            <a:ext cx="274320" cy="274320"/>
            <a:chOff x="2470336" y="2941291"/>
            <a:chExt cx="312109" cy="329379"/>
          </a:xfrm>
        </p:grpSpPr>
        <p:sp>
          <p:nvSpPr>
            <p:cNvPr id="25" name="Flowchart: Connector 24"/>
            <p:cNvSpPr/>
            <p:nvPr/>
          </p:nvSpPr>
          <p:spPr>
            <a:xfrm>
              <a:off x="2470336" y="2941291"/>
              <a:ext cx="312109" cy="328612"/>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Donut 25"/>
            <p:cNvSpPr/>
            <p:nvPr/>
          </p:nvSpPr>
          <p:spPr>
            <a:xfrm>
              <a:off x="2470336" y="2942058"/>
              <a:ext cx="312109" cy="328612"/>
            </a:xfrm>
            <a:prstGeom prst="donut">
              <a:avLst>
                <a:gd name="adj" fmla="val 177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cxnSp>
        <p:nvCxnSpPr>
          <p:cNvPr id="5" name="Straight Arrow Connector 4"/>
          <p:cNvCxnSpPr/>
          <p:nvPr/>
        </p:nvCxnSpPr>
        <p:spPr>
          <a:xfrm>
            <a:off x="4254938" y="2024782"/>
            <a:ext cx="0" cy="1280160"/>
          </a:xfrm>
          <a:prstGeom prst="straightConnector1">
            <a:avLst/>
          </a:prstGeom>
          <a:ln w="57150">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3455573" y="1572626"/>
            <a:ext cx="1598730" cy="400110"/>
          </a:xfrm>
          <a:prstGeom prst="rect">
            <a:avLst/>
          </a:prstGeom>
        </p:spPr>
        <p:txBody>
          <a:bodyPr wrap="square" rtlCol="0">
            <a:spAutoFit/>
          </a:bodyPr>
          <a:lstStyle/>
          <a:p>
            <a:pPr algn="ctr" defTabSz="762000" eaLnBrk="0" hangingPunct="0">
              <a:spcBef>
                <a:spcPct val="10000"/>
              </a:spcBef>
            </a:pPr>
            <a:r>
              <a:rPr lang="en-US" sz="2000" b="1" dirty="0" smtClean="0">
                <a:solidFill>
                  <a:schemeClr val="tx2"/>
                </a:solidFill>
                <a:cs typeface="Arial" pitchFamily="34" charset="0"/>
              </a:rPr>
              <a:t>TODAY</a:t>
            </a:r>
            <a:endParaRPr lang="en-US" sz="2000" b="1" dirty="0">
              <a:solidFill>
                <a:schemeClr val="tx2"/>
              </a:solidFill>
              <a:cs typeface="Arial" pitchFamily="34" charset="0"/>
            </a:endParaRPr>
          </a:p>
        </p:txBody>
      </p:sp>
      <p:sp>
        <p:nvSpPr>
          <p:cNvPr id="30" name="Rectangle 29"/>
          <p:cNvSpPr/>
          <p:nvPr/>
        </p:nvSpPr>
        <p:spPr>
          <a:xfrm rot="19554872">
            <a:off x="6797793" y="3332696"/>
            <a:ext cx="1038385" cy="40298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200" dirty="0" smtClean="0">
                <a:solidFill>
                  <a:schemeClr val="bg1"/>
                </a:solidFill>
              </a:rPr>
              <a:t>IFRS 16</a:t>
            </a:r>
          </a:p>
        </p:txBody>
      </p:sp>
      <p:sp>
        <p:nvSpPr>
          <p:cNvPr id="31" name="Rectangle 30"/>
          <p:cNvSpPr/>
          <p:nvPr/>
        </p:nvSpPr>
        <p:spPr>
          <a:xfrm>
            <a:off x="803273" y="3786343"/>
            <a:ext cx="3712922" cy="2119085"/>
          </a:xfrm>
          <a:prstGeom prst="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spcAft>
                <a:spcPts val="600"/>
              </a:spcAft>
            </a:pPr>
            <a:r>
              <a:rPr lang="en-US" sz="1600" b="1" dirty="0" smtClean="0">
                <a:solidFill>
                  <a:srgbClr val="00338D"/>
                </a:solidFill>
              </a:rPr>
              <a:t>Early adoption…?</a:t>
            </a:r>
            <a:endParaRPr lang="en-US" sz="1600" b="1" dirty="0">
              <a:solidFill>
                <a:srgbClr val="00338D"/>
              </a:solidFill>
            </a:endParaRPr>
          </a:p>
          <a:p>
            <a:pPr marL="285750" indent="-285750">
              <a:spcAft>
                <a:spcPts val="600"/>
              </a:spcAft>
              <a:buFont typeface="Wingdings" panose="05000000000000000000" pitchFamily="2" charset="2"/>
              <a:buChar char="ü"/>
            </a:pPr>
            <a:r>
              <a:rPr lang="en-US" sz="1600" dirty="0" smtClean="0">
                <a:solidFill>
                  <a:srgbClr val="00338D"/>
                </a:solidFill>
              </a:rPr>
              <a:t>Assess contracts once</a:t>
            </a:r>
          </a:p>
          <a:p>
            <a:pPr marL="285750" indent="-285750">
              <a:spcAft>
                <a:spcPts val="600"/>
              </a:spcAft>
              <a:buFont typeface="Wingdings" panose="05000000000000000000" pitchFamily="2" charset="2"/>
              <a:buChar char="ü"/>
            </a:pPr>
            <a:r>
              <a:rPr lang="en-US" sz="1600" dirty="0" smtClean="0">
                <a:solidFill>
                  <a:srgbClr val="00338D"/>
                </a:solidFill>
              </a:rPr>
              <a:t>Explain changes once</a:t>
            </a:r>
          </a:p>
          <a:p>
            <a:pPr marL="285750" indent="-285750">
              <a:spcAft>
                <a:spcPts val="600"/>
              </a:spcAft>
              <a:buFont typeface="Wingdings" panose="05000000000000000000" pitchFamily="2" charset="2"/>
              <a:buChar char="ü"/>
            </a:pPr>
            <a:r>
              <a:rPr lang="en-US" sz="1600" dirty="0" smtClean="0">
                <a:solidFill>
                  <a:srgbClr val="00338D"/>
                </a:solidFill>
              </a:rPr>
              <a:t>Only one year of significant change</a:t>
            </a:r>
          </a:p>
          <a:p>
            <a:pPr marL="285750" indent="-285750">
              <a:spcAft>
                <a:spcPts val="600"/>
              </a:spcAft>
              <a:buFont typeface="Wingdings" panose="05000000000000000000" pitchFamily="2" charset="2"/>
              <a:buChar char="ü"/>
            </a:pPr>
            <a:r>
              <a:rPr lang="en-US" sz="1600" dirty="0" smtClean="0">
                <a:solidFill>
                  <a:srgbClr val="00338D"/>
                </a:solidFill>
              </a:rPr>
              <a:t>Portfolio application</a:t>
            </a:r>
          </a:p>
          <a:p>
            <a:pPr marL="285750" indent="-285750">
              <a:spcAft>
                <a:spcPts val="600"/>
              </a:spcAft>
              <a:buFont typeface="Arial" panose="020B0604020202020204" pitchFamily="34" charset="0"/>
              <a:buChar char="ₓ"/>
            </a:pPr>
            <a:r>
              <a:rPr lang="en-US" sz="1600" dirty="0" smtClean="0">
                <a:solidFill>
                  <a:srgbClr val="00338D"/>
                </a:solidFill>
              </a:rPr>
              <a:t>Time resources</a:t>
            </a:r>
            <a:endParaRPr lang="en-US" sz="1600" dirty="0">
              <a:solidFill>
                <a:srgbClr val="00338D"/>
              </a:solidFill>
            </a:endParaRPr>
          </a:p>
        </p:txBody>
      </p:sp>
      <p:grpSp>
        <p:nvGrpSpPr>
          <p:cNvPr id="27" name="Group 26"/>
          <p:cNvGrpSpPr/>
          <p:nvPr/>
        </p:nvGrpSpPr>
        <p:grpSpPr>
          <a:xfrm>
            <a:off x="1398242" y="2907503"/>
            <a:ext cx="277697" cy="322428"/>
            <a:chOff x="1789113" y="2598738"/>
            <a:chExt cx="709612" cy="823913"/>
          </a:xfrm>
          <a:solidFill>
            <a:schemeClr val="bg1"/>
          </a:solidFill>
        </p:grpSpPr>
        <p:sp>
          <p:nvSpPr>
            <p:cNvPr id="28" name="Freeform 84"/>
            <p:cNvSpPr>
              <a:spLocks noEditPoints="1"/>
            </p:cNvSpPr>
            <p:nvPr/>
          </p:nvSpPr>
          <p:spPr bwMode="auto">
            <a:xfrm>
              <a:off x="1789113" y="2598738"/>
              <a:ext cx="709612" cy="823913"/>
            </a:xfrm>
            <a:custGeom>
              <a:avLst/>
              <a:gdLst>
                <a:gd name="T0" fmla="*/ 2352 w 3127"/>
                <a:gd name="T1" fmla="*/ 445 h 3633"/>
                <a:gd name="T2" fmla="*/ 2352 w 3127"/>
                <a:gd name="T3" fmla="*/ 776 h 3633"/>
                <a:gd name="T4" fmla="*/ 2683 w 3127"/>
                <a:gd name="T5" fmla="*/ 776 h 3633"/>
                <a:gd name="T6" fmla="*/ 2352 w 3127"/>
                <a:gd name="T7" fmla="*/ 445 h 3633"/>
                <a:gd name="T8" fmla="*/ 259 w 3127"/>
                <a:gd name="T9" fmla="*/ 261 h 3633"/>
                <a:gd name="T10" fmla="*/ 259 w 3127"/>
                <a:gd name="T11" fmla="*/ 3372 h 3633"/>
                <a:gd name="T12" fmla="*/ 2868 w 3127"/>
                <a:gd name="T13" fmla="*/ 3372 h 3633"/>
                <a:gd name="T14" fmla="*/ 2868 w 3127"/>
                <a:gd name="T15" fmla="*/ 1035 h 3633"/>
                <a:gd name="T16" fmla="*/ 2092 w 3127"/>
                <a:gd name="T17" fmla="*/ 1035 h 3633"/>
                <a:gd name="T18" fmla="*/ 2092 w 3127"/>
                <a:gd name="T19" fmla="*/ 261 h 3633"/>
                <a:gd name="T20" fmla="*/ 259 w 3127"/>
                <a:gd name="T21" fmla="*/ 261 h 3633"/>
                <a:gd name="T22" fmla="*/ 0 w 3127"/>
                <a:gd name="T23" fmla="*/ 0 h 3633"/>
                <a:gd name="T24" fmla="*/ 2276 w 3127"/>
                <a:gd name="T25" fmla="*/ 0 h 3633"/>
                <a:gd name="T26" fmla="*/ 3127 w 3127"/>
                <a:gd name="T27" fmla="*/ 852 h 3633"/>
                <a:gd name="T28" fmla="*/ 3127 w 3127"/>
                <a:gd name="T29" fmla="*/ 3633 h 3633"/>
                <a:gd name="T30" fmla="*/ 0 w 3127"/>
                <a:gd name="T31" fmla="*/ 3633 h 3633"/>
                <a:gd name="T32" fmla="*/ 0 w 3127"/>
                <a:gd name="T33" fmla="*/ 0 h 3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27" h="3633">
                  <a:moveTo>
                    <a:pt x="2352" y="445"/>
                  </a:moveTo>
                  <a:lnTo>
                    <a:pt x="2352" y="776"/>
                  </a:lnTo>
                  <a:lnTo>
                    <a:pt x="2683" y="776"/>
                  </a:lnTo>
                  <a:lnTo>
                    <a:pt x="2352" y="445"/>
                  </a:lnTo>
                  <a:close/>
                  <a:moveTo>
                    <a:pt x="259" y="261"/>
                  </a:moveTo>
                  <a:lnTo>
                    <a:pt x="259" y="3372"/>
                  </a:lnTo>
                  <a:lnTo>
                    <a:pt x="2868" y="3372"/>
                  </a:lnTo>
                  <a:lnTo>
                    <a:pt x="2868" y="1035"/>
                  </a:lnTo>
                  <a:lnTo>
                    <a:pt x="2092" y="1035"/>
                  </a:lnTo>
                  <a:lnTo>
                    <a:pt x="2092" y="261"/>
                  </a:lnTo>
                  <a:lnTo>
                    <a:pt x="259" y="261"/>
                  </a:lnTo>
                  <a:close/>
                  <a:moveTo>
                    <a:pt x="0" y="0"/>
                  </a:moveTo>
                  <a:lnTo>
                    <a:pt x="2276" y="0"/>
                  </a:lnTo>
                  <a:lnTo>
                    <a:pt x="3127" y="852"/>
                  </a:lnTo>
                  <a:lnTo>
                    <a:pt x="3127" y="3633"/>
                  </a:lnTo>
                  <a:lnTo>
                    <a:pt x="0" y="36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400" dirty="0">
                <a:solidFill>
                  <a:schemeClr val="tx1">
                    <a:lumMod val="75000"/>
                    <a:lumOff val="25000"/>
                  </a:schemeClr>
                </a:solidFill>
              </a:endParaRPr>
            </a:p>
          </p:txBody>
        </p:sp>
        <p:sp>
          <p:nvSpPr>
            <p:cNvPr id="32" name="Rectangle 85"/>
            <p:cNvSpPr>
              <a:spLocks noChangeArrowheads="1"/>
            </p:cNvSpPr>
            <p:nvPr/>
          </p:nvSpPr>
          <p:spPr bwMode="auto">
            <a:xfrm>
              <a:off x="2103438" y="2921001"/>
              <a:ext cx="285750" cy="5873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400" dirty="0">
                <a:solidFill>
                  <a:schemeClr val="tx1">
                    <a:lumMod val="75000"/>
                    <a:lumOff val="25000"/>
                  </a:schemeClr>
                </a:solidFill>
              </a:endParaRPr>
            </a:p>
          </p:txBody>
        </p:sp>
        <p:sp>
          <p:nvSpPr>
            <p:cNvPr id="33" name="Freeform 86"/>
            <p:cNvSpPr>
              <a:spLocks/>
            </p:cNvSpPr>
            <p:nvPr/>
          </p:nvSpPr>
          <p:spPr bwMode="auto">
            <a:xfrm>
              <a:off x="1884363" y="3001963"/>
              <a:ext cx="173037" cy="149225"/>
            </a:xfrm>
            <a:custGeom>
              <a:avLst/>
              <a:gdLst>
                <a:gd name="T0" fmla="*/ 574 w 758"/>
                <a:gd name="T1" fmla="*/ 0 h 657"/>
                <a:gd name="T2" fmla="*/ 758 w 758"/>
                <a:gd name="T3" fmla="*/ 184 h 657"/>
                <a:gd name="T4" fmla="*/ 285 w 758"/>
                <a:gd name="T5" fmla="*/ 657 h 657"/>
                <a:gd name="T6" fmla="*/ 0 w 758"/>
                <a:gd name="T7" fmla="*/ 370 h 657"/>
                <a:gd name="T8" fmla="*/ 183 w 758"/>
                <a:gd name="T9" fmla="*/ 187 h 657"/>
                <a:gd name="T10" fmla="*/ 285 w 758"/>
                <a:gd name="T11" fmla="*/ 288 h 657"/>
                <a:gd name="T12" fmla="*/ 574 w 758"/>
                <a:gd name="T13" fmla="*/ 0 h 657"/>
              </a:gdLst>
              <a:ahLst/>
              <a:cxnLst>
                <a:cxn ang="0">
                  <a:pos x="T0" y="T1"/>
                </a:cxn>
                <a:cxn ang="0">
                  <a:pos x="T2" y="T3"/>
                </a:cxn>
                <a:cxn ang="0">
                  <a:pos x="T4" y="T5"/>
                </a:cxn>
                <a:cxn ang="0">
                  <a:pos x="T6" y="T7"/>
                </a:cxn>
                <a:cxn ang="0">
                  <a:pos x="T8" y="T9"/>
                </a:cxn>
                <a:cxn ang="0">
                  <a:pos x="T10" y="T11"/>
                </a:cxn>
                <a:cxn ang="0">
                  <a:pos x="T12" y="T13"/>
                </a:cxn>
              </a:cxnLst>
              <a:rect l="0" t="0" r="r" b="b"/>
              <a:pathLst>
                <a:path w="758" h="657">
                  <a:moveTo>
                    <a:pt x="574" y="0"/>
                  </a:moveTo>
                  <a:lnTo>
                    <a:pt x="758" y="184"/>
                  </a:lnTo>
                  <a:lnTo>
                    <a:pt x="285" y="657"/>
                  </a:lnTo>
                  <a:lnTo>
                    <a:pt x="0" y="370"/>
                  </a:lnTo>
                  <a:lnTo>
                    <a:pt x="183" y="187"/>
                  </a:lnTo>
                  <a:lnTo>
                    <a:pt x="285" y="288"/>
                  </a:lnTo>
                  <a:lnTo>
                    <a:pt x="57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400" dirty="0">
                <a:solidFill>
                  <a:schemeClr val="tx1">
                    <a:lumMod val="75000"/>
                    <a:lumOff val="25000"/>
                  </a:schemeClr>
                </a:solidFill>
              </a:endParaRPr>
            </a:p>
          </p:txBody>
        </p:sp>
        <p:sp>
          <p:nvSpPr>
            <p:cNvPr id="40" name="Freeform 87"/>
            <p:cNvSpPr>
              <a:spLocks/>
            </p:cNvSpPr>
            <p:nvPr/>
          </p:nvSpPr>
          <p:spPr bwMode="auto">
            <a:xfrm>
              <a:off x="1884363" y="3149601"/>
              <a:ext cx="173037" cy="147638"/>
            </a:xfrm>
            <a:custGeom>
              <a:avLst/>
              <a:gdLst>
                <a:gd name="T0" fmla="*/ 574 w 758"/>
                <a:gd name="T1" fmla="*/ 0 h 655"/>
                <a:gd name="T2" fmla="*/ 758 w 758"/>
                <a:gd name="T3" fmla="*/ 183 h 655"/>
                <a:gd name="T4" fmla="*/ 285 w 758"/>
                <a:gd name="T5" fmla="*/ 655 h 655"/>
                <a:gd name="T6" fmla="*/ 0 w 758"/>
                <a:gd name="T7" fmla="*/ 369 h 655"/>
                <a:gd name="T8" fmla="*/ 183 w 758"/>
                <a:gd name="T9" fmla="*/ 186 h 655"/>
                <a:gd name="T10" fmla="*/ 285 w 758"/>
                <a:gd name="T11" fmla="*/ 288 h 655"/>
                <a:gd name="T12" fmla="*/ 574 w 758"/>
                <a:gd name="T13" fmla="*/ 0 h 655"/>
              </a:gdLst>
              <a:ahLst/>
              <a:cxnLst>
                <a:cxn ang="0">
                  <a:pos x="T0" y="T1"/>
                </a:cxn>
                <a:cxn ang="0">
                  <a:pos x="T2" y="T3"/>
                </a:cxn>
                <a:cxn ang="0">
                  <a:pos x="T4" y="T5"/>
                </a:cxn>
                <a:cxn ang="0">
                  <a:pos x="T6" y="T7"/>
                </a:cxn>
                <a:cxn ang="0">
                  <a:pos x="T8" y="T9"/>
                </a:cxn>
                <a:cxn ang="0">
                  <a:pos x="T10" y="T11"/>
                </a:cxn>
                <a:cxn ang="0">
                  <a:pos x="T12" y="T13"/>
                </a:cxn>
              </a:cxnLst>
              <a:rect l="0" t="0" r="r" b="b"/>
              <a:pathLst>
                <a:path w="758" h="655">
                  <a:moveTo>
                    <a:pt x="574" y="0"/>
                  </a:moveTo>
                  <a:lnTo>
                    <a:pt x="758" y="183"/>
                  </a:lnTo>
                  <a:lnTo>
                    <a:pt x="285" y="655"/>
                  </a:lnTo>
                  <a:lnTo>
                    <a:pt x="0" y="369"/>
                  </a:lnTo>
                  <a:lnTo>
                    <a:pt x="183" y="186"/>
                  </a:lnTo>
                  <a:lnTo>
                    <a:pt x="285" y="288"/>
                  </a:lnTo>
                  <a:lnTo>
                    <a:pt x="57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400" dirty="0">
                <a:solidFill>
                  <a:schemeClr val="tx1">
                    <a:lumMod val="75000"/>
                    <a:lumOff val="25000"/>
                  </a:schemeClr>
                </a:solidFill>
              </a:endParaRPr>
            </a:p>
          </p:txBody>
        </p:sp>
        <p:sp>
          <p:nvSpPr>
            <p:cNvPr id="41" name="Freeform 88"/>
            <p:cNvSpPr>
              <a:spLocks/>
            </p:cNvSpPr>
            <p:nvPr/>
          </p:nvSpPr>
          <p:spPr bwMode="auto">
            <a:xfrm>
              <a:off x="1884363" y="2855913"/>
              <a:ext cx="173037" cy="149225"/>
            </a:xfrm>
            <a:custGeom>
              <a:avLst/>
              <a:gdLst>
                <a:gd name="T0" fmla="*/ 574 w 758"/>
                <a:gd name="T1" fmla="*/ 0 h 656"/>
                <a:gd name="T2" fmla="*/ 758 w 758"/>
                <a:gd name="T3" fmla="*/ 184 h 656"/>
                <a:gd name="T4" fmla="*/ 285 w 758"/>
                <a:gd name="T5" fmla="*/ 656 h 656"/>
                <a:gd name="T6" fmla="*/ 0 w 758"/>
                <a:gd name="T7" fmla="*/ 370 h 656"/>
                <a:gd name="T8" fmla="*/ 183 w 758"/>
                <a:gd name="T9" fmla="*/ 186 h 656"/>
                <a:gd name="T10" fmla="*/ 285 w 758"/>
                <a:gd name="T11" fmla="*/ 289 h 656"/>
                <a:gd name="T12" fmla="*/ 574 w 758"/>
                <a:gd name="T13" fmla="*/ 0 h 656"/>
              </a:gdLst>
              <a:ahLst/>
              <a:cxnLst>
                <a:cxn ang="0">
                  <a:pos x="T0" y="T1"/>
                </a:cxn>
                <a:cxn ang="0">
                  <a:pos x="T2" y="T3"/>
                </a:cxn>
                <a:cxn ang="0">
                  <a:pos x="T4" y="T5"/>
                </a:cxn>
                <a:cxn ang="0">
                  <a:pos x="T6" y="T7"/>
                </a:cxn>
                <a:cxn ang="0">
                  <a:pos x="T8" y="T9"/>
                </a:cxn>
                <a:cxn ang="0">
                  <a:pos x="T10" y="T11"/>
                </a:cxn>
                <a:cxn ang="0">
                  <a:pos x="T12" y="T13"/>
                </a:cxn>
              </a:cxnLst>
              <a:rect l="0" t="0" r="r" b="b"/>
              <a:pathLst>
                <a:path w="758" h="656">
                  <a:moveTo>
                    <a:pt x="574" y="0"/>
                  </a:moveTo>
                  <a:lnTo>
                    <a:pt x="758" y="184"/>
                  </a:lnTo>
                  <a:lnTo>
                    <a:pt x="285" y="656"/>
                  </a:lnTo>
                  <a:lnTo>
                    <a:pt x="0" y="370"/>
                  </a:lnTo>
                  <a:lnTo>
                    <a:pt x="183" y="186"/>
                  </a:lnTo>
                  <a:lnTo>
                    <a:pt x="285" y="289"/>
                  </a:lnTo>
                  <a:lnTo>
                    <a:pt x="57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400" dirty="0">
                <a:solidFill>
                  <a:schemeClr val="tx1">
                    <a:lumMod val="75000"/>
                    <a:lumOff val="25000"/>
                  </a:schemeClr>
                </a:solidFill>
              </a:endParaRPr>
            </a:p>
          </p:txBody>
        </p:sp>
        <p:sp>
          <p:nvSpPr>
            <p:cNvPr id="42" name="Rectangle 89"/>
            <p:cNvSpPr>
              <a:spLocks noChangeArrowheads="1"/>
            </p:cNvSpPr>
            <p:nvPr/>
          </p:nvSpPr>
          <p:spPr bwMode="auto">
            <a:xfrm>
              <a:off x="2103438" y="3067051"/>
              <a:ext cx="285750" cy="5873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400" dirty="0">
                <a:solidFill>
                  <a:schemeClr val="tx1">
                    <a:lumMod val="75000"/>
                    <a:lumOff val="25000"/>
                  </a:schemeClr>
                </a:solidFill>
              </a:endParaRPr>
            </a:p>
          </p:txBody>
        </p:sp>
        <p:sp>
          <p:nvSpPr>
            <p:cNvPr id="47" name="Rectangle 90"/>
            <p:cNvSpPr>
              <a:spLocks noChangeArrowheads="1"/>
            </p:cNvSpPr>
            <p:nvPr/>
          </p:nvSpPr>
          <p:spPr bwMode="auto">
            <a:xfrm>
              <a:off x="2103438" y="3214688"/>
              <a:ext cx="285750" cy="5873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400" dirty="0">
                <a:solidFill>
                  <a:schemeClr val="tx1">
                    <a:lumMod val="75000"/>
                    <a:lumOff val="25000"/>
                  </a:schemeClr>
                </a:solidFill>
              </a:endParaRPr>
            </a:p>
          </p:txBody>
        </p:sp>
      </p:grpSp>
    </p:spTree>
    <p:extLst>
      <p:ext uri="{BB962C8B-B14F-4D97-AF65-F5344CB8AC3E}">
        <p14:creationId xmlns:p14="http://schemas.microsoft.com/office/powerpoint/2010/main" xmlns="" val="23147567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5400" dirty="0" smtClean="0"/>
              <a:t>Modified retrospective – lease liability</a:t>
            </a:r>
            <a:endParaRPr lang="en-GB" sz="5400" dirty="0"/>
          </a:p>
        </p:txBody>
      </p:sp>
      <p:grpSp>
        <p:nvGrpSpPr>
          <p:cNvPr id="4" name="Group 3"/>
          <p:cNvGrpSpPr/>
          <p:nvPr/>
        </p:nvGrpSpPr>
        <p:grpSpPr>
          <a:xfrm>
            <a:off x="863483" y="2174533"/>
            <a:ext cx="7388370" cy="1229538"/>
            <a:chOff x="1061175" y="2861057"/>
            <a:chExt cx="8617492" cy="1511111"/>
          </a:xfrm>
        </p:grpSpPr>
        <p:sp>
          <p:nvSpPr>
            <p:cNvPr id="5" name="Rectangle 4"/>
            <p:cNvSpPr/>
            <p:nvPr>
              <p:custDataLst>
                <p:tags r:id="rId1"/>
              </p:custDataLst>
            </p:nvPr>
          </p:nvSpPr>
          <p:spPr>
            <a:xfrm>
              <a:off x="7546922" y="2861057"/>
              <a:ext cx="2131745" cy="1511111"/>
            </a:xfrm>
            <a:prstGeom prst="rect">
              <a:avLst/>
            </a:prstGeom>
            <a:solidFill>
              <a:srgbClr val="6D2077"/>
            </a:solidFill>
            <a:ln w="9525" cap="flat" cmpd="sng" algn="ctr">
              <a:noFill/>
              <a:prstDash val="solid"/>
            </a:ln>
            <a:effectLst/>
          </p:spPr>
          <p:txBody>
            <a:bodyPr rtlCol="0" anchor="ctr"/>
            <a:lstStyle/>
            <a:p>
              <a:pPr algn="ctr">
                <a:defRPr/>
              </a:pPr>
              <a:r>
                <a:rPr lang="en-GB" sz="1846" b="1" kern="0" dirty="0">
                  <a:solidFill>
                    <a:prstClr val="white"/>
                  </a:solidFill>
                  <a:latin typeface="Arial" panose="020B0604020202020204" pitchFamily="34" charset="0"/>
                  <a:cs typeface="Arial" panose="020B0604020202020204" pitchFamily="34" charset="0"/>
                </a:rPr>
                <a:t>Present value of payments at end of lease</a:t>
              </a:r>
            </a:p>
          </p:txBody>
        </p:sp>
        <p:sp>
          <p:nvSpPr>
            <p:cNvPr id="6" name="Rectangle 5"/>
            <p:cNvSpPr/>
            <p:nvPr>
              <p:custDataLst>
                <p:tags r:id="rId2"/>
              </p:custDataLst>
            </p:nvPr>
          </p:nvSpPr>
          <p:spPr>
            <a:xfrm>
              <a:off x="4304048" y="2861057"/>
              <a:ext cx="2131745" cy="1511111"/>
            </a:xfrm>
            <a:prstGeom prst="rect">
              <a:avLst/>
            </a:prstGeom>
            <a:solidFill>
              <a:srgbClr val="6D2077"/>
            </a:solidFill>
            <a:ln w="9525" cap="flat" cmpd="sng" algn="ctr">
              <a:noFill/>
              <a:prstDash val="solid"/>
            </a:ln>
            <a:effectLst/>
          </p:spPr>
          <p:txBody>
            <a:bodyPr rtlCol="0" anchor="ctr"/>
            <a:lstStyle/>
            <a:p>
              <a:pPr algn="ctr">
                <a:defRPr/>
              </a:pPr>
              <a:r>
                <a:rPr lang="en-GB" sz="1846" b="1" kern="0" dirty="0">
                  <a:solidFill>
                    <a:prstClr val="white"/>
                  </a:solidFill>
                  <a:latin typeface="Arial" panose="020B0604020202020204" pitchFamily="34" charset="0"/>
                  <a:cs typeface="Arial" panose="020B0604020202020204" pitchFamily="34" charset="0"/>
                </a:rPr>
                <a:t>Present value of remaining rentals</a:t>
              </a:r>
            </a:p>
          </p:txBody>
        </p:sp>
        <p:sp>
          <p:nvSpPr>
            <p:cNvPr id="7" name="Text Placeholder 1"/>
            <p:cNvSpPr txBox="1">
              <a:spLocks/>
            </p:cNvSpPr>
            <p:nvPr>
              <p:custDataLst>
                <p:tags r:id="rId3"/>
              </p:custDataLst>
            </p:nvPr>
          </p:nvSpPr>
          <p:spPr>
            <a:xfrm>
              <a:off x="6610701" y="3199719"/>
              <a:ext cx="761313" cy="833787"/>
            </a:xfrm>
            <a:prstGeom prst="rect">
              <a:avLst/>
            </a:prstGeom>
          </p:spPr>
          <p:txBody>
            <a:bodyPr lIns="0" tIns="0" rIns="0" bIns="0" anchor="ctr"/>
            <a:lstStyle>
              <a:lvl1pPr marL="0" indent="0" algn="l" defTabSz="457200" rtl="0" eaLnBrk="1" latinLnBrk="0" hangingPunct="1">
                <a:spcBef>
                  <a:spcPts val="0"/>
                </a:spcBef>
                <a:spcAft>
                  <a:spcPts val="300"/>
                </a:spcAft>
                <a:buFont typeface="Lucida Grande"/>
                <a:buNone/>
                <a:defRPr sz="2000" b="1" i="0" kern="1200">
                  <a:solidFill>
                    <a:schemeClr val="tx1"/>
                  </a:solidFill>
                  <a:latin typeface="Univers for KPMG"/>
                  <a:ea typeface="+mn-ea"/>
                  <a:cs typeface="Univers for KPMG"/>
                </a:defRPr>
              </a:lvl1pPr>
              <a:lvl2pPr marL="0" indent="0" algn="l" defTabSz="457200" rtl="0" eaLnBrk="1" latinLnBrk="0" hangingPunct="1">
                <a:lnSpc>
                  <a:spcPct val="90000"/>
                </a:lnSpc>
                <a:spcBef>
                  <a:spcPts val="0"/>
                </a:spcBef>
                <a:spcAft>
                  <a:spcPts val="900"/>
                </a:spcAft>
                <a:buFont typeface="Arial"/>
                <a:buNone/>
                <a:defRPr sz="2000" b="0" i="0" kern="1200">
                  <a:solidFill>
                    <a:schemeClr val="tx1"/>
                  </a:solidFill>
                  <a:latin typeface="Univers for KPMG Light"/>
                  <a:ea typeface="+mn-ea"/>
                  <a:cs typeface="Univers for KPMG Light"/>
                </a:defRPr>
              </a:lvl2pPr>
              <a:lvl3pPr marL="228600" indent="-228600" algn="l" defTabSz="457200" rtl="0" eaLnBrk="1" latinLnBrk="0" hangingPunct="1">
                <a:spcBef>
                  <a:spcPts val="0"/>
                </a:spcBef>
                <a:spcAft>
                  <a:spcPts val="300"/>
                </a:spcAft>
                <a:buFont typeface="Lucida Grande"/>
                <a:buChar char="—"/>
                <a:defRPr sz="2000" b="0" i="0" kern="1200">
                  <a:solidFill>
                    <a:schemeClr val="tx1"/>
                  </a:solidFill>
                  <a:latin typeface="Univers for KPMG Light"/>
                  <a:ea typeface="+mn-ea"/>
                  <a:cs typeface="Univers for KPMG Light"/>
                </a:defRPr>
              </a:lvl3pPr>
              <a:lvl4pPr marL="342900" indent="-114300" algn="l" defTabSz="457200" rtl="0" eaLnBrk="1" latinLnBrk="0" hangingPunct="1">
                <a:spcBef>
                  <a:spcPts val="0"/>
                </a:spcBef>
                <a:spcAft>
                  <a:spcPts val="300"/>
                </a:spcAft>
                <a:buFont typeface="Arial"/>
                <a:buChar char="–"/>
                <a:defRPr sz="2000" b="0" i="0" kern="1200">
                  <a:solidFill>
                    <a:schemeClr val="tx1"/>
                  </a:solidFill>
                  <a:latin typeface="Univers for KPMG Light"/>
                  <a:ea typeface="+mn-ea"/>
                  <a:cs typeface="Univers for KPMG Light"/>
                </a:defRPr>
              </a:lvl4pPr>
              <a:lvl5pPr marL="0" indent="0" algn="l" defTabSz="457200" rtl="0" eaLnBrk="1" latinLnBrk="0" hangingPunct="1">
                <a:spcBef>
                  <a:spcPts val="0"/>
                </a:spcBef>
                <a:spcAft>
                  <a:spcPts val="300"/>
                </a:spcAft>
                <a:buFont typeface="Arial"/>
                <a:buNone/>
                <a:defRPr sz="2000" b="0" i="0" kern="1200">
                  <a:solidFill>
                    <a:schemeClr val="accent6"/>
                  </a:solidFill>
                  <a:latin typeface="Univers for KPMG Light"/>
                  <a:ea typeface="+mn-ea"/>
                  <a:cs typeface="Univers for KPMG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defRPr/>
              </a:pPr>
              <a:r>
                <a:rPr lang="en-GB" sz="5908" dirty="0">
                  <a:solidFill>
                    <a:srgbClr val="00338D"/>
                  </a:solidFill>
                  <a:latin typeface="Arial Black" panose="020B0A04020102020204" pitchFamily="34" charset="0"/>
                  <a:cs typeface="Arial" panose="020B0604020202020204" pitchFamily="34" charset="0"/>
                </a:rPr>
                <a:t>+</a:t>
              </a:r>
            </a:p>
          </p:txBody>
        </p:sp>
        <p:sp>
          <p:nvSpPr>
            <p:cNvPr id="8" name="Text Placeholder 1"/>
            <p:cNvSpPr txBox="1">
              <a:spLocks/>
            </p:cNvSpPr>
            <p:nvPr>
              <p:custDataLst>
                <p:tags r:id="rId4"/>
              </p:custDataLst>
            </p:nvPr>
          </p:nvSpPr>
          <p:spPr>
            <a:xfrm>
              <a:off x="3367828" y="3199719"/>
              <a:ext cx="761313" cy="833787"/>
            </a:xfrm>
            <a:prstGeom prst="rect">
              <a:avLst/>
            </a:prstGeom>
          </p:spPr>
          <p:txBody>
            <a:bodyPr lIns="0" tIns="0" rIns="0" bIns="0" anchor="ctr"/>
            <a:lstStyle>
              <a:lvl1pPr marL="0" indent="0" algn="l" defTabSz="457200" rtl="0" eaLnBrk="1" latinLnBrk="0" hangingPunct="1">
                <a:spcBef>
                  <a:spcPts val="0"/>
                </a:spcBef>
                <a:spcAft>
                  <a:spcPts val="300"/>
                </a:spcAft>
                <a:buFont typeface="Lucida Grande"/>
                <a:buNone/>
                <a:defRPr sz="2000" b="1" i="0" kern="1200">
                  <a:solidFill>
                    <a:schemeClr val="tx1"/>
                  </a:solidFill>
                  <a:latin typeface="Univers for KPMG"/>
                  <a:ea typeface="+mn-ea"/>
                  <a:cs typeface="Univers for KPMG"/>
                </a:defRPr>
              </a:lvl1pPr>
              <a:lvl2pPr marL="0" indent="0" algn="l" defTabSz="457200" rtl="0" eaLnBrk="1" latinLnBrk="0" hangingPunct="1">
                <a:lnSpc>
                  <a:spcPct val="90000"/>
                </a:lnSpc>
                <a:spcBef>
                  <a:spcPts val="0"/>
                </a:spcBef>
                <a:spcAft>
                  <a:spcPts val="900"/>
                </a:spcAft>
                <a:buFont typeface="Arial"/>
                <a:buNone/>
                <a:defRPr sz="2000" b="0" i="0" kern="1200">
                  <a:solidFill>
                    <a:schemeClr val="tx1"/>
                  </a:solidFill>
                  <a:latin typeface="Univers for KPMG Light"/>
                  <a:ea typeface="+mn-ea"/>
                  <a:cs typeface="Univers for KPMG Light"/>
                </a:defRPr>
              </a:lvl2pPr>
              <a:lvl3pPr marL="228600" indent="-228600" algn="l" defTabSz="457200" rtl="0" eaLnBrk="1" latinLnBrk="0" hangingPunct="1">
                <a:spcBef>
                  <a:spcPts val="0"/>
                </a:spcBef>
                <a:spcAft>
                  <a:spcPts val="300"/>
                </a:spcAft>
                <a:buFont typeface="Lucida Grande"/>
                <a:buChar char="—"/>
                <a:defRPr sz="2000" b="0" i="0" kern="1200">
                  <a:solidFill>
                    <a:schemeClr val="tx1"/>
                  </a:solidFill>
                  <a:latin typeface="Univers for KPMG Light"/>
                  <a:ea typeface="+mn-ea"/>
                  <a:cs typeface="Univers for KPMG Light"/>
                </a:defRPr>
              </a:lvl3pPr>
              <a:lvl4pPr marL="342900" indent="-114300" algn="l" defTabSz="457200" rtl="0" eaLnBrk="1" latinLnBrk="0" hangingPunct="1">
                <a:spcBef>
                  <a:spcPts val="0"/>
                </a:spcBef>
                <a:spcAft>
                  <a:spcPts val="300"/>
                </a:spcAft>
                <a:buFont typeface="Arial"/>
                <a:buChar char="–"/>
                <a:defRPr sz="2000" b="0" i="0" kern="1200">
                  <a:solidFill>
                    <a:schemeClr val="tx1"/>
                  </a:solidFill>
                  <a:latin typeface="Univers for KPMG Light"/>
                  <a:ea typeface="+mn-ea"/>
                  <a:cs typeface="Univers for KPMG Light"/>
                </a:defRPr>
              </a:lvl4pPr>
              <a:lvl5pPr marL="0" indent="0" algn="l" defTabSz="457200" rtl="0" eaLnBrk="1" latinLnBrk="0" hangingPunct="1">
                <a:spcBef>
                  <a:spcPts val="0"/>
                </a:spcBef>
                <a:spcAft>
                  <a:spcPts val="300"/>
                </a:spcAft>
                <a:buFont typeface="Arial"/>
                <a:buNone/>
                <a:defRPr sz="2000" b="0" i="0" kern="1200">
                  <a:solidFill>
                    <a:schemeClr val="accent6"/>
                  </a:solidFill>
                  <a:latin typeface="Univers for KPMG Light"/>
                  <a:ea typeface="+mn-ea"/>
                  <a:cs typeface="Univers for KPMG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defRPr/>
              </a:pPr>
              <a:r>
                <a:rPr lang="en-GB" sz="5908" dirty="0">
                  <a:solidFill>
                    <a:srgbClr val="00338D"/>
                  </a:solidFill>
                  <a:latin typeface="Arial Black" panose="020B0A04020102020204" pitchFamily="34" charset="0"/>
                  <a:cs typeface="Arial" panose="020B0604020202020204" pitchFamily="34" charset="0"/>
                </a:rPr>
                <a:t>=</a:t>
              </a:r>
            </a:p>
          </p:txBody>
        </p:sp>
        <p:sp>
          <p:nvSpPr>
            <p:cNvPr id="9" name="Rectangle 8"/>
            <p:cNvSpPr/>
            <p:nvPr>
              <p:custDataLst>
                <p:tags r:id="rId5"/>
              </p:custDataLst>
            </p:nvPr>
          </p:nvSpPr>
          <p:spPr>
            <a:xfrm>
              <a:off x="1061175" y="2861057"/>
              <a:ext cx="2131745" cy="1511111"/>
            </a:xfrm>
            <a:prstGeom prst="rect">
              <a:avLst/>
            </a:prstGeom>
            <a:solidFill>
              <a:srgbClr val="00338D"/>
            </a:solidFill>
            <a:ln w="9525" cap="flat" cmpd="sng" algn="ctr">
              <a:noFill/>
              <a:prstDash val="solid"/>
            </a:ln>
            <a:effectLst/>
          </p:spPr>
          <p:txBody>
            <a:bodyPr rtlCol="0" anchor="ctr"/>
            <a:lstStyle/>
            <a:p>
              <a:pPr algn="ctr">
                <a:defRPr/>
              </a:pPr>
              <a:r>
                <a:rPr lang="en-GB" sz="1846" b="1" kern="0" dirty="0">
                  <a:solidFill>
                    <a:prstClr val="white"/>
                  </a:solidFill>
                  <a:latin typeface="Arial" panose="020B0604020202020204" pitchFamily="34" charset="0"/>
                  <a:cs typeface="Arial" panose="020B0604020202020204" pitchFamily="34" charset="0"/>
                </a:rPr>
                <a:t>Lease liability</a:t>
              </a:r>
            </a:p>
          </p:txBody>
        </p:sp>
      </p:grpSp>
      <p:sp>
        <p:nvSpPr>
          <p:cNvPr id="10" name="Right Brace 9"/>
          <p:cNvSpPr/>
          <p:nvPr/>
        </p:nvSpPr>
        <p:spPr>
          <a:xfrm rot="5400000">
            <a:off x="5884774" y="1262613"/>
            <a:ext cx="265874" cy="4747778"/>
          </a:xfrm>
          <a:prstGeom prst="rightBrace">
            <a:avLst>
              <a:gd name="adj1" fmla="val 53125"/>
              <a:gd name="adj2" fmla="val 51193"/>
            </a:avLst>
          </a:prstGeom>
          <a:ln w="38100">
            <a:solidFill>
              <a:srgbClr val="005EB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62" dirty="0"/>
          </a:p>
        </p:txBody>
      </p:sp>
      <p:sp>
        <p:nvSpPr>
          <p:cNvPr id="11" name="Rounded Rectangle 10"/>
          <p:cNvSpPr/>
          <p:nvPr/>
        </p:nvSpPr>
        <p:spPr>
          <a:xfrm>
            <a:off x="4396090" y="4118095"/>
            <a:ext cx="3208723" cy="1318906"/>
          </a:xfrm>
          <a:prstGeom prst="roundRect">
            <a:avLst>
              <a:gd name="adj" fmla="val 50000"/>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46" b="1" dirty="0">
                <a:solidFill>
                  <a:schemeClr val="bg1"/>
                </a:solidFill>
              </a:rPr>
              <a:t>Discount at lessee’s incremental borrowing rate at date of initial application</a:t>
            </a:r>
          </a:p>
        </p:txBody>
      </p:sp>
    </p:spTree>
    <p:extLst>
      <p:ext uri="{BB962C8B-B14F-4D97-AF65-F5344CB8AC3E}">
        <p14:creationId xmlns:p14="http://schemas.microsoft.com/office/powerpoint/2010/main" xmlns="" val="229600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5400" dirty="0" smtClean="0"/>
              <a:t>Modified retrospective – ROU asset</a:t>
            </a:r>
            <a:endParaRPr lang="en-GB" sz="5400" dirty="0"/>
          </a:p>
        </p:txBody>
      </p:sp>
      <p:sp>
        <p:nvSpPr>
          <p:cNvPr id="18" name="Flowchart: Decision 17"/>
          <p:cNvSpPr/>
          <p:nvPr>
            <p:custDataLst>
              <p:tags r:id="rId1"/>
            </p:custDataLst>
          </p:nvPr>
        </p:nvSpPr>
        <p:spPr>
          <a:xfrm>
            <a:off x="2638004" y="1595577"/>
            <a:ext cx="3646762" cy="1576292"/>
          </a:xfrm>
          <a:prstGeom prst="flowChartDecision">
            <a:avLst/>
          </a:prstGeom>
          <a:solidFill>
            <a:srgbClr val="0091DA"/>
          </a:solidFill>
          <a:ln w="9525" cap="flat" cmpd="sng" algn="ctr">
            <a:noFill/>
            <a:prstDash val="solid"/>
          </a:ln>
          <a:effectLst/>
        </p:spPr>
        <p:txBody>
          <a:bodyPr rtlCol="0" anchor="ctr"/>
          <a:lstStyle/>
          <a:p>
            <a:pPr algn="ctr">
              <a:defRPr/>
            </a:pPr>
            <a:r>
              <a:rPr lang="en-GB" sz="1662" b="1" kern="0" dirty="0">
                <a:solidFill>
                  <a:prstClr val="white"/>
                </a:solidFill>
                <a:cs typeface="Arial" panose="020B0604020202020204" pitchFamily="34" charset="0"/>
              </a:rPr>
              <a:t>Measurement options for ROU asset</a:t>
            </a:r>
          </a:p>
        </p:txBody>
      </p:sp>
      <p:sp>
        <p:nvSpPr>
          <p:cNvPr id="19" name="Rounded Rectangle 18"/>
          <p:cNvSpPr/>
          <p:nvPr>
            <p:custDataLst>
              <p:tags r:id="rId2"/>
            </p:custDataLst>
          </p:nvPr>
        </p:nvSpPr>
        <p:spPr>
          <a:xfrm>
            <a:off x="746125" y="3151353"/>
            <a:ext cx="3304251" cy="664615"/>
          </a:xfrm>
          <a:prstGeom prst="roundRect">
            <a:avLst>
              <a:gd name="adj" fmla="val 50000"/>
            </a:avLst>
          </a:prstGeom>
          <a:solidFill>
            <a:srgbClr val="00338D"/>
          </a:solidFill>
          <a:ln w="9525" cap="flat" cmpd="sng" algn="ctr">
            <a:noFill/>
            <a:prstDash val="solid"/>
          </a:ln>
          <a:effectLst/>
        </p:spPr>
        <p:txBody>
          <a:bodyPr lIns="0" rIns="0" rtlCol="0" anchor="ctr"/>
          <a:lstStyle/>
          <a:p>
            <a:pPr algn="ctr">
              <a:defRPr/>
            </a:pPr>
            <a:r>
              <a:rPr lang="en-GB" sz="1662" b="1" kern="0" dirty="0">
                <a:solidFill>
                  <a:prstClr val="white"/>
                </a:solidFill>
                <a:cs typeface="Arial" panose="020B0604020202020204" pitchFamily="34" charset="0"/>
              </a:rPr>
              <a:t>Measure retrospectively using transition discount rate</a:t>
            </a:r>
          </a:p>
        </p:txBody>
      </p:sp>
      <p:sp>
        <p:nvSpPr>
          <p:cNvPr id="20" name="Rounded Rectangle 19"/>
          <p:cNvSpPr/>
          <p:nvPr>
            <p:custDataLst>
              <p:tags r:id="rId3"/>
            </p:custDataLst>
          </p:nvPr>
        </p:nvSpPr>
        <p:spPr>
          <a:xfrm>
            <a:off x="5015806" y="3151353"/>
            <a:ext cx="3375794" cy="664615"/>
          </a:xfrm>
          <a:prstGeom prst="roundRect">
            <a:avLst>
              <a:gd name="adj" fmla="val 50000"/>
            </a:avLst>
          </a:prstGeom>
          <a:solidFill>
            <a:srgbClr val="6D2077"/>
          </a:solidFill>
          <a:ln w="9525" cap="flat" cmpd="sng" algn="ctr">
            <a:noFill/>
            <a:prstDash val="solid"/>
          </a:ln>
          <a:effectLst/>
        </p:spPr>
        <p:txBody>
          <a:bodyPr lIns="0" rIns="0" rtlCol="0" anchor="ctr"/>
          <a:lstStyle/>
          <a:p>
            <a:pPr algn="ctr">
              <a:defRPr/>
            </a:pPr>
            <a:r>
              <a:rPr lang="en-GB" sz="1662" b="1" kern="0" dirty="0">
                <a:solidFill>
                  <a:prstClr val="white"/>
                </a:solidFill>
                <a:cs typeface="Arial" panose="020B0604020202020204" pitchFamily="34" charset="0"/>
              </a:rPr>
              <a:t>Lease liability</a:t>
            </a:r>
          </a:p>
          <a:p>
            <a:pPr algn="ctr">
              <a:defRPr/>
            </a:pPr>
            <a:r>
              <a:rPr lang="en-GB" sz="1662" b="1" kern="0" dirty="0">
                <a:solidFill>
                  <a:prstClr val="white"/>
                </a:solidFill>
                <a:cs typeface="Arial" panose="020B0604020202020204" pitchFamily="34" charset="0"/>
              </a:rPr>
              <a:t>+/- prepaid/accrued payments</a:t>
            </a:r>
          </a:p>
        </p:txBody>
      </p:sp>
      <p:cxnSp>
        <p:nvCxnSpPr>
          <p:cNvPr id="29" name="Elbow Connector 28"/>
          <p:cNvCxnSpPr>
            <a:stCxn id="18" idx="1"/>
            <a:endCxn id="19" idx="0"/>
          </p:cNvCxnSpPr>
          <p:nvPr>
            <p:custDataLst>
              <p:tags r:id="rId4"/>
            </p:custDataLst>
          </p:nvPr>
        </p:nvCxnSpPr>
        <p:spPr>
          <a:xfrm rot="10800000" flipV="1">
            <a:off x="2398252" y="2383723"/>
            <a:ext cx="239753" cy="767630"/>
          </a:xfrm>
          <a:prstGeom prst="bentConnector2">
            <a:avLst/>
          </a:prstGeom>
          <a:noFill/>
          <a:ln w="57150" cap="flat" cmpd="sng" algn="ctr">
            <a:solidFill>
              <a:srgbClr val="00338D"/>
            </a:solidFill>
            <a:prstDash val="solid"/>
            <a:tailEnd type="triangle"/>
          </a:ln>
          <a:effectLst/>
        </p:spPr>
      </p:cxnSp>
      <p:cxnSp>
        <p:nvCxnSpPr>
          <p:cNvPr id="30" name="Elbow Connector 29"/>
          <p:cNvCxnSpPr>
            <a:stCxn id="18" idx="3"/>
            <a:endCxn id="20" idx="0"/>
          </p:cNvCxnSpPr>
          <p:nvPr>
            <p:custDataLst>
              <p:tags r:id="rId5"/>
            </p:custDataLst>
          </p:nvPr>
        </p:nvCxnSpPr>
        <p:spPr>
          <a:xfrm>
            <a:off x="6284766" y="2383723"/>
            <a:ext cx="418937" cy="767630"/>
          </a:xfrm>
          <a:prstGeom prst="bentConnector2">
            <a:avLst/>
          </a:prstGeom>
          <a:noFill/>
          <a:ln w="57150" cap="flat" cmpd="sng" algn="ctr">
            <a:solidFill>
              <a:srgbClr val="6D2077"/>
            </a:solidFill>
            <a:prstDash val="solid"/>
            <a:tailEnd type="triangle"/>
          </a:ln>
          <a:effectLst/>
        </p:spPr>
      </p:cxnSp>
      <p:sp>
        <p:nvSpPr>
          <p:cNvPr id="31" name="Rounded Rectangle 30"/>
          <p:cNvSpPr/>
          <p:nvPr/>
        </p:nvSpPr>
        <p:spPr>
          <a:xfrm>
            <a:off x="841699" y="5297579"/>
            <a:ext cx="7206018" cy="432000"/>
          </a:xfrm>
          <a:prstGeom prst="roundRect">
            <a:avLst>
              <a:gd name="adj" fmla="val 50000"/>
            </a:avLst>
          </a:prstGeom>
          <a:solidFill>
            <a:srgbClr val="00A3A1"/>
          </a:solidFill>
          <a:ln w="25400" cap="flat" cmpd="sng" algn="ctr">
            <a:solidFill>
              <a:srgbClr val="00A3A1"/>
            </a:solidFill>
            <a:prstDash val="solid"/>
          </a:ln>
          <a:effectLst/>
        </p:spPr>
        <p:txBody>
          <a:bodyPr rtlCol="0" anchor="ctr"/>
          <a:lstStyle/>
          <a:p>
            <a:pPr algn="ctr" defTabSz="422041">
              <a:defRPr/>
            </a:pPr>
            <a:r>
              <a:rPr lang="en-GB" sz="1662" b="1" kern="0" dirty="0">
                <a:solidFill>
                  <a:prstClr val="white"/>
                </a:solidFill>
              </a:rPr>
              <a:t>Apply this option on a </a:t>
            </a:r>
            <a:r>
              <a:rPr lang="en-GB" sz="1662" b="1" i="1" kern="0" dirty="0">
                <a:solidFill>
                  <a:prstClr val="white"/>
                </a:solidFill>
              </a:rPr>
              <a:t>lease-by-lease</a:t>
            </a:r>
            <a:r>
              <a:rPr lang="en-GB" sz="1662" b="1" kern="0" dirty="0">
                <a:solidFill>
                  <a:prstClr val="white"/>
                </a:solidFill>
              </a:rPr>
              <a:t> basis</a:t>
            </a:r>
          </a:p>
        </p:txBody>
      </p:sp>
      <p:sp>
        <p:nvSpPr>
          <p:cNvPr id="32" name="Freeform 31"/>
          <p:cNvSpPr/>
          <p:nvPr>
            <p:custDataLst>
              <p:tags r:id="rId6"/>
            </p:custDataLst>
          </p:nvPr>
        </p:nvSpPr>
        <p:spPr>
          <a:xfrm rot="8100000">
            <a:off x="883158" y="3943068"/>
            <a:ext cx="385843" cy="173778"/>
          </a:xfrm>
          <a:custGeom>
            <a:avLst/>
            <a:gdLst>
              <a:gd name="connsiteX0" fmla="*/ 0 w 1043210"/>
              <a:gd name="connsiteY0" fmla="*/ 214313 h 567256"/>
              <a:gd name="connsiteX1" fmla="*/ 0 w 1043210"/>
              <a:gd name="connsiteY1" fmla="*/ 0 h 567256"/>
              <a:gd name="connsiteX2" fmla="*/ 1043022 w 1043210"/>
              <a:gd name="connsiteY2" fmla="*/ 0 h 567256"/>
              <a:gd name="connsiteX3" fmla="*/ 1043022 w 1043210"/>
              <a:gd name="connsiteY3" fmla="*/ 186 h 567256"/>
              <a:gd name="connsiteX4" fmla="*/ 1043210 w 1043210"/>
              <a:gd name="connsiteY4" fmla="*/ 186 h 567256"/>
              <a:gd name="connsiteX5" fmla="*/ 1043210 w 1043210"/>
              <a:gd name="connsiteY5" fmla="*/ 567256 h 567256"/>
              <a:gd name="connsiteX6" fmla="*/ 828897 w 1043210"/>
              <a:gd name="connsiteY6" fmla="*/ 567256 h 567256"/>
              <a:gd name="connsiteX7" fmla="*/ 828897 w 1043210"/>
              <a:gd name="connsiteY7" fmla="*/ 214313 h 56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3210" h="567256">
                <a:moveTo>
                  <a:pt x="0" y="214313"/>
                </a:moveTo>
                <a:lnTo>
                  <a:pt x="0" y="0"/>
                </a:lnTo>
                <a:lnTo>
                  <a:pt x="1043022" y="0"/>
                </a:lnTo>
                <a:lnTo>
                  <a:pt x="1043022" y="186"/>
                </a:lnTo>
                <a:lnTo>
                  <a:pt x="1043210" y="186"/>
                </a:lnTo>
                <a:lnTo>
                  <a:pt x="1043210" y="567256"/>
                </a:lnTo>
                <a:lnTo>
                  <a:pt x="828897" y="567256"/>
                </a:lnTo>
                <a:lnTo>
                  <a:pt x="828897" y="214313"/>
                </a:lnTo>
                <a:close/>
              </a:path>
            </a:pathLst>
          </a:custGeom>
          <a:solidFill>
            <a:srgbClr val="009A44"/>
          </a:solidFill>
          <a:ln w="9525" cap="flat" cmpd="sng" algn="ctr">
            <a:noFill/>
            <a:prstDash val="solid"/>
          </a:ln>
          <a:effectLst/>
        </p:spPr>
        <p:txBody>
          <a:bodyPr rtlCol="0" anchor="ctr"/>
          <a:lstStyle/>
          <a:p>
            <a:pPr algn="ctr">
              <a:defRPr/>
            </a:pPr>
            <a:endParaRPr lang="en-GB" sz="2215" kern="0" dirty="0">
              <a:solidFill>
                <a:prstClr val="white"/>
              </a:solidFill>
            </a:endParaRPr>
          </a:p>
        </p:txBody>
      </p:sp>
      <p:sp>
        <p:nvSpPr>
          <p:cNvPr id="33" name="TextBox 32"/>
          <p:cNvSpPr txBox="1"/>
          <p:nvPr/>
        </p:nvSpPr>
        <p:spPr>
          <a:xfrm>
            <a:off x="1387244" y="3886893"/>
            <a:ext cx="2403231" cy="348109"/>
          </a:xfrm>
          <a:prstGeom prst="rect">
            <a:avLst/>
          </a:prstGeom>
          <a:noFill/>
        </p:spPr>
        <p:txBody>
          <a:bodyPr wrap="square" rtlCol="0">
            <a:spAutoFit/>
          </a:bodyPr>
          <a:lstStyle/>
          <a:p>
            <a:pPr defTabSz="422041"/>
            <a:r>
              <a:rPr lang="en-GB" sz="1662" dirty="0">
                <a:solidFill>
                  <a:srgbClr val="00338D"/>
                </a:solidFill>
              </a:rPr>
              <a:t>‘Correct’ P&amp;L</a:t>
            </a:r>
          </a:p>
        </p:txBody>
      </p:sp>
      <p:sp>
        <p:nvSpPr>
          <p:cNvPr id="34" name="Freeform 33"/>
          <p:cNvSpPr/>
          <p:nvPr>
            <p:custDataLst>
              <p:tags r:id="rId7"/>
            </p:custDataLst>
          </p:nvPr>
        </p:nvSpPr>
        <p:spPr>
          <a:xfrm rot="8100000">
            <a:off x="846634" y="4568605"/>
            <a:ext cx="385843" cy="173778"/>
          </a:xfrm>
          <a:custGeom>
            <a:avLst/>
            <a:gdLst>
              <a:gd name="connsiteX0" fmla="*/ 0 w 1043210"/>
              <a:gd name="connsiteY0" fmla="*/ 214313 h 567256"/>
              <a:gd name="connsiteX1" fmla="*/ 0 w 1043210"/>
              <a:gd name="connsiteY1" fmla="*/ 0 h 567256"/>
              <a:gd name="connsiteX2" fmla="*/ 1043022 w 1043210"/>
              <a:gd name="connsiteY2" fmla="*/ 0 h 567256"/>
              <a:gd name="connsiteX3" fmla="*/ 1043022 w 1043210"/>
              <a:gd name="connsiteY3" fmla="*/ 186 h 567256"/>
              <a:gd name="connsiteX4" fmla="*/ 1043210 w 1043210"/>
              <a:gd name="connsiteY4" fmla="*/ 186 h 567256"/>
              <a:gd name="connsiteX5" fmla="*/ 1043210 w 1043210"/>
              <a:gd name="connsiteY5" fmla="*/ 567256 h 567256"/>
              <a:gd name="connsiteX6" fmla="*/ 828897 w 1043210"/>
              <a:gd name="connsiteY6" fmla="*/ 567256 h 567256"/>
              <a:gd name="connsiteX7" fmla="*/ 828897 w 1043210"/>
              <a:gd name="connsiteY7" fmla="*/ 214313 h 56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3210" h="567256">
                <a:moveTo>
                  <a:pt x="0" y="214313"/>
                </a:moveTo>
                <a:lnTo>
                  <a:pt x="0" y="0"/>
                </a:lnTo>
                <a:lnTo>
                  <a:pt x="1043022" y="0"/>
                </a:lnTo>
                <a:lnTo>
                  <a:pt x="1043022" y="186"/>
                </a:lnTo>
                <a:lnTo>
                  <a:pt x="1043210" y="186"/>
                </a:lnTo>
                <a:lnTo>
                  <a:pt x="1043210" y="567256"/>
                </a:lnTo>
                <a:lnTo>
                  <a:pt x="828897" y="567256"/>
                </a:lnTo>
                <a:lnTo>
                  <a:pt x="828897" y="214313"/>
                </a:lnTo>
                <a:close/>
              </a:path>
            </a:pathLst>
          </a:custGeom>
          <a:solidFill>
            <a:srgbClr val="009A44"/>
          </a:solidFill>
          <a:ln w="9525" cap="flat" cmpd="sng" algn="ctr">
            <a:noFill/>
            <a:prstDash val="solid"/>
          </a:ln>
          <a:effectLst/>
        </p:spPr>
        <p:txBody>
          <a:bodyPr rtlCol="0" anchor="ctr"/>
          <a:lstStyle/>
          <a:p>
            <a:pPr algn="ctr">
              <a:defRPr/>
            </a:pPr>
            <a:endParaRPr lang="en-GB" sz="2215" kern="0" dirty="0">
              <a:solidFill>
                <a:prstClr val="white"/>
              </a:solidFill>
            </a:endParaRPr>
          </a:p>
        </p:txBody>
      </p:sp>
      <p:sp>
        <p:nvSpPr>
          <p:cNvPr id="35" name="TextBox 34"/>
          <p:cNvSpPr txBox="1"/>
          <p:nvPr/>
        </p:nvSpPr>
        <p:spPr>
          <a:xfrm>
            <a:off x="1387244" y="4357185"/>
            <a:ext cx="2663132" cy="603883"/>
          </a:xfrm>
          <a:prstGeom prst="rect">
            <a:avLst/>
          </a:prstGeom>
          <a:noFill/>
        </p:spPr>
        <p:txBody>
          <a:bodyPr wrap="square" rtlCol="0">
            <a:spAutoFit/>
          </a:bodyPr>
          <a:lstStyle/>
          <a:p>
            <a:pPr defTabSz="422041"/>
            <a:r>
              <a:rPr lang="en-GB" sz="1662" dirty="0">
                <a:solidFill>
                  <a:srgbClr val="00338D"/>
                </a:solidFill>
              </a:rPr>
              <a:t>Key benefit for individually significant leases</a:t>
            </a:r>
          </a:p>
        </p:txBody>
      </p:sp>
      <p:sp>
        <p:nvSpPr>
          <p:cNvPr id="36" name="Freeform 35"/>
          <p:cNvSpPr/>
          <p:nvPr>
            <p:custDataLst>
              <p:tags r:id="rId8"/>
            </p:custDataLst>
          </p:nvPr>
        </p:nvSpPr>
        <p:spPr>
          <a:xfrm rot="8100000">
            <a:off x="4904174" y="3949771"/>
            <a:ext cx="385843" cy="173778"/>
          </a:xfrm>
          <a:custGeom>
            <a:avLst/>
            <a:gdLst>
              <a:gd name="connsiteX0" fmla="*/ 0 w 1043210"/>
              <a:gd name="connsiteY0" fmla="*/ 214313 h 567256"/>
              <a:gd name="connsiteX1" fmla="*/ 0 w 1043210"/>
              <a:gd name="connsiteY1" fmla="*/ 0 h 567256"/>
              <a:gd name="connsiteX2" fmla="*/ 1043022 w 1043210"/>
              <a:gd name="connsiteY2" fmla="*/ 0 h 567256"/>
              <a:gd name="connsiteX3" fmla="*/ 1043022 w 1043210"/>
              <a:gd name="connsiteY3" fmla="*/ 186 h 567256"/>
              <a:gd name="connsiteX4" fmla="*/ 1043210 w 1043210"/>
              <a:gd name="connsiteY4" fmla="*/ 186 h 567256"/>
              <a:gd name="connsiteX5" fmla="*/ 1043210 w 1043210"/>
              <a:gd name="connsiteY5" fmla="*/ 567256 h 567256"/>
              <a:gd name="connsiteX6" fmla="*/ 828897 w 1043210"/>
              <a:gd name="connsiteY6" fmla="*/ 567256 h 567256"/>
              <a:gd name="connsiteX7" fmla="*/ 828897 w 1043210"/>
              <a:gd name="connsiteY7" fmla="*/ 214313 h 56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3210" h="567256">
                <a:moveTo>
                  <a:pt x="0" y="214313"/>
                </a:moveTo>
                <a:lnTo>
                  <a:pt x="0" y="0"/>
                </a:lnTo>
                <a:lnTo>
                  <a:pt x="1043022" y="0"/>
                </a:lnTo>
                <a:lnTo>
                  <a:pt x="1043022" y="186"/>
                </a:lnTo>
                <a:lnTo>
                  <a:pt x="1043210" y="186"/>
                </a:lnTo>
                <a:lnTo>
                  <a:pt x="1043210" y="567256"/>
                </a:lnTo>
                <a:lnTo>
                  <a:pt x="828897" y="567256"/>
                </a:lnTo>
                <a:lnTo>
                  <a:pt x="828897" y="214313"/>
                </a:lnTo>
                <a:close/>
              </a:path>
            </a:pathLst>
          </a:custGeom>
          <a:solidFill>
            <a:srgbClr val="009A44"/>
          </a:solidFill>
          <a:ln w="9525" cap="flat" cmpd="sng" algn="ctr">
            <a:noFill/>
            <a:prstDash val="solid"/>
          </a:ln>
          <a:effectLst/>
        </p:spPr>
        <p:txBody>
          <a:bodyPr rtlCol="0" anchor="ctr"/>
          <a:lstStyle/>
          <a:p>
            <a:pPr algn="ctr">
              <a:defRPr/>
            </a:pPr>
            <a:endParaRPr lang="en-GB" sz="2215" kern="0" dirty="0">
              <a:solidFill>
                <a:prstClr val="white"/>
              </a:solidFill>
            </a:endParaRPr>
          </a:p>
        </p:txBody>
      </p:sp>
      <p:sp>
        <p:nvSpPr>
          <p:cNvPr id="37" name="TextBox 36"/>
          <p:cNvSpPr txBox="1"/>
          <p:nvPr/>
        </p:nvSpPr>
        <p:spPr>
          <a:xfrm>
            <a:off x="5408260" y="3778581"/>
            <a:ext cx="2639457" cy="603883"/>
          </a:xfrm>
          <a:prstGeom prst="rect">
            <a:avLst/>
          </a:prstGeom>
          <a:noFill/>
        </p:spPr>
        <p:txBody>
          <a:bodyPr wrap="square" rtlCol="0">
            <a:spAutoFit/>
          </a:bodyPr>
          <a:lstStyle/>
          <a:p>
            <a:pPr defTabSz="422041"/>
            <a:r>
              <a:rPr lang="en-GB" sz="1662" dirty="0">
                <a:solidFill>
                  <a:srgbClr val="00338D"/>
                </a:solidFill>
              </a:rPr>
              <a:t>No historical information needed</a:t>
            </a:r>
          </a:p>
        </p:txBody>
      </p:sp>
      <p:sp>
        <p:nvSpPr>
          <p:cNvPr id="38" name="Freeform 37"/>
          <p:cNvSpPr/>
          <p:nvPr>
            <p:custDataLst>
              <p:tags r:id="rId9"/>
            </p:custDataLst>
          </p:nvPr>
        </p:nvSpPr>
        <p:spPr>
          <a:xfrm rot="8100000">
            <a:off x="4879954" y="4568602"/>
            <a:ext cx="385843" cy="173778"/>
          </a:xfrm>
          <a:custGeom>
            <a:avLst/>
            <a:gdLst>
              <a:gd name="connsiteX0" fmla="*/ 0 w 1043210"/>
              <a:gd name="connsiteY0" fmla="*/ 214313 h 567256"/>
              <a:gd name="connsiteX1" fmla="*/ 0 w 1043210"/>
              <a:gd name="connsiteY1" fmla="*/ 0 h 567256"/>
              <a:gd name="connsiteX2" fmla="*/ 1043022 w 1043210"/>
              <a:gd name="connsiteY2" fmla="*/ 0 h 567256"/>
              <a:gd name="connsiteX3" fmla="*/ 1043022 w 1043210"/>
              <a:gd name="connsiteY3" fmla="*/ 186 h 567256"/>
              <a:gd name="connsiteX4" fmla="*/ 1043210 w 1043210"/>
              <a:gd name="connsiteY4" fmla="*/ 186 h 567256"/>
              <a:gd name="connsiteX5" fmla="*/ 1043210 w 1043210"/>
              <a:gd name="connsiteY5" fmla="*/ 567256 h 567256"/>
              <a:gd name="connsiteX6" fmla="*/ 828897 w 1043210"/>
              <a:gd name="connsiteY6" fmla="*/ 567256 h 567256"/>
              <a:gd name="connsiteX7" fmla="*/ 828897 w 1043210"/>
              <a:gd name="connsiteY7" fmla="*/ 214313 h 56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3210" h="567256">
                <a:moveTo>
                  <a:pt x="0" y="214313"/>
                </a:moveTo>
                <a:lnTo>
                  <a:pt x="0" y="0"/>
                </a:lnTo>
                <a:lnTo>
                  <a:pt x="1043022" y="0"/>
                </a:lnTo>
                <a:lnTo>
                  <a:pt x="1043022" y="186"/>
                </a:lnTo>
                <a:lnTo>
                  <a:pt x="1043210" y="186"/>
                </a:lnTo>
                <a:lnTo>
                  <a:pt x="1043210" y="567256"/>
                </a:lnTo>
                <a:lnTo>
                  <a:pt x="828897" y="567256"/>
                </a:lnTo>
                <a:lnTo>
                  <a:pt x="828897" y="214313"/>
                </a:lnTo>
                <a:close/>
              </a:path>
            </a:pathLst>
          </a:custGeom>
          <a:solidFill>
            <a:srgbClr val="009A44"/>
          </a:solidFill>
          <a:ln w="9525" cap="flat" cmpd="sng" algn="ctr">
            <a:noFill/>
            <a:prstDash val="solid"/>
          </a:ln>
          <a:effectLst/>
        </p:spPr>
        <p:txBody>
          <a:bodyPr rtlCol="0" anchor="ctr"/>
          <a:lstStyle/>
          <a:p>
            <a:pPr algn="ctr">
              <a:defRPr/>
            </a:pPr>
            <a:endParaRPr lang="en-GB" sz="2215" kern="0" dirty="0">
              <a:solidFill>
                <a:prstClr val="white"/>
              </a:solidFill>
            </a:endParaRPr>
          </a:p>
        </p:txBody>
      </p:sp>
      <p:sp>
        <p:nvSpPr>
          <p:cNvPr id="39" name="TextBox 38"/>
          <p:cNvSpPr txBox="1"/>
          <p:nvPr/>
        </p:nvSpPr>
        <p:spPr>
          <a:xfrm>
            <a:off x="5408260" y="4357187"/>
            <a:ext cx="2639457" cy="603883"/>
          </a:xfrm>
          <a:prstGeom prst="rect">
            <a:avLst/>
          </a:prstGeom>
          <a:noFill/>
        </p:spPr>
        <p:txBody>
          <a:bodyPr wrap="square" rtlCol="0">
            <a:spAutoFit/>
          </a:bodyPr>
          <a:lstStyle/>
          <a:p>
            <a:pPr defTabSz="422041"/>
            <a:r>
              <a:rPr lang="en-GB" sz="1662" dirty="0">
                <a:solidFill>
                  <a:srgbClr val="00338D"/>
                </a:solidFill>
              </a:rPr>
              <a:t>Key benefit for high volume, low value leases</a:t>
            </a:r>
          </a:p>
        </p:txBody>
      </p:sp>
    </p:spTree>
    <p:extLst>
      <p:ext uri="{BB962C8B-B14F-4D97-AF65-F5344CB8AC3E}">
        <p14:creationId xmlns:p14="http://schemas.microsoft.com/office/powerpoint/2010/main" xmlns="" val="23939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31"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p:cNvSpPr/>
          <p:nvPr/>
        </p:nvSpPr>
        <p:spPr>
          <a:xfrm>
            <a:off x="945287" y="4414544"/>
            <a:ext cx="620481" cy="620300"/>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a:ln>
            <a:solidFill>
              <a:srgbClr val="0091DA"/>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none" lIns="373813" tIns="373626" rIns="373812" bIns="373626" numCol="1" spcCol="1270" anchor="ctr" anchorCtr="0">
            <a:noAutofit/>
          </a:bodyPr>
          <a:lstStyle/>
          <a:p>
            <a:pPr algn="ctr" defTabSz="2502939">
              <a:lnSpc>
                <a:spcPct val="90000"/>
              </a:lnSpc>
              <a:spcBef>
                <a:spcPct val="0"/>
              </a:spcBef>
              <a:spcAft>
                <a:spcPct val="35000"/>
              </a:spcAft>
            </a:pPr>
            <a:r>
              <a:rPr lang="en-GB" sz="1662" dirty="0">
                <a:solidFill>
                  <a:srgbClr val="0091DA"/>
                </a:solidFill>
              </a:rPr>
              <a:t>PE#3</a:t>
            </a:r>
          </a:p>
        </p:txBody>
      </p:sp>
      <p:sp>
        <p:nvSpPr>
          <p:cNvPr id="2" name="Title 1"/>
          <p:cNvSpPr>
            <a:spLocks noGrp="1"/>
          </p:cNvSpPr>
          <p:nvPr>
            <p:ph type="title"/>
          </p:nvPr>
        </p:nvSpPr>
        <p:spPr/>
        <p:txBody>
          <a:bodyPr/>
          <a:lstStyle/>
          <a:p>
            <a:r>
              <a:rPr lang="en-GB" sz="5400" dirty="0" smtClean="0"/>
              <a:t>Optional practical expedients</a:t>
            </a:r>
            <a:endParaRPr lang="en-GB" sz="5400" dirty="0"/>
          </a:p>
        </p:txBody>
      </p:sp>
      <p:sp>
        <p:nvSpPr>
          <p:cNvPr id="4" name="Rectangle 3"/>
          <p:cNvSpPr/>
          <p:nvPr/>
        </p:nvSpPr>
        <p:spPr>
          <a:xfrm>
            <a:off x="802795" y="2710481"/>
            <a:ext cx="3615072" cy="523531"/>
          </a:xfrm>
          <a:prstGeom prst="rect">
            <a:avLst/>
          </a:prstGeom>
          <a:solidFill>
            <a:srgbClr val="00338D"/>
          </a:solid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62" dirty="0"/>
              <a:t>Lease liability</a:t>
            </a:r>
          </a:p>
        </p:txBody>
      </p:sp>
      <p:sp>
        <p:nvSpPr>
          <p:cNvPr id="7" name="TextBox 6"/>
          <p:cNvSpPr txBox="1"/>
          <p:nvPr/>
        </p:nvSpPr>
        <p:spPr>
          <a:xfrm>
            <a:off x="1706626" y="1888237"/>
            <a:ext cx="3836744" cy="603883"/>
          </a:xfrm>
          <a:prstGeom prst="rect">
            <a:avLst/>
          </a:prstGeom>
        </p:spPr>
        <p:txBody>
          <a:bodyPr wrap="square" rtlCol="0">
            <a:spAutoFit/>
          </a:bodyPr>
          <a:lstStyle/>
          <a:p>
            <a:r>
              <a:rPr lang="en-GB" sz="1662" kern="0" dirty="0">
                <a:solidFill>
                  <a:srgbClr val="00338D"/>
                </a:solidFill>
              </a:rPr>
              <a:t>Account for leases expiring within 12 months as short term leases.</a:t>
            </a:r>
          </a:p>
        </p:txBody>
      </p:sp>
      <p:sp>
        <p:nvSpPr>
          <p:cNvPr id="15" name="Freeform 14"/>
          <p:cNvSpPr/>
          <p:nvPr/>
        </p:nvSpPr>
        <p:spPr>
          <a:xfrm>
            <a:off x="945287" y="3467617"/>
            <a:ext cx="620481" cy="620300"/>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a:ln>
            <a:solidFill>
              <a:srgbClr val="BC204B"/>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none" lIns="373813" tIns="373626" rIns="373812" bIns="373626" numCol="1" spcCol="1270" anchor="ctr" anchorCtr="0">
            <a:noAutofit/>
          </a:bodyPr>
          <a:lstStyle/>
          <a:p>
            <a:pPr algn="ctr" defTabSz="2502939">
              <a:lnSpc>
                <a:spcPct val="90000"/>
              </a:lnSpc>
              <a:spcBef>
                <a:spcPct val="0"/>
              </a:spcBef>
              <a:spcAft>
                <a:spcPct val="35000"/>
              </a:spcAft>
            </a:pPr>
            <a:r>
              <a:rPr lang="en-GB" sz="1662" dirty="0">
                <a:solidFill>
                  <a:srgbClr val="BC204B"/>
                </a:solidFill>
              </a:rPr>
              <a:t>PE#2</a:t>
            </a:r>
          </a:p>
        </p:txBody>
      </p:sp>
      <p:sp>
        <p:nvSpPr>
          <p:cNvPr id="13" name="TextBox 12"/>
          <p:cNvSpPr txBox="1"/>
          <p:nvPr/>
        </p:nvSpPr>
        <p:spPr>
          <a:xfrm>
            <a:off x="1706626" y="3479463"/>
            <a:ext cx="2595210" cy="603883"/>
          </a:xfrm>
          <a:prstGeom prst="rect">
            <a:avLst/>
          </a:prstGeom>
        </p:spPr>
        <p:txBody>
          <a:bodyPr wrap="square" rtlCol="0">
            <a:spAutoFit/>
          </a:bodyPr>
          <a:lstStyle/>
          <a:p>
            <a:pPr lvl="0"/>
            <a:r>
              <a:rPr lang="en-GB" sz="1662" kern="0" dirty="0">
                <a:solidFill>
                  <a:srgbClr val="BC204B"/>
                </a:solidFill>
                <a:cs typeface="Arial" panose="020B0604020202020204" pitchFamily="34" charset="0"/>
              </a:rPr>
              <a:t>Apply single discount rate to similar leases</a:t>
            </a:r>
            <a:r>
              <a:rPr lang="en-GB" sz="1662" kern="0" dirty="0">
                <a:solidFill>
                  <a:srgbClr val="BC204B"/>
                </a:solidFill>
              </a:rPr>
              <a:t>.</a:t>
            </a:r>
            <a:endParaRPr lang="en-GB" sz="1662" kern="0" dirty="0">
              <a:solidFill>
                <a:srgbClr val="BC204B"/>
              </a:solidFill>
              <a:cs typeface="Arial" panose="020B0604020202020204" pitchFamily="34" charset="0"/>
            </a:endParaRPr>
          </a:p>
        </p:txBody>
      </p:sp>
      <p:sp>
        <p:nvSpPr>
          <p:cNvPr id="18" name="TextBox 17"/>
          <p:cNvSpPr txBox="1"/>
          <p:nvPr/>
        </p:nvSpPr>
        <p:spPr>
          <a:xfrm>
            <a:off x="1706626" y="4426389"/>
            <a:ext cx="2786042" cy="603883"/>
          </a:xfrm>
          <a:prstGeom prst="rect">
            <a:avLst/>
          </a:prstGeom>
        </p:spPr>
        <p:txBody>
          <a:bodyPr wrap="square" rtlCol="0">
            <a:spAutoFit/>
          </a:bodyPr>
          <a:lstStyle/>
          <a:p>
            <a:pPr lvl="0"/>
            <a:r>
              <a:rPr lang="en-GB" sz="1662" kern="0" dirty="0">
                <a:solidFill>
                  <a:srgbClr val="0091DA"/>
                </a:solidFill>
                <a:cs typeface="Arial" panose="020B0604020202020204" pitchFamily="34" charset="0"/>
              </a:rPr>
              <a:t>Use of hindsight e.g. determining lease term.</a:t>
            </a:r>
          </a:p>
        </p:txBody>
      </p:sp>
      <p:sp>
        <p:nvSpPr>
          <p:cNvPr id="25" name="Freeform 24"/>
          <p:cNvSpPr/>
          <p:nvPr/>
        </p:nvSpPr>
        <p:spPr>
          <a:xfrm>
            <a:off x="5058456" y="3479461"/>
            <a:ext cx="620481" cy="620300"/>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a:ln>
            <a:solidFill>
              <a:srgbClr val="F68D2E"/>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none" lIns="373813" tIns="373626" rIns="373812" bIns="373626" numCol="1" spcCol="1270" anchor="ctr" anchorCtr="0">
            <a:noAutofit/>
          </a:bodyPr>
          <a:lstStyle/>
          <a:p>
            <a:pPr algn="ctr" defTabSz="2502939">
              <a:lnSpc>
                <a:spcPct val="90000"/>
              </a:lnSpc>
              <a:spcBef>
                <a:spcPct val="0"/>
              </a:spcBef>
              <a:spcAft>
                <a:spcPct val="35000"/>
              </a:spcAft>
            </a:pPr>
            <a:r>
              <a:rPr lang="en-GB" sz="1662" dirty="0">
                <a:solidFill>
                  <a:srgbClr val="F68D2E"/>
                </a:solidFill>
              </a:rPr>
              <a:t>PE#4</a:t>
            </a:r>
          </a:p>
        </p:txBody>
      </p:sp>
      <p:sp>
        <p:nvSpPr>
          <p:cNvPr id="23" name="TextBox 22"/>
          <p:cNvSpPr txBox="1"/>
          <p:nvPr/>
        </p:nvSpPr>
        <p:spPr>
          <a:xfrm>
            <a:off x="5775661" y="3491307"/>
            <a:ext cx="2583945" cy="603883"/>
          </a:xfrm>
          <a:prstGeom prst="rect">
            <a:avLst/>
          </a:prstGeom>
        </p:spPr>
        <p:txBody>
          <a:bodyPr wrap="square" rtlCol="0">
            <a:spAutoFit/>
          </a:bodyPr>
          <a:lstStyle/>
          <a:p>
            <a:pPr lvl="0"/>
            <a:r>
              <a:rPr lang="en-GB" sz="1662" kern="0" dirty="0">
                <a:solidFill>
                  <a:srgbClr val="F68D2E"/>
                </a:solidFill>
                <a:cs typeface="Arial" panose="020B0604020202020204" pitchFamily="34" charset="0"/>
              </a:rPr>
              <a:t>Exclude initial direct costs from ROU asset.</a:t>
            </a:r>
          </a:p>
        </p:txBody>
      </p:sp>
      <p:sp>
        <p:nvSpPr>
          <p:cNvPr id="30" name="Freeform 29"/>
          <p:cNvSpPr/>
          <p:nvPr/>
        </p:nvSpPr>
        <p:spPr>
          <a:xfrm>
            <a:off x="5058456" y="4450920"/>
            <a:ext cx="620481" cy="620300"/>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a:ln>
            <a:solidFill>
              <a:srgbClr val="6D2077"/>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none" lIns="373813" tIns="373626" rIns="373812" bIns="373626" numCol="1" spcCol="1270" anchor="ctr" anchorCtr="0">
            <a:noAutofit/>
          </a:bodyPr>
          <a:lstStyle/>
          <a:p>
            <a:pPr algn="ctr" defTabSz="2502939">
              <a:lnSpc>
                <a:spcPct val="90000"/>
              </a:lnSpc>
              <a:spcBef>
                <a:spcPct val="0"/>
              </a:spcBef>
              <a:spcAft>
                <a:spcPct val="35000"/>
              </a:spcAft>
            </a:pPr>
            <a:r>
              <a:rPr lang="en-GB" sz="1662" dirty="0">
                <a:solidFill>
                  <a:srgbClr val="C6007E"/>
                </a:solidFill>
              </a:rPr>
              <a:t>PE#5</a:t>
            </a:r>
          </a:p>
        </p:txBody>
      </p:sp>
      <p:sp>
        <p:nvSpPr>
          <p:cNvPr id="28" name="TextBox 27"/>
          <p:cNvSpPr txBox="1"/>
          <p:nvPr/>
        </p:nvSpPr>
        <p:spPr>
          <a:xfrm>
            <a:off x="5775661" y="4462766"/>
            <a:ext cx="2444153" cy="603883"/>
          </a:xfrm>
          <a:prstGeom prst="rect">
            <a:avLst/>
          </a:prstGeom>
        </p:spPr>
        <p:txBody>
          <a:bodyPr wrap="square" rtlCol="0">
            <a:spAutoFit/>
          </a:bodyPr>
          <a:lstStyle/>
          <a:p>
            <a:pPr lvl="0"/>
            <a:r>
              <a:rPr lang="en-GB" sz="1662" kern="0" dirty="0">
                <a:solidFill>
                  <a:srgbClr val="C6007E"/>
                </a:solidFill>
                <a:cs typeface="Arial" panose="020B0604020202020204" pitchFamily="34" charset="0"/>
              </a:rPr>
              <a:t>Onerous contracts – adjust ROU asset.</a:t>
            </a:r>
          </a:p>
        </p:txBody>
      </p:sp>
      <p:sp>
        <p:nvSpPr>
          <p:cNvPr id="31" name="Rectangle 30"/>
          <p:cNvSpPr/>
          <p:nvPr/>
        </p:nvSpPr>
        <p:spPr>
          <a:xfrm>
            <a:off x="4834078" y="2710481"/>
            <a:ext cx="3525528" cy="523531"/>
          </a:xfrm>
          <a:prstGeom prst="rect">
            <a:avLst/>
          </a:prstGeom>
          <a:solidFill>
            <a:srgbClr val="6D2077"/>
          </a:solidFill>
          <a:ln>
            <a:solidFill>
              <a:srgbClr val="6D2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62" dirty="0"/>
              <a:t>ROU asset</a:t>
            </a:r>
          </a:p>
        </p:txBody>
      </p:sp>
      <p:sp>
        <p:nvSpPr>
          <p:cNvPr id="32" name="Rectangle 31"/>
          <p:cNvSpPr/>
          <p:nvPr/>
        </p:nvSpPr>
        <p:spPr>
          <a:xfrm>
            <a:off x="802796" y="3241045"/>
            <a:ext cx="3615073" cy="2065992"/>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33" name="Rectangle 32"/>
          <p:cNvSpPr/>
          <p:nvPr/>
        </p:nvSpPr>
        <p:spPr>
          <a:xfrm>
            <a:off x="4834139" y="3241045"/>
            <a:ext cx="3525468" cy="2065992"/>
          </a:xfrm>
          <a:prstGeom prst="rect">
            <a:avLst/>
          </a:prstGeom>
          <a:noFill/>
          <a:ln>
            <a:solidFill>
              <a:srgbClr val="6D2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p>
        </p:txBody>
      </p:sp>
      <p:sp>
        <p:nvSpPr>
          <p:cNvPr id="34" name="Freeform 33"/>
          <p:cNvSpPr/>
          <p:nvPr/>
        </p:nvSpPr>
        <p:spPr>
          <a:xfrm>
            <a:off x="945287" y="1854234"/>
            <a:ext cx="664615" cy="664615"/>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a:noFill/>
          <a:ln>
            <a:solidFill>
              <a:srgbClr val="00338D"/>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none" lIns="373813" tIns="373626" rIns="373812" bIns="373626" numCol="1" spcCol="1270" anchor="ctr" anchorCtr="0">
            <a:noAutofit/>
          </a:bodyPr>
          <a:lstStyle/>
          <a:p>
            <a:pPr algn="ctr" defTabSz="2502939">
              <a:lnSpc>
                <a:spcPct val="90000"/>
              </a:lnSpc>
              <a:spcBef>
                <a:spcPct val="0"/>
              </a:spcBef>
              <a:spcAft>
                <a:spcPct val="35000"/>
              </a:spcAft>
            </a:pPr>
            <a:r>
              <a:rPr lang="en-GB" sz="1662" dirty="0">
                <a:solidFill>
                  <a:srgbClr val="00338D"/>
                </a:solidFill>
              </a:rPr>
              <a:t>PE#1</a:t>
            </a:r>
          </a:p>
        </p:txBody>
      </p:sp>
      <p:sp>
        <p:nvSpPr>
          <p:cNvPr id="35" name="TextBox 34"/>
          <p:cNvSpPr txBox="1"/>
          <p:nvPr/>
        </p:nvSpPr>
        <p:spPr>
          <a:xfrm>
            <a:off x="677675" y="5533609"/>
            <a:ext cx="4843944" cy="348109"/>
          </a:xfrm>
          <a:prstGeom prst="rect">
            <a:avLst/>
          </a:prstGeom>
          <a:noFill/>
        </p:spPr>
        <p:txBody>
          <a:bodyPr wrap="square" rtlCol="0">
            <a:spAutoFit/>
          </a:bodyPr>
          <a:lstStyle/>
          <a:p>
            <a:r>
              <a:rPr lang="en-GB" sz="1662" dirty="0"/>
              <a:t>*Modified retrospective approach only</a:t>
            </a:r>
          </a:p>
        </p:txBody>
      </p:sp>
    </p:spTree>
    <p:extLst>
      <p:ext uri="{BB962C8B-B14F-4D97-AF65-F5344CB8AC3E}">
        <p14:creationId xmlns:p14="http://schemas.microsoft.com/office/powerpoint/2010/main" xmlns="" val="37839447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5400" dirty="0" smtClean="0"/>
              <a:t>Choosing a transition method</a:t>
            </a:r>
            <a:endParaRPr lang="en-GB" sz="5400" dirty="0"/>
          </a:p>
        </p:txBody>
      </p:sp>
      <p:grpSp>
        <p:nvGrpSpPr>
          <p:cNvPr id="10" name="Group 9"/>
          <p:cNvGrpSpPr/>
          <p:nvPr/>
        </p:nvGrpSpPr>
        <p:grpSpPr>
          <a:xfrm>
            <a:off x="3568043" y="1211263"/>
            <a:ext cx="1661538" cy="1405215"/>
            <a:chOff x="3568043" y="1211263"/>
            <a:chExt cx="1661538" cy="1405215"/>
          </a:xfrm>
        </p:grpSpPr>
        <p:sp>
          <p:nvSpPr>
            <p:cNvPr id="3" name="Oval 2"/>
            <p:cNvSpPr/>
            <p:nvPr/>
          </p:nvSpPr>
          <p:spPr>
            <a:xfrm>
              <a:off x="3680746" y="1211263"/>
              <a:ext cx="1405215" cy="1405215"/>
            </a:xfrm>
            <a:prstGeom prst="ellipse">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smtClean="0">
                <a:solidFill>
                  <a:schemeClr val="bg1"/>
                </a:solidFill>
              </a:endParaRPr>
            </a:p>
          </p:txBody>
        </p:sp>
        <p:sp>
          <p:nvSpPr>
            <p:cNvPr id="32" name="Rectangle 31"/>
            <p:cNvSpPr/>
            <p:nvPr/>
          </p:nvSpPr>
          <p:spPr>
            <a:xfrm>
              <a:off x="3568043" y="1488150"/>
              <a:ext cx="1661538" cy="930462"/>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GB" sz="1400" b="1" dirty="0">
                  <a:solidFill>
                    <a:schemeClr val="bg1"/>
                  </a:solidFill>
                </a:rPr>
                <a:t>Significance </a:t>
              </a:r>
              <a:br>
                <a:rPr lang="en-GB" sz="1400" b="1" dirty="0">
                  <a:solidFill>
                    <a:schemeClr val="bg1"/>
                  </a:solidFill>
                </a:rPr>
              </a:br>
              <a:r>
                <a:rPr lang="en-GB" sz="1400" b="1" dirty="0">
                  <a:solidFill>
                    <a:schemeClr val="bg1"/>
                  </a:solidFill>
                </a:rPr>
                <a:t>of change in accounting</a:t>
              </a:r>
            </a:p>
          </p:txBody>
        </p:sp>
      </p:grpSp>
      <p:grpSp>
        <p:nvGrpSpPr>
          <p:cNvPr id="21" name="Group 20"/>
          <p:cNvGrpSpPr/>
          <p:nvPr/>
        </p:nvGrpSpPr>
        <p:grpSpPr>
          <a:xfrm>
            <a:off x="1568327" y="1234745"/>
            <a:ext cx="1692244" cy="1692032"/>
            <a:chOff x="1568327" y="1234745"/>
            <a:chExt cx="1692244" cy="1692032"/>
          </a:xfrm>
        </p:grpSpPr>
        <p:sp>
          <p:nvSpPr>
            <p:cNvPr id="33" name="Oval 32"/>
            <p:cNvSpPr/>
            <p:nvPr/>
          </p:nvSpPr>
          <p:spPr>
            <a:xfrm>
              <a:off x="1568327" y="1234745"/>
              <a:ext cx="1692034" cy="1692032"/>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smtClean="0">
                <a:solidFill>
                  <a:schemeClr val="bg1"/>
                </a:solidFill>
              </a:endParaRPr>
            </a:p>
          </p:txBody>
        </p:sp>
        <p:sp>
          <p:nvSpPr>
            <p:cNvPr id="34" name="Rectangle 33"/>
            <p:cNvSpPr/>
            <p:nvPr/>
          </p:nvSpPr>
          <p:spPr>
            <a:xfrm>
              <a:off x="1599033" y="1655040"/>
              <a:ext cx="1661538" cy="930462"/>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GB" sz="1400" b="1" dirty="0">
                  <a:solidFill>
                    <a:schemeClr val="bg1"/>
                  </a:solidFill>
                </a:rPr>
                <a:t>Comparability of information and investor perceptions</a:t>
              </a:r>
            </a:p>
          </p:txBody>
        </p:sp>
      </p:grpSp>
      <p:grpSp>
        <p:nvGrpSpPr>
          <p:cNvPr id="19" name="Group 18"/>
          <p:cNvGrpSpPr/>
          <p:nvPr/>
        </p:nvGrpSpPr>
        <p:grpSpPr>
          <a:xfrm>
            <a:off x="603223" y="2939796"/>
            <a:ext cx="1661538" cy="1405215"/>
            <a:chOff x="603223" y="2939796"/>
            <a:chExt cx="1661538" cy="1405215"/>
          </a:xfrm>
        </p:grpSpPr>
        <p:sp>
          <p:nvSpPr>
            <p:cNvPr id="35" name="Oval 34"/>
            <p:cNvSpPr/>
            <p:nvPr/>
          </p:nvSpPr>
          <p:spPr>
            <a:xfrm>
              <a:off x="715926" y="2939796"/>
              <a:ext cx="1405215" cy="1405215"/>
            </a:xfrm>
            <a:prstGeom prst="ellipse">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smtClean="0">
                <a:solidFill>
                  <a:schemeClr val="bg1"/>
                </a:solidFill>
              </a:endParaRPr>
            </a:p>
          </p:txBody>
        </p:sp>
        <p:sp>
          <p:nvSpPr>
            <p:cNvPr id="36" name="Rectangle 35"/>
            <p:cNvSpPr/>
            <p:nvPr/>
          </p:nvSpPr>
          <p:spPr>
            <a:xfrm>
              <a:off x="603223" y="3162910"/>
              <a:ext cx="1661538" cy="930462"/>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GB" sz="1400" b="1" dirty="0">
                  <a:solidFill>
                    <a:schemeClr val="bg1"/>
                  </a:solidFill>
                </a:rPr>
                <a:t>Costs</a:t>
              </a:r>
            </a:p>
          </p:txBody>
        </p:sp>
      </p:grpSp>
      <p:grpSp>
        <p:nvGrpSpPr>
          <p:cNvPr id="18" name="Group 17"/>
          <p:cNvGrpSpPr/>
          <p:nvPr/>
        </p:nvGrpSpPr>
        <p:grpSpPr>
          <a:xfrm>
            <a:off x="1654264" y="4401340"/>
            <a:ext cx="1661538" cy="1405215"/>
            <a:chOff x="1654264" y="4401340"/>
            <a:chExt cx="1661538" cy="1405215"/>
          </a:xfrm>
        </p:grpSpPr>
        <p:sp>
          <p:nvSpPr>
            <p:cNvPr id="39" name="Oval 38"/>
            <p:cNvSpPr/>
            <p:nvPr/>
          </p:nvSpPr>
          <p:spPr>
            <a:xfrm>
              <a:off x="1766967" y="4401340"/>
              <a:ext cx="1405215" cy="1405215"/>
            </a:xfrm>
            <a:prstGeom prst="ellipse">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smtClean="0">
                <a:solidFill>
                  <a:schemeClr val="bg1"/>
                </a:solidFill>
              </a:endParaRPr>
            </a:p>
          </p:txBody>
        </p:sp>
        <p:sp>
          <p:nvSpPr>
            <p:cNvPr id="40" name="Rectangle 39"/>
            <p:cNvSpPr/>
            <p:nvPr/>
          </p:nvSpPr>
          <p:spPr>
            <a:xfrm>
              <a:off x="1654264" y="4624454"/>
              <a:ext cx="1661538" cy="930462"/>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GB" sz="1400" b="1" dirty="0">
                  <a:solidFill>
                    <a:schemeClr val="bg1"/>
                  </a:solidFill>
                </a:rPr>
                <a:t>Systems and processes</a:t>
              </a:r>
            </a:p>
          </p:txBody>
        </p:sp>
      </p:grpSp>
      <p:grpSp>
        <p:nvGrpSpPr>
          <p:cNvPr id="12" name="Group 11"/>
          <p:cNvGrpSpPr/>
          <p:nvPr/>
        </p:nvGrpSpPr>
        <p:grpSpPr>
          <a:xfrm>
            <a:off x="5429747" y="1380435"/>
            <a:ext cx="1661538" cy="1405215"/>
            <a:chOff x="5588413" y="1409129"/>
            <a:chExt cx="1661538" cy="1405215"/>
          </a:xfrm>
        </p:grpSpPr>
        <p:sp>
          <p:nvSpPr>
            <p:cNvPr id="41" name="Oval 40"/>
            <p:cNvSpPr/>
            <p:nvPr/>
          </p:nvSpPr>
          <p:spPr>
            <a:xfrm>
              <a:off x="5701116" y="1409129"/>
              <a:ext cx="1405215" cy="1405215"/>
            </a:xfrm>
            <a:prstGeom prst="ellipse">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smtClean="0">
                <a:solidFill>
                  <a:schemeClr val="bg1"/>
                </a:solidFill>
              </a:endParaRPr>
            </a:p>
          </p:txBody>
        </p:sp>
        <p:sp>
          <p:nvSpPr>
            <p:cNvPr id="42" name="Rectangle 41"/>
            <p:cNvSpPr/>
            <p:nvPr/>
          </p:nvSpPr>
          <p:spPr>
            <a:xfrm>
              <a:off x="5588413" y="1686016"/>
              <a:ext cx="1661538" cy="930462"/>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GB" sz="1400" b="1" dirty="0">
                  <a:solidFill>
                    <a:schemeClr val="bg1"/>
                  </a:solidFill>
                  <a:latin typeface="Univers for KPMG" panose="020B0603020202020204" pitchFamily="34" charset="0"/>
                </a:rPr>
                <a:t>Availability of historical information</a:t>
              </a:r>
            </a:p>
          </p:txBody>
        </p:sp>
      </p:grpSp>
      <p:grpSp>
        <p:nvGrpSpPr>
          <p:cNvPr id="13" name="Group 12"/>
          <p:cNvGrpSpPr/>
          <p:nvPr/>
        </p:nvGrpSpPr>
        <p:grpSpPr>
          <a:xfrm>
            <a:off x="6518447" y="2717068"/>
            <a:ext cx="1661538" cy="1405215"/>
            <a:chOff x="6594799" y="2768854"/>
            <a:chExt cx="1661538" cy="1405215"/>
          </a:xfrm>
        </p:grpSpPr>
        <p:sp>
          <p:nvSpPr>
            <p:cNvPr id="43" name="Oval 42"/>
            <p:cNvSpPr/>
            <p:nvPr/>
          </p:nvSpPr>
          <p:spPr>
            <a:xfrm>
              <a:off x="6700075" y="2768854"/>
              <a:ext cx="1405215" cy="14052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smtClean="0">
                <a:solidFill>
                  <a:schemeClr val="bg1"/>
                </a:solidFill>
              </a:endParaRPr>
            </a:p>
          </p:txBody>
        </p:sp>
        <p:sp>
          <p:nvSpPr>
            <p:cNvPr id="44" name="Rectangle 43"/>
            <p:cNvSpPr/>
            <p:nvPr/>
          </p:nvSpPr>
          <p:spPr>
            <a:xfrm>
              <a:off x="6594799" y="2923070"/>
              <a:ext cx="1661538" cy="930462"/>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CA" sz="1400" b="1" dirty="0">
                  <a:solidFill>
                    <a:schemeClr val="bg1"/>
                  </a:solidFill>
                  <a:latin typeface="Univers for KPMG" panose="020B0603020202020204" pitchFamily="34" charset="0"/>
                </a:rPr>
                <a:t>Future </a:t>
              </a:r>
              <a:r>
                <a:rPr lang="en-CA" sz="1400" b="1" dirty="0" smtClean="0">
                  <a:solidFill>
                    <a:schemeClr val="bg1"/>
                  </a:solidFill>
                  <a:latin typeface="Univers for KPMG" panose="020B0603020202020204" pitchFamily="34" charset="0"/>
                </a:rPr>
                <a:t/>
              </a:r>
              <a:br>
                <a:rPr lang="en-CA" sz="1400" b="1" dirty="0" smtClean="0">
                  <a:solidFill>
                    <a:schemeClr val="bg1"/>
                  </a:solidFill>
                  <a:latin typeface="Univers for KPMG" panose="020B0603020202020204" pitchFamily="34" charset="0"/>
                </a:rPr>
              </a:br>
              <a:r>
                <a:rPr lang="en-CA" sz="1400" b="1" dirty="0" smtClean="0">
                  <a:solidFill>
                    <a:schemeClr val="bg1"/>
                  </a:solidFill>
                  <a:latin typeface="Univers for KPMG" panose="020B0603020202020204" pitchFamily="34" charset="0"/>
                </a:rPr>
                <a:t>profit </a:t>
              </a:r>
              <a:r>
                <a:rPr lang="en-CA" sz="1400" b="1" dirty="0">
                  <a:solidFill>
                    <a:schemeClr val="bg1"/>
                  </a:solidFill>
                  <a:latin typeface="Univers for KPMG" panose="020B0603020202020204" pitchFamily="34" charset="0"/>
                </a:rPr>
                <a:t>trends</a:t>
              </a:r>
              <a:endParaRPr lang="en-GB" sz="1400" b="1" dirty="0">
                <a:solidFill>
                  <a:schemeClr val="bg1"/>
                </a:solidFill>
                <a:latin typeface="Univers for KPMG" panose="020B0603020202020204" pitchFamily="34" charset="0"/>
              </a:endParaRPr>
            </a:p>
          </p:txBody>
        </p:sp>
      </p:grpSp>
      <p:grpSp>
        <p:nvGrpSpPr>
          <p:cNvPr id="15" name="Group 14"/>
          <p:cNvGrpSpPr/>
          <p:nvPr/>
        </p:nvGrpSpPr>
        <p:grpSpPr>
          <a:xfrm>
            <a:off x="5764030" y="4369210"/>
            <a:ext cx="1661538" cy="1620497"/>
            <a:chOff x="5764030" y="4369210"/>
            <a:chExt cx="1661538" cy="1620497"/>
          </a:xfrm>
        </p:grpSpPr>
        <p:sp>
          <p:nvSpPr>
            <p:cNvPr id="45" name="Oval 44"/>
            <p:cNvSpPr/>
            <p:nvPr/>
          </p:nvSpPr>
          <p:spPr>
            <a:xfrm>
              <a:off x="5784550" y="4369210"/>
              <a:ext cx="1620497" cy="1620497"/>
            </a:xfrm>
            <a:prstGeom prst="ellipse">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smtClean="0">
                <a:solidFill>
                  <a:schemeClr val="bg1"/>
                </a:solidFill>
              </a:endParaRPr>
            </a:p>
          </p:txBody>
        </p:sp>
        <p:sp>
          <p:nvSpPr>
            <p:cNvPr id="46" name="Rectangle 45"/>
            <p:cNvSpPr/>
            <p:nvPr/>
          </p:nvSpPr>
          <p:spPr>
            <a:xfrm>
              <a:off x="5764030" y="4684719"/>
              <a:ext cx="1661538" cy="930462"/>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GB" sz="1400" b="1" dirty="0">
                  <a:solidFill>
                    <a:schemeClr val="bg1"/>
                  </a:solidFill>
                  <a:latin typeface="Univers for KPMG" panose="020B0603020202020204" pitchFamily="34" charset="0"/>
                </a:rPr>
                <a:t>Contract </a:t>
              </a:r>
              <a:r>
                <a:rPr lang="en-GB" sz="1400" b="1" dirty="0" smtClean="0">
                  <a:solidFill>
                    <a:schemeClr val="bg1"/>
                  </a:solidFill>
                  <a:latin typeface="Univers for KPMG" panose="020B0603020202020204" pitchFamily="34" charset="0"/>
                </a:rPr>
                <a:t/>
              </a:r>
              <a:br>
                <a:rPr lang="en-GB" sz="1400" b="1" dirty="0" smtClean="0">
                  <a:solidFill>
                    <a:schemeClr val="bg1"/>
                  </a:solidFill>
                  <a:latin typeface="Univers for KPMG" panose="020B0603020202020204" pitchFamily="34" charset="0"/>
                </a:rPr>
              </a:br>
              <a:r>
                <a:rPr lang="en-GB" sz="1400" b="1" dirty="0" smtClean="0">
                  <a:solidFill>
                    <a:schemeClr val="bg1"/>
                  </a:solidFill>
                  <a:latin typeface="Univers for KPMG" panose="020B0603020202020204" pitchFamily="34" charset="0"/>
                </a:rPr>
                <a:t>structure </a:t>
              </a:r>
              <a:r>
                <a:rPr lang="en-GB" sz="1400" b="1" dirty="0">
                  <a:solidFill>
                    <a:schemeClr val="bg1"/>
                  </a:solidFill>
                  <a:latin typeface="Univers for KPMG" panose="020B0603020202020204" pitchFamily="34" charset="0"/>
                </a:rPr>
                <a:t>and volume of contracts</a:t>
              </a:r>
            </a:p>
          </p:txBody>
        </p:sp>
      </p:grpSp>
      <p:grpSp>
        <p:nvGrpSpPr>
          <p:cNvPr id="16" name="Group 15"/>
          <p:cNvGrpSpPr/>
          <p:nvPr/>
        </p:nvGrpSpPr>
        <p:grpSpPr>
          <a:xfrm>
            <a:off x="3542828" y="4684385"/>
            <a:ext cx="1661538" cy="1405215"/>
            <a:chOff x="3542828" y="4684385"/>
            <a:chExt cx="1661538" cy="1405215"/>
          </a:xfrm>
        </p:grpSpPr>
        <p:sp>
          <p:nvSpPr>
            <p:cNvPr id="49" name="Oval 48"/>
            <p:cNvSpPr/>
            <p:nvPr/>
          </p:nvSpPr>
          <p:spPr>
            <a:xfrm>
              <a:off x="3655525" y="4684385"/>
              <a:ext cx="1405215" cy="1405215"/>
            </a:xfrm>
            <a:prstGeom prst="ellipse">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smtClean="0">
                <a:solidFill>
                  <a:schemeClr val="bg1"/>
                </a:solidFill>
              </a:endParaRPr>
            </a:p>
          </p:txBody>
        </p:sp>
        <p:sp>
          <p:nvSpPr>
            <p:cNvPr id="50" name="Rectangle 49"/>
            <p:cNvSpPr/>
            <p:nvPr/>
          </p:nvSpPr>
          <p:spPr>
            <a:xfrm>
              <a:off x="3542828" y="4911117"/>
              <a:ext cx="1661538" cy="930462"/>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GB" sz="1400" b="1" dirty="0">
                  <a:solidFill>
                    <a:schemeClr val="bg1"/>
                  </a:solidFill>
                  <a:latin typeface="Univers for KPMG" panose="020B0603020202020204" pitchFamily="34" charset="0"/>
                </a:rPr>
                <a:t>Disclosure requirements</a:t>
              </a:r>
            </a:p>
          </p:txBody>
        </p:sp>
      </p:grpSp>
      <p:grpSp>
        <p:nvGrpSpPr>
          <p:cNvPr id="75" name="Group 74"/>
          <p:cNvGrpSpPr/>
          <p:nvPr/>
        </p:nvGrpSpPr>
        <p:grpSpPr>
          <a:xfrm>
            <a:off x="3035693" y="2808616"/>
            <a:ext cx="3027334" cy="1620178"/>
            <a:chOff x="3949168" y="1809276"/>
            <a:chExt cx="1601787" cy="857250"/>
          </a:xfrm>
        </p:grpSpPr>
        <p:sp>
          <p:nvSpPr>
            <p:cNvPr id="79" name="Oval 7"/>
            <p:cNvSpPr>
              <a:spLocks noChangeArrowheads="1"/>
            </p:cNvSpPr>
            <p:nvPr/>
          </p:nvSpPr>
          <p:spPr bwMode="auto">
            <a:xfrm>
              <a:off x="3949168" y="2623663"/>
              <a:ext cx="1601787" cy="42863"/>
            </a:xfrm>
            <a:prstGeom prst="ellipse">
              <a:avLst/>
            </a:prstGeom>
            <a:solidFill>
              <a:schemeClr val="bg1">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8"/>
            <p:cNvSpPr>
              <a:spLocks/>
            </p:cNvSpPr>
            <p:nvPr/>
          </p:nvSpPr>
          <p:spPr bwMode="auto">
            <a:xfrm>
              <a:off x="4627031" y="1925163"/>
              <a:ext cx="234950" cy="177800"/>
            </a:xfrm>
            <a:custGeom>
              <a:avLst/>
              <a:gdLst>
                <a:gd name="T0" fmla="*/ 128 w 148"/>
                <a:gd name="T1" fmla="*/ 112 h 112"/>
                <a:gd name="T2" fmla="*/ 148 w 148"/>
                <a:gd name="T3" fmla="*/ 89 h 112"/>
                <a:gd name="T4" fmla="*/ 10 w 148"/>
                <a:gd name="T5" fmla="*/ 0 h 112"/>
                <a:gd name="T6" fmla="*/ 0 w 148"/>
                <a:gd name="T7" fmla="*/ 26 h 112"/>
                <a:gd name="T8" fmla="*/ 63 w 148"/>
                <a:gd name="T9" fmla="*/ 75 h 112"/>
                <a:gd name="T10" fmla="*/ 128 w 148"/>
                <a:gd name="T11" fmla="*/ 112 h 112"/>
              </a:gdLst>
              <a:ahLst/>
              <a:cxnLst>
                <a:cxn ang="0">
                  <a:pos x="T0" y="T1"/>
                </a:cxn>
                <a:cxn ang="0">
                  <a:pos x="T2" y="T3"/>
                </a:cxn>
                <a:cxn ang="0">
                  <a:pos x="T4" y="T5"/>
                </a:cxn>
                <a:cxn ang="0">
                  <a:pos x="T6" y="T7"/>
                </a:cxn>
                <a:cxn ang="0">
                  <a:pos x="T8" y="T9"/>
                </a:cxn>
                <a:cxn ang="0">
                  <a:pos x="T10" y="T11"/>
                </a:cxn>
              </a:cxnLst>
              <a:rect l="0" t="0" r="r" b="b"/>
              <a:pathLst>
                <a:path w="148" h="112">
                  <a:moveTo>
                    <a:pt x="128" y="112"/>
                  </a:moveTo>
                  <a:lnTo>
                    <a:pt x="148" y="89"/>
                  </a:lnTo>
                  <a:lnTo>
                    <a:pt x="10" y="0"/>
                  </a:lnTo>
                  <a:lnTo>
                    <a:pt x="0" y="26"/>
                  </a:lnTo>
                  <a:lnTo>
                    <a:pt x="63" y="75"/>
                  </a:lnTo>
                  <a:lnTo>
                    <a:pt x="128" y="112"/>
                  </a:lnTo>
                  <a:close/>
                </a:path>
              </a:pathLst>
            </a:custGeom>
            <a:solidFill>
              <a:srgbClr val="B670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9"/>
            <p:cNvSpPr>
              <a:spLocks/>
            </p:cNvSpPr>
            <p:nvPr/>
          </p:nvSpPr>
          <p:spPr bwMode="auto">
            <a:xfrm>
              <a:off x="4627031" y="1925163"/>
              <a:ext cx="234950" cy="177800"/>
            </a:xfrm>
            <a:custGeom>
              <a:avLst/>
              <a:gdLst>
                <a:gd name="T0" fmla="*/ 128 w 148"/>
                <a:gd name="T1" fmla="*/ 112 h 112"/>
                <a:gd name="T2" fmla="*/ 148 w 148"/>
                <a:gd name="T3" fmla="*/ 89 h 112"/>
                <a:gd name="T4" fmla="*/ 10 w 148"/>
                <a:gd name="T5" fmla="*/ 0 h 112"/>
                <a:gd name="T6" fmla="*/ 0 w 148"/>
                <a:gd name="T7" fmla="*/ 26 h 112"/>
                <a:gd name="T8" fmla="*/ 63 w 148"/>
                <a:gd name="T9" fmla="*/ 75 h 112"/>
                <a:gd name="T10" fmla="*/ 128 w 148"/>
                <a:gd name="T11" fmla="*/ 112 h 112"/>
              </a:gdLst>
              <a:ahLst/>
              <a:cxnLst>
                <a:cxn ang="0">
                  <a:pos x="T0" y="T1"/>
                </a:cxn>
                <a:cxn ang="0">
                  <a:pos x="T2" y="T3"/>
                </a:cxn>
                <a:cxn ang="0">
                  <a:pos x="T4" y="T5"/>
                </a:cxn>
                <a:cxn ang="0">
                  <a:pos x="T6" y="T7"/>
                </a:cxn>
                <a:cxn ang="0">
                  <a:pos x="T8" y="T9"/>
                </a:cxn>
                <a:cxn ang="0">
                  <a:pos x="T10" y="T11"/>
                </a:cxn>
              </a:cxnLst>
              <a:rect l="0" t="0" r="r" b="b"/>
              <a:pathLst>
                <a:path w="148" h="112">
                  <a:moveTo>
                    <a:pt x="128" y="112"/>
                  </a:moveTo>
                  <a:lnTo>
                    <a:pt x="148" y="89"/>
                  </a:lnTo>
                  <a:lnTo>
                    <a:pt x="10" y="0"/>
                  </a:lnTo>
                  <a:lnTo>
                    <a:pt x="0" y="26"/>
                  </a:lnTo>
                  <a:lnTo>
                    <a:pt x="63" y="75"/>
                  </a:lnTo>
                  <a:lnTo>
                    <a:pt x="128" y="11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10"/>
            <p:cNvSpPr>
              <a:spLocks/>
            </p:cNvSpPr>
            <p:nvPr/>
          </p:nvSpPr>
          <p:spPr bwMode="auto">
            <a:xfrm>
              <a:off x="4439706" y="2201388"/>
              <a:ext cx="239712" cy="177800"/>
            </a:xfrm>
            <a:custGeom>
              <a:avLst/>
              <a:gdLst>
                <a:gd name="T0" fmla="*/ 151 w 151"/>
                <a:gd name="T1" fmla="*/ 86 h 112"/>
                <a:gd name="T2" fmla="*/ 138 w 151"/>
                <a:gd name="T3" fmla="*/ 112 h 112"/>
                <a:gd name="T4" fmla="*/ 0 w 151"/>
                <a:gd name="T5" fmla="*/ 20 h 112"/>
                <a:gd name="T6" fmla="*/ 23 w 151"/>
                <a:gd name="T7" fmla="*/ 0 h 112"/>
                <a:gd name="T8" fmla="*/ 89 w 151"/>
                <a:gd name="T9" fmla="*/ 36 h 112"/>
                <a:gd name="T10" fmla="*/ 151 w 151"/>
                <a:gd name="T11" fmla="*/ 86 h 112"/>
              </a:gdLst>
              <a:ahLst/>
              <a:cxnLst>
                <a:cxn ang="0">
                  <a:pos x="T0" y="T1"/>
                </a:cxn>
                <a:cxn ang="0">
                  <a:pos x="T2" y="T3"/>
                </a:cxn>
                <a:cxn ang="0">
                  <a:pos x="T4" y="T5"/>
                </a:cxn>
                <a:cxn ang="0">
                  <a:pos x="T6" y="T7"/>
                </a:cxn>
                <a:cxn ang="0">
                  <a:pos x="T8" y="T9"/>
                </a:cxn>
                <a:cxn ang="0">
                  <a:pos x="T10" y="T11"/>
                </a:cxn>
              </a:cxnLst>
              <a:rect l="0" t="0" r="r" b="b"/>
              <a:pathLst>
                <a:path w="151" h="112">
                  <a:moveTo>
                    <a:pt x="151" y="86"/>
                  </a:moveTo>
                  <a:lnTo>
                    <a:pt x="138" y="112"/>
                  </a:lnTo>
                  <a:lnTo>
                    <a:pt x="0" y="20"/>
                  </a:lnTo>
                  <a:lnTo>
                    <a:pt x="23" y="0"/>
                  </a:lnTo>
                  <a:lnTo>
                    <a:pt x="89" y="36"/>
                  </a:lnTo>
                  <a:lnTo>
                    <a:pt x="151" y="86"/>
                  </a:lnTo>
                  <a:close/>
                </a:path>
              </a:pathLst>
            </a:custGeom>
            <a:solidFill>
              <a:srgbClr val="B670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11"/>
            <p:cNvSpPr>
              <a:spLocks/>
            </p:cNvSpPr>
            <p:nvPr/>
          </p:nvSpPr>
          <p:spPr bwMode="auto">
            <a:xfrm>
              <a:off x="4439706" y="2201388"/>
              <a:ext cx="239712" cy="177800"/>
            </a:xfrm>
            <a:custGeom>
              <a:avLst/>
              <a:gdLst>
                <a:gd name="T0" fmla="*/ 151 w 151"/>
                <a:gd name="T1" fmla="*/ 86 h 112"/>
                <a:gd name="T2" fmla="*/ 138 w 151"/>
                <a:gd name="T3" fmla="*/ 112 h 112"/>
                <a:gd name="T4" fmla="*/ 0 w 151"/>
                <a:gd name="T5" fmla="*/ 20 h 112"/>
                <a:gd name="T6" fmla="*/ 23 w 151"/>
                <a:gd name="T7" fmla="*/ 0 h 112"/>
                <a:gd name="T8" fmla="*/ 89 w 151"/>
                <a:gd name="T9" fmla="*/ 36 h 112"/>
                <a:gd name="T10" fmla="*/ 151 w 151"/>
                <a:gd name="T11" fmla="*/ 86 h 112"/>
              </a:gdLst>
              <a:ahLst/>
              <a:cxnLst>
                <a:cxn ang="0">
                  <a:pos x="T0" y="T1"/>
                </a:cxn>
                <a:cxn ang="0">
                  <a:pos x="T2" y="T3"/>
                </a:cxn>
                <a:cxn ang="0">
                  <a:pos x="T4" y="T5"/>
                </a:cxn>
                <a:cxn ang="0">
                  <a:pos x="T6" y="T7"/>
                </a:cxn>
                <a:cxn ang="0">
                  <a:pos x="T8" y="T9"/>
                </a:cxn>
                <a:cxn ang="0">
                  <a:pos x="T10" y="T11"/>
                </a:cxn>
              </a:cxnLst>
              <a:rect l="0" t="0" r="r" b="b"/>
              <a:pathLst>
                <a:path w="151" h="112">
                  <a:moveTo>
                    <a:pt x="151" y="86"/>
                  </a:moveTo>
                  <a:lnTo>
                    <a:pt x="138" y="112"/>
                  </a:lnTo>
                  <a:lnTo>
                    <a:pt x="0" y="20"/>
                  </a:lnTo>
                  <a:lnTo>
                    <a:pt x="23" y="0"/>
                  </a:lnTo>
                  <a:lnTo>
                    <a:pt x="89" y="36"/>
                  </a:lnTo>
                  <a:lnTo>
                    <a:pt x="151" y="86"/>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12"/>
            <p:cNvSpPr>
              <a:spLocks/>
            </p:cNvSpPr>
            <p:nvPr/>
          </p:nvSpPr>
          <p:spPr bwMode="auto">
            <a:xfrm>
              <a:off x="4638143" y="1925163"/>
              <a:ext cx="223837" cy="155575"/>
            </a:xfrm>
            <a:custGeom>
              <a:avLst/>
              <a:gdLst>
                <a:gd name="T0" fmla="*/ 3 w 141"/>
                <a:gd name="T1" fmla="*/ 0 h 98"/>
                <a:gd name="T2" fmla="*/ 0 w 141"/>
                <a:gd name="T3" fmla="*/ 10 h 98"/>
                <a:gd name="T4" fmla="*/ 135 w 141"/>
                <a:gd name="T5" fmla="*/ 98 h 98"/>
                <a:gd name="T6" fmla="*/ 141 w 141"/>
                <a:gd name="T7" fmla="*/ 89 h 98"/>
                <a:gd name="T8" fmla="*/ 3 w 141"/>
                <a:gd name="T9" fmla="*/ 0 h 98"/>
              </a:gdLst>
              <a:ahLst/>
              <a:cxnLst>
                <a:cxn ang="0">
                  <a:pos x="T0" y="T1"/>
                </a:cxn>
                <a:cxn ang="0">
                  <a:pos x="T2" y="T3"/>
                </a:cxn>
                <a:cxn ang="0">
                  <a:pos x="T4" y="T5"/>
                </a:cxn>
                <a:cxn ang="0">
                  <a:pos x="T6" y="T7"/>
                </a:cxn>
                <a:cxn ang="0">
                  <a:pos x="T8" y="T9"/>
                </a:cxn>
              </a:cxnLst>
              <a:rect l="0" t="0" r="r" b="b"/>
              <a:pathLst>
                <a:path w="141" h="98">
                  <a:moveTo>
                    <a:pt x="3" y="0"/>
                  </a:moveTo>
                  <a:lnTo>
                    <a:pt x="0" y="10"/>
                  </a:lnTo>
                  <a:lnTo>
                    <a:pt x="135" y="98"/>
                  </a:lnTo>
                  <a:lnTo>
                    <a:pt x="141" y="89"/>
                  </a:lnTo>
                  <a:lnTo>
                    <a:pt x="3" y="0"/>
                  </a:lnTo>
                  <a:close/>
                </a:path>
              </a:pathLst>
            </a:custGeom>
            <a:solidFill>
              <a:srgbClr val="8A5C3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13"/>
            <p:cNvSpPr>
              <a:spLocks/>
            </p:cNvSpPr>
            <p:nvPr/>
          </p:nvSpPr>
          <p:spPr bwMode="auto">
            <a:xfrm>
              <a:off x="4638143" y="1925163"/>
              <a:ext cx="223837" cy="155575"/>
            </a:xfrm>
            <a:custGeom>
              <a:avLst/>
              <a:gdLst>
                <a:gd name="T0" fmla="*/ 3 w 141"/>
                <a:gd name="T1" fmla="*/ 0 h 98"/>
                <a:gd name="T2" fmla="*/ 0 w 141"/>
                <a:gd name="T3" fmla="*/ 10 h 98"/>
                <a:gd name="T4" fmla="*/ 135 w 141"/>
                <a:gd name="T5" fmla="*/ 98 h 98"/>
                <a:gd name="T6" fmla="*/ 141 w 141"/>
                <a:gd name="T7" fmla="*/ 89 h 98"/>
                <a:gd name="T8" fmla="*/ 3 w 141"/>
                <a:gd name="T9" fmla="*/ 0 h 98"/>
              </a:gdLst>
              <a:ahLst/>
              <a:cxnLst>
                <a:cxn ang="0">
                  <a:pos x="T0" y="T1"/>
                </a:cxn>
                <a:cxn ang="0">
                  <a:pos x="T2" y="T3"/>
                </a:cxn>
                <a:cxn ang="0">
                  <a:pos x="T4" y="T5"/>
                </a:cxn>
                <a:cxn ang="0">
                  <a:pos x="T6" y="T7"/>
                </a:cxn>
                <a:cxn ang="0">
                  <a:pos x="T8" y="T9"/>
                </a:cxn>
              </a:cxnLst>
              <a:rect l="0" t="0" r="r" b="b"/>
              <a:pathLst>
                <a:path w="141" h="98">
                  <a:moveTo>
                    <a:pt x="3" y="0"/>
                  </a:moveTo>
                  <a:lnTo>
                    <a:pt x="0" y="10"/>
                  </a:lnTo>
                  <a:lnTo>
                    <a:pt x="135" y="98"/>
                  </a:lnTo>
                  <a:lnTo>
                    <a:pt x="141" y="89"/>
                  </a:lnTo>
                  <a:lnTo>
                    <a:pt x="3"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14"/>
            <p:cNvSpPr>
              <a:spLocks/>
            </p:cNvSpPr>
            <p:nvPr/>
          </p:nvSpPr>
          <p:spPr bwMode="auto">
            <a:xfrm>
              <a:off x="4439706" y="2222026"/>
              <a:ext cx="230187" cy="157163"/>
            </a:xfrm>
            <a:custGeom>
              <a:avLst/>
              <a:gdLst>
                <a:gd name="T0" fmla="*/ 10 w 145"/>
                <a:gd name="T1" fmla="*/ 0 h 99"/>
                <a:gd name="T2" fmla="*/ 0 w 145"/>
                <a:gd name="T3" fmla="*/ 7 h 99"/>
                <a:gd name="T4" fmla="*/ 138 w 145"/>
                <a:gd name="T5" fmla="*/ 99 h 99"/>
                <a:gd name="T6" fmla="*/ 145 w 145"/>
                <a:gd name="T7" fmla="*/ 89 h 99"/>
                <a:gd name="T8" fmla="*/ 10 w 145"/>
                <a:gd name="T9" fmla="*/ 0 h 99"/>
              </a:gdLst>
              <a:ahLst/>
              <a:cxnLst>
                <a:cxn ang="0">
                  <a:pos x="T0" y="T1"/>
                </a:cxn>
                <a:cxn ang="0">
                  <a:pos x="T2" y="T3"/>
                </a:cxn>
                <a:cxn ang="0">
                  <a:pos x="T4" y="T5"/>
                </a:cxn>
                <a:cxn ang="0">
                  <a:pos x="T6" y="T7"/>
                </a:cxn>
                <a:cxn ang="0">
                  <a:pos x="T8" y="T9"/>
                </a:cxn>
              </a:cxnLst>
              <a:rect l="0" t="0" r="r" b="b"/>
              <a:pathLst>
                <a:path w="145" h="99">
                  <a:moveTo>
                    <a:pt x="10" y="0"/>
                  </a:moveTo>
                  <a:lnTo>
                    <a:pt x="0" y="7"/>
                  </a:lnTo>
                  <a:lnTo>
                    <a:pt x="138" y="99"/>
                  </a:lnTo>
                  <a:lnTo>
                    <a:pt x="145" y="89"/>
                  </a:lnTo>
                  <a:lnTo>
                    <a:pt x="10" y="0"/>
                  </a:lnTo>
                  <a:close/>
                </a:path>
              </a:pathLst>
            </a:custGeom>
            <a:solidFill>
              <a:srgbClr val="8A5C3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15"/>
            <p:cNvSpPr>
              <a:spLocks/>
            </p:cNvSpPr>
            <p:nvPr/>
          </p:nvSpPr>
          <p:spPr bwMode="auto">
            <a:xfrm>
              <a:off x="4439706" y="2222026"/>
              <a:ext cx="230187" cy="157163"/>
            </a:xfrm>
            <a:custGeom>
              <a:avLst/>
              <a:gdLst>
                <a:gd name="T0" fmla="*/ 10 w 145"/>
                <a:gd name="T1" fmla="*/ 0 h 99"/>
                <a:gd name="T2" fmla="*/ 0 w 145"/>
                <a:gd name="T3" fmla="*/ 7 h 99"/>
                <a:gd name="T4" fmla="*/ 138 w 145"/>
                <a:gd name="T5" fmla="*/ 99 h 99"/>
                <a:gd name="T6" fmla="*/ 145 w 145"/>
                <a:gd name="T7" fmla="*/ 89 h 99"/>
                <a:gd name="T8" fmla="*/ 10 w 145"/>
                <a:gd name="T9" fmla="*/ 0 h 99"/>
              </a:gdLst>
              <a:ahLst/>
              <a:cxnLst>
                <a:cxn ang="0">
                  <a:pos x="T0" y="T1"/>
                </a:cxn>
                <a:cxn ang="0">
                  <a:pos x="T2" y="T3"/>
                </a:cxn>
                <a:cxn ang="0">
                  <a:pos x="T4" y="T5"/>
                </a:cxn>
                <a:cxn ang="0">
                  <a:pos x="T6" y="T7"/>
                </a:cxn>
                <a:cxn ang="0">
                  <a:pos x="T8" y="T9"/>
                </a:cxn>
              </a:cxnLst>
              <a:rect l="0" t="0" r="r" b="b"/>
              <a:pathLst>
                <a:path w="145" h="99">
                  <a:moveTo>
                    <a:pt x="10" y="0"/>
                  </a:moveTo>
                  <a:lnTo>
                    <a:pt x="0" y="7"/>
                  </a:lnTo>
                  <a:lnTo>
                    <a:pt x="138" y="99"/>
                  </a:lnTo>
                  <a:lnTo>
                    <a:pt x="145" y="89"/>
                  </a:lnTo>
                  <a:lnTo>
                    <a:pt x="1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16"/>
            <p:cNvSpPr>
              <a:spLocks/>
            </p:cNvSpPr>
            <p:nvPr/>
          </p:nvSpPr>
          <p:spPr bwMode="auto">
            <a:xfrm>
              <a:off x="4727043" y="2180751"/>
              <a:ext cx="661987" cy="469900"/>
            </a:xfrm>
            <a:custGeom>
              <a:avLst/>
              <a:gdLst>
                <a:gd name="T0" fmla="*/ 0 w 127"/>
                <a:gd name="T1" fmla="*/ 12 h 90"/>
                <a:gd name="T2" fmla="*/ 116 w 127"/>
                <a:gd name="T3" fmla="*/ 88 h 90"/>
                <a:gd name="T4" fmla="*/ 125 w 127"/>
                <a:gd name="T5" fmla="*/ 86 h 90"/>
                <a:gd name="T6" fmla="*/ 123 w 127"/>
                <a:gd name="T7" fmla="*/ 76 h 90"/>
                <a:gd name="T8" fmla="*/ 8 w 127"/>
                <a:gd name="T9" fmla="*/ 0 h 90"/>
                <a:gd name="T10" fmla="*/ 0 w 127"/>
                <a:gd name="T11" fmla="*/ 12 h 90"/>
              </a:gdLst>
              <a:ahLst/>
              <a:cxnLst>
                <a:cxn ang="0">
                  <a:pos x="T0" y="T1"/>
                </a:cxn>
                <a:cxn ang="0">
                  <a:pos x="T2" y="T3"/>
                </a:cxn>
                <a:cxn ang="0">
                  <a:pos x="T4" y="T5"/>
                </a:cxn>
                <a:cxn ang="0">
                  <a:pos x="T6" y="T7"/>
                </a:cxn>
                <a:cxn ang="0">
                  <a:pos x="T8" y="T9"/>
                </a:cxn>
                <a:cxn ang="0">
                  <a:pos x="T10" y="T11"/>
                </a:cxn>
              </a:cxnLst>
              <a:rect l="0" t="0" r="r" b="b"/>
              <a:pathLst>
                <a:path w="127" h="90">
                  <a:moveTo>
                    <a:pt x="0" y="12"/>
                  </a:moveTo>
                  <a:cubicBezTo>
                    <a:pt x="116" y="88"/>
                    <a:pt x="116" y="88"/>
                    <a:pt x="116" y="88"/>
                  </a:cubicBezTo>
                  <a:cubicBezTo>
                    <a:pt x="119" y="90"/>
                    <a:pt x="123" y="89"/>
                    <a:pt x="125" y="86"/>
                  </a:cubicBezTo>
                  <a:cubicBezTo>
                    <a:pt x="127" y="83"/>
                    <a:pt x="126" y="78"/>
                    <a:pt x="123" y="76"/>
                  </a:cubicBezTo>
                  <a:cubicBezTo>
                    <a:pt x="8" y="0"/>
                    <a:pt x="8" y="0"/>
                    <a:pt x="8" y="0"/>
                  </a:cubicBezTo>
                  <a:lnTo>
                    <a:pt x="0" y="12"/>
                  </a:lnTo>
                  <a:close/>
                </a:path>
              </a:pathLst>
            </a:custGeom>
            <a:solidFill>
              <a:srgbClr val="B670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17"/>
            <p:cNvSpPr>
              <a:spLocks/>
            </p:cNvSpPr>
            <p:nvPr/>
          </p:nvSpPr>
          <p:spPr bwMode="auto">
            <a:xfrm>
              <a:off x="4727043" y="2180751"/>
              <a:ext cx="57150" cy="73025"/>
            </a:xfrm>
            <a:custGeom>
              <a:avLst/>
              <a:gdLst>
                <a:gd name="T0" fmla="*/ 36 w 36"/>
                <a:gd name="T1" fmla="*/ 10 h 46"/>
                <a:gd name="T2" fmla="*/ 26 w 36"/>
                <a:gd name="T3" fmla="*/ 0 h 46"/>
                <a:gd name="T4" fmla="*/ 0 w 36"/>
                <a:gd name="T5" fmla="*/ 39 h 46"/>
                <a:gd name="T6" fmla="*/ 13 w 36"/>
                <a:gd name="T7" fmla="*/ 46 h 46"/>
                <a:gd name="T8" fmla="*/ 36 w 36"/>
                <a:gd name="T9" fmla="*/ 10 h 46"/>
              </a:gdLst>
              <a:ahLst/>
              <a:cxnLst>
                <a:cxn ang="0">
                  <a:pos x="T0" y="T1"/>
                </a:cxn>
                <a:cxn ang="0">
                  <a:pos x="T2" y="T3"/>
                </a:cxn>
                <a:cxn ang="0">
                  <a:pos x="T4" y="T5"/>
                </a:cxn>
                <a:cxn ang="0">
                  <a:pos x="T6" y="T7"/>
                </a:cxn>
                <a:cxn ang="0">
                  <a:pos x="T8" y="T9"/>
                </a:cxn>
              </a:cxnLst>
              <a:rect l="0" t="0" r="r" b="b"/>
              <a:pathLst>
                <a:path w="36" h="46">
                  <a:moveTo>
                    <a:pt x="36" y="10"/>
                  </a:moveTo>
                  <a:lnTo>
                    <a:pt x="26" y="0"/>
                  </a:lnTo>
                  <a:lnTo>
                    <a:pt x="0" y="39"/>
                  </a:lnTo>
                  <a:lnTo>
                    <a:pt x="13" y="46"/>
                  </a:lnTo>
                  <a:lnTo>
                    <a:pt x="36" y="10"/>
                  </a:lnTo>
                  <a:close/>
                </a:path>
              </a:pathLst>
            </a:custGeom>
            <a:solidFill>
              <a:srgbClr val="A663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18"/>
            <p:cNvSpPr>
              <a:spLocks/>
            </p:cNvSpPr>
            <p:nvPr/>
          </p:nvSpPr>
          <p:spPr bwMode="auto">
            <a:xfrm>
              <a:off x="4763556" y="2196626"/>
              <a:ext cx="98425" cy="119063"/>
            </a:xfrm>
            <a:custGeom>
              <a:avLst/>
              <a:gdLst>
                <a:gd name="T0" fmla="*/ 18 w 19"/>
                <a:gd name="T1" fmla="*/ 7 h 23"/>
                <a:gd name="T2" fmla="*/ 9 w 19"/>
                <a:gd name="T3" fmla="*/ 20 h 23"/>
                <a:gd name="T4" fmla="*/ 3 w 19"/>
                <a:gd name="T5" fmla="*/ 22 h 23"/>
                <a:gd name="T6" fmla="*/ 2 w 19"/>
                <a:gd name="T7" fmla="*/ 16 h 23"/>
                <a:gd name="T8" fmla="*/ 10 w 19"/>
                <a:gd name="T9" fmla="*/ 3 h 23"/>
                <a:gd name="T10" fmla="*/ 16 w 19"/>
                <a:gd name="T11" fmla="*/ 1 h 23"/>
                <a:gd name="T12" fmla="*/ 18 w 19"/>
                <a:gd name="T13" fmla="*/ 7 h 23"/>
              </a:gdLst>
              <a:ahLst/>
              <a:cxnLst>
                <a:cxn ang="0">
                  <a:pos x="T0" y="T1"/>
                </a:cxn>
                <a:cxn ang="0">
                  <a:pos x="T2" y="T3"/>
                </a:cxn>
                <a:cxn ang="0">
                  <a:pos x="T4" y="T5"/>
                </a:cxn>
                <a:cxn ang="0">
                  <a:pos x="T6" y="T7"/>
                </a:cxn>
                <a:cxn ang="0">
                  <a:pos x="T8" y="T9"/>
                </a:cxn>
                <a:cxn ang="0">
                  <a:pos x="T10" y="T11"/>
                </a:cxn>
                <a:cxn ang="0">
                  <a:pos x="T12" y="T13"/>
                </a:cxn>
              </a:cxnLst>
              <a:rect l="0" t="0" r="r" b="b"/>
              <a:pathLst>
                <a:path w="19" h="23">
                  <a:moveTo>
                    <a:pt x="18" y="7"/>
                  </a:moveTo>
                  <a:cubicBezTo>
                    <a:pt x="9" y="20"/>
                    <a:pt x="9" y="20"/>
                    <a:pt x="9" y="20"/>
                  </a:cubicBezTo>
                  <a:cubicBezTo>
                    <a:pt x="8" y="23"/>
                    <a:pt x="5" y="23"/>
                    <a:pt x="3" y="22"/>
                  </a:cubicBezTo>
                  <a:cubicBezTo>
                    <a:pt x="1" y="20"/>
                    <a:pt x="0" y="18"/>
                    <a:pt x="2" y="16"/>
                  </a:cubicBezTo>
                  <a:cubicBezTo>
                    <a:pt x="10" y="3"/>
                    <a:pt x="10" y="3"/>
                    <a:pt x="10" y="3"/>
                  </a:cubicBezTo>
                  <a:cubicBezTo>
                    <a:pt x="11" y="1"/>
                    <a:pt x="14" y="0"/>
                    <a:pt x="16" y="1"/>
                  </a:cubicBezTo>
                  <a:cubicBezTo>
                    <a:pt x="18" y="3"/>
                    <a:pt x="19" y="5"/>
                    <a:pt x="18" y="7"/>
                  </a:cubicBezTo>
                  <a:close/>
                </a:path>
              </a:pathLst>
            </a:custGeom>
            <a:solidFill>
              <a:srgbClr val="A663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19"/>
            <p:cNvSpPr>
              <a:spLocks/>
            </p:cNvSpPr>
            <p:nvPr/>
          </p:nvSpPr>
          <p:spPr bwMode="auto">
            <a:xfrm>
              <a:off x="4836581" y="2242663"/>
              <a:ext cx="93662" cy="120650"/>
            </a:xfrm>
            <a:custGeom>
              <a:avLst/>
              <a:gdLst>
                <a:gd name="T0" fmla="*/ 17 w 18"/>
                <a:gd name="T1" fmla="*/ 7 h 23"/>
                <a:gd name="T2" fmla="*/ 8 w 18"/>
                <a:gd name="T3" fmla="*/ 20 h 23"/>
                <a:gd name="T4" fmla="*/ 2 w 18"/>
                <a:gd name="T5" fmla="*/ 22 h 23"/>
                <a:gd name="T6" fmla="*/ 1 w 18"/>
                <a:gd name="T7" fmla="*/ 15 h 23"/>
                <a:gd name="T8" fmla="*/ 9 w 18"/>
                <a:gd name="T9" fmla="*/ 2 h 23"/>
                <a:gd name="T10" fmla="*/ 16 w 18"/>
                <a:gd name="T11" fmla="*/ 1 h 23"/>
                <a:gd name="T12" fmla="*/ 17 w 18"/>
                <a:gd name="T13" fmla="*/ 7 h 23"/>
              </a:gdLst>
              <a:ahLst/>
              <a:cxnLst>
                <a:cxn ang="0">
                  <a:pos x="T0" y="T1"/>
                </a:cxn>
                <a:cxn ang="0">
                  <a:pos x="T2" y="T3"/>
                </a:cxn>
                <a:cxn ang="0">
                  <a:pos x="T4" y="T5"/>
                </a:cxn>
                <a:cxn ang="0">
                  <a:pos x="T6" y="T7"/>
                </a:cxn>
                <a:cxn ang="0">
                  <a:pos x="T8" y="T9"/>
                </a:cxn>
                <a:cxn ang="0">
                  <a:pos x="T10" y="T11"/>
                </a:cxn>
                <a:cxn ang="0">
                  <a:pos x="T12" y="T13"/>
                </a:cxn>
              </a:cxnLst>
              <a:rect l="0" t="0" r="r" b="b"/>
              <a:pathLst>
                <a:path w="18" h="23">
                  <a:moveTo>
                    <a:pt x="17" y="7"/>
                  </a:moveTo>
                  <a:cubicBezTo>
                    <a:pt x="8" y="20"/>
                    <a:pt x="8" y="20"/>
                    <a:pt x="8" y="20"/>
                  </a:cubicBezTo>
                  <a:cubicBezTo>
                    <a:pt x="7" y="22"/>
                    <a:pt x="4" y="23"/>
                    <a:pt x="2" y="22"/>
                  </a:cubicBezTo>
                  <a:cubicBezTo>
                    <a:pt x="0" y="20"/>
                    <a:pt x="0" y="17"/>
                    <a:pt x="1" y="15"/>
                  </a:cubicBezTo>
                  <a:cubicBezTo>
                    <a:pt x="9" y="2"/>
                    <a:pt x="9" y="2"/>
                    <a:pt x="9" y="2"/>
                  </a:cubicBezTo>
                  <a:cubicBezTo>
                    <a:pt x="11" y="0"/>
                    <a:pt x="14" y="0"/>
                    <a:pt x="16" y="1"/>
                  </a:cubicBezTo>
                  <a:cubicBezTo>
                    <a:pt x="18" y="2"/>
                    <a:pt x="18" y="5"/>
                    <a:pt x="17" y="7"/>
                  </a:cubicBezTo>
                  <a:close/>
                </a:path>
              </a:pathLst>
            </a:custGeom>
            <a:solidFill>
              <a:srgbClr val="A663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20"/>
            <p:cNvSpPr>
              <a:spLocks/>
            </p:cNvSpPr>
            <p:nvPr/>
          </p:nvSpPr>
          <p:spPr bwMode="auto">
            <a:xfrm>
              <a:off x="4476218" y="1966438"/>
              <a:ext cx="354012" cy="371475"/>
            </a:xfrm>
            <a:custGeom>
              <a:avLst/>
              <a:gdLst>
                <a:gd name="T0" fmla="*/ 223 w 223"/>
                <a:gd name="T1" fmla="*/ 86 h 234"/>
                <a:gd name="T2" fmla="*/ 128 w 223"/>
                <a:gd name="T3" fmla="*/ 234 h 234"/>
                <a:gd name="T4" fmla="*/ 0 w 223"/>
                <a:gd name="T5" fmla="*/ 148 h 234"/>
                <a:gd name="T6" fmla="*/ 95 w 223"/>
                <a:gd name="T7" fmla="*/ 0 h 234"/>
                <a:gd name="T8" fmla="*/ 223 w 223"/>
                <a:gd name="T9" fmla="*/ 86 h 234"/>
              </a:gdLst>
              <a:ahLst/>
              <a:cxnLst>
                <a:cxn ang="0">
                  <a:pos x="T0" y="T1"/>
                </a:cxn>
                <a:cxn ang="0">
                  <a:pos x="T2" y="T3"/>
                </a:cxn>
                <a:cxn ang="0">
                  <a:pos x="T4" y="T5"/>
                </a:cxn>
                <a:cxn ang="0">
                  <a:pos x="T6" y="T7"/>
                </a:cxn>
                <a:cxn ang="0">
                  <a:pos x="T8" y="T9"/>
                </a:cxn>
              </a:cxnLst>
              <a:rect l="0" t="0" r="r" b="b"/>
              <a:pathLst>
                <a:path w="223" h="234">
                  <a:moveTo>
                    <a:pt x="223" y="86"/>
                  </a:moveTo>
                  <a:lnTo>
                    <a:pt x="128" y="234"/>
                  </a:lnTo>
                  <a:lnTo>
                    <a:pt x="0" y="148"/>
                  </a:lnTo>
                  <a:lnTo>
                    <a:pt x="95" y="0"/>
                  </a:lnTo>
                  <a:lnTo>
                    <a:pt x="223" y="86"/>
                  </a:lnTo>
                  <a:close/>
                </a:path>
              </a:pathLst>
            </a:custGeom>
            <a:solidFill>
              <a:srgbClr val="FED5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21"/>
            <p:cNvSpPr>
              <a:spLocks/>
            </p:cNvSpPr>
            <p:nvPr/>
          </p:nvSpPr>
          <p:spPr bwMode="auto">
            <a:xfrm>
              <a:off x="4606393" y="2055338"/>
              <a:ext cx="203200" cy="266700"/>
            </a:xfrm>
            <a:custGeom>
              <a:avLst/>
              <a:gdLst>
                <a:gd name="T0" fmla="*/ 128 w 128"/>
                <a:gd name="T1" fmla="*/ 20 h 168"/>
                <a:gd name="T2" fmla="*/ 30 w 128"/>
                <a:gd name="T3" fmla="*/ 168 h 168"/>
                <a:gd name="T4" fmla="*/ 0 w 128"/>
                <a:gd name="T5" fmla="*/ 148 h 168"/>
                <a:gd name="T6" fmla="*/ 95 w 128"/>
                <a:gd name="T7" fmla="*/ 0 h 168"/>
                <a:gd name="T8" fmla="*/ 128 w 128"/>
                <a:gd name="T9" fmla="*/ 20 h 168"/>
              </a:gdLst>
              <a:ahLst/>
              <a:cxnLst>
                <a:cxn ang="0">
                  <a:pos x="T0" y="T1"/>
                </a:cxn>
                <a:cxn ang="0">
                  <a:pos x="T2" y="T3"/>
                </a:cxn>
                <a:cxn ang="0">
                  <a:pos x="T4" y="T5"/>
                </a:cxn>
                <a:cxn ang="0">
                  <a:pos x="T6" y="T7"/>
                </a:cxn>
                <a:cxn ang="0">
                  <a:pos x="T8" y="T9"/>
                </a:cxn>
              </a:cxnLst>
              <a:rect l="0" t="0" r="r" b="b"/>
              <a:pathLst>
                <a:path w="128" h="168">
                  <a:moveTo>
                    <a:pt x="128" y="20"/>
                  </a:moveTo>
                  <a:lnTo>
                    <a:pt x="30" y="168"/>
                  </a:lnTo>
                  <a:lnTo>
                    <a:pt x="0" y="148"/>
                  </a:lnTo>
                  <a:lnTo>
                    <a:pt x="95" y="0"/>
                  </a:lnTo>
                  <a:lnTo>
                    <a:pt x="128" y="20"/>
                  </a:lnTo>
                  <a:close/>
                </a:path>
              </a:pathLst>
            </a:custGeom>
            <a:solidFill>
              <a:srgbClr val="FFF0B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22"/>
            <p:cNvSpPr>
              <a:spLocks/>
            </p:cNvSpPr>
            <p:nvPr/>
          </p:nvSpPr>
          <p:spPr bwMode="auto">
            <a:xfrm>
              <a:off x="4574643" y="2034701"/>
              <a:ext cx="168275" cy="244475"/>
            </a:xfrm>
            <a:custGeom>
              <a:avLst/>
              <a:gdLst>
                <a:gd name="T0" fmla="*/ 106 w 106"/>
                <a:gd name="T1" fmla="*/ 6 h 154"/>
                <a:gd name="T2" fmla="*/ 10 w 106"/>
                <a:gd name="T3" fmla="*/ 154 h 154"/>
                <a:gd name="T4" fmla="*/ 0 w 106"/>
                <a:gd name="T5" fmla="*/ 145 h 154"/>
                <a:gd name="T6" fmla="*/ 96 w 106"/>
                <a:gd name="T7" fmla="*/ 0 h 154"/>
                <a:gd name="T8" fmla="*/ 106 w 106"/>
                <a:gd name="T9" fmla="*/ 6 h 154"/>
              </a:gdLst>
              <a:ahLst/>
              <a:cxnLst>
                <a:cxn ang="0">
                  <a:pos x="T0" y="T1"/>
                </a:cxn>
                <a:cxn ang="0">
                  <a:pos x="T2" y="T3"/>
                </a:cxn>
                <a:cxn ang="0">
                  <a:pos x="T4" y="T5"/>
                </a:cxn>
                <a:cxn ang="0">
                  <a:pos x="T6" y="T7"/>
                </a:cxn>
                <a:cxn ang="0">
                  <a:pos x="T8" y="T9"/>
                </a:cxn>
              </a:cxnLst>
              <a:rect l="0" t="0" r="r" b="b"/>
              <a:pathLst>
                <a:path w="106" h="154">
                  <a:moveTo>
                    <a:pt x="106" y="6"/>
                  </a:moveTo>
                  <a:lnTo>
                    <a:pt x="10" y="154"/>
                  </a:lnTo>
                  <a:lnTo>
                    <a:pt x="0" y="145"/>
                  </a:lnTo>
                  <a:lnTo>
                    <a:pt x="96" y="0"/>
                  </a:lnTo>
                  <a:lnTo>
                    <a:pt x="106" y="6"/>
                  </a:lnTo>
                  <a:close/>
                </a:path>
              </a:pathLst>
            </a:custGeom>
            <a:solidFill>
              <a:srgbClr val="FFF0B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23"/>
            <p:cNvSpPr>
              <a:spLocks/>
            </p:cNvSpPr>
            <p:nvPr/>
          </p:nvSpPr>
          <p:spPr bwMode="auto">
            <a:xfrm>
              <a:off x="4339693" y="2212501"/>
              <a:ext cx="360362" cy="280988"/>
            </a:xfrm>
            <a:custGeom>
              <a:avLst/>
              <a:gdLst>
                <a:gd name="T0" fmla="*/ 4 w 69"/>
                <a:gd name="T1" fmla="*/ 7 h 54"/>
                <a:gd name="T2" fmla="*/ 4 w 69"/>
                <a:gd name="T3" fmla="*/ 7 h 54"/>
                <a:gd name="T4" fmla="*/ 8 w 69"/>
                <a:gd name="T5" fmla="*/ 24 h 54"/>
                <a:gd name="T6" fmla="*/ 48 w 69"/>
                <a:gd name="T7" fmla="*/ 50 h 54"/>
                <a:gd name="T8" fmla="*/ 65 w 69"/>
                <a:gd name="T9" fmla="*/ 47 h 54"/>
                <a:gd name="T10" fmla="*/ 61 w 69"/>
                <a:gd name="T11" fmla="*/ 30 h 54"/>
                <a:gd name="T12" fmla="*/ 21 w 69"/>
                <a:gd name="T13" fmla="*/ 4 h 54"/>
                <a:gd name="T14" fmla="*/ 4 w 69"/>
                <a:gd name="T15" fmla="*/ 7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54">
                  <a:moveTo>
                    <a:pt x="4" y="7"/>
                  </a:moveTo>
                  <a:cubicBezTo>
                    <a:pt x="4" y="7"/>
                    <a:pt x="4" y="7"/>
                    <a:pt x="4" y="7"/>
                  </a:cubicBezTo>
                  <a:cubicBezTo>
                    <a:pt x="0" y="12"/>
                    <a:pt x="2" y="20"/>
                    <a:pt x="8" y="24"/>
                  </a:cubicBezTo>
                  <a:cubicBezTo>
                    <a:pt x="48" y="50"/>
                    <a:pt x="48" y="50"/>
                    <a:pt x="48" y="50"/>
                  </a:cubicBezTo>
                  <a:cubicBezTo>
                    <a:pt x="54" y="54"/>
                    <a:pt x="62" y="52"/>
                    <a:pt x="65" y="47"/>
                  </a:cubicBezTo>
                  <a:cubicBezTo>
                    <a:pt x="69" y="42"/>
                    <a:pt x="67" y="34"/>
                    <a:pt x="61" y="30"/>
                  </a:cubicBezTo>
                  <a:cubicBezTo>
                    <a:pt x="21" y="4"/>
                    <a:pt x="21" y="4"/>
                    <a:pt x="21" y="4"/>
                  </a:cubicBezTo>
                  <a:cubicBezTo>
                    <a:pt x="15" y="0"/>
                    <a:pt x="8" y="1"/>
                    <a:pt x="4" y="7"/>
                  </a:cubicBezTo>
                  <a:close/>
                </a:path>
              </a:pathLst>
            </a:custGeom>
            <a:solidFill>
              <a:srgbClr val="A663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24"/>
            <p:cNvSpPr>
              <a:spLocks/>
            </p:cNvSpPr>
            <p:nvPr/>
          </p:nvSpPr>
          <p:spPr bwMode="auto">
            <a:xfrm>
              <a:off x="4606393" y="1809276"/>
              <a:ext cx="355600" cy="282575"/>
            </a:xfrm>
            <a:custGeom>
              <a:avLst/>
              <a:gdLst>
                <a:gd name="T0" fmla="*/ 4 w 68"/>
                <a:gd name="T1" fmla="*/ 7 h 54"/>
                <a:gd name="T2" fmla="*/ 4 w 68"/>
                <a:gd name="T3" fmla="*/ 7 h 54"/>
                <a:gd name="T4" fmla="*/ 21 w 68"/>
                <a:gd name="T5" fmla="*/ 4 h 54"/>
                <a:gd name="T6" fmla="*/ 61 w 68"/>
                <a:gd name="T7" fmla="*/ 30 h 54"/>
                <a:gd name="T8" fmla="*/ 65 w 68"/>
                <a:gd name="T9" fmla="*/ 47 h 54"/>
                <a:gd name="T10" fmla="*/ 48 w 68"/>
                <a:gd name="T11" fmla="*/ 50 h 54"/>
                <a:gd name="T12" fmla="*/ 8 w 68"/>
                <a:gd name="T13" fmla="*/ 23 h 54"/>
                <a:gd name="T14" fmla="*/ 4 w 68"/>
                <a:gd name="T15" fmla="*/ 7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54">
                  <a:moveTo>
                    <a:pt x="4" y="7"/>
                  </a:moveTo>
                  <a:cubicBezTo>
                    <a:pt x="4" y="7"/>
                    <a:pt x="4" y="7"/>
                    <a:pt x="4" y="7"/>
                  </a:cubicBezTo>
                  <a:cubicBezTo>
                    <a:pt x="7" y="1"/>
                    <a:pt x="15" y="0"/>
                    <a:pt x="21" y="4"/>
                  </a:cubicBezTo>
                  <a:cubicBezTo>
                    <a:pt x="61" y="30"/>
                    <a:pt x="61" y="30"/>
                    <a:pt x="61" y="30"/>
                  </a:cubicBezTo>
                  <a:cubicBezTo>
                    <a:pt x="67" y="34"/>
                    <a:pt x="68" y="41"/>
                    <a:pt x="65" y="47"/>
                  </a:cubicBezTo>
                  <a:cubicBezTo>
                    <a:pt x="61" y="52"/>
                    <a:pt x="54" y="54"/>
                    <a:pt x="48" y="50"/>
                  </a:cubicBezTo>
                  <a:cubicBezTo>
                    <a:pt x="8" y="23"/>
                    <a:pt x="8" y="23"/>
                    <a:pt x="8" y="23"/>
                  </a:cubicBezTo>
                  <a:cubicBezTo>
                    <a:pt x="2" y="20"/>
                    <a:pt x="0" y="12"/>
                    <a:pt x="4" y="7"/>
                  </a:cubicBezTo>
                  <a:close/>
                </a:path>
              </a:pathLst>
            </a:custGeom>
            <a:solidFill>
              <a:srgbClr val="A663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Rectangle 25"/>
            <p:cNvSpPr>
              <a:spLocks noChangeArrowheads="1"/>
            </p:cNvSpPr>
            <p:nvPr/>
          </p:nvSpPr>
          <p:spPr bwMode="auto">
            <a:xfrm>
              <a:off x="4136493" y="2556988"/>
              <a:ext cx="584200" cy="61913"/>
            </a:xfrm>
            <a:prstGeom prst="rect">
              <a:avLst/>
            </a:prstGeom>
            <a:solidFill>
              <a:srgbClr val="96562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Rectangle 26"/>
            <p:cNvSpPr>
              <a:spLocks noChangeArrowheads="1"/>
            </p:cNvSpPr>
            <p:nvPr/>
          </p:nvSpPr>
          <p:spPr bwMode="auto">
            <a:xfrm>
              <a:off x="4115856" y="2593501"/>
              <a:ext cx="631825" cy="52388"/>
            </a:xfrm>
            <a:prstGeom prst="rect">
              <a:avLst/>
            </a:prstGeom>
            <a:solidFill>
              <a:srgbClr val="B6703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Rectangle 27"/>
            <p:cNvSpPr>
              <a:spLocks noChangeArrowheads="1"/>
            </p:cNvSpPr>
            <p:nvPr/>
          </p:nvSpPr>
          <p:spPr bwMode="auto">
            <a:xfrm>
              <a:off x="4115856" y="2630013"/>
              <a:ext cx="631825" cy="15875"/>
            </a:xfrm>
            <a:prstGeom prst="rect">
              <a:avLst/>
            </a:prstGeom>
            <a:solidFill>
              <a:srgbClr val="A6633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28"/>
            <p:cNvSpPr>
              <a:spLocks/>
            </p:cNvSpPr>
            <p:nvPr/>
          </p:nvSpPr>
          <p:spPr bwMode="auto">
            <a:xfrm>
              <a:off x="4115856" y="2483963"/>
              <a:ext cx="631825" cy="88900"/>
            </a:xfrm>
            <a:custGeom>
              <a:avLst/>
              <a:gdLst>
                <a:gd name="T0" fmla="*/ 121 w 121"/>
                <a:gd name="T1" fmla="*/ 17 h 17"/>
                <a:gd name="T2" fmla="*/ 0 w 121"/>
                <a:gd name="T3" fmla="*/ 17 h 17"/>
                <a:gd name="T4" fmla="*/ 17 w 121"/>
                <a:gd name="T5" fmla="*/ 0 h 17"/>
                <a:gd name="T6" fmla="*/ 104 w 121"/>
                <a:gd name="T7" fmla="*/ 0 h 17"/>
                <a:gd name="T8" fmla="*/ 121 w 121"/>
                <a:gd name="T9" fmla="*/ 17 h 17"/>
              </a:gdLst>
              <a:ahLst/>
              <a:cxnLst>
                <a:cxn ang="0">
                  <a:pos x="T0" y="T1"/>
                </a:cxn>
                <a:cxn ang="0">
                  <a:pos x="T2" y="T3"/>
                </a:cxn>
                <a:cxn ang="0">
                  <a:pos x="T4" y="T5"/>
                </a:cxn>
                <a:cxn ang="0">
                  <a:pos x="T6" y="T7"/>
                </a:cxn>
                <a:cxn ang="0">
                  <a:pos x="T8" y="T9"/>
                </a:cxn>
              </a:cxnLst>
              <a:rect l="0" t="0" r="r" b="b"/>
              <a:pathLst>
                <a:path w="121" h="17">
                  <a:moveTo>
                    <a:pt x="121" y="17"/>
                  </a:moveTo>
                  <a:cubicBezTo>
                    <a:pt x="0" y="17"/>
                    <a:pt x="0" y="17"/>
                    <a:pt x="0" y="17"/>
                  </a:cubicBezTo>
                  <a:cubicBezTo>
                    <a:pt x="0" y="8"/>
                    <a:pt x="7" y="0"/>
                    <a:pt x="17" y="0"/>
                  </a:cubicBezTo>
                  <a:cubicBezTo>
                    <a:pt x="104" y="0"/>
                    <a:pt x="104" y="0"/>
                    <a:pt x="104" y="0"/>
                  </a:cubicBezTo>
                  <a:cubicBezTo>
                    <a:pt x="113" y="0"/>
                    <a:pt x="121" y="8"/>
                    <a:pt x="121" y="17"/>
                  </a:cubicBezTo>
                  <a:close/>
                </a:path>
              </a:pathLst>
            </a:custGeom>
            <a:solidFill>
              <a:srgbClr val="B670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xmlns="" val="334483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GB" dirty="0" smtClean="0"/>
              <a:t>Journal entries </a:t>
            </a:r>
          </a:p>
        </p:txBody>
      </p:sp>
      <p:graphicFrame>
        <p:nvGraphicFramePr>
          <p:cNvPr id="7" name="Table 6"/>
          <p:cNvGraphicFramePr>
            <a:graphicFrameLocks noGrp="1"/>
          </p:cNvGraphicFramePr>
          <p:nvPr>
            <p:extLst/>
          </p:nvPr>
        </p:nvGraphicFramePr>
        <p:xfrm>
          <a:off x="762128" y="1752530"/>
          <a:ext cx="7637335" cy="2449752"/>
        </p:xfrm>
        <a:graphic>
          <a:graphicData uri="http://schemas.openxmlformats.org/drawingml/2006/table">
            <a:tbl>
              <a:tblPr firstRow="1">
                <a:tableStyleId>{21E4AEA4-8DFA-4A89-87EB-49C32662AFE0}</a:tableStyleId>
              </a:tblPr>
              <a:tblGrid>
                <a:gridCol w="4177257"/>
                <a:gridCol w="2126743"/>
                <a:gridCol w="1333335"/>
              </a:tblGrid>
              <a:tr h="326504">
                <a:tc>
                  <a:txBody>
                    <a:bodyPr/>
                    <a:lstStyle/>
                    <a:p>
                      <a:pPr marL="0" marR="0" algn="ctr">
                        <a:lnSpc>
                          <a:spcPct val="115000"/>
                        </a:lnSpc>
                        <a:spcBef>
                          <a:spcPts val="0"/>
                        </a:spcBef>
                        <a:spcAft>
                          <a:spcPts val="0"/>
                        </a:spcAft>
                      </a:pPr>
                      <a:r>
                        <a:rPr lang="en-GB" sz="1400" b="0" dirty="0"/>
                        <a:t>1 January 20X1</a:t>
                      </a:r>
                      <a:endParaRPr lang="en-GB" sz="1400" b="0" dirty="0">
                        <a:solidFill>
                          <a:schemeClr val="bg1"/>
                        </a:solidFill>
                        <a:latin typeface="Arial" pitchFamily="34" charset="0"/>
                        <a:ea typeface="Calibri"/>
                        <a:cs typeface="Arial" pitchFamily="34" charset="0"/>
                      </a:endParaRPr>
                    </a:p>
                  </a:txBody>
                  <a:tcPr marL="51308" marR="51308" marT="0" marB="0" anchor="ctr"/>
                </a:tc>
                <a:tc>
                  <a:txBody>
                    <a:bodyPr/>
                    <a:lstStyle/>
                    <a:p>
                      <a:pPr marL="0" marR="0" algn="ctr">
                        <a:lnSpc>
                          <a:spcPct val="115000"/>
                        </a:lnSpc>
                        <a:spcBef>
                          <a:spcPts val="0"/>
                        </a:spcBef>
                        <a:spcAft>
                          <a:spcPts val="0"/>
                        </a:spcAft>
                      </a:pPr>
                      <a:r>
                        <a:rPr lang="en-GB" sz="1400" b="0" dirty="0" smtClean="0"/>
                        <a:t>Debit (CU)</a:t>
                      </a:r>
                      <a:endParaRPr lang="en-GB" sz="1400" b="0" dirty="0">
                        <a:solidFill>
                          <a:schemeClr val="bg1"/>
                        </a:solidFill>
                        <a:latin typeface="Arial" pitchFamily="34" charset="0"/>
                        <a:ea typeface="Calibri"/>
                        <a:cs typeface="Arial" pitchFamily="34" charset="0"/>
                      </a:endParaRPr>
                    </a:p>
                  </a:txBody>
                  <a:tcPr marL="51308" marR="51308" marT="0" marB="0" anchor="ctr"/>
                </a:tc>
                <a:tc>
                  <a:txBody>
                    <a:bodyPr/>
                    <a:lstStyle/>
                    <a:p>
                      <a:pPr marL="0" marR="0" algn="ctr">
                        <a:lnSpc>
                          <a:spcPct val="115000"/>
                        </a:lnSpc>
                        <a:spcBef>
                          <a:spcPts val="0"/>
                        </a:spcBef>
                        <a:spcAft>
                          <a:spcPts val="0"/>
                        </a:spcAft>
                      </a:pPr>
                      <a:r>
                        <a:rPr lang="en-GB" sz="1400" b="0" dirty="0" smtClean="0"/>
                        <a:t>Credit (CU)</a:t>
                      </a:r>
                      <a:endParaRPr lang="en-GB" sz="1400" b="0" dirty="0">
                        <a:solidFill>
                          <a:schemeClr val="bg1"/>
                        </a:solidFill>
                        <a:latin typeface="Arial" pitchFamily="34" charset="0"/>
                        <a:ea typeface="Calibri"/>
                        <a:cs typeface="Arial" pitchFamily="34" charset="0"/>
                      </a:endParaRPr>
                    </a:p>
                  </a:txBody>
                  <a:tcPr marL="51308" marR="51308" marT="0" marB="0" anchor="ctr"/>
                </a:tc>
              </a:tr>
              <a:tr h="326504">
                <a:tc>
                  <a:txBody>
                    <a:bodyPr/>
                    <a:lstStyle/>
                    <a:p>
                      <a:pPr marL="0" marR="0" algn="l">
                        <a:lnSpc>
                          <a:spcPct val="115000"/>
                        </a:lnSpc>
                        <a:spcBef>
                          <a:spcPts val="0"/>
                        </a:spcBef>
                        <a:spcAft>
                          <a:spcPts val="0"/>
                        </a:spcAft>
                      </a:pPr>
                      <a:r>
                        <a:rPr lang="en-GB" sz="1400" dirty="0" smtClean="0">
                          <a:solidFill>
                            <a:srgbClr val="00338D"/>
                          </a:solidFill>
                          <a:latin typeface="Arial" pitchFamily="34" charset="0"/>
                          <a:ea typeface="Calibri"/>
                          <a:cs typeface="Arial" pitchFamily="34" charset="0"/>
                        </a:rPr>
                        <a:t>ROU asset (present value of 5 x CU1,000,000 @ 7%)</a:t>
                      </a:r>
                      <a:endParaRPr lang="en-GB" sz="1400" dirty="0">
                        <a:solidFill>
                          <a:srgbClr val="00338D"/>
                        </a:solidFill>
                        <a:latin typeface="Arial" pitchFamily="34" charset="0"/>
                        <a:ea typeface="Calibri"/>
                        <a:cs typeface="Arial" pitchFamily="34" charset="0"/>
                      </a:endParaRPr>
                    </a:p>
                  </a:txBody>
                  <a:tcPr marL="51308" marR="51308" marT="0" marB="0" anchor="ctr"/>
                </a:tc>
                <a:tc>
                  <a:txBody>
                    <a:bodyPr/>
                    <a:lstStyle/>
                    <a:p>
                      <a:pPr marL="0" marR="0" algn="r">
                        <a:lnSpc>
                          <a:spcPct val="115000"/>
                        </a:lnSpc>
                        <a:spcBef>
                          <a:spcPts val="0"/>
                        </a:spcBef>
                        <a:spcAft>
                          <a:spcPts val="0"/>
                        </a:spcAft>
                      </a:pPr>
                      <a:r>
                        <a:rPr lang="en-GB" sz="1400" dirty="0" smtClean="0">
                          <a:solidFill>
                            <a:srgbClr val="00338D"/>
                          </a:solidFill>
                          <a:latin typeface="Arial" pitchFamily="34" charset="0"/>
                          <a:ea typeface="Calibri"/>
                          <a:cs typeface="Arial" pitchFamily="34" charset="0"/>
                        </a:rPr>
                        <a:t>4,100,000</a:t>
                      </a:r>
                      <a:endParaRPr lang="en-GB" sz="1400" dirty="0">
                        <a:solidFill>
                          <a:srgbClr val="00338D"/>
                        </a:solidFill>
                        <a:latin typeface="Arial" pitchFamily="34" charset="0"/>
                        <a:ea typeface="Calibri"/>
                        <a:cs typeface="Arial" pitchFamily="34" charset="0"/>
                      </a:endParaRPr>
                    </a:p>
                  </a:txBody>
                  <a:tcPr marL="51308" marR="51308" marT="0" marB="0" anchor="ctr"/>
                </a:tc>
                <a:tc>
                  <a:txBody>
                    <a:bodyPr/>
                    <a:lstStyle/>
                    <a:p>
                      <a:pPr marL="0" marR="0" algn="r">
                        <a:lnSpc>
                          <a:spcPct val="115000"/>
                        </a:lnSpc>
                        <a:spcBef>
                          <a:spcPts val="0"/>
                        </a:spcBef>
                        <a:spcAft>
                          <a:spcPts val="0"/>
                        </a:spcAft>
                      </a:pPr>
                      <a:endParaRPr lang="en-GB" sz="1400" dirty="0">
                        <a:solidFill>
                          <a:srgbClr val="00338D"/>
                        </a:solidFill>
                        <a:latin typeface="Arial" pitchFamily="34" charset="0"/>
                        <a:ea typeface="Calibri"/>
                        <a:cs typeface="Arial" pitchFamily="34" charset="0"/>
                      </a:endParaRPr>
                    </a:p>
                  </a:txBody>
                  <a:tcPr marL="51308" marR="51308" marT="0" marB="0" anchor="ctr"/>
                </a:tc>
              </a:tr>
              <a:tr h="326504">
                <a:tc>
                  <a:txBody>
                    <a:bodyPr/>
                    <a:lstStyle/>
                    <a:p>
                      <a:pPr marL="0" marR="0" algn="l">
                        <a:lnSpc>
                          <a:spcPct val="115000"/>
                        </a:lnSpc>
                        <a:spcBef>
                          <a:spcPts val="0"/>
                        </a:spcBef>
                        <a:spcAft>
                          <a:spcPts val="0"/>
                        </a:spcAft>
                      </a:pPr>
                      <a:r>
                        <a:rPr lang="en-GB" sz="1400" dirty="0" smtClean="0">
                          <a:solidFill>
                            <a:srgbClr val="00338D"/>
                          </a:solidFill>
                          <a:latin typeface="Arial" pitchFamily="34" charset="0"/>
                          <a:ea typeface="Calibri"/>
                          <a:cs typeface="Arial" pitchFamily="34" charset="0"/>
                        </a:rPr>
                        <a:t>Lease liability</a:t>
                      </a:r>
                    </a:p>
                  </a:txBody>
                  <a:tcPr marL="51308" marR="51308" marT="0" marB="0" anchor="ctr"/>
                </a:tc>
                <a:tc>
                  <a:txBody>
                    <a:bodyPr/>
                    <a:lstStyle/>
                    <a:p>
                      <a:pPr marL="0" marR="0" algn="r">
                        <a:lnSpc>
                          <a:spcPct val="115000"/>
                        </a:lnSpc>
                        <a:spcBef>
                          <a:spcPts val="0"/>
                        </a:spcBef>
                        <a:spcAft>
                          <a:spcPts val="0"/>
                        </a:spcAft>
                      </a:pPr>
                      <a:endParaRPr lang="en-GB" sz="1400" dirty="0">
                        <a:solidFill>
                          <a:srgbClr val="00338D"/>
                        </a:solidFill>
                        <a:latin typeface="Arial" pitchFamily="34" charset="0"/>
                        <a:ea typeface="Calibri"/>
                        <a:cs typeface="Arial" pitchFamily="34" charset="0"/>
                      </a:endParaRPr>
                    </a:p>
                  </a:txBody>
                  <a:tcPr marL="51308" marR="51308" marT="0" marB="0" anchor="ctr"/>
                </a:tc>
                <a:tc>
                  <a:txBody>
                    <a:bodyPr/>
                    <a:lstStyle/>
                    <a:p>
                      <a:pPr marL="0" marR="0" algn="r">
                        <a:lnSpc>
                          <a:spcPct val="115000"/>
                        </a:lnSpc>
                        <a:spcBef>
                          <a:spcPts val="0"/>
                        </a:spcBef>
                        <a:spcAft>
                          <a:spcPts val="0"/>
                        </a:spcAft>
                      </a:pPr>
                      <a:r>
                        <a:rPr lang="en-GB" sz="1400" dirty="0" smtClean="0">
                          <a:solidFill>
                            <a:srgbClr val="00338D"/>
                          </a:solidFill>
                          <a:latin typeface="Arial" pitchFamily="34" charset="0"/>
                          <a:ea typeface="Calibri"/>
                          <a:cs typeface="Arial" pitchFamily="34" charset="0"/>
                        </a:rPr>
                        <a:t>4,100,000</a:t>
                      </a:r>
                      <a:endParaRPr lang="en-GB" sz="1400" dirty="0">
                        <a:solidFill>
                          <a:srgbClr val="00338D"/>
                        </a:solidFill>
                        <a:latin typeface="Arial" pitchFamily="34" charset="0"/>
                        <a:ea typeface="Calibri"/>
                        <a:cs typeface="Arial" pitchFamily="34" charset="0"/>
                      </a:endParaRPr>
                    </a:p>
                  </a:txBody>
                  <a:tcPr marL="51308" marR="51308" marT="0" marB="0" anchor="ctr"/>
                </a:tc>
              </a:tr>
              <a:tr h="326504">
                <a:tc>
                  <a:txBody>
                    <a:bodyPr/>
                    <a:lstStyle/>
                    <a:p>
                      <a:pPr marL="0" marR="0" algn="ctr">
                        <a:lnSpc>
                          <a:spcPct val="115000"/>
                        </a:lnSpc>
                        <a:spcBef>
                          <a:spcPts val="0"/>
                        </a:spcBef>
                        <a:spcAft>
                          <a:spcPts val="0"/>
                        </a:spcAft>
                      </a:pPr>
                      <a:r>
                        <a:rPr lang="en-GB" sz="1400" dirty="0">
                          <a:solidFill>
                            <a:schemeClr val="bg1"/>
                          </a:solidFill>
                        </a:rPr>
                        <a:t>31 December 20X1</a:t>
                      </a:r>
                      <a:endParaRPr lang="en-GB" sz="1400" dirty="0">
                        <a:solidFill>
                          <a:schemeClr val="bg1"/>
                        </a:solidFill>
                        <a:latin typeface="Arial" pitchFamily="34" charset="0"/>
                        <a:ea typeface="Calibri"/>
                        <a:cs typeface="Arial" pitchFamily="34" charset="0"/>
                      </a:endParaRPr>
                    </a:p>
                  </a:txBody>
                  <a:tcPr marL="51308" marR="51308" marT="0" marB="0" anchor="ctr">
                    <a:solidFill>
                      <a:schemeClr val="accent2"/>
                    </a:solidFill>
                  </a:tcPr>
                </a:tc>
                <a:tc>
                  <a:txBody>
                    <a:bodyPr/>
                    <a:lstStyle/>
                    <a:p>
                      <a:pPr marL="0" marR="0" algn="r">
                        <a:lnSpc>
                          <a:spcPct val="115000"/>
                        </a:lnSpc>
                        <a:spcBef>
                          <a:spcPts val="0"/>
                        </a:spcBef>
                        <a:spcAft>
                          <a:spcPts val="0"/>
                        </a:spcAft>
                      </a:pPr>
                      <a:endParaRPr lang="en-GB" sz="1400" dirty="0">
                        <a:latin typeface="Arial" pitchFamily="34" charset="0"/>
                        <a:ea typeface="Calibri"/>
                        <a:cs typeface="Arial" pitchFamily="34" charset="0"/>
                      </a:endParaRPr>
                    </a:p>
                  </a:txBody>
                  <a:tcPr marL="51308" marR="51308" marT="0" marB="0" anchor="ctr"/>
                </a:tc>
                <a:tc>
                  <a:txBody>
                    <a:bodyPr/>
                    <a:lstStyle/>
                    <a:p>
                      <a:pPr marL="0" marR="0" algn="r">
                        <a:lnSpc>
                          <a:spcPct val="115000"/>
                        </a:lnSpc>
                        <a:spcBef>
                          <a:spcPts val="0"/>
                        </a:spcBef>
                        <a:spcAft>
                          <a:spcPts val="0"/>
                        </a:spcAft>
                      </a:pPr>
                      <a:endParaRPr lang="en-GB" sz="1400" dirty="0">
                        <a:latin typeface="Arial" pitchFamily="34" charset="0"/>
                        <a:ea typeface="Calibri"/>
                        <a:cs typeface="Arial" pitchFamily="34" charset="0"/>
                      </a:endParaRPr>
                    </a:p>
                  </a:txBody>
                  <a:tcPr marL="51308" marR="51308" marT="0" marB="0" anchor="ctr"/>
                </a:tc>
              </a:tr>
              <a:tr h="326504">
                <a:tc>
                  <a:txBody>
                    <a:bodyPr/>
                    <a:lstStyle/>
                    <a:p>
                      <a:pPr marL="0" marR="0">
                        <a:lnSpc>
                          <a:spcPct val="115000"/>
                        </a:lnSpc>
                        <a:spcBef>
                          <a:spcPts val="0"/>
                        </a:spcBef>
                        <a:spcAft>
                          <a:spcPts val="0"/>
                        </a:spcAft>
                      </a:pPr>
                      <a:r>
                        <a:rPr lang="en-GB" sz="1400" dirty="0" smtClean="0">
                          <a:solidFill>
                            <a:srgbClr val="00338D"/>
                          </a:solidFill>
                          <a:latin typeface="Arial" pitchFamily="34" charset="0"/>
                          <a:ea typeface="Calibri"/>
                          <a:cs typeface="Arial" pitchFamily="34" charset="0"/>
                        </a:rPr>
                        <a:t>Depreciation expense (CU4,100,000/5)</a:t>
                      </a:r>
                      <a:endParaRPr lang="en-GB" sz="1400" dirty="0">
                        <a:solidFill>
                          <a:srgbClr val="00338D"/>
                        </a:solidFill>
                        <a:latin typeface="Arial" pitchFamily="34" charset="0"/>
                        <a:ea typeface="Calibri"/>
                        <a:cs typeface="Arial" pitchFamily="34" charset="0"/>
                      </a:endParaRPr>
                    </a:p>
                  </a:txBody>
                  <a:tcPr marL="51308" marR="51308" marT="0" marB="0" anchor="ctr"/>
                </a:tc>
                <a:tc>
                  <a:txBody>
                    <a:bodyPr/>
                    <a:lstStyle/>
                    <a:p>
                      <a:pPr marL="0" marR="0" algn="r">
                        <a:lnSpc>
                          <a:spcPct val="115000"/>
                        </a:lnSpc>
                        <a:spcBef>
                          <a:spcPts val="0"/>
                        </a:spcBef>
                        <a:spcAft>
                          <a:spcPts val="0"/>
                        </a:spcAft>
                      </a:pPr>
                      <a:r>
                        <a:rPr lang="en-GB" sz="1400" dirty="0" smtClean="0">
                          <a:solidFill>
                            <a:srgbClr val="00338D"/>
                          </a:solidFill>
                          <a:latin typeface="Arial" pitchFamily="34" charset="0"/>
                          <a:ea typeface="Calibri"/>
                          <a:cs typeface="Arial" pitchFamily="34" charset="0"/>
                        </a:rPr>
                        <a:t>820,000</a:t>
                      </a:r>
                      <a:endParaRPr lang="en-GB" sz="1400" dirty="0">
                        <a:solidFill>
                          <a:srgbClr val="00338D"/>
                        </a:solidFill>
                        <a:latin typeface="Arial" pitchFamily="34" charset="0"/>
                        <a:ea typeface="Calibri"/>
                        <a:cs typeface="Arial" pitchFamily="34" charset="0"/>
                      </a:endParaRPr>
                    </a:p>
                  </a:txBody>
                  <a:tcPr marL="51308" marR="51308" marT="0" marB="0" anchor="ctr"/>
                </a:tc>
                <a:tc>
                  <a:txBody>
                    <a:bodyPr/>
                    <a:lstStyle/>
                    <a:p>
                      <a:pPr marL="0" marR="0" algn="r">
                        <a:lnSpc>
                          <a:spcPct val="115000"/>
                        </a:lnSpc>
                        <a:spcBef>
                          <a:spcPts val="0"/>
                        </a:spcBef>
                        <a:spcAft>
                          <a:spcPts val="0"/>
                        </a:spcAft>
                      </a:pPr>
                      <a:endParaRPr lang="en-GB" sz="1400" dirty="0">
                        <a:solidFill>
                          <a:srgbClr val="00338D"/>
                        </a:solidFill>
                        <a:latin typeface="Arial" pitchFamily="34" charset="0"/>
                        <a:ea typeface="Calibri"/>
                        <a:cs typeface="Arial" pitchFamily="34" charset="0"/>
                      </a:endParaRPr>
                    </a:p>
                  </a:txBody>
                  <a:tcPr marL="51308" marR="51308" marT="0" marB="0" anchor="ctr"/>
                </a:tc>
              </a:tr>
              <a:tr h="326504">
                <a:tc>
                  <a:txBody>
                    <a:bodyPr/>
                    <a:lstStyle/>
                    <a:p>
                      <a:pPr marL="0" marR="0">
                        <a:lnSpc>
                          <a:spcPct val="115000"/>
                        </a:lnSpc>
                        <a:spcBef>
                          <a:spcPts val="0"/>
                        </a:spcBef>
                        <a:spcAft>
                          <a:spcPts val="0"/>
                        </a:spcAft>
                      </a:pPr>
                      <a:r>
                        <a:rPr lang="en-GB" sz="1400" dirty="0" smtClean="0">
                          <a:solidFill>
                            <a:srgbClr val="00338D"/>
                          </a:solidFill>
                          <a:latin typeface="Arial" pitchFamily="34" charset="0"/>
                          <a:ea typeface="Calibri"/>
                          <a:cs typeface="Arial" pitchFamily="34" charset="0"/>
                        </a:rPr>
                        <a:t>ROU asset</a:t>
                      </a:r>
                      <a:endParaRPr lang="en-GB" sz="1400" dirty="0">
                        <a:solidFill>
                          <a:srgbClr val="00338D"/>
                        </a:solidFill>
                        <a:latin typeface="Arial" pitchFamily="34" charset="0"/>
                        <a:ea typeface="Calibri"/>
                        <a:cs typeface="Arial" pitchFamily="34" charset="0"/>
                      </a:endParaRPr>
                    </a:p>
                  </a:txBody>
                  <a:tcPr marL="51308" marR="51308" marT="0" marB="0" anchor="ctr">
                    <a:lnB w="12700" cmpd="sng">
                      <a:noFill/>
                    </a:lnB>
                  </a:tcPr>
                </a:tc>
                <a:tc>
                  <a:txBody>
                    <a:bodyPr/>
                    <a:lstStyle/>
                    <a:p>
                      <a:pPr marL="0" marR="0" algn="r">
                        <a:lnSpc>
                          <a:spcPct val="115000"/>
                        </a:lnSpc>
                        <a:spcBef>
                          <a:spcPts val="0"/>
                        </a:spcBef>
                        <a:spcAft>
                          <a:spcPts val="0"/>
                        </a:spcAft>
                      </a:pPr>
                      <a:endParaRPr lang="en-GB" sz="1400" dirty="0">
                        <a:solidFill>
                          <a:srgbClr val="00338D"/>
                        </a:solidFill>
                        <a:latin typeface="Arial" pitchFamily="34" charset="0"/>
                        <a:ea typeface="Calibri"/>
                        <a:cs typeface="Arial" pitchFamily="34" charset="0"/>
                      </a:endParaRPr>
                    </a:p>
                  </a:txBody>
                  <a:tcPr marL="51308" marR="51308" marT="0" marB="0" anchor="ctr"/>
                </a:tc>
                <a:tc>
                  <a:txBody>
                    <a:bodyPr/>
                    <a:lstStyle/>
                    <a:p>
                      <a:pPr marL="0" marR="0" indent="0" algn="r" defTabSz="914400" eaLnBrk="1" fontAlgn="auto" latinLnBrk="0" hangingPunct="1">
                        <a:lnSpc>
                          <a:spcPct val="115000"/>
                        </a:lnSpc>
                        <a:spcBef>
                          <a:spcPts val="0"/>
                        </a:spcBef>
                        <a:spcAft>
                          <a:spcPts val="0"/>
                        </a:spcAft>
                        <a:buClrTx/>
                        <a:buSzTx/>
                        <a:buFontTx/>
                        <a:buNone/>
                        <a:tabLst/>
                        <a:defRPr/>
                      </a:pPr>
                      <a:r>
                        <a:rPr lang="en-GB" sz="1400" dirty="0" smtClean="0">
                          <a:solidFill>
                            <a:srgbClr val="00338D"/>
                          </a:solidFill>
                          <a:latin typeface="Arial" pitchFamily="34" charset="0"/>
                          <a:ea typeface="Calibri"/>
                          <a:cs typeface="Arial" pitchFamily="34" charset="0"/>
                        </a:rPr>
                        <a:t>820,000</a:t>
                      </a:r>
                    </a:p>
                  </a:txBody>
                  <a:tcPr marL="51308" marR="51308" marT="0" marB="0" anchor="ctr"/>
                </a:tc>
              </a:tr>
              <a:tr h="326504">
                <a:tc>
                  <a:txBody>
                    <a:bodyPr/>
                    <a:lstStyle/>
                    <a:p>
                      <a:pPr marL="0" marR="0">
                        <a:lnSpc>
                          <a:spcPct val="115000"/>
                        </a:lnSpc>
                        <a:spcBef>
                          <a:spcPts val="0"/>
                        </a:spcBef>
                        <a:spcAft>
                          <a:spcPts val="0"/>
                        </a:spcAft>
                      </a:pPr>
                      <a:r>
                        <a:rPr lang="en-GB" sz="1400" dirty="0" smtClean="0">
                          <a:solidFill>
                            <a:srgbClr val="00338D"/>
                          </a:solidFill>
                          <a:latin typeface="Arial" pitchFamily="34" charset="0"/>
                          <a:ea typeface="Calibri"/>
                          <a:cs typeface="Arial" pitchFamily="34" charset="0"/>
                        </a:rPr>
                        <a:t>Interest expense (CU4,100,000 * 7%)</a:t>
                      </a:r>
                      <a:endParaRPr lang="en-GB" sz="1400" dirty="0">
                        <a:solidFill>
                          <a:srgbClr val="00338D"/>
                        </a:solidFill>
                        <a:latin typeface="Arial" pitchFamily="34" charset="0"/>
                        <a:ea typeface="Calibri"/>
                        <a:cs typeface="Arial" pitchFamily="34" charset="0"/>
                      </a:endParaRPr>
                    </a:p>
                  </a:txBody>
                  <a:tcPr marL="51308" marR="51308"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GB" sz="1400" dirty="0" smtClean="0">
                          <a:solidFill>
                            <a:srgbClr val="00338D"/>
                          </a:solidFill>
                          <a:latin typeface="Arial" pitchFamily="34" charset="0"/>
                          <a:ea typeface="Calibri"/>
                          <a:cs typeface="Arial" pitchFamily="34" charset="0"/>
                        </a:rPr>
                        <a:t>287,000</a:t>
                      </a:r>
                      <a:endParaRPr lang="en-GB" sz="1400" strike="noStrike" baseline="30000" dirty="0">
                        <a:solidFill>
                          <a:srgbClr val="00338D"/>
                        </a:solidFill>
                        <a:latin typeface="Arial" pitchFamily="34" charset="0"/>
                        <a:ea typeface="Calibri"/>
                        <a:cs typeface="Arial" pitchFamily="34" charset="0"/>
                      </a:endParaRPr>
                    </a:p>
                  </a:txBody>
                  <a:tcPr marL="51308" marR="51308" marT="0" marB="0" anchor="ctr">
                    <a:lnL w="12700" cmpd="sng">
                      <a:noFill/>
                    </a:lnL>
                    <a:lnB w="12700" cap="flat" cmpd="sng" algn="ctr">
                      <a:noFill/>
                      <a:prstDash val="solid"/>
                      <a:round/>
                      <a:headEnd type="none" w="med" len="med"/>
                      <a:tailEnd type="none" w="med" len="med"/>
                    </a:lnB>
                  </a:tcPr>
                </a:tc>
                <a:tc>
                  <a:txBody>
                    <a:bodyPr/>
                    <a:lstStyle/>
                    <a:p>
                      <a:pPr marL="0" marR="0" algn="r">
                        <a:lnSpc>
                          <a:spcPct val="115000"/>
                        </a:lnSpc>
                        <a:spcBef>
                          <a:spcPts val="0"/>
                        </a:spcBef>
                        <a:spcAft>
                          <a:spcPts val="0"/>
                        </a:spcAft>
                      </a:pPr>
                      <a:endParaRPr lang="en-GB" sz="1400" dirty="0">
                        <a:solidFill>
                          <a:srgbClr val="00338D"/>
                        </a:solidFill>
                        <a:latin typeface="Arial" pitchFamily="34" charset="0"/>
                        <a:ea typeface="Calibri"/>
                        <a:cs typeface="Arial" pitchFamily="34" charset="0"/>
                      </a:endParaRPr>
                    </a:p>
                  </a:txBody>
                  <a:tcPr marL="51308" marR="51308" marT="0" marB="0" anchor="ctr"/>
                </a:tc>
              </a:tr>
            </a:tbl>
          </a:graphicData>
        </a:graphic>
      </p:graphicFrame>
      <p:graphicFrame>
        <p:nvGraphicFramePr>
          <p:cNvPr id="5" name="Table 4"/>
          <p:cNvGraphicFramePr>
            <a:graphicFrameLocks noGrp="1"/>
          </p:cNvGraphicFramePr>
          <p:nvPr>
            <p:extLst/>
          </p:nvPr>
        </p:nvGraphicFramePr>
        <p:xfrm>
          <a:off x="762128" y="4882008"/>
          <a:ext cx="7644278" cy="650313"/>
        </p:xfrm>
        <a:graphic>
          <a:graphicData uri="http://schemas.openxmlformats.org/drawingml/2006/table">
            <a:tbl>
              <a:tblPr firstRow="1">
                <a:tableStyleId>{21E4AEA4-8DFA-4A89-87EB-49C32662AFE0}</a:tableStyleId>
              </a:tblPr>
              <a:tblGrid>
                <a:gridCol w="4170819"/>
                <a:gridCol w="2141621"/>
                <a:gridCol w="1331838"/>
              </a:tblGrid>
              <a:tr h="323809">
                <a:tc>
                  <a:txBody>
                    <a:bodyPr/>
                    <a:lstStyle/>
                    <a:p>
                      <a:pPr marL="0" marR="0">
                        <a:lnSpc>
                          <a:spcPct val="115000"/>
                        </a:lnSpc>
                        <a:spcBef>
                          <a:spcPts val="0"/>
                        </a:spcBef>
                        <a:spcAft>
                          <a:spcPts val="0"/>
                        </a:spcAft>
                      </a:pPr>
                      <a:r>
                        <a:rPr lang="en-GB" sz="1400" b="0" dirty="0" smtClean="0">
                          <a:solidFill>
                            <a:srgbClr val="00338D"/>
                          </a:solidFill>
                          <a:latin typeface="Arial" pitchFamily="34" charset="0"/>
                          <a:ea typeface="Calibri"/>
                          <a:cs typeface="Arial" pitchFamily="34" charset="0"/>
                        </a:rPr>
                        <a:t>Lease</a:t>
                      </a:r>
                      <a:r>
                        <a:rPr lang="en-GB" sz="1400" b="0" baseline="0" dirty="0" smtClean="0">
                          <a:solidFill>
                            <a:srgbClr val="00338D"/>
                          </a:solidFill>
                          <a:latin typeface="Arial" pitchFamily="34" charset="0"/>
                          <a:ea typeface="Calibri"/>
                          <a:cs typeface="Arial" pitchFamily="34" charset="0"/>
                        </a:rPr>
                        <a:t> liability</a:t>
                      </a:r>
                      <a:endParaRPr lang="en-GB" sz="1400" b="0" dirty="0">
                        <a:solidFill>
                          <a:srgbClr val="00338D"/>
                        </a:solidFill>
                        <a:latin typeface="Arial" pitchFamily="34" charset="0"/>
                        <a:ea typeface="Calibri"/>
                        <a:cs typeface="Arial" pitchFamily="34" charset="0"/>
                      </a:endParaRPr>
                    </a:p>
                  </a:txBody>
                  <a:tcPr marL="51308" marR="51308" marT="0" marB="0" anchor="ctr">
                    <a:lnT w="12700" cap="flat" cmpd="sng" algn="ctr">
                      <a:noFill/>
                      <a:prstDash val="solid"/>
                      <a:round/>
                      <a:headEnd type="none" w="med" len="med"/>
                      <a:tailEnd type="none" w="med" len="med"/>
                    </a:lnT>
                    <a:solidFill>
                      <a:srgbClr val="E9E8EF"/>
                    </a:solidFill>
                  </a:tcPr>
                </a:tc>
                <a:tc>
                  <a:txBody>
                    <a:bodyPr/>
                    <a:lstStyle/>
                    <a:p>
                      <a:pPr marL="0" marR="0" algn="r">
                        <a:lnSpc>
                          <a:spcPct val="115000"/>
                        </a:lnSpc>
                        <a:spcBef>
                          <a:spcPts val="0"/>
                        </a:spcBef>
                        <a:spcAft>
                          <a:spcPts val="0"/>
                        </a:spcAft>
                      </a:pPr>
                      <a:r>
                        <a:rPr lang="en-GB" sz="1400" b="0" dirty="0" smtClean="0">
                          <a:solidFill>
                            <a:srgbClr val="00338D"/>
                          </a:solidFill>
                          <a:latin typeface="Arial" pitchFamily="34" charset="0"/>
                          <a:ea typeface="Calibri"/>
                          <a:cs typeface="Arial" pitchFamily="34" charset="0"/>
                        </a:rPr>
                        <a:t>713,000</a:t>
                      </a:r>
                      <a:endParaRPr lang="en-GB" sz="1400" b="0" dirty="0">
                        <a:solidFill>
                          <a:srgbClr val="00338D"/>
                        </a:solidFill>
                        <a:latin typeface="Arial" pitchFamily="34" charset="0"/>
                        <a:ea typeface="Calibri"/>
                        <a:cs typeface="Arial" pitchFamily="34" charset="0"/>
                      </a:endParaRPr>
                    </a:p>
                  </a:txBody>
                  <a:tcPr marL="51308" marR="51308" marT="0" marB="0" anchor="ctr">
                    <a:lnT w="12700" cap="flat" cmpd="sng" algn="ctr">
                      <a:noFill/>
                      <a:prstDash val="solid"/>
                      <a:round/>
                      <a:headEnd type="none" w="med" len="med"/>
                      <a:tailEnd type="none" w="med" len="med"/>
                    </a:lnT>
                    <a:solidFill>
                      <a:srgbClr val="E9E8EF"/>
                    </a:solidFill>
                  </a:tcPr>
                </a:tc>
                <a:tc>
                  <a:txBody>
                    <a:bodyPr/>
                    <a:lstStyle/>
                    <a:p>
                      <a:pPr marL="0" marR="0" algn="r">
                        <a:lnSpc>
                          <a:spcPct val="115000"/>
                        </a:lnSpc>
                        <a:spcBef>
                          <a:spcPts val="0"/>
                        </a:spcBef>
                        <a:spcAft>
                          <a:spcPts val="0"/>
                        </a:spcAft>
                      </a:pPr>
                      <a:endParaRPr lang="en-GB" sz="1400" b="0" dirty="0">
                        <a:solidFill>
                          <a:srgbClr val="00338D"/>
                        </a:solidFill>
                        <a:latin typeface="Arial" pitchFamily="34" charset="0"/>
                        <a:ea typeface="Calibri"/>
                        <a:cs typeface="Arial" pitchFamily="34" charset="0"/>
                      </a:endParaRPr>
                    </a:p>
                  </a:txBody>
                  <a:tcPr marL="51308" marR="51308" marT="0" marB="0" anchor="ctr">
                    <a:solidFill>
                      <a:srgbClr val="E9E8EF"/>
                    </a:solidFill>
                  </a:tcPr>
                </a:tc>
              </a:tr>
              <a:tr h="326504">
                <a:tc>
                  <a:txBody>
                    <a:bodyPr/>
                    <a:lstStyle/>
                    <a:p>
                      <a:pPr marL="0" marR="0">
                        <a:lnSpc>
                          <a:spcPct val="115000"/>
                        </a:lnSpc>
                        <a:spcBef>
                          <a:spcPts val="0"/>
                        </a:spcBef>
                        <a:spcAft>
                          <a:spcPts val="0"/>
                        </a:spcAft>
                      </a:pPr>
                      <a:r>
                        <a:rPr lang="en-GB" sz="1400" dirty="0" smtClean="0">
                          <a:solidFill>
                            <a:srgbClr val="00338D"/>
                          </a:solidFill>
                          <a:latin typeface="Arial" pitchFamily="34" charset="0"/>
                          <a:ea typeface="Calibri"/>
                          <a:cs typeface="Arial" pitchFamily="34" charset="0"/>
                        </a:rPr>
                        <a:t>Cash</a:t>
                      </a:r>
                      <a:endParaRPr lang="en-GB" sz="1400" dirty="0">
                        <a:solidFill>
                          <a:srgbClr val="00338D"/>
                        </a:solidFill>
                        <a:latin typeface="Arial" pitchFamily="34" charset="0"/>
                        <a:ea typeface="Calibri"/>
                        <a:cs typeface="Arial" pitchFamily="34" charset="0"/>
                      </a:endParaRPr>
                    </a:p>
                  </a:txBody>
                  <a:tcPr marL="51308" marR="51308" marT="0" marB="0" anchor="ctr"/>
                </a:tc>
                <a:tc>
                  <a:txBody>
                    <a:bodyPr/>
                    <a:lstStyle/>
                    <a:p>
                      <a:pPr marL="0" marR="0" algn="r">
                        <a:lnSpc>
                          <a:spcPct val="115000"/>
                        </a:lnSpc>
                        <a:spcBef>
                          <a:spcPts val="0"/>
                        </a:spcBef>
                        <a:spcAft>
                          <a:spcPts val="0"/>
                        </a:spcAft>
                      </a:pPr>
                      <a:endParaRPr lang="en-GB" sz="1400" dirty="0">
                        <a:solidFill>
                          <a:srgbClr val="00338D"/>
                        </a:solidFill>
                        <a:latin typeface="Arial" pitchFamily="34" charset="0"/>
                        <a:ea typeface="Calibri"/>
                        <a:cs typeface="Arial" pitchFamily="34" charset="0"/>
                      </a:endParaRPr>
                    </a:p>
                  </a:txBody>
                  <a:tcPr marL="51308" marR="51308" marT="0" marB="0" anchor="ctr"/>
                </a:tc>
                <a:tc>
                  <a:txBody>
                    <a:bodyPr/>
                    <a:lstStyle/>
                    <a:p>
                      <a:pPr marL="0" marR="0" algn="r">
                        <a:lnSpc>
                          <a:spcPct val="115000"/>
                        </a:lnSpc>
                        <a:spcBef>
                          <a:spcPts val="0"/>
                        </a:spcBef>
                        <a:spcAft>
                          <a:spcPts val="0"/>
                        </a:spcAft>
                      </a:pPr>
                      <a:r>
                        <a:rPr lang="en-GB" sz="1400" dirty="0" smtClean="0">
                          <a:solidFill>
                            <a:srgbClr val="00338D"/>
                          </a:solidFill>
                          <a:latin typeface="Arial" pitchFamily="34" charset="0"/>
                          <a:ea typeface="Calibri"/>
                          <a:cs typeface="Arial" pitchFamily="34" charset="0"/>
                        </a:rPr>
                        <a:t>1,000,000</a:t>
                      </a:r>
                      <a:endParaRPr lang="en-GB" sz="1400" dirty="0">
                        <a:solidFill>
                          <a:srgbClr val="00338D"/>
                        </a:solidFill>
                        <a:latin typeface="Arial" pitchFamily="34" charset="0"/>
                        <a:ea typeface="Calibri"/>
                        <a:cs typeface="Arial" pitchFamily="34" charset="0"/>
                      </a:endParaRPr>
                    </a:p>
                  </a:txBody>
                  <a:tcPr marL="51308" marR="51308" marT="0" marB="0" anchor="ctr"/>
                </a:tc>
              </a:tr>
            </a:tbl>
          </a:graphicData>
        </a:graphic>
      </p:graphicFrame>
      <p:graphicFrame>
        <p:nvGraphicFramePr>
          <p:cNvPr id="8" name="Table 7"/>
          <p:cNvGraphicFramePr>
            <a:graphicFrameLocks noGrp="1"/>
          </p:cNvGraphicFramePr>
          <p:nvPr>
            <p:extLst/>
          </p:nvPr>
        </p:nvGraphicFramePr>
        <p:xfrm>
          <a:off x="762128" y="4343812"/>
          <a:ext cx="7637335" cy="265029"/>
        </p:xfrm>
        <a:graphic>
          <a:graphicData uri="http://schemas.openxmlformats.org/drawingml/2006/table">
            <a:tbl>
              <a:tblPr firstRow="1">
                <a:tableStyleId>{21E4AEA4-8DFA-4A89-87EB-49C32662AFE0}</a:tableStyleId>
              </a:tblPr>
              <a:tblGrid>
                <a:gridCol w="4170819"/>
                <a:gridCol w="2117558"/>
                <a:gridCol w="1348958"/>
              </a:tblGrid>
              <a:tr h="265029">
                <a:tc>
                  <a:txBody>
                    <a:bodyPr/>
                    <a:lstStyle/>
                    <a:p>
                      <a:pPr marL="0" marR="0">
                        <a:lnSpc>
                          <a:spcPct val="115000"/>
                        </a:lnSpc>
                        <a:spcBef>
                          <a:spcPts val="0"/>
                        </a:spcBef>
                        <a:spcAft>
                          <a:spcPts val="0"/>
                        </a:spcAft>
                      </a:pPr>
                      <a:r>
                        <a:rPr lang="en-GB" sz="1400" dirty="0" smtClean="0">
                          <a:solidFill>
                            <a:srgbClr val="00338D"/>
                          </a:solidFill>
                          <a:latin typeface="Arial" pitchFamily="34" charset="0"/>
                          <a:ea typeface="Calibri"/>
                          <a:cs typeface="Arial" pitchFamily="34" charset="0"/>
                        </a:rPr>
                        <a:t>Total P&amp;L expense</a:t>
                      </a:r>
                      <a:endParaRPr lang="en-GB" sz="1400" dirty="0">
                        <a:solidFill>
                          <a:srgbClr val="00338D"/>
                        </a:solidFill>
                        <a:latin typeface="Arial" pitchFamily="34" charset="0"/>
                        <a:ea typeface="Calibri"/>
                        <a:cs typeface="Arial" pitchFamily="34" charset="0"/>
                      </a:endParaRPr>
                    </a:p>
                  </a:txBody>
                  <a:tcPr marL="51308" marR="51308"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r">
                        <a:lnSpc>
                          <a:spcPct val="115000"/>
                        </a:lnSpc>
                        <a:spcBef>
                          <a:spcPts val="0"/>
                        </a:spcBef>
                        <a:spcAft>
                          <a:spcPts val="0"/>
                        </a:spcAft>
                      </a:pPr>
                      <a:r>
                        <a:rPr lang="en-GB" sz="1400" dirty="0" smtClean="0">
                          <a:solidFill>
                            <a:srgbClr val="00338D"/>
                          </a:solidFill>
                          <a:latin typeface="Arial" pitchFamily="34" charset="0"/>
                          <a:ea typeface="Calibri"/>
                          <a:cs typeface="Arial" pitchFamily="34" charset="0"/>
                        </a:rPr>
                        <a:t>1,107,000</a:t>
                      </a:r>
                      <a:endParaRPr lang="en-GB" sz="1400" dirty="0">
                        <a:solidFill>
                          <a:srgbClr val="00338D"/>
                        </a:solidFill>
                        <a:latin typeface="Arial" pitchFamily="34" charset="0"/>
                        <a:ea typeface="Calibri"/>
                        <a:cs typeface="Arial" pitchFamily="34" charset="0"/>
                      </a:endParaRPr>
                    </a:p>
                  </a:txBody>
                  <a:tcPr marL="51308" marR="51308"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r">
                        <a:lnSpc>
                          <a:spcPct val="115000"/>
                        </a:lnSpc>
                        <a:spcBef>
                          <a:spcPts val="0"/>
                        </a:spcBef>
                        <a:spcAft>
                          <a:spcPts val="0"/>
                        </a:spcAft>
                      </a:pPr>
                      <a:endParaRPr lang="en-GB" sz="1400" dirty="0">
                        <a:solidFill>
                          <a:srgbClr val="00338D"/>
                        </a:solidFill>
                        <a:latin typeface="Arial" pitchFamily="34" charset="0"/>
                        <a:ea typeface="Calibri"/>
                        <a:cs typeface="Arial" pitchFamily="34" charset="0"/>
                      </a:endParaRPr>
                    </a:p>
                  </a:txBody>
                  <a:tcPr marL="51308" marR="51308" marT="0" marB="0" anchor="ctr">
                    <a:lnL w="12700" cap="flat" cmpd="sng" algn="ctr">
                      <a:solidFill>
                        <a:schemeClr val="tx1"/>
                      </a:solidFill>
                      <a:prstDash val="solid"/>
                      <a:round/>
                      <a:headEnd type="none" w="med" len="med"/>
                      <a:tailEnd type="none" w="med" len="med"/>
                    </a:lnL>
                    <a:solidFill>
                      <a:schemeClr val="accent6">
                        <a:lumMod val="20000"/>
                        <a:lumOff val="80000"/>
                      </a:schemeClr>
                    </a:solidFill>
                  </a:tcPr>
                </a:tc>
              </a:tr>
            </a:tbl>
          </a:graphicData>
        </a:graphic>
      </p:graphicFrame>
    </p:spTree>
    <p:extLst>
      <p:ext uri="{BB962C8B-B14F-4D97-AF65-F5344CB8AC3E}">
        <p14:creationId xmlns:p14="http://schemas.microsoft.com/office/powerpoint/2010/main" xmlns="" val="47470101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4854" y="1345120"/>
            <a:ext cx="5716599" cy="3418449"/>
          </a:xfrm>
        </p:spPr>
        <p:txBody>
          <a:bodyPr/>
          <a:lstStyle/>
          <a:p>
            <a:r>
              <a:rPr lang="en-US" sz="9600" dirty="0"/>
              <a:t>Observations from ongoing projects</a:t>
            </a:r>
            <a:endParaRPr lang="en-SG" sz="9600" dirty="0"/>
          </a:p>
        </p:txBody>
      </p:sp>
      <p:grpSp>
        <p:nvGrpSpPr>
          <p:cNvPr id="55" name="Group 54"/>
          <p:cNvGrpSpPr/>
          <p:nvPr/>
        </p:nvGrpSpPr>
        <p:grpSpPr>
          <a:xfrm>
            <a:off x="6896456" y="4084837"/>
            <a:ext cx="2698935" cy="3089758"/>
            <a:chOff x="6856853" y="4306610"/>
            <a:chExt cx="2391857" cy="2738213"/>
          </a:xfrm>
        </p:grpSpPr>
        <p:sp>
          <p:nvSpPr>
            <p:cNvPr id="4" name="Freeform 112"/>
            <p:cNvSpPr>
              <a:spLocks/>
            </p:cNvSpPr>
            <p:nvPr/>
          </p:nvSpPr>
          <p:spPr bwMode="auto">
            <a:xfrm>
              <a:off x="6856853" y="4491831"/>
              <a:ext cx="1382027" cy="1721121"/>
            </a:xfrm>
            <a:custGeom>
              <a:avLst/>
              <a:gdLst>
                <a:gd name="T0" fmla="*/ 3905 w 3913"/>
                <a:gd name="T1" fmla="*/ 4398 h 4867"/>
                <a:gd name="T2" fmla="*/ 3778 w 3913"/>
                <a:gd name="T3" fmla="*/ 4552 h 4867"/>
                <a:gd name="T4" fmla="*/ 572 w 3913"/>
                <a:gd name="T5" fmla="*/ 4860 h 4867"/>
                <a:gd name="T6" fmla="*/ 417 w 3913"/>
                <a:gd name="T7" fmla="*/ 4733 h 4867"/>
                <a:gd name="T8" fmla="*/ 8 w 3913"/>
                <a:gd name="T9" fmla="*/ 469 h 4867"/>
                <a:gd name="T10" fmla="*/ 135 w 3913"/>
                <a:gd name="T11" fmla="*/ 315 h 4867"/>
                <a:gd name="T12" fmla="*/ 3342 w 3913"/>
                <a:gd name="T13" fmla="*/ 7 h 4867"/>
                <a:gd name="T14" fmla="*/ 3496 w 3913"/>
                <a:gd name="T15" fmla="*/ 134 h 4867"/>
                <a:gd name="T16" fmla="*/ 3905 w 3913"/>
                <a:gd name="T17" fmla="*/ 4398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3" h="4867">
                  <a:moveTo>
                    <a:pt x="3905" y="4398"/>
                  </a:moveTo>
                  <a:cubicBezTo>
                    <a:pt x="3913" y="4475"/>
                    <a:pt x="3856" y="4545"/>
                    <a:pt x="3778" y="4552"/>
                  </a:cubicBezTo>
                  <a:cubicBezTo>
                    <a:pt x="572" y="4860"/>
                    <a:pt x="572" y="4860"/>
                    <a:pt x="572" y="4860"/>
                  </a:cubicBezTo>
                  <a:cubicBezTo>
                    <a:pt x="494" y="4867"/>
                    <a:pt x="425" y="4810"/>
                    <a:pt x="417" y="4733"/>
                  </a:cubicBezTo>
                  <a:cubicBezTo>
                    <a:pt x="8" y="469"/>
                    <a:pt x="8" y="469"/>
                    <a:pt x="8" y="469"/>
                  </a:cubicBezTo>
                  <a:cubicBezTo>
                    <a:pt x="0" y="392"/>
                    <a:pt x="58" y="322"/>
                    <a:pt x="135" y="315"/>
                  </a:cubicBezTo>
                  <a:cubicBezTo>
                    <a:pt x="3342" y="7"/>
                    <a:pt x="3342" y="7"/>
                    <a:pt x="3342" y="7"/>
                  </a:cubicBezTo>
                  <a:cubicBezTo>
                    <a:pt x="3419" y="0"/>
                    <a:pt x="3489" y="57"/>
                    <a:pt x="3496" y="134"/>
                  </a:cubicBezTo>
                  <a:lnTo>
                    <a:pt x="3905" y="4398"/>
                  </a:ln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Freeform 113"/>
            <p:cNvSpPr>
              <a:spLocks/>
            </p:cNvSpPr>
            <p:nvPr/>
          </p:nvSpPr>
          <p:spPr bwMode="auto">
            <a:xfrm>
              <a:off x="6856853" y="4466186"/>
              <a:ext cx="1379176" cy="1721121"/>
            </a:xfrm>
            <a:custGeom>
              <a:avLst/>
              <a:gdLst>
                <a:gd name="T0" fmla="*/ 3904 w 3912"/>
                <a:gd name="T1" fmla="*/ 4398 h 4868"/>
                <a:gd name="T2" fmla="*/ 3777 w 3912"/>
                <a:gd name="T3" fmla="*/ 4553 h 4868"/>
                <a:gd name="T4" fmla="*/ 571 w 3912"/>
                <a:gd name="T5" fmla="*/ 4861 h 4868"/>
                <a:gd name="T6" fmla="*/ 416 w 3912"/>
                <a:gd name="T7" fmla="*/ 4733 h 4868"/>
                <a:gd name="T8" fmla="*/ 7 w 3912"/>
                <a:gd name="T9" fmla="*/ 470 h 4868"/>
                <a:gd name="T10" fmla="*/ 134 w 3912"/>
                <a:gd name="T11" fmla="*/ 316 h 4868"/>
                <a:gd name="T12" fmla="*/ 3341 w 3912"/>
                <a:gd name="T13" fmla="*/ 8 h 4868"/>
                <a:gd name="T14" fmla="*/ 3495 w 3912"/>
                <a:gd name="T15" fmla="*/ 135 h 4868"/>
                <a:gd name="T16" fmla="*/ 3904 w 3912"/>
                <a:gd name="T17" fmla="*/ 4398 h 4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2" h="4868">
                  <a:moveTo>
                    <a:pt x="3904" y="4398"/>
                  </a:moveTo>
                  <a:cubicBezTo>
                    <a:pt x="3912" y="4476"/>
                    <a:pt x="3855" y="4545"/>
                    <a:pt x="3777" y="4553"/>
                  </a:cubicBezTo>
                  <a:cubicBezTo>
                    <a:pt x="571" y="4861"/>
                    <a:pt x="571" y="4861"/>
                    <a:pt x="571" y="4861"/>
                  </a:cubicBezTo>
                  <a:cubicBezTo>
                    <a:pt x="493" y="4868"/>
                    <a:pt x="424" y="4811"/>
                    <a:pt x="416" y="4733"/>
                  </a:cubicBezTo>
                  <a:cubicBezTo>
                    <a:pt x="7" y="470"/>
                    <a:pt x="7" y="470"/>
                    <a:pt x="7" y="470"/>
                  </a:cubicBezTo>
                  <a:cubicBezTo>
                    <a:pt x="0" y="392"/>
                    <a:pt x="57" y="323"/>
                    <a:pt x="134" y="316"/>
                  </a:cubicBezTo>
                  <a:cubicBezTo>
                    <a:pt x="3341" y="8"/>
                    <a:pt x="3341" y="8"/>
                    <a:pt x="3341" y="8"/>
                  </a:cubicBezTo>
                  <a:cubicBezTo>
                    <a:pt x="3418" y="0"/>
                    <a:pt x="3488" y="57"/>
                    <a:pt x="3495" y="135"/>
                  </a:cubicBezTo>
                  <a:lnTo>
                    <a:pt x="3904" y="4398"/>
                  </a:lnTo>
                  <a:close/>
                </a:path>
              </a:pathLst>
            </a:custGeom>
            <a:solidFill>
              <a:srgbClr val="F5BF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114"/>
            <p:cNvSpPr>
              <a:spLocks/>
            </p:cNvSpPr>
            <p:nvPr/>
          </p:nvSpPr>
          <p:spPr bwMode="auto">
            <a:xfrm>
              <a:off x="7027825" y="4611511"/>
              <a:ext cx="1102772" cy="1404823"/>
            </a:xfrm>
            <a:custGeom>
              <a:avLst/>
              <a:gdLst>
                <a:gd name="T0" fmla="*/ 387 w 387"/>
                <a:gd name="T1" fmla="*/ 470 h 493"/>
                <a:gd name="T2" fmla="*/ 42 w 387"/>
                <a:gd name="T3" fmla="*/ 493 h 493"/>
                <a:gd name="T4" fmla="*/ 0 w 387"/>
                <a:gd name="T5" fmla="*/ 32 h 493"/>
                <a:gd name="T6" fmla="*/ 326 w 387"/>
                <a:gd name="T7" fmla="*/ 0 h 493"/>
                <a:gd name="T8" fmla="*/ 387 w 387"/>
                <a:gd name="T9" fmla="*/ 470 h 493"/>
              </a:gdLst>
              <a:ahLst/>
              <a:cxnLst>
                <a:cxn ang="0">
                  <a:pos x="T0" y="T1"/>
                </a:cxn>
                <a:cxn ang="0">
                  <a:pos x="T2" y="T3"/>
                </a:cxn>
                <a:cxn ang="0">
                  <a:pos x="T4" y="T5"/>
                </a:cxn>
                <a:cxn ang="0">
                  <a:pos x="T6" y="T7"/>
                </a:cxn>
                <a:cxn ang="0">
                  <a:pos x="T8" y="T9"/>
                </a:cxn>
              </a:cxnLst>
              <a:rect l="0" t="0" r="r" b="b"/>
              <a:pathLst>
                <a:path w="387" h="493">
                  <a:moveTo>
                    <a:pt x="387" y="470"/>
                  </a:moveTo>
                  <a:lnTo>
                    <a:pt x="42" y="493"/>
                  </a:lnTo>
                  <a:lnTo>
                    <a:pt x="0" y="32"/>
                  </a:lnTo>
                  <a:lnTo>
                    <a:pt x="326" y="0"/>
                  </a:lnTo>
                  <a:lnTo>
                    <a:pt x="387" y="470"/>
                  </a:ln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115"/>
            <p:cNvSpPr>
              <a:spLocks/>
            </p:cNvSpPr>
            <p:nvPr/>
          </p:nvSpPr>
          <p:spPr bwMode="auto">
            <a:xfrm>
              <a:off x="6999330" y="4583016"/>
              <a:ext cx="1102772" cy="1436167"/>
            </a:xfrm>
            <a:custGeom>
              <a:avLst/>
              <a:gdLst>
                <a:gd name="T0" fmla="*/ 387 w 387"/>
                <a:gd name="T1" fmla="*/ 471 h 504"/>
                <a:gd name="T2" fmla="*/ 45 w 387"/>
                <a:gd name="T3" fmla="*/ 504 h 504"/>
                <a:gd name="T4" fmla="*/ 0 w 387"/>
                <a:gd name="T5" fmla="*/ 33 h 504"/>
                <a:gd name="T6" fmla="*/ 342 w 387"/>
                <a:gd name="T7" fmla="*/ 0 h 504"/>
                <a:gd name="T8" fmla="*/ 387 w 387"/>
                <a:gd name="T9" fmla="*/ 471 h 504"/>
              </a:gdLst>
              <a:ahLst/>
              <a:cxnLst>
                <a:cxn ang="0">
                  <a:pos x="T0" y="T1"/>
                </a:cxn>
                <a:cxn ang="0">
                  <a:pos x="T2" y="T3"/>
                </a:cxn>
                <a:cxn ang="0">
                  <a:pos x="T4" y="T5"/>
                </a:cxn>
                <a:cxn ang="0">
                  <a:pos x="T6" y="T7"/>
                </a:cxn>
                <a:cxn ang="0">
                  <a:pos x="T8" y="T9"/>
                </a:cxn>
              </a:cxnLst>
              <a:rect l="0" t="0" r="r" b="b"/>
              <a:pathLst>
                <a:path w="387" h="504">
                  <a:moveTo>
                    <a:pt x="387" y="471"/>
                  </a:moveTo>
                  <a:lnTo>
                    <a:pt x="45" y="504"/>
                  </a:lnTo>
                  <a:lnTo>
                    <a:pt x="0" y="33"/>
                  </a:lnTo>
                  <a:lnTo>
                    <a:pt x="342" y="0"/>
                  </a:lnTo>
                  <a:lnTo>
                    <a:pt x="387" y="47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116"/>
            <p:cNvSpPr>
              <a:spLocks noEditPoints="1"/>
            </p:cNvSpPr>
            <p:nvPr/>
          </p:nvSpPr>
          <p:spPr bwMode="auto">
            <a:xfrm>
              <a:off x="7378320" y="4306610"/>
              <a:ext cx="176671" cy="245060"/>
            </a:xfrm>
            <a:custGeom>
              <a:avLst/>
              <a:gdLst>
                <a:gd name="T0" fmla="*/ 501 w 501"/>
                <a:gd name="T1" fmla="*/ 652 h 695"/>
                <a:gd name="T2" fmla="*/ 459 w 501"/>
                <a:gd name="T3" fmla="*/ 214 h 695"/>
                <a:gd name="T4" fmla="*/ 214 w 501"/>
                <a:gd name="T5" fmla="*/ 12 h 695"/>
                <a:gd name="T6" fmla="*/ 11 w 501"/>
                <a:gd name="T7" fmla="*/ 257 h 695"/>
                <a:gd name="T8" fmla="*/ 53 w 501"/>
                <a:gd name="T9" fmla="*/ 695 h 695"/>
                <a:gd name="T10" fmla="*/ 501 w 501"/>
                <a:gd name="T11" fmla="*/ 652 h 695"/>
                <a:gd name="T12" fmla="*/ 225 w 501"/>
                <a:gd name="T13" fmla="*/ 129 h 695"/>
                <a:gd name="T14" fmla="*/ 375 w 501"/>
                <a:gd name="T15" fmla="*/ 253 h 695"/>
                <a:gd name="T16" fmla="*/ 251 w 501"/>
                <a:gd name="T17" fmla="*/ 403 h 695"/>
                <a:gd name="T18" fmla="*/ 101 w 501"/>
                <a:gd name="T19" fmla="*/ 279 h 695"/>
                <a:gd name="T20" fmla="*/ 225 w 501"/>
                <a:gd name="T21" fmla="*/ 129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1" h="695">
                  <a:moveTo>
                    <a:pt x="501" y="652"/>
                  </a:moveTo>
                  <a:cubicBezTo>
                    <a:pt x="459" y="214"/>
                    <a:pt x="459" y="214"/>
                    <a:pt x="459" y="214"/>
                  </a:cubicBezTo>
                  <a:cubicBezTo>
                    <a:pt x="447" y="90"/>
                    <a:pt x="337" y="0"/>
                    <a:pt x="214" y="12"/>
                  </a:cubicBezTo>
                  <a:cubicBezTo>
                    <a:pt x="90" y="23"/>
                    <a:pt x="0" y="133"/>
                    <a:pt x="11" y="257"/>
                  </a:cubicBezTo>
                  <a:cubicBezTo>
                    <a:pt x="53" y="695"/>
                    <a:pt x="53" y="695"/>
                    <a:pt x="53" y="695"/>
                  </a:cubicBezTo>
                  <a:lnTo>
                    <a:pt x="501" y="652"/>
                  </a:lnTo>
                  <a:close/>
                  <a:moveTo>
                    <a:pt x="225" y="129"/>
                  </a:moveTo>
                  <a:cubicBezTo>
                    <a:pt x="300" y="122"/>
                    <a:pt x="368" y="177"/>
                    <a:pt x="375" y="253"/>
                  </a:cubicBezTo>
                  <a:cubicBezTo>
                    <a:pt x="382" y="328"/>
                    <a:pt x="327" y="396"/>
                    <a:pt x="251" y="403"/>
                  </a:cubicBezTo>
                  <a:cubicBezTo>
                    <a:pt x="176" y="410"/>
                    <a:pt x="108" y="355"/>
                    <a:pt x="101" y="279"/>
                  </a:cubicBezTo>
                  <a:cubicBezTo>
                    <a:pt x="94" y="203"/>
                    <a:pt x="149" y="136"/>
                    <a:pt x="225" y="129"/>
                  </a:cubicBezTo>
                  <a:close/>
                </a:path>
              </a:pathLst>
            </a:custGeom>
            <a:solidFill>
              <a:srgbClr val="0F8E9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117"/>
            <p:cNvSpPr>
              <a:spLocks/>
            </p:cNvSpPr>
            <p:nvPr/>
          </p:nvSpPr>
          <p:spPr bwMode="auto">
            <a:xfrm>
              <a:off x="7150356" y="4477584"/>
              <a:ext cx="675341" cy="236513"/>
            </a:xfrm>
            <a:custGeom>
              <a:avLst/>
              <a:gdLst>
                <a:gd name="T0" fmla="*/ 1909 w 1909"/>
                <a:gd name="T1" fmla="*/ 494 h 674"/>
                <a:gd name="T2" fmla="*/ 1902 w 1909"/>
                <a:gd name="T3" fmla="*/ 428 h 674"/>
                <a:gd name="T4" fmla="*/ 1412 w 1909"/>
                <a:gd name="T5" fmla="*/ 23 h 674"/>
                <a:gd name="T6" fmla="*/ 428 w 1909"/>
                <a:gd name="T7" fmla="*/ 118 h 674"/>
                <a:gd name="T8" fmla="*/ 24 w 1909"/>
                <a:gd name="T9" fmla="*/ 608 h 674"/>
                <a:gd name="T10" fmla="*/ 31 w 1909"/>
                <a:gd name="T11" fmla="*/ 674 h 674"/>
                <a:gd name="T12" fmla="*/ 1909 w 1909"/>
                <a:gd name="T13" fmla="*/ 494 h 674"/>
              </a:gdLst>
              <a:ahLst/>
              <a:cxnLst>
                <a:cxn ang="0">
                  <a:pos x="T0" y="T1"/>
                </a:cxn>
                <a:cxn ang="0">
                  <a:pos x="T2" y="T3"/>
                </a:cxn>
                <a:cxn ang="0">
                  <a:pos x="T4" y="T5"/>
                </a:cxn>
                <a:cxn ang="0">
                  <a:pos x="T6" y="T7"/>
                </a:cxn>
                <a:cxn ang="0">
                  <a:pos x="T8" y="T9"/>
                </a:cxn>
                <a:cxn ang="0">
                  <a:pos x="T10" y="T11"/>
                </a:cxn>
                <a:cxn ang="0">
                  <a:pos x="T12" y="T13"/>
                </a:cxn>
              </a:cxnLst>
              <a:rect l="0" t="0" r="r" b="b"/>
              <a:pathLst>
                <a:path w="1909" h="674">
                  <a:moveTo>
                    <a:pt x="1909" y="494"/>
                  </a:moveTo>
                  <a:cubicBezTo>
                    <a:pt x="1902" y="428"/>
                    <a:pt x="1902" y="428"/>
                    <a:pt x="1902" y="428"/>
                  </a:cubicBezTo>
                  <a:cubicBezTo>
                    <a:pt x="1879" y="181"/>
                    <a:pt x="1659" y="0"/>
                    <a:pt x="1412" y="23"/>
                  </a:cubicBezTo>
                  <a:cubicBezTo>
                    <a:pt x="428" y="118"/>
                    <a:pt x="428" y="118"/>
                    <a:pt x="428" y="118"/>
                  </a:cubicBezTo>
                  <a:cubicBezTo>
                    <a:pt x="181" y="142"/>
                    <a:pt x="0" y="361"/>
                    <a:pt x="24" y="608"/>
                  </a:cubicBezTo>
                  <a:cubicBezTo>
                    <a:pt x="31" y="674"/>
                    <a:pt x="31" y="674"/>
                    <a:pt x="31" y="674"/>
                  </a:cubicBezTo>
                  <a:lnTo>
                    <a:pt x="1909" y="494"/>
                  </a:lnTo>
                  <a:close/>
                </a:path>
              </a:pathLst>
            </a:custGeom>
            <a:solidFill>
              <a:srgbClr val="70C4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18"/>
            <p:cNvSpPr>
              <a:spLocks/>
            </p:cNvSpPr>
            <p:nvPr/>
          </p:nvSpPr>
          <p:spPr bwMode="auto">
            <a:xfrm>
              <a:off x="7150356" y="4449089"/>
              <a:ext cx="672491" cy="239361"/>
            </a:xfrm>
            <a:custGeom>
              <a:avLst/>
              <a:gdLst>
                <a:gd name="T0" fmla="*/ 1909 w 1909"/>
                <a:gd name="T1" fmla="*/ 495 h 675"/>
                <a:gd name="T2" fmla="*/ 1902 w 1909"/>
                <a:gd name="T3" fmla="*/ 429 h 675"/>
                <a:gd name="T4" fmla="*/ 1412 w 1909"/>
                <a:gd name="T5" fmla="*/ 24 h 675"/>
                <a:gd name="T6" fmla="*/ 428 w 1909"/>
                <a:gd name="T7" fmla="*/ 119 h 675"/>
                <a:gd name="T8" fmla="*/ 24 w 1909"/>
                <a:gd name="T9" fmla="*/ 609 h 675"/>
                <a:gd name="T10" fmla="*/ 30 w 1909"/>
                <a:gd name="T11" fmla="*/ 675 h 675"/>
                <a:gd name="T12" fmla="*/ 1909 w 1909"/>
                <a:gd name="T13" fmla="*/ 495 h 675"/>
              </a:gdLst>
              <a:ahLst/>
              <a:cxnLst>
                <a:cxn ang="0">
                  <a:pos x="T0" y="T1"/>
                </a:cxn>
                <a:cxn ang="0">
                  <a:pos x="T2" y="T3"/>
                </a:cxn>
                <a:cxn ang="0">
                  <a:pos x="T4" y="T5"/>
                </a:cxn>
                <a:cxn ang="0">
                  <a:pos x="T6" y="T7"/>
                </a:cxn>
                <a:cxn ang="0">
                  <a:pos x="T8" y="T9"/>
                </a:cxn>
                <a:cxn ang="0">
                  <a:pos x="T10" y="T11"/>
                </a:cxn>
                <a:cxn ang="0">
                  <a:pos x="T12" y="T13"/>
                </a:cxn>
              </a:cxnLst>
              <a:rect l="0" t="0" r="r" b="b"/>
              <a:pathLst>
                <a:path w="1909" h="675">
                  <a:moveTo>
                    <a:pt x="1909" y="495"/>
                  </a:moveTo>
                  <a:cubicBezTo>
                    <a:pt x="1902" y="429"/>
                    <a:pt x="1902" y="429"/>
                    <a:pt x="1902" y="429"/>
                  </a:cubicBezTo>
                  <a:cubicBezTo>
                    <a:pt x="1879" y="181"/>
                    <a:pt x="1659" y="0"/>
                    <a:pt x="1412" y="24"/>
                  </a:cubicBezTo>
                  <a:cubicBezTo>
                    <a:pt x="428" y="119"/>
                    <a:pt x="428" y="119"/>
                    <a:pt x="428" y="119"/>
                  </a:cubicBezTo>
                  <a:cubicBezTo>
                    <a:pt x="181" y="142"/>
                    <a:pt x="0" y="362"/>
                    <a:pt x="24" y="609"/>
                  </a:cubicBezTo>
                  <a:cubicBezTo>
                    <a:pt x="30" y="675"/>
                    <a:pt x="30" y="675"/>
                    <a:pt x="30" y="675"/>
                  </a:cubicBezTo>
                  <a:lnTo>
                    <a:pt x="1909" y="495"/>
                  </a:lnTo>
                  <a:close/>
                </a:path>
              </a:pathLst>
            </a:custGeom>
            <a:solidFill>
              <a:srgbClr val="70C4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9"/>
            <p:cNvSpPr>
              <a:spLocks/>
            </p:cNvSpPr>
            <p:nvPr/>
          </p:nvSpPr>
          <p:spPr bwMode="auto">
            <a:xfrm>
              <a:off x="7381168" y="4905015"/>
              <a:ext cx="538564" cy="79787"/>
            </a:xfrm>
            <a:custGeom>
              <a:avLst/>
              <a:gdLst>
                <a:gd name="T0" fmla="*/ 1530 w 1532"/>
                <a:gd name="T1" fmla="*/ 39 h 225"/>
                <a:gd name="T2" fmla="*/ 1493 w 1532"/>
                <a:gd name="T3" fmla="*/ 84 h 225"/>
                <a:gd name="T4" fmla="*/ 47 w 1532"/>
                <a:gd name="T5" fmla="*/ 223 h 225"/>
                <a:gd name="T6" fmla="*/ 2 w 1532"/>
                <a:gd name="T7" fmla="*/ 186 h 225"/>
                <a:gd name="T8" fmla="*/ 2 w 1532"/>
                <a:gd name="T9" fmla="*/ 186 h 225"/>
                <a:gd name="T10" fmla="*/ 39 w 1532"/>
                <a:gd name="T11" fmla="*/ 141 h 225"/>
                <a:gd name="T12" fmla="*/ 1485 w 1532"/>
                <a:gd name="T13" fmla="*/ 2 h 225"/>
                <a:gd name="T14" fmla="*/ 1530 w 1532"/>
                <a:gd name="T15" fmla="*/ 39 h 2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2" h="225">
                  <a:moveTo>
                    <a:pt x="1530" y="39"/>
                  </a:moveTo>
                  <a:cubicBezTo>
                    <a:pt x="1532" y="62"/>
                    <a:pt x="1516" y="82"/>
                    <a:pt x="1493" y="84"/>
                  </a:cubicBezTo>
                  <a:cubicBezTo>
                    <a:pt x="47" y="223"/>
                    <a:pt x="47" y="223"/>
                    <a:pt x="47" y="223"/>
                  </a:cubicBezTo>
                  <a:cubicBezTo>
                    <a:pt x="24" y="225"/>
                    <a:pt x="4" y="209"/>
                    <a:pt x="2" y="186"/>
                  </a:cubicBezTo>
                  <a:cubicBezTo>
                    <a:pt x="2" y="186"/>
                    <a:pt x="2" y="186"/>
                    <a:pt x="2" y="186"/>
                  </a:cubicBezTo>
                  <a:cubicBezTo>
                    <a:pt x="0" y="163"/>
                    <a:pt x="16" y="143"/>
                    <a:pt x="39" y="141"/>
                  </a:cubicBezTo>
                  <a:cubicBezTo>
                    <a:pt x="1485" y="2"/>
                    <a:pt x="1485" y="2"/>
                    <a:pt x="1485" y="2"/>
                  </a:cubicBezTo>
                  <a:cubicBezTo>
                    <a:pt x="1508" y="0"/>
                    <a:pt x="1528" y="17"/>
                    <a:pt x="1530" y="39"/>
                  </a:cubicBezTo>
                  <a:close/>
                </a:path>
              </a:pathLst>
            </a:custGeom>
            <a:solidFill>
              <a:srgbClr val="70C4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0"/>
            <p:cNvSpPr>
              <a:spLocks/>
            </p:cNvSpPr>
            <p:nvPr/>
          </p:nvSpPr>
          <p:spPr bwMode="auto">
            <a:xfrm>
              <a:off x="7386867" y="4976252"/>
              <a:ext cx="541412" cy="79787"/>
            </a:xfrm>
            <a:custGeom>
              <a:avLst/>
              <a:gdLst>
                <a:gd name="T0" fmla="*/ 1530 w 1532"/>
                <a:gd name="T1" fmla="*/ 39 h 225"/>
                <a:gd name="T2" fmla="*/ 1493 w 1532"/>
                <a:gd name="T3" fmla="*/ 84 h 225"/>
                <a:gd name="T4" fmla="*/ 47 w 1532"/>
                <a:gd name="T5" fmla="*/ 223 h 225"/>
                <a:gd name="T6" fmla="*/ 2 w 1532"/>
                <a:gd name="T7" fmla="*/ 186 h 225"/>
                <a:gd name="T8" fmla="*/ 2 w 1532"/>
                <a:gd name="T9" fmla="*/ 186 h 225"/>
                <a:gd name="T10" fmla="*/ 39 w 1532"/>
                <a:gd name="T11" fmla="*/ 141 h 225"/>
                <a:gd name="T12" fmla="*/ 1485 w 1532"/>
                <a:gd name="T13" fmla="*/ 2 h 225"/>
                <a:gd name="T14" fmla="*/ 1530 w 1532"/>
                <a:gd name="T15" fmla="*/ 39 h 2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2" h="225">
                  <a:moveTo>
                    <a:pt x="1530" y="39"/>
                  </a:moveTo>
                  <a:cubicBezTo>
                    <a:pt x="1532" y="62"/>
                    <a:pt x="1516" y="82"/>
                    <a:pt x="1493" y="84"/>
                  </a:cubicBezTo>
                  <a:cubicBezTo>
                    <a:pt x="47" y="223"/>
                    <a:pt x="47" y="223"/>
                    <a:pt x="47" y="223"/>
                  </a:cubicBezTo>
                  <a:cubicBezTo>
                    <a:pt x="25" y="225"/>
                    <a:pt x="4" y="208"/>
                    <a:pt x="2" y="186"/>
                  </a:cubicBezTo>
                  <a:cubicBezTo>
                    <a:pt x="2" y="186"/>
                    <a:pt x="2" y="186"/>
                    <a:pt x="2" y="186"/>
                  </a:cubicBezTo>
                  <a:cubicBezTo>
                    <a:pt x="0" y="163"/>
                    <a:pt x="17" y="143"/>
                    <a:pt x="39" y="141"/>
                  </a:cubicBezTo>
                  <a:cubicBezTo>
                    <a:pt x="1485" y="2"/>
                    <a:pt x="1485" y="2"/>
                    <a:pt x="1485" y="2"/>
                  </a:cubicBezTo>
                  <a:cubicBezTo>
                    <a:pt x="1508" y="0"/>
                    <a:pt x="1528" y="16"/>
                    <a:pt x="1530" y="39"/>
                  </a:cubicBezTo>
                  <a:close/>
                </a:path>
              </a:pathLst>
            </a:custGeom>
            <a:solidFill>
              <a:srgbClr val="70C4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21"/>
            <p:cNvSpPr>
              <a:spLocks/>
            </p:cNvSpPr>
            <p:nvPr/>
          </p:nvSpPr>
          <p:spPr bwMode="auto">
            <a:xfrm>
              <a:off x="7392566" y="5070288"/>
              <a:ext cx="307750" cy="56991"/>
            </a:xfrm>
            <a:custGeom>
              <a:avLst/>
              <a:gdLst>
                <a:gd name="T0" fmla="*/ 863 w 866"/>
                <a:gd name="T1" fmla="*/ 40 h 161"/>
                <a:gd name="T2" fmla="*/ 826 w 866"/>
                <a:gd name="T3" fmla="*/ 84 h 161"/>
                <a:gd name="T4" fmla="*/ 47 w 866"/>
                <a:gd name="T5" fmla="*/ 159 h 161"/>
                <a:gd name="T6" fmla="*/ 2 w 866"/>
                <a:gd name="T7" fmla="*/ 122 h 161"/>
                <a:gd name="T8" fmla="*/ 2 w 866"/>
                <a:gd name="T9" fmla="*/ 122 h 161"/>
                <a:gd name="T10" fmla="*/ 40 w 866"/>
                <a:gd name="T11" fmla="*/ 77 h 161"/>
                <a:gd name="T12" fmla="*/ 818 w 866"/>
                <a:gd name="T13" fmla="*/ 3 h 161"/>
                <a:gd name="T14" fmla="*/ 863 w 866"/>
                <a:gd name="T15" fmla="*/ 40 h 1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6" h="161">
                  <a:moveTo>
                    <a:pt x="863" y="40"/>
                  </a:moveTo>
                  <a:cubicBezTo>
                    <a:pt x="866" y="62"/>
                    <a:pt x="849" y="82"/>
                    <a:pt x="826" y="84"/>
                  </a:cubicBezTo>
                  <a:cubicBezTo>
                    <a:pt x="47" y="159"/>
                    <a:pt x="47" y="159"/>
                    <a:pt x="47" y="159"/>
                  </a:cubicBezTo>
                  <a:cubicBezTo>
                    <a:pt x="25" y="161"/>
                    <a:pt x="5" y="145"/>
                    <a:pt x="2" y="122"/>
                  </a:cubicBezTo>
                  <a:cubicBezTo>
                    <a:pt x="2" y="122"/>
                    <a:pt x="2" y="122"/>
                    <a:pt x="2" y="122"/>
                  </a:cubicBezTo>
                  <a:cubicBezTo>
                    <a:pt x="0" y="100"/>
                    <a:pt x="17" y="79"/>
                    <a:pt x="40" y="77"/>
                  </a:cubicBezTo>
                  <a:cubicBezTo>
                    <a:pt x="818" y="3"/>
                    <a:pt x="818" y="3"/>
                    <a:pt x="818" y="3"/>
                  </a:cubicBezTo>
                  <a:cubicBezTo>
                    <a:pt x="841" y="0"/>
                    <a:pt x="861" y="17"/>
                    <a:pt x="863" y="40"/>
                  </a:cubicBezTo>
                  <a:close/>
                </a:path>
              </a:pathLst>
            </a:custGeom>
            <a:solidFill>
              <a:srgbClr val="70C4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22"/>
            <p:cNvSpPr>
              <a:spLocks/>
            </p:cNvSpPr>
            <p:nvPr/>
          </p:nvSpPr>
          <p:spPr bwMode="auto">
            <a:xfrm>
              <a:off x="7173153" y="5355242"/>
              <a:ext cx="225114" cy="227963"/>
            </a:xfrm>
            <a:custGeom>
              <a:avLst/>
              <a:gdLst>
                <a:gd name="T0" fmla="*/ 624 w 640"/>
                <a:gd name="T1" fmla="*/ 291 h 641"/>
                <a:gd name="T2" fmla="*/ 349 w 640"/>
                <a:gd name="T3" fmla="*/ 625 h 641"/>
                <a:gd name="T4" fmla="*/ 16 w 640"/>
                <a:gd name="T5" fmla="*/ 350 h 641"/>
                <a:gd name="T6" fmla="*/ 291 w 640"/>
                <a:gd name="T7" fmla="*/ 16 h 641"/>
                <a:gd name="T8" fmla="*/ 624 w 640"/>
                <a:gd name="T9" fmla="*/ 291 h 641"/>
              </a:gdLst>
              <a:ahLst/>
              <a:cxnLst>
                <a:cxn ang="0">
                  <a:pos x="T0" y="T1"/>
                </a:cxn>
                <a:cxn ang="0">
                  <a:pos x="T2" y="T3"/>
                </a:cxn>
                <a:cxn ang="0">
                  <a:pos x="T4" y="T5"/>
                </a:cxn>
                <a:cxn ang="0">
                  <a:pos x="T6" y="T7"/>
                </a:cxn>
                <a:cxn ang="0">
                  <a:pos x="T8" y="T9"/>
                </a:cxn>
              </a:cxnLst>
              <a:rect l="0" t="0" r="r" b="b"/>
              <a:pathLst>
                <a:path w="640" h="641">
                  <a:moveTo>
                    <a:pt x="624" y="291"/>
                  </a:moveTo>
                  <a:cubicBezTo>
                    <a:pt x="640" y="459"/>
                    <a:pt x="517" y="608"/>
                    <a:pt x="349" y="625"/>
                  </a:cubicBezTo>
                  <a:cubicBezTo>
                    <a:pt x="181" y="641"/>
                    <a:pt x="32" y="518"/>
                    <a:pt x="16" y="350"/>
                  </a:cubicBezTo>
                  <a:cubicBezTo>
                    <a:pt x="0" y="182"/>
                    <a:pt x="123" y="32"/>
                    <a:pt x="291" y="16"/>
                  </a:cubicBezTo>
                  <a:cubicBezTo>
                    <a:pt x="459" y="0"/>
                    <a:pt x="608" y="123"/>
                    <a:pt x="624" y="29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23"/>
            <p:cNvSpPr>
              <a:spLocks/>
            </p:cNvSpPr>
            <p:nvPr/>
          </p:nvSpPr>
          <p:spPr bwMode="auto">
            <a:xfrm>
              <a:off x="7210196" y="5415081"/>
              <a:ext cx="156725" cy="125380"/>
            </a:xfrm>
            <a:custGeom>
              <a:avLst/>
              <a:gdLst>
                <a:gd name="T0" fmla="*/ 211 w 443"/>
                <a:gd name="T1" fmla="*/ 356 h 358"/>
                <a:gd name="T2" fmla="*/ 168 w 443"/>
                <a:gd name="T3" fmla="*/ 345 h 358"/>
                <a:gd name="T4" fmla="*/ 34 w 443"/>
                <a:gd name="T5" fmla="*/ 247 h 358"/>
                <a:gd name="T6" fmla="*/ 20 w 443"/>
                <a:gd name="T7" fmla="*/ 160 h 358"/>
                <a:gd name="T8" fmla="*/ 107 w 443"/>
                <a:gd name="T9" fmla="*/ 146 h 358"/>
                <a:gd name="T10" fmla="*/ 192 w 443"/>
                <a:gd name="T11" fmla="*/ 208 h 358"/>
                <a:gd name="T12" fmla="*/ 323 w 443"/>
                <a:gd name="T13" fmla="*/ 33 h 358"/>
                <a:gd name="T14" fmla="*/ 410 w 443"/>
                <a:gd name="T15" fmla="*/ 20 h 358"/>
                <a:gd name="T16" fmla="*/ 423 w 443"/>
                <a:gd name="T17" fmla="*/ 108 h 358"/>
                <a:gd name="T18" fmla="*/ 255 w 443"/>
                <a:gd name="T19" fmla="*/ 332 h 358"/>
                <a:gd name="T20" fmla="*/ 211 w 443"/>
                <a:gd name="T21" fmla="*/ 356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3" h="358">
                  <a:moveTo>
                    <a:pt x="211" y="356"/>
                  </a:moveTo>
                  <a:cubicBezTo>
                    <a:pt x="196" y="358"/>
                    <a:pt x="181" y="354"/>
                    <a:pt x="168" y="345"/>
                  </a:cubicBezTo>
                  <a:cubicBezTo>
                    <a:pt x="34" y="247"/>
                    <a:pt x="34" y="247"/>
                    <a:pt x="34" y="247"/>
                  </a:cubicBezTo>
                  <a:cubicBezTo>
                    <a:pt x="6" y="226"/>
                    <a:pt x="0" y="187"/>
                    <a:pt x="20" y="160"/>
                  </a:cubicBezTo>
                  <a:cubicBezTo>
                    <a:pt x="41" y="132"/>
                    <a:pt x="80" y="126"/>
                    <a:pt x="107" y="146"/>
                  </a:cubicBezTo>
                  <a:cubicBezTo>
                    <a:pt x="192" y="208"/>
                    <a:pt x="192" y="208"/>
                    <a:pt x="192" y="208"/>
                  </a:cubicBezTo>
                  <a:cubicBezTo>
                    <a:pt x="323" y="33"/>
                    <a:pt x="323" y="33"/>
                    <a:pt x="323" y="33"/>
                  </a:cubicBezTo>
                  <a:cubicBezTo>
                    <a:pt x="344" y="5"/>
                    <a:pt x="383" y="0"/>
                    <a:pt x="410" y="20"/>
                  </a:cubicBezTo>
                  <a:cubicBezTo>
                    <a:pt x="438" y="41"/>
                    <a:pt x="443" y="80"/>
                    <a:pt x="423" y="108"/>
                  </a:cubicBezTo>
                  <a:cubicBezTo>
                    <a:pt x="255" y="332"/>
                    <a:pt x="255" y="332"/>
                    <a:pt x="255" y="332"/>
                  </a:cubicBezTo>
                  <a:cubicBezTo>
                    <a:pt x="244" y="346"/>
                    <a:pt x="228" y="355"/>
                    <a:pt x="211" y="35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4"/>
            <p:cNvSpPr>
              <a:spLocks/>
            </p:cNvSpPr>
            <p:nvPr/>
          </p:nvSpPr>
          <p:spPr bwMode="auto">
            <a:xfrm>
              <a:off x="7421062" y="5321047"/>
              <a:ext cx="538564" cy="79787"/>
            </a:xfrm>
            <a:custGeom>
              <a:avLst/>
              <a:gdLst>
                <a:gd name="T0" fmla="*/ 1530 w 1532"/>
                <a:gd name="T1" fmla="*/ 39 h 225"/>
                <a:gd name="T2" fmla="*/ 1493 w 1532"/>
                <a:gd name="T3" fmla="*/ 84 h 225"/>
                <a:gd name="T4" fmla="*/ 47 w 1532"/>
                <a:gd name="T5" fmla="*/ 223 h 225"/>
                <a:gd name="T6" fmla="*/ 2 w 1532"/>
                <a:gd name="T7" fmla="*/ 186 h 225"/>
                <a:gd name="T8" fmla="*/ 2 w 1532"/>
                <a:gd name="T9" fmla="*/ 186 h 225"/>
                <a:gd name="T10" fmla="*/ 39 w 1532"/>
                <a:gd name="T11" fmla="*/ 141 h 225"/>
                <a:gd name="T12" fmla="*/ 1485 w 1532"/>
                <a:gd name="T13" fmla="*/ 2 h 225"/>
                <a:gd name="T14" fmla="*/ 1530 w 1532"/>
                <a:gd name="T15" fmla="*/ 39 h 2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2" h="225">
                  <a:moveTo>
                    <a:pt x="1530" y="39"/>
                  </a:moveTo>
                  <a:cubicBezTo>
                    <a:pt x="1532" y="62"/>
                    <a:pt x="1516" y="82"/>
                    <a:pt x="1493" y="84"/>
                  </a:cubicBezTo>
                  <a:cubicBezTo>
                    <a:pt x="47" y="223"/>
                    <a:pt x="47" y="223"/>
                    <a:pt x="47" y="223"/>
                  </a:cubicBezTo>
                  <a:cubicBezTo>
                    <a:pt x="25" y="225"/>
                    <a:pt x="4" y="208"/>
                    <a:pt x="2" y="186"/>
                  </a:cubicBezTo>
                  <a:cubicBezTo>
                    <a:pt x="2" y="186"/>
                    <a:pt x="2" y="186"/>
                    <a:pt x="2" y="186"/>
                  </a:cubicBezTo>
                  <a:cubicBezTo>
                    <a:pt x="0" y="163"/>
                    <a:pt x="17" y="143"/>
                    <a:pt x="39" y="141"/>
                  </a:cubicBezTo>
                  <a:cubicBezTo>
                    <a:pt x="1485" y="2"/>
                    <a:pt x="1485" y="2"/>
                    <a:pt x="1485" y="2"/>
                  </a:cubicBezTo>
                  <a:cubicBezTo>
                    <a:pt x="1508" y="0"/>
                    <a:pt x="1528" y="16"/>
                    <a:pt x="1530" y="39"/>
                  </a:cubicBezTo>
                  <a:close/>
                </a:path>
              </a:pathLst>
            </a:custGeom>
            <a:solidFill>
              <a:srgbClr val="70C4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25"/>
            <p:cNvSpPr>
              <a:spLocks/>
            </p:cNvSpPr>
            <p:nvPr/>
          </p:nvSpPr>
          <p:spPr bwMode="auto">
            <a:xfrm>
              <a:off x="7426761" y="5415081"/>
              <a:ext cx="304901" cy="56991"/>
            </a:xfrm>
            <a:custGeom>
              <a:avLst/>
              <a:gdLst>
                <a:gd name="T0" fmla="*/ 863 w 865"/>
                <a:gd name="T1" fmla="*/ 40 h 162"/>
                <a:gd name="T2" fmla="*/ 826 w 865"/>
                <a:gd name="T3" fmla="*/ 85 h 162"/>
                <a:gd name="T4" fmla="*/ 47 w 865"/>
                <a:gd name="T5" fmla="*/ 159 h 162"/>
                <a:gd name="T6" fmla="*/ 2 w 865"/>
                <a:gd name="T7" fmla="*/ 122 h 162"/>
                <a:gd name="T8" fmla="*/ 2 w 865"/>
                <a:gd name="T9" fmla="*/ 122 h 162"/>
                <a:gd name="T10" fmla="*/ 40 w 865"/>
                <a:gd name="T11" fmla="*/ 77 h 162"/>
                <a:gd name="T12" fmla="*/ 818 w 865"/>
                <a:gd name="T13" fmla="*/ 3 h 162"/>
                <a:gd name="T14" fmla="*/ 863 w 865"/>
                <a:gd name="T15" fmla="*/ 40 h 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5" h="162">
                  <a:moveTo>
                    <a:pt x="863" y="40"/>
                  </a:moveTo>
                  <a:cubicBezTo>
                    <a:pt x="865" y="62"/>
                    <a:pt x="849" y="82"/>
                    <a:pt x="826" y="85"/>
                  </a:cubicBezTo>
                  <a:cubicBezTo>
                    <a:pt x="47" y="159"/>
                    <a:pt x="47" y="159"/>
                    <a:pt x="47" y="159"/>
                  </a:cubicBezTo>
                  <a:cubicBezTo>
                    <a:pt x="25" y="162"/>
                    <a:pt x="5" y="145"/>
                    <a:pt x="2" y="122"/>
                  </a:cubicBezTo>
                  <a:cubicBezTo>
                    <a:pt x="2" y="122"/>
                    <a:pt x="2" y="122"/>
                    <a:pt x="2" y="122"/>
                  </a:cubicBezTo>
                  <a:cubicBezTo>
                    <a:pt x="0" y="100"/>
                    <a:pt x="17" y="80"/>
                    <a:pt x="40" y="77"/>
                  </a:cubicBezTo>
                  <a:cubicBezTo>
                    <a:pt x="818" y="3"/>
                    <a:pt x="818" y="3"/>
                    <a:pt x="818" y="3"/>
                  </a:cubicBezTo>
                  <a:cubicBezTo>
                    <a:pt x="841" y="0"/>
                    <a:pt x="861" y="17"/>
                    <a:pt x="863" y="40"/>
                  </a:cubicBezTo>
                  <a:close/>
                </a:path>
              </a:pathLst>
            </a:custGeom>
            <a:solidFill>
              <a:srgbClr val="70C4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26"/>
            <p:cNvSpPr>
              <a:spLocks/>
            </p:cNvSpPr>
            <p:nvPr/>
          </p:nvSpPr>
          <p:spPr bwMode="auto">
            <a:xfrm>
              <a:off x="7207347" y="5711433"/>
              <a:ext cx="225114" cy="225114"/>
            </a:xfrm>
            <a:custGeom>
              <a:avLst/>
              <a:gdLst>
                <a:gd name="T0" fmla="*/ 625 w 641"/>
                <a:gd name="T1" fmla="*/ 291 h 640"/>
                <a:gd name="T2" fmla="*/ 350 w 641"/>
                <a:gd name="T3" fmla="*/ 624 h 640"/>
                <a:gd name="T4" fmla="*/ 16 w 641"/>
                <a:gd name="T5" fmla="*/ 349 h 640"/>
                <a:gd name="T6" fmla="*/ 291 w 641"/>
                <a:gd name="T7" fmla="*/ 16 h 640"/>
                <a:gd name="T8" fmla="*/ 625 w 641"/>
                <a:gd name="T9" fmla="*/ 291 h 640"/>
              </a:gdLst>
              <a:ahLst/>
              <a:cxnLst>
                <a:cxn ang="0">
                  <a:pos x="T0" y="T1"/>
                </a:cxn>
                <a:cxn ang="0">
                  <a:pos x="T2" y="T3"/>
                </a:cxn>
                <a:cxn ang="0">
                  <a:pos x="T4" y="T5"/>
                </a:cxn>
                <a:cxn ang="0">
                  <a:pos x="T6" y="T7"/>
                </a:cxn>
                <a:cxn ang="0">
                  <a:pos x="T8" y="T9"/>
                </a:cxn>
              </a:cxnLst>
              <a:rect l="0" t="0" r="r" b="b"/>
              <a:pathLst>
                <a:path w="641" h="640">
                  <a:moveTo>
                    <a:pt x="625" y="291"/>
                  </a:moveTo>
                  <a:cubicBezTo>
                    <a:pt x="641" y="459"/>
                    <a:pt x="518" y="608"/>
                    <a:pt x="350" y="624"/>
                  </a:cubicBezTo>
                  <a:cubicBezTo>
                    <a:pt x="182" y="640"/>
                    <a:pt x="33" y="517"/>
                    <a:pt x="16" y="349"/>
                  </a:cubicBezTo>
                  <a:cubicBezTo>
                    <a:pt x="0" y="181"/>
                    <a:pt x="123" y="32"/>
                    <a:pt x="291" y="16"/>
                  </a:cubicBezTo>
                  <a:cubicBezTo>
                    <a:pt x="459" y="0"/>
                    <a:pt x="609" y="123"/>
                    <a:pt x="625" y="291"/>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7"/>
            <p:cNvSpPr>
              <a:spLocks/>
            </p:cNvSpPr>
            <p:nvPr/>
          </p:nvSpPr>
          <p:spPr bwMode="auto">
            <a:xfrm>
              <a:off x="7244390" y="5771274"/>
              <a:ext cx="156725" cy="125380"/>
            </a:xfrm>
            <a:custGeom>
              <a:avLst/>
              <a:gdLst>
                <a:gd name="T0" fmla="*/ 210 w 443"/>
                <a:gd name="T1" fmla="*/ 357 h 358"/>
                <a:gd name="T2" fmla="*/ 168 w 443"/>
                <a:gd name="T3" fmla="*/ 345 h 358"/>
                <a:gd name="T4" fmla="*/ 33 w 443"/>
                <a:gd name="T5" fmla="*/ 247 h 358"/>
                <a:gd name="T6" fmla="*/ 20 w 443"/>
                <a:gd name="T7" fmla="*/ 160 h 358"/>
                <a:gd name="T8" fmla="*/ 107 w 443"/>
                <a:gd name="T9" fmla="*/ 147 h 358"/>
                <a:gd name="T10" fmla="*/ 191 w 443"/>
                <a:gd name="T11" fmla="*/ 208 h 358"/>
                <a:gd name="T12" fmla="*/ 323 w 443"/>
                <a:gd name="T13" fmla="*/ 33 h 358"/>
                <a:gd name="T14" fmla="*/ 410 w 443"/>
                <a:gd name="T15" fmla="*/ 21 h 358"/>
                <a:gd name="T16" fmla="*/ 422 w 443"/>
                <a:gd name="T17" fmla="*/ 108 h 358"/>
                <a:gd name="T18" fmla="*/ 254 w 443"/>
                <a:gd name="T19" fmla="*/ 332 h 358"/>
                <a:gd name="T20" fmla="*/ 210 w 443"/>
                <a:gd name="T21" fmla="*/ 35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3" h="358">
                  <a:moveTo>
                    <a:pt x="210" y="357"/>
                  </a:moveTo>
                  <a:cubicBezTo>
                    <a:pt x="196" y="358"/>
                    <a:pt x="180" y="354"/>
                    <a:pt x="168" y="345"/>
                  </a:cubicBezTo>
                  <a:cubicBezTo>
                    <a:pt x="33" y="247"/>
                    <a:pt x="33" y="247"/>
                    <a:pt x="33" y="247"/>
                  </a:cubicBezTo>
                  <a:cubicBezTo>
                    <a:pt x="6" y="227"/>
                    <a:pt x="0" y="188"/>
                    <a:pt x="20" y="160"/>
                  </a:cubicBezTo>
                  <a:cubicBezTo>
                    <a:pt x="40" y="132"/>
                    <a:pt x="79" y="126"/>
                    <a:pt x="107" y="147"/>
                  </a:cubicBezTo>
                  <a:cubicBezTo>
                    <a:pt x="191" y="208"/>
                    <a:pt x="191" y="208"/>
                    <a:pt x="191" y="208"/>
                  </a:cubicBezTo>
                  <a:cubicBezTo>
                    <a:pt x="323" y="33"/>
                    <a:pt x="323" y="33"/>
                    <a:pt x="323" y="33"/>
                  </a:cubicBezTo>
                  <a:cubicBezTo>
                    <a:pt x="343" y="6"/>
                    <a:pt x="382" y="0"/>
                    <a:pt x="410" y="21"/>
                  </a:cubicBezTo>
                  <a:cubicBezTo>
                    <a:pt x="437" y="42"/>
                    <a:pt x="443" y="81"/>
                    <a:pt x="422" y="108"/>
                  </a:cubicBezTo>
                  <a:cubicBezTo>
                    <a:pt x="254" y="332"/>
                    <a:pt x="254" y="332"/>
                    <a:pt x="254" y="332"/>
                  </a:cubicBezTo>
                  <a:cubicBezTo>
                    <a:pt x="243" y="347"/>
                    <a:pt x="227" y="355"/>
                    <a:pt x="210" y="35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28"/>
            <p:cNvSpPr>
              <a:spLocks/>
            </p:cNvSpPr>
            <p:nvPr/>
          </p:nvSpPr>
          <p:spPr bwMode="auto">
            <a:xfrm>
              <a:off x="7455256" y="5677239"/>
              <a:ext cx="538564" cy="79787"/>
            </a:xfrm>
            <a:custGeom>
              <a:avLst/>
              <a:gdLst>
                <a:gd name="T0" fmla="*/ 1531 w 1533"/>
                <a:gd name="T1" fmla="*/ 40 h 225"/>
                <a:gd name="T2" fmla="*/ 1494 w 1533"/>
                <a:gd name="T3" fmla="*/ 84 h 225"/>
                <a:gd name="T4" fmla="*/ 48 w 1533"/>
                <a:gd name="T5" fmla="*/ 223 h 225"/>
                <a:gd name="T6" fmla="*/ 3 w 1533"/>
                <a:gd name="T7" fmla="*/ 186 h 225"/>
                <a:gd name="T8" fmla="*/ 3 w 1533"/>
                <a:gd name="T9" fmla="*/ 186 h 225"/>
                <a:gd name="T10" fmla="*/ 40 w 1533"/>
                <a:gd name="T11" fmla="*/ 141 h 225"/>
                <a:gd name="T12" fmla="*/ 1486 w 1533"/>
                <a:gd name="T13" fmla="*/ 3 h 225"/>
                <a:gd name="T14" fmla="*/ 1531 w 1533"/>
                <a:gd name="T15" fmla="*/ 40 h 2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3" h="225">
                  <a:moveTo>
                    <a:pt x="1531" y="40"/>
                  </a:moveTo>
                  <a:cubicBezTo>
                    <a:pt x="1533" y="62"/>
                    <a:pt x="1516" y="82"/>
                    <a:pt x="1494" y="84"/>
                  </a:cubicBezTo>
                  <a:cubicBezTo>
                    <a:pt x="48" y="223"/>
                    <a:pt x="48" y="223"/>
                    <a:pt x="48" y="223"/>
                  </a:cubicBezTo>
                  <a:cubicBezTo>
                    <a:pt x="25" y="225"/>
                    <a:pt x="5" y="209"/>
                    <a:pt x="3" y="186"/>
                  </a:cubicBezTo>
                  <a:cubicBezTo>
                    <a:pt x="3" y="186"/>
                    <a:pt x="3" y="186"/>
                    <a:pt x="3" y="186"/>
                  </a:cubicBezTo>
                  <a:cubicBezTo>
                    <a:pt x="0" y="164"/>
                    <a:pt x="17" y="144"/>
                    <a:pt x="40" y="141"/>
                  </a:cubicBezTo>
                  <a:cubicBezTo>
                    <a:pt x="1486" y="3"/>
                    <a:pt x="1486" y="3"/>
                    <a:pt x="1486" y="3"/>
                  </a:cubicBezTo>
                  <a:cubicBezTo>
                    <a:pt x="1508" y="0"/>
                    <a:pt x="1528" y="17"/>
                    <a:pt x="1531" y="40"/>
                  </a:cubicBezTo>
                  <a:close/>
                </a:path>
              </a:pathLst>
            </a:custGeom>
            <a:solidFill>
              <a:srgbClr val="70C4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29"/>
            <p:cNvSpPr>
              <a:spLocks/>
            </p:cNvSpPr>
            <p:nvPr/>
          </p:nvSpPr>
          <p:spPr bwMode="auto">
            <a:xfrm>
              <a:off x="7460955" y="5748478"/>
              <a:ext cx="541412" cy="76938"/>
            </a:xfrm>
            <a:custGeom>
              <a:avLst/>
              <a:gdLst>
                <a:gd name="T0" fmla="*/ 1530 w 1532"/>
                <a:gd name="T1" fmla="*/ 39 h 225"/>
                <a:gd name="T2" fmla="*/ 1493 w 1532"/>
                <a:gd name="T3" fmla="*/ 84 h 225"/>
                <a:gd name="T4" fmla="*/ 47 w 1532"/>
                <a:gd name="T5" fmla="*/ 223 h 225"/>
                <a:gd name="T6" fmla="*/ 2 w 1532"/>
                <a:gd name="T7" fmla="*/ 186 h 225"/>
                <a:gd name="T8" fmla="*/ 2 w 1532"/>
                <a:gd name="T9" fmla="*/ 186 h 225"/>
                <a:gd name="T10" fmla="*/ 39 w 1532"/>
                <a:gd name="T11" fmla="*/ 141 h 225"/>
                <a:gd name="T12" fmla="*/ 1485 w 1532"/>
                <a:gd name="T13" fmla="*/ 2 h 225"/>
                <a:gd name="T14" fmla="*/ 1530 w 1532"/>
                <a:gd name="T15" fmla="*/ 39 h 2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2" h="225">
                  <a:moveTo>
                    <a:pt x="1530" y="39"/>
                  </a:moveTo>
                  <a:cubicBezTo>
                    <a:pt x="1532" y="62"/>
                    <a:pt x="1516" y="82"/>
                    <a:pt x="1493" y="84"/>
                  </a:cubicBezTo>
                  <a:cubicBezTo>
                    <a:pt x="47" y="223"/>
                    <a:pt x="47" y="223"/>
                    <a:pt x="47" y="223"/>
                  </a:cubicBezTo>
                  <a:cubicBezTo>
                    <a:pt x="24" y="225"/>
                    <a:pt x="4" y="209"/>
                    <a:pt x="2" y="186"/>
                  </a:cubicBezTo>
                  <a:cubicBezTo>
                    <a:pt x="2" y="186"/>
                    <a:pt x="2" y="186"/>
                    <a:pt x="2" y="186"/>
                  </a:cubicBezTo>
                  <a:cubicBezTo>
                    <a:pt x="0" y="163"/>
                    <a:pt x="16" y="143"/>
                    <a:pt x="39" y="141"/>
                  </a:cubicBezTo>
                  <a:cubicBezTo>
                    <a:pt x="1485" y="2"/>
                    <a:pt x="1485" y="2"/>
                    <a:pt x="1485" y="2"/>
                  </a:cubicBezTo>
                  <a:cubicBezTo>
                    <a:pt x="1508" y="0"/>
                    <a:pt x="1528" y="16"/>
                    <a:pt x="1530" y="39"/>
                  </a:cubicBezTo>
                  <a:close/>
                </a:path>
              </a:pathLst>
            </a:custGeom>
            <a:solidFill>
              <a:srgbClr val="70C4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30"/>
            <p:cNvSpPr>
              <a:spLocks/>
            </p:cNvSpPr>
            <p:nvPr/>
          </p:nvSpPr>
          <p:spPr bwMode="auto">
            <a:xfrm>
              <a:off x="7210196" y="4614362"/>
              <a:ext cx="453077" cy="783624"/>
            </a:xfrm>
            <a:custGeom>
              <a:avLst/>
              <a:gdLst>
                <a:gd name="T0" fmla="*/ 1141 w 1283"/>
                <a:gd name="T1" fmla="*/ 1041 h 2220"/>
                <a:gd name="T2" fmla="*/ 207 w 1283"/>
                <a:gd name="T3" fmla="*/ 2220 h 2220"/>
                <a:gd name="T4" fmla="*/ 250 w 1283"/>
                <a:gd name="T5" fmla="*/ 2216 h 2220"/>
                <a:gd name="T6" fmla="*/ 1225 w 1283"/>
                <a:gd name="T7" fmla="*/ 1033 h 2220"/>
                <a:gd name="T8" fmla="*/ 42 w 1283"/>
                <a:gd name="T9" fmla="*/ 57 h 2220"/>
                <a:gd name="T10" fmla="*/ 0 w 1283"/>
                <a:gd name="T11" fmla="*/ 62 h 2220"/>
                <a:gd name="T12" fmla="*/ 1141 w 1283"/>
                <a:gd name="T13" fmla="*/ 1041 h 2220"/>
              </a:gdLst>
              <a:ahLst/>
              <a:cxnLst>
                <a:cxn ang="0">
                  <a:pos x="T0" y="T1"/>
                </a:cxn>
                <a:cxn ang="0">
                  <a:pos x="T2" y="T3"/>
                </a:cxn>
                <a:cxn ang="0">
                  <a:pos x="T4" y="T5"/>
                </a:cxn>
                <a:cxn ang="0">
                  <a:pos x="T6" y="T7"/>
                </a:cxn>
                <a:cxn ang="0">
                  <a:pos x="T8" y="T9"/>
                </a:cxn>
                <a:cxn ang="0">
                  <a:pos x="T10" y="T11"/>
                </a:cxn>
                <a:cxn ang="0">
                  <a:pos x="T12" y="T13"/>
                </a:cxn>
              </a:cxnLst>
              <a:rect l="0" t="0" r="r" b="b"/>
              <a:pathLst>
                <a:path w="1283" h="2220">
                  <a:moveTo>
                    <a:pt x="1141" y="1041"/>
                  </a:moveTo>
                  <a:cubicBezTo>
                    <a:pt x="1197" y="1623"/>
                    <a:pt x="782" y="2142"/>
                    <a:pt x="207" y="2220"/>
                  </a:cubicBezTo>
                  <a:cubicBezTo>
                    <a:pt x="221" y="2219"/>
                    <a:pt x="235" y="2218"/>
                    <a:pt x="250" y="2216"/>
                  </a:cubicBezTo>
                  <a:cubicBezTo>
                    <a:pt x="846" y="2159"/>
                    <a:pt x="1283" y="1629"/>
                    <a:pt x="1225" y="1033"/>
                  </a:cubicBezTo>
                  <a:cubicBezTo>
                    <a:pt x="1168" y="437"/>
                    <a:pt x="638" y="0"/>
                    <a:pt x="42" y="57"/>
                  </a:cubicBezTo>
                  <a:cubicBezTo>
                    <a:pt x="28" y="59"/>
                    <a:pt x="14" y="60"/>
                    <a:pt x="0" y="62"/>
                  </a:cubicBezTo>
                  <a:cubicBezTo>
                    <a:pt x="579" y="29"/>
                    <a:pt x="1085" y="459"/>
                    <a:pt x="1141" y="1041"/>
                  </a:cubicBezTo>
                  <a:close/>
                </a:path>
              </a:pathLst>
            </a:custGeom>
            <a:solidFill>
              <a:srgbClr val="1D635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1"/>
            <p:cNvSpPr>
              <a:spLocks/>
            </p:cNvSpPr>
            <p:nvPr/>
          </p:nvSpPr>
          <p:spPr bwMode="auto">
            <a:xfrm>
              <a:off x="6979384" y="4771086"/>
              <a:ext cx="635448" cy="453077"/>
            </a:xfrm>
            <a:custGeom>
              <a:avLst/>
              <a:gdLst>
                <a:gd name="T0" fmla="*/ 223 w 223"/>
                <a:gd name="T1" fmla="*/ 139 h 159"/>
                <a:gd name="T2" fmla="*/ 13 w 223"/>
                <a:gd name="T3" fmla="*/ 159 h 159"/>
                <a:gd name="T4" fmla="*/ 0 w 223"/>
                <a:gd name="T5" fmla="*/ 20 h 159"/>
                <a:gd name="T6" fmla="*/ 210 w 223"/>
                <a:gd name="T7" fmla="*/ 0 h 159"/>
                <a:gd name="T8" fmla="*/ 223 w 223"/>
                <a:gd name="T9" fmla="*/ 139 h 159"/>
              </a:gdLst>
              <a:ahLst/>
              <a:cxnLst>
                <a:cxn ang="0">
                  <a:pos x="T0" y="T1"/>
                </a:cxn>
                <a:cxn ang="0">
                  <a:pos x="T2" y="T3"/>
                </a:cxn>
                <a:cxn ang="0">
                  <a:pos x="T4" y="T5"/>
                </a:cxn>
                <a:cxn ang="0">
                  <a:pos x="T6" y="T7"/>
                </a:cxn>
                <a:cxn ang="0">
                  <a:pos x="T8" y="T9"/>
                </a:cxn>
              </a:cxnLst>
              <a:rect l="0" t="0" r="r" b="b"/>
              <a:pathLst>
                <a:path w="223" h="159">
                  <a:moveTo>
                    <a:pt x="223" y="139"/>
                  </a:moveTo>
                  <a:lnTo>
                    <a:pt x="13" y="159"/>
                  </a:lnTo>
                  <a:lnTo>
                    <a:pt x="0" y="20"/>
                  </a:lnTo>
                  <a:lnTo>
                    <a:pt x="210" y="0"/>
                  </a:lnTo>
                  <a:lnTo>
                    <a:pt x="223" y="13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53"/>
            <p:cNvSpPr>
              <a:spLocks/>
            </p:cNvSpPr>
            <p:nvPr/>
          </p:nvSpPr>
          <p:spPr bwMode="auto">
            <a:xfrm>
              <a:off x="7064870" y="4890766"/>
              <a:ext cx="290653" cy="290653"/>
            </a:xfrm>
            <a:custGeom>
              <a:avLst/>
              <a:gdLst>
                <a:gd name="T0" fmla="*/ 803 w 823"/>
                <a:gd name="T1" fmla="*/ 374 h 823"/>
                <a:gd name="T2" fmla="*/ 449 w 823"/>
                <a:gd name="T3" fmla="*/ 802 h 823"/>
                <a:gd name="T4" fmla="*/ 21 w 823"/>
                <a:gd name="T5" fmla="*/ 449 h 823"/>
                <a:gd name="T6" fmla="*/ 374 w 823"/>
                <a:gd name="T7" fmla="*/ 20 h 823"/>
                <a:gd name="T8" fmla="*/ 803 w 823"/>
                <a:gd name="T9" fmla="*/ 374 h 823"/>
              </a:gdLst>
              <a:ahLst/>
              <a:cxnLst>
                <a:cxn ang="0">
                  <a:pos x="T0" y="T1"/>
                </a:cxn>
                <a:cxn ang="0">
                  <a:pos x="T2" y="T3"/>
                </a:cxn>
                <a:cxn ang="0">
                  <a:pos x="T4" y="T5"/>
                </a:cxn>
                <a:cxn ang="0">
                  <a:pos x="T6" y="T7"/>
                </a:cxn>
                <a:cxn ang="0">
                  <a:pos x="T8" y="T9"/>
                </a:cxn>
              </a:cxnLst>
              <a:rect l="0" t="0" r="r" b="b"/>
              <a:pathLst>
                <a:path w="823" h="823">
                  <a:moveTo>
                    <a:pt x="803" y="374"/>
                  </a:moveTo>
                  <a:cubicBezTo>
                    <a:pt x="823" y="589"/>
                    <a:pt x="665" y="781"/>
                    <a:pt x="449" y="802"/>
                  </a:cubicBezTo>
                  <a:cubicBezTo>
                    <a:pt x="233" y="823"/>
                    <a:pt x="42" y="665"/>
                    <a:pt x="21" y="449"/>
                  </a:cubicBezTo>
                  <a:cubicBezTo>
                    <a:pt x="0" y="233"/>
                    <a:pt x="158" y="41"/>
                    <a:pt x="374" y="20"/>
                  </a:cubicBezTo>
                  <a:cubicBezTo>
                    <a:pt x="590" y="0"/>
                    <a:pt x="782" y="158"/>
                    <a:pt x="803" y="374"/>
                  </a:cubicBezTo>
                  <a:close/>
                </a:path>
              </a:pathLst>
            </a:custGeom>
            <a:solidFill>
              <a:srgbClr val="EF96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54"/>
            <p:cNvSpPr>
              <a:spLocks/>
            </p:cNvSpPr>
            <p:nvPr/>
          </p:nvSpPr>
          <p:spPr bwMode="auto">
            <a:xfrm>
              <a:off x="7113312" y="4967705"/>
              <a:ext cx="202318" cy="162425"/>
            </a:xfrm>
            <a:custGeom>
              <a:avLst/>
              <a:gdLst>
                <a:gd name="T0" fmla="*/ 271 w 570"/>
                <a:gd name="T1" fmla="*/ 458 h 460"/>
                <a:gd name="T2" fmla="*/ 216 w 570"/>
                <a:gd name="T3" fmla="*/ 443 h 460"/>
                <a:gd name="T4" fmla="*/ 44 w 570"/>
                <a:gd name="T5" fmla="*/ 317 h 460"/>
                <a:gd name="T6" fmla="*/ 26 w 570"/>
                <a:gd name="T7" fmla="*/ 206 h 460"/>
                <a:gd name="T8" fmla="*/ 138 w 570"/>
                <a:gd name="T9" fmla="*/ 188 h 460"/>
                <a:gd name="T10" fmla="*/ 247 w 570"/>
                <a:gd name="T11" fmla="*/ 268 h 460"/>
                <a:gd name="T12" fmla="*/ 415 w 570"/>
                <a:gd name="T13" fmla="*/ 43 h 460"/>
                <a:gd name="T14" fmla="*/ 527 w 570"/>
                <a:gd name="T15" fmla="*/ 27 h 460"/>
                <a:gd name="T16" fmla="*/ 543 w 570"/>
                <a:gd name="T17" fmla="*/ 139 h 460"/>
                <a:gd name="T18" fmla="*/ 327 w 570"/>
                <a:gd name="T19" fmla="*/ 427 h 460"/>
                <a:gd name="T20" fmla="*/ 271 w 570"/>
                <a:gd name="T21" fmla="*/ 458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0" h="460">
                  <a:moveTo>
                    <a:pt x="271" y="458"/>
                  </a:moveTo>
                  <a:cubicBezTo>
                    <a:pt x="252" y="460"/>
                    <a:pt x="233" y="455"/>
                    <a:pt x="216" y="443"/>
                  </a:cubicBezTo>
                  <a:cubicBezTo>
                    <a:pt x="44" y="317"/>
                    <a:pt x="44" y="317"/>
                    <a:pt x="44" y="317"/>
                  </a:cubicBezTo>
                  <a:cubicBezTo>
                    <a:pt x="8" y="291"/>
                    <a:pt x="0" y="241"/>
                    <a:pt x="26" y="206"/>
                  </a:cubicBezTo>
                  <a:cubicBezTo>
                    <a:pt x="52" y="170"/>
                    <a:pt x="102" y="162"/>
                    <a:pt x="138" y="188"/>
                  </a:cubicBezTo>
                  <a:cubicBezTo>
                    <a:pt x="247" y="268"/>
                    <a:pt x="247" y="268"/>
                    <a:pt x="247" y="268"/>
                  </a:cubicBezTo>
                  <a:cubicBezTo>
                    <a:pt x="415" y="43"/>
                    <a:pt x="415" y="43"/>
                    <a:pt x="415" y="43"/>
                  </a:cubicBezTo>
                  <a:cubicBezTo>
                    <a:pt x="441" y="8"/>
                    <a:pt x="492" y="0"/>
                    <a:pt x="527" y="27"/>
                  </a:cubicBezTo>
                  <a:cubicBezTo>
                    <a:pt x="562" y="53"/>
                    <a:pt x="570" y="103"/>
                    <a:pt x="543" y="139"/>
                  </a:cubicBezTo>
                  <a:cubicBezTo>
                    <a:pt x="327" y="427"/>
                    <a:pt x="327" y="427"/>
                    <a:pt x="327" y="427"/>
                  </a:cubicBezTo>
                  <a:cubicBezTo>
                    <a:pt x="313" y="446"/>
                    <a:pt x="292" y="456"/>
                    <a:pt x="271" y="45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55"/>
            <p:cNvSpPr>
              <a:spLocks/>
            </p:cNvSpPr>
            <p:nvPr/>
          </p:nvSpPr>
          <p:spPr bwMode="auto">
            <a:xfrm>
              <a:off x="7384019" y="4890766"/>
              <a:ext cx="247911" cy="59841"/>
            </a:xfrm>
            <a:custGeom>
              <a:avLst/>
              <a:gdLst>
                <a:gd name="T0" fmla="*/ 3 w 707"/>
                <a:gd name="T1" fmla="*/ 117 h 167"/>
                <a:gd name="T2" fmla="*/ 60 w 707"/>
                <a:gd name="T3" fmla="*/ 164 h 167"/>
                <a:gd name="T4" fmla="*/ 707 w 707"/>
                <a:gd name="T5" fmla="*/ 102 h 167"/>
                <a:gd name="T6" fmla="*/ 662 w 707"/>
                <a:gd name="T7" fmla="*/ 0 h 167"/>
                <a:gd name="T8" fmla="*/ 50 w 707"/>
                <a:gd name="T9" fmla="*/ 59 h 167"/>
                <a:gd name="T10" fmla="*/ 3 w 707"/>
                <a:gd name="T11" fmla="*/ 117 h 167"/>
              </a:gdLst>
              <a:ahLst/>
              <a:cxnLst>
                <a:cxn ang="0">
                  <a:pos x="T0" y="T1"/>
                </a:cxn>
                <a:cxn ang="0">
                  <a:pos x="T2" y="T3"/>
                </a:cxn>
                <a:cxn ang="0">
                  <a:pos x="T4" y="T5"/>
                </a:cxn>
                <a:cxn ang="0">
                  <a:pos x="T6" y="T7"/>
                </a:cxn>
                <a:cxn ang="0">
                  <a:pos x="T8" y="T9"/>
                </a:cxn>
                <a:cxn ang="0">
                  <a:pos x="T10" y="T11"/>
                </a:cxn>
              </a:cxnLst>
              <a:rect l="0" t="0" r="r" b="b"/>
              <a:pathLst>
                <a:path w="707" h="167">
                  <a:moveTo>
                    <a:pt x="3" y="117"/>
                  </a:moveTo>
                  <a:cubicBezTo>
                    <a:pt x="5" y="146"/>
                    <a:pt x="31" y="167"/>
                    <a:pt x="60" y="164"/>
                  </a:cubicBezTo>
                  <a:cubicBezTo>
                    <a:pt x="707" y="102"/>
                    <a:pt x="707" y="102"/>
                    <a:pt x="707" y="102"/>
                  </a:cubicBezTo>
                  <a:cubicBezTo>
                    <a:pt x="694" y="67"/>
                    <a:pt x="679" y="33"/>
                    <a:pt x="662" y="0"/>
                  </a:cubicBezTo>
                  <a:cubicBezTo>
                    <a:pt x="50" y="59"/>
                    <a:pt x="50" y="59"/>
                    <a:pt x="50" y="59"/>
                  </a:cubicBezTo>
                  <a:cubicBezTo>
                    <a:pt x="21" y="62"/>
                    <a:pt x="0" y="88"/>
                    <a:pt x="3" y="117"/>
                  </a:cubicBezTo>
                  <a:close/>
                </a:path>
              </a:pathLst>
            </a:custGeom>
            <a:solidFill>
              <a:srgbClr val="70C4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56"/>
            <p:cNvSpPr>
              <a:spLocks/>
            </p:cNvSpPr>
            <p:nvPr/>
          </p:nvSpPr>
          <p:spPr bwMode="auto">
            <a:xfrm>
              <a:off x="7392566" y="4979103"/>
              <a:ext cx="256458" cy="62690"/>
            </a:xfrm>
            <a:custGeom>
              <a:avLst/>
              <a:gdLst>
                <a:gd name="T0" fmla="*/ 3 w 729"/>
                <a:gd name="T1" fmla="*/ 123 h 173"/>
                <a:gd name="T2" fmla="*/ 61 w 729"/>
                <a:gd name="T3" fmla="*/ 170 h 173"/>
                <a:gd name="T4" fmla="*/ 729 w 729"/>
                <a:gd name="T5" fmla="*/ 106 h 173"/>
                <a:gd name="T6" fmla="*/ 726 w 729"/>
                <a:gd name="T7" fmla="*/ 41 h 173"/>
                <a:gd name="T8" fmla="*/ 721 w 729"/>
                <a:gd name="T9" fmla="*/ 0 h 173"/>
                <a:gd name="T10" fmla="*/ 51 w 729"/>
                <a:gd name="T11" fmla="*/ 65 h 173"/>
                <a:gd name="T12" fmla="*/ 3 w 729"/>
                <a:gd name="T13" fmla="*/ 123 h 173"/>
              </a:gdLst>
              <a:ahLst/>
              <a:cxnLst>
                <a:cxn ang="0">
                  <a:pos x="T0" y="T1"/>
                </a:cxn>
                <a:cxn ang="0">
                  <a:pos x="T2" y="T3"/>
                </a:cxn>
                <a:cxn ang="0">
                  <a:pos x="T4" y="T5"/>
                </a:cxn>
                <a:cxn ang="0">
                  <a:pos x="T6" y="T7"/>
                </a:cxn>
                <a:cxn ang="0">
                  <a:pos x="T8" y="T9"/>
                </a:cxn>
                <a:cxn ang="0">
                  <a:pos x="T10" y="T11"/>
                </a:cxn>
                <a:cxn ang="0">
                  <a:pos x="T12" y="T13"/>
                </a:cxn>
              </a:cxnLst>
              <a:rect l="0" t="0" r="r" b="b"/>
              <a:pathLst>
                <a:path w="729" h="173">
                  <a:moveTo>
                    <a:pt x="3" y="123"/>
                  </a:moveTo>
                  <a:cubicBezTo>
                    <a:pt x="6" y="152"/>
                    <a:pt x="32" y="173"/>
                    <a:pt x="61" y="170"/>
                  </a:cubicBezTo>
                  <a:cubicBezTo>
                    <a:pt x="729" y="106"/>
                    <a:pt x="729" y="106"/>
                    <a:pt x="729" y="106"/>
                  </a:cubicBezTo>
                  <a:cubicBezTo>
                    <a:pt x="729" y="85"/>
                    <a:pt x="728" y="63"/>
                    <a:pt x="726" y="41"/>
                  </a:cubicBezTo>
                  <a:cubicBezTo>
                    <a:pt x="724" y="28"/>
                    <a:pt x="723" y="14"/>
                    <a:pt x="721" y="0"/>
                  </a:cubicBezTo>
                  <a:cubicBezTo>
                    <a:pt x="51" y="65"/>
                    <a:pt x="51" y="65"/>
                    <a:pt x="51" y="65"/>
                  </a:cubicBezTo>
                  <a:cubicBezTo>
                    <a:pt x="22" y="68"/>
                    <a:pt x="0" y="93"/>
                    <a:pt x="3" y="123"/>
                  </a:cubicBezTo>
                  <a:close/>
                </a:path>
              </a:pathLst>
            </a:custGeom>
            <a:solidFill>
              <a:srgbClr val="70C4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57"/>
            <p:cNvSpPr>
              <a:spLocks/>
            </p:cNvSpPr>
            <p:nvPr/>
          </p:nvSpPr>
          <p:spPr bwMode="auto">
            <a:xfrm>
              <a:off x="7401116" y="5070288"/>
              <a:ext cx="242212" cy="59841"/>
            </a:xfrm>
            <a:custGeom>
              <a:avLst/>
              <a:gdLst>
                <a:gd name="T0" fmla="*/ 3 w 691"/>
                <a:gd name="T1" fmla="*/ 119 h 170"/>
                <a:gd name="T2" fmla="*/ 61 w 691"/>
                <a:gd name="T3" fmla="*/ 167 h 170"/>
                <a:gd name="T4" fmla="*/ 662 w 691"/>
                <a:gd name="T5" fmla="*/ 109 h 170"/>
                <a:gd name="T6" fmla="*/ 691 w 691"/>
                <a:gd name="T7" fmla="*/ 0 h 170"/>
                <a:gd name="T8" fmla="*/ 51 w 691"/>
                <a:gd name="T9" fmla="*/ 62 h 170"/>
                <a:gd name="T10" fmla="*/ 3 w 691"/>
                <a:gd name="T11" fmla="*/ 119 h 170"/>
              </a:gdLst>
              <a:ahLst/>
              <a:cxnLst>
                <a:cxn ang="0">
                  <a:pos x="T0" y="T1"/>
                </a:cxn>
                <a:cxn ang="0">
                  <a:pos x="T2" y="T3"/>
                </a:cxn>
                <a:cxn ang="0">
                  <a:pos x="T4" y="T5"/>
                </a:cxn>
                <a:cxn ang="0">
                  <a:pos x="T6" y="T7"/>
                </a:cxn>
                <a:cxn ang="0">
                  <a:pos x="T8" y="T9"/>
                </a:cxn>
                <a:cxn ang="0">
                  <a:pos x="T10" y="T11"/>
                </a:cxn>
              </a:cxnLst>
              <a:rect l="0" t="0" r="r" b="b"/>
              <a:pathLst>
                <a:path w="691" h="170">
                  <a:moveTo>
                    <a:pt x="3" y="119"/>
                  </a:moveTo>
                  <a:cubicBezTo>
                    <a:pt x="6" y="148"/>
                    <a:pt x="32" y="170"/>
                    <a:pt x="61" y="167"/>
                  </a:cubicBezTo>
                  <a:cubicBezTo>
                    <a:pt x="662" y="109"/>
                    <a:pt x="662" y="109"/>
                    <a:pt x="662" y="109"/>
                  </a:cubicBezTo>
                  <a:cubicBezTo>
                    <a:pt x="674" y="73"/>
                    <a:pt x="684" y="37"/>
                    <a:pt x="691" y="0"/>
                  </a:cubicBezTo>
                  <a:cubicBezTo>
                    <a:pt x="51" y="62"/>
                    <a:pt x="51" y="62"/>
                    <a:pt x="51" y="62"/>
                  </a:cubicBezTo>
                  <a:cubicBezTo>
                    <a:pt x="22" y="64"/>
                    <a:pt x="0" y="90"/>
                    <a:pt x="3" y="119"/>
                  </a:cubicBezTo>
                  <a:close/>
                </a:path>
              </a:pathLst>
            </a:custGeom>
            <a:solidFill>
              <a:srgbClr val="70C4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54" name="Group 53"/>
            <p:cNvGrpSpPr/>
            <p:nvPr/>
          </p:nvGrpSpPr>
          <p:grpSpPr>
            <a:xfrm flipH="1">
              <a:off x="6903871" y="4634308"/>
              <a:ext cx="2344839" cy="2410515"/>
              <a:chOff x="5324134" y="4634308"/>
              <a:chExt cx="2344839" cy="2410515"/>
            </a:xfrm>
          </p:grpSpPr>
          <p:sp>
            <p:nvSpPr>
              <p:cNvPr id="50" name="Freeform 158"/>
              <p:cNvSpPr>
                <a:spLocks noEditPoints="1"/>
              </p:cNvSpPr>
              <p:nvPr/>
            </p:nvSpPr>
            <p:spPr bwMode="auto">
              <a:xfrm>
                <a:off x="6902446" y="4634308"/>
                <a:ext cx="766527" cy="766527"/>
              </a:xfrm>
              <a:custGeom>
                <a:avLst/>
                <a:gdLst>
                  <a:gd name="T0" fmla="*/ 1084 w 2169"/>
                  <a:gd name="T1" fmla="*/ 0 h 2169"/>
                  <a:gd name="T2" fmla="*/ 0 w 2169"/>
                  <a:gd name="T3" fmla="*/ 1085 h 2169"/>
                  <a:gd name="T4" fmla="*/ 1084 w 2169"/>
                  <a:gd name="T5" fmla="*/ 2169 h 2169"/>
                  <a:gd name="T6" fmla="*/ 2169 w 2169"/>
                  <a:gd name="T7" fmla="*/ 1085 h 2169"/>
                  <a:gd name="T8" fmla="*/ 1084 w 2169"/>
                  <a:gd name="T9" fmla="*/ 0 h 2169"/>
                  <a:gd name="T10" fmla="*/ 1084 w 2169"/>
                  <a:gd name="T11" fmla="*/ 1934 h 2169"/>
                  <a:gd name="T12" fmla="*/ 235 w 2169"/>
                  <a:gd name="T13" fmla="*/ 1085 h 2169"/>
                  <a:gd name="T14" fmla="*/ 1084 w 2169"/>
                  <a:gd name="T15" fmla="*/ 236 h 2169"/>
                  <a:gd name="T16" fmla="*/ 1933 w 2169"/>
                  <a:gd name="T17" fmla="*/ 1085 h 2169"/>
                  <a:gd name="T18" fmla="*/ 1084 w 2169"/>
                  <a:gd name="T19" fmla="*/ 1934 h 2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9" h="2169">
                    <a:moveTo>
                      <a:pt x="1084" y="0"/>
                    </a:moveTo>
                    <a:cubicBezTo>
                      <a:pt x="485" y="0"/>
                      <a:pt x="0" y="486"/>
                      <a:pt x="0" y="1085"/>
                    </a:cubicBezTo>
                    <a:cubicBezTo>
                      <a:pt x="0" y="1684"/>
                      <a:pt x="485" y="2169"/>
                      <a:pt x="1084" y="2169"/>
                    </a:cubicBezTo>
                    <a:cubicBezTo>
                      <a:pt x="1683" y="2169"/>
                      <a:pt x="2169" y="1684"/>
                      <a:pt x="2169" y="1085"/>
                    </a:cubicBezTo>
                    <a:cubicBezTo>
                      <a:pt x="2169" y="486"/>
                      <a:pt x="1683" y="0"/>
                      <a:pt x="1084" y="0"/>
                    </a:cubicBezTo>
                    <a:close/>
                    <a:moveTo>
                      <a:pt x="1084" y="1934"/>
                    </a:moveTo>
                    <a:cubicBezTo>
                      <a:pt x="615" y="1934"/>
                      <a:pt x="235" y="1554"/>
                      <a:pt x="235" y="1085"/>
                    </a:cubicBezTo>
                    <a:cubicBezTo>
                      <a:pt x="235" y="616"/>
                      <a:pt x="615" y="236"/>
                      <a:pt x="1084" y="236"/>
                    </a:cubicBezTo>
                    <a:cubicBezTo>
                      <a:pt x="1553" y="236"/>
                      <a:pt x="1933" y="616"/>
                      <a:pt x="1933" y="1085"/>
                    </a:cubicBezTo>
                    <a:cubicBezTo>
                      <a:pt x="1933" y="1554"/>
                      <a:pt x="1553" y="1934"/>
                      <a:pt x="1084" y="1934"/>
                    </a:cubicBezTo>
                    <a:close/>
                  </a:path>
                </a:pathLst>
              </a:custGeom>
              <a:solidFill>
                <a:srgbClr val="25726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53" name="Group 52"/>
              <p:cNvGrpSpPr/>
              <p:nvPr/>
            </p:nvGrpSpPr>
            <p:grpSpPr>
              <a:xfrm>
                <a:off x="5324134" y="5309649"/>
                <a:ext cx="1871815" cy="1735174"/>
                <a:chOff x="5324134" y="5309649"/>
                <a:chExt cx="1871815" cy="1735174"/>
              </a:xfrm>
            </p:grpSpPr>
            <p:sp>
              <p:nvSpPr>
                <p:cNvPr id="24" name="Freeform 132"/>
                <p:cNvSpPr>
                  <a:spLocks/>
                </p:cNvSpPr>
                <p:nvPr/>
              </p:nvSpPr>
              <p:spPr bwMode="auto">
                <a:xfrm>
                  <a:off x="6369583" y="5523364"/>
                  <a:ext cx="715235" cy="797871"/>
                </a:xfrm>
                <a:custGeom>
                  <a:avLst/>
                  <a:gdLst>
                    <a:gd name="T0" fmla="*/ 153 w 251"/>
                    <a:gd name="T1" fmla="*/ 184 h 280"/>
                    <a:gd name="T2" fmla="*/ 117 w 251"/>
                    <a:gd name="T3" fmla="*/ 208 h 280"/>
                    <a:gd name="T4" fmla="*/ 56 w 251"/>
                    <a:gd name="T5" fmla="*/ 280 h 280"/>
                    <a:gd name="T6" fmla="*/ 0 w 251"/>
                    <a:gd name="T7" fmla="*/ 161 h 280"/>
                    <a:gd name="T8" fmla="*/ 64 w 251"/>
                    <a:gd name="T9" fmla="*/ 116 h 280"/>
                    <a:gd name="T10" fmla="*/ 148 w 251"/>
                    <a:gd name="T11" fmla="*/ 0 h 280"/>
                    <a:gd name="T12" fmla="*/ 251 w 251"/>
                    <a:gd name="T13" fmla="*/ 6 h 280"/>
                    <a:gd name="T14" fmla="*/ 192 w 251"/>
                    <a:gd name="T15" fmla="*/ 53 h 280"/>
                    <a:gd name="T16" fmla="*/ 153 w 251"/>
                    <a:gd name="T17" fmla="*/ 18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 h="280">
                      <a:moveTo>
                        <a:pt x="153" y="184"/>
                      </a:moveTo>
                      <a:lnTo>
                        <a:pt x="117" y="208"/>
                      </a:lnTo>
                      <a:lnTo>
                        <a:pt x="56" y="280"/>
                      </a:lnTo>
                      <a:lnTo>
                        <a:pt x="0" y="161"/>
                      </a:lnTo>
                      <a:lnTo>
                        <a:pt x="64" y="116"/>
                      </a:lnTo>
                      <a:lnTo>
                        <a:pt x="148" y="0"/>
                      </a:lnTo>
                      <a:lnTo>
                        <a:pt x="251" y="6"/>
                      </a:lnTo>
                      <a:lnTo>
                        <a:pt x="192" y="53"/>
                      </a:lnTo>
                      <a:lnTo>
                        <a:pt x="153" y="184"/>
                      </a:lnTo>
                      <a:close/>
                    </a:path>
                  </a:pathLst>
                </a:custGeom>
                <a:solidFill>
                  <a:srgbClr val="F9BB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33"/>
                <p:cNvSpPr>
                  <a:spLocks/>
                </p:cNvSpPr>
                <p:nvPr/>
              </p:nvSpPr>
              <p:spPr bwMode="auto">
                <a:xfrm>
                  <a:off x="6757120" y="5318197"/>
                  <a:ext cx="421732" cy="755128"/>
                </a:xfrm>
                <a:custGeom>
                  <a:avLst/>
                  <a:gdLst>
                    <a:gd name="T0" fmla="*/ 25 w 1198"/>
                    <a:gd name="T1" fmla="*/ 1913 h 2138"/>
                    <a:gd name="T2" fmla="*/ 158 w 1198"/>
                    <a:gd name="T3" fmla="*/ 2096 h 2138"/>
                    <a:gd name="T4" fmla="*/ 158 w 1198"/>
                    <a:gd name="T5" fmla="*/ 2096 h 2138"/>
                    <a:gd name="T6" fmla="*/ 381 w 1198"/>
                    <a:gd name="T7" fmla="*/ 2065 h 2138"/>
                    <a:gd name="T8" fmla="*/ 1172 w 1198"/>
                    <a:gd name="T9" fmla="*/ 211 h 2138"/>
                    <a:gd name="T10" fmla="*/ 1015 w 1198"/>
                    <a:gd name="T11" fmla="*/ 85 h 2138"/>
                    <a:gd name="T12" fmla="*/ 1015 w 1198"/>
                    <a:gd name="T13" fmla="*/ 85 h 2138"/>
                    <a:gd name="T14" fmla="*/ 816 w 1198"/>
                    <a:gd name="T15" fmla="*/ 59 h 2138"/>
                    <a:gd name="T16" fmla="*/ 25 w 1198"/>
                    <a:gd name="T17" fmla="*/ 1913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8" h="2138">
                      <a:moveTo>
                        <a:pt x="25" y="1913"/>
                      </a:moveTo>
                      <a:cubicBezTo>
                        <a:pt x="0" y="1972"/>
                        <a:pt x="59" y="2054"/>
                        <a:pt x="158" y="2096"/>
                      </a:cubicBezTo>
                      <a:cubicBezTo>
                        <a:pt x="158" y="2096"/>
                        <a:pt x="158" y="2096"/>
                        <a:pt x="158" y="2096"/>
                      </a:cubicBezTo>
                      <a:cubicBezTo>
                        <a:pt x="256" y="2138"/>
                        <a:pt x="356" y="2124"/>
                        <a:pt x="381" y="2065"/>
                      </a:cubicBezTo>
                      <a:cubicBezTo>
                        <a:pt x="1172" y="211"/>
                        <a:pt x="1172" y="211"/>
                        <a:pt x="1172" y="211"/>
                      </a:cubicBezTo>
                      <a:cubicBezTo>
                        <a:pt x="1198" y="152"/>
                        <a:pt x="1114" y="127"/>
                        <a:pt x="1015" y="85"/>
                      </a:cubicBezTo>
                      <a:cubicBezTo>
                        <a:pt x="1015" y="85"/>
                        <a:pt x="1015" y="85"/>
                        <a:pt x="1015" y="85"/>
                      </a:cubicBezTo>
                      <a:cubicBezTo>
                        <a:pt x="917" y="43"/>
                        <a:pt x="841" y="0"/>
                        <a:pt x="816" y="59"/>
                      </a:cubicBezTo>
                      <a:lnTo>
                        <a:pt x="25" y="1913"/>
                      </a:lnTo>
                      <a:close/>
                    </a:path>
                  </a:pathLst>
                </a:custGeom>
                <a:solidFill>
                  <a:srgbClr val="25726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34"/>
                <p:cNvSpPr>
                  <a:spLocks/>
                </p:cNvSpPr>
                <p:nvPr/>
              </p:nvSpPr>
              <p:spPr bwMode="auto">
                <a:xfrm>
                  <a:off x="6757120" y="5318197"/>
                  <a:ext cx="384689" cy="749429"/>
                </a:xfrm>
                <a:custGeom>
                  <a:avLst/>
                  <a:gdLst>
                    <a:gd name="T0" fmla="*/ 1095 w 1095"/>
                    <a:gd name="T1" fmla="*/ 119 h 2119"/>
                    <a:gd name="T2" fmla="*/ 975 w 1095"/>
                    <a:gd name="T3" fmla="*/ 127 h 2119"/>
                    <a:gd name="T4" fmla="*/ 184 w 1095"/>
                    <a:gd name="T5" fmla="*/ 1981 h 2119"/>
                    <a:gd name="T6" fmla="*/ 242 w 1095"/>
                    <a:gd name="T7" fmla="*/ 2119 h 2119"/>
                    <a:gd name="T8" fmla="*/ 158 w 1095"/>
                    <a:gd name="T9" fmla="*/ 2096 h 2119"/>
                    <a:gd name="T10" fmla="*/ 25 w 1095"/>
                    <a:gd name="T11" fmla="*/ 1913 h 2119"/>
                    <a:gd name="T12" fmla="*/ 816 w 1095"/>
                    <a:gd name="T13" fmla="*/ 59 h 2119"/>
                    <a:gd name="T14" fmla="*/ 1015 w 1095"/>
                    <a:gd name="T15" fmla="*/ 85 h 2119"/>
                    <a:gd name="T16" fmla="*/ 1095 w 1095"/>
                    <a:gd name="T17" fmla="*/ 119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5" h="2119">
                      <a:moveTo>
                        <a:pt x="1095" y="119"/>
                      </a:moveTo>
                      <a:cubicBezTo>
                        <a:pt x="1037" y="95"/>
                        <a:pt x="993" y="85"/>
                        <a:pt x="975" y="127"/>
                      </a:cubicBezTo>
                      <a:cubicBezTo>
                        <a:pt x="184" y="1981"/>
                        <a:pt x="184" y="1981"/>
                        <a:pt x="184" y="1981"/>
                      </a:cubicBezTo>
                      <a:cubicBezTo>
                        <a:pt x="167" y="2023"/>
                        <a:pt x="191" y="2076"/>
                        <a:pt x="242" y="2119"/>
                      </a:cubicBezTo>
                      <a:cubicBezTo>
                        <a:pt x="215" y="2116"/>
                        <a:pt x="186" y="2108"/>
                        <a:pt x="158" y="2096"/>
                      </a:cubicBezTo>
                      <a:cubicBezTo>
                        <a:pt x="59" y="2054"/>
                        <a:pt x="0" y="1972"/>
                        <a:pt x="25" y="1913"/>
                      </a:cubicBezTo>
                      <a:cubicBezTo>
                        <a:pt x="816" y="59"/>
                        <a:pt x="816" y="59"/>
                        <a:pt x="816" y="59"/>
                      </a:cubicBezTo>
                      <a:cubicBezTo>
                        <a:pt x="841" y="0"/>
                        <a:pt x="917" y="43"/>
                        <a:pt x="1015" y="85"/>
                      </a:cubicBezTo>
                      <a:cubicBezTo>
                        <a:pt x="1044" y="98"/>
                        <a:pt x="1071" y="108"/>
                        <a:pt x="1095" y="119"/>
                      </a:cubicBezTo>
                      <a:close/>
                    </a:path>
                  </a:pathLst>
                </a:custGeom>
                <a:solidFill>
                  <a:srgbClr val="1A5B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35"/>
                <p:cNvSpPr>
                  <a:spLocks/>
                </p:cNvSpPr>
                <p:nvPr/>
              </p:nvSpPr>
              <p:spPr bwMode="auto">
                <a:xfrm>
                  <a:off x="6856853" y="5922299"/>
                  <a:ext cx="193769" cy="111133"/>
                </a:xfrm>
                <a:custGeom>
                  <a:avLst/>
                  <a:gdLst>
                    <a:gd name="T0" fmla="*/ 554 w 554"/>
                    <a:gd name="T1" fmla="*/ 0 h 318"/>
                    <a:gd name="T2" fmla="*/ 399 w 554"/>
                    <a:gd name="T3" fmla="*/ 296 h 318"/>
                    <a:gd name="T4" fmla="*/ 0 w 554"/>
                    <a:gd name="T5" fmla="*/ 318 h 318"/>
                    <a:gd name="T6" fmla="*/ 151 w 554"/>
                    <a:gd name="T7" fmla="*/ 115 h 318"/>
                    <a:gd name="T8" fmla="*/ 554 w 554"/>
                    <a:gd name="T9" fmla="*/ 0 h 318"/>
                  </a:gdLst>
                  <a:ahLst/>
                  <a:cxnLst>
                    <a:cxn ang="0">
                      <a:pos x="T0" y="T1"/>
                    </a:cxn>
                    <a:cxn ang="0">
                      <a:pos x="T2" y="T3"/>
                    </a:cxn>
                    <a:cxn ang="0">
                      <a:pos x="T4" y="T5"/>
                    </a:cxn>
                    <a:cxn ang="0">
                      <a:pos x="T6" y="T7"/>
                    </a:cxn>
                    <a:cxn ang="0">
                      <a:pos x="T8" y="T9"/>
                    </a:cxn>
                  </a:cxnLst>
                  <a:rect l="0" t="0" r="r" b="b"/>
                  <a:pathLst>
                    <a:path w="554" h="318">
                      <a:moveTo>
                        <a:pt x="554" y="0"/>
                      </a:moveTo>
                      <a:cubicBezTo>
                        <a:pt x="399" y="296"/>
                        <a:pt x="399" y="296"/>
                        <a:pt x="399" y="296"/>
                      </a:cubicBezTo>
                      <a:cubicBezTo>
                        <a:pt x="0" y="318"/>
                        <a:pt x="0" y="318"/>
                        <a:pt x="0" y="318"/>
                      </a:cubicBezTo>
                      <a:cubicBezTo>
                        <a:pt x="0" y="318"/>
                        <a:pt x="56" y="169"/>
                        <a:pt x="151" y="115"/>
                      </a:cubicBezTo>
                      <a:cubicBezTo>
                        <a:pt x="223" y="74"/>
                        <a:pt x="554" y="0"/>
                        <a:pt x="554" y="0"/>
                      </a:cubicBezTo>
                      <a:close/>
                    </a:path>
                  </a:pathLst>
                </a:custGeom>
                <a:solidFill>
                  <a:srgbClr val="F9BB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36"/>
                <p:cNvSpPr>
                  <a:spLocks/>
                </p:cNvSpPr>
                <p:nvPr/>
              </p:nvSpPr>
              <p:spPr bwMode="auto">
                <a:xfrm>
                  <a:off x="6856853" y="5922299"/>
                  <a:ext cx="193769" cy="111133"/>
                </a:xfrm>
                <a:custGeom>
                  <a:avLst/>
                  <a:gdLst>
                    <a:gd name="T0" fmla="*/ 151 w 554"/>
                    <a:gd name="T1" fmla="*/ 115 h 318"/>
                    <a:gd name="T2" fmla="*/ 554 w 554"/>
                    <a:gd name="T3" fmla="*/ 0 h 318"/>
                    <a:gd name="T4" fmla="*/ 472 w 554"/>
                    <a:gd name="T5" fmla="*/ 157 h 318"/>
                    <a:gd name="T6" fmla="*/ 172 w 554"/>
                    <a:gd name="T7" fmla="*/ 209 h 318"/>
                    <a:gd name="T8" fmla="*/ 55 w 554"/>
                    <a:gd name="T9" fmla="*/ 315 h 318"/>
                    <a:gd name="T10" fmla="*/ 0 w 554"/>
                    <a:gd name="T11" fmla="*/ 318 h 318"/>
                    <a:gd name="T12" fmla="*/ 151 w 554"/>
                    <a:gd name="T13" fmla="*/ 115 h 318"/>
                  </a:gdLst>
                  <a:ahLst/>
                  <a:cxnLst>
                    <a:cxn ang="0">
                      <a:pos x="T0" y="T1"/>
                    </a:cxn>
                    <a:cxn ang="0">
                      <a:pos x="T2" y="T3"/>
                    </a:cxn>
                    <a:cxn ang="0">
                      <a:pos x="T4" y="T5"/>
                    </a:cxn>
                    <a:cxn ang="0">
                      <a:pos x="T6" y="T7"/>
                    </a:cxn>
                    <a:cxn ang="0">
                      <a:pos x="T8" y="T9"/>
                    </a:cxn>
                    <a:cxn ang="0">
                      <a:pos x="T10" y="T11"/>
                    </a:cxn>
                    <a:cxn ang="0">
                      <a:pos x="T12" y="T13"/>
                    </a:cxn>
                  </a:cxnLst>
                  <a:rect l="0" t="0" r="r" b="b"/>
                  <a:pathLst>
                    <a:path w="554" h="318">
                      <a:moveTo>
                        <a:pt x="151" y="115"/>
                      </a:moveTo>
                      <a:cubicBezTo>
                        <a:pt x="223" y="74"/>
                        <a:pt x="554" y="0"/>
                        <a:pt x="554" y="0"/>
                      </a:cubicBezTo>
                      <a:cubicBezTo>
                        <a:pt x="472" y="157"/>
                        <a:pt x="472" y="157"/>
                        <a:pt x="472" y="157"/>
                      </a:cubicBezTo>
                      <a:cubicBezTo>
                        <a:pt x="338" y="170"/>
                        <a:pt x="237" y="184"/>
                        <a:pt x="172" y="209"/>
                      </a:cubicBezTo>
                      <a:cubicBezTo>
                        <a:pt x="138" y="222"/>
                        <a:pt x="96" y="270"/>
                        <a:pt x="55" y="315"/>
                      </a:cubicBezTo>
                      <a:cubicBezTo>
                        <a:pt x="0" y="318"/>
                        <a:pt x="0" y="318"/>
                        <a:pt x="0" y="318"/>
                      </a:cubicBezTo>
                      <a:cubicBezTo>
                        <a:pt x="0" y="318"/>
                        <a:pt x="56" y="169"/>
                        <a:pt x="151" y="115"/>
                      </a:cubicBezTo>
                      <a:close/>
                    </a:path>
                  </a:pathLst>
                </a:custGeom>
                <a:solidFill>
                  <a:srgbClr val="EAA1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37"/>
                <p:cNvSpPr>
                  <a:spLocks/>
                </p:cNvSpPr>
                <p:nvPr/>
              </p:nvSpPr>
              <p:spPr bwMode="auto">
                <a:xfrm>
                  <a:off x="6868251" y="6002086"/>
                  <a:ext cx="56991" cy="31346"/>
                </a:xfrm>
                <a:custGeom>
                  <a:avLst/>
                  <a:gdLst>
                    <a:gd name="T0" fmla="*/ 0 w 159"/>
                    <a:gd name="T1" fmla="*/ 90 h 90"/>
                    <a:gd name="T2" fmla="*/ 28 w 159"/>
                    <a:gd name="T3" fmla="*/ 47 h 90"/>
                    <a:gd name="T4" fmla="*/ 159 w 159"/>
                    <a:gd name="T5" fmla="*/ 0 h 90"/>
                    <a:gd name="T6" fmla="*/ 134 w 159"/>
                    <a:gd name="T7" fmla="*/ 83 h 90"/>
                    <a:gd name="T8" fmla="*/ 0 w 159"/>
                    <a:gd name="T9" fmla="*/ 90 h 90"/>
                  </a:gdLst>
                  <a:ahLst/>
                  <a:cxnLst>
                    <a:cxn ang="0">
                      <a:pos x="T0" y="T1"/>
                    </a:cxn>
                    <a:cxn ang="0">
                      <a:pos x="T2" y="T3"/>
                    </a:cxn>
                    <a:cxn ang="0">
                      <a:pos x="T4" y="T5"/>
                    </a:cxn>
                    <a:cxn ang="0">
                      <a:pos x="T6" y="T7"/>
                    </a:cxn>
                    <a:cxn ang="0">
                      <a:pos x="T8" y="T9"/>
                    </a:cxn>
                  </a:cxnLst>
                  <a:rect l="0" t="0" r="r" b="b"/>
                  <a:pathLst>
                    <a:path w="159" h="90">
                      <a:moveTo>
                        <a:pt x="0" y="90"/>
                      </a:moveTo>
                      <a:cubicBezTo>
                        <a:pt x="9" y="75"/>
                        <a:pt x="18" y="58"/>
                        <a:pt x="28" y="47"/>
                      </a:cubicBezTo>
                      <a:cubicBezTo>
                        <a:pt x="59" y="10"/>
                        <a:pt x="159" y="0"/>
                        <a:pt x="159" y="0"/>
                      </a:cubicBezTo>
                      <a:cubicBezTo>
                        <a:pt x="134" y="83"/>
                        <a:pt x="134" y="83"/>
                        <a:pt x="134" y="83"/>
                      </a:cubicBezTo>
                      <a:lnTo>
                        <a:pt x="0" y="90"/>
                      </a:lnTo>
                      <a:close/>
                    </a:path>
                  </a:pathLst>
                </a:custGeom>
                <a:solidFill>
                  <a:srgbClr val="FFE2C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38"/>
                <p:cNvSpPr>
                  <a:spLocks/>
                </p:cNvSpPr>
                <p:nvPr/>
              </p:nvSpPr>
              <p:spPr bwMode="auto">
                <a:xfrm>
                  <a:off x="6913844" y="5776973"/>
                  <a:ext cx="182370" cy="205167"/>
                </a:xfrm>
                <a:custGeom>
                  <a:avLst/>
                  <a:gdLst>
                    <a:gd name="T0" fmla="*/ 518 w 518"/>
                    <a:gd name="T1" fmla="*/ 0 h 581"/>
                    <a:gd name="T2" fmla="*/ 451 w 518"/>
                    <a:gd name="T3" fmla="*/ 401 h 581"/>
                    <a:gd name="T4" fmla="*/ 0 w 518"/>
                    <a:gd name="T5" fmla="*/ 581 h 581"/>
                    <a:gd name="T6" fmla="*/ 96 w 518"/>
                    <a:gd name="T7" fmla="*/ 288 h 581"/>
                    <a:gd name="T8" fmla="*/ 518 w 518"/>
                    <a:gd name="T9" fmla="*/ 0 h 581"/>
                  </a:gdLst>
                  <a:ahLst/>
                  <a:cxnLst>
                    <a:cxn ang="0">
                      <a:pos x="T0" y="T1"/>
                    </a:cxn>
                    <a:cxn ang="0">
                      <a:pos x="T2" y="T3"/>
                    </a:cxn>
                    <a:cxn ang="0">
                      <a:pos x="T4" y="T5"/>
                    </a:cxn>
                    <a:cxn ang="0">
                      <a:pos x="T6" y="T7"/>
                    </a:cxn>
                    <a:cxn ang="0">
                      <a:pos x="T8" y="T9"/>
                    </a:cxn>
                  </a:cxnLst>
                  <a:rect l="0" t="0" r="r" b="b"/>
                  <a:pathLst>
                    <a:path w="518" h="581">
                      <a:moveTo>
                        <a:pt x="518" y="0"/>
                      </a:moveTo>
                      <a:cubicBezTo>
                        <a:pt x="451" y="401"/>
                        <a:pt x="451" y="401"/>
                        <a:pt x="451" y="401"/>
                      </a:cubicBezTo>
                      <a:cubicBezTo>
                        <a:pt x="0" y="581"/>
                        <a:pt x="0" y="581"/>
                        <a:pt x="0" y="581"/>
                      </a:cubicBezTo>
                      <a:cubicBezTo>
                        <a:pt x="0" y="581"/>
                        <a:pt x="7" y="387"/>
                        <a:pt x="96" y="288"/>
                      </a:cubicBezTo>
                      <a:cubicBezTo>
                        <a:pt x="164" y="213"/>
                        <a:pt x="518" y="0"/>
                        <a:pt x="518" y="0"/>
                      </a:cubicBezTo>
                      <a:close/>
                    </a:path>
                  </a:pathLst>
                </a:custGeom>
                <a:solidFill>
                  <a:srgbClr val="F9BB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39"/>
                <p:cNvSpPr>
                  <a:spLocks/>
                </p:cNvSpPr>
                <p:nvPr/>
              </p:nvSpPr>
              <p:spPr bwMode="auto">
                <a:xfrm>
                  <a:off x="6913844" y="5776973"/>
                  <a:ext cx="182370" cy="205167"/>
                </a:xfrm>
                <a:custGeom>
                  <a:avLst/>
                  <a:gdLst>
                    <a:gd name="T0" fmla="*/ 96 w 518"/>
                    <a:gd name="T1" fmla="*/ 288 h 581"/>
                    <a:gd name="T2" fmla="*/ 518 w 518"/>
                    <a:gd name="T3" fmla="*/ 0 h 581"/>
                    <a:gd name="T4" fmla="*/ 483 w 518"/>
                    <a:gd name="T5" fmla="*/ 213 h 581"/>
                    <a:gd name="T6" fmla="*/ 157 w 518"/>
                    <a:gd name="T7" fmla="*/ 388 h 581"/>
                    <a:gd name="T8" fmla="*/ 62 w 518"/>
                    <a:gd name="T9" fmla="*/ 556 h 581"/>
                    <a:gd name="T10" fmla="*/ 0 w 518"/>
                    <a:gd name="T11" fmla="*/ 581 h 581"/>
                    <a:gd name="T12" fmla="*/ 96 w 518"/>
                    <a:gd name="T13" fmla="*/ 288 h 581"/>
                  </a:gdLst>
                  <a:ahLst/>
                  <a:cxnLst>
                    <a:cxn ang="0">
                      <a:pos x="T0" y="T1"/>
                    </a:cxn>
                    <a:cxn ang="0">
                      <a:pos x="T2" y="T3"/>
                    </a:cxn>
                    <a:cxn ang="0">
                      <a:pos x="T4" y="T5"/>
                    </a:cxn>
                    <a:cxn ang="0">
                      <a:pos x="T6" y="T7"/>
                    </a:cxn>
                    <a:cxn ang="0">
                      <a:pos x="T8" y="T9"/>
                    </a:cxn>
                    <a:cxn ang="0">
                      <a:pos x="T10" y="T11"/>
                    </a:cxn>
                    <a:cxn ang="0">
                      <a:pos x="T12" y="T13"/>
                    </a:cxn>
                  </a:cxnLst>
                  <a:rect l="0" t="0" r="r" b="b"/>
                  <a:pathLst>
                    <a:path w="518" h="581">
                      <a:moveTo>
                        <a:pt x="96" y="288"/>
                      </a:moveTo>
                      <a:cubicBezTo>
                        <a:pt x="164" y="213"/>
                        <a:pt x="518" y="0"/>
                        <a:pt x="518" y="0"/>
                      </a:cubicBezTo>
                      <a:cubicBezTo>
                        <a:pt x="483" y="213"/>
                        <a:pt x="483" y="213"/>
                        <a:pt x="483" y="213"/>
                      </a:cubicBezTo>
                      <a:cubicBezTo>
                        <a:pt x="333" y="280"/>
                        <a:pt x="222" y="334"/>
                        <a:pt x="157" y="388"/>
                      </a:cubicBezTo>
                      <a:cubicBezTo>
                        <a:pt x="122" y="417"/>
                        <a:pt x="92" y="488"/>
                        <a:pt x="62" y="556"/>
                      </a:cubicBezTo>
                      <a:cubicBezTo>
                        <a:pt x="0" y="581"/>
                        <a:pt x="0" y="581"/>
                        <a:pt x="0" y="581"/>
                      </a:cubicBezTo>
                      <a:cubicBezTo>
                        <a:pt x="0" y="581"/>
                        <a:pt x="7" y="387"/>
                        <a:pt x="96" y="288"/>
                      </a:cubicBezTo>
                      <a:close/>
                    </a:path>
                  </a:pathLst>
                </a:custGeom>
                <a:solidFill>
                  <a:srgbClr val="EAA1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140"/>
                <p:cNvSpPr>
                  <a:spLocks/>
                </p:cNvSpPr>
                <p:nvPr/>
              </p:nvSpPr>
              <p:spPr bwMode="auto">
                <a:xfrm>
                  <a:off x="6928092" y="5919450"/>
                  <a:ext cx="51292" cy="56991"/>
                </a:xfrm>
                <a:custGeom>
                  <a:avLst/>
                  <a:gdLst>
                    <a:gd name="T0" fmla="*/ 0 w 152"/>
                    <a:gd name="T1" fmla="*/ 166 h 166"/>
                    <a:gd name="T2" fmla="*/ 15 w 152"/>
                    <a:gd name="T3" fmla="*/ 105 h 166"/>
                    <a:gd name="T4" fmla="*/ 149 w 152"/>
                    <a:gd name="T5" fmla="*/ 0 h 166"/>
                    <a:gd name="T6" fmla="*/ 152 w 152"/>
                    <a:gd name="T7" fmla="*/ 105 h 166"/>
                    <a:gd name="T8" fmla="*/ 0 w 152"/>
                    <a:gd name="T9" fmla="*/ 166 h 166"/>
                  </a:gdLst>
                  <a:ahLst/>
                  <a:cxnLst>
                    <a:cxn ang="0">
                      <a:pos x="T0" y="T1"/>
                    </a:cxn>
                    <a:cxn ang="0">
                      <a:pos x="T2" y="T3"/>
                    </a:cxn>
                    <a:cxn ang="0">
                      <a:pos x="T4" y="T5"/>
                    </a:cxn>
                    <a:cxn ang="0">
                      <a:pos x="T6" y="T7"/>
                    </a:cxn>
                    <a:cxn ang="0">
                      <a:pos x="T8" y="T9"/>
                    </a:cxn>
                  </a:cxnLst>
                  <a:rect l="0" t="0" r="r" b="b"/>
                  <a:pathLst>
                    <a:path w="152" h="166">
                      <a:moveTo>
                        <a:pt x="0" y="166"/>
                      </a:moveTo>
                      <a:cubicBezTo>
                        <a:pt x="3" y="144"/>
                        <a:pt x="9" y="121"/>
                        <a:pt x="15" y="105"/>
                      </a:cubicBezTo>
                      <a:cubicBezTo>
                        <a:pt x="36" y="50"/>
                        <a:pt x="149" y="0"/>
                        <a:pt x="149" y="0"/>
                      </a:cubicBezTo>
                      <a:cubicBezTo>
                        <a:pt x="152" y="105"/>
                        <a:pt x="152" y="105"/>
                        <a:pt x="152" y="105"/>
                      </a:cubicBezTo>
                      <a:lnTo>
                        <a:pt x="0" y="166"/>
                      </a:lnTo>
                      <a:close/>
                    </a:path>
                  </a:pathLst>
                </a:custGeom>
                <a:solidFill>
                  <a:srgbClr val="FFE2C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141"/>
                <p:cNvSpPr>
                  <a:spLocks/>
                </p:cNvSpPr>
                <p:nvPr/>
              </p:nvSpPr>
              <p:spPr bwMode="auto">
                <a:xfrm>
                  <a:off x="6953737" y="5660141"/>
                  <a:ext cx="170972" cy="219415"/>
                </a:xfrm>
                <a:custGeom>
                  <a:avLst/>
                  <a:gdLst>
                    <a:gd name="T0" fmla="*/ 481 w 481"/>
                    <a:gd name="T1" fmla="*/ 0 h 616"/>
                    <a:gd name="T2" fmla="*/ 444 w 481"/>
                    <a:gd name="T3" fmla="*/ 405 h 616"/>
                    <a:gd name="T4" fmla="*/ 7 w 481"/>
                    <a:gd name="T5" fmla="*/ 616 h 616"/>
                    <a:gd name="T6" fmla="*/ 82 w 481"/>
                    <a:gd name="T7" fmla="*/ 318 h 616"/>
                    <a:gd name="T8" fmla="*/ 481 w 481"/>
                    <a:gd name="T9" fmla="*/ 0 h 616"/>
                  </a:gdLst>
                  <a:ahLst/>
                  <a:cxnLst>
                    <a:cxn ang="0">
                      <a:pos x="T0" y="T1"/>
                    </a:cxn>
                    <a:cxn ang="0">
                      <a:pos x="T2" y="T3"/>
                    </a:cxn>
                    <a:cxn ang="0">
                      <a:pos x="T4" y="T5"/>
                    </a:cxn>
                    <a:cxn ang="0">
                      <a:pos x="T6" y="T7"/>
                    </a:cxn>
                    <a:cxn ang="0">
                      <a:pos x="T8" y="T9"/>
                    </a:cxn>
                  </a:cxnLst>
                  <a:rect l="0" t="0" r="r" b="b"/>
                  <a:pathLst>
                    <a:path w="481" h="616">
                      <a:moveTo>
                        <a:pt x="481" y="0"/>
                      </a:moveTo>
                      <a:cubicBezTo>
                        <a:pt x="444" y="405"/>
                        <a:pt x="444" y="405"/>
                        <a:pt x="444" y="405"/>
                      </a:cubicBezTo>
                      <a:cubicBezTo>
                        <a:pt x="7" y="616"/>
                        <a:pt x="7" y="616"/>
                        <a:pt x="7" y="616"/>
                      </a:cubicBezTo>
                      <a:cubicBezTo>
                        <a:pt x="7" y="616"/>
                        <a:pt x="0" y="423"/>
                        <a:pt x="82" y="318"/>
                      </a:cubicBezTo>
                      <a:cubicBezTo>
                        <a:pt x="143" y="238"/>
                        <a:pt x="481" y="0"/>
                        <a:pt x="481" y="0"/>
                      </a:cubicBezTo>
                      <a:close/>
                    </a:path>
                  </a:pathLst>
                </a:custGeom>
                <a:solidFill>
                  <a:srgbClr val="F9BB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142"/>
                <p:cNvSpPr>
                  <a:spLocks/>
                </p:cNvSpPr>
                <p:nvPr/>
              </p:nvSpPr>
              <p:spPr bwMode="auto">
                <a:xfrm>
                  <a:off x="6953737" y="5660141"/>
                  <a:ext cx="170972" cy="219415"/>
                </a:xfrm>
                <a:custGeom>
                  <a:avLst/>
                  <a:gdLst>
                    <a:gd name="T0" fmla="*/ 82 w 481"/>
                    <a:gd name="T1" fmla="*/ 318 h 616"/>
                    <a:gd name="T2" fmla="*/ 481 w 481"/>
                    <a:gd name="T3" fmla="*/ 0 h 616"/>
                    <a:gd name="T4" fmla="*/ 462 w 481"/>
                    <a:gd name="T5" fmla="*/ 215 h 616"/>
                    <a:gd name="T6" fmla="*/ 149 w 481"/>
                    <a:gd name="T7" fmla="*/ 413 h 616"/>
                    <a:gd name="T8" fmla="*/ 67 w 481"/>
                    <a:gd name="T9" fmla="*/ 587 h 616"/>
                    <a:gd name="T10" fmla="*/ 7 w 481"/>
                    <a:gd name="T11" fmla="*/ 616 h 616"/>
                    <a:gd name="T12" fmla="*/ 82 w 481"/>
                    <a:gd name="T13" fmla="*/ 318 h 616"/>
                  </a:gdLst>
                  <a:ahLst/>
                  <a:cxnLst>
                    <a:cxn ang="0">
                      <a:pos x="T0" y="T1"/>
                    </a:cxn>
                    <a:cxn ang="0">
                      <a:pos x="T2" y="T3"/>
                    </a:cxn>
                    <a:cxn ang="0">
                      <a:pos x="T4" y="T5"/>
                    </a:cxn>
                    <a:cxn ang="0">
                      <a:pos x="T6" y="T7"/>
                    </a:cxn>
                    <a:cxn ang="0">
                      <a:pos x="T8" y="T9"/>
                    </a:cxn>
                    <a:cxn ang="0">
                      <a:pos x="T10" y="T11"/>
                    </a:cxn>
                    <a:cxn ang="0">
                      <a:pos x="T12" y="T13"/>
                    </a:cxn>
                  </a:cxnLst>
                  <a:rect l="0" t="0" r="r" b="b"/>
                  <a:pathLst>
                    <a:path w="481" h="616">
                      <a:moveTo>
                        <a:pt x="82" y="318"/>
                      </a:moveTo>
                      <a:cubicBezTo>
                        <a:pt x="143" y="238"/>
                        <a:pt x="481" y="0"/>
                        <a:pt x="481" y="0"/>
                      </a:cubicBezTo>
                      <a:cubicBezTo>
                        <a:pt x="462" y="215"/>
                        <a:pt x="462" y="215"/>
                        <a:pt x="462" y="215"/>
                      </a:cubicBezTo>
                      <a:cubicBezTo>
                        <a:pt x="318" y="292"/>
                        <a:pt x="210" y="355"/>
                        <a:pt x="149" y="413"/>
                      </a:cubicBezTo>
                      <a:cubicBezTo>
                        <a:pt x="117" y="444"/>
                        <a:pt x="92" y="517"/>
                        <a:pt x="67" y="587"/>
                      </a:cubicBezTo>
                      <a:cubicBezTo>
                        <a:pt x="7" y="616"/>
                        <a:pt x="7" y="616"/>
                        <a:pt x="7" y="616"/>
                      </a:cubicBezTo>
                      <a:cubicBezTo>
                        <a:pt x="7" y="616"/>
                        <a:pt x="0" y="423"/>
                        <a:pt x="82" y="318"/>
                      </a:cubicBezTo>
                      <a:close/>
                    </a:path>
                  </a:pathLst>
                </a:custGeom>
                <a:solidFill>
                  <a:srgbClr val="EAA1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143"/>
                <p:cNvSpPr>
                  <a:spLocks/>
                </p:cNvSpPr>
                <p:nvPr/>
              </p:nvSpPr>
              <p:spPr bwMode="auto">
                <a:xfrm>
                  <a:off x="6970835" y="5811168"/>
                  <a:ext cx="51292" cy="62690"/>
                </a:xfrm>
                <a:custGeom>
                  <a:avLst/>
                  <a:gdLst>
                    <a:gd name="T0" fmla="*/ 0 w 147"/>
                    <a:gd name="T1" fmla="*/ 177 h 177"/>
                    <a:gd name="T2" fmla="*/ 11 w 147"/>
                    <a:gd name="T3" fmla="*/ 115 h 177"/>
                    <a:gd name="T4" fmla="*/ 137 w 147"/>
                    <a:gd name="T5" fmla="*/ 0 h 177"/>
                    <a:gd name="T6" fmla="*/ 147 w 147"/>
                    <a:gd name="T7" fmla="*/ 106 h 177"/>
                    <a:gd name="T8" fmla="*/ 0 w 147"/>
                    <a:gd name="T9" fmla="*/ 177 h 177"/>
                  </a:gdLst>
                  <a:ahLst/>
                  <a:cxnLst>
                    <a:cxn ang="0">
                      <a:pos x="T0" y="T1"/>
                    </a:cxn>
                    <a:cxn ang="0">
                      <a:pos x="T2" y="T3"/>
                    </a:cxn>
                    <a:cxn ang="0">
                      <a:pos x="T4" y="T5"/>
                    </a:cxn>
                    <a:cxn ang="0">
                      <a:pos x="T6" y="T7"/>
                    </a:cxn>
                    <a:cxn ang="0">
                      <a:pos x="T8" y="T9"/>
                    </a:cxn>
                  </a:cxnLst>
                  <a:rect l="0" t="0" r="r" b="b"/>
                  <a:pathLst>
                    <a:path w="147" h="177">
                      <a:moveTo>
                        <a:pt x="0" y="177"/>
                      </a:moveTo>
                      <a:cubicBezTo>
                        <a:pt x="2" y="155"/>
                        <a:pt x="6" y="132"/>
                        <a:pt x="11" y="115"/>
                      </a:cubicBezTo>
                      <a:cubicBezTo>
                        <a:pt x="28" y="59"/>
                        <a:pt x="137" y="0"/>
                        <a:pt x="137" y="0"/>
                      </a:cubicBezTo>
                      <a:cubicBezTo>
                        <a:pt x="147" y="106"/>
                        <a:pt x="147" y="106"/>
                        <a:pt x="147" y="106"/>
                      </a:cubicBezTo>
                      <a:lnTo>
                        <a:pt x="0" y="177"/>
                      </a:lnTo>
                      <a:close/>
                    </a:path>
                  </a:pathLst>
                </a:custGeom>
                <a:solidFill>
                  <a:srgbClr val="FFE2C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144"/>
                <p:cNvSpPr>
                  <a:spLocks/>
                </p:cNvSpPr>
                <p:nvPr/>
              </p:nvSpPr>
              <p:spPr bwMode="auto">
                <a:xfrm>
                  <a:off x="7007880" y="5551859"/>
                  <a:ext cx="133929" cy="202318"/>
                </a:xfrm>
                <a:custGeom>
                  <a:avLst/>
                  <a:gdLst>
                    <a:gd name="T0" fmla="*/ 274 w 387"/>
                    <a:gd name="T1" fmla="*/ 0 h 572"/>
                    <a:gd name="T2" fmla="*/ 387 w 387"/>
                    <a:gd name="T3" fmla="*/ 353 h 572"/>
                    <a:gd name="T4" fmla="*/ 69 w 387"/>
                    <a:gd name="T5" fmla="*/ 572 h 572"/>
                    <a:gd name="T6" fmla="*/ 71 w 387"/>
                    <a:gd name="T7" fmla="*/ 352 h 572"/>
                    <a:gd name="T8" fmla="*/ 170 w 387"/>
                    <a:gd name="T9" fmla="*/ 240 h 572"/>
                    <a:gd name="T10" fmla="*/ 274 w 387"/>
                    <a:gd name="T11" fmla="*/ 0 h 572"/>
                  </a:gdLst>
                  <a:ahLst/>
                  <a:cxnLst>
                    <a:cxn ang="0">
                      <a:pos x="T0" y="T1"/>
                    </a:cxn>
                    <a:cxn ang="0">
                      <a:pos x="T2" y="T3"/>
                    </a:cxn>
                    <a:cxn ang="0">
                      <a:pos x="T4" y="T5"/>
                    </a:cxn>
                    <a:cxn ang="0">
                      <a:pos x="T6" y="T7"/>
                    </a:cxn>
                    <a:cxn ang="0">
                      <a:pos x="T8" y="T9"/>
                    </a:cxn>
                    <a:cxn ang="0">
                      <a:pos x="T10" y="T11"/>
                    </a:cxn>
                  </a:cxnLst>
                  <a:rect l="0" t="0" r="r" b="b"/>
                  <a:pathLst>
                    <a:path w="387" h="572">
                      <a:moveTo>
                        <a:pt x="274" y="0"/>
                      </a:moveTo>
                      <a:cubicBezTo>
                        <a:pt x="387" y="353"/>
                        <a:pt x="387" y="353"/>
                        <a:pt x="387" y="353"/>
                      </a:cubicBezTo>
                      <a:cubicBezTo>
                        <a:pt x="69" y="572"/>
                        <a:pt x="69" y="572"/>
                        <a:pt x="69" y="572"/>
                      </a:cubicBezTo>
                      <a:cubicBezTo>
                        <a:pt x="69" y="572"/>
                        <a:pt x="0" y="466"/>
                        <a:pt x="71" y="352"/>
                      </a:cubicBezTo>
                      <a:cubicBezTo>
                        <a:pt x="125" y="265"/>
                        <a:pt x="170" y="240"/>
                        <a:pt x="170" y="240"/>
                      </a:cubicBezTo>
                      <a:lnTo>
                        <a:pt x="274" y="0"/>
                      </a:lnTo>
                      <a:close/>
                    </a:path>
                  </a:pathLst>
                </a:custGeom>
                <a:solidFill>
                  <a:srgbClr val="F9BB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145"/>
                <p:cNvSpPr>
                  <a:spLocks/>
                </p:cNvSpPr>
                <p:nvPr/>
              </p:nvSpPr>
              <p:spPr bwMode="auto">
                <a:xfrm>
                  <a:off x="7039224" y="5680089"/>
                  <a:ext cx="48443" cy="68389"/>
                </a:xfrm>
                <a:custGeom>
                  <a:avLst/>
                  <a:gdLst>
                    <a:gd name="T0" fmla="*/ 133 w 133"/>
                    <a:gd name="T1" fmla="*/ 100 h 190"/>
                    <a:gd name="T2" fmla="*/ 2 w 133"/>
                    <a:gd name="T3" fmla="*/ 190 h 190"/>
                    <a:gd name="T4" fmla="*/ 1 w 133"/>
                    <a:gd name="T5" fmla="*/ 137 h 190"/>
                    <a:gd name="T6" fmla="*/ 101 w 133"/>
                    <a:gd name="T7" fmla="*/ 0 h 190"/>
                    <a:gd name="T8" fmla="*/ 133 w 133"/>
                    <a:gd name="T9" fmla="*/ 100 h 190"/>
                  </a:gdLst>
                  <a:ahLst/>
                  <a:cxnLst>
                    <a:cxn ang="0">
                      <a:pos x="T0" y="T1"/>
                    </a:cxn>
                    <a:cxn ang="0">
                      <a:pos x="T2" y="T3"/>
                    </a:cxn>
                    <a:cxn ang="0">
                      <a:pos x="T4" y="T5"/>
                    </a:cxn>
                    <a:cxn ang="0">
                      <a:pos x="T6" y="T7"/>
                    </a:cxn>
                    <a:cxn ang="0">
                      <a:pos x="T8" y="T9"/>
                    </a:cxn>
                  </a:cxnLst>
                  <a:rect l="0" t="0" r="r" b="b"/>
                  <a:pathLst>
                    <a:path w="133" h="190">
                      <a:moveTo>
                        <a:pt x="133" y="100"/>
                      </a:moveTo>
                      <a:cubicBezTo>
                        <a:pt x="2" y="190"/>
                        <a:pt x="2" y="190"/>
                        <a:pt x="2" y="190"/>
                      </a:cubicBezTo>
                      <a:cubicBezTo>
                        <a:pt x="0" y="171"/>
                        <a:pt x="0" y="152"/>
                        <a:pt x="1" y="137"/>
                      </a:cubicBezTo>
                      <a:cubicBezTo>
                        <a:pt x="7" y="78"/>
                        <a:pt x="101" y="0"/>
                        <a:pt x="101" y="0"/>
                      </a:cubicBezTo>
                      <a:lnTo>
                        <a:pt x="133" y="100"/>
                      </a:lnTo>
                      <a:close/>
                    </a:path>
                  </a:pathLst>
                </a:custGeom>
                <a:solidFill>
                  <a:srgbClr val="FFE2C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146"/>
                <p:cNvSpPr>
                  <a:spLocks/>
                </p:cNvSpPr>
                <p:nvPr/>
              </p:nvSpPr>
              <p:spPr bwMode="auto">
                <a:xfrm>
                  <a:off x="7039224" y="5551859"/>
                  <a:ext cx="88337" cy="113982"/>
                </a:xfrm>
                <a:custGeom>
                  <a:avLst/>
                  <a:gdLst>
                    <a:gd name="T0" fmla="*/ 182 w 250"/>
                    <a:gd name="T1" fmla="*/ 0 h 320"/>
                    <a:gd name="T2" fmla="*/ 250 w 250"/>
                    <a:gd name="T3" fmla="*/ 214 h 320"/>
                    <a:gd name="T4" fmla="*/ 29 w 250"/>
                    <a:gd name="T5" fmla="*/ 291 h 320"/>
                    <a:gd name="T6" fmla="*/ 0 w 250"/>
                    <a:gd name="T7" fmla="*/ 320 h 320"/>
                    <a:gd name="T8" fmla="*/ 78 w 250"/>
                    <a:gd name="T9" fmla="*/ 240 h 320"/>
                    <a:gd name="T10" fmla="*/ 182 w 250"/>
                    <a:gd name="T11" fmla="*/ 0 h 320"/>
                  </a:gdLst>
                  <a:ahLst/>
                  <a:cxnLst>
                    <a:cxn ang="0">
                      <a:pos x="T0" y="T1"/>
                    </a:cxn>
                    <a:cxn ang="0">
                      <a:pos x="T2" y="T3"/>
                    </a:cxn>
                    <a:cxn ang="0">
                      <a:pos x="T4" y="T5"/>
                    </a:cxn>
                    <a:cxn ang="0">
                      <a:pos x="T6" y="T7"/>
                    </a:cxn>
                    <a:cxn ang="0">
                      <a:pos x="T8" y="T9"/>
                    </a:cxn>
                    <a:cxn ang="0">
                      <a:pos x="T10" y="T11"/>
                    </a:cxn>
                  </a:cxnLst>
                  <a:rect l="0" t="0" r="r" b="b"/>
                  <a:pathLst>
                    <a:path w="250" h="320">
                      <a:moveTo>
                        <a:pt x="182" y="0"/>
                      </a:moveTo>
                      <a:cubicBezTo>
                        <a:pt x="250" y="214"/>
                        <a:pt x="250" y="214"/>
                        <a:pt x="250" y="214"/>
                      </a:cubicBezTo>
                      <a:cubicBezTo>
                        <a:pt x="148" y="221"/>
                        <a:pt x="90" y="228"/>
                        <a:pt x="29" y="291"/>
                      </a:cubicBezTo>
                      <a:cubicBezTo>
                        <a:pt x="19" y="301"/>
                        <a:pt x="9" y="311"/>
                        <a:pt x="0" y="320"/>
                      </a:cubicBezTo>
                      <a:cubicBezTo>
                        <a:pt x="44" y="259"/>
                        <a:pt x="78" y="240"/>
                        <a:pt x="78" y="240"/>
                      </a:cubicBezTo>
                      <a:lnTo>
                        <a:pt x="182" y="0"/>
                      </a:lnTo>
                      <a:close/>
                    </a:path>
                  </a:pathLst>
                </a:custGeom>
                <a:solidFill>
                  <a:srgbClr val="EAA1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47"/>
                <p:cNvSpPr>
                  <a:spLocks/>
                </p:cNvSpPr>
                <p:nvPr/>
              </p:nvSpPr>
              <p:spPr bwMode="auto">
                <a:xfrm>
                  <a:off x="7010728" y="5309649"/>
                  <a:ext cx="185221" cy="131079"/>
                </a:xfrm>
                <a:custGeom>
                  <a:avLst/>
                  <a:gdLst>
                    <a:gd name="T0" fmla="*/ 24 w 527"/>
                    <a:gd name="T1" fmla="*/ 84 h 372"/>
                    <a:gd name="T2" fmla="*/ 83 w 527"/>
                    <a:gd name="T3" fmla="*/ 232 h 372"/>
                    <a:gd name="T4" fmla="*/ 355 w 527"/>
                    <a:gd name="T5" fmla="*/ 348 h 372"/>
                    <a:gd name="T6" fmla="*/ 502 w 527"/>
                    <a:gd name="T7" fmla="*/ 288 h 372"/>
                    <a:gd name="T8" fmla="*/ 502 w 527"/>
                    <a:gd name="T9" fmla="*/ 288 h 372"/>
                    <a:gd name="T10" fmla="*/ 443 w 527"/>
                    <a:gd name="T11" fmla="*/ 141 h 372"/>
                    <a:gd name="T12" fmla="*/ 172 w 527"/>
                    <a:gd name="T13" fmla="*/ 25 h 372"/>
                    <a:gd name="T14" fmla="*/ 24 w 527"/>
                    <a:gd name="T15" fmla="*/ 84 h 3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7" h="372">
                      <a:moveTo>
                        <a:pt x="24" y="84"/>
                      </a:moveTo>
                      <a:cubicBezTo>
                        <a:pt x="0" y="142"/>
                        <a:pt x="26" y="208"/>
                        <a:pt x="83" y="232"/>
                      </a:cubicBezTo>
                      <a:cubicBezTo>
                        <a:pt x="355" y="348"/>
                        <a:pt x="355" y="348"/>
                        <a:pt x="355" y="348"/>
                      </a:cubicBezTo>
                      <a:cubicBezTo>
                        <a:pt x="412" y="372"/>
                        <a:pt x="478" y="346"/>
                        <a:pt x="502" y="288"/>
                      </a:cubicBezTo>
                      <a:cubicBezTo>
                        <a:pt x="502" y="288"/>
                        <a:pt x="502" y="288"/>
                        <a:pt x="502" y="288"/>
                      </a:cubicBezTo>
                      <a:cubicBezTo>
                        <a:pt x="527" y="231"/>
                        <a:pt x="500" y="165"/>
                        <a:pt x="443" y="141"/>
                      </a:cubicBezTo>
                      <a:cubicBezTo>
                        <a:pt x="172" y="25"/>
                        <a:pt x="172" y="25"/>
                        <a:pt x="172" y="25"/>
                      </a:cubicBezTo>
                      <a:cubicBezTo>
                        <a:pt x="115" y="0"/>
                        <a:pt x="48" y="27"/>
                        <a:pt x="24" y="84"/>
                      </a:cubicBezTo>
                      <a:close/>
                    </a:path>
                  </a:pathLst>
                </a:custGeom>
                <a:solidFill>
                  <a:srgbClr val="25726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48"/>
                <p:cNvSpPr>
                  <a:spLocks/>
                </p:cNvSpPr>
                <p:nvPr/>
              </p:nvSpPr>
              <p:spPr bwMode="auto">
                <a:xfrm>
                  <a:off x="6577598" y="5472072"/>
                  <a:ext cx="453077" cy="547111"/>
                </a:xfrm>
                <a:custGeom>
                  <a:avLst/>
                  <a:gdLst>
                    <a:gd name="T0" fmla="*/ 1285 w 1285"/>
                    <a:gd name="T1" fmla="*/ 55 h 1556"/>
                    <a:gd name="T2" fmla="*/ 1091 w 1285"/>
                    <a:gd name="T3" fmla="*/ 448 h 1556"/>
                    <a:gd name="T4" fmla="*/ 837 w 1285"/>
                    <a:gd name="T5" fmla="*/ 984 h 1556"/>
                    <a:gd name="T6" fmla="*/ 176 w 1285"/>
                    <a:gd name="T7" fmla="*/ 764 h 1556"/>
                    <a:gd name="T8" fmla="*/ 1043 w 1285"/>
                    <a:gd name="T9" fmla="*/ 0 h 1556"/>
                    <a:gd name="T10" fmla="*/ 1285 w 1285"/>
                    <a:gd name="T11" fmla="*/ 55 h 1556"/>
                  </a:gdLst>
                  <a:ahLst/>
                  <a:cxnLst>
                    <a:cxn ang="0">
                      <a:pos x="T0" y="T1"/>
                    </a:cxn>
                    <a:cxn ang="0">
                      <a:pos x="T2" y="T3"/>
                    </a:cxn>
                    <a:cxn ang="0">
                      <a:pos x="T4" y="T5"/>
                    </a:cxn>
                    <a:cxn ang="0">
                      <a:pos x="T6" y="T7"/>
                    </a:cxn>
                    <a:cxn ang="0">
                      <a:pos x="T8" y="T9"/>
                    </a:cxn>
                    <a:cxn ang="0">
                      <a:pos x="T10" y="T11"/>
                    </a:cxn>
                  </a:cxnLst>
                  <a:rect l="0" t="0" r="r" b="b"/>
                  <a:pathLst>
                    <a:path w="1285" h="1556">
                      <a:moveTo>
                        <a:pt x="1285" y="55"/>
                      </a:moveTo>
                      <a:cubicBezTo>
                        <a:pt x="1285" y="55"/>
                        <a:pt x="1170" y="244"/>
                        <a:pt x="1091" y="448"/>
                      </a:cubicBezTo>
                      <a:cubicBezTo>
                        <a:pt x="1016" y="641"/>
                        <a:pt x="960" y="872"/>
                        <a:pt x="837" y="984"/>
                      </a:cubicBezTo>
                      <a:cubicBezTo>
                        <a:pt x="211" y="1556"/>
                        <a:pt x="0" y="949"/>
                        <a:pt x="176" y="764"/>
                      </a:cubicBezTo>
                      <a:cubicBezTo>
                        <a:pt x="312" y="620"/>
                        <a:pt x="1043" y="0"/>
                        <a:pt x="1043" y="0"/>
                      </a:cubicBezTo>
                      <a:lnTo>
                        <a:pt x="1285" y="55"/>
                      </a:lnTo>
                      <a:close/>
                    </a:path>
                  </a:pathLst>
                </a:custGeom>
                <a:solidFill>
                  <a:srgbClr val="F9BB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49"/>
                <p:cNvSpPr>
                  <a:spLocks/>
                </p:cNvSpPr>
                <p:nvPr/>
              </p:nvSpPr>
              <p:spPr bwMode="auto">
                <a:xfrm>
                  <a:off x="6785616" y="5335294"/>
                  <a:ext cx="344795" cy="296352"/>
                </a:xfrm>
                <a:custGeom>
                  <a:avLst/>
                  <a:gdLst>
                    <a:gd name="T0" fmla="*/ 56 w 978"/>
                    <a:gd name="T1" fmla="*/ 759 h 839"/>
                    <a:gd name="T2" fmla="*/ 398 w 978"/>
                    <a:gd name="T3" fmla="*/ 609 h 839"/>
                    <a:gd name="T4" fmla="*/ 398 w 978"/>
                    <a:gd name="T5" fmla="*/ 609 h 839"/>
                    <a:gd name="T6" fmla="*/ 473 w 978"/>
                    <a:gd name="T7" fmla="*/ 778 h 839"/>
                    <a:gd name="T8" fmla="*/ 922 w 978"/>
                    <a:gd name="T9" fmla="*/ 269 h 839"/>
                    <a:gd name="T10" fmla="*/ 915 w 978"/>
                    <a:gd name="T11" fmla="*/ 57 h 839"/>
                    <a:gd name="T12" fmla="*/ 915 w 978"/>
                    <a:gd name="T13" fmla="*/ 57 h 839"/>
                    <a:gd name="T14" fmla="*/ 703 w 978"/>
                    <a:gd name="T15" fmla="*/ 64 h 839"/>
                    <a:gd name="T16" fmla="*/ 56 w 978"/>
                    <a:gd name="T17" fmla="*/ 759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8" h="839">
                      <a:moveTo>
                        <a:pt x="56" y="759"/>
                      </a:moveTo>
                      <a:cubicBezTo>
                        <a:pt x="0" y="820"/>
                        <a:pt x="338" y="552"/>
                        <a:pt x="398" y="609"/>
                      </a:cubicBezTo>
                      <a:cubicBezTo>
                        <a:pt x="398" y="609"/>
                        <a:pt x="398" y="609"/>
                        <a:pt x="398" y="609"/>
                      </a:cubicBezTo>
                      <a:cubicBezTo>
                        <a:pt x="459" y="666"/>
                        <a:pt x="416" y="839"/>
                        <a:pt x="473" y="778"/>
                      </a:cubicBezTo>
                      <a:cubicBezTo>
                        <a:pt x="922" y="269"/>
                        <a:pt x="922" y="269"/>
                        <a:pt x="922" y="269"/>
                      </a:cubicBezTo>
                      <a:cubicBezTo>
                        <a:pt x="978" y="208"/>
                        <a:pt x="975" y="113"/>
                        <a:pt x="915" y="57"/>
                      </a:cubicBezTo>
                      <a:cubicBezTo>
                        <a:pt x="915" y="57"/>
                        <a:pt x="915" y="57"/>
                        <a:pt x="915" y="57"/>
                      </a:cubicBezTo>
                      <a:cubicBezTo>
                        <a:pt x="854" y="0"/>
                        <a:pt x="759" y="4"/>
                        <a:pt x="703" y="64"/>
                      </a:cubicBezTo>
                      <a:lnTo>
                        <a:pt x="56" y="759"/>
                      </a:lnTo>
                      <a:close/>
                    </a:path>
                  </a:pathLst>
                </a:custGeom>
                <a:solidFill>
                  <a:srgbClr val="F9BB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50"/>
                <p:cNvSpPr>
                  <a:spLocks/>
                </p:cNvSpPr>
                <p:nvPr/>
              </p:nvSpPr>
              <p:spPr bwMode="auto">
                <a:xfrm>
                  <a:off x="7036375" y="5358090"/>
                  <a:ext cx="71239" cy="68389"/>
                </a:xfrm>
                <a:custGeom>
                  <a:avLst/>
                  <a:gdLst>
                    <a:gd name="T0" fmla="*/ 198 w 198"/>
                    <a:gd name="T1" fmla="*/ 117 h 194"/>
                    <a:gd name="T2" fmla="*/ 155 w 198"/>
                    <a:gd name="T3" fmla="*/ 162 h 194"/>
                    <a:gd name="T4" fmla="*/ 38 w 198"/>
                    <a:gd name="T5" fmla="*/ 162 h 194"/>
                    <a:gd name="T6" fmla="*/ 31 w 198"/>
                    <a:gd name="T7" fmla="*/ 45 h 194"/>
                    <a:gd name="T8" fmla="*/ 74 w 198"/>
                    <a:gd name="T9" fmla="*/ 0 h 194"/>
                    <a:gd name="T10" fmla="*/ 142 w 198"/>
                    <a:gd name="T11" fmla="*/ 45 h 194"/>
                    <a:gd name="T12" fmla="*/ 198 w 198"/>
                    <a:gd name="T13" fmla="*/ 117 h 194"/>
                  </a:gdLst>
                  <a:ahLst/>
                  <a:cxnLst>
                    <a:cxn ang="0">
                      <a:pos x="T0" y="T1"/>
                    </a:cxn>
                    <a:cxn ang="0">
                      <a:pos x="T2" y="T3"/>
                    </a:cxn>
                    <a:cxn ang="0">
                      <a:pos x="T4" y="T5"/>
                    </a:cxn>
                    <a:cxn ang="0">
                      <a:pos x="T6" y="T7"/>
                    </a:cxn>
                    <a:cxn ang="0">
                      <a:pos x="T8" y="T9"/>
                    </a:cxn>
                    <a:cxn ang="0">
                      <a:pos x="T10" y="T11"/>
                    </a:cxn>
                    <a:cxn ang="0">
                      <a:pos x="T12" y="T13"/>
                    </a:cxn>
                  </a:cxnLst>
                  <a:rect l="0" t="0" r="r" b="b"/>
                  <a:pathLst>
                    <a:path w="198" h="194">
                      <a:moveTo>
                        <a:pt x="198" y="117"/>
                      </a:moveTo>
                      <a:cubicBezTo>
                        <a:pt x="155" y="162"/>
                        <a:pt x="155" y="162"/>
                        <a:pt x="155" y="162"/>
                      </a:cubicBezTo>
                      <a:cubicBezTo>
                        <a:pt x="125" y="194"/>
                        <a:pt x="72" y="194"/>
                        <a:pt x="38" y="162"/>
                      </a:cubicBezTo>
                      <a:cubicBezTo>
                        <a:pt x="4" y="130"/>
                        <a:pt x="0" y="78"/>
                        <a:pt x="31" y="45"/>
                      </a:cubicBezTo>
                      <a:cubicBezTo>
                        <a:pt x="74" y="0"/>
                        <a:pt x="74" y="0"/>
                        <a:pt x="74" y="0"/>
                      </a:cubicBezTo>
                      <a:cubicBezTo>
                        <a:pt x="74" y="0"/>
                        <a:pt x="101" y="6"/>
                        <a:pt x="142" y="45"/>
                      </a:cubicBezTo>
                      <a:cubicBezTo>
                        <a:pt x="193" y="93"/>
                        <a:pt x="190" y="99"/>
                        <a:pt x="198" y="117"/>
                      </a:cubicBezTo>
                      <a:close/>
                    </a:path>
                  </a:pathLst>
                </a:custGeom>
                <a:solidFill>
                  <a:srgbClr val="FFE2C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51"/>
                <p:cNvSpPr>
                  <a:spLocks/>
                </p:cNvSpPr>
                <p:nvPr/>
              </p:nvSpPr>
              <p:spPr bwMode="auto">
                <a:xfrm>
                  <a:off x="6970835" y="5452126"/>
                  <a:ext cx="51292" cy="48443"/>
                </a:xfrm>
                <a:custGeom>
                  <a:avLst/>
                  <a:gdLst>
                    <a:gd name="T0" fmla="*/ 141 w 144"/>
                    <a:gd name="T1" fmla="*/ 133 h 137"/>
                    <a:gd name="T2" fmla="*/ 140 w 144"/>
                    <a:gd name="T3" fmla="*/ 120 h 137"/>
                    <a:gd name="T4" fmla="*/ 16 w 144"/>
                    <a:gd name="T5" fmla="*/ 4 h 137"/>
                    <a:gd name="T6" fmla="*/ 3 w 144"/>
                    <a:gd name="T7" fmla="*/ 4 h 137"/>
                    <a:gd name="T8" fmla="*/ 3 w 144"/>
                    <a:gd name="T9" fmla="*/ 4 h 137"/>
                    <a:gd name="T10" fmla="*/ 4 w 144"/>
                    <a:gd name="T11" fmla="*/ 17 h 137"/>
                    <a:gd name="T12" fmla="*/ 127 w 144"/>
                    <a:gd name="T13" fmla="*/ 133 h 137"/>
                    <a:gd name="T14" fmla="*/ 141 w 144"/>
                    <a:gd name="T15" fmla="*/ 133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137">
                      <a:moveTo>
                        <a:pt x="141" y="133"/>
                      </a:moveTo>
                      <a:cubicBezTo>
                        <a:pt x="144" y="129"/>
                        <a:pt x="144" y="123"/>
                        <a:pt x="140" y="120"/>
                      </a:cubicBezTo>
                      <a:cubicBezTo>
                        <a:pt x="16" y="4"/>
                        <a:pt x="16" y="4"/>
                        <a:pt x="16" y="4"/>
                      </a:cubicBezTo>
                      <a:cubicBezTo>
                        <a:pt x="13" y="0"/>
                        <a:pt x="7" y="0"/>
                        <a:pt x="3" y="4"/>
                      </a:cubicBezTo>
                      <a:cubicBezTo>
                        <a:pt x="3" y="4"/>
                        <a:pt x="3" y="4"/>
                        <a:pt x="3" y="4"/>
                      </a:cubicBezTo>
                      <a:cubicBezTo>
                        <a:pt x="0" y="7"/>
                        <a:pt x="0" y="13"/>
                        <a:pt x="4" y="17"/>
                      </a:cubicBezTo>
                      <a:cubicBezTo>
                        <a:pt x="127" y="133"/>
                        <a:pt x="127" y="133"/>
                        <a:pt x="127" y="133"/>
                      </a:cubicBezTo>
                      <a:cubicBezTo>
                        <a:pt x="131" y="137"/>
                        <a:pt x="137" y="137"/>
                        <a:pt x="141" y="133"/>
                      </a:cubicBezTo>
                      <a:close/>
                    </a:path>
                  </a:pathLst>
                </a:custGeom>
                <a:solidFill>
                  <a:srgbClr val="FFE2C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152"/>
                <p:cNvSpPr>
                  <a:spLocks/>
                </p:cNvSpPr>
                <p:nvPr/>
              </p:nvSpPr>
              <p:spPr bwMode="auto">
                <a:xfrm>
                  <a:off x="6993631" y="5449276"/>
                  <a:ext cx="28495" cy="28495"/>
                </a:xfrm>
                <a:custGeom>
                  <a:avLst/>
                  <a:gdLst>
                    <a:gd name="T0" fmla="*/ 77 w 80"/>
                    <a:gd name="T1" fmla="*/ 72 h 75"/>
                    <a:gd name="T2" fmla="*/ 76 w 80"/>
                    <a:gd name="T3" fmla="*/ 60 h 75"/>
                    <a:gd name="T4" fmla="*/ 15 w 80"/>
                    <a:gd name="T5" fmla="*/ 3 h 75"/>
                    <a:gd name="T6" fmla="*/ 3 w 80"/>
                    <a:gd name="T7" fmla="*/ 3 h 75"/>
                    <a:gd name="T8" fmla="*/ 3 w 80"/>
                    <a:gd name="T9" fmla="*/ 3 h 75"/>
                    <a:gd name="T10" fmla="*/ 4 w 80"/>
                    <a:gd name="T11" fmla="*/ 15 h 75"/>
                    <a:gd name="T12" fmla="*/ 65 w 80"/>
                    <a:gd name="T13" fmla="*/ 72 h 75"/>
                    <a:gd name="T14" fmla="*/ 77 w 80"/>
                    <a:gd name="T15" fmla="*/ 72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75">
                      <a:moveTo>
                        <a:pt x="77" y="72"/>
                      </a:moveTo>
                      <a:cubicBezTo>
                        <a:pt x="80" y="69"/>
                        <a:pt x="79" y="64"/>
                        <a:pt x="76" y="60"/>
                      </a:cubicBezTo>
                      <a:cubicBezTo>
                        <a:pt x="15" y="3"/>
                        <a:pt x="15" y="3"/>
                        <a:pt x="15" y="3"/>
                      </a:cubicBezTo>
                      <a:cubicBezTo>
                        <a:pt x="11" y="0"/>
                        <a:pt x="6" y="0"/>
                        <a:pt x="3" y="3"/>
                      </a:cubicBezTo>
                      <a:cubicBezTo>
                        <a:pt x="3" y="3"/>
                        <a:pt x="3" y="3"/>
                        <a:pt x="3" y="3"/>
                      </a:cubicBezTo>
                      <a:cubicBezTo>
                        <a:pt x="0" y="6"/>
                        <a:pt x="0" y="11"/>
                        <a:pt x="4" y="15"/>
                      </a:cubicBezTo>
                      <a:cubicBezTo>
                        <a:pt x="65" y="72"/>
                        <a:pt x="65" y="72"/>
                        <a:pt x="65" y="72"/>
                      </a:cubicBezTo>
                      <a:cubicBezTo>
                        <a:pt x="68" y="75"/>
                        <a:pt x="74" y="75"/>
                        <a:pt x="77" y="72"/>
                      </a:cubicBezTo>
                      <a:close/>
                    </a:path>
                  </a:pathLst>
                </a:custGeom>
                <a:solidFill>
                  <a:srgbClr val="FFE2C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59"/>
                <p:cNvSpPr>
                  <a:spLocks/>
                </p:cNvSpPr>
                <p:nvPr/>
              </p:nvSpPr>
              <p:spPr bwMode="auto">
                <a:xfrm>
                  <a:off x="5324134" y="5839663"/>
                  <a:ext cx="1432986" cy="1205160"/>
                </a:xfrm>
                <a:custGeom>
                  <a:avLst/>
                  <a:gdLst>
                    <a:gd name="T0" fmla="*/ 79 w 179"/>
                    <a:gd name="T1" fmla="*/ 0 h 234"/>
                    <a:gd name="T2" fmla="*/ 0 w 179"/>
                    <a:gd name="T3" fmla="*/ 62 h 234"/>
                    <a:gd name="T4" fmla="*/ 0 w 179"/>
                    <a:gd name="T5" fmla="*/ 234 h 234"/>
                    <a:gd name="T6" fmla="*/ 74 w 179"/>
                    <a:gd name="T7" fmla="*/ 234 h 234"/>
                    <a:gd name="T8" fmla="*/ 179 w 179"/>
                    <a:gd name="T9" fmla="*/ 107 h 234"/>
                    <a:gd name="T10" fmla="*/ 79 w 179"/>
                    <a:gd name="T11" fmla="*/ 0 h 234"/>
                    <a:gd name="connsiteX0" fmla="*/ 17146 w 22733"/>
                    <a:gd name="connsiteY0" fmla="*/ 0 h 10000"/>
                    <a:gd name="connsiteX1" fmla="*/ 0 w 22733"/>
                    <a:gd name="connsiteY1" fmla="*/ 8545 h 10000"/>
                    <a:gd name="connsiteX2" fmla="*/ 12733 w 22733"/>
                    <a:gd name="connsiteY2" fmla="*/ 10000 h 10000"/>
                    <a:gd name="connsiteX3" fmla="*/ 16867 w 22733"/>
                    <a:gd name="connsiteY3" fmla="*/ 10000 h 10000"/>
                    <a:gd name="connsiteX4" fmla="*/ 22733 w 22733"/>
                    <a:gd name="connsiteY4" fmla="*/ 4573 h 10000"/>
                    <a:gd name="connsiteX5" fmla="*/ 17146 w 22733"/>
                    <a:gd name="connsiteY5" fmla="*/ 0 h 10000"/>
                    <a:gd name="connsiteX0" fmla="*/ 17146 w 22733"/>
                    <a:gd name="connsiteY0" fmla="*/ 0 h 18074"/>
                    <a:gd name="connsiteX1" fmla="*/ 0 w 22733"/>
                    <a:gd name="connsiteY1" fmla="*/ 8545 h 18074"/>
                    <a:gd name="connsiteX2" fmla="*/ 7204 w 22733"/>
                    <a:gd name="connsiteY2" fmla="*/ 18074 h 18074"/>
                    <a:gd name="connsiteX3" fmla="*/ 16867 w 22733"/>
                    <a:gd name="connsiteY3" fmla="*/ 10000 h 18074"/>
                    <a:gd name="connsiteX4" fmla="*/ 22733 w 22733"/>
                    <a:gd name="connsiteY4" fmla="*/ 4573 h 18074"/>
                    <a:gd name="connsiteX5" fmla="*/ 17146 w 22733"/>
                    <a:gd name="connsiteY5" fmla="*/ 0 h 18074"/>
                    <a:gd name="connsiteX0" fmla="*/ 22507 w 28094"/>
                    <a:gd name="connsiteY0" fmla="*/ 0 h 18074"/>
                    <a:gd name="connsiteX1" fmla="*/ 0 w 28094"/>
                    <a:gd name="connsiteY1" fmla="*/ 13800 h 18074"/>
                    <a:gd name="connsiteX2" fmla="*/ 12565 w 28094"/>
                    <a:gd name="connsiteY2" fmla="*/ 18074 h 18074"/>
                    <a:gd name="connsiteX3" fmla="*/ 22228 w 28094"/>
                    <a:gd name="connsiteY3" fmla="*/ 10000 h 18074"/>
                    <a:gd name="connsiteX4" fmla="*/ 28094 w 28094"/>
                    <a:gd name="connsiteY4" fmla="*/ 4573 h 18074"/>
                    <a:gd name="connsiteX5" fmla="*/ 22507 w 28094"/>
                    <a:gd name="connsiteY5" fmla="*/ 0 h 1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94" h="18074">
                      <a:moveTo>
                        <a:pt x="22507" y="0"/>
                      </a:moveTo>
                      <a:lnTo>
                        <a:pt x="0" y="13800"/>
                      </a:lnTo>
                      <a:lnTo>
                        <a:pt x="12565" y="18074"/>
                      </a:lnTo>
                      <a:lnTo>
                        <a:pt x="22228" y="10000"/>
                      </a:lnTo>
                      <a:lnTo>
                        <a:pt x="28094" y="4573"/>
                      </a:lnTo>
                      <a:lnTo>
                        <a:pt x="22507" y="0"/>
                      </a:lnTo>
                      <a:close/>
                    </a:path>
                  </a:pathLst>
                </a:custGeom>
                <a:solidFill>
                  <a:srgbClr val="E958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spTree>
    <p:extLst>
      <p:ext uri="{BB962C8B-B14F-4D97-AF65-F5344CB8AC3E}">
        <p14:creationId xmlns:p14="http://schemas.microsoft.com/office/powerpoint/2010/main" xmlns="" val="129149998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smtClean="0"/>
              <a:t>Impact on financial ratios</a:t>
            </a:r>
            <a:endParaRPr lang="en-SG" sz="5400" dirty="0"/>
          </a:p>
        </p:txBody>
      </p:sp>
      <p:sp>
        <p:nvSpPr>
          <p:cNvPr id="16" name="Down Arrow 15"/>
          <p:cNvSpPr/>
          <p:nvPr>
            <p:custDataLst>
              <p:tags r:id="rId1"/>
            </p:custDataLst>
          </p:nvPr>
        </p:nvSpPr>
        <p:spPr>
          <a:xfrm rot="10800000">
            <a:off x="858390" y="3124249"/>
            <a:ext cx="916888" cy="642771"/>
          </a:xfrm>
          <a:prstGeom prst="downArrow">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200" dirty="0">
              <a:solidFill>
                <a:prstClr val="white"/>
              </a:solidFill>
            </a:endParaRPr>
          </a:p>
        </p:txBody>
      </p:sp>
      <p:sp>
        <p:nvSpPr>
          <p:cNvPr id="17" name="Down Arrow 16"/>
          <p:cNvSpPr/>
          <p:nvPr>
            <p:custDataLst>
              <p:tags r:id="rId2"/>
            </p:custDataLst>
          </p:nvPr>
        </p:nvSpPr>
        <p:spPr>
          <a:xfrm>
            <a:off x="858390" y="4117308"/>
            <a:ext cx="916888" cy="642771"/>
          </a:xfrm>
          <a:prstGeom prst="down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200" b="1" dirty="0">
              <a:solidFill>
                <a:prstClr val="white"/>
              </a:solidFill>
              <a:latin typeface="Univers for KPMG" panose="020B0603020202020204" pitchFamily="34" charset="0"/>
            </a:endParaRPr>
          </a:p>
        </p:txBody>
      </p:sp>
      <p:grpSp>
        <p:nvGrpSpPr>
          <p:cNvPr id="18" name="Group 17"/>
          <p:cNvGrpSpPr/>
          <p:nvPr/>
        </p:nvGrpSpPr>
        <p:grpSpPr>
          <a:xfrm>
            <a:off x="2219674" y="4187029"/>
            <a:ext cx="5950159" cy="415500"/>
            <a:chOff x="2710566" y="4118663"/>
            <a:chExt cx="6446005" cy="450125"/>
          </a:xfrm>
        </p:grpSpPr>
        <p:sp>
          <p:nvSpPr>
            <p:cNvPr id="19" name="Text Placeholder 1"/>
            <p:cNvSpPr txBox="1">
              <a:spLocks/>
            </p:cNvSpPr>
            <p:nvPr>
              <p:custDataLst>
                <p:tags r:id="rId11"/>
              </p:custDataLst>
            </p:nvPr>
          </p:nvSpPr>
          <p:spPr>
            <a:xfrm>
              <a:off x="2710566" y="4118663"/>
              <a:ext cx="1764519" cy="450125"/>
            </a:xfrm>
            <a:prstGeom prst="rect">
              <a:avLst/>
            </a:prstGeom>
          </p:spPr>
          <p:txBody>
            <a:bodyPr lIns="0" tIns="0" rIns="0" bIns="0"/>
            <a:lstStyle>
              <a:lvl1pPr marL="0" indent="0" algn="l" defTabSz="457200" rtl="0" eaLnBrk="1" latinLnBrk="0" hangingPunct="1">
                <a:spcBef>
                  <a:spcPts val="0"/>
                </a:spcBef>
                <a:spcAft>
                  <a:spcPts val="300"/>
                </a:spcAft>
                <a:buFont typeface="Lucida Grande"/>
                <a:buNone/>
                <a:defRPr sz="2000" b="1" i="0" kern="1200">
                  <a:solidFill>
                    <a:schemeClr val="tx1"/>
                  </a:solidFill>
                  <a:latin typeface="Univers for KPMG"/>
                  <a:ea typeface="+mn-ea"/>
                  <a:cs typeface="Univers for KPMG"/>
                </a:defRPr>
              </a:lvl1pPr>
              <a:lvl2pPr marL="0" indent="0" algn="l" defTabSz="457200" rtl="0" eaLnBrk="1" latinLnBrk="0" hangingPunct="1">
                <a:lnSpc>
                  <a:spcPct val="90000"/>
                </a:lnSpc>
                <a:spcBef>
                  <a:spcPts val="0"/>
                </a:spcBef>
                <a:spcAft>
                  <a:spcPts val="900"/>
                </a:spcAft>
                <a:buFont typeface="Arial"/>
                <a:buNone/>
                <a:defRPr sz="2000" b="0" i="0" kern="1200">
                  <a:solidFill>
                    <a:schemeClr val="tx1"/>
                  </a:solidFill>
                  <a:latin typeface="Univers for KPMG Light"/>
                  <a:ea typeface="+mn-ea"/>
                  <a:cs typeface="Univers for KPMG Light"/>
                </a:defRPr>
              </a:lvl2pPr>
              <a:lvl3pPr marL="228600" indent="-228600" algn="l" defTabSz="457200" rtl="0" eaLnBrk="1" latinLnBrk="0" hangingPunct="1">
                <a:spcBef>
                  <a:spcPts val="0"/>
                </a:spcBef>
                <a:spcAft>
                  <a:spcPts val="300"/>
                </a:spcAft>
                <a:buFont typeface="Lucida Grande"/>
                <a:buChar char="—"/>
                <a:defRPr sz="2000" b="0" i="0" kern="1200">
                  <a:solidFill>
                    <a:schemeClr val="tx1"/>
                  </a:solidFill>
                  <a:latin typeface="Univers for KPMG Light"/>
                  <a:ea typeface="+mn-ea"/>
                  <a:cs typeface="Univers for KPMG Light"/>
                </a:defRPr>
              </a:lvl3pPr>
              <a:lvl4pPr marL="342900" indent="-114300" algn="l" defTabSz="457200" rtl="0" eaLnBrk="1" latinLnBrk="0" hangingPunct="1">
                <a:spcBef>
                  <a:spcPts val="0"/>
                </a:spcBef>
                <a:spcAft>
                  <a:spcPts val="300"/>
                </a:spcAft>
                <a:buFont typeface="Arial"/>
                <a:buChar char="–"/>
                <a:defRPr sz="2000" b="0" i="0" kern="1200">
                  <a:solidFill>
                    <a:schemeClr val="tx1"/>
                  </a:solidFill>
                  <a:latin typeface="Univers for KPMG Light"/>
                  <a:ea typeface="+mn-ea"/>
                  <a:cs typeface="Univers for KPMG Light"/>
                </a:defRPr>
              </a:lvl4pPr>
              <a:lvl5pPr marL="0" indent="0" algn="l" defTabSz="457200" rtl="0" eaLnBrk="1" latinLnBrk="0" hangingPunct="1">
                <a:spcBef>
                  <a:spcPts val="0"/>
                </a:spcBef>
                <a:spcAft>
                  <a:spcPts val="300"/>
                </a:spcAft>
                <a:buFont typeface="Arial"/>
                <a:buNone/>
                <a:defRPr sz="2000" b="0" i="0" kern="1200">
                  <a:solidFill>
                    <a:schemeClr val="accent6"/>
                  </a:solidFill>
                  <a:latin typeface="Univers for KPMG Light"/>
                  <a:ea typeface="+mn-ea"/>
                  <a:cs typeface="Univers for KPMG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GB" sz="2200" dirty="0">
                  <a:solidFill>
                    <a:srgbClr val="6D2077"/>
                  </a:solidFill>
                  <a:latin typeface="Arial" panose="020B0604020202020204" pitchFamily="34" charset="0"/>
                  <a:cs typeface="Arial" panose="020B0604020202020204" pitchFamily="34" charset="0"/>
                </a:rPr>
                <a:t>EPS</a:t>
              </a:r>
            </a:p>
          </p:txBody>
        </p:sp>
        <p:sp>
          <p:nvSpPr>
            <p:cNvPr id="20" name="Text Placeholder 1"/>
            <p:cNvSpPr txBox="1">
              <a:spLocks/>
            </p:cNvSpPr>
            <p:nvPr>
              <p:custDataLst>
                <p:tags r:id="rId12"/>
              </p:custDataLst>
            </p:nvPr>
          </p:nvSpPr>
          <p:spPr>
            <a:xfrm>
              <a:off x="4862000" y="4118663"/>
              <a:ext cx="1764519" cy="450125"/>
            </a:xfrm>
            <a:prstGeom prst="rect">
              <a:avLst/>
            </a:prstGeom>
          </p:spPr>
          <p:txBody>
            <a:bodyPr lIns="0" tIns="0" rIns="0" bIns="0"/>
            <a:lstStyle>
              <a:lvl1pPr marL="0" indent="0" algn="l" defTabSz="457200" rtl="0" eaLnBrk="1" latinLnBrk="0" hangingPunct="1">
                <a:spcBef>
                  <a:spcPts val="0"/>
                </a:spcBef>
                <a:spcAft>
                  <a:spcPts val="300"/>
                </a:spcAft>
                <a:buFont typeface="Lucida Grande"/>
                <a:buNone/>
                <a:defRPr sz="2000" b="1" i="0" kern="1200">
                  <a:solidFill>
                    <a:schemeClr val="tx1"/>
                  </a:solidFill>
                  <a:latin typeface="Univers for KPMG"/>
                  <a:ea typeface="+mn-ea"/>
                  <a:cs typeface="Univers for KPMG"/>
                </a:defRPr>
              </a:lvl1pPr>
              <a:lvl2pPr marL="0" indent="0" algn="l" defTabSz="457200" rtl="0" eaLnBrk="1" latinLnBrk="0" hangingPunct="1">
                <a:lnSpc>
                  <a:spcPct val="90000"/>
                </a:lnSpc>
                <a:spcBef>
                  <a:spcPts val="0"/>
                </a:spcBef>
                <a:spcAft>
                  <a:spcPts val="900"/>
                </a:spcAft>
                <a:buFont typeface="Arial"/>
                <a:buNone/>
                <a:defRPr sz="2000" b="0" i="0" kern="1200">
                  <a:solidFill>
                    <a:schemeClr val="tx1"/>
                  </a:solidFill>
                  <a:latin typeface="Univers for KPMG Light"/>
                  <a:ea typeface="+mn-ea"/>
                  <a:cs typeface="Univers for KPMG Light"/>
                </a:defRPr>
              </a:lvl2pPr>
              <a:lvl3pPr marL="228600" indent="-228600" algn="l" defTabSz="457200" rtl="0" eaLnBrk="1" latinLnBrk="0" hangingPunct="1">
                <a:spcBef>
                  <a:spcPts val="0"/>
                </a:spcBef>
                <a:spcAft>
                  <a:spcPts val="300"/>
                </a:spcAft>
                <a:buFont typeface="Lucida Grande"/>
                <a:buChar char="—"/>
                <a:defRPr sz="2000" b="0" i="0" kern="1200">
                  <a:solidFill>
                    <a:schemeClr val="tx1"/>
                  </a:solidFill>
                  <a:latin typeface="Univers for KPMG Light"/>
                  <a:ea typeface="+mn-ea"/>
                  <a:cs typeface="Univers for KPMG Light"/>
                </a:defRPr>
              </a:lvl3pPr>
              <a:lvl4pPr marL="342900" indent="-114300" algn="l" defTabSz="457200" rtl="0" eaLnBrk="1" latinLnBrk="0" hangingPunct="1">
                <a:spcBef>
                  <a:spcPts val="0"/>
                </a:spcBef>
                <a:spcAft>
                  <a:spcPts val="300"/>
                </a:spcAft>
                <a:buFont typeface="Arial"/>
                <a:buChar char="–"/>
                <a:defRPr sz="2000" b="0" i="0" kern="1200">
                  <a:solidFill>
                    <a:schemeClr val="tx1"/>
                  </a:solidFill>
                  <a:latin typeface="Univers for KPMG Light"/>
                  <a:ea typeface="+mn-ea"/>
                  <a:cs typeface="Univers for KPMG Light"/>
                </a:defRPr>
              </a:lvl4pPr>
              <a:lvl5pPr marL="0" indent="0" algn="l" defTabSz="457200" rtl="0" eaLnBrk="1" latinLnBrk="0" hangingPunct="1">
                <a:spcBef>
                  <a:spcPts val="0"/>
                </a:spcBef>
                <a:spcAft>
                  <a:spcPts val="300"/>
                </a:spcAft>
                <a:buFont typeface="Arial"/>
                <a:buNone/>
                <a:defRPr sz="2000" b="0" i="0" kern="1200">
                  <a:solidFill>
                    <a:schemeClr val="accent6"/>
                  </a:solidFill>
                  <a:latin typeface="Univers for KPMG Light"/>
                  <a:ea typeface="+mn-ea"/>
                  <a:cs typeface="Univers for KPMG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GB" sz="2200" dirty="0">
                  <a:solidFill>
                    <a:srgbClr val="6D2077"/>
                  </a:solidFill>
                  <a:latin typeface="Arial" panose="020B0604020202020204" pitchFamily="34" charset="0"/>
                  <a:cs typeface="Arial" panose="020B0604020202020204" pitchFamily="34" charset="0"/>
                </a:rPr>
                <a:t>Net assets </a:t>
              </a:r>
            </a:p>
            <a:p>
              <a:pPr>
                <a:spcAft>
                  <a:spcPts val="0"/>
                </a:spcAft>
              </a:pPr>
              <a:endParaRPr lang="en-GB" sz="2200" dirty="0">
                <a:solidFill>
                  <a:srgbClr val="6D2077"/>
                </a:solidFill>
                <a:latin typeface="Arial" panose="020B0604020202020204" pitchFamily="34" charset="0"/>
                <a:cs typeface="Arial" panose="020B0604020202020204" pitchFamily="34" charset="0"/>
              </a:endParaRPr>
            </a:p>
            <a:p>
              <a:pPr>
                <a:spcAft>
                  <a:spcPts val="0"/>
                </a:spcAft>
              </a:pPr>
              <a:endParaRPr lang="en-GB" sz="2200" dirty="0">
                <a:solidFill>
                  <a:srgbClr val="6D2077"/>
                </a:solidFill>
                <a:latin typeface="Arial" panose="020B0604020202020204" pitchFamily="34" charset="0"/>
                <a:cs typeface="Arial" panose="020B0604020202020204" pitchFamily="34" charset="0"/>
              </a:endParaRPr>
            </a:p>
          </p:txBody>
        </p:sp>
        <p:sp>
          <p:nvSpPr>
            <p:cNvPr id="21" name="Text Placeholder 1"/>
            <p:cNvSpPr txBox="1">
              <a:spLocks/>
            </p:cNvSpPr>
            <p:nvPr>
              <p:custDataLst>
                <p:tags r:id="rId13"/>
              </p:custDataLst>
            </p:nvPr>
          </p:nvSpPr>
          <p:spPr>
            <a:xfrm>
              <a:off x="7083120" y="4118663"/>
              <a:ext cx="2073451" cy="450125"/>
            </a:xfrm>
            <a:prstGeom prst="rect">
              <a:avLst/>
            </a:prstGeom>
          </p:spPr>
          <p:txBody>
            <a:bodyPr lIns="0" tIns="0" rIns="0" bIns="0"/>
            <a:lstStyle>
              <a:lvl1pPr marL="0" indent="0" algn="l" defTabSz="457200" rtl="0" eaLnBrk="1" latinLnBrk="0" hangingPunct="1">
                <a:spcBef>
                  <a:spcPts val="0"/>
                </a:spcBef>
                <a:spcAft>
                  <a:spcPts val="300"/>
                </a:spcAft>
                <a:buFont typeface="Lucida Grande"/>
                <a:buNone/>
                <a:defRPr sz="2000" b="1" i="0" kern="1200">
                  <a:solidFill>
                    <a:schemeClr val="tx1"/>
                  </a:solidFill>
                  <a:latin typeface="Univers for KPMG"/>
                  <a:ea typeface="+mn-ea"/>
                  <a:cs typeface="Univers for KPMG"/>
                </a:defRPr>
              </a:lvl1pPr>
              <a:lvl2pPr marL="0" indent="0" algn="l" defTabSz="457200" rtl="0" eaLnBrk="1" latinLnBrk="0" hangingPunct="1">
                <a:lnSpc>
                  <a:spcPct val="90000"/>
                </a:lnSpc>
                <a:spcBef>
                  <a:spcPts val="0"/>
                </a:spcBef>
                <a:spcAft>
                  <a:spcPts val="900"/>
                </a:spcAft>
                <a:buFont typeface="Arial"/>
                <a:buNone/>
                <a:defRPr sz="2000" b="0" i="0" kern="1200">
                  <a:solidFill>
                    <a:schemeClr val="tx1"/>
                  </a:solidFill>
                  <a:latin typeface="Univers for KPMG Light"/>
                  <a:ea typeface="+mn-ea"/>
                  <a:cs typeface="Univers for KPMG Light"/>
                </a:defRPr>
              </a:lvl2pPr>
              <a:lvl3pPr marL="228600" indent="-228600" algn="l" defTabSz="457200" rtl="0" eaLnBrk="1" latinLnBrk="0" hangingPunct="1">
                <a:spcBef>
                  <a:spcPts val="0"/>
                </a:spcBef>
                <a:spcAft>
                  <a:spcPts val="300"/>
                </a:spcAft>
                <a:buFont typeface="Lucida Grande"/>
                <a:buChar char="—"/>
                <a:defRPr sz="2000" b="0" i="0" kern="1200">
                  <a:solidFill>
                    <a:schemeClr val="tx1"/>
                  </a:solidFill>
                  <a:latin typeface="Univers for KPMG Light"/>
                  <a:ea typeface="+mn-ea"/>
                  <a:cs typeface="Univers for KPMG Light"/>
                </a:defRPr>
              </a:lvl3pPr>
              <a:lvl4pPr marL="342900" indent="-114300" algn="l" defTabSz="457200" rtl="0" eaLnBrk="1" latinLnBrk="0" hangingPunct="1">
                <a:spcBef>
                  <a:spcPts val="0"/>
                </a:spcBef>
                <a:spcAft>
                  <a:spcPts val="300"/>
                </a:spcAft>
                <a:buFont typeface="Arial"/>
                <a:buChar char="–"/>
                <a:defRPr sz="2000" b="0" i="0" kern="1200">
                  <a:solidFill>
                    <a:schemeClr val="tx1"/>
                  </a:solidFill>
                  <a:latin typeface="Univers for KPMG Light"/>
                  <a:ea typeface="+mn-ea"/>
                  <a:cs typeface="Univers for KPMG Light"/>
                </a:defRPr>
              </a:lvl4pPr>
              <a:lvl5pPr marL="0" indent="0" algn="l" defTabSz="457200" rtl="0" eaLnBrk="1" latinLnBrk="0" hangingPunct="1">
                <a:spcBef>
                  <a:spcPts val="0"/>
                </a:spcBef>
                <a:spcAft>
                  <a:spcPts val="300"/>
                </a:spcAft>
                <a:buFont typeface="Arial"/>
                <a:buNone/>
                <a:defRPr sz="2000" b="0" i="0" kern="1200">
                  <a:solidFill>
                    <a:schemeClr val="accent6"/>
                  </a:solidFill>
                  <a:latin typeface="Univers for KPMG Light"/>
                  <a:ea typeface="+mn-ea"/>
                  <a:cs typeface="Univers for KPMG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GB" sz="2200" dirty="0">
                  <a:solidFill>
                    <a:srgbClr val="6D2077"/>
                  </a:solidFill>
                  <a:latin typeface="Arial" panose="020B0604020202020204" pitchFamily="34" charset="0"/>
                  <a:cs typeface="Arial" panose="020B0604020202020204" pitchFamily="34" charset="0"/>
                </a:rPr>
                <a:t>Interest cover</a:t>
              </a:r>
            </a:p>
          </p:txBody>
        </p:sp>
      </p:grpSp>
      <p:grpSp>
        <p:nvGrpSpPr>
          <p:cNvPr id="23" name="Group 22"/>
          <p:cNvGrpSpPr/>
          <p:nvPr/>
        </p:nvGrpSpPr>
        <p:grpSpPr>
          <a:xfrm>
            <a:off x="2219674" y="3376448"/>
            <a:ext cx="6010104" cy="443245"/>
            <a:chOff x="2710566" y="2938619"/>
            <a:chExt cx="6510946" cy="480182"/>
          </a:xfrm>
        </p:grpSpPr>
        <p:sp>
          <p:nvSpPr>
            <p:cNvPr id="25" name="Text Placeholder 1"/>
            <p:cNvSpPr txBox="1">
              <a:spLocks/>
            </p:cNvSpPr>
            <p:nvPr>
              <p:custDataLst>
                <p:tags r:id="rId8"/>
              </p:custDataLst>
            </p:nvPr>
          </p:nvSpPr>
          <p:spPr>
            <a:xfrm>
              <a:off x="7456993" y="2938619"/>
              <a:ext cx="1764519" cy="450125"/>
            </a:xfrm>
            <a:prstGeom prst="rect">
              <a:avLst/>
            </a:prstGeom>
          </p:spPr>
          <p:txBody>
            <a:bodyPr lIns="0" tIns="0" rIns="0" bIns="0" anchor="t"/>
            <a:lstStyle>
              <a:lvl1pPr marL="0" indent="0" algn="l" defTabSz="457200" rtl="0" eaLnBrk="1" latinLnBrk="0" hangingPunct="1">
                <a:spcBef>
                  <a:spcPts val="0"/>
                </a:spcBef>
                <a:spcAft>
                  <a:spcPts val="300"/>
                </a:spcAft>
                <a:buFont typeface="Lucida Grande"/>
                <a:buNone/>
                <a:defRPr sz="2000" b="1" i="0" kern="1200">
                  <a:solidFill>
                    <a:schemeClr val="tx1"/>
                  </a:solidFill>
                  <a:latin typeface="Univers for KPMG"/>
                  <a:ea typeface="+mn-ea"/>
                  <a:cs typeface="Univers for KPMG"/>
                </a:defRPr>
              </a:lvl1pPr>
              <a:lvl2pPr marL="0" indent="0" algn="l" defTabSz="457200" rtl="0" eaLnBrk="1" latinLnBrk="0" hangingPunct="1">
                <a:lnSpc>
                  <a:spcPct val="90000"/>
                </a:lnSpc>
                <a:spcBef>
                  <a:spcPts val="0"/>
                </a:spcBef>
                <a:spcAft>
                  <a:spcPts val="900"/>
                </a:spcAft>
                <a:buFont typeface="Arial"/>
                <a:buNone/>
                <a:defRPr sz="2000" b="0" i="0" kern="1200">
                  <a:solidFill>
                    <a:schemeClr val="tx1"/>
                  </a:solidFill>
                  <a:latin typeface="Univers for KPMG Light"/>
                  <a:ea typeface="+mn-ea"/>
                  <a:cs typeface="Univers for KPMG Light"/>
                </a:defRPr>
              </a:lvl2pPr>
              <a:lvl3pPr marL="228600" indent="-228600" algn="l" defTabSz="457200" rtl="0" eaLnBrk="1" latinLnBrk="0" hangingPunct="1">
                <a:spcBef>
                  <a:spcPts val="0"/>
                </a:spcBef>
                <a:spcAft>
                  <a:spcPts val="300"/>
                </a:spcAft>
                <a:buFont typeface="Lucida Grande"/>
                <a:buChar char="—"/>
                <a:defRPr sz="2000" b="0" i="0" kern="1200">
                  <a:solidFill>
                    <a:schemeClr val="tx1"/>
                  </a:solidFill>
                  <a:latin typeface="Univers for KPMG Light"/>
                  <a:ea typeface="+mn-ea"/>
                  <a:cs typeface="Univers for KPMG Light"/>
                </a:defRPr>
              </a:lvl3pPr>
              <a:lvl4pPr marL="342900" indent="-114300" algn="l" defTabSz="457200" rtl="0" eaLnBrk="1" latinLnBrk="0" hangingPunct="1">
                <a:spcBef>
                  <a:spcPts val="0"/>
                </a:spcBef>
                <a:spcAft>
                  <a:spcPts val="300"/>
                </a:spcAft>
                <a:buFont typeface="Arial"/>
                <a:buChar char="–"/>
                <a:defRPr sz="2000" b="0" i="0" kern="1200">
                  <a:solidFill>
                    <a:schemeClr val="tx1"/>
                  </a:solidFill>
                  <a:latin typeface="Univers for KPMG Light"/>
                  <a:ea typeface="+mn-ea"/>
                  <a:cs typeface="Univers for KPMG Light"/>
                </a:defRPr>
              </a:lvl4pPr>
              <a:lvl5pPr marL="0" indent="0" algn="l" defTabSz="457200" rtl="0" eaLnBrk="1" latinLnBrk="0" hangingPunct="1">
                <a:spcBef>
                  <a:spcPts val="0"/>
                </a:spcBef>
                <a:spcAft>
                  <a:spcPts val="300"/>
                </a:spcAft>
                <a:buFont typeface="Arial"/>
                <a:buNone/>
                <a:defRPr sz="2000" b="0" i="0" kern="1200">
                  <a:solidFill>
                    <a:schemeClr val="accent6"/>
                  </a:solidFill>
                  <a:latin typeface="Univers for KPMG Light"/>
                  <a:ea typeface="+mn-ea"/>
                  <a:cs typeface="Univers for KPMG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GB" sz="2200" dirty="0">
                  <a:solidFill>
                    <a:srgbClr val="00A3A1"/>
                  </a:solidFill>
                  <a:latin typeface="Arial" panose="020B0604020202020204" pitchFamily="34" charset="0"/>
                  <a:cs typeface="Arial" panose="020B0604020202020204" pitchFamily="34" charset="0"/>
                </a:rPr>
                <a:t>Gearing</a:t>
              </a:r>
            </a:p>
            <a:p>
              <a:pPr>
                <a:spcAft>
                  <a:spcPts val="0"/>
                </a:spcAft>
              </a:pPr>
              <a:endParaRPr lang="en-GB" sz="2200" dirty="0">
                <a:solidFill>
                  <a:srgbClr val="00A3A1"/>
                </a:solidFill>
                <a:latin typeface="Arial" panose="020B0604020202020204" pitchFamily="34" charset="0"/>
                <a:cs typeface="Arial" panose="020B0604020202020204" pitchFamily="34" charset="0"/>
              </a:endParaRPr>
            </a:p>
          </p:txBody>
        </p:sp>
        <p:sp>
          <p:nvSpPr>
            <p:cNvPr id="26" name="Text Placeholder 1"/>
            <p:cNvSpPr txBox="1">
              <a:spLocks/>
            </p:cNvSpPr>
            <p:nvPr>
              <p:custDataLst>
                <p:tags r:id="rId9"/>
              </p:custDataLst>
            </p:nvPr>
          </p:nvSpPr>
          <p:spPr>
            <a:xfrm>
              <a:off x="2710566" y="2968676"/>
              <a:ext cx="1764519" cy="450125"/>
            </a:xfrm>
            <a:prstGeom prst="rect">
              <a:avLst/>
            </a:prstGeom>
          </p:spPr>
          <p:txBody>
            <a:bodyPr lIns="0" tIns="0" rIns="0" bIns="0" anchor="t"/>
            <a:lstStyle>
              <a:lvl1pPr marL="0" indent="0" algn="l" defTabSz="457200" rtl="0" eaLnBrk="1" latinLnBrk="0" hangingPunct="1">
                <a:spcBef>
                  <a:spcPts val="0"/>
                </a:spcBef>
                <a:spcAft>
                  <a:spcPts val="300"/>
                </a:spcAft>
                <a:buFont typeface="Lucida Grande"/>
                <a:buNone/>
                <a:defRPr sz="2000" b="1" i="0" kern="1200">
                  <a:solidFill>
                    <a:schemeClr val="tx1"/>
                  </a:solidFill>
                  <a:latin typeface="Univers for KPMG"/>
                  <a:ea typeface="+mn-ea"/>
                  <a:cs typeface="Univers for KPMG"/>
                </a:defRPr>
              </a:lvl1pPr>
              <a:lvl2pPr marL="0" indent="0" algn="l" defTabSz="457200" rtl="0" eaLnBrk="1" latinLnBrk="0" hangingPunct="1">
                <a:lnSpc>
                  <a:spcPct val="90000"/>
                </a:lnSpc>
                <a:spcBef>
                  <a:spcPts val="0"/>
                </a:spcBef>
                <a:spcAft>
                  <a:spcPts val="900"/>
                </a:spcAft>
                <a:buFont typeface="Arial"/>
                <a:buNone/>
                <a:defRPr sz="2000" b="0" i="0" kern="1200">
                  <a:solidFill>
                    <a:schemeClr val="tx1"/>
                  </a:solidFill>
                  <a:latin typeface="Univers for KPMG Light"/>
                  <a:ea typeface="+mn-ea"/>
                  <a:cs typeface="Univers for KPMG Light"/>
                </a:defRPr>
              </a:lvl2pPr>
              <a:lvl3pPr marL="228600" indent="-228600" algn="l" defTabSz="457200" rtl="0" eaLnBrk="1" latinLnBrk="0" hangingPunct="1">
                <a:spcBef>
                  <a:spcPts val="0"/>
                </a:spcBef>
                <a:spcAft>
                  <a:spcPts val="300"/>
                </a:spcAft>
                <a:buFont typeface="Lucida Grande"/>
                <a:buChar char="—"/>
                <a:defRPr sz="2000" b="0" i="0" kern="1200">
                  <a:solidFill>
                    <a:schemeClr val="tx1"/>
                  </a:solidFill>
                  <a:latin typeface="Univers for KPMG Light"/>
                  <a:ea typeface="+mn-ea"/>
                  <a:cs typeface="Univers for KPMG Light"/>
                </a:defRPr>
              </a:lvl3pPr>
              <a:lvl4pPr marL="342900" indent="-114300" algn="l" defTabSz="457200" rtl="0" eaLnBrk="1" latinLnBrk="0" hangingPunct="1">
                <a:spcBef>
                  <a:spcPts val="0"/>
                </a:spcBef>
                <a:spcAft>
                  <a:spcPts val="300"/>
                </a:spcAft>
                <a:buFont typeface="Arial"/>
                <a:buChar char="–"/>
                <a:defRPr sz="2000" b="0" i="0" kern="1200">
                  <a:solidFill>
                    <a:schemeClr val="tx1"/>
                  </a:solidFill>
                  <a:latin typeface="Univers for KPMG Light"/>
                  <a:ea typeface="+mn-ea"/>
                  <a:cs typeface="Univers for KPMG Light"/>
                </a:defRPr>
              </a:lvl4pPr>
              <a:lvl5pPr marL="0" indent="0" algn="l" defTabSz="457200" rtl="0" eaLnBrk="1" latinLnBrk="0" hangingPunct="1">
                <a:spcBef>
                  <a:spcPts val="0"/>
                </a:spcBef>
                <a:spcAft>
                  <a:spcPts val="300"/>
                </a:spcAft>
                <a:buFont typeface="Arial"/>
                <a:buNone/>
                <a:defRPr sz="2000" b="0" i="0" kern="1200">
                  <a:solidFill>
                    <a:schemeClr val="accent6"/>
                  </a:solidFill>
                  <a:latin typeface="Univers for KPMG Light"/>
                  <a:ea typeface="+mn-ea"/>
                  <a:cs typeface="Univers for KPMG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GB" sz="2200" dirty="0">
                  <a:solidFill>
                    <a:srgbClr val="00A3A1"/>
                  </a:solidFill>
                  <a:latin typeface="Arial" panose="020B0604020202020204" pitchFamily="34" charset="0"/>
                  <a:cs typeface="Arial" panose="020B0604020202020204" pitchFamily="34" charset="0"/>
                </a:rPr>
                <a:t>EBITDA</a:t>
              </a:r>
            </a:p>
            <a:p>
              <a:pPr>
                <a:spcAft>
                  <a:spcPts val="0"/>
                </a:spcAft>
              </a:pPr>
              <a:endParaRPr lang="en-GB" sz="2200" dirty="0">
                <a:solidFill>
                  <a:srgbClr val="00A3A1"/>
                </a:solidFill>
                <a:latin typeface="Arial" panose="020B0604020202020204" pitchFamily="34" charset="0"/>
                <a:cs typeface="Arial" panose="020B0604020202020204" pitchFamily="34" charset="0"/>
              </a:endParaRPr>
            </a:p>
          </p:txBody>
        </p:sp>
        <p:sp>
          <p:nvSpPr>
            <p:cNvPr id="27" name="Text Placeholder 1"/>
            <p:cNvSpPr txBox="1">
              <a:spLocks/>
            </p:cNvSpPr>
            <p:nvPr>
              <p:custDataLst>
                <p:tags r:id="rId10"/>
              </p:custDataLst>
            </p:nvPr>
          </p:nvSpPr>
          <p:spPr>
            <a:xfrm>
              <a:off x="4814077" y="2968676"/>
              <a:ext cx="1764519" cy="450125"/>
            </a:xfrm>
            <a:prstGeom prst="rect">
              <a:avLst/>
            </a:prstGeom>
          </p:spPr>
          <p:txBody>
            <a:bodyPr lIns="0" tIns="0" rIns="0" bIns="0" anchor="t"/>
            <a:lstStyle>
              <a:lvl1pPr marL="0" indent="0" algn="l" defTabSz="457200" rtl="0" eaLnBrk="1" latinLnBrk="0" hangingPunct="1">
                <a:spcBef>
                  <a:spcPts val="0"/>
                </a:spcBef>
                <a:spcAft>
                  <a:spcPts val="300"/>
                </a:spcAft>
                <a:buFont typeface="Lucida Grande"/>
                <a:buNone/>
                <a:defRPr sz="2000" b="1" i="0" kern="1200">
                  <a:solidFill>
                    <a:schemeClr val="tx1"/>
                  </a:solidFill>
                  <a:latin typeface="Univers for KPMG"/>
                  <a:ea typeface="+mn-ea"/>
                  <a:cs typeface="Univers for KPMG"/>
                </a:defRPr>
              </a:lvl1pPr>
              <a:lvl2pPr marL="0" indent="0" algn="l" defTabSz="457200" rtl="0" eaLnBrk="1" latinLnBrk="0" hangingPunct="1">
                <a:lnSpc>
                  <a:spcPct val="90000"/>
                </a:lnSpc>
                <a:spcBef>
                  <a:spcPts val="0"/>
                </a:spcBef>
                <a:spcAft>
                  <a:spcPts val="900"/>
                </a:spcAft>
                <a:buFont typeface="Arial"/>
                <a:buNone/>
                <a:defRPr sz="2000" b="0" i="0" kern="1200">
                  <a:solidFill>
                    <a:schemeClr val="tx1"/>
                  </a:solidFill>
                  <a:latin typeface="Univers for KPMG Light"/>
                  <a:ea typeface="+mn-ea"/>
                  <a:cs typeface="Univers for KPMG Light"/>
                </a:defRPr>
              </a:lvl2pPr>
              <a:lvl3pPr marL="228600" indent="-228600" algn="l" defTabSz="457200" rtl="0" eaLnBrk="1" latinLnBrk="0" hangingPunct="1">
                <a:spcBef>
                  <a:spcPts val="0"/>
                </a:spcBef>
                <a:spcAft>
                  <a:spcPts val="300"/>
                </a:spcAft>
                <a:buFont typeface="Lucida Grande"/>
                <a:buChar char="—"/>
                <a:defRPr sz="2000" b="0" i="0" kern="1200">
                  <a:solidFill>
                    <a:schemeClr val="tx1"/>
                  </a:solidFill>
                  <a:latin typeface="Univers for KPMG Light"/>
                  <a:ea typeface="+mn-ea"/>
                  <a:cs typeface="Univers for KPMG Light"/>
                </a:defRPr>
              </a:lvl3pPr>
              <a:lvl4pPr marL="342900" indent="-114300" algn="l" defTabSz="457200" rtl="0" eaLnBrk="1" latinLnBrk="0" hangingPunct="1">
                <a:spcBef>
                  <a:spcPts val="0"/>
                </a:spcBef>
                <a:spcAft>
                  <a:spcPts val="300"/>
                </a:spcAft>
                <a:buFont typeface="Arial"/>
                <a:buChar char="–"/>
                <a:defRPr sz="2000" b="0" i="0" kern="1200">
                  <a:solidFill>
                    <a:schemeClr val="tx1"/>
                  </a:solidFill>
                  <a:latin typeface="Univers for KPMG Light"/>
                  <a:ea typeface="+mn-ea"/>
                  <a:cs typeface="Univers for KPMG Light"/>
                </a:defRPr>
              </a:lvl4pPr>
              <a:lvl5pPr marL="0" indent="0" algn="l" defTabSz="457200" rtl="0" eaLnBrk="1" latinLnBrk="0" hangingPunct="1">
                <a:spcBef>
                  <a:spcPts val="0"/>
                </a:spcBef>
                <a:spcAft>
                  <a:spcPts val="300"/>
                </a:spcAft>
                <a:buFont typeface="Arial"/>
                <a:buNone/>
                <a:defRPr sz="2000" b="0" i="0" kern="1200">
                  <a:solidFill>
                    <a:schemeClr val="accent6"/>
                  </a:solidFill>
                  <a:latin typeface="Univers for KPMG Light"/>
                  <a:ea typeface="+mn-ea"/>
                  <a:cs typeface="Univers for KPMG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GB" sz="2200" dirty="0">
                  <a:solidFill>
                    <a:srgbClr val="00A3A1"/>
                  </a:solidFill>
                  <a:latin typeface="Arial" panose="020B0604020202020204" pitchFamily="34" charset="0"/>
                  <a:cs typeface="Arial" panose="020B0604020202020204" pitchFamily="34" charset="0"/>
                </a:rPr>
                <a:t>Total assets</a:t>
              </a:r>
            </a:p>
            <a:p>
              <a:pPr>
                <a:spcAft>
                  <a:spcPts val="0"/>
                </a:spcAft>
              </a:pPr>
              <a:endParaRPr lang="en-GB" sz="2200" dirty="0">
                <a:solidFill>
                  <a:srgbClr val="00A3A1"/>
                </a:solidFill>
                <a:latin typeface="Arial" panose="020B0604020202020204" pitchFamily="34" charset="0"/>
                <a:cs typeface="Arial" panose="020B0604020202020204" pitchFamily="34" charset="0"/>
              </a:endParaRPr>
            </a:p>
          </p:txBody>
        </p:sp>
      </p:grpSp>
      <p:grpSp>
        <p:nvGrpSpPr>
          <p:cNvPr id="28" name="Group 27"/>
          <p:cNvGrpSpPr/>
          <p:nvPr/>
        </p:nvGrpSpPr>
        <p:grpSpPr>
          <a:xfrm>
            <a:off x="2219674" y="2513497"/>
            <a:ext cx="6107591" cy="415500"/>
            <a:chOff x="2710566" y="2124339"/>
            <a:chExt cx="6291904" cy="450125"/>
          </a:xfrm>
        </p:grpSpPr>
        <p:sp>
          <p:nvSpPr>
            <p:cNvPr id="30" name="Text Placeholder 1"/>
            <p:cNvSpPr txBox="1">
              <a:spLocks/>
            </p:cNvSpPr>
            <p:nvPr>
              <p:custDataLst>
                <p:tags r:id="rId5"/>
              </p:custDataLst>
            </p:nvPr>
          </p:nvSpPr>
          <p:spPr>
            <a:xfrm>
              <a:off x="7237951" y="2124339"/>
              <a:ext cx="1764519" cy="450125"/>
            </a:xfrm>
            <a:prstGeom prst="rect">
              <a:avLst/>
            </a:prstGeom>
          </p:spPr>
          <p:txBody>
            <a:bodyPr lIns="0" tIns="0" rIns="0" bIns="0"/>
            <a:lstStyle>
              <a:lvl1pPr marL="0" indent="0" algn="l" defTabSz="457200" rtl="0" eaLnBrk="1" latinLnBrk="0" hangingPunct="1">
                <a:spcBef>
                  <a:spcPts val="0"/>
                </a:spcBef>
                <a:spcAft>
                  <a:spcPts val="300"/>
                </a:spcAft>
                <a:buFont typeface="Lucida Grande"/>
                <a:buNone/>
                <a:defRPr sz="2000" b="1" i="0" kern="1200">
                  <a:solidFill>
                    <a:schemeClr val="tx1"/>
                  </a:solidFill>
                  <a:latin typeface="Univers for KPMG"/>
                  <a:ea typeface="+mn-ea"/>
                  <a:cs typeface="Univers for KPMG"/>
                </a:defRPr>
              </a:lvl1pPr>
              <a:lvl2pPr marL="0" indent="0" algn="l" defTabSz="457200" rtl="0" eaLnBrk="1" latinLnBrk="0" hangingPunct="1">
                <a:lnSpc>
                  <a:spcPct val="90000"/>
                </a:lnSpc>
                <a:spcBef>
                  <a:spcPts val="0"/>
                </a:spcBef>
                <a:spcAft>
                  <a:spcPts val="900"/>
                </a:spcAft>
                <a:buFont typeface="Arial"/>
                <a:buNone/>
                <a:defRPr sz="2000" b="0" i="0" kern="1200">
                  <a:solidFill>
                    <a:schemeClr val="tx1"/>
                  </a:solidFill>
                  <a:latin typeface="Univers for KPMG Light"/>
                  <a:ea typeface="+mn-ea"/>
                  <a:cs typeface="Univers for KPMG Light"/>
                </a:defRPr>
              </a:lvl2pPr>
              <a:lvl3pPr marL="228600" indent="-228600" algn="l" defTabSz="457200" rtl="0" eaLnBrk="1" latinLnBrk="0" hangingPunct="1">
                <a:spcBef>
                  <a:spcPts val="0"/>
                </a:spcBef>
                <a:spcAft>
                  <a:spcPts val="300"/>
                </a:spcAft>
                <a:buFont typeface="Lucida Grande"/>
                <a:buChar char="—"/>
                <a:defRPr sz="2000" b="0" i="0" kern="1200">
                  <a:solidFill>
                    <a:schemeClr val="tx1"/>
                  </a:solidFill>
                  <a:latin typeface="Univers for KPMG Light"/>
                  <a:ea typeface="+mn-ea"/>
                  <a:cs typeface="Univers for KPMG Light"/>
                </a:defRPr>
              </a:lvl3pPr>
              <a:lvl4pPr marL="342900" indent="-114300" algn="l" defTabSz="457200" rtl="0" eaLnBrk="1" latinLnBrk="0" hangingPunct="1">
                <a:spcBef>
                  <a:spcPts val="0"/>
                </a:spcBef>
                <a:spcAft>
                  <a:spcPts val="300"/>
                </a:spcAft>
                <a:buFont typeface="Arial"/>
                <a:buChar char="–"/>
                <a:defRPr sz="2000" b="0" i="0" kern="1200">
                  <a:solidFill>
                    <a:schemeClr val="tx1"/>
                  </a:solidFill>
                  <a:latin typeface="Univers for KPMG Light"/>
                  <a:ea typeface="+mn-ea"/>
                  <a:cs typeface="Univers for KPMG Light"/>
                </a:defRPr>
              </a:lvl4pPr>
              <a:lvl5pPr marL="0" indent="0" algn="l" defTabSz="457200" rtl="0" eaLnBrk="1" latinLnBrk="0" hangingPunct="1">
                <a:spcBef>
                  <a:spcPts val="0"/>
                </a:spcBef>
                <a:spcAft>
                  <a:spcPts val="300"/>
                </a:spcAft>
                <a:buFont typeface="Arial"/>
                <a:buNone/>
                <a:defRPr sz="2000" b="0" i="0" kern="1200">
                  <a:solidFill>
                    <a:schemeClr val="accent6"/>
                  </a:solidFill>
                  <a:latin typeface="Univers for KPMG Light"/>
                  <a:ea typeface="+mn-ea"/>
                  <a:cs typeface="Univers for KPMG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200" dirty="0">
                  <a:solidFill>
                    <a:srgbClr val="00338D"/>
                  </a:solidFill>
                  <a:latin typeface="Arial" panose="020B0604020202020204" pitchFamily="34" charset="0"/>
                  <a:cs typeface="Arial" panose="020B0604020202020204" pitchFamily="34" charset="0"/>
                </a:rPr>
                <a:t>Ratios</a:t>
              </a:r>
            </a:p>
            <a:p>
              <a:endParaRPr lang="en-GB" sz="2200" dirty="0">
                <a:solidFill>
                  <a:srgbClr val="00338D"/>
                </a:solidFill>
                <a:latin typeface="Arial" panose="020B0604020202020204" pitchFamily="34" charset="0"/>
                <a:cs typeface="Arial" panose="020B0604020202020204" pitchFamily="34" charset="0"/>
              </a:endParaRPr>
            </a:p>
          </p:txBody>
        </p:sp>
        <p:sp>
          <p:nvSpPr>
            <p:cNvPr id="33" name="Text Placeholder 1"/>
            <p:cNvSpPr txBox="1">
              <a:spLocks/>
            </p:cNvSpPr>
            <p:nvPr>
              <p:custDataLst>
                <p:tags r:id="rId6"/>
              </p:custDataLst>
            </p:nvPr>
          </p:nvSpPr>
          <p:spPr>
            <a:xfrm>
              <a:off x="2710566" y="2124339"/>
              <a:ext cx="1764519" cy="450125"/>
            </a:xfrm>
            <a:prstGeom prst="rect">
              <a:avLst/>
            </a:prstGeom>
          </p:spPr>
          <p:txBody>
            <a:bodyPr lIns="0" tIns="0" rIns="0" bIns="0"/>
            <a:lstStyle>
              <a:lvl1pPr marL="0" indent="0" algn="l" defTabSz="457200" rtl="0" eaLnBrk="1" latinLnBrk="0" hangingPunct="1">
                <a:spcBef>
                  <a:spcPts val="0"/>
                </a:spcBef>
                <a:spcAft>
                  <a:spcPts val="300"/>
                </a:spcAft>
                <a:buFont typeface="Lucida Grande"/>
                <a:buNone/>
                <a:defRPr sz="2000" b="1" i="0" kern="1200">
                  <a:solidFill>
                    <a:schemeClr val="tx1"/>
                  </a:solidFill>
                  <a:latin typeface="Univers for KPMG"/>
                  <a:ea typeface="+mn-ea"/>
                  <a:cs typeface="Univers for KPMG"/>
                </a:defRPr>
              </a:lvl1pPr>
              <a:lvl2pPr marL="0" indent="0" algn="l" defTabSz="457200" rtl="0" eaLnBrk="1" latinLnBrk="0" hangingPunct="1">
                <a:lnSpc>
                  <a:spcPct val="90000"/>
                </a:lnSpc>
                <a:spcBef>
                  <a:spcPts val="0"/>
                </a:spcBef>
                <a:spcAft>
                  <a:spcPts val="900"/>
                </a:spcAft>
                <a:buFont typeface="Arial"/>
                <a:buNone/>
                <a:defRPr sz="2000" b="0" i="0" kern="1200">
                  <a:solidFill>
                    <a:schemeClr val="tx1"/>
                  </a:solidFill>
                  <a:latin typeface="Univers for KPMG Light"/>
                  <a:ea typeface="+mn-ea"/>
                  <a:cs typeface="Univers for KPMG Light"/>
                </a:defRPr>
              </a:lvl2pPr>
              <a:lvl3pPr marL="228600" indent="-228600" algn="l" defTabSz="457200" rtl="0" eaLnBrk="1" latinLnBrk="0" hangingPunct="1">
                <a:spcBef>
                  <a:spcPts val="0"/>
                </a:spcBef>
                <a:spcAft>
                  <a:spcPts val="300"/>
                </a:spcAft>
                <a:buFont typeface="Lucida Grande"/>
                <a:buChar char="—"/>
                <a:defRPr sz="2000" b="0" i="0" kern="1200">
                  <a:solidFill>
                    <a:schemeClr val="tx1"/>
                  </a:solidFill>
                  <a:latin typeface="Univers for KPMG Light"/>
                  <a:ea typeface="+mn-ea"/>
                  <a:cs typeface="Univers for KPMG Light"/>
                </a:defRPr>
              </a:lvl3pPr>
              <a:lvl4pPr marL="342900" indent="-114300" algn="l" defTabSz="457200" rtl="0" eaLnBrk="1" latinLnBrk="0" hangingPunct="1">
                <a:spcBef>
                  <a:spcPts val="0"/>
                </a:spcBef>
                <a:spcAft>
                  <a:spcPts val="300"/>
                </a:spcAft>
                <a:buFont typeface="Arial"/>
                <a:buChar char="–"/>
                <a:defRPr sz="2000" b="0" i="0" kern="1200">
                  <a:solidFill>
                    <a:schemeClr val="tx1"/>
                  </a:solidFill>
                  <a:latin typeface="Univers for KPMG Light"/>
                  <a:ea typeface="+mn-ea"/>
                  <a:cs typeface="Univers for KPMG Light"/>
                </a:defRPr>
              </a:lvl4pPr>
              <a:lvl5pPr marL="0" indent="0" algn="l" defTabSz="457200" rtl="0" eaLnBrk="1" latinLnBrk="0" hangingPunct="1">
                <a:spcBef>
                  <a:spcPts val="0"/>
                </a:spcBef>
                <a:spcAft>
                  <a:spcPts val="300"/>
                </a:spcAft>
                <a:buFont typeface="Arial"/>
                <a:buNone/>
                <a:defRPr sz="2000" b="0" i="0" kern="1200">
                  <a:solidFill>
                    <a:schemeClr val="accent6"/>
                  </a:solidFill>
                  <a:latin typeface="Univers for KPMG Light"/>
                  <a:ea typeface="+mn-ea"/>
                  <a:cs typeface="Univers for KPMG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200" dirty="0">
                  <a:solidFill>
                    <a:srgbClr val="00338D"/>
                  </a:solidFill>
                  <a:latin typeface="Arial" panose="020B0604020202020204" pitchFamily="34" charset="0"/>
                  <a:cs typeface="Arial" panose="020B0604020202020204" pitchFamily="34" charset="0"/>
                </a:rPr>
                <a:t>Profit/loss</a:t>
              </a:r>
            </a:p>
            <a:p>
              <a:endParaRPr lang="en-GB" sz="2200" dirty="0">
                <a:solidFill>
                  <a:srgbClr val="00338D"/>
                </a:solidFill>
                <a:latin typeface="Arial" panose="020B0604020202020204" pitchFamily="34" charset="0"/>
                <a:cs typeface="Arial" panose="020B0604020202020204" pitchFamily="34" charset="0"/>
              </a:endParaRPr>
            </a:p>
          </p:txBody>
        </p:sp>
        <p:sp>
          <p:nvSpPr>
            <p:cNvPr id="34" name="Text Placeholder 1"/>
            <p:cNvSpPr txBox="1">
              <a:spLocks/>
            </p:cNvSpPr>
            <p:nvPr>
              <p:custDataLst>
                <p:tags r:id="rId7"/>
              </p:custDataLst>
            </p:nvPr>
          </p:nvSpPr>
          <p:spPr>
            <a:xfrm>
              <a:off x="4710863" y="2124339"/>
              <a:ext cx="1946829" cy="450125"/>
            </a:xfrm>
            <a:prstGeom prst="rect">
              <a:avLst/>
            </a:prstGeom>
          </p:spPr>
          <p:txBody>
            <a:bodyPr lIns="0" tIns="0" rIns="0" bIns="0"/>
            <a:lstStyle>
              <a:lvl1pPr marL="0" indent="0" algn="l" defTabSz="457200" rtl="0" eaLnBrk="1" latinLnBrk="0" hangingPunct="1">
                <a:spcBef>
                  <a:spcPts val="0"/>
                </a:spcBef>
                <a:spcAft>
                  <a:spcPts val="300"/>
                </a:spcAft>
                <a:buFont typeface="Lucida Grande"/>
                <a:buNone/>
                <a:defRPr sz="2000" b="1" i="0" kern="1200">
                  <a:solidFill>
                    <a:schemeClr val="tx1"/>
                  </a:solidFill>
                  <a:latin typeface="Univers for KPMG"/>
                  <a:ea typeface="+mn-ea"/>
                  <a:cs typeface="Univers for KPMG"/>
                </a:defRPr>
              </a:lvl1pPr>
              <a:lvl2pPr marL="0" indent="0" algn="l" defTabSz="457200" rtl="0" eaLnBrk="1" latinLnBrk="0" hangingPunct="1">
                <a:lnSpc>
                  <a:spcPct val="90000"/>
                </a:lnSpc>
                <a:spcBef>
                  <a:spcPts val="0"/>
                </a:spcBef>
                <a:spcAft>
                  <a:spcPts val="900"/>
                </a:spcAft>
                <a:buFont typeface="Arial"/>
                <a:buNone/>
                <a:defRPr sz="2000" b="0" i="0" kern="1200">
                  <a:solidFill>
                    <a:schemeClr val="tx1"/>
                  </a:solidFill>
                  <a:latin typeface="Univers for KPMG Light"/>
                  <a:ea typeface="+mn-ea"/>
                  <a:cs typeface="Univers for KPMG Light"/>
                </a:defRPr>
              </a:lvl2pPr>
              <a:lvl3pPr marL="228600" indent="-228600" algn="l" defTabSz="457200" rtl="0" eaLnBrk="1" latinLnBrk="0" hangingPunct="1">
                <a:spcBef>
                  <a:spcPts val="0"/>
                </a:spcBef>
                <a:spcAft>
                  <a:spcPts val="300"/>
                </a:spcAft>
                <a:buFont typeface="Lucida Grande"/>
                <a:buChar char="—"/>
                <a:defRPr sz="2000" b="0" i="0" kern="1200">
                  <a:solidFill>
                    <a:schemeClr val="tx1"/>
                  </a:solidFill>
                  <a:latin typeface="Univers for KPMG Light"/>
                  <a:ea typeface="+mn-ea"/>
                  <a:cs typeface="Univers for KPMG Light"/>
                </a:defRPr>
              </a:lvl3pPr>
              <a:lvl4pPr marL="342900" indent="-114300" algn="l" defTabSz="457200" rtl="0" eaLnBrk="1" latinLnBrk="0" hangingPunct="1">
                <a:spcBef>
                  <a:spcPts val="0"/>
                </a:spcBef>
                <a:spcAft>
                  <a:spcPts val="300"/>
                </a:spcAft>
                <a:buFont typeface="Arial"/>
                <a:buChar char="–"/>
                <a:defRPr sz="2000" b="0" i="0" kern="1200">
                  <a:solidFill>
                    <a:schemeClr val="tx1"/>
                  </a:solidFill>
                  <a:latin typeface="Univers for KPMG Light"/>
                  <a:ea typeface="+mn-ea"/>
                  <a:cs typeface="Univers for KPMG Light"/>
                </a:defRPr>
              </a:lvl4pPr>
              <a:lvl5pPr marL="0" indent="0" algn="l" defTabSz="457200" rtl="0" eaLnBrk="1" latinLnBrk="0" hangingPunct="1">
                <a:spcBef>
                  <a:spcPts val="0"/>
                </a:spcBef>
                <a:spcAft>
                  <a:spcPts val="300"/>
                </a:spcAft>
                <a:buFont typeface="Arial"/>
                <a:buNone/>
                <a:defRPr sz="2000" b="0" i="0" kern="1200">
                  <a:solidFill>
                    <a:schemeClr val="accent6"/>
                  </a:solidFill>
                  <a:latin typeface="Univers for KPMG Light"/>
                  <a:ea typeface="+mn-ea"/>
                  <a:cs typeface="Univers for KPMG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200" dirty="0">
                  <a:solidFill>
                    <a:srgbClr val="00338D"/>
                  </a:solidFill>
                  <a:latin typeface="Arial" panose="020B0604020202020204" pitchFamily="34" charset="0"/>
                  <a:cs typeface="Arial" panose="020B0604020202020204" pitchFamily="34" charset="0"/>
                </a:rPr>
                <a:t>Balance sheet</a:t>
              </a:r>
            </a:p>
            <a:p>
              <a:endParaRPr lang="en-GB" sz="2200" dirty="0">
                <a:solidFill>
                  <a:srgbClr val="00338D"/>
                </a:solidFill>
                <a:latin typeface="Arial" panose="020B0604020202020204" pitchFamily="34" charset="0"/>
                <a:cs typeface="Arial" panose="020B0604020202020204" pitchFamily="34" charset="0"/>
              </a:endParaRPr>
            </a:p>
          </p:txBody>
        </p:sp>
      </p:grpSp>
      <p:cxnSp>
        <p:nvCxnSpPr>
          <p:cNvPr id="36" name="Straight Connector 35"/>
          <p:cNvCxnSpPr/>
          <p:nvPr/>
        </p:nvCxnSpPr>
        <p:spPr>
          <a:xfrm>
            <a:off x="676590" y="3930691"/>
            <a:ext cx="7741269" cy="36191"/>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grpSp>
        <p:nvGrpSpPr>
          <p:cNvPr id="40" name="Group 39"/>
          <p:cNvGrpSpPr/>
          <p:nvPr/>
        </p:nvGrpSpPr>
        <p:grpSpPr>
          <a:xfrm>
            <a:off x="2191247" y="4646975"/>
            <a:ext cx="6110933" cy="430196"/>
            <a:chOff x="2679770" y="4482690"/>
            <a:chExt cx="6620177" cy="466046"/>
          </a:xfrm>
        </p:grpSpPr>
        <p:sp>
          <p:nvSpPr>
            <p:cNvPr id="41" name="Text Placeholder 1"/>
            <p:cNvSpPr txBox="1">
              <a:spLocks/>
            </p:cNvSpPr>
            <p:nvPr>
              <p:custDataLst>
                <p:tags r:id="rId3"/>
              </p:custDataLst>
            </p:nvPr>
          </p:nvSpPr>
          <p:spPr>
            <a:xfrm>
              <a:off x="7083120" y="4498611"/>
              <a:ext cx="2216827" cy="450125"/>
            </a:xfrm>
            <a:prstGeom prst="rect">
              <a:avLst/>
            </a:prstGeom>
          </p:spPr>
          <p:txBody>
            <a:bodyPr lIns="0" tIns="0" rIns="0" bIns="0"/>
            <a:lstStyle>
              <a:lvl1pPr marL="0" indent="0" algn="l" defTabSz="457200" rtl="0" eaLnBrk="1" latinLnBrk="0" hangingPunct="1">
                <a:spcBef>
                  <a:spcPts val="0"/>
                </a:spcBef>
                <a:spcAft>
                  <a:spcPts val="300"/>
                </a:spcAft>
                <a:buFont typeface="Lucida Grande"/>
                <a:buNone/>
                <a:defRPr sz="2000" b="1" i="0" kern="1200">
                  <a:solidFill>
                    <a:schemeClr val="tx1"/>
                  </a:solidFill>
                  <a:latin typeface="Univers for KPMG"/>
                  <a:ea typeface="+mn-ea"/>
                  <a:cs typeface="Univers for KPMG"/>
                </a:defRPr>
              </a:lvl1pPr>
              <a:lvl2pPr marL="0" indent="0" algn="l" defTabSz="457200" rtl="0" eaLnBrk="1" latinLnBrk="0" hangingPunct="1">
                <a:lnSpc>
                  <a:spcPct val="90000"/>
                </a:lnSpc>
                <a:spcBef>
                  <a:spcPts val="0"/>
                </a:spcBef>
                <a:spcAft>
                  <a:spcPts val="900"/>
                </a:spcAft>
                <a:buFont typeface="Arial"/>
                <a:buNone/>
                <a:defRPr sz="2000" b="0" i="0" kern="1200">
                  <a:solidFill>
                    <a:schemeClr val="tx1"/>
                  </a:solidFill>
                  <a:latin typeface="Univers for KPMG Light"/>
                  <a:ea typeface="+mn-ea"/>
                  <a:cs typeface="Univers for KPMG Light"/>
                </a:defRPr>
              </a:lvl2pPr>
              <a:lvl3pPr marL="228600" indent="-228600" algn="l" defTabSz="457200" rtl="0" eaLnBrk="1" latinLnBrk="0" hangingPunct="1">
                <a:spcBef>
                  <a:spcPts val="0"/>
                </a:spcBef>
                <a:spcAft>
                  <a:spcPts val="300"/>
                </a:spcAft>
                <a:buFont typeface="Lucida Grande"/>
                <a:buChar char="—"/>
                <a:defRPr sz="2000" b="0" i="0" kern="1200">
                  <a:solidFill>
                    <a:schemeClr val="tx1"/>
                  </a:solidFill>
                  <a:latin typeface="Univers for KPMG Light"/>
                  <a:ea typeface="+mn-ea"/>
                  <a:cs typeface="Univers for KPMG Light"/>
                </a:defRPr>
              </a:lvl3pPr>
              <a:lvl4pPr marL="342900" indent="-114300" algn="l" defTabSz="457200" rtl="0" eaLnBrk="1" latinLnBrk="0" hangingPunct="1">
                <a:spcBef>
                  <a:spcPts val="0"/>
                </a:spcBef>
                <a:spcAft>
                  <a:spcPts val="300"/>
                </a:spcAft>
                <a:buFont typeface="Arial"/>
                <a:buChar char="–"/>
                <a:defRPr sz="2000" b="0" i="0" kern="1200">
                  <a:solidFill>
                    <a:schemeClr val="tx1"/>
                  </a:solidFill>
                  <a:latin typeface="Univers for KPMG Light"/>
                  <a:ea typeface="+mn-ea"/>
                  <a:cs typeface="Univers for KPMG Light"/>
                </a:defRPr>
              </a:lvl4pPr>
              <a:lvl5pPr marL="0" indent="0" algn="l" defTabSz="457200" rtl="0" eaLnBrk="1" latinLnBrk="0" hangingPunct="1">
                <a:spcBef>
                  <a:spcPts val="0"/>
                </a:spcBef>
                <a:spcAft>
                  <a:spcPts val="300"/>
                </a:spcAft>
                <a:buFont typeface="Arial"/>
                <a:buNone/>
                <a:defRPr sz="2000" b="0" i="0" kern="1200">
                  <a:solidFill>
                    <a:schemeClr val="accent6"/>
                  </a:solidFill>
                  <a:latin typeface="Univers for KPMG Light"/>
                  <a:ea typeface="+mn-ea"/>
                  <a:cs typeface="Univers for KPMG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GB" sz="2200" dirty="0">
                  <a:solidFill>
                    <a:prstClr val="white">
                      <a:lumMod val="50000"/>
                    </a:prstClr>
                  </a:solidFill>
                  <a:latin typeface="Arial" panose="020B0604020202020204" pitchFamily="34" charset="0"/>
                  <a:cs typeface="Arial" panose="020B0604020202020204" pitchFamily="34" charset="0"/>
                </a:rPr>
                <a:t>Asset turnover</a:t>
              </a:r>
            </a:p>
          </p:txBody>
        </p:sp>
        <p:sp>
          <p:nvSpPr>
            <p:cNvPr id="42" name="Text Placeholder 1"/>
            <p:cNvSpPr txBox="1">
              <a:spLocks/>
            </p:cNvSpPr>
            <p:nvPr>
              <p:custDataLst>
                <p:tags r:id="rId4"/>
              </p:custDataLst>
            </p:nvPr>
          </p:nvSpPr>
          <p:spPr>
            <a:xfrm>
              <a:off x="2679770" y="4482690"/>
              <a:ext cx="2182230" cy="450125"/>
            </a:xfrm>
            <a:prstGeom prst="rect">
              <a:avLst/>
            </a:prstGeom>
          </p:spPr>
          <p:txBody>
            <a:bodyPr lIns="0" tIns="0" rIns="0" bIns="0"/>
            <a:lstStyle>
              <a:lvl1pPr marL="0" indent="0" algn="l" defTabSz="457200" rtl="0" eaLnBrk="1" latinLnBrk="0" hangingPunct="1">
                <a:spcBef>
                  <a:spcPts val="0"/>
                </a:spcBef>
                <a:spcAft>
                  <a:spcPts val="300"/>
                </a:spcAft>
                <a:buFont typeface="Lucida Grande"/>
                <a:buNone/>
                <a:defRPr sz="2000" b="1" i="0" kern="1200">
                  <a:solidFill>
                    <a:schemeClr val="tx1"/>
                  </a:solidFill>
                  <a:latin typeface="Univers for KPMG"/>
                  <a:ea typeface="+mn-ea"/>
                  <a:cs typeface="Univers for KPMG"/>
                </a:defRPr>
              </a:lvl1pPr>
              <a:lvl2pPr marL="0" indent="0" algn="l" defTabSz="457200" rtl="0" eaLnBrk="1" latinLnBrk="0" hangingPunct="1">
                <a:lnSpc>
                  <a:spcPct val="90000"/>
                </a:lnSpc>
                <a:spcBef>
                  <a:spcPts val="0"/>
                </a:spcBef>
                <a:spcAft>
                  <a:spcPts val="900"/>
                </a:spcAft>
                <a:buFont typeface="Arial"/>
                <a:buNone/>
                <a:defRPr sz="2000" b="0" i="0" kern="1200">
                  <a:solidFill>
                    <a:schemeClr val="tx1"/>
                  </a:solidFill>
                  <a:latin typeface="Univers for KPMG Light"/>
                  <a:ea typeface="+mn-ea"/>
                  <a:cs typeface="Univers for KPMG Light"/>
                </a:defRPr>
              </a:lvl2pPr>
              <a:lvl3pPr marL="228600" indent="-228600" algn="l" defTabSz="457200" rtl="0" eaLnBrk="1" latinLnBrk="0" hangingPunct="1">
                <a:spcBef>
                  <a:spcPts val="0"/>
                </a:spcBef>
                <a:spcAft>
                  <a:spcPts val="300"/>
                </a:spcAft>
                <a:buFont typeface="Lucida Grande"/>
                <a:buChar char="—"/>
                <a:defRPr sz="2000" b="0" i="0" kern="1200">
                  <a:solidFill>
                    <a:schemeClr val="tx1"/>
                  </a:solidFill>
                  <a:latin typeface="Univers for KPMG Light"/>
                  <a:ea typeface="+mn-ea"/>
                  <a:cs typeface="Univers for KPMG Light"/>
                </a:defRPr>
              </a:lvl3pPr>
              <a:lvl4pPr marL="342900" indent="-114300" algn="l" defTabSz="457200" rtl="0" eaLnBrk="1" latinLnBrk="0" hangingPunct="1">
                <a:spcBef>
                  <a:spcPts val="0"/>
                </a:spcBef>
                <a:spcAft>
                  <a:spcPts val="300"/>
                </a:spcAft>
                <a:buFont typeface="Arial"/>
                <a:buChar char="–"/>
                <a:defRPr sz="2000" b="0" i="0" kern="1200">
                  <a:solidFill>
                    <a:schemeClr val="tx1"/>
                  </a:solidFill>
                  <a:latin typeface="Univers for KPMG Light"/>
                  <a:ea typeface="+mn-ea"/>
                  <a:cs typeface="Univers for KPMG Light"/>
                </a:defRPr>
              </a:lvl4pPr>
              <a:lvl5pPr marL="0" indent="0" algn="l" defTabSz="457200" rtl="0" eaLnBrk="1" latinLnBrk="0" hangingPunct="1">
                <a:spcBef>
                  <a:spcPts val="0"/>
                </a:spcBef>
                <a:spcAft>
                  <a:spcPts val="300"/>
                </a:spcAft>
                <a:buFont typeface="Arial"/>
                <a:buNone/>
                <a:defRPr sz="2000" b="0" i="0" kern="1200">
                  <a:solidFill>
                    <a:schemeClr val="accent6"/>
                  </a:solidFill>
                  <a:latin typeface="Univers for KPMG Light"/>
                  <a:ea typeface="+mn-ea"/>
                  <a:cs typeface="Univers for KPMG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GB" sz="2200" dirty="0">
                  <a:solidFill>
                    <a:prstClr val="white">
                      <a:lumMod val="50000"/>
                    </a:prstClr>
                  </a:solidFill>
                  <a:latin typeface="Arial" panose="020B0604020202020204" pitchFamily="34" charset="0"/>
                  <a:cs typeface="Arial" panose="020B0604020202020204" pitchFamily="34" charset="0"/>
                </a:rPr>
                <a:t>(in early </a:t>
              </a:r>
              <a:r>
                <a:rPr lang="en-GB" sz="2200" dirty="0" smtClean="0">
                  <a:solidFill>
                    <a:prstClr val="white">
                      <a:lumMod val="50000"/>
                    </a:prstClr>
                  </a:solidFill>
                  <a:latin typeface="Arial" panose="020B0604020202020204" pitchFamily="34" charset="0"/>
                  <a:cs typeface="Arial" panose="020B0604020202020204" pitchFamily="34" charset="0"/>
                </a:rPr>
                <a:t>years</a:t>
              </a:r>
              <a:r>
                <a:rPr lang="en-GB" sz="2200" dirty="0">
                  <a:solidFill>
                    <a:prstClr val="white">
                      <a:lumMod val="50000"/>
                    </a:prstClr>
                  </a:solidFill>
                  <a:latin typeface="Arial" panose="020B0604020202020204" pitchFamily="34" charset="0"/>
                  <a:cs typeface="Arial" panose="020B0604020202020204" pitchFamily="34" charset="0"/>
                </a:rPr>
                <a:t>)</a:t>
              </a:r>
            </a:p>
          </p:txBody>
        </p:sp>
      </p:grpSp>
      <p:grpSp>
        <p:nvGrpSpPr>
          <p:cNvPr id="43" name="Group 42"/>
          <p:cNvGrpSpPr/>
          <p:nvPr/>
        </p:nvGrpSpPr>
        <p:grpSpPr>
          <a:xfrm>
            <a:off x="2219674" y="1517095"/>
            <a:ext cx="1025710" cy="781601"/>
            <a:chOff x="4516438" y="325438"/>
            <a:chExt cx="727075" cy="554038"/>
          </a:xfrm>
        </p:grpSpPr>
        <p:sp>
          <p:nvSpPr>
            <p:cNvPr id="44" name="Freeform 430"/>
            <p:cNvSpPr>
              <a:spLocks/>
            </p:cNvSpPr>
            <p:nvPr/>
          </p:nvSpPr>
          <p:spPr bwMode="auto">
            <a:xfrm>
              <a:off x="4516438" y="479425"/>
              <a:ext cx="128588" cy="128588"/>
            </a:xfrm>
            <a:custGeom>
              <a:avLst/>
              <a:gdLst>
                <a:gd name="T0" fmla="*/ 52 w 185"/>
                <a:gd name="T1" fmla="*/ 22 h 185"/>
                <a:gd name="T2" fmla="*/ 162 w 185"/>
                <a:gd name="T3" fmla="*/ 52 h 185"/>
                <a:gd name="T4" fmla="*/ 133 w 185"/>
                <a:gd name="T5" fmla="*/ 162 h 185"/>
                <a:gd name="T6" fmla="*/ 133 w 185"/>
                <a:gd name="T7" fmla="*/ 162 h 185"/>
                <a:gd name="T8" fmla="*/ 22 w 185"/>
                <a:gd name="T9" fmla="*/ 133 h 185"/>
                <a:gd name="T10" fmla="*/ 52 w 185"/>
                <a:gd name="T11" fmla="*/ 22 h 185"/>
                <a:gd name="T12" fmla="*/ 52 w 185"/>
                <a:gd name="T13" fmla="*/ 22 h 185"/>
              </a:gdLst>
              <a:ahLst/>
              <a:cxnLst>
                <a:cxn ang="0">
                  <a:pos x="T0" y="T1"/>
                </a:cxn>
                <a:cxn ang="0">
                  <a:pos x="T2" y="T3"/>
                </a:cxn>
                <a:cxn ang="0">
                  <a:pos x="T4" y="T5"/>
                </a:cxn>
                <a:cxn ang="0">
                  <a:pos x="T6" y="T7"/>
                </a:cxn>
                <a:cxn ang="0">
                  <a:pos x="T8" y="T9"/>
                </a:cxn>
                <a:cxn ang="0">
                  <a:pos x="T10" y="T11"/>
                </a:cxn>
                <a:cxn ang="0">
                  <a:pos x="T12" y="T13"/>
                </a:cxn>
              </a:cxnLst>
              <a:rect l="0" t="0" r="r" b="b"/>
              <a:pathLst>
                <a:path w="185" h="185">
                  <a:moveTo>
                    <a:pt x="52" y="22"/>
                  </a:moveTo>
                  <a:cubicBezTo>
                    <a:pt x="90" y="0"/>
                    <a:pt x="140" y="13"/>
                    <a:pt x="162" y="52"/>
                  </a:cubicBezTo>
                  <a:cubicBezTo>
                    <a:pt x="185" y="90"/>
                    <a:pt x="172" y="140"/>
                    <a:pt x="133" y="162"/>
                  </a:cubicBezTo>
                  <a:cubicBezTo>
                    <a:pt x="133" y="162"/>
                    <a:pt x="133" y="162"/>
                    <a:pt x="133" y="162"/>
                  </a:cubicBezTo>
                  <a:cubicBezTo>
                    <a:pt x="94" y="185"/>
                    <a:pt x="45" y="172"/>
                    <a:pt x="22" y="133"/>
                  </a:cubicBezTo>
                  <a:cubicBezTo>
                    <a:pt x="0" y="94"/>
                    <a:pt x="13" y="45"/>
                    <a:pt x="52" y="22"/>
                  </a:cubicBezTo>
                  <a:cubicBezTo>
                    <a:pt x="52" y="22"/>
                    <a:pt x="52" y="22"/>
                    <a:pt x="52" y="22"/>
                  </a:cubicBezTo>
                  <a:close/>
                </a:path>
              </a:pathLst>
            </a:custGeom>
            <a:solidFill>
              <a:srgbClr val="2B79C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SG" sz="1662" dirty="0">
                <a:solidFill>
                  <a:srgbClr val="000000"/>
                </a:solidFill>
              </a:endParaRPr>
            </a:p>
          </p:txBody>
        </p:sp>
        <p:sp>
          <p:nvSpPr>
            <p:cNvPr id="45" name="Freeform 431"/>
            <p:cNvSpPr>
              <a:spLocks/>
            </p:cNvSpPr>
            <p:nvPr/>
          </p:nvSpPr>
          <p:spPr bwMode="auto">
            <a:xfrm>
              <a:off x="4716463" y="396875"/>
              <a:ext cx="128588" cy="128588"/>
            </a:xfrm>
            <a:custGeom>
              <a:avLst/>
              <a:gdLst>
                <a:gd name="T0" fmla="*/ 52 w 185"/>
                <a:gd name="T1" fmla="*/ 23 h 185"/>
                <a:gd name="T2" fmla="*/ 162 w 185"/>
                <a:gd name="T3" fmla="*/ 52 h 185"/>
                <a:gd name="T4" fmla="*/ 133 w 185"/>
                <a:gd name="T5" fmla="*/ 163 h 185"/>
                <a:gd name="T6" fmla="*/ 133 w 185"/>
                <a:gd name="T7" fmla="*/ 163 h 185"/>
                <a:gd name="T8" fmla="*/ 22 w 185"/>
                <a:gd name="T9" fmla="*/ 134 h 185"/>
                <a:gd name="T10" fmla="*/ 52 w 185"/>
                <a:gd name="T11" fmla="*/ 23 h 185"/>
                <a:gd name="T12" fmla="*/ 52 w 185"/>
                <a:gd name="T13" fmla="*/ 23 h 185"/>
              </a:gdLst>
              <a:ahLst/>
              <a:cxnLst>
                <a:cxn ang="0">
                  <a:pos x="T0" y="T1"/>
                </a:cxn>
                <a:cxn ang="0">
                  <a:pos x="T2" y="T3"/>
                </a:cxn>
                <a:cxn ang="0">
                  <a:pos x="T4" y="T5"/>
                </a:cxn>
                <a:cxn ang="0">
                  <a:pos x="T6" y="T7"/>
                </a:cxn>
                <a:cxn ang="0">
                  <a:pos x="T8" y="T9"/>
                </a:cxn>
                <a:cxn ang="0">
                  <a:pos x="T10" y="T11"/>
                </a:cxn>
                <a:cxn ang="0">
                  <a:pos x="T12" y="T13"/>
                </a:cxn>
              </a:cxnLst>
              <a:rect l="0" t="0" r="r" b="b"/>
              <a:pathLst>
                <a:path w="185" h="185">
                  <a:moveTo>
                    <a:pt x="52" y="23"/>
                  </a:moveTo>
                  <a:cubicBezTo>
                    <a:pt x="90" y="0"/>
                    <a:pt x="140" y="14"/>
                    <a:pt x="162" y="52"/>
                  </a:cubicBezTo>
                  <a:cubicBezTo>
                    <a:pt x="185" y="91"/>
                    <a:pt x="172" y="140"/>
                    <a:pt x="133" y="163"/>
                  </a:cubicBezTo>
                  <a:cubicBezTo>
                    <a:pt x="133" y="163"/>
                    <a:pt x="133" y="163"/>
                    <a:pt x="133" y="163"/>
                  </a:cubicBezTo>
                  <a:cubicBezTo>
                    <a:pt x="94" y="185"/>
                    <a:pt x="45" y="172"/>
                    <a:pt x="22" y="134"/>
                  </a:cubicBezTo>
                  <a:cubicBezTo>
                    <a:pt x="0" y="95"/>
                    <a:pt x="13" y="45"/>
                    <a:pt x="52" y="23"/>
                  </a:cubicBezTo>
                  <a:cubicBezTo>
                    <a:pt x="52" y="23"/>
                    <a:pt x="52" y="23"/>
                    <a:pt x="52" y="23"/>
                  </a:cubicBezTo>
                  <a:close/>
                </a:path>
              </a:pathLst>
            </a:custGeom>
            <a:solidFill>
              <a:srgbClr val="2B79C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SG" sz="1662" dirty="0">
                <a:solidFill>
                  <a:srgbClr val="000000"/>
                </a:solidFill>
              </a:endParaRPr>
            </a:p>
          </p:txBody>
        </p:sp>
        <p:sp>
          <p:nvSpPr>
            <p:cNvPr id="46" name="Freeform 432"/>
            <p:cNvSpPr>
              <a:spLocks/>
            </p:cNvSpPr>
            <p:nvPr/>
          </p:nvSpPr>
          <p:spPr bwMode="auto">
            <a:xfrm>
              <a:off x="4916488" y="422275"/>
              <a:ext cx="128588" cy="128588"/>
            </a:xfrm>
            <a:custGeom>
              <a:avLst/>
              <a:gdLst>
                <a:gd name="T0" fmla="*/ 52 w 185"/>
                <a:gd name="T1" fmla="*/ 22 h 185"/>
                <a:gd name="T2" fmla="*/ 162 w 185"/>
                <a:gd name="T3" fmla="*/ 52 h 185"/>
                <a:gd name="T4" fmla="*/ 133 w 185"/>
                <a:gd name="T5" fmla="*/ 162 h 185"/>
                <a:gd name="T6" fmla="*/ 133 w 185"/>
                <a:gd name="T7" fmla="*/ 162 h 185"/>
                <a:gd name="T8" fmla="*/ 22 w 185"/>
                <a:gd name="T9" fmla="*/ 133 h 185"/>
                <a:gd name="T10" fmla="*/ 52 w 185"/>
                <a:gd name="T11" fmla="*/ 22 h 185"/>
                <a:gd name="T12" fmla="*/ 52 w 185"/>
                <a:gd name="T13" fmla="*/ 22 h 185"/>
              </a:gdLst>
              <a:ahLst/>
              <a:cxnLst>
                <a:cxn ang="0">
                  <a:pos x="T0" y="T1"/>
                </a:cxn>
                <a:cxn ang="0">
                  <a:pos x="T2" y="T3"/>
                </a:cxn>
                <a:cxn ang="0">
                  <a:pos x="T4" y="T5"/>
                </a:cxn>
                <a:cxn ang="0">
                  <a:pos x="T6" y="T7"/>
                </a:cxn>
                <a:cxn ang="0">
                  <a:pos x="T8" y="T9"/>
                </a:cxn>
                <a:cxn ang="0">
                  <a:pos x="T10" y="T11"/>
                </a:cxn>
                <a:cxn ang="0">
                  <a:pos x="T12" y="T13"/>
                </a:cxn>
              </a:cxnLst>
              <a:rect l="0" t="0" r="r" b="b"/>
              <a:pathLst>
                <a:path w="185" h="185">
                  <a:moveTo>
                    <a:pt x="52" y="22"/>
                  </a:moveTo>
                  <a:cubicBezTo>
                    <a:pt x="90" y="0"/>
                    <a:pt x="140" y="13"/>
                    <a:pt x="162" y="52"/>
                  </a:cubicBezTo>
                  <a:cubicBezTo>
                    <a:pt x="185" y="90"/>
                    <a:pt x="172" y="140"/>
                    <a:pt x="133" y="162"/>
                  </a:cubicBezTo>
                  <a:cubicBezTo>
                    <a:pt x="133" y="162"/>
                    <a:pt x="133" y="162"/>
                    <a:pt x="133" y="162"/>
                  </a:cubicBezTo>
                  <a:cubicBezTo>
                    <a:pt x="94" y="185"/>
                    <a:pt x="45" y="172"/>
                    <a:pt x="22" y="133"/>
                  </a:cubicBezTo>
                  <a:cubicBezTo>
                    <a:pt x="0" y="94"/>
                    <a:pt x="13" y="45"/>
                    <a:pt x="52" y="22"/>
                  </a:cubicBezTo>
                  <a:cubicBezTo>
                    <a:pt x="52" y="22"/>
                    <a:pt x="52" y="22"/>
                    <a:pt x="52" y="22"/>
                  </a:cubicBezTo>
                  <a:close/>
                </a:path>
              </a:pathLst>
            </a:custGeom>
            <a:solidFill>
              <a:srgbClr val="2B79C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SG" sz="1662" dirty="0">
                <a:solidFill>
                  <a:srgbClr val="000000"/>
                </a:solidFill>
              </a:endParaRPr>
            </a:p>
          </p:txBody>
        </p:sp>
        <p:sp>
          <p:nvSpPr>
            <p:cNvPr id="47" name="Freeform 433"/>
            <p:cNvSpPr>
              <a:spLocks/>
            </p:cNvSpPr>
            <p:nvPr/>
          </p:nvSpPr>
          <p:spPr bwMode="auto">
            <a:xfrm>
              <a:off x="5116513" y="325438"/>
              <a:ext cx="127000" cy="128588"/>
            </a:xfrm>
            <a:custGeom>
              <a:avLst/>
              <a:gdLst>
                <a:gd name="T0" fmla="*/ 52 w 185"/>
                <a:gd name="T1" fmla="*/ 22 h 185"/>
                <a:gd name="T2" fmla="*/ 163 w 185"/>
                <a:gd name="T3" fmla="*/ 52 h 185"/>
                <a:gd name="T4" fmla="*/ 133 w 185"/>
                <a:gd name="T5" fmla="*/ 162 h 185"/>
                <a:gd name="T6" fmla="*/ 133 w 185"/>
                <a:gd name="T7" fmla="*/ 162 h 185"/>
                <a:gd name="T8" fmla="*/ 22 w 185"/>
                <a:gd name="T9" fmla="*/ 133 h 185"/>
                <a:gd name="T10" fmla="*/ 52 w 185"/>
                <a:gd name="T11" fmla="*/ 22 h 185"/>
                <a:gd name="T12" fmla="*/ 52 w 185"/>
                <a:gd name="T13" fmla="*/ 22 h 185"/>
              </a:gdLst>
              <a:ahLst/>
              <a:cxnLst>
                <a:cxn ang="0">
                  <a:pos x="T0" y="T1"/>
                </a:cxn>
                <a:cxn ang="0">
                  <a:pos x="T2" y="T3"/>
                </a:cxn>
                <a:cxn ang="0">
                  <a:pos x="T4" y="T5"/>
                </a:cxn>
                <a:cxn ang="0">
                  <a:pos x="T6" y="T7"/>
                </a:cxn>
                <a:cxn ang="0">
                  <a:pos x="T8" y="T9"/>
                </a:cxn>
                <a:cxn ang="0">
                  <a:pos x="T10" y="T11"/>
                </a:cxn>
                <a:cxn ang="0">
                  <a:pos x="T12" y="T13"/>
                </a:cxn>
              </a:cxnLst>
              <a:rect l="0" t="0" r="r" b="b"/>
              <a:pathLst>
                <a:path w="185" h="185">
                  <a:moveTo>
                    <a:pt x="52" y="22"/>
                  </a:moveTo>
                  <a:cubicBezTo>
                    <a:pt x="91" y="0"/>
                    <a:pt x="140" y="13"/>
                    <a:pt x="163" y="52"/>
                  </a:cubicBezTo>
                  <a:cubicBezTo>
                    <a:pt x="185" y="90"/>
                    <a:pt x="172" y="140"/>
                    <a:pt x="133" y="162"/>
                  </a:cubicBezTo>
                  <a:cubicBezTo>
                    <a:pt x="133" y="162"/>
                    <a:pt x="133" y="162"/>
                    <a:pt x="133" y="162"/>
                  </a:cubicBezTo>
                  <a:cubicBezTo>
                    <a:pt x="94" y="185"/>
                    <a:pt x="45" y="172"/>
                    <a:pt x="22" y="133"/>
                  </a:cubicBezTo>
                  <a:cubicBezTo>
                    <a:pt x="0" y="94"/>
                    <a:pt x="13" y="45"/>
                    <a:pt x="52" y="22"/>
                  </a:cubicBezTo>
                  <a:cubicBezTo>
                    <a:pt x="52" y="22"/>
                    <a:pt x="52" y="22"/>
                    <a:pt x="52" y="22"/>
                  </a:cubicBezTo>
                  <a:close/>
                </a:path>
              </a:pathLst>
            </a:custGeom>
            <a:solidFill>
              <a:srgbClr val="2B79C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SG" sz="1662" dirty="0">
                <a:solidFill>
                  <a:srgbClr val="000000"/>
                </a:solidFill>
              </a:endParaRPr>
            </a:p>
          </p:txBody>
        </p:sp>
        <p:sp>
          <p:nvSpPr>
            <p:cNvPr id="48" name="Freeform 434"/>
            <p:cNvSpPr>
              <a:spLocks/>
            </p:cNvSpPr>
            <p:nvPr/>
          </p:nvSpPr>
          <p:spPr bwMode="auto">
            <a:xfrm>
              <a:off x="4567238" y="436563"/>
              <a:ext cx="220663" cy="125413"/>
            </a:xfrm>
            <a:custGeom>
              <a:avLst/>
              <a:gdLst>
                <a:gd name="T0" fmla="*/ 298 w 317"/>
                <a:gd name="T1" fmla="*/ 0 h 181"/>
                <a:gd name="T2" fmla="*/ 288 w 317"/>
                <a:gd name="T3" fmla="*/ 2 h 181"/>
                <a:gd name="T4" fmla="*/ 13 w 317"/>
                <a:gd name="T5" fmla="*/ 144 h 181"/>
                <a:gd name="T6" fmla="*/ 5 w 317"/>
                <a:gd name="T7" fmla="*/ 169 h 181"/>
                <a:gd name="T8" fmla="*/ 30 w 317"/>
                <a:gd name="T9" fmla="*/ 177 h 181"/>
                <a:gd name="T10" fmla="*/ 30 w 317"/>
                <a:gd name="T11" fmla="*/ 177 h 181"/>
                <a:gd name="T12" fmla="*/ 304 w 317"/>
                <a:gd name="T13" fmla="*/ 34 h 181"/>
                <a:gd name="T14" fmla="*/ 313 w 317"/>
                <a:gd name="T15" fmla="*/ 10 h 181"/>
                <a:gd name="T16" fmla="*/ 298 w 317"/>
                <a:gd name="T17"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7" h="181">
                  <a:moveTo>
                    <a:pt x="298" y="0"/>
                  </a:moveTo>
                  <a:cubicBezTo>
                    <a:pt x="294" y="0"/>
                    <a:pt x="291" y="0"/>
                    <a:pt x="288" y="2"/>
                  </a:cubicBezTo>
                  <a:cubicBezTo>
                    <a:pt x="13" y="144"/>
                    <a:pt x="13" y="144"/>
                    <a:pt x="13" y="144"/>
                  </a:cubicBezTo>
                  <a:cubicBezTo>
                    <a:pt x="4" y="149"/>
                    <a:pt x="0" y="160"/>
                    <a:pt x="5" y="169"/>
                  </a:cubicBezTo>
                  <a:cubicBezTo>
                    <a:pt x="10" y="178"/>
                    <a:pt x="21" y="181"/>
                    <a:pt x="30" y="177"/>
                  </a:cubicBezTo>
                  <a:cubicBezTo>
                    <a:pt x="30" y="177"/>
                    <a:pt x="30" y="177"/>
                    <a:pt x="30" y="177"/>
                  </a:cubicBezTo>
                  <a:cubicBezTo>
                    <a:pt x="304" y="34"/>
                    <a:pt x="304" y="34"/>
                    <a:pt x="304" y="34"/>
                  </a:cubicBezTo>
                  <a:cubicBezTo>
                    <a:pt x="313" y="30"/>
                    <a:pt x="317" y="19"/>
                    <a:pt x="313" y="10"/>
                  </a:cubicBezTo>
                  <a:cubicBezTo>
                    <a:pt x="310" y="4"/>
                    <a:pt x="304" y="0"/>
                    <a:pt x="298" y="0"/>
                  </a:cubicBezTo>
                  <a:close/>
                </a:path>
              </a:pathLst>
            </a:custGeom>
            <a:solidFill>
              <a:srgbClr val="2B79C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SG" sz="1662" dirty="0">
                <a:solidFill>
                  <a:srgbClr val="000000"/>
                </a:solidFill>
              </a:endParaRPr>
            </a:p>
          </p:txBody>
        </p:sp>
        <p:sp>
          <p:nvSpPr>
            <p:cNvPr id="49" name="Freeform 435"/>
            <p:cNvSpPr>
              <a:spLocks/>
            </p:cNvSpPr>
            <p:nvPr/>
          </p:nvSpPr>
          <p:spPr bwMode="auto">
            <a:xfrm>
              <a:off x="4760913" y="430213"/>
              <a:ext cx="211138" cy="71438"/>
            </a:xfrm>
            <a:custGeom>
              <a:avLst/>
              <a:gdLst>
                <a:gd name="T0" fmla="*/ 18 w 305"/>
                <a:gd name="T1" fmla="*/ 0 h 102"/>
                <a:gd name="T2" fmla="*/ 1 w 305"/>
                <a:gd name="T3" fmla="*/ 19 h 102"/>
                <a:gd name="T4" fmla="*/ 15 w 305"/>
                <a:gd name="T5" fmla="*/ 36 h 102"/>
                <a:gd name="T6" fmla="*/ 280 w 305"/>
                <a:gd name="T7" fmla="*/ 100 h 102"/>
                <a:gd name="T8" fmla="*/ 302 w 305"/>
                <a:gd name="T9" fmla="*/ 86 h 102"/>
                <a:gd name="T10" fmla="*/ 289 w 305"/>
                <a:gd name="T11" fmla="*/ 64 h 102"/>
                <a:gd name="T12" fmla="*/ 289 w 305"/>
                <a:gd name="T13" fmla="*/ 64 h 102"/>
                <a:gd name="T14" fmla="*/ 23 w 305"/>
                <a:gd name="T15" fmla="*/ 0 h 102"/>
                <a:gd name="T16" fmla="*/ 18 w 305"/>
                <a:gd name="T1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102">
                  <a:moveTo>
                    <a:pt x="18" y="0"/>
                  </a:moveTo>
                  <a:cubicBezTo>
                    <a:pt x="8" y="1"/>
                    <a:pt x="0" y="9"/>
                    <a:pt x="1" y="19"/>
                  </a:cubicBezTo>
                  <a:cubicBezTo>
                    <a:pt x="1" y="27"/>
                    <a:pt x="7" y="34"/>
                    <a:pt x="15" y="36"/>
                  </a:cubicBezTo>
                  <a:cubicBezTo>
                    <a:pt x="280" y="100"/>
                    <a:pt x="280" y="100"/>
                    <a:pt x="280" y="100"/>
                  </a:cubicBezTo>
                  <a:cubicBezTo>
                    <a:pt x="290" y="102"/>
                    <a:pt x="300" y="96"/>
                    <a:pt x="302" y="86"/>
                  </a:cubicBezTo>
                  <a:cubicBezTo>
                    <a:pt x="305" y="77"/>
                    <a:pt x="299" y="67"/>
                    <a:pt x="289" y="64"/>
                  </a:cubicBezTo>
                  <a:cubicBezTo>
                    <a:pt x="289" y="64"/>
                    <a:pt x="289" y="64"/>
                    <a:pt x="289" y="64"/>
                  </a:cubicBezTo>
                  <a:cubicBezTo>
                    <a:pt x="23" y="0"/>
                    <a:pt x="23" y="0"/>
                    <a:pt x="23" y="0"/>
                  </a:cubicBezTo>
                  <a:cubicBezTo>
                    <a:pt x="22" y="0"/>
                    <a:pt x="20" y="0"/>
                    <a:pt x="18" y="0"/>
                  </a:cubicBezTo>
                  <a:close/>
                </a:path>
              </a:pathLst>
            </a:custGeom>
            <a:solidFill>
              <a:srgbClr val="2B79C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SG" sz="1662" dirty="0">
                <a:solidFill>
                  <a:srgbClr val="000000"/>
                </a:solidFill>
              </a:endParaRPr>
            </a:p>
          </p:txBody>
        </p:sp>
        <p:sp>
          <p:nvSpPr>
            <p:cNvPr id="50" name="Freeform 436"/>
            <p:cNvSpPr>
              <a:spLocks/>
            </p:cNvSpPr>
            <p:nvPr/>
          </p:nvSpPr>
          <p:spPr bwMode="auto">
            <a:xfrm>
              <a:off x="4949826" y="390525"/>
              <a:ext cx="214313" cy="127000"/>
            </a:xfrm>
            <a:custGeom>
              <a:avLst/>
              <a:gdLst>
                <a:gd name="T0" fmla="*/ 287 w 309"/>
                <a:gd name="T1" fmla="*/ 0 h 183"/>
                <a:gd name="T2" fmla="*/ 279 w 309"/>
                <a:gd name="T3" fmla="*/ 2 h 183"/>
                <a:gd name="T4" fmla="*/ 12 w 309"/>
                <a:gd name="T5" fmla="*/ 146 h 183"/>
                <a:gd name="T6" fmla="*/ 5 w 309"/>
                <a:gd name="T7" fmla="*/ 170 h 183"/>
                <a:gd name="T8" fmla="*/ 29 w 309"/>
                <a:gd name="T9" fmla="*/ 178 h 183"/>
                <a:gd name="T10" fmla="*/ 296 w 309"/>
                <a:gd name="T11" fmla="*/ 35 h 183"/>
                <a:gd name="T12" fmla="*/ 304 w 309"/>
                <a:gd name="T13" fmla="*/ 10 h 183"/>
                <a:gd name="T14" fmla="*/ 287 w 309"/>
                <a:gd name="T15" fmla="*/ 0 h 1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183">
                  <a:moveTo>
                    <a:pt x="287" y="0"/>
                  </a:moveTo>
                  <a:cubicBezTo>
                    <a:pt x="284" y="0"/>
                    <a:pt x="282" y="1"/>
                    <a:pt x="279" y="2"/>
                  </a:cubicBezTo>
                  <a:cubicBezTo>
                    <a:pt x="12" y="146"/>
                    <a:pt x="12" y="146"/>
                    <a:pt x="12" y="146"/>
                  </a:cubicBezTo>
                  <a:cubicBezTo>
                    <a:pt x="3" y="150"/>
                    <a:pt x="0" y="161"/>
                    <a:pt x="5" y="170"/>
                  </a:cubicBezTo>
                  <a:cubicBezTo>
                    <a:pt x="9" y="179"/>
                    <a:pt x="20" y="183"/>
                    <a:pt x="29" y="178"/>
                  </a:cubicBezTo>
                  <a:cubicBezTo>
                    <a:pt x="296" y="35"/>
                    <a:pt x="296" y="35"/>
                    <a:pt x="296" y="35"/>
                  </a:cubicBezTo>
                  <a:cubicBezTo>
                    <a:pt x="305" y="30"/>
                    <a:pt x="309" y="19"/>
                    <a:pt x="304" y="10"/>
                  </a:cubicBezTo>
                  <a:cubicBezTo>
                    <a:pt x="301" y="4"/>
                    <a:pt x="294" y="0"/>
                    <a:pt x="287" y="0"/>
                  </a:cubicBezTo>
                  <a:close/>
                </a:path>
              </a:pathLst>
            </a:custGeom>
            <a:solidFill>
              <a:srgbClr val="2B79C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SG" sz="1662" dirty="0">
                <a:solidFill>
                  <a:srgbClr val="000000"/>
                </a:solidFill>
              </a:endParaRPr>
            </a:p>
          </p:txBody>
        </p:sp>
        <p:sp>
          <p:nvSpPr>
            <p:cNvPr id="51" name="Freeform 437"/>
            <p:cNvSpPr>
              <a:spLocks/>
            </p:cNvSpPr>
            <p:nvPr/>
          </p:nvSpPr>
          <p:spPr bwMode="auto">
            <a:xfrm>
              <a:off x="4516438" y="647700"/>
              <a:ext cx="128588" cy="128588"/>
            </a:xfrm>
            <a:custGeom>
              <a:avLst/>
              <a:gdLst>
                <a:gd name="T0" fmla="*/ 52 w 185"/>
                <a:gd name="T1" fmla="*/ 22 h 184"/>
                <a:gd name="T2" fmla="*/ 162 w 185"/>
                <a:gd name="T3" fmla="*/ 51 h 184"/>
                <a:gd name="T4" fmla="*/ 133 w 185"/>
                <a:gd name="T5" fmla="*/ 162 h 184"/>
                <a:gd name="T6" fmla="*/ 133 w 185"/>
                <a:gd name="T7" fmla="*/ 162 h 184"/>
                <a:gd name="T8" fmla="*/ 22 w 185"/>
                <a:gd name="T9" fmla="*/ 133 h 184"/>
                <a:gd name="T10" fmla="*/ 52 w 185"/>
                <a:gd name="T11" fmla="*/ 22 h 184"/>
                <a:gd name="T12" fmla="*/ 52 w 185"/>
                <a:gd name="T13" fmla="*/ 22 h 184"/>
              </a:gdLst>
              <a:ahLst/>
              <a:cxnLst>
                <a:cxn ang="0">
                  <a:pos x="T0" y="T1"/>
                </a:cxn>
                <a:cxn ang="0">
                  <a:pos x="T2" y="T3"/>
                </a:cxn>
                <a:cxn ang="0">
                  <a:pos x="T4" y="T5"/>
                </a:cxn>
                <a:cxn ang="0">
                  <a:pos x="T6" y="T7"/>
                </a:cxn>
                <a:cxn ang="0">
                  <a:pos x="T8" y="T9"/>
                </a:cxn>
                <a:cxn ang="0">
                  <a:pos x="T10" y="T11"/>
                </a:cxn>
                <a:cxn ang="0">
                  <a:pos x="T12" y="T13"/>
                </a:cxn>
              </a:cxnLst>
              <a:rect l="0" t="0" r="r" b="b"/>
              <a:pathLst>
                <a:path w="185" h="184">
                  <a:moveTo>
                    <a:pt x="52" y="22"/>
                  </a:moveTo>
                  <a:cubicBezTo>
                    <a:pt x="90" y="0"/>
                    <a:pt x="140" y="13"/>
                    <a:pt x="162" y="51"/>
                  </a:cubicBezTo>
                  <a:cubicBezTo>
                    <a:pt x="185" y="90"/>
                    <a:pt x="172" y="139"/>
                    <a:pt x="133" y="162"/>
                  </a:cubicBezTo>
                  <a:cubicBezTo>
                    <a:pt x="133" y="162"/>
                    <a:pt x="133" y="162"/>
                    <a:pt x="133" y="162"/>
                  </a:cubicBezTo>
                  <a:cubicBezTo>
                    <a:pt x="94" y="184"/>
                    <a:pt x="45" y="171"/>
                    <a:pt x="22" y="133"/>
                  </a:cubicBezTo>
                  <a:cubicBezTo>
                    <a:pt x="0" y="94"/>
                    <a:pt x="13" y="45"/>
                    <a:pt x="52" y="22"/>
                  </a:cubicBezTo>
                  <a:cubicBezTo>
                    <a:pt x="52" y="22"/>
                    <a:pt x="52" y="22"/>
                    <a:pt x="52" y="22"/>
                  </a:cubicBezTo>
                  <a:close/>
                </a:path>
              </a:pathLst>
            </a:custGeom>
            <a:solidFill>
              <a:srgbClr val="3C46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SG" sz="1662" dirty="0">
                <a:solidFill>
                  <a:srgbClr val="000000"/>
                </a:solidFill>
              </a:endParaRPr>
            </a:p>
          </p:txBody>
        </p:sp>
        <p:sp>
          <p:nvSpPr>
            <p:cNvPr id="52" name="Freeform 438"/>
            <p:cNvSpPr>
              <a:spLocks/>
            </p:cNvSpPr>
            <p:nvPr/>
          </p:nvSpPr>
          <p:spPr bwMode="auto">
            <a:xfrm>
              <a:off x="4716463" y="615950"/>
              <a:ext cx="128588" cy="127000"/>
            </a:xfrm>
            <a:custGeom>
              <a:avLst/>
              <a:gdLst>
                <a:gd name="T0" fmla="*/ 52 w 185"/>
                <a:gd name="T1" fmla="*/ 23 h 185"/>
                <a:gd name="T2" fmla="*/ 162 w 185"/>
                <a:gd name="T3" fmla="*/ 52 h 185"/>
                <a:gd name="T4" fmla="*/ 133 w 185"/>
                <a:gd name="T5" fmla="*/ 162 h 185"/>
                <a:gd name="T6" fmla="*/ 133 w 185"/>
                <a:gd name="T7" fmla="*/ 163 h 185"/>
                <a:gd name="T8" fmla="*/ 22 w 185"/>
                <a:gd name="T9" fmla="*/ 133 h 185"/>
                <a:gd name="T10" fmla="*/ 52 w 185"/>
                <a:gd name="T11" fmla="*/ 23 h 185"/>
                <a:gd name="T12" fmla="*/ 52 w 185"/>
                <a:gd name="T13" fmla="*/ 23 h 185"/>
              </a:gdLst>
              <a:ahLst/>
              <a:cxnLst>
                <a:cxn ang="0">
                  <a:pos x="T0" y="T1"/>
                </a:cxn>
                <a:cxn ang="0">
                  <a:pos x="T2" y="T3"/>
                </a:cxn>
                <a:cxn ang="0">
                  <a:pos x="T4" y="T5"/>
                </a:cxn>
                <a:cxn ang="0">
                  <a:pos x="T6" y="T7"/>
                </a:cxn>
                <a:cxn ang="0">
                  <a:pos x="T8" y="T9"/>
                </a:cxn>
                <a:cxn ang="0">
                  <a:pos x="T10" y="T11"/>
                </a:cxn>
                <a:cxn ang="0">
                  <a:pos x="T12" y="T13"/>
                </a:cxn>
              </a:cxnLst>
              <a:rect l="0" t="0" r="r" b="b"/>
              <a:pathLst>
                <a:path w="185" h="185">
                  <a:moveTo>
                    <a:pt x="52" y="23"/>
                  </a:moveTo>
                  <a:cubicBezTo>
                    <a:pt x="90" y="0"/>
                    <a:pt x="140" y="13"/>
                    <a:pt x="162" y="52"/>
                  </a:cubicBezTo>
                  <a:cubicBezTo>
                    <a:pt x="185" y="90"/>
                    <a:pt x="172" y="140"/>
                    <a:pt x="133" y="162"/>
                  </a:cubicBezTo>
                  <a:cubicBezTo>
                    <a:pt x="133" y="162"/>
                    <a:pt x="133" y="162"/>
                    <a:pt x="133" y="163"/>
                  </a:cubicBezTo>
                  <a:cubicBezTo>
                    <a:pt x="94" y="185"/>
                    <a:pt x="45" y="172"/>
                    <a:pt x="22" y="133"/>
                  </a:cubicBezTo>
                  <a:cubicBezTo>
                    <a:pt x="0" y="95"/>
                    <a:pt x="13" y="45"/>
                    <a:pt x="52" y="23"/>
                  </a:cubicBezTo>
                  <a:cubicBezTo>
                    <a:pt x="52" y="23"/>
                    <a:pt x="52" y="23"/>
                    <a:pt x="52" y="23"/>
                  </a:cubicBezTo>
                  <a:close/>
                </a:path>
              </a:pathLst>
            </a:custGeom>
            <a:solidFill>
              <a:srgbClr val="3C46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SG" sz="1662" dirty="0">
                <a:solidFill>
                  <a:srgbClr val="000000"/>
                </a:solidFill>
              </a:endParaRPr>
            </a:p>
          </p:txBody>
        </p:sp>
        <p:sp>
          <p:nvSpPr>
            <p:cNvPr id="53" name="Freeform 439"/>
            <p:cNvSpPr>
              <a:spLocks/>
            </p:cNvSpPr>
            <p:nvPr/>
          </p:nvSpPr>
          <p:spPr bwMode="auto">
            <a:xfrm>
              <a:off x="4916488" y="750888"/>
              <a:ext cx="128588" cy="128588"/>
            </a:xfrm>
            <a:custGeom>
              <a:avLst/>
              <a:gdLst>
                <a:gd name="T0" fmla="*/ 52 w 185"/>
                <a:gd name="T1" fmla="*/ 23 h 185"/>
                <a:gd name="T2" fmla="*/ 162 w 185"/>
                <a:gd name="T3" fmla="*/ 52 h 185"/>
                <a:gd name="T4" fmla="*/ 133 w 185"/>
                <a:gd name="T5" fmla="*/ 163 h 185"/>
                <a:gd name="T6" fmla="*/ 133 w 185"/>
                <a:gd name="T7" fmla="*/ 163 h 185"/>
                <a:gd name="T8" fmla="*/ 22 w 185"/>
                <a:gd name="T9" fmla="*/ 134 h 185"/>
                <a:gd name="T10" fmla="*/ 52 w 185"/>
                <a:gd name="T11" fmla="*/ 23 h 185"/>
                <a:gd name="T12" fmla="*/ 52 w 185"/>
                <a:gd name="T13" fmla="*/ 23 h 185"/>
              </a:gdLst>
              <a:ahLst/>
              <a:cxnLst>
                <a:cxn ang="0">
                  <a:pos x="T0" y="T1"/>
                </a:cxn>
                <a:cxn ang="0">
                  <a:pos x="T2" y="T3"/>
                </a:cxn>
                <a:cxn ang="0">
                  <a:pos x="T4" y="T5"/>
                </a:cxn>
                <a:cxn ang="0">
                  <a:pos x="T6" y="T7"/>
                </a:cxn>
                <a:cxn ang="0">
                  <a:pos x="T8" y="T9"/>
                </a:cxn>
                <a:cxn ang="0">
                  <a:pos x="T10" y="T11"/>
                </a:cxn>
                <a:cxn ang="0">
                  <a:pos x="T12" y="T13"/>
                </a:cxn>
              </a:cxnLst>
              <a:rect l="0" t="0" r="r" b="b"/>
              <a:pathLst>
                <a:path w="185" h="185">
                  <a:moveTo>
                    <a:pt x="52" y="23"/>
                  </a:moveTo>
                  <a:cubicBezTo>
                    <a:pt x="90" y="0"/>
                    <a:pt x="140" y="13"/>
                    <a:pt x="162" y="52"/>
                  </a:cubicBezTo>
                  <a:cubicBezTo>
                    <a:pt x="185" y="91"/>
                    <a:pt x="172" y="140"/>
                    <a:pt x="133" y="163"/>
                  </a:cubicBezTo>
                  <a:cubicBezTo>
                    <a:pt x="133" y="163"/>
                    <a:pt x="133" y="163"/>
                    <a:pt x="133" y="163"/>
                  </a:cubicBezTo>
                  <a:cubicBezTo>
                    <a:pt x="94" y="185"/>
                    <a:pt x="45" y="172"/>
                    <a:pt x="22" y="134"/>
                  </a:cubicBezTo>
                  <a:cubicBezTo>
                    <a:pt x="0" y="95"/>
                    <a:pt x="13" y="45"/>
                    <a:pt x="52" y="23"/>
                  </a:cubicBezTo>
                  <a:cubicBezTo>
                    <a:pt x="52" y="23"/>
                    <a:pt x="52" y="23"/>
                    <a:pt x="52" y="23"/>
                  </a:cubicBezTo>
                  <a:close/>
                </a:path>
              </a:pathLst>
            </a:custGeom>
            <a:solidFill>
              <a:srgbClr val="3C46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SG" sz="1662" dirty="0">
                <a:solidFill>
                  <a:srgbClr val="000000"/>
                </a:solidFill>
              </a:endParaRPr>
            </a:p>
          </p:txBody>
        </p:sp>
        <p:sp>
          <p:nvSpPr>
            <p:cNvPr id="54" name="Freeform 440"/>
            <p:cNvSpPr>
              <a:spLocks/>
            </p:cNvSpPr>
            <p:nvPr/>
          </p:nvSpPr>
          <p:spPr bwMode="auto">
            <a:xfrm>
              <a:off x="5116513" y="635000"/>
              <a:ext cx="127000" cy="127000"/>
            </a:xfrm>
            <a:custGeom>
              <a:avLst/>
              <a:gdLst>
                <a:gd name="T0" fmla="*/ 52 w 185"/>
                <a:gd name="T1" fmla="*/ 22 h 184"/>
                <a:gd name="T2" fmla="*/ 163 w 185"/>
                <a:gd name="T3" fmla="*/ 51 h 184"/>
                <a:gd name="T4" fmla="*/ 133 w 185"/>
                <a:gd name="T5" fmla="*/ 162 h 184"/>
                <a:gd name="T6" fmla="*/ 133 w 185"/>
                <a:gd name="T7" fmla="*/ 162 h 184"/>
                <a:gd name="T8" fmla="*/ 22 w 185"/>
                <a:gd name="T9" fmla="*/ 133 h 184"/>
                <a:gd name="T10" fmla="*/ 52 w 185"/>
                <a:gd name="T11" fmla="*/ 22 h 184"/>
                <a:gd name="T12" fmla="*/ 52 w 185"/>
                <a:gd name="T13" fmla="*/ 22 h 184"/>
              </a:gdLst>
              <a:ahLst/>
              <a:cxnLst>
                <a:cxn ang="0">
                  <a:pos x="T0" y="T1"/>
                </a:cxn>
                <a:cxn ang="0">
                  <a:pos x="T2" y="T3"/>
                </a:cxn>
                <a:cxn ang="0">
                  <a:pos x="T4" y="T5"/>
                </a:cxn>
                <a:cxn ang="0">
                  <a:pos x="T6" y="T7"/>
                </a:cxn>
                <a:cxn ang="0">
                  <a:pos x="T8" y="T9"/>
                </a:cxn>
                <a:cxn ang="0">
                  <a:pos x="T10" y="T11"/>
                </a:cxn>
                <a:cxn ang="0">
                  <a:pos x="T12" y="T13"/>
                </a:cxn>
              </a:cxnLst>
              <a:rect l="0" t="0" r="r" b="b"/>
              <a:pathLst>
                <a:path w="185" h="184">
                  <a:moveTo>
                    <a:pt x="52" y="22"/>
                  </a:moveTo>
                  <a:cubicBezTo>
                    <a:pt x="91" y="0"/>
                    <a:pt x="140" y="13"/>
                    <a:pt x="163" y="51"/>
                  </a:cubicBezTo>
                  <a:cubicBezTo>
                    <a:pt x="185" y="90"/>
                    <a:pt x="172" y="139"/>
                    <a:pt x="133" y="162"/>
                  </a:cubicBezTo>
                  <a:cubicBezTo>
                    <a:pt x="133" y="162"/>
                    <a:pt x="133" y="162"/>
                    <a:pt x="133" y="162"/>
                  </a:cubicBezTo>
                  <a:cubicBezTo>
                    <a:pt x="94" y="184"/>
                    <a:pt x="45" y="171"/>
                    <a:pt x="22" y="133"/>
                  </a:cubicBezTo>
                  <a:cubicBezTo>
                    <a:pt x="0" y="94"/>
                    <a:pt x="13" y="45"/>
                    <a:pt x="52" y="22"/>
                  </a:cubicBezTo>
                  <a:cubicBezTo>
                    <a:pt x="52" y="22"/>
                    <a:pt x="52" y="22"/>
                    <a:pt x="52" y="22"/>
                  </a:cubicBezTo>
                  <a:close/>
                </a:path>
              </a:pathLst>
            </a:custGeom>
            <a:solidFill>
              <a:srgbClr val="3C46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SG" sz="1662" dirty="0">
                <a:solidFill>
                  <a:srgbClr val="000000"/>
                </a:solidFill>
              </a:endParaRPr>
            </a:p>
          </p:txBody>
        </p:sp>
        <p:sp>
          <p:nvSpPr>
            <p:cNvPr id="55" name="Freeform 441"/>
            <p:cNvSpPr>
              <a:spLocks/>
            </p:cNvSpPr>
            <p:nvPr/>
          </p:nvSpPr>
          <p:spPr bwMode="auto">
            <a:xfrm>
              <a:off x="4767263" y="663575"/>
              <a:ext cx="223838" cy="166688"/>
            </a:xfrm>
            <a:custGeom>
              <a:avLst/>
              <a:gdLst>
                <a:gd name="T0" fmla="*/ 16 w 324"/>
                <a:gd name="T1" fmla="*/ 0 h 240"/>
                <a:gd name="T2" fmla="*/ 0 w 324"/>
                <a:gd name="T3" fmla="*/ 17 h 240"/>
                <a:gd name="T4" fmla="*/ 7 w 324"/>
                <a:gd name="T5" fmla="*/ 30 h 240"/>
                <a:gd name="T6" fmla="*/ 295 w 324"/>
                <a:gd name="T7" fmla="*/ 235 h 240"/>
                <a:gd name="T8" fmla="*/ 318 w 324"/>
                <a:gd name="T9" fmla="*/ 232 h 240"/>
                <a:gd name="T10" fmla="*/ 315 w 324"/>
                <a:gd name="T11" fmla="*/ 209 h 240"/>
                <a:gd name="T12" fmla="*/ 314 w 324"/>
                <a:gd name="T13" fmla="*/ 208 h 240"/>
                <a:gd name="T14" fmla="*/ 26 w 324"/>
                <a:gd name="T15" fmla="*/ 3 h 240"/>
                <a:gd name="T16" fmla="*/ 16 w 324"/>
                <a:gd name="T1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 h="240">
                  <a:moveTo>
                    <a:pt x="16" y="0"/>
                  </a:moveTo>
                  <a:cubicBezTo>
                    <a:pt x="7" y="1"/>
                    <a:pt x="0" y="8"/>
                    <a:pt x="0" y="17"/>
                  </a:cubicBezTo>
                  <a:cubicBezTo>
                    <a:pt x="1" y="22"/>
                    <a:pt x="3" y="27"/>
                    <a:pt x="7" y="30"/>
                  </a:cubicBezTo>
                  <a:cubicBezTo>
                    <a:pt x="295" y="235"/>
                    <a:pt x="295" y="235"/>
                    <a:pt x="295" y="235"/>
                  </a:cubicBezTo>
                  <a:cubicBezTo>
                    <a:pt x="303" y="240"/>
                    <a:pt x="313" y="239"/>
                    <a:pt x="318" y="232"/>
                  </a:cubicBezTo>
                  <a:cubicBezTo>
                    <a:pt x="324" y="224"/>
                    <a:pt x="322" y="214"/>
                    <a:pt x="315" y="209"/>
                  </a:cubicBezTo>
                  <a:cubicBezTo>
                    <a:pt x="315" y="209"/>
                    <a:pt x="314" y="208"/>
                    <a:pt x="314" y="208"/>
                  </a:cubicBezTo>
                  <a:cubicBezTo>
                    <a:pt x="26" y="3"/>
                    <a:pt x="26" y="3"/>
                    <a:pt x="26" y="3"/>
                  </a:cubicBezTo>
                  <a:cubicBezTo>
                    <a:pt x="23" y="1"/>
                    <a:pt x="19" y="0"/>
                    <a:pt x="16" y="0"/>
                  </a:cubicBezTo>
                  <a:close/>
                </a:path>
              </a:pathLst>
            </a:custGeom>
            <a:solidFill>
              <a:srgbClr val="3C46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SG" sz="1662" dirty="0">
                <a:solidFill>
                  <a:srgbClr val="000000"/>
                </a:solidFill>
              </a:endParaRPr>
            </a:p>
          </p:txBody>
        </p:sp>
        <p:sp>
          <p:nvSpPr>
            <p:cNvPr id="56" name="Freeform 442"/>
            <p:cNvSpPr>
              <a:spLocks/>
            </p:cNvSpPr>
            <p:nvPr/>
          </p:nvSpPr>
          <p:spPr bwMode="auto">
            <a:xfrm>
              <a:off x="4964113" y="684213"/>
              <a:ext cx="228600" cy="146050"/>
            </a:xfrm>
            <a:custGeom>
              <a:avLst/>
              <a:gdLst>
                <a:gd name="T0" fmla="*/ 311 w 329"/>
                <a:gd name="T1" fmla="*/ 0 h 211"/>
                <a:gd name="T2" fmla="*/ 302 w 329"/>
                <a:gd name="T3" fmla="*/ 2 h 211"/>
                <a:gd name="T4" fmla="*/ 11 w 329"/>
                <a:gd name="T5" fmla="*/ 178 h 211"/>
                <a:gd name="T6" fmla="*/ 5 w 329"/>
                <a:gd name="T7" fmla="*/ 200 h 211"/>
                <a:gd name="T8" fmla="*/ 27 w 329"/>
                <a:gd name="T9" fmla="*/ 207 h 211"/>
                <a:gd name="T10" fmla="*/ 28 w 329"/>
                <a:gd name="T11" fmla="*/ 206 h 211"/>
                <a:gd name="T12" fmla="*/ 319 w 329"/>
                <a:gd name="T13" fmla="*/ 31 h 211"/>
                <a:gd name="T14" fmla="*/ 325 w 329"/>
                <a:gd name="T15" fmla="*/ 8 h 211"/>
                <a:gd name="T16" fmla="*/ 311 w 329"/>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211">
                  <a:moveTo>
                    <a:pt x="311" y="0"/>
                  </a:moveTo>
                  <a:cubicBezTo>
                    <a:pt x="308" y="0"/>
                    <a:pt x="305" y="1"/>
                    <a:pt x="302" y="2"/>
                  </a:cubicBezTo>
                  <a:cubicBezTo>
                    <a:pt x="11" y="178"/>
                    <a:pt x="11" y="178"/>
                    <a:pt x="11" y="178"/>
                  </a:cubicBezTo>
                  <a:cubicBezTo>
                    <a:pt x="3" y="182"/>
                    <a:pt x="0" y="192"/>
                    <a:pt x="5" y="200"/>
                  </a:cubicBezTo>
                  <a:cubicBezTo>
                    <a:pt x="9" y="208"/>
                    <a:pt x="19" y="211"/>
                    <a:pt x="27" y="207"/>
                  </a:cubicBezTo>
                  <a:cubicBezTo>
                    <a:pt x="27" y="206"/>
                    <a:pt x="28" y="206"/>
                    <a:pt x="28" y="206"/>
                  </a:cubicBezTo>
                  <a:cubicBezTo>
                    <a:pt x="319" y="31"/>
                    <a:pt x="319" y="31"/>
                    <a:pt x="319" y="31"/>
                  </a:cubicBezTo>
                  <a:cubicBezTo>
                    <a:pt x="327" y="26"/>
                    <a:pt x="329" y="16"/>
                    <a:pt x="325" y="8"/>
                  </a:cubicBezTo>
                  <a:cubicBezTo>
                    <a:pt x="322" y="3"/>
                    <a:pt x="317" y="0"/>
                    <a:pt x="311" y="0"/>
                  </a:cubicBezTo>
                  <a:close/>
                </a:path>
              </a:pathLst>
            </a:custGeom>
            <a:solidFill>
              <a:srgbClr val="3C46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SG" sz="1662" dirty="0">
                <a:solidFill>
                  <a:srgbClr val="000000"/>
                </a:solidFill>
              </a:endParaRPr>
            </a:p>
          </p:txBody>
        </p:sp>
        <p:sp>
          <p:nvSpPr>
            <p:cNvPr id="57" name="Freeform 443"/>
            <p:cNvSpPr>
              <a:spLocks/>
            </p:cNvSpPr>
            <p:nvPr/>
          </p:nvSpPr>
          <p:spPr bwMode="auto">
            <a:xfrm>
              <a:off x="4567238" y="663575"/>
              <a:ext cx="223838" cy="61913"/>
            </a:xfrm>
            <a:custGeom>
              <a:avLst/>
              <a:gdLst>
                <a:gd name="T0" fmla="*/ 305 w 323"/>
                <a:gd name="T1" fmla="*/ 0 h 89"/>
                <a:gd name="T2" fmla="*/ 302 w 323"/>
                <a:gd name="T3" fmla="*/ 0 h 89"/>
                <a:gd name="T4" fmla="*/ 15 w 323"/>
                <a:gd name="T5" fmla="*/ 55 h 89"/>
                <a:gd name="T6" fmla="*/ 2 w 323"/>
                <a:gd name="T7" fmla="*/ 74 h 89"/>
                <a:gd name="T8" fmla="*/ 21 w 323"/>
                <a:gd name="T9" fmla="*/ 88 h 89"/>
                <a:gd name="T10" fmla="*/ 21 w 323"/>
                <a:gd name="T11" fmla="*/ 88 h 89"/>
                <a:gd name="T12" fmla="*/ 308 w 323"/>
                <a:gd name="T13" fmla="*/ 33 h 89"/>
                <a:gd name="T14" fmla="*/ 321 w 323"/>
                <a:gd name="T15" fmla="*/ 14 h 89"/>
                <a:gd name="T16" fmla="*/ 305 w 323"/>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3" h="89">
                  <a:moveTo>
                    <a:pt x="305" y="0"/>
                  </a:moveTo>
                  <a:cubicBezTo>
                    <a:pt x="304" y="0"/>
                    <a:pt x="303" y="0"/>
                    <a:pt x="302" y="0"/>
                  </a:cubicBezTo>
                  <a:cubicBezTo>
                    <a:pt x="15" y="55"/>
                    <a:pt x="15" y="55"/>
                    <a:pt x="15" y="55"/>
                  </a:cubicBezTo>
                  <a:cubicBezTo>
                    <a:pt x="6" y="57"/>
                    <a:pt x="0" y="66"/>
                    <a:pt x="2" y="74"/>
                  </a:cubicBezTo>
                  <a:cubicBezTo>
                    <a:pt x="3" y="83"/>
                    <a:pt x="12" y="89"/>
                    <a:pt x="21" y="88"/>
                  </a:cubicBezTo>
                  <a:cubicBezTo>
                    <a:pt x="21" y="88"/>
                    <a:pt x="21" y="88"/>
                    <a:pt x="21" y="88"/>
                  </a:cubicBezTo>
                  <a:cubicBezTo>
                    <a:pt x="308" y="33"/>
                    <a:pt x="308" y="33"/>
                    <a:pt x="308" y="33"/>
                  </a:cubicBezTo>
                  <a:cubicBezTo>
                    <a:pt x="317" y="31"/>
                    <a:pt x="323" y="23"/>
                    <a:pt x="321" y="14"/>
                  </a:cubicBezTo>
                  <a:cubicBezTo>
                    <a:pt x="320" y="6"/>
                    <a:pt x="313" y="0"/>
                    <a:pt x="305" y="0"/>
                  </a:cubicBezTo>
                  <a:close/>
                </a:path>
              </a:pathLst>
            </a:custGeom>
            <a:solidFill>
              <a:srgbClr val="3C46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SG" sz="1662" dirty="0">
                <a:solidFill>
                  <a:srgbClr val="000000"/>
                </a:solidFill>
              </a:endParaRPr>
            </a:p>
          </p:txBody>
        </p:sp>
      </p:grpSp>
      <p:grpSp>
        <p:nvGrpSpPr>
          <p:cNvPr id="58" name="Group 57"/>
          <p:cNvGrpSpPr/>
          <p:nvPr/>
        </p:nvGrpSpPr>
        <p:grpSpPr>
          <a:xfrm>
            <a:off x="4585434" y="1494577"/>
            <a:ext cx="629852" cy="798939"/>
            <a:chOff x="3019529" y="3706058"/>
            <a:chExt cx="446471" cy="566329"/>
          </a:xfrm>
        </p:grpSpPr>
        <p:sp>
          <p:nvSpPr>
            <p:cNvPr id="59" name="Freeform 8"/>
            <p:cNvSpPr>
              <a:spLocks noEditPoints="1"/>
            </p:cNvSpPr>
            <p:nvPr/>
          </p:nvSpPr>
          <p:spPr bwMode="auto">
            <a:xfrm>
              <a:off x="3019529" y="3706058"/>
              <a:ext cx="446471" cy="566329"/>
            </a:xfrm>
            <a:custGeom>
              <a:avLst/>
              <a:gdLst>
                <a:gd name="T0" fmla="*/ 760 w 808"/>
                <a:gd name="T1" fmla="*/ 80 h 1024"/>
                <a:gd name="T2" fmla="*/ 784 w 808"/>
                <a:gd name="T3" fmla="*/ 80 h 1024"/>
                <a:gd name="T4" fmla="*/ 808 w 808"/>
                <a:gd name="T5" fmla="*/ 104 h 1024"/>
                <a:gd name="T6" fmla="*/ 808 w 808"/>
                <a:gd name="T7" fmla="*/ 936 h 1024"/>
                <a:gd name="T8" fmla="*/ 720 w 808"/>
                <a:gd name="T9" fmla="*/ 1024 h 1024"/>
                <a:gd name="T10" fmla="*/ 104 w 808"/>
                <a:gd name="T11" fmla="*/ 1024 h 1024"/>
                <a:gd name="T12" fmla="*/ 80 w 808"/>
                <a:gd name="T13" fmla="*/ 1000 h 1024"/>
                <a:gd name="T14" fmla="*/ 80 w 808"/>
                <a:gd name="T15" fmla="*/ 976 h 1024"/>
                <a:gd name="T16" fmla="*/ 128 w 808"/>
                <a:gd name="T17" fmla="*/ 976 h 1024"/>
                <a:gd name="T18" fmla="*/ 128 w 808"/>
                <a:gd name="T19" fmla="*/ 976 h 1024"/>
                <a:gd name="T20" fmla="*/ 720 w 808"/>
                <a:gd name="T21" fmla="*/ 976 h 1024"/>
                <a:gd name="T22" fmla="*/ 760 w 808"/>
                <a:gd name="T23" fmla="*/ 936 h 1024"/>
                <a:gd name="T24" fmla="*/ 760 w 808"/>
                <a:gd name="T25" fmla="*/ 104 h 1024"/>
                <a:gd name="T26" fmla="*/ 760 w 808"/>
                <a:gd name="T27" fmla="*/ 104 h 1024"/>
                <a:gd name="T28" fmla="*/ 760 w 808"/>
                <a:gd name="T29" fmla="*/ 80 h 1024"/>
                <a:gd name="T30" fmla="*/ 600 w 808"/>
                <a:gd name="T31" fmla="*/ 783 h 1024"/>
                <a:gd name="T32" fmla="*/ 384 w 808"/>
                <a:gd name="T33" fmla="*/ 783 h 1024"/>
                <a:gd name="T34" fmla="*/ 384 w 808"/>
                <a:gd name="T35" fmla="*/ 735 h 1024"/>
                <a:gd name="T36" fmla="*/ 600 w 808"/>
                <a:gd name="T37" fmla="*/ 735 h 1024"/>
                <a:gd name="T38" fmla="*/ 600 w 808"/>
                <a:gd name="T39" fmla="*/ 783 h 1024"/>
                <a:gd name="T40" fmla="*/ 600 w 808"/>
                <a:gd name="T41" fmla="*/ 687 h 1024"/>
                <a:gd name="T42" fmla="*/ 384 w 808"/>
                <a:gd name="T43" fmla="*/ 687 h 1024"/>
                <a:gd name="T44" fmla="*/ 384 w 808"/>
                <a:gd name="T45" fmla="*/ 639 h 1024"/>
                <a:gd name="T46" fmla="*/ 600 w 808"/>
                <a:gd name="T47" fmla="*/ 639 h 1024"/>
                <a:gd name="T48" fmla="*/ 600 w 808"/>
                <a:gd name="T49" fmla="*/ 687 h 1024"/>
                <a:gd name="T50" fmla="*/ 600 w 808"/>
                <a:gd name="T51" fmla="*/ 592 h 1024"/>
                <a:gd name="T52" fmla="*/ 384 w 808"/>
                <a:gd name="T53" fmla="*/ 592 h 1024"/>
                <a:gd name="T54" fmla="*/ 384 w 808"/>
                <a:gd name="T55" fmla="*/ 544 h 1024"/>
                <a:gd name="T56" fmla="*/ 600 w 808"/>
                <a:gd name="T57" fmla="*/ 544 h 1024"/>
                <a:gd name="T58" fmla="*/ 600 w 808"/>
                <a:gd name="T59" fmla="*/ 592 h 1024"/>
                <a:gd name="T60" fmla="*/ 600 w 808"/>
                <a:gd name="T61" fmla="*/ 496 h 1024"/>
                <a:gd name="T62" fmla="*/ 384 w 808"/>
                <a:gd name="T63" fmla="*/ 496 h 1024"/>
                <a:gd name="T64" fmla="*/ 384 w 808"/>
                <a:gd name="T65" fmla="*/ 448 h 1024"/>
                <a:gd name="T66" fmla="*/ 600 w 808"/>
                <a:gd name="T67" fmla="*/ 448 h 1024"/>
                <a:gd name="T68" fmla="*/ 600 w 808"/>
                <a:gd name="T69" fmla="*/ 496 h 1024"/>
                <a:gd name="T70" fmla="*/ 304 w 808"/>
                <a:gd name="T71" fmla="*/ 48 h 1024"/>
                <a:gd name="T72" fmla="*/ 304 w 808"/>
                <a:gd name="T73" fmla="*/ 280 h 1024"/>
                <a:gd name="T74" fmla="*/ 280 w 808"/>
                <a:gd name="T75" fmla="*/ 304 h 1024"/>
                <a:gd name="T76" fmla="*/ 48 w 808"/>
                <a:gd name="T77" fmla="*/ 304 h 1024"/>
                <a:gd name="T78" fmla="*/ 48 w 808"/>
                <a:gd name="T79" fmla="*/ 896 h 1024"/>
                <a:gd name="T80" fmla="*/ 680 w 808"/>
                <a:gd name="T81" fmla="*/ 896 h 1024"/>
                <a:gd name="T82" fmla="*/ 680 w 808"/>
                <a:gd name="T83" fmla="*/ 48 h 1024"/>
                <a:gd name="T84" fmla="*/ 304 w 808"/>
                <a:gd name="T85" fmla="*/ 48 h 1024"/>
                <a:gd name="T86" fmla="*/ 256 w 808"/>
                <a:gd name="T87" fmla="*/ 256 h 1024"/>
                <a:gd name="T88" fmla="*/ 256 w 808"/>
                <a:gd name="T89" fmla="*/ 82 h 1024"/>
                <a:gd name="T90" fmla="*/ 82 w 808"/>
                <a:gd name="T91" fmla="*/ 256 h 1024"/>
                <a:gd name="T92" fmla="*/ 256 w 808"/>
                <a:gd name="T93" fmla="*/ 256 h 1024"/>
                <a:gd name="T94" fmla="*/ 704 w 808"/>
                <a:gd name="T95" fmla="*/ 944 h 1024"/>
                <a:gd name="T96" fmla="*/ 24 w 808"/>
                <a:gd name="T97" fmla="*/ 944 h 1024"/>
                <a:gd name="T98" fmla="*/ 0 w 808"/>
                <a:gd name="T99" fmla="*/ 920 h 1024"/>
                <a:gd name="T100" fmla="*/ 0 w 808"/>
                <a:gd name="T101" fmla="*/ 280 h 1024"/>
                <a:gd name="T102" fmla="*/ 7 w 808"/>
                <a:gd name="T103" fmla="*/ 263 h 1024"/>
                <a:gd name="T104" fmla="*/ 263 w 808"/>
                <a:gd name="T105" fmla="*/ 7 h 1024"/>
                <a:gd name="T106" fmla="*/ 280 w 808"/>
                <a:gd name="T107" fmla="*/ 0 h 1024"/>
                <a:gd name="T108" fmla="*/ 280 w 808"/>
                <a:gd name="T109" fmla="*/ 0 h 1024"/>
                <a:gd name="T110" fmla="*/ 704 w 808"/>
                <a:gd name="T111" fmla="*/ 0 h 1024"/>
                <a:gd name="T112" fmla="*/ 728 w 808"/>
                <a:gd name="T113" fmla="*/ 24 h 1024"/>
                <a:gd name="T114" fmla="*/ 728 w 808"/>
                <a:gd name="T115" fmla="*/ 920 h 1024"/>
                <a:gd name="T116" fmla="*/ 704 w 808"/>
                <a:gd name="T117" fmla="*/ 944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8" h="1024">
                  <a:moveTo>
                    <a:pt x="760" y="80"/>
                  </a:moveTo>
                  <a:cubicBezTo>
                    <a:pt x="784" y="80"/>
                    <a:pt x="784" y="80"/>
                    <a:pt x="784" y="80"/>
                  </a:cubicBezTo>
                  <a:cubicBezTo>
                    <a:pt x="797" y="80"/>
                    <a:pt x="808" y="90"/>
                    <a:pt x="808" y="104"/>
                  </a:cubicBezTo>
                  <a:cubicBezTo>
                    <a:pt x="808" y="936"/>
                    <a:pt x="808" y="936"/>
                    <a:pt x="808" y="936"/>
                  </a:cubicBezTo>
                  <a:cubicBezTo>
                    <a:pt x="808" y="984"/>
                    <a:pt x="769" y="1024"/>
                    <a:pt x="720" y="1024"/>
                  </a:cubicBezTo>
                  <a:cubicBezTo>
                    <a:pt x="104" y="1024"/>
                    <a:pt x="104" y="1024"/>
                    <a:pt x="104" y="1024"/>
                  </a:cubicBezTo>
                  <a:cubicBezTo>
                    <a:pt x="91" y="1024"/>
                    <a:pt x="80" y="1013"/>
                    <a:pt x="80" y="1000"/>
                  </a:cubicBezTo>
                  <a:cubicBezTo>
                    <a:pt x="80" y="976"/>
                    <a:pt x="80" y="976"/>
                    <a:pt x="80" y="976"/>
                  </a:cubicBezTo>
                  <a:cubicBezTo>
                    <a:pt x="128" y="976"/>
                    <a:pt x="128" y="976"/>
                    <a:pt x="128" y="976"/>
                  </a:cubicBezTo>
                  <a:cubicBezTo>
                    <a:pt x="128" y="976"/>
                    <a:pt x="128" y="976"/>
                    <a:pt x="128" y="976"/>
                  </a:cubicBezTo>
                  <a:cubicBezTo>
                    <a:pt x="720" y="976"/>
                    <a:pt x="720" y="976"/>
                    <a:pt x="720" y="976"/>
                  </a:cubicBezTo>
                  <a:cubicBezTo>
                    <a:pt x="742" y="976"/>
                    <a:pt x="760" y="958"/>
                    <a:pt x="760" y="936"/>
                  </a:cubicBezTo>
                  <a:cubicBezTo>
                    <a:pt x="760" y="104"/>
                    <a:pt x="760" y="104"/>
                    <a:pt x="760" y="104"/>
                  </a:cubicBezTo>
                  <a:cubicBezTo>
                    <a:pt x="760" y="104"/>
                    <a:pt x="760" y="104"/>
                    <a:pt x="760" y="104"/>
                  </a:cubicBezTo>
                  <a:cubicBezTo>
                    <a:pt x="760" y="80"/>
                    <a:pt x="760" y="80"/>
                    <a:pt x="760" y="80"/>
                  </a:cubicBezTo>
                  <a:close/>
                  <a:moveTo>
                    <a:pt x="600" y="783"/>
                  </a:moveTo>
                  <a:cubicBezTo>
                    <a:pt x="384" y="783"/>
                    <a:pt x="384" y="783"/>
                    <a:pt x="384" y="783"/>
                  </a:cubicBezTo>
                  <a:cubicBezTo>
                    <a:pt x="384" y="735"/>
                    <a:pt x="384" y="735"/>
                    <a:pt x="384" y="735"/>
                  </a:cubicBezTo>
                  <a:cubicBezTo>
                    <a:pt x="600" y="735"/>
                    <a:pt x="600" y="735"/>
                    <a:pt x="600" y="735"/>
                  </a:cubicBezTo>
                  <a:cubicBezTo>
                    <a:pt x="600" y="783"/>
                    <a:pt x="600" y="783"/>
                    <a:pt x="600" y="783"/>
                  </a:cubicBezTo>
                  <a:close/>
                  <a:moveTo>
                    <a:pt x="600" y="687"/>
                  </a:moveTo>
                  <a:cubicBezTo>
                    <a:pt x="384" y="687"/>
                    <a:pt x="384" y="687"/>
                    <a:pt x="384" y="687"/>
                  </a:cubicBezTo>
                  <a:cubicBezTo>
                    <a:pt x="384" y="639"/>
                    <a:pt x="384" y="639"/>
                    <a:pt x="384" y="639"/>
                  </a:cubicBezTo>
                  <a:cubicBezTo>
                    <a:pt x="600" y="639"/>
                    <a:pt x="600" y="639"/>
                    <a:pt x="600" y="639"/>
                  </a:cubicBezTo>
                  <a:cubicBezTo>
                    <a:pt x="600" y="687"/>
                    <a:pt x="600" y="687"/>
                    <a:pt x="600" y="687"/>
                  </a:cubicBezTo>
                  <a:close/>
                  <a:moveTo>
                    <a:pt x="600" y="592"/>
                  </a:moveTo>
                  <a:cubicBezTo>
                    <a:pt x="384" y="592"/>
                    <a:pt x="384" y="592"/>
                    <a:pt x="384" y="592"/>
                  </a:cubicBezTo>
                  <a:cubicBezTo>
                    <a:pt x="384" y="544"/>
                    <a:pt x="384" y="544"/>
                    <a:pt x="384" y="544"/>
                  </a:cubicBezTo>
                  <a:cubicBezTo>
                    <a:pt x="600" y="544"/>
                    <a:pt x="600" y="544"/>
                    <a:pt x="600" y="544"/>
                  </a:cubicBezTo>
                  <a:cubicBezTo>
                    <a:pt x="600" y="592"/>
                    <a:pt x="600" y="592"/>
                    <a:pt x="600" y="592"/>
                  </a:cubicBezTo>
                  <a:close/>
                  <a:moveTo>
                    <a:pt x="600" y="496"/>
                  </a:moveTo>
                  <a:cubicBezTo>
                    <a:pt x="384" y="496"/>
                    <a:pt x="384" y="496"/>
                    <a:pt x="384" y="496"/>
                  </a:cubicBezTo>
                  <a:cubicBezTo>
                    <a:pt x="384" y="448"/>
                    <a:pt x="384" y="448"/>
                    <a:pt x="384" y="448"/>
                  </a:cubicBezTo>
                  <a:cubicBezTo>
                    <a:pt x="600" y="448"/>
                    <a:pt x="600" y="448"/>
                    <a:pt x="600" y="448"/>
                  </a:cubicBezTo>
                  <a:cubicBezTo>
                    <a:pt x="600" y="496"/>
                    <a:pt x="600" y="496"/>
                    <a:pt x="600" y="496"/>
                  </a:cubicBezTo>
                  <a:close/>
                  <a:moveTo>
                    <a:pt x="304" y="48"/>
                  </a:moveTo>
                  <a:cubicBezTo>
                    <a:pt x="304" y="280"/>
                    <a:pt x="304" y="280"/>
                    <a:pt x="304" y="280"/>
                  </a:cubicBezTo>
                  <a:cubicBezTo>
                    <a:pt x="304" y="293"/>
                    <a:pt x="293" y="304"/>
                    <a:pt x="280" y="304"/>
                  </a:cubicBezTo>
                  <a:cubicBezTo>
                    <a:pt x="48" y="304"/>
                    <a:pt x="48" y="304"/>
                    <a:pt x="48" y="304"/>
                  </a:cubicBezTo>
                  <a:cubicBezTo>
                    <a:pt x="48" y="896"/>
                    <a:pt x="48" y="896"/>
                    <a:pt x="48" y="896"/>
                  </a:cubicBezTo>
                  <a:cubicBezTo>
                    <a:pt x="680" y="896"/>
                    <a:pt x="680" y="896"/>
                    <a:pt x="680" y="896"/>
                  </a:cubicBezTo>
                  <a:cubicBezTo>
                    <a:pt x="680" y="48"/>
                    <a:pt x="680" y="48"/>
                    <a:pt x="680" y="48"/>
                  </a:cubicBezTo>
                  <a:cubicBezTo>
                    <a:pt x="304" y="48"/>
                    <a:pt x="304" y="48"/>
                    <a:pt x="304" y="48"/>
                  </a:cubicBezTo>
                  <a:close/>
                  <a:moveTo>
                    <a:pt x="256" y="256"/>
                  </a:moveTo>
                  <a:cubicBezTo>
                    <a:pt x="256" y="82"/>
                    <a:pt x="256" y="82"/>
                    <a:pt x="256" y="82"/>
                  </a:cubicBezTo>
                  <a:cubicBezTo>
                    <a:pt x="82" y="256"/>
                    <a:pt x="82" y="256"/>
                    <a:pt x="82" y="256"/>
                  </a:cubicBezTo>
                  <a:cubicBezTo>
                    <a:pt x="256" y="256"/>
                    <a:pt x="256" y="256"/>
                    <a:pt x="256" y="256"/>
                  </a:cubicBezTo>
                  <a:close/>
                  <a:moveTo>
                    <a:pt x="704" y="944"/>
                  </a:moveTo>
                  <a:cubicBezTo>
                    <a:pt x="24" y="944"/>
                    <a:pt x="24" y="944"/>
                    <a:pt x="24" y="944"/>
                  </a:cubicBezTo>
                  <a:cubicBezTo>
                    <a:pt x="11" y="944"/>
                    <a:pt x="0" y="933"/>
                    <a:pt x="0" y="920"/>
                  </a:cubicBezTo>
                  <a:cubicBezTo>
                    <a:pt x="0" y="280"/>
                    <a:pt x="0" y="280"/>
                    <a:pt x="0" y="280"/>
                  </a:cubicBezTo>
                  <a:cubicBezTo>
                    <a:pt x="0" y="273"/>
                    <a:pt x="3" y="267"/>
                    <a:pt x="7" y="263"/>
                  </a:cubicBezTo>
                  <a:cubicBezTo>
                    <a:pt x="263" y="7"/>
                    <a:pt x="263" y="7"/>
                    <a:pt x="263" y="7"/>
                  </a:cubicBezTo>
                  <a:cubicBezTo>
                    <a:pt x="268" y="2"/>
                    <a:pt x="274" y="0"/>
                    <a:pt x="280" y="0"/>
                  </a:cubicBezTo>
                  <a:cubicBezTo>
                    <a:pt x="280" y="0"/>
                    <a:pt x="280" y="0"/>
                    <a:pt x="280" y="0"/>
                  </a:cubicBezTo>
                  <a:cubicBezTo>
                    <a:pt x="704" y="0"/>
                    <a:pt x="704" y="0"/>
                    <a:pt x="704" y="0"/>
                  </a:cubicBezTo>
                  <a:cubicBezTo>
                    <a:pt x="717" y="0"/>
                    <a:pt x="728" y="10"/>
                    <a:pt x="728" y="24"/>
                  </a:cubicBezTo>
                  <a:cubicBezTo>
                    <a:pt x="728" y="920"/>
                    <a:pt x="728" y="920"/>
                    <a:pt x="728" y="920"/>
                  </a:cubicBezTo>
                  <a:cubicBezTo>
                    <a:pt x="728" y="933"/>
                    <a:pt x="717" y="944"/>
                    <a:pt x="704" y="944"/>
                  </a:cubicBezTo>
                  <a:close/>
                </a:path>
              </a:pathLst>
            </a:custGeom>
            <a:solidFill>
              <a:srgbClr val="3B46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SG" sz="1662" dirty="0">
                <a:solidFill>
                  <a:srgbClr val="000000"/>
                </a:solidFill>
              </a:endParaRPr>
            </a:p>
          </p:txBody>
        </p:sp>
        <p:sp>
          <p:nvSpPr>
            <p:cNvPr id="60" name="Freeform 9"/>
            <p:cNvSpPr>
              <a:spLocks/>
            </p:cNvSpPr>
            <p:nvPr/>
          </p:nvSpPr>
          <p:spPr bwMode="auto">
            <a:xfrm>
              <a:off x="3090446" y="3953765"/>
              <a:ext cx="100881" cy="185780"/>
            </a:xfrm>
            <a:custGeom>
              <a:avLst/>
              <a:gdLst>
                <a:gd name="T0" fmla="*/ 109 w 182"/>
                <a:gd name="T1" fmla="*/ 325 h 336"/>
                <a:gd name="T2" fmla="*/ 109 w 182"/>
                <a:gd name="T3" fmla="*/ 302 h 336"/>
                <a:gd name="T4" fmla="*/ 117 w 182"/>
                <a:gd name="T5" fmla="*/ 292 h 336"/>
                <a:gd name="T6" fmla="*/ 182 w 182"/>
                <a:gd name="T7" fmla="*/ 218 h 336"/>
                <a:gd name="T8" fmla="*/ 114 w 182"/>
                <a:gd name="T9" fmla="*/ 140 h 336"/>
                <a:gd name="T10" fmla="*/ 64 w 182"/>
                <a:gd name="T11" fmla="*/ 105 h 336"/>
                <a:gd name="T12" fmla="*/ 99 w 182"/>
                <a:gd name="T13" fmla="*/ 82 h 336"/>
                <a:gd name="T14" fmla="*/ 148 w 182"/>
                <a:gd name="T15" fmla="*/ 91 h 336"/>
                <a:gd name="T16" fmla="*/ 156 w 182"/>
                <a:gd name="T17" fmla="*/ 91 h 336"/>
                <a:gd name="T18" fmla="*/ 162 w 182"/>
                <a:gd name="T19" fmla="*/ 84 h 336"/>
                <a:gd name="T20" fmla="*/ 169 w 182"/>
                <a:gd name="T21" fmla="*/ 58 h 336"/>
                <a:gd name="T22" fmla="*/ 163 w 182"/>
                <a:gd name="T23" fmla="*/ 46 h 336"/>
                <a:gd name="T24" fmla="*/ 121 w 182"/>
                <a:gd name="T25" fmla="*/ 37 h 336"/>
                <a:gd name="T26" fmla="*/ 111 w 182"/>
                <a:gd name="T27" fmla="*/ 26 h 336"/>
                <a:gd name="T28" fmla="*/ 111 w 182"/>
                <a:gd name="T29" fmla="*/ 10 h 336"/>
                <a:gd name="T30" fmla="*/ 101 w 182"/>
                <a:gd name="T31" fmla="*/ 0 h 336"/>
                <a:gd name="T32" fmla="*/ 81 w 182"/>
                <a:gd name="T33" fmla="*/ 0 h 336"/>
                <a:gd name="T34" fmla="*/ 71 w 182"/>
                <a:gd name="T35" fmla="*/ 10 h 336"/>
                <a:gd name="T36" fmla="*/ 71 w 182"/>
                <a:gd name="T37" fmla="*/ 31 h 336"/>
                <a:gd name="T38" fmla="*/ 63 w 182"/>
                <a:gd name="T39" fmla="*/ 41 h 336"/>
                <a:gd name="T40" fmla="*/ 1 w 182"/>
                <a:gd name="T41" fmla="*/ 112 h 336"/>
                <a:gd name="T42" fmla="*/ 75 w 182"/>
                <a:gd name="T43" fmla="*/ 188 h 336"/>
                <a:gd name="T44" fmla="*/ 119 w 182"/>
                <a:gd name="T45" fmla="*/ 223 h 336"/>
                <a:gd name="T46" fmla="*/ 79 w 182"/>
                <a:gd name="T47" fmla="*/ 249 h 336"/>
                <a:gd name="T48" fmla="*/ 22 w 182"/>
                <a:gd name="T49" fmla="*/ 236 h 336"/>
                <a:gd name="T50" fmla="*/ 13 w 182"/>
                <a:gd name="T51" fmla="*/ 236 h 336"/>
                <a:gd name="T52" fmla="*/ 8 w 182"/>
                <a:gd name="T53" fmla="*/ 243 h 336"/>
                <a:gd name="T54" fmla="*/ 1 w 182"/>
                <a:gd name="T55" fmla="*/ 271 h 336"/>
                <a:gd name="T56" fmla="*/ 7 w 182"/>
                <a:gd name="T57" fmla="*/ 283 h 336"/>
                <a:gd name="T58" fmla="*/ 59 w 182"/>
                <a:gd name="T59" fmla="*/ 296 h 336"/>
                <a:gd name="T60" fmla="*/ 69 w 182"/>
                <a:gd name="T61" fmla="*/ 306 h 336"/>
                <a:gd name="T62" fmla="*/ 69 w 182"/>
                <a:gd name="T63" fmla="*/ 325 h 336"/>
                <a:gd name="T64" fmla="*/ 79 w 182"/>
                <a:gd name="T65" fmla="*/ 336 h 336"/>
                <a:gd name="T66" fmla="*/ 99 w 182"/>
                <a:gd name="T67" fmla="*/ 336 h 336"/>
                <a:gd name="T68" fmla="*/ 109 w 182"/>
                <a:gd name="T69" fmla="*/ 32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336">
                  <a:moveTo>
                    <a:pt x="109" y="325"/>
                  </a:moveTo>
                  <a:cubicBezTo>
                    <a:pt x="109" y="302"/>
                    <a:pt x="109" y="302"/>
                    <a:pt x="109" y="302"/>
                  </a:cubicBezTo>
                  <a:cubicBezTo>
                    <a:pt x="109" y="297"/>
                    <a:pt x="113" y="293"/>
                    <a:pt x="117" y="292"/>
                  </a:cubicBezTo>
                  <a:cubicBezTo>
                    <a:pt x="160" y="282"/>
                    <a:pt x="182" y="252"/>
                    <a:pt x="182" y="218"/>
                  </a:cubicBezTo>
                  <a:cubicBezTo>
                    <a:pt x="182" y="180"/>
                    <a:pt x="163" y="158"/>
                    <a:pt x="114" y="140"/>
                  </a:cubicBezTo>
                  <a:cubicBezTo>
                    <a:pt x="79" y="128"/>
                    <a:pt x="64" y="119"/>
                    <a:pt x="64" y="105"/>
                  </a:cubicBezTo>
                  <a:cubicBezTo>
                    <a:pt x="64" y="94"/>
                    <a:pt x="73" y="82"/>
                    <a:pt x="99" y="82"/>
                  </a:cubicBezTo>
                  <a:cubicBezTo>
                    <a:pt x="121" y="82"/>
                    <a:pt x="137" y="87"/>
                    <a:pt x="148" y="91"/>
                  </a:cubicBezTo>
                  <a:cubicBezTo>
                    <a:pt x="151" y="93"/>
                    <a:pt x="154" y="92"/>
                    <a:pt x="156" y="91"/>
                  </a:cubicBezTo>
                  <a:cubicBezTo>
                    <a:pt x="159" y="90"/>
                    <a:pt x="161" y="87"/>
                    <a:pt x="162" y="84"/>
                  </a:cubicBezTo>
                  <a:cubicBezTo>
                    <a:pt x="169" y="58"/>
                    <a:pt x="169" y="58"/>
                    <a:pt x="169" y="58"/>
                  </a:cubicBezTo>
                  <a:cubicBezTo>
                    <a:pt x="170" y="53"/>
                    <a:pt x="167" y="48"/>
                    <a:pt x="163" y="46"/>
                  </a:cubicBezTo>
                  <a:cubicBezTo>
                    <a:pt x="151" y="42"/>
                    <a:pt x="138" y="38"/>
                    <a:pt x="121" y="37"/>
                  </a:cubicBezTo>
                  <a:cubicBezTo>
                    <a:pt x="115" y="36"/>
                    <a:pt x="111" y="32"/>
                    <a:pt x="111" y="26"/>
                  </a:cubicBezTo>
                  <a:cubicBezTo>
                    <a:pt x="111" y="10"/>
                    <a:pt x="111" y="10"/>
                    <a:pt x="111" y="10"/>
                  </a:cubicBezTo>
                  <a:cubicBezTo>
                    <a:pt x="111" y="5"/>
                    <a:pt x="106" y="0"/>
                    <a:pt x="101" y="0"/>
                  </a:cubicBezTo>
                  <a:cubicBezTo>
                    <a:pt x="81" y="0"/>
                    <a:pt x="81" y="0"/>
                    <a:pt x="81" y="0"/>
                  </a:cubicBezTo>
                  <a:cubicBezTo>
                    <a:pt x="75" y="0"/>
                    <a:pt x="71" y="5"/>
                    <a:pt x="71" y="10"/>
                  </a:cubicBezTo>
                  <a:cubicBezTo>
                    <a:pt x="71" y="31"/>
                    <a:pt x="71" y="31"/>
                    <a:pt x="71" y="31"/>
                  </a:cubicBezTo>
                  <a:cubicBezTo>
                    <a:pt x="71" y="36"/>
                    <a:pt x="68" y="40"/>
                    <a:pt x="63" y="41"/>
                  </a:cubicBezTo>
                  <a:cubicBezTo>
                    <a:pt x="24" y="51"/>
                    <a:pt x="1" y="78"/>
                    <a:pt x="1" y="112"/>
                  </a:cubicBezTo>
                  <a:cubicBezTo>
                    <a:pt x="1" y="152"/>
                    <a:pt x="31" y="173"/>
                    <a:pt x="75" y="188"/>
                  </a:cubicBezTo>
                  <a:cubicBezTo>
                    <a:pt x="106" y="198"/>
                    <a:pt x="119" y="208"/>
                    <a:pt x="119" y="223"/>
                  </a:cubicBezTo>
                  <a:cubicBezTo>
                    <a:pt x="119" y="239"/>
                    <a:pt x="103" y="249"/>
                    <a:pt x="79" y="249"/>
                  </a:cubicBezTo>
                  <a:cubicBezTo>
                    <a:pt x="58" y="249"/>
                    <a:pt x="38" y="243"/>
                    <a:pt x="22" y="236"/>
                  </a:cubicBezTo>
                  <a:cubicBezTo>
                    <a:pt x="19" y="235"/>
                    <a:pt x="16" y="235"/>
                    <a:pt x="13" y="236"/>
                  </a:cubicBezTo>
                  <a:cubicBezTo>
                    <a:pt x="11" y="238"/>
                    <a:pt x="9" y="240"/>
                    <a:pt x="8" y="243"/>
                  </a:cubicBezTo>
                  <a:cubicBezTo>
                    <a:pt x="1" y="271"/>
                    <a:pt x="1" y="271"/>
                    <a:pt x="1" y="271"/>
                  </a:cubicBezTo>
                  <a:cubicBezTo>
                    <a:pt x="0" y="276"/>
                    <a:pt x="2" y="281"/>
                    <a:pt x="7" y="283"/>
                  </a:cubicBezTo>
                  <a:cubicBezTo>
                    <a:pt x="20" y="289"/>
                    <a:pt x="39" y="294"/>
                    <a:pt x="59" y="296"/>
                  </a:cubicBezTo>
                  <a:cubicBezTo>
                    <a:pt x="65" y="296"/>
                    <a:pt x="69" y="301"/>
                    <a:pt x="69" y="306"/>
                  </a:cubicBezTo>
                  <a:cubicBezTo>
                    <a:pt x="69" y="325"/>
                    <a:pt x="69" y="325"/>
                    <a:pt x="69" y="325"/>
                  </a:cubicBezTo>
                  <a:cubicBezTo>
                    <a:pt x="69" y="331"/>
                    <a:pt x="73" y="336"/>
                    <a:pt x="79" y="336"/>
                  </a:cubicBezTo>
                  <a:cubicBezTo>
                    <a:pt x="99" y="336"/>
                    <a:pt x="99" y="336"/>
                    <a:pt x="99" y="336"/>
                  </a:cubicBezTo>
                  <a:cubicBezTo>
                    <a:pt x="105" y="336"/>
                    <a:pt x="109" y="331"/>
                    <a:pt x="109" y="325"/>
                  </a:cubicBezTo>
                  <a:close/>
                </a:path>
              </a:pathLst>
            </a:custGeom>
            <a:solidFill>
              <a:srgbClr val="2B79C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SG" sz="1662" dirty="0">
                <a:solidFill>
                  <a:srgbClr val="000000"/>
                </a:solidFill>
              </a:endParaRPr>
            </a:p>
          </p:txBody>
        </p:sp>
      </p:grpSp>
      <p:grpSp>
        <p:nvGrpSpPr>
          <p:cNvPr id="61" name="Group 60"/>
          <p:cNvGrpSpPr/>
          <p:nvPr/>
        </p:nvGrpSpPr>
        <p:grpSpPr>
          <a:xfrm>
            <a:off x="6601754" y="1515972"/>
            <a:ext cx="780621" cy="784850"/>
            <a:chOff x="7505738" y="2547432"/>
            <a:chExt cx="553344" cy="556341"/>
          </a:xfrm>
        </p:grpSpPr>
        <p:sp>
          <p:nvSpPr>
            <p:cNvPr id="62" name="Freeform 319"/>
            <p:cNvSpPr>
              <a:spLocks noEditPoints="1"/>
            </p:cNvSpPr>
            <p:nvPr/>
          </p:nvSpPr>
          <p:spPr bwMode="auto">
            <a:xfrm>
              <a:off x="7505738" y="2843081"/>
              <a:ext cx="553344" cy="136838"/>
            </a:xfrm>
            <a:custGeom>
              <a:avLst/>
              <a:gdLst>
                <a:gd name="T0" fmla="*/ 863 w 1024"/>
                <a:gd name="T1" fmla="*/ 0 h 254"/>
                <a:gd name="T2" fmla="*/ 1024 w 1024"/>
                <a:gd name="T3" fmla="*/ 0 h 254"/>
                <a:gd name="T4" fmla="*/ 863 w 1024"/>
                <a:gd name="T5" fmla="*/ 126 h 254"/>
                <a:gd name="T6" fmla="*/ 701 w 1024"/>
                <a:gd name="T7" fmla="*/ 0 h 254"/>
                <a:gd name="T8" fmla="*/ 863 w 1024"/>
                <a:gd name="T9" fmla="*/ 0 h 254"/>
                <a:gd name="T10" fmla="*/ 162 w 1024"/>
                <a:gd name="T11" fmla="*/ 129 h 254"/>
                <a:gd name="T12" fmla="*/ 323 w 1024"/>
                <a:gd name="T13" fmla="*/ 129 h 254"/>
                <a:gd name="T14" fmla="*/ 162 w 1024"/>
                <a:gd name="T15" fmla="*/ 254 h 254"/>
                <a:gd name="T16" fmla="*/ 0 w 1024"/>
                <a:gd name="T17" fmla="*/ 129 h 254"/>
                <a:gd name="T18" fmla="*/ 162 w 1024"/>
                <a:gd name="T19" fmla="*/ 12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4" h="254">
                  <a:moveTo>
                    <a:pt x="863" y="0"/>
                  </a:moveTo>
                  <a:cubicBezTo>
                    <a:pt x="1024" y="0"/>
                    <a:pt x="1024" y="0"/>
                    <a:pt x="1024" y="0"/>
                  </a:cubicBezTo>
                  <a:cubicBezTo>
                    <a:pt x="1024" y="70"/>
                    <a:pt x="952" y="126"/>
                    <a:pt x="863" y="126"/>
                  </a:cubicBezTo>
                  <a:cubicBezTo>
                    <a:pt x="774" y="126"/>
                    <a:pt x="701" y="70"/>
                    <a:pt x="701" y="0"/>
                  </a:cubicBezTo>
                  <a:cubicBezTo>
                    <a:pt x="863" y="0"/>
                    <a:pt x="863" y="0"/>
                    <a:pt x="863" y="0"/>
                  </a:cubicBezTo>
                  <a:close/>
                  <a:moveTo>
                    <a:pt x="162" y="129"/>
                  </a:moveTo>
                  <a:cubicBezTo>
                    <a:pt x="323" y="129"/>
                    <a:pt x="323" y="129"/>
                    <a:pt x="323" y="129"/>
                  </a:cubicBezTo>
                  <a:cubicBezTo>
                    <a:pt x="323" y="198"/>
                    <a:pt x="251" y="254"/>
                    <a:pt x="162" y="254"/>
                  </a:cubicBezTo>
                  <a:cubicBezTo>
                    <a:pt x="73" y="254"/>
                    <a:pt x="0" y="198"/>
                    <a:pt x="0" y="129"/>
                  </a:cubicBezTo>
                  <a:cubicBezTo>
                    <a:pt x="162" y="129"/>
                    <a:pt x="162" y="129"/>
                    <a:pt x="162" y="129"/>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SG" sz="1662" dirty="0">
                <a:solidFill>
                  <a:srgbClr val="000000"/>
                </a:solidFill>
              </a:endParaRPr>
            </a:p>
          </p:txBody>
        </p:sp>
        <p:sp>
          <p:nvSpPr>
            <p:cNvPr id="63" name="Freeform 320"/>
            <p:cNvSpPr>
              <a:spLocks/>
            </p:cNvSpPr>
            <p:nvPr/>
          </p:nvSpPr>
          <p:spPr bwMode="auto">
            <a:xfrm>
              <a:off x="7507735" y="2722225"/>
              <a:ext cx="170798" cy="165803"/>
            </a:xfrm>
            <a:custGeom>
              <a:avLst/>
              <a:gdLst>
                <a:gd name="T0" fmla="*/ 304 w 315"/>
                <a:gd name="T1" fmla="*/ 304 h 308"/>
                <a:gd name="T2" fmla="*/ 311 w 315"/>
                <a:gd name="T3" fmla="*/ 283 h 308"/>
                <a:gd name="T4" fmla="*/ 172 w 315"/>
                <a:gd name="T5" fmla="*/ 11 h 308"/>
                <a:gd name="T6" fmla="*/ 165 w 315"/>
                <a:gd name="T7" fmla="*/ 4 h 308"/>
                <a:gd name="T8" fmla="*/ 144 w 315"/>
                <a:gd name="T9" fmla="*/ 11 h 308"/>
                <a:gd name="T10" fmla="*/ 4 w 315"/>
                <a:gd name="T11" fmla="*/ 283 h 308"/>
                <a:gd name="T12" fmla="*/ 11 w 315"/>
                <a:gd name="T13" fmla="*/ 304 h 308"/>
                <a:gd name="T14" fmla="*/ 33 w 315"/>
                <a:gd name="T15" fmla="*/ 297 h 308"/>
                <a:gd name="T16" fmla="*/ 158 w 315"/>
                <a:gd name="T17" fmla="*/ 53 h 308"/>
                <a:gd name="T18" fmla="*/ 283 w 315"/>
                <a:gd name="T19" fmla="*/ 297 h 308"/>
                <a:gd name="T20" fmla="*/ 304 w 315"/>
                <a:gd name="T21" fmla="*/ 30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5" h="308">
                  <a:moveTo>
                    <a:pt x="304" y="304"/>
                  </a:moveTo>
                  <a:cubicBezTo>
                    <a:pt x="312" y="300"/>
                    <a:pt x="315" y="291"/>
                    <a:pt x="311" y="283"/>
                  </a:cubicBezTo>
                  <a:cubicBezTo>
                    <a:pt x="172" y="11"/>
                    <a:pt x="172" y="11"/>
                    <a:pt x="172" y="11"/>
                  </a:cubicBezTo>
                  <a:cubicBezTo>
                    <a:pt x="171" y="8"/>
                    <a:pt x="168" y="5"/>
                    <a:pt x="165" y="4"/>
                  </a:cubicBezTo>
                  <a:cubicBezTo>
                    <a:pt x="157" y="0"/>
                    <a:pt x="148" y="3"/>
                    <a:pt x="144" y="11"/>
                  </a:cubicBezTo>
                  <a:cubicBezTo>
                    <a:pt x="4" y="283"/>
                    <a:pt x="4" y="283"/>
                    <a:pt x="4" y="283"/>
                  </a:cubicBezTo>
                  <a:cubicBezTo>
                    <a:pt x="0" y="291"/>
                    <a:pt x="4" y="300"/>
                    <a:pt x="11" y="304"/>
                  </a:cubicBezTo>
                  <a:cubicBezTo>
                    <a:pt x="19" y="308"/>
                    <a:pt x="29" y="305"/>
                    <a:pt x="33" y="297"/>
                  </a:cubicBezTo>
                  <a:cubicBezTo>
                    <a:pt x="158" y="53"/>
                    <a:pt x="158" y="53"/>
                    <a:pt x="158" y="53"/>
                  </a:cubicBezTo>
                  <a:cubicBezTo>
                    <a:pt x="283" y="297"/>
                    <a:pt x="283" y="297"/>
                    <a:pt x="283" y="297"/>
                  </a:cubicBezTo>
                  <a:cubicBezTo>
                    <a:pt x="287" y="305"/>
                    <a:pt x="297" y="308"/>
                    <a:pt x="304" y="304"/>
                  </a:cubicBezTo>
                  <a:close/>
                </a:path>
              </a:pathLst>
            </a:custGeom>
            <a:solidFill>
              <a:srgbClr val="3737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SG" sz="1662" dirty="0">
                <a:solidFill>
                  <a:srgbClr val="000000"/>
                </a:solidFill>
              </a:endParaRPr>
            </a:p>
          </p:txBody>
        </p:sp>
        <p:sp>
          <p:nvSpPr>
            <p:cNvPr id="64" name="Freeform 321"/>
            <p:cNvSpPr>
              <a:spLocks/>
            </p:cNvSpPr>
            <p:nvPr/>
          </p:nvSpPr>
          <p:spPr bwMode="auto">
            <a:xfrm>
              <a:off x="7887285" y="2652308"/>
              <a:ext cx="169799" cy="166803"/>
            </a:xfrm>
            <a:custGeom>
              <a:avLst/>
              <a:gdLst>
                <a:gd name="T0" fmla="*/ 311 w 315"/>
                <a:gd name="T1" fmla="*/ 284 h 309"/>
                <a:gd name="T2" fmla="*/ 172 w 315"/>
                <a:gd name="T3" fmla="*/ 11 h 309"/>
                <a:gd name="T4" fmla="*/ 165 w 315"/>
                <a:gd name="T5" fmla="*/ 4 h 309"/>
                <a:gd name="T6" fmla="*/ 144 w 315"/>
                <a:gd name="T7" fmla="*/ 11 h 309"/>
                <a:gd name="T8" fmla="*/ 4 w 315"/>
                <a:gd name="T9" fmla="*/ 284 h 309"/>
                <a:gd name="T10" fmla="*/ 11 w 315"/>
                <a:gd name="T11" fmla="*/ 305 h 309"/>
                <a:gd name="T12" fmla="*/ 33 w 315"/>
                <a:gd name="T13" fmla="*/ 298 h 309"/>
                <a:gd name="T14" fmla="*/ 158 w 315"/>
                <a:gd name="T15" fmla="*/ 53 h 309"/>
                <a:gd name="T16" fmla="*/ 283 w 315"/>
                <a:gd name="T17" fmla="*/ 298 h 309"/>
                <a:gd name="T18" fmla="*/ 304 w 315"/>
                <a:gd name="T19" fmla="*/ 305 h 309"/>
                <a:gd name="T20" fmla="*/ 311 w 315"/>
                <a:gd name="T21" fmla="*/ 284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5" h="309">
                  <a:moveTo>
                    <a:pt x="311" y="284"/>
                  </a:moveTo>
                  <a:cubicBezTo>
                    <a:pt x="172" y="11"/>
                    <a:pt x="172" y="11"/>
                    <a:pt x="172" y="11"/>
                  </a:cubicBezTo>
                  <a:cubicBezTo>
                    <a:pt x="171" y="8"/>
                    <a:pt x="168" y="6"/>
                    <a:pt x="165" y="4"/>
                  </a:cubicBezTo>
                  <a:cubicBezTo>
                    <a:pt x="157" y="0"/>
                    <a:pt x="148" y="3"/>
                    <a:pt x="144" y="11"/>
                  </a:cubicBezTo>
                  <a:cubicBezTo>
                    <a:pt x="4" y="284"/>
                    <a:pt x="4" y="284"/>
                    <a:pt x="4" y="284"/>
                  </a:cubicBezTo>
                  <a:cubicBezTo>
                    <a:pt x="0" y="291"/>
                    <a:pt x="3" y="301"/>
                    <a:pt x="11" y="305"/>
                  </a:cubicBezTo>
                  <a:cubicBezTo>
                    <a:pt x="19" y="309"/>
                    <a:pt x="29" y="306"/>
                    <a:pt x="33" y="298"/>
                  </a:cubicBezTo>
                  <a:cubicBezTo>
                    <a:pt x="158" y="53"/>
                    <a:pt x="158" y="53"/>
                    <a:pt x="158" y="53"/>
                  </a:cubicBezTo>
                  <a:cubicBezTo>
                    <a:pt x="283" y="298"/>
                    <a:pt x="283" y="298"/>
                    <a:pt x="283" y="298"/>
                  </a:cubicBezTo>
                  <a:cubicBezTo>
                    <a:pt x="287" y="306"/>
                    <a:pt x="297" y="309"/>
                    <a:pt x="304" y="305"/>
                  </a:cubicBezTo>
                  <a:cubicBezTo>
                    <a:pt x="312" y="301"/>
                    <a:pt x="315" y="291"/>
                    <a:pt x="311" y="284"/>
                  </a:cubicBezTo>
                  <a:close/>
                </a:path>
              </a:pathLst>
            </a:custGeom>
            <a:solidFill>
              <a:srgbClr val="3737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SG" sz="1662" dirty="0">
                <a:solidFill>
                  <a:srgbClr val="000000"/>
                </a:solidFill>
              </a:endParaRPr>
            </a:p>
          </p:txBody>
        </p:sp>
        <p:sp>
          <p:nvSpPr>
            <p:cNvPr id="65" name="Freeform 322"/>
            <p:cNvSpPr>
              <a:spLocks/>
            </p:cNvSpPr>
            <p:nvPr/>
          </p:nvSpPr>
          <p:spPr bwMode="auto">
            <a:xfrm>
              <a:off x="7621600" y="2690263"/>
              <a:ext cx="322618" cy="413510"/>
            </a:xfrm>
            <a:custGeom>
              <a:avLst/>
              <a:gdLst>
                <a:gd name="T0" fmla="*/ 532 w 599"/>
                <a:gd name="T1" fmla="*/ 659 h 765"/>
                <a:gd name="T2" fmla="*/ 448 w 599"/>
                <a:gd name="T3" fmla="*/ 652 h 765"/>
                <a:gd name="T4" fmla="*/ 396 w 599"/>
                <a:gd name="T5" fmla="*/ 598 h 765"/>
                <a:gd name="T6" fmla="*/ 337 w 599"/>
                <a:gd name="T7" fmla="*/ 0 h 765"/>
                <a:gd name="T8" fmla="*/ 261 w 599"/>
                <a:gd name="T9" fmla="*/ 13 h 765"/>
                <a:gd name="T10" fmla="*/ 203 w 599"/>
                <a:gd name="T11" fmla="*/ 598 h 765"/>
                <a:gd name="T12" fmla="*/ 151 w 599"/>
                <a:gd name="T13" fmla="*/ 652 h 765"/>
                <a:gd name="T14" fmla="*/ 67 w 599"/>
                <a:gd name="T15" fmla="*/ 659 h 765"/>
                <a:gd name="T16" fmla="*/ 0 w 599"/>
                <a:gd name="T17" fmla="*/ 737 h 765"/>
                <a:gd name="T18" fmla="*/ 0 w 599"/>
                <a:gd name="T19" fmla="*/ 765 h 765"/>
                <a:gd name="T20" fmla="*/ 599 w 599"/>
                <a:gd name="T21" fmla="*/ 765 h 765"/>
                <a:gd name="T22" fmla="*/ 599 w 599"/>
                <a:gd name="T23" fmla="*/ 737 h 765"/>
                <a:gd name="T24" fmla="*/ 532 w 599"/>
                <a:gd name="T25" fmla="*/ 659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9" h="765">
                  <a:moveTo>
                    <a:pt x="532" y="659"/>
                  </a:moveTo>
                  <a:cubicBezTo>
                    <a:pt x="448" y="652"/>
                    <a:pt x="448" y="652"/>
                    <a:pt x="448" y="652"/>
                  </a:cubicBezTo>
                  <a:cubicBezTo>
                    <a:pt x="420" y="650"/>
                    <a:pt x="398" y="626"/>
                    <a:pt x="396" y="598"/>
                  </a:cubicBezTo>
                  <a:cubicBezTo>
                    <a:pt x="337" y="0"/>
                    <a:pt x="337" y="0"/>
                    <a:pt x="337" y="0"/>
                  </a:cubicBezTo>
                  <a:cubicBezTo>
                    <a:pt x="261" y="13"/>
                    <a:pt x="261" y="13"/>
                    <a:pt x="261" y="13"/>
                  </a:cubicBezTo>
                  <a:cubicBezTo>
                    <a:pt x="203" y="598"/>
                    <a:pt x="203" y="598"/>
                    <a:pt x="203" y="598"/>
                  </a:cubicBezTo>
                  <a:cubicBezTo>
                    <a:pt x="200" y="626"/>
                    <a:pt x="179" y="650"/>
                    <a:pt x="151" y="652"/>
                  </a:cubicBezTo>
                  <a:cubicBezTo>
                    <a:pt x="67" y="659"/>
                    <a:pt x="67" y="659"/>
                    <a:pt x="67" y="659"/>
                  </a:cubicBezTo>
                  <a:cubicBezTo>
                    <a:pt x="28" y="662"/>
                    <a:pt x="0" y="698"/>
                    <a:pt x="0" y="737"/>
                  </a:cubicBezTo>
                  <a:cubicBezTo>
                    <a:pt x="0" y="765"/>
                    <a:pt x="0" y="765"/>
                    <a:pt x="0" y="765"/>
                  </a:cubicBezTo>
                  <a:cubicBezTo>
                    <a:pt x="599" y="765"/>
                    <a:pt x="599" y="765"/>
                    <a:pt x="599" y="765"/>
                  </a:cubicBezTo>
                  <a:cubicBezTo>
                    <a:pt x="599" y="737"/>
                    <a:pt x="599" y="737"/>
                    <a:pt x="599" y="737"/>
                  </a:cubicBezTo>
                  <a:cubicBezTo>
                    <a:pt x="599" y="698"/>
                    <a:pt x="571" y="662"/>
                    <a:pt x="532" y="659"/>
                  </a:cubicBezTo>
                  <a:close/>
                </a:path>
              </a:pathLst>
            </a:custGeom>
            <a:solidFill>
              <a:srgbClr val="3737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SG" sz="1662" dirty="0">
                <a:solidFill>
                  <a:srgbClr val="000000"/>
                </a:solidFill>
              </a:endParaRPr>
            </a:p>
          </p:txBody>
        </p:sp>
        <p:sp>
          <p:nvSpPr>
            <p:cNvPr id="66" name="Freeform 323"/>
            <p:cNvSpPr>
              <a:spLocks noEditPoints="1"/>
            </p:cNvSpPr>
            <p:nvPr/>
          </p:nvSpPr>
          <p:spPr bwMode="auto">
            <a:xfrm>
              <a:off x="7584644" y="2547432"/>
              <a:ext cx="395531" cy="151820"/>
            </a:xfrm>
            <a:custGeom>
              <a:avLst/>
              <a:gdLst>
                <a:gd name="T0" fmla="*/ 732 w 732"/>
                <a:gd name="T1" fmla="*/ 153 h 282"/>
                <a:gd name="T2" fmla="*/ 692 w 732"/>
                <a:gd name="T3" fmla="*/ 123 h 282"/>
                <a:gd name="T4" fmla="*/ 576 w 732"/>
                <a:gd name="T5" fmla="*/ 116 h 282"/>
                <a:gd name="T6" fmla="*/ 465 w 732"/>
                <a:gd name="T7" fmla="*/ 61 h 282"/>
                <a:gd name="T8" fmla="*/ 331 w 732"/>
                <a:gd name="T9" fmla="*/ 9 h 282"/>
                <a:gd name="T10" fmla="*/ 223 w 732"/>
                <a:gd name="T11" fmla="*/ 104 h 282"/>
                <a:gd name="T12" fmla="*/ 137 w 732"/>
                <a:gd name="T13" fmla="*/ 193 h 282"/>
                <a:gd name="T14" fmla="*/ 31 w 732"/>
                <a:gd name="T15" fmla="*/ 240 h 282"/>
                <a:gd name="T16" fmla="*/ 3 w 732"/>
                <a:gd name="T17" fmla="*/ 282 h 282"/>
                <a:gd name="T18" fmla="*/ 732 w 732"/>
                <a:gd name="T19" fmla="*/ 153 h 282"/>
                <a:gd name="T20" fmla="*/ 347 w 732"/>
                <a:gd name="T21" fmla="*/ 86 h 282"/>
                <a:gd name="T22" fmla="*/ 392 w 732"/>
                <a:gd name="T23" fmla="*/ 124 h 282"/>
                <a:gd name="T24" fmla="*/ 355 w 732"/>
                <a:gd name="T25" fmla="*/ 169 h 282"/>
                <a:gd name="T26" fmla="*/ 310 w 732"/>
                <a:gd name="T27" fmla="*/ 131 h 282"/>
                <a:gd name="T28" fmla="*/ 347 w 732"/>
                <a:gd name="T29" fmla="*/ 8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2" h="282">
                  <a:moveTo>
                    <a:pt x="732" y="153"/>
                  </a:moveTo>
                  <a:cubicBezTo>
                    <a:pt x="728" y="134"/>
                    <a:pt x="716" y="125"/>
                    <a:pt x="692" y="123"/>
                  </a:cubicBezTo>
                  <a:cubicBezTo>
                    <a:pt x="576" y="116"/>
                    <a:pt x="576" y="116"/>
                    <a:pt x="576" y="116"/>
                  </a:cubicBezTo>
                  <a:cubicBezTo>
                    <a:pt x="532" y="113"/>
                    <a:pt x="488" y="90"/>
                    <a:pt x="465" y="61"/>
                  </a:cubicBezTo>
                  <a:cubicBezTo>
                    <a:pt x="433" y="22"/>
                    <a:pt x="383" y="0"/>
                    <a:pt x="331" y="9"/>
                  </a:cubicBezTo>
                  <a:cubicBezTo>
                    <a:pt x="278" y="18"/>
                    <a:pt x="239" y="56"/>
                    <a:pt x="223" y="104"/>
                  </a:cubicBezTo>
                  <a:cubicBezTo>
                    <a:pt x="211" y="139"/>
                    <a:pt x="178" y="176"/>
                    <a:pt x="137" y="193"/>
                  </a:cubicBezTo>
                  <a:cubicBezTo>
                    <a:pt x="31" y="240"/>
                    <a:pt x="31" y="240"/>
                    <a:pt x="31" y="240"/>
                  </a:cubicBezTo>
                  <a:cubicBezTo>
                    <a:pt x="8" y="249"/>
                    <a:pt x="0" y="262"/>
                    <a:pt x="3" y="282"/>
                  </a:cubicBezTo>
                  <a:lnTo>
                    <a:pt x="732" y="153"/>
                  </a:lnTo>
                  <a:close/>
                  <a:moveTo>
                    <a:pt x="347" y="86"/>
                  </a:moveTo>
                  <a:cubicBezTo>
                    <a:pt x="370" y="84"/>
                    <a:pt x="390" y="101"/>
                    <a:pt x="392" y="124"/>
                  </a:cubicBezTo>
                  <a:cubicBezTo>
                    <a:pt x="394" y="147"/>
                    <a:pt x="378" y="167"/>
                    <a:pt x="355" y="169"/>
                  </a:cubicBezTo>
                  <a:cubicBezTo>
                    <a:pt x="332" y="171"/>
                    <a:pt x="312" y="154"/>
                    <a:pt x="310" y="131"/>
                  </a:cubicBezTo>
                  <a:cubicBezTo>
                    <a:pt x="308" y="109"/>
                    <a:pt x="325" y="88"/>
                    <a:pt x="347" y="86"/>
                  </a:cubicBezTo>
                  <a:close/>
                </a:path>
              </a:pathLst>
            </a:custGeom>
            <a:solidFill>
              <a:srgbClr val="3737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SG" sz="1662" dirty="0">
                <a:solidFill>
                  <a:srgbClr val="000000"/>
                </a:solidFill>
              </a:endParaRPr>
            </a:p>
          </p:txBody>
        </p:sp>
      </p:grpSp>
    </p:spTree>
    <p:extLst>
      <p:ext uri="{BB962C8B-B14F-4D97-AF65-F5344CB8AC3E}">
        <p14:creationId xmlns:p14="http://schemas.microsoft.com/office/powerpoint/2010/main" xmlns="" val="188268635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Other impacts to consider</a:t>
            </a:r>
            <a:endParaRPr lang="en-SG" sz="5400" dirty="0"/>
          </a:p>
        </p:txBody>
      </p:sp>
      <p:sp>
        <p:nvSpPr>
          <p:cNvPr id="4" name="Rounded Rectangle 3"/>
          <p:cNvSpPr/>
          <p:nvPr/>
        </p:nvSpPr>
        <p:spPr>
          <a:xfrm>
            <a:off x="1642471" y="1614259"/>
            <a:ext cx="6789701" cy="832001"/>
          </a:xfrm>
          <a:prstGeom prst="roundRect">
            <a:avLst>
              <a:gd name="adj" fmla="val 0"/>
            </a:avLst>
          </a:prstGeom>
          <a:solidFill>
            <a:srgbClr val="00338D"/>
          </a:solidFill>
          <a:ln>
            <a:noFill/>
          </a:ln>
          <a:effectLst/>
        </p:spPr>
        <p:style>
          <a:lnRef idx="1">
            <a:schemeClr val="accent1"/>
          </a:lnRef>
          <a:fillRef idx="3">
            <a:schemeClr val="accent1"/>
          </a:fillRef>
          <a:effectRef idx="2">
            <a:schemeClr val="accent1"/>
          </a:effectRef>
          <a:fontRef idx="minor">
            <a:schemeClr val="lt1"/>
          </a:fontRef>
        </p:style>
        <p:txBody>
          <a:bodyPr lIns="332308" rtlCol="0" anchor="ctr"/>
          <a:lstStyle/>
          <a:p>
            <a:pPr defTabSz="561822"/>
            <a:r>
              <a:rPr lang="en-SG" sz="2000" b="1" dirty="0">
                <a:solidFill>
                  <a:prstClr val="white"/>
                </a:solidFill>
              </a:rPr>
              <a:t>Uncertainty around operating leases remaining tax deductible?</a:t>
            </a:r>
          </a:p>
        </p:txBody>
      </p:sp>
      <p:sp>
        <p:nvSpPr>
          <p:cNvPr id="5" name="Rounded Rectangle 4"/>
          <p:cNvSpPr/>
          <p:nvPr/>
        </p:nvSpPr>
        <p:spPr>
          <a:xfrm>
            <a:off x="1642277" y="2578953"/>
            <a:ext cx="6788684" cy="912722"/>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32308" rtlCol="0" anchor="ctr"/>
          <a:lstStyle/>
          <a:p>
            <a:pPr defTabSz="561822"/>
            <a:r>
              <a:rPr lang="en-US" sz="2000" b="1" dirty="0">
                <a:solidFill>
                  <a:prstClr val="white"/>
                </a:solidFill>
              </a:rPr>
              <a:t>Significant changes to accounting for subleases</a:t>
            </a:r>
            <a:endParaRPr lang="en-SG" sz="2000" b="1" dirty="0">
              <a:solidFill>
                <a:prstClr val="white"/>
              </a:solidFill>
            </a:endParaRPr>
          </a:p>
        </p:txBody>
      </p:sp>
      <p:sp>
        <p:nvSpPr>
          <p:cNvPr id="6" name="Rounded Rectangle 5"/>
          <p:cNvSpPr/>
          <p:nvPr/>
        </p:nvSpPr>
        <p:spPr>
          <a:xfrm>
            <a:off x="1642277" y="3629145"/>
            <a:ext cx="6788684" cy="912722"/>
          </a:xfrm>
          <a:prstGeom prst="roundRect">
            <a:avLst>
              <a:gd name="adj" fmla="val 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332308" rtlCol="0" anchor="ctr"/>
          <a:lstStyle/>
          <a:p>
            <a:r>
              <a:rPr lang="en-SG" sz="2000" b="1" dirty="0">
                <a:solidFill>
                  <a:prstClr val="white"/>
                </a:solidFill>
              </a:rPr>
              <a:t>Lessor and lessee accounting no longer consistent- will affect the consolidation process</a:t>
            </a:r>
          </a:p>
        </p:txBody>
      </p:sp>
      <p:grpSp>
        <p:nvGrpSpPr>
          <p:cNvPr id="7" name="Group 6"/>
          <p:cNvGrpSpPr/>
          <p:nvPr/>
        </p:nvGrpSpPr>
        <p:grpSpPr>
          <a:xfrm>
            <a:off x="685963" y="1698628"/>
            <a:ext cx="594187" cy="693971"/>
            <a:chOff x="-1546225" y="3998385"/>
            <a:chExt cx="455612" cy="582612"/>
          </a:xfrm>
          <a:solidFill>
            <a:schemeClr val="tx2"/>
          </a:solidFill>
        </p:grpSpPr>
        <p:sp>
          <p:nvSpPr>
            <p:cNvPr id="8" name="Freeform 76"/>
            <p:cNvSpPr>
              <a:spLocks/>
            </p:cNvSpPr>
            <p:nvPr/>
          </p:nvSpPr>
          <p:spPr bwMode="auto">
            <a:xfrm>
              <a:off x="-1381125" y="4087285"/>
              <a:ext cx="254000" cy="303213"/>
            </a:xfrm>
            <a:custGeom>
              <a:avLst/>
              <a:gdLst>
                <a:gd name="T0" fmla="*/ 168 w 350"/>
                <a:gd name="T1" fmla="*/ 305 h 418"/>
                <a:gd name="T2" fmla="*/ 218 w 350"/>
                <a:gd name="T3" fmla="*/ 355 h 418"/>
                <a:gd name="T4" fmla="*/ 171 w 350"/>
                <a:gd name="T5" fmla="*/ 407 h 418"/>
                <a:gd name="T6" fmla="*/ 170 w 350"/>
                <a:gd name="T7" fmla="*/ 407 h 418"/>
                <a:gd name="T8" fmla="*/ 169 w 350"/>
                <a:gd name="T9" fmla="*/ 407 h 418"/>
                <a:gd name="T10" fmla="*/ 115 w 350"/>
                <a:gd name="T11" fmla="*/ 417 h 418"/>
                <a:gd name="T12" fmla="*/ 116 w 350"/>
                <a:gd name="T13" fmla="*/ 418 h 418"/>
                <a:gd name="T14" fmla="*/ 220 w 350"/>
                <a:gd name="T15" fmla="*/ 418 h 418"/>
                <a:gd name="T16" fmla="*/ 315 w 350"/>
                <a:gd name="T17" fmla="*/ 352 h 418"/>
                <a:gd name="T18" fmla="*/ 316 w 350"/>
                <a:gd name="T19" fmla="*/ 352 h 418"/>
                <a:gd name="T20" fmla="*/ 344 w 350"/>
                <a:gd name="T21" fmla="*/ 337 h 418"/>
                <a:gd name="T22" fmla="*/ 346 w 350"/>
                <a:gd name="T23" fmla="*/ 277 h 418"/>
                <a:gd name="T24" fmla="*/ 230 w 350"/>
                <a:gd name="T25" fmla="*/ 0 h 418"/>
                <a:gd name="T26" fmla="*/ 119 w 350"/>
                <a:gd name="T27" fmla="*/ 0 h 418"/>
                <a:gd name="T28" fmla="*/ 2 w 350"/>
                <a:gd name="T29" fmla="*/ 277 h 418"/>
                <a:gd name="T30" fmla="*/ 2 w 350"/>
                <a:gd name="T31" fmla="*/ 277 h 418"/>
                <a:gd name="T32" fmla="*/ 0 w 350"/>
                <a:gd name="T33" fmla="*/ 305 h 418"/>
                <a:gd name="T34" fmla="*/ 168 w 350"/>
                <a:gd name="T35" fmla="*/ 305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0" h="418">
                  <a:moveTo>
                    <a:pt x="168" y="305"/>
                  </a:moveTo>
                  <a:cubicBezTo>
                    <a:pt x="196" y="305"/>
                    <a:pt x="218" y="327"/>
                    <a:pt x="218" y="355"/>
                  </a:cubicBezTo>
                  <a:cubicBezTo>
                    <a:pt x="218" y="380"/>
                    <a:pt x="201" y="400"/>
                    <a:pt x="171" y="407"/>
                  </a:cubicBezTo>
                  <a:cubicBezTo>
                    <a:pt x="170" y="407"/>
                    <a:pt x="170" y="407"/>
                    <a:pt x="170" y="407"/>
                  </a:cubicBezTo>
                  <a:cubicBezTo>
                    <a:pt x="169" y="407"/>
                    <a:pt x="169" y="407"/>
                    <a:pt x="169" y="407"/>
                  </a:cubicBezTo>
                  <a:cubicBezTo>
                    <a:pt x="115" y="417"/>
                    <a:pt x="115" y="417"/>
                    <a:pt x="115" y="417"/>
                  </a:cubicBezTo>
                  <a:cubicBezTo>
                    <a:pt x="116" y="418"/>
                    <a:pt x="116" y="418"/>
                    <a:pt x="116" y="418"/>
                  </a:cubicBezTo>
                  <a:cubicBezTo>
                    <a:pt x="220" y="418"/>
                    <a:pt x="220" y="418"/>
                    <a:pt x="220" y="418"/>
                  </a:cubicBezTo>
                  <a:cubicBezTo>
                    <a:pt x="315" y="352"/>
                    <a:pt x="315" y="352"/>
                    <a:pt x="315" y="352"/>
                  </a:cubicBezTo>
                  <a:cubicBezTo>
                    <a:pt x="316" y="352"/>
                    <a:pt x="316" y="352"/>
                    <a:pt x="316" y="352"/>
                  </a:cubicBezTo>
                  <a:cubicBezTo>
                    <a:pt x="323" y="345"/>
                    <a:pt x="333" y="340"/>
                    <a:pt x="344" y="337"/>
                  </a:cubicBezTo>
                  <a:cubicBezTo>
                    <a:pt x="349" y="315"/>
                    <a:pt x="350" y="293"/>
                    <a:pt x="346" y="277"/>
                  </a:cubicBezTo>
                  <a:cubicBezTo>
                    <a:pt x="230" y="0"/>
                    <a:pt x="230" y="0"/>
                    <a:pt x="230" y="0"/>
                  </a:cubicBezTo>
                  <a:cubicBezTo>
                    <a:pt x="119" y="0"/>
                    <a:pt x="119" y="0"/>
                    <a:pt x="119" y="0"/>
                  </a:cubicBezTo>
                  <a:cubicBezTo>
                    <a:pt x="2" y="277"/>
                    <a:pt x="2" y="277"/>
                    <a:pt x="2" y="277"/>
                  </a:cubicBezTo>
                  <a:cubicBezTo>
                    <a:pt x="2" y="277"/>
                    <a:pt x="2" y="277"/>
                    <a:pt x="2" y="277"/>
                  </a:cubicBezTo>
                  <a:cubicBezTo>
                    <a:pt x="0" y="285"/>
                    <a:pt x="0" y="295"/>
                    <a:pt x="0" y="305"/>
                  </a:cubicBezTo>
                  <a:lnTo>
                    <a:pt x="168" y="3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SG" sz="2200" dirty="0">
                <a:solidFill>
                  <a:srgbClr val="000000"/>
                </a:solidFill>
              </a:endParaRPr>
            </a:p>
          </p:txBody>
        </p:sp>
        <p:sp>
          <p:nvSpPr>
            <p:cNvPr id="9" name="Freeform 77"/>
            <p:cNvSpPr>
              <a:spLocks/>
            </p:cNvSpPr>
            <p:nvPr/>
          </p:nvSpPr>
          <p:spPr bwMode="auto">
            <a:xfrm>
              <a:off x="-1317625" y="3998385"/>
              <a:ext cx="123825" cy="61913"/>
            </a:xfrm>
            <a:custGeom>
              <a:avLst/>
              <a:gdLst>
                <a:gd name="T0" fmla="*/ 143 w 171"/>
                <a:gd name="T1" fmla="*/ 85 h 85"/>
                <a:gd name="T2" fmla="*/ 171 w 171"/>
                <a:gd name="T3" fmla="*/ 34 h 85"/>
                <a:gd name="T4" fmla="*/ 157 w 171"/>
                <a:gd name="T5" fmla="*/ 23 h 85"/>
                <a:gd name="T6" fmla="*/ 90 w 171"/>
                <a:gd name="T7" fmla="*/ 33 h 85"/>
                <a:gd name="T8" fmla="*/ 86 w 171"/>
                <a:gd name="T9" fmla="*/ 14 h 85"/>
                <a:gd name="T10" fmla="*/ 0 w 171"/>
                <a:gd name="T11" fmla="*/ 29 h 85"/>
                <a:gd name="T12" fmla="*/ 32 w 171"/>
                <a:gd name="T13" fmla="*/ 85 h 85"/>
                <a:gd name="T14" fmla="*/ 143 w 171"/>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85">
                  <a:moveTo>
                    <a:pt x="143" y="85"/>
                  </a:moveTo>
                  <a:cubicBezTo>
                    <a:pt x="171" y="34"/>
                    <a:pt x="171" y="34"/>
                    <a:pt x="171" y="34"/>
                  </a:cubicBezTo>
                  <a:cubicBezTo>
                    <a:pt x="157" y="23"/>
                    <a:pt x="157" y="23"/>
                    <a:pt x="157" y="23"/>
                  </a:cubicBezTo>
                  <a:cubicBezTo>
                    <a:pt x="134" y="12"/>
                    <a:pt x="112" y="35"/>
                    <a:pt x="90" y="33"/>
                  </a:cubicBezTo>
                  <a:cubicBezTo>
                    <a:pt x="69" y="32"/>
                    <a:pt x="98" y="28"/>
                    <a:pt x="86" y="14"/>
                  </a:cubicBezTo>
                  <a:cubicBezTo>
                    <a:pt x="73" y="0"/>
                    <a:pt x="0" y="29"/>
                    <a:pt x="0" y="29"/>
                  </a:cubicBezTo>
                  <a:cubicBezTo>
                    <a:pt x="4" y="41"/>
                    <a:pt x="32" y="85"/>
                    <a:pt x="32" y="85"/>
                  </a:cubicBezTo>
                  <a:lnTo>
                    <a:pt x="143" y="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SG" sz="2200" dirty="0">
                <a:solidFill>
                  <a:srgbClr val="000000"/>
                </a:solidFill>
              </a:endParaRPr>
            </a:p>
          </p:txBody>
        </p:sp>
        <p:sp>
          <p:nvSpPr>
            <p:cNvPr id="10" name="Rectangle 78"/>
            <p:cNvSpPr>
              <a:spLocks noChangeArrowheads="1"/>
            </p:cNvSpPr>
            <p:nvPr/>
          </p:nvSpPr>
          <p:spPr bwMode="auto">
            <a:xfrm>
              <a:off x="-1295400" y="4068235"/>
              <a:ext cx="80962" cy="127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endParaRPr lang="en-SG" sz="2200" dirty="0">
                <a:solidFill>
                  <a:srgbClr val="000000"/>
                </a:solidFill>
              </a:endParaRPr>
            </a:p>
          </p:txBody>
        </p:sp>
        <p:sp>
          <p:nvSpPr>
            <p:cNvPr id="11" name="Freeform 79"/>
            <p:cNvSpPr>
              <a:spLocks/>
            </p:cNvSpPr>
            <p:nvPr/>
          </p:nvSpPr>
          <p:spPr bwMode="auto">
            <a:xfrm>
              <a:off x="-1296987" y="4166660"/>
              <a:ext cx="88900" cy="142875"/>
            </a:xfrm>
            <a:custGeom>
              <a:avLst/>
              <a:gdLst>
                <a:gd name="T0" fmla="*/ 117 w 124"/>
                <a:gd name="T1" fmla="*/ 108 h 196"/>
                <a:gd name="T2" fmla="*/ 97 w 124"/>
                <a:gd name="T3" fmla="*/ 92 h 196"/>
                <a:gd name="T4" fmla="*/ 63 w 124"/>
                <a:gd name="T5" fmla="*/ 83 h 196"/>
                <a:gd name="T6" fmla="*/ 34 w 124"/>
                <a:gd name="T7" fmla="*/ 72 h 196"/>
                <a:gd name="T8" fmla="*/ 28 w 124"/>
                <a:gd name="T9" fmla="*/ 60 h 196"/>
                <a:gd name="T10" fmla="*/ 36 w 124"/>
                <a:gd name="T11" fmla="*/ 44 h 196"/>
                <a:gd name="T12" fmla="*/ 62 w 124"/>
                <a:gd name="T13" fmla="*/ 38 h 196"/>
                <a:gd name="T14" fmla="*/ 87 w 124"/>
                <a:gd name="T15" fmla="*/ 45 h 196"/>
                <a:gd name="T16" fmla="*/ 97 w 124"/>
                <a:gd name="T17" fmla="*/ 66 h 196"/>
                <a:gd name="T18" fmla="*/ 98 w 124"/>
                <a:gd name="T19" fmla="*/ 67 h 196"/>
                <a:gd name="T20" fmla="*/ 119 w 124"/>
                <a:gd name="T21" fmla="*/ 66 h 196"/>
                <a:gd name="T22" fmla="*/ 119 w 124"/>
                <a:gd name="T23" fmla="*/ 64 h 196"/>
                <a:gd name="T24" fmla="*/ 112 w 124"/>
                <a:gd name="T25" fmla="*/ 40 h 196"/>
                <a:gd name="T26" fmla="*/ 91 w 124"/>
                <a:gd name="T27" fmla="*/ 23 h 196"/>
                <a:gd name="T28" fmla="*/ 80 w 124"/>
                <a:gd name="T29" fmla="*/ 20 h 196"/>
                <a:gd name="T30" fmla="*/ 80 w 124"/>
                <a:gd name="T31" fmla="*/ 0 h 196"/>
                <a:gd name="T32" fmla="*/ 49 w 124"/>
                <a:gd name="T33" fmla="*/ 0 h 196"/>
                <a:gd name="T34" fmla="*/ 49 w 124"/>
                <a:gd name="T35" fmla="*/ 19 h 196"/>
                <a:gd name="T36" fmla="*/ 33 w 124"/>
                <a:gd name="T37" fmla="*/ 23 h 196"/>
                <a:gd name="T38" fmla="*/ 13 w 124"/>
                <a:gd name="T39" fmla="*/ 39 h 196"/>
                <a:gd name="T40" fmla="*/ 6 w 124"/>
                <a:gd name="T41" fmla="*/ 61 h 196"/>
                <a:gd name="T42" fmla="*/ 12 w 124"/>
                <a:gd name="T43" fmla="*/ 80 h 196"/>
                <a:gd name="T44" fmla="*/ 28 w 124"/>
                <a:gd name="T45" fmla="*/ 95 h 196"/>
                <a:gd name="T46" fmla="*/ 58 w 124"/>
                <a:gd name="T47" fmla="*/ 105 h 196"/>
                <a:gd name="T48" fmla="*/ 85 w 124"/>
                <a:gd name="T49" fmla="*/ 112 h 196"/>
                <a:gd name="T50" fmla="*/ 98 w 124"/>
                <a:gd name="T51" fmla="*/ 121 h 196"/>
                <a:gd name="T52" fmla="*/ 102 w 124"/>
                <a:gd name="T53" fmla="*/ 132 h 196"/>
                <a:gd name="T54" fmla="*/ 98 w 124"/>
                <a:gd name="T55" fmla="*/ 144 h 196"/>
                <a:gd name="T56" fmla="*/ 85 w 124"/>
                <a:gd name="T57" fmla="*/ 153 h 196"/>
                <a:gd name="T58" fmla="*/ 65 w 124"/>
                <a:gd name="T59" fmla="*/ 157 h 196"/>
                <a:gd name="T60" fmla="*/ 43 w 124"/>
                <a:gd name="T61" fmla="*/ 152 h 196"/>
                <a:gd name="T62" fmla="*/ 28 w 124"/>
                <a:gd name="T63" fmla="*/ 141 h 196"/>
                <a:gd name="T64" fmla="*/ 22 w 124"/>
                <a:gd name="T65" fmla="*/ 123 h 196"/>
                <a:gd name="T66" fmla="*/ 22 w 124"/>
                <a:gd name="T67" fmla="*/ 122 h 196"/>
                <a:gd name="T68" fmla="*/ 0 w 124"/>
                <a:gd name="T69" fmla="*/ 123 h 196"/>
                <a:gd name="T70" fmla="*/ 0 w 124"/>
                <a:gd name="T71" fmla="*/ 125 h 196"/>
                <a:gd name="T72" fmla="*/ 9 w 124"/>
                <a:gd name="T73" fmla="*/ 153 h 196"/>
                <a:gd name="T74" fmla="*/ 31 w 124"/>
                <a:gd name="T75" fmla="*/ 171 h 196"/>
                <a:gd name="T76" fmla="*/ 49 w 124"/>
                <a:gd name="T77" fmla="*/ 176 h 196"/>
                <a:gd name="T78" fmla="*/ 49 w 124"/>
                <a:gd name="T79" fmla="*/ 196 h 196"/>
                <a:gd name="T80" fmla="*/ 80 w 124"/>
                <a:gd name="T81" fmla="*/ 196 h 196"/>
                <a:gd name="T82" fmla="*/ 80 w 124"/>
                <a:gd name="T83" fmla="*/ 176 h 196"/>
                <a:gd name="T84" fmla="*/ 96 w 124"/>
                <a:gd name="T85" fmla="*/ 171 h 196"/>
                <a:gd name="T86" fmla="*/ 117 w 124"/>
                <a:gd name="T87" fmla="*/ 154 h 196"/>
                <a:gd name="T88" fmla="*/ 124 w 124"/>
                <a:gd name="T89" fmla="*/ 131 h 196"/>
                <a:gd name="T90" fmla="*/ 117 w 124"/>
                <a:gd name="T91" fmla="*/ 10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4" h="196">
                  <a:moveTo>
                    <a:pt x="117" y="108"/>
                  </a:moveTo>
                  <a:cubicBezTo>
                    <a:pt x="113" y="102"/>
                    <a:pt x="106" y="96"/>
                    <a:pt x="97" y="92"/>
                  </a:cubicBezTo>
                  <a:cubicBezTo>
                    <a:pt x="91" y="90"/>
                    <a:pt x="80" y="86"/>
                    <a:pt x="63" y="83"/>
                  </a:cubicBezTo>
                  <a:cubicBezTo>
                    <a:pt x="47" y="79"/>
                    <a:pt x="37" y="75"/>
                    <a:pt x="34" y="72"/>
                  </a:cubicBezTo>
                  <a:cubicBezTo>
                    <a:pt x="30" y="69"/>
                    <a:pt x="28" y="65"/>
                    <a:pt x="28" y="60"/>
                  </a:cubicBezTo>
                  <a:cubicBezTo>
                    <a:pt x="28" y="54"/>
                    <a:pt x="31" y="49"/>
                    <a:pt x="36" y="44"/>
                  </a:cubicBezTo>
                  <a:cubicBezTo>
                    <a:pt x="41" y="40"/>
                    <a:pt x="50" y="38"/>
                    <a:pt x="62" y="38"/>
                  </a:cubicBezTo>
                  <a:cubicBezTo>
                    <a:pt x="73" y="38"/>
                    <a:pt x="82" y="40"/>
                    <a:pt x="87" y="45"/>
                  </a:cubicBezTo>
                  <a:cubicBezTo>
                    <a:pt x="93" y="50"/>
                    <a:pt x="96" y="57"/>
                    <a:pt x="97" y="66"/>
                  </a:cubicBezTo>
                  <a:cubicBezTo>
                    <a:pt x="98" y="67"/>
                    <a:pt x="98" y="67"/>
                    <a:pt x="98" y="67"/>
                  </a:cubicBezTo>
                  <a:cubicBezTo>
                    <a:pt x="119" y="66"/>
                    <a:pt x="119" y="66"/>
                    <a:pt x="119" y="66"/>
                  </a:cubicBezTo>
                  <a:cubicBezTo>
                    <a:pt x="119" y="64"/>
                    <a:pt x="119" y="64"/>
                    <a:pt x="119" y="64"/>
                  </a:cubicBezTo>
                  <a:cubicBezTo>
                    <a:pt x="119" y="55"/>
                    <a:pt x="116" y="47"/>
                    <a:pt x="112" y="40"/>
                  </a:cubicBezTo>
                  <a:cubicBezTo>
                    <a:pt x="107" y="33"/>
                    <a:pt x="100" y="27"/>
                    <a:pt x="91" y="23"/>
                  </a:cubicBezTo>
                  <a:cubicBezTo>
                    <a:pt x="88" y="22"/>
                    <a:pt x="84" y="21"/>
                    <a:pt x="80" y="20"/>
                  </a:cubicBezTo>
                  <a:cubicBezTo>
                    <a:pt x="80" y="0"/>
                    <a:pt x="80" y="0"/>
                    <a:pt x="80" y="0"/>
                  </a:cubicBezTo>
                  <a:cubicBezTo>
                    <a:pt x="49" y="0"/>
                    <a:pt x="49" y="0"/>
                    <a:pt x="49" y="0"/>
                  </a:cubicBezTo>
                  <a:cubicBezTo>
                    <a:pt x="49" y="19"/>
                    <a:pt x="49" y="19"/>
                    <a:pt x="49" y="19"/>
                  </a:cubicBezTo>
                  <a:cubicBezTo>
                    <a:pt x="43" y="20"/>
                    <a:pt x="38" y="21"/>
                    <a:pt x="33" y="23"/>
                  </a:cubicBezTo>
                  <a:cubicBezTo>
                    <a:pt x="24" y="27"/>
                    <a:pt x="17" y="32"/>
                    <a:pt x="13" y="39"/>
                  </a:cubicBezTo>
                  <a:cubicBezTo>
                    <a:pt x="8" y="46"/>
                    <a:pt x="6" y="53"/>
                    <a:pt x="6" y="61"/>
                  </a:cubicBezTo>
                  <a:cubicBezTo>
                    <a:pt x="6" y="68"/>
                    <a:pt x="8" y="75"/>
                    <a:pt x="12" y="80"/>
                  </a:cubicBezTo>
                  <a:cubicBezTo>
                    <a:pt x="15" y="86"/>
                    <a:pt x="21" y="91"/>
                    <a:pt x="28" y="95"/>
                  </a:cubicBezTo>
                  <a:cubicBezTo>
                    <a:pt x="34" y="98"/>
                    <a:pt x="44" y="101"/>
                    <a:pt x="58" y="105"/>
                  </a:cubicBezTo>
                  <a:cubicBezTo>
                    <a:pt x="72" y="108"/>
                    <a:pt x="81" y="110"/>
                    <a:pt x="85" y="112"/>
                  </a:cubicBezTo>
                  <a:cubicBezTo>
                    <a:pt x="91" y="114"/>
                    <a:pt x="95" y="117"/>
                    <a:pt x="98" y="121"/>
                  </a:cubicBezTo>
                  <a:cubicBezTo>
                    <a:pt x="101" y="124"/>
                    <a:pt x="102" y="128"/>
                    <a:pt x="102" y="132"/>
                  </a:cubicBezTo>
                  <a:cubicBezTo>
                    <a:pt x="102" y="137"/>
                    <a:pt x="100" y="141"/>
                    <a:pt x="98" y="144"/>
                  </a:cubicBezTo>
                  <a:cubicBezTo>
                    <a:pt x="95" y="148"/>
                    <a:pt x="91" y="151"/>
                    <a:pt x="85" y="153"/>
                  </a:cubicBezTo>
                  <a:cubicBezTo>
                    <a:pt x="80" y="156"/>
                    <a:pt x="73" y="157"/>
                    <a:pt x="65" y="157"/>
                  </a:cubicBezTo>
                  <a:cubicBezTo>
                    <a:pt x="57" y="157"/>
                    <a:pt x="49" y="155"/>
                    <a:pt x="43" y="152"/>
                  </a:cubicBezTo>
                  <a:cubicBezTo>
                    <a:pt x="36" y="149"/>
                    <a:pt x="31" y="146"/>
                    <a:pt x="28" y="141"/>
                  </a:cubicBezTo>
                  <a:cubicBezTo>
                    <a:pt x="25" y="136"/>
                    <a:pt x="23" y="130"/>
                    <a:pt x="22" y="123"/>
                  </a:cubicBezTo>
                  <a:cubicBezTo>
                    <a:pt x="22" y="122"/>
                    <a:pt x="22" y="122"/>
                    <a:pt x="22" y="122"/>
                  </a:cubicBezTo>
                  <a:cubicBezTo>
                    <a:pt x="0" y="123"/>
                    <a:pt x="0" y="123"/>
                    <a:pt x="0" y="123"/>
                  </a:cubicBezTo>
                  <a:cubicBezTo>
                    <a:pt x="0" y="125"/>
                    <a:pt x="0" y="125"/>
                    <a:pt x="0" y="125"/>
                  </a:cubicBezTo>
                  <a:cubicBezTo>
                    <a:pt x="1" y="135"/>
                    <a:pt x="4" y="144"/>
                    <a:pt x="9" y="153"/>
                  </a:cubicBezTo>
                  <a:cubicBezTo>
                    <a:pt x="14" y="161"/>
                    <a:pt x="22" y="167"/>
                    <a:pt x="31" y="171"/>
                  </a:cubicBezTo>
                  <a:cubicBezTo>
                    <a:pt x="36" y="173"/>
                    <a:pt x="42" y="175"/>
                    <a:pt x="49" y="176"/>
                  </a:cubicBezTo>
                  <a:cubicBezTo>
                    <a:pt x="49" y="196"/>
                    <a:pt x="49" y="196"/>
                    <a:pt x="49" y="196"/>
                  </a:cubicBezTo>
                  <a:cubicBezTo>
                    <a:pt x="80" y="196"/>
                    <a:pt x="80" y="196"/>
                    <a:pt x="80" y="196"/>
                  </a:cubicBezTo>
                  <a:cubicBezTo>
                    <a:pt x="80" y="176"/>
                    <a:pt x="80" y="176"/>
                    <a:pt x="80" y="176"/>
                  </a:cubicBezTo>
                  <a:cubicBezTo>
                    <a:pt x="86" y="175"/>
                    <a:pt x="91" y="173"/>
                    <a:pt x="96" y="171"/>
                  </a:cubicBezTo>
                  <a:cubicBezTo>
                    <a:pt x="105" y="167"/>
                    <a:pt x="112" y="161"/>
                    <a:pt x="117" y="154"/>
                  </a:cubicBezTo>
                  <a:cubicBezTo>
                    <a:pt x="121" y="147"/>
                    <a:pt x="124" y="139"/>
                    <a:pt x="124" y="131"/>
                  </a:cubicBezTo>
                  <a:cubicBezTo>
                    <a:pt x="124" y="122"/>
                    <a:pt x="122" y="115"/>
                    <a:pt x="117" y="108"/>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SG" sz="2200" dirty="0">
                <a:solidFill>
                  <a:srgbClr val="000000"/>
                </a:solidFill>
              </a:endParaRPr>
            </a:p>
          </p:txBody>
        </p:sp>
        <p:sp>
          <p:nvSpPr>
            <p:cNvPr id="12" name="Freeform 80"/>
            <p:cNvSpPr>
              <a:spLocks/>
            </p:cNvSpPr>
            <p:nvPr/>
          </p:nvSpPr>
          <p:spPr bwMode="auto">
            <a:xfrm>
              <a:off x="-1457325" y="4323822"/>
              <a:ext cx="366712" cy="144463"/>
            </a:xfrm>
            <a:custGeom>
              <a:avLst/>
              <a:gdLst>
                <a:gd name="T0" fmla="*/ 503 w 506"/>
                <a:gd name="T1" fmla="*/ 60 h 200"/>
                <a:gd name="T2" fmla="*/ 482 w 506"/>
                <a:gd name="T3" fmla="*/ 89 h 200"/>
                <a:gd name="T4" fmla="*/ 376 w 506"/>
                <a:gd name="T5" fmla="*/ 182 h 200"/>
                <a:gd name="T6" fmla="*/ 375 w 506"/>
                <a:gd name="T7" fmla="*/ 183 h 200"/>
                <a:gd name="T8" fmla="*/ 347 w 506"/>
                <a:gd name="T9" fmla="*/ 199 h 200"/>
                <a:gd name="T10" fmla="*/ 347 w 506"/>
                <a:gd name="T11" fmla="*/ 199 h 200"/>
                <a:gd name="T12" fmla="*/ 346 w 506"/>
                <a:gd name="T13" fmla="*/ 199 h 200"/>
                <a:gd name="T14" fmla="*/ 345 w 506"/>
                <a:gd name="T15" fmla="*/ 199 h 200"/>
                <a:gd name="T16" fmla="*/ 343 w 506"/>
                <a:gd name="T17" fmla="*/ 200 h 200"/>
                <a:gd name="T18" fmla="*/ 342 w 506"/>
                <a:gd name="T19" fmla="*/ 200 h 200"/>
                <a:gd name="T20" fmla="*/ 109 w 506"/>
                <a:gd name="T21" fmla="*/ 199 h 200"/>
                <a:gd name="T22" fmla="*/ 0 w 506"/>
                <a:gd name="T23" fmla="*/ 89 h 200"/>
                <a:gd name="T24" fmla="*/ 73 w 506"/>
                <a:gd name="T25" fmla="*/ 3 h 200"/>
                <a:gd name="T26" fmla="*/ 78 w 506"/>
                <a:gd name="T27" fmla="*/ 1 h 200"/>
                <a:gd name="T28" fmla="*/ 86 w 506"/>
                <a:gd name="T29" fmla="*/ 0 h 200"/>
                <a:gd name="T30" fmla="*/ 272 w 506"/>
                <a:gd name="T31" fmla="*/ 0 h 200"/>
                <a:gd name="T32" fmla="*/ 301 w 506"/>
                <a:gd name="T33" fmla="*/ 29 h 200"/>
                <a:gd name="T34" fmla="*/ 270 w 506"/>
                <a:gd name="T35" fmla="*/ 61 h 200"/>
                <a:gd name="T36" fmla="*/ 182 w 506"/>
                <a:gd name="T37" fmla="*/ 77 h 200"/>
                <a:gd name="T38" fmla="*/ 213 w 506"/>
                <a:gd name="T39" fmla="*/ 118 h 200"/>
                <a:gd name="T40" fmla="*/ 324 w 506"/>
                <a:gd name="T41" fmla="*/ 118 h 200"/>
                <a:gd name="T42" fmla="*/ 432 w 506"/>
                <a:gd name="T43" fmla="*/ 43 h 200"/>
                <a:gd name="T44" fmla="*/ 433 w 506"/>
                <a:gd name="T45" fmla="*/ 42 h 200"/>
                <a:gd name="T46" fmla="*/ 472 w 506"/>
                <a:gd name="T47" fmla="*/ 28 h 200"/>
                <a:gd name="T48" fmla="*/ 499 w 506"/>
                <a:gd name="T49" fmla="*/ 38 h 200"/>
                <a:gd name="T50" fmla="*/ 503 w 506"/>
                <a:gd name="T51" fmla="*/ 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6" h="200">
                  <a:moveTo>
                    <a:pt x="503" y="60"/>
                  </a:moveTo>
                  <a:cubicBezTo>
                    <a:pt x="500" y="69"/>
                    <a:pt x="492" y="79"/>
                    <a:pt x="482" y="89"/>
                  </a:cubicBezTo>
                  <a:cubicBezTo>
                    <a:pt x="376" y="182"/>
                    <a:pt x="376" y="182"/>
                    <a:pt x="376" y="182"/>
                  </a:cubicBezTo>
                  <a:cubicBezTo>
                    <a:pt x="375" y="183"/>
                    <a:pt x="375" y="183"/>
                    <a:pt x="375" y="183"/>
                  </a:cubicBezTo>
                  <a:cubicBezTo>
                    <a:pt x="362" y="193"/>
                    <a:pt x="357" y="198"/>
                    <a:pt x="347" y="199"/>
                  </a:cubicBezTo>
                  <a:cubicBezTo>
                    <a:pt x="347" y="199"/>
                    <a:pt x="347" y="199"/>
                    <a:pt x="347" y="199"/>
                  </a:cubicBezTo>
                  <a:cubicBezTo>
                    <a:pt x="346" y="199"/>
                    <a:pt x="346" y="199"/>
                    <a:pt x="346" y="199"/>
                  </a:cubicBezTo>
                  <a:cubicBezTo>
                    <a:pt x="345" y="199"/>
                    <a:pt x="345" y="199"/>
                    <a:pt x="345" y="199"/>
                  </a:cubicBezTo>
                  <a:cubicBezTo>
                    <a:pt x="344" y="199"/>
                    <a:pt x="344" y="199"/>
                    <a:pt x="343" y="200"/>
                  </a:cubicBezTo>
                  <a:cubicBezTo>
                    <a:pt x="343" y="200"/>
                    <a:pt x="342" y="200"/>
                    <a:pt x="342" y="200"/>
                  </a:cubicBezTo>
                  <a:cubicBezTo>
                    <a:pt x="109" y="199"/>
                    <a:pt x="109" y="199"/>
                    <a:pt x="109" y="199"/>
                  </a:cubicBezTo>
                  <a:cubicBezTo>
                    <a:pt x="0" y="89"/>
                    <a:pt x="0" y="89"/>
                    <a:pt x="0" y="89"/>
                  </a:cubicBezTo>
                  <a:cubicBezTo>
                    <a:pt x="73" y="3"/>
                    <a:pt x="73" y="3"/>
                    <a:pt x="73" y="3"/>
                  </a:cubicBezTo>
                  <a:cubicBezTo>
                    <a:pt x="75" y="2"/>
                    <a:pt x="76" y="2"/>
                    <a:pt x="78" y="1"/>
                  </a:cubicBezTo>
                  <a:cubicBezTo>
                    <a:pt x="80" y="0"/>
                    <a:pt x="83" y="0"/>
                    <a:pt x="86" y="0"/>
                  </a:cubicBezTo>
                  <a:cubicBezTo>
                    <a:pt x="272" y="0"/>
                    <a:pt x="272" y="0"/>
                    <a:pt x="272" y="0"/>
                  </a:cubicBezTo>
                  <a:cubicBezTo>
                    <a:pt x="288" y="0"/>
                    <a:pt x="301" y="13"/>
                    <a:pt x="301" y="29"/>
                  </a:cubicBezTo>
                  <a:cubicBezTo>
                    <a:pt x="301" y="50"/>
                    <a:pt x="279" y="58"/>
                    <a:pt x="270" y="61"/>
                  </a:cubicBezTo>
                  <a:cubicBezTo>
                    <a:pt x="182" y="77"/>
                    <a:pt x="182" y="77"/>
                    <a:pt x="182" y="77"/>
                  </a:cubicBezTo>
                  <a:cubicBezTo>
                    <a:pt x="213" y="118"/>
                    <a:pt x="213" y="118"/>
                    <a:pt x="213" y="118"/>
                  </a:cubicBezTo>
                  <a:cubicBezTo>
                    <a:pt x="324" y="118"/>
                    <a:pt x="324" y="118"/>
                    <a:pt x="324" y="118"/>
                  </a:cubicBezTo>
                  <a:cubicBezTo>
                    <a:pt x="432" y="43"/>
                    <a:pt x="432" y="43"/>
                    <a:pt x="432" y="43"/>
                  </a:cubicBezTo>
                  <a:cubicBezTo>
                    <a:pt x="433" y="42"/>
                    <a:pt x="433" y="42"/>
                    <a:pt x="433" y="42"/>
                  </a:cubicBezTo>
                  <a:cubicBezTo>
                    <a:pt x="443" y="33"/>
                    <a:pt x="457" y="28"/>
                    <a:pt x="472" y="28"/>
                  </a:cubicBezTo>
                  <a:cubicBezTo>
                    <a:pt x="479" y="28"/>
                    <a:pt x="491" y="29"/>
                    <a:pt x="499" y="38"/>
                  </a:cubicBezTo>
                  <a:cubicBezTo>
                    <a:pt x="505" y="45"/>
                    <a:pt x="506" y="52"/>
                    <a:pt x="503" y="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SG" sz="2200" dirty="0">
                <a:solidFill>
                  <a:srgbClr val="000000"/>
                </a:solidFill>
              </a:endParaRPr>
            </a:p>
          </p:txBody>
        </p:sp>
        <p:sp>
          <p:nvSpPr>
            <p:cNvPr id="13" name="Freeform 81"/>
            <p:cNvSpPr>
              <a:spLocks/>
            </p:cNvSpPr>
            <p:nvPr/>
          </p:nvSpPr>
          <p:spPr bwMode="auto">
            <a:xfrm>
              <a:off x="-1546225" y="4387322"/>
              <a:ext cx="193675" cy="193675"/>
            </a:xfrm>
            <a:custGeom>
              <a:avLst/>
              <a:gdLst>
                <a:gd name="T0" fmla="*/ 79 w 122"/>
                <a:gd name="T1" fmla="*/ 122 h 122"/>
                <a:gd name="T2" fmla="*/ 0 w 122"/>
                <a:gd name="T3" fmla="*/ 42 h 122"/>
                <a:gd name="T4" fmla="*/ 42 w 122"/>
                <a:gd name="T5" fmla="*/ 0 h 122"/>
                <a:gd name="T6" fmla="*/ 122 w 122"/>
                <a:gd name="T7" fmla="*/ 79 h 122"/>
                <a:gd name="T8" fmla="*/ 79 w 122"/>
                <a:gd name="T9" fmla="*/ 122 h 122"/>
              </a:gdLst>
              <a:ahLst/>
              <a:cxnLst>
                <a:cxn ang="0">
                  <a:pos x="T0" y="T1"/>
                </a:cxn>
                <a:cxn ang="0">
                  <a:pos x="T2" y="T3"/>
                </a:cxn>
                <a:cxn ang="0">
                  <a:pos x="T4" y="T5"/>
                </a:cxn>
                <a:cxn ang="0">
                  <a:pos x="T6" y="T7"/>
                </a:cxn>
                <a:cxn ang="0">
                  <a:pos x="T8" y="T9"/>
                </a:cxn>
              </a:cxnLst>
              <a:rect l="0" t="0" r="r" b="b"/>
              <a:pathLst>
                <a:path w="122" h="122">
                  <a:moveTo>
                    <a:pt x="79" y="122"/>
                  </a:moveTo>
                  <a:lnTo>
                    <a:pt x="0" y="42"/>
                  </a:lnTo>
                  <a:lnTo>
                    <a:pt x="42" y="0"/>
                  </a:lnTo>
                  <a:lnTo>
                    <a:pt x="122" y="79"/>
                  </a:lnTo>
                  <a:lnTo>
                    <a:pt x="79" y="1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SG" sz="2200" dirty="0">
                <a:solidFill>
                  <a:srgbClr val="000000"/>
                </a:solidFill>
              </a:endParaRPr>
            </a:p>
          </p:txBody>
        </p:sp>
        <p:sp>
          <p:nvSpPr>
            <p:cNvPr id="14" name="Oval 82"/>
            <p:cNvSpPr>
              <a:spLocks noChangeArrowheads="1"/>
            </p:cNvSpPr>
            <p:nvPr/>
          </p:nvSpPr>
          <p:spPr bwMode="auto">
            <a:xfrm>
              <a:off x="-1436687" y="4527022"/>
              <a:ext cx="25400" cy="254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SG" sz="2200" dirty="0">
                <a:solidFill>
                  <a:srgbClr val="000000"/>
                </a:solidFill>
              </a:endParaRPr>
            </a:p>
          </p:txBody>
        </p:sp>
      </p:grpSp>
      <p:grpSp>
        <p:nvGrpSpPr>
          <p:cNvPr id="25" name="Group 24"/>
          <p:cNvGrpSpPr/>
          <p:nvPr/>
        </p:nvGrpSpPr>
        <p:grpSpPr>
          <a:xfrm>
            <a:off x="692071" y="2725279"/>
            <a:ext cx="587656" cy="677180"/>
            <a:chOff x="812293" y="3018158"/>
            <a:chExt cx="314325" cy="387350"/>
          </a:xfrm>
        </p:grpSpPr>
        <p:grpSp>
          <p:nvGrpSpPr>
            <p:cNvPr id="3" name="Group 2"/>
            <p:cNvGrpSpPr/>
            <p:nvPr/>
          </p:nvGrpSpPr>
          <p:grpSpPr>
            <a:xfrm>
              <a:off x="836106" y="3018158"/>
              <a:ext cx="290512" cy="196850"/>
              <a:chOff x="836106" y="3018158"/>
              <a:chExt cx="290512" cy="196850"/>
            </a:xfrm>
            <a:solidFill>
              <a:schemeClr val="accent1"/>
            </a:solidFill>
          </p:grpSpPr>
          <p:sp>
            <p:nvSpPr>
              <p:cNvPr id="16" name="Freeform 100"/>
              <p:cNvSpPr>
                <a:spLocks/>
              </p:cNvSpPr>
              <p:nvPr/>
            </p:nvSpPr>
            <p:spPr bwMode="auto">
              <a:xfrm>
                <a:off x="902781" y="3057846"/>
                <a:ext cx="34925" cy="114300"/>
              </a:xfrm>
              <a:custGeom>
                <a:avLst/>
                <a:gdLst>
                  <a:gd name="T0" fmla="*/ 46 w 50"/>
                  <a:gd name="T1" fmla="*/ 0 h 157"/>
                  <a:gd name="T2" fmla="*/ 4 w 50"/>
                  <a:gd name="T3" fmla="*/ 0 h 157"/>
                  <a:gd name="T4" fmla="*/ 0 w 50"/>
                  <a:gd name="T5" fmla="*/ 4 h 157"/>
                  <a:gd name="T6" fmla="*/ 0 w 50"/>
                  <a:gd name="T7" fmla="*/ 153 h 157"/>
                  <a:gd name="T8" fmla="*/ 4 w 50"/>
                  <a:gd name="T9" fmla="*/ 157 h 157"/>
                  <a:gd name="T10" fmla="*/ 46 w 50"/>
                  <a:gd name="T11" fmla="*/ 157 h 157"/>
                  <a:gd name="T12" fmla="*/ 50 w 50"/>
                  <a:gd name="T13" fmla="*/ 153 h 157"/>
                  <a:gd name="T14" fmla="*/ 50 w 50"/>
                  <a:gd name="T15" fmla="*/ 4 h 157"/>
                  <a:gd name="T16" fmla="*/ 46 w 50"/>
                  <a:gd name="T1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57">
                    <a:moveTo>
                      <a:pt x="46" y="0"/>
                    </a:moveTo>
                    <a:cubicBezTo>
                      <a:pt x="4" y="0"/>
                      <a:pt x="4" y="0"/>
                      <a:pt x="4" y="0"/>
                    </a:cubicBezTo>
                    <a:cubicBezTo>
                      <a:pt x="2" y="0"/>
                      <a:pt x="0" y="1"/>
                      <a:pt x="0" y="4"/>
                    </a:cubicBezTo>
                    <a:cubicBezTo>
                      <a:pt x="0" y="153"/>
                      <a:pt x="0" y="153"/>
                      <a:pt x="0" y="153"/>
                    </a:cubicBezTo>
                    <a:cubicBezTo>
                      <a:pt x="0" y="155"/>
                      <a:pt x="2" y="157"/>
                      <a:pt x="4" y="157"/>
                    </a:cubicBezTo>
                    <a:cubicBezTo>
                      <a:pt x="46" y="157"/>
                      <a:pt x="46" y="157"/>
                      <a:pt x="46" y="157"/>
                    </a:cubicBezTo>
                    <a:cubicBezTo>
                      <a:pt x="48" y="157"/>
                      <a:pt x="50" y="155"/>
                      <a:pt x="50" y="153"/>
                    </a:cubicBezTo>
                    <a:cubicBezTo>
                      <a:pt x="50" y="4"/>
                      <a:pt x="50" y="4"/>
                      <a:pt x="50" y="4"/>
                    </a:cubicBezTo>
                    <a:cubicBezTo>
                      <a:pt x="50" y="1"/>
                      <a:pt x="48" y="0"/>
                      <a:pt x="4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SG" sz="2200" dirty="0">
                  <a:solidFill>
                    <a:srgbClr val="000000"/>
                  </a:solidFill>
                </a:endParaRPr>
              </a:p>
            </p:txBody>
          </p:sp>
          <p:sp>
            <p:nvSpPr>
              <p:cNvPr id="17" name="Freeform 101"/>
              <p:cNvSpPr>
                <a:spLocks/>
              </p:cNvSpPr>
              <p:nvPr/>
            </p:nvSpPr>
            <p:spPr bwMode="auto">
              <a:xfrm>
                <a:off x="864681" y="3057846"/>
                <a:ext cx="26987" cy="114300"/>
              </a:xfrm>
              <a:custGeom>
                <a:avLst/>
                <a:gdLst>
                  <a:gd name="T0" fmla="*/ 33 w 38"/>
                  <a:gd name="T1" fmla="*/ 0 h 157"/>
                  <a:gd name="T2" fmla="*/ 4 w 38"/>
                  <a:gd name="T3" fmla="*/ 0 h 157"/>
                  <a:gd name="T4" fmla="*/ 0 w 38"/>
                  <a:gd name="T5" fmla="*/ 4 h 157"/>
                  <a:gd name="T6" fmla="*/ 0 w 38"/>
                  <a:gd name="T7" fmla="*/ 153 h 157"/>
                  <a:gd name="T8" fmla="*/ 4 w 38"/>
                  <a:gd name="T9" fmla="*/ 157 h 157"/>
                  <a:gd name="T10" fmla="*/ 33 w 38"/>
                  <a:gd name="T11" fmla="*/ 157 h 157"/>
                  <a:gd name="T12" fmla="*/ 38 w 38"/>
                  <a:gd name="T13" fmla="*/ 153 h 157"/>
                  <a:gd name="T14" fmla="*/ 38 w 38"/>
                  <a:gd name="T15" fmla="*/ 4 h 157"/>
                  <a:gd name="T16" fmla="*/ 33 w 38"/>
                  <a:gd name="T1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157">
                    <a:moveTo>
                      <a:pt x="33" y="0"/>
                    </a:moveTo>
                    <a:cubicBezTo>
                      <a:pt x="4" y="0"/>
                      <a:pt x="4" y="0"/>
                      <a:pt x="4" y="0"/>
                    </a:cubicBezTo>
                    <a:cubicBezTo>
                      <a:pt x="2" y="0"/>
                      <a:pt x="0" y="1"/>
                      <a:pt x="0" y="4"/>
                    </a:cubicBezTo>
                    <a:cubicBezTo>
                      <a:pt x="0" y="153"/>
                      <a:pt x="0" y="153"/>
                      <a:pt x="0" y="153"/>
                    </a:cubicBezTo>
                    <a:cubicBezTo>
                      <a:pt x="0" y="155"/>
                      <a:pt x="2" y="157"/>
                      <a:pt x="4" y="157"/>
                    </a:cubicBezTo>
                    <a:cubicBezTo>
                      <a:pt x="33" y="157"/>
                      <a:pt x="33" y="157"/>
                      <a:pt x="33" y="157"/>
                    </a:cubicBezTo>
                    <a:cubicBezTo>
                      <a:pt x="36" y="157"/>
                      <a:pt x="38" y="155"/>
                      <a:pt x="38" y="153"/>
                    </a:cubicBezTo>
                    <a:cubicBezTo>
                      <a:pt x="38" y="4"/>
                      <a:pt x="38" y="4"/>
                      <a:pt x="38" y="4"/>
                    </a:cubicBezTo>
                    <a:cubicBezTo>
                      <a:pt x="38" y="1"/>
                      <a:pt x="36" y="0"/>
                      <a:pt x="33"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SG" sz="2200" dirty="0">
                  <a:solidFill>
                    <a:srgbClr val="000000"/>
                  </a:solidFill>
                </a:endParaRPr>
              </a:p>
            </p:txBody>
          </p:sp>
          <p:sp>
            <p:nvSpPr>
              <p:cNvPr id="18" name="Freeform 102"/>
              <p:cNvSpPr>
                <a:spLocks/>
              </p:cNvSpPr>
              <p:nvPr/>
            </p:nvSpPr>
            <p:spPr bwMode="auto">
              <a:xfrm>
                <a:off x="951993" y="3018158"/>
                <a:ext cx="174625" cy="196850"/>
              </a:xfrm>
              <a:custGeom>
                <a:avLst/>
                <a:gdLst>
                  <a:gd name="T0" fmla="*/ 239 w 241"/>
                  <a:gd name="T1" fmla="*/ 133 h 271"/>
                  <a:gd name="T2" fmla="*/ 101 w 241"/>
                  <a:gd name="T3" fmla="*/ 2 h 271"/>
                  <a:gd name="T4" fmla="*/ 98 w 241"/>
                  <a:gd name="T5" fmla="*/ 0 h 271"/>
                  <a:gd name="T6" fmla="*/ 96 w 241"/>
                  <a:gd name="T7" fmla="*/ 0 h 271"/>
                  <a:gd name="T8" fmla="*/ 93 w 241"/>
                  <a:gd name="T9" fmla="*/ 4 h 271"/>
                  <a:gd name="T10" fmla="*/ 93 w 241"/>
                  <a:gd name="T11" fmla="*/ 55 h 271"/>
                  <a:gd name="T12" fmla="*/ 4 w 241"/>
                  <a:gd name="T13" fmla="*/ 55 h 271"/>
                  <a:gd name="T14" fmla="*/ 0 w 241"/>
                  <a:gd name="T15" fmla="*/ 59 h 271"/>
                  <a:gd name="T16" fmla="*/ 0 w 241"/>
                  <a:gd name="T17" fmla="*/ 208 h 271"/>
                  <a:gd name="T18" fmla="*/ 4 w 241"/>
                  <a:gd name="T19" fmla="*/ 212 h 271"/>
                  <a:gd name="T20" fmla="*/ 93 w 241"/>
                  <a:gd name="T21" fmla="*/ 212 h 271"/>
                  <a:gd name="T22" fmla="*/ 93 w 241"/>
                  <a:gd name="T23" fmla="*/ 267 h 271"/>
                  <a:gd name="T24" fmla="*/ 96 w 241"/>
                  <a:gd name="T25" fmla="*/ 271 h 271"/>
                  <a:gd name="T26" fmla="*/ 98 w 241"/>
                  <a:gd name="T27" fmla="*/ 271 h 271"/>
                  <a:gd name="T28" fmla="*/ 101 w 241"/>
                  <a:gd name="T29" fmla="*/ 270 h 271"/>
                  <a:gd name="T30" fmla="*/ 239 w 241"/>
                  <a:gd name="T31" fmla="*/ 138 h 271"/>
                  <a:gd name="T32" fmla="*/ 239 w 241"/>
                  <a:gd name="T33"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1" h="271">
                    <a:moveTo>
                      <a:pt x="239" y="133"/>
                    </a:moveTo>
                    <a:cubicBezTo>
                      <a:pt x="101" y="2"/>
                      <a:pt x="101" y="2"/>
                      <a:pt x="101" y="2"/>
                    </a:cubicBezTo>
                    <a:cubicBezTo>
                      <a:pt x="101" y="1"/>
                      <a:pt x="99" y="0"/>
                      <a:pt x="98" y="0"/>
                    </a:cubicBezTo>
                    <a:cubicBezTo>
                      <a:pt x="97" y="0"/>
                      <a:pt x="97" y="0"/>
                      <a:pt x="96" y="0"/>
                    </a:cubicBezTo>
                    <a:cubicBezTo>
                      <a:pt x="95" y="1"/>
                      <a:pt x="93" y="3"/>
                      <a:pt x="93" y="4"/>
                    </a:cubicBezTo>
                    <a:cubicBezTo>
                      <a:pt x="93" y="55"/>
                      <a:pt x="93" y="55"/>
                      <a:pt x="93" y="55"/>
                    </a:cubicBezTo>
                    <a:cubicBezTo>
                      <a:pt x="4" y="55"/>
                      <a:pt x="4" y="55"/>
                      <a:pt x="4" y="55"/>
                    </a:cubicBezTo>
                    <a:cubicBezTo>
                      <a:pt x="2" y="55"/>
                      <a:pt x="0" y="56"/>
                      <a:pt x="0" y="59"/>
                    </a:cubicBezTo>
                    <a:cubicBezTo>
                      <a:pt x="0" y="208"/>
                      <a:pt x="0" y="208"/>
                      <a:pt x="0" y="208"/>
                    </a:cubicBezTo>
                    <a:cubicBezTo>
                      <a:pt x="0" y="210"/>
                      <a:pt x="2" y="212"/>
                      <a:pt x="4" y="212"/>
                    </a:cubicBezTo>
                    <a:cubicBezTo>
                      <a:pt x="93" y="212"/>
                      <a:pt x="93" y="212"/>
                      <a:pt x="93" y="212"/>
                    </a:cubicBezTo>
                    <a:cubicBezTo>
                      <a:pt x="93" y="267"/>
                      <a:pt x="93" y="267"/>
                      <a:pt x="93" y="267"/>
                    </a:cubicBezTo>
                    <a:cubicBezTo>
                      <a:pt x="93" y="269"/>
                      <a:pt x="95" y="270"/>
                      <a:pt x="96" y="271"/>
                    </a:cubicBezTo>
                    <a:cubicBezTo>
                      <a:pt x="97" y="271"/>
                      <a:pt x="97" y="271"/>
                      <a:pt x="98" y="271"/>
                    </a:cubicBezTo>
                    <a:cubicBezTo>
                      <a:pt x="99" y="271"/>
                      <a:pt x="101" y="270"/>
                      <a:pt x="101" y="270"/>
                    </a:cubicBezTo>
                    <a:cubicBezTo>
                      <a:pt x="239" y="138"/>
                      <a:pt x="239" y="138"/>
                      <a:pt x="239" y="138"/>
                    </a:cubicBezTo>
                    <a:cubicBezTo>
                      <a:pt x="241" y="137"/>
                      <a:pt x="241" y="134"/>
                      <a:pt x="239" y="13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SG" sz="2200" dirty="0">
                  <a:solidFill>
                    <a:srgbClr val="000000"/>
                  </a:solidFill>
                </a:endParaRPr>
              </a:p>
            </p:txBody>
          </p:sp>
          <p:sp>
            <p:nvSpPr>
              <p:cNvPr id="19" name="Freeform 103"/>
              <p:cNvSpPr>
                <a:spLocks/>
              </p:cNvSpPr>
              <p:nvPr/>
            </p:nvSpPr>
            <p:spPr bwMode="auto">
              <a:xfrm>
                <a:off x="836106" y="3057846"/>
                <a:ext cx="19050" cy="114300"/>
              </a:xfrm>
              <a:custGeom>
                <a:avLst/>
                <a:gdLst>
                  <a:gd name="T0" fmla="*/ 22 w 27"/>
                  <a:gd name="T1" fmla="*/ 0 h 157"/>
                  <a:gd name="T2" fmla="*/ 5 w 27"/>
                  <a:gd name="T3" fmla="*/ 0 h 157"/>
                  <a:gd name="T4" fmla="*/ 0 w 27"/>
                  <a:gd name="T5" fmla="*/ 4 h 157"/>
                  <a:gd name="T6" fmla="*/ 0 w 27"/>
                  <a:gd name="T7" fmla="*/ 153 h 157"/>
                  <a:gd name="T8" fmla="*/ 5 w 27"/>
                  <a:gd name="T9" fmla="*/ 157 h 157"/>
                  <a:gd name="T10" fmla="*/ 22 w 27"/>
                  <a:gd name="T11" fmla="*/ 157 h 157"/>
                  <a:gd name="T12" fmla="*/ 27 w 27"/>
                  <a:gd name="T13" fmla="*/ 153 h 157"/>
                  <a:gd name="T14" fmla="*/ 27 w 27"/>
                  <a:gd name="T15" fmla="*/ 4 h 157"/>
                  <a:gd name="T16" fmla="*/ 22 w 27"/>
                  <a:gd name="T1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57">
                    <a:moveTo>
                      <a:pt x="22" y="0"/>
                    </a:moveTo>
                    <a:cubicBezTo>
                      <a:pt x="5" y="0"/>
                      <a:pt x="5" y="0"/>
                      <a:pt x="5" y="0"/>
                    </a:cubicBezTo>
                    <a:cubicBezTo>
                      <a:pt x="2" y="0"/>
                      <a:pt x="0" y="1"/>
                      <a:pt x="0" y="4"/>
                    </a:cubicBezTo>
                    <a:cubicBezTo>
                      <a:pt x="0" y="153"/>
                      <a:pt x="0" y="153"/>
                      <a:pt x="0" y="153"/>
                    </a:cubicBezTo>
                    <a:cubicBezTo>
                      <a:pt x="0" y="155"/>
                      <a:pt x="2" y="157"/>
                      <a:pt x="5" y="157"/>
                    </a:cubicBezTo>
                    <a:cubicBezTo>
                      <a:pt x="22" y="157"/>
                      <a:pt x="22" y="157"/>
                      <a:pt x="22" y="157"/>
                    </a:cubicBezTo>
                    <a:cubicBezTo>
                      <a:pt x="25" y="157"/>
                      <a:pt x="27" y="155"/>
                      <a:pt x="27" y="153"/>
                    </a:cubicBezTo>
                    <a:cubicBezTo>
                      <a:pt x="27" y="4"/>
                      <a:pt x="27" y="4"/>
                      <a:pt x="27" y="4"/>
                    </a:cubicBezTo>
                    <a:cubicBezTo>
                      <a:pt x="27" y="1"/>
                      <a:pt x="25" y="0"/>
                      <a:pt x="2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SG" sz="2200" dirty="0">
                  <a:solidFill>
                    <a:srgbClr val="000000"/>
                  </a:solidFill>
                </a:endParaRPr>
              </a:p>
            </p:txBody>
          </p:sp>
        </p:grpSp>
        <p:grpSp>
          <p:nvGrpSpPr>
            <p:cNvPr id="24" name="Group 23"/>
            <p:cNvGrpSpPr/>
            <p:nvPr/>
          </p:nvGrpSpPr>
          <p:grpSpPr>
            <a:xfrm>
              <a:off x="812293" y="3208658"/>
              <a:ext cx="290513" cy="196850"/>
              <a:chOff x="812293" y="3208658"/>
              <a:chExt cx="290513" cy="196850"/>
            </a:xfrm>
            <a:solidFill>
              <a:schemeClr val="accent2"/>
            </a:solidFill>
          </p:grpSpPr>
          <p:sp>
            <p:nvSpPr>
              <p:cNvPr id="20" name="Freeform 104"/>
              <p:cNvSpPr>
                <a:spLocks/>
              </p:cNvSpPr>
              <p:nvPr/>
            </p:nvSpPr>
            <p:spPr bwMode="auto">
              <a:xfrm>
                <a:off x="1001206" y="3251521"/>
                <a:ext cx="36512" cy="114300"/>
              </a:xfrm>
              <a:custGeom>
                <a:avLst/>
                <a:gdLst>
                  <a:gd name="T0" fmla="*/ 5 w 51"/>
                  <a:gd name="T1" fmla="*/ 157 h 157"/>
                  <a:gd name="T2" fmla="*/ 46 w 51"/>
                  <a:gd name="T3" fmla="*/ 157 h 157"/>
                  <a:gd name="T4" fmla="*/ 51 w 51"/>
                  <a:gd name="T5" fmla="*/ 153 h 157"/>
                  <a:gd name="T6" fmla="*/ 51 w 51"/>
                  <a:gd name="T7" fmla="*/ 4 h 157"/>
                  <a:gd name="T8" fmla="*/ 46 w 51"/>
                  <a:gd name="T9" fmla="*/ 0 h 157"/>
                  <a:gd name="T10" fmla="*/ 5 w 51"/>
                  <a:gd name="T11" fmla="*/ 0 h 157"/>
                  <a:gd name="T12" fmla="*/ 0 w 51"/>
                  <a:gd name="T13" fmla="*/ 4 h 157"/>
                  <a:gd name="T14" fmla="*/ 0 w 51"/>
                  <a:gd name="T15" fmla="*/ 153 h 157"/>
                  <a:gd name="T16" fmla="*/ 5 w 51"/>
                  <a:gd name="T17"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57">
                    <a:moveTo>
                      <a:pt x="5" y="157"/>
                    </a:moveTo>
                    <a:cubicBezTo>
                      <a:pt x="46" y="157"/>
                      <a:pt x="46" y="157"/>
                      <a:pt x="46" y="157"/>
                    </a:cubicBezTo>
                    <a:cubicBezTo>
                      <a:pt x="49" y="157"/>
                      <a:pt x="51" y="156"/>
                      <a:pt x="51" y="153"/>
                    </a:cubicBezTo>
                    <a:cubicBezTo>
                      <a:pt x="51" y="4"/>
                      <a:pt x="51" y="4"/>
                      <a:pt x="51" y="4"/>
                    </a:cubicBezTo>
                    <a:cubicBezTo>
                      <a:pt x="51" y="2"/>
                      <a:pt x="49" y="0"/>
                      <a:pt x="46" y="0"/>
                    </a:cubicBezTo>
                    <a:cubicBezTo>
                      <a:pt x="5" y="0"/>
                      <a:pt x="5" y="0"/>
                      <a:pt x="5" y="0"/>
                    </a:cubicBezTo>
                    <a:cubicBezTo>
                      <a:pt x="2" y="0"/>
                      <a:pt x="0" y="2"/>
                      <a:pt x="0" y="4"/>
                    </a:cubicBezTo>
                    <a:cubicBezTo>
                      <a:pt x="0" y="153"/>
                      <a:pt x="0" y="153"/>
                      <a:pt x="0" y="153"/>
                    </a:cubicBezTo>
                    <a:cubicBezTo>
                      <a:pt x="0" y="156"/>
                      <a:pt x="2" y="157"/>
                      <a:pt x="5" y="15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SG" sz="2200" dirty="0">
                  <a:solidFill>
                    <a:srgbClr val="000000"/>
                  </a:solidFill>
                </a:endParaRPr>
              </a:p>
            </p:txBody>
          </p:sp>
          <p:sp>
            <p:nvSpPr>
              <p:cNvPr id="21" name="Freeform 105"/>
              <p:cNvSpPr>
                <a:spLocks/>
              </p:cNvSpPr>
              <p:nvPr/>
            </p:nvSpPr>
            <p:spPr bwMode="auto">
              <a:xfrm>
                <a:off x="1047243" y="3251521"/>
                <a:ext cx="28575" cy="114300"/>
              </a:xfrm>
              <a:custGeom>
                <a:avLst/>
                <a:gdLst>
                  <a:gd name="T0" fmla="*/ 4 w 38"/>
                  <a:gd name="T1" fmla="*/ 157 h 157"/>
                  <a:gd name="T2" fmla="*/ 33 w 38"/>
                  <a:gd name="T3" fmla="*/ 157 h 157"/>
                  <a:gd name="T4" fmla="*/ 38 w 38"/>
                  <a:gd name="T5" fmla="*/ 153 h 157"/>
                  <a:gd name="T6" fmla="*/ 38 w 38"/>
                  <a:gd name="T7" fmla="*/ 4 h 157"/>
                  <a:gd name="T8" fmla="*/ 33 w 38"/>
                  <a:gd name="T9" fmla="*/ 0 h 157"/>
                  <a:gd name="T10" fmla="*/ 4 w 38"/>
                  <a:gd name="T11" fmla="*/ 0 h 157"/>
                  <a:gd name="T12" fmla="*/ 0 w 38"/>
                  <a:gd name="T13" fmla="*/ 4 h 157"/>
                  <a:gd name="T14" fmla="*/ 0 w 38"/>
                  <a:gd name="T15" fmla="*/ 153 h 157"/>
                  <a:gd name="T16" fmla="*/ 4 w 38"/>
                  <a:gd name="T17"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157">
                    <a:moveTo>
                      <a:pt x="4" y="157"/>
                    </a:moveTo>
                    <a:cubicBezTo>
                      <a:pt x="33" y="157"/>
                      <a:pt x="33" y="157"/>
                      <a:pt x="33" y="157"/>
                    </a:cubicBezTo>
                    <a:cubicBezTo>
                      <a:pt x="36" y="157"/>
                      <a:pt x="38" y="156"/>
                      <a:pt x="38" y="153"/>
                    </a:cubicBezTo>
                    <a:cubicBezTo>
                      <a:pt x="38" y="4"/>
                      <a:pt x="38" y="4"/>
                      <a:pt x="38" y="4"/>
                    </a:cubicBezTo>
                    <a:cubicBezTo>
                      <a:pt x="38" y="2"/>
                      <a:pt x="36" y="0"/>
                      <a:pt x="33" y="0"/>
                    </a:cubicBezTo>
                    <a:cubicBezTo>
                      <a:pt x="4" y="0"/>
                      <a:pt x="4" y="0"/>
                      <a:pt x="4" y="0"/>
                    </a:cubicBezTo>
                    <a:cubicBezTo>
                      <a:pt x="2" y="0"/>
                      <a:pt x="0" y="2"/>
                      <a:pt x="0" y="4"/>
                    </a:cubicBezTo>
                    <a:cubicBezTo>
                      <a:pt x="0" y="153"/>
                      <a:pt x="0" y="153"/>
                      <a:pt x="0" y="153"/>
                    </a:cubicBezTo>
                    <a:cubicBezTo>
                      <a:pt x="0" y="156"/>
                      <a:pt x="2" y="157"/>
                      <a:pt x="4" y="15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SG" sz="2200" dirty="0">
                  <a:solidFill>
                    <a:srgbClr val="000000"/>
                  </a:solidFill>
                </a:endParaRPr>
              </a:p>
            </p:txBody>
          </p:sp>
          <p:sp>
            <p:nvSpPr>
              <p:cNvPr id="22" name="Freeform 106"/>
              <p:cNvSpPr>
                <a:spLocks/>
              </p:cNvSpPr>
              <p:nvPr/>
            </p:nvSpPr>
            <p:spPr bwMode="auto">
              <a:xfrm>
                <a:off x="812293" y="3208658"/>
                <a:ext cx="174625" cy="196850"/>
              </a:xfrm>
              <a:custGeom>
                <a:avLst/>
                <a:gdLst>
                  <a:gd name="T0" fmla="*/ 1 w 241"/>
                  <a:gd name="T1" fmla="*/ 138 h 271"/>
                  <a:gd name="T2" fmla="*/ 139 w 241"/>
                  <a:gd name="T3" fmla="*/ 269 h 271"/>
                  <a:gd name="T4" fmla="*/ 143 w 241"/>
                  <a:gd name="T5" fmla="*/ 271 h 271"/>
                  <a:gd name="T6" fmla="*/ 144 w 241"/>
                  <a:gd name="T7" fmla="*/ 270 h 271"/>
                  <a:gd name="T8" fmla="*/ 147 w 241"/>
                  <a:gd name="T9" fmla="*/ 267 h 271"/>
                  <a:gd name="T10" fmla="*/ 147 w 241"/>
                  <a:gd name="T11" fmla="*/ 216 h 271"/>
                  <a:gd name="T12" fmla="*/ 237 w 241"/>
                  <a:gd name="T13" fmla="*/ 216 h 271"/>
                  <a:gd name="T14" fmla="*/ 241 w 241"/>
                  <a:gd name="T15" fmla="*/ 212 h 271"/>
                  <a:gd name="T16" fmla="*/ 241 w 241"/>
                  <a:gd name="T17" fmla="*/ 63 h 271"/>
                  <a:gd name="T18" fmla="*/ 237 w 241"/>
                  <a:gd name="T19" fmla="*/ 59 h 271"/>
                  <a:gd name="T20" fmla="*/ 147 w 241"/>
                  <a:gd name="T21" fmla="*/ 59 h 271"/>
                  <a:gd name="T22" fmla="*/ 147 w 241"/>
                  <a:gd name="T23" fmla="*/ 4 h 271"/>
                  <a:gd name="T24" fmla="*/ 144 w 241"/>
                  <a:gd name="T25" fmla="*/ 0 h 271"/>
                  <a:gd name="T26" fmla="*/ 143 w 241"/>
                  <a:gd name="T27" fmla="*/ 0 h 271"/>
                  <a:gd name="T28" fmla="*/ 139 w 241"/>
                  <a:gd name="T29" fmla="*/ 1 h 271"/>
                  <a:gd name="T30" fmla="*/ 1 w 241"/>
                  <a:gd name="T31" fmla="*/ 133 h 271"/>
                  <a:gd name="T32" fmla="*/ 1 w 241"/>
                  <a:gd name="T33" fmla="*/ 138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1" h="271">
                    <a:moveTo>
                      <a:pt x="1" y="138"/>
                    </a:moveTo>
                    <a:cubicBezTo>
                      <a:pt x="139" y="269"/>
                      <a:pt x="139" y="269"/>
                      <a:pt x="139" y="269"/>
                    </a:cubicBezTo>
                    <a:cubicBezTo>
                      <a:pt x="140" y="270"/>
                      <a:pt x="141" y="271"/>
                      <a:pt x="143" y="271"/>
                    </a:cubicBezTo>
                    <a:cubicBezTo>
                      <a:pt x="143" y="271"/>
                      <a:pt x="144" y="271"/>
                      <a:pt x="144" y="270"/>
                    </a:cubicBezTo>
                    <a:cubicBezTo>
                      <a:pt x="146" y="270"/>
                      <a:pt x="147" y="268"/>
                      <a:pt x="147" y="267"/>
                    </a:cubicBezTo>
                    <a:cubicBezTo>
                      <a:pt x="147" y="216"/>
                      <a:pt x="147" y="216"/>
                      <a:pt x="147" y="216"/>
                    </a:cubicBezTo>
                    <a:cubicBezTo>
                      <a:pt x="237" y="216"/>
                      <a:pt x="237" y="216"/>
                      <a:pt x="237" y="216"/>
                    </a:cubicBezTo>
                    <a:cubicBezTo>
                      <a:pt x="239" y="216"/>
                      <a:pt x="241" y="215"/>
                      <a:pt x="241" y="212"/>
                    </a:cubicBezTo>
                    <a:cubicBezTo>
                      <a:pt x="241" y="63"/>
                      <a:pt x="241" y="63"/>
                      <a:pt x="241" y="63"/>
                    </a:cubicBezTo>
                    <a:cubicBezTo>
                      <a:pt x="241" y="61"/>
                      <a:pt x="239" y="59"/>
                      <a:pt x="237" y="59"/>
                    </a:cubicBezTo>
                    <a:cubicBezTo>
                      <a:pt x="147" y="59"/>
                      <a:pt x="147" y="59"/>
                      <a:pt x="147" y="59"/>
                    </a:cubicBezTo>
                    <a:cubicBezTo>
                      <a:pt x="147" y="4"/>
                      <a:pt x="147" y="4"/>
                      <a:pt x="147" y="4"/>
                    </a:cubicBezTo>
                    <a:cubicBezTo>
                      <a:pt x="147" y="2"/>
                      <a:pt x="146" y="1"/>
                      <a:pt x="144" y="0"/>
                    </a:cubicBezTo>
                    <a:cubicBezTo>
                      <a:pt x="144" y="0"/>
                      <a:pt x="143" y="0"/>
                      <a:pt x="143" y="0"/>
                    </a:cubicBezTo>
                    <a:cubicBezTo>
                      <a:pt x="141" y="0"/>
                      <a:pt x="140" y="1"/>
                      <a:pt x="139" y="1"/>
                    </a:cubicBezTo>
                    <a:cubicBezTo>
                      <a:pt x="1" y="133"/>
                      <a:pt x="1" y="133"/>
                      <a:pt x="1" y="133"/>
                    </a:cubicBezTo>
                    <a:cubicBezTo>
                      <a:pt x="0" y="134"/>
                      <a:pt x="0" y="137"/>
                      <a:pt x="1"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SG" sz="2200" dirty="0">
                  <a:solidFill>
                    <a:srgbClr val="000000"/>
                  </a:solidFill>
                </a:endParaRPr>
              </a:p>
            </p:txBody>
          </p:sp>
          <p:sp>
            <p:nvSpPr>
              <p:cNvPr id="23" name="Freeform 107"/>
              <p:cNvSpPr>
                <a:spLocks/>
              </p:cNvSpPr>
              <p:nvPr/>
            </p:nvSpPr>
            <p:spPr bwMode="auto">
              <a:xfrm>
                <a:off x="1083756" y="3251521"/>
                <a:ext cx="19050" cy="114300"/>
              </a:xfrm>
              <a:custGeom>
                <a:avLst/>
                <a:gdLst>
                  <a:gd name="T0" fmla="*/ 4 w 26"/>
                  <a:gd name="T1" fmla="*/ 157 h 157"/>
                  <a:gd name="T2" fmla="*/ 22 w 26"/>
                  <a:gd name="T3" fmla="*/ 157 h 157"/>
                  <a:gd name="T4" fmla="*/ 26 w 26"/>
                  <a:gd name="T5" fmla="*/ 153 h 157"/>
                  <a:gd name="T6" fmla="*/ 26 w 26"/>
                  <a:gd name="T7" fmla="*/ 4 h 157"/>
                  <a:gd name="T8" fmla="*/ 22 w 26"/>
                  <a:gd name="T9" fmla="*/ 0 h 157"/>
                  <a:gd name="T10" fmla="*/ 4 w 26"/>
                  <a:gd name="T11" fmla="*/ 0 h 157"/>
                  <a:gd name="T12" fmla="*/ 0 w 26"/>
                  <a:gd name="T13" fmla="*/ 4 h 157"/>
                  <a:gd name="T14" fmla="*/ 0 w 26"/>
                  <a:gd name="T15" fmla="*/ 153 h 157"/>
                  <a:gd name="T16" fmla="*/ 4 w 26"/>
                  <a:gd name="T17"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57">
                    <a:moveTo>
                      <a:pt x="4" y="157"/>
                    </a:moveTo>
                    <a:cubicBezTo>
                      <a:pt x="22" y="157"/>
                      <a:pt x="22" y="157"/>
                      <a:pt x="22" y="157"/>
                    </a:cubicBezTo>
                    <a:cubicBezTo>
                      <a:pt x="24" y="157"/>
                      <a:pt x="26" y="156"/>
                      <a:pt x="26" y="153"/>
                    </a:cubicBezTo>
                    <a:cubicBezTo>
                      <a:pt x="26" y="4"/>
                      <a:pt x="26" y="4"/>
                      <a:pt x="26" y="4"/>
                    </a:cubicBezTo>
                    <a:cubicBezTo>
                      <a:pt x="26" y="2"/>
                      <a:pt x="24" y="0"/>
                      <a:pt x="22" y="0"/>
                    </a:cubicBezTo>
                    <a:cubicBezTo>
                      <a:pt x="4" y="0"/>
                      <a:pt x="4" y="0"/>
                      <a:pt x="4" y="0"/>
                    </a:cubicBezTo>
                    <a:cubicBezTo>
                      <a:pt x="2" y="0"/>
                      <a:pt x="0" y="2"/>
                      <a:pt x="0" y="4"/>
                    </a:cubicBezTo>
                    <a:cubicBezTo>
                      <a:pt x="0" y="153"/>
                      <a:pt x="0" y="153"/>
                      <a:pt x="0" y="153"/>
                    </a:cubicBezTo>
                    <a:cubicBezTo>
                      <a:pt x="0" y="156"/>
                      <a:pt x="2" y="157"/>
                      <a:pt x="4" y="15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SG" sz="2200" dirty="0">
                  <a:solidFill>
                    <a:srgbClr val="000000"/>
                  </a:solidFill>
                </a:endParaRPr>
              </a:p>
            </p:txBody>
          </p:sp>
        </p:grpSp>
      </p:grpSp>
      <p:grpSp>
        <p:nvGrpSpPr>
          <p:cNvPr id="26" name="Group 790"/>
          <p:cNvGrpSpPr/>
          <p:nvPr/>
        </p:nvGrpSpPr>
        <p:grpSpPr>
          <a:xfrm>
            <a:off x="692070" y="4933757"/>
            <a:ext cx="673995" cy="500610"/>
            <a:chOff x="2565401" y="3071814"/>
            <a:chExt cx="501650" cy="398462"/>
          </a:xfrm>
          <a:solidFill>
            <a:schemeClr val="accent2"/>
          </a:solidFill>
        </p:grpSpPr>
        <p:sp>
          <p:nvSpPr>
            <p:cNvPr id="27" name="Rectangle 109"/>
            <p:cNvSpPr>
              <a:spLocks noChangeArrowheads="1"/>
            </p:cNvSpPr>
            <p:nvPr/>
          </p:nvSpPr>
          <p:spPr bwMode="auto">
            <a:xfrm>
              <a:off x="2797176" y="3071814"/>
              <a:ext cx="30163" cy="69850"/>
            </a:xfrm>
            <a:prstGeom prst="rect">
              <a:avLst/>
            </a:prstGeom>
            <a:grpFill/>
            <a:ln w="9525">
              <a:noFill/>
              <a:miter lim="800000"/>
              <a:headEnd/>
              <a:tailEnd/>
            </a:ln>
          </p:spPr>
          <p:txBody>
            <a:bodyPr vert="horz" wrap="square" lIns="84406" tIns="42203" rIns="84406" bIns="42203" numCol="1" anchor="t" anchorCtr="0" compatLnSpc="1">
              <a:prstTxWarp prst="textNoShape">
                <a:avLst/>
              </a:prstTxWarp>
            </a:bodyPr>
            <a:lstStyle/>
            <a:p>
              <a:endParaRPr lang="en-SG" sz="2200" dirty="0">
                <a:solidFill>
                  <a:srgbClr val="000000"/>
                </a:solidFill>
              </a:endParaRPr>
            </a:p>
          </p:txBody>
        </p:sp>
        <p:sp>
          <p:nvSpPr>
            <p:cNvPr id="28" name="Rectangle 110"/>
            <p:cNvSpPr>
              <a:spLocks noChangeArrowheads="1"/>
            </p:cNvSpPr>
            <p:nvPr/>
          </p:nvSpPr>
          <p:spPr bwMode="auto">
            <a:xfrm>
              <a:off x="2684463" y="3071814"/>
              <a:ext cx="30163" cy="69850"/>
            </a:xfrm>
            <a:prstGeom prst="rect">
              <a:avLst/>
            </a:prstGeom>
            <a:grpFill/>
            <a:ln w="9525">
              <a:noFill/>
              <a:miter lim="800000"/>
              <a:headEnd/>
              <a:tailEnd/>
            </a:ln>
          </p:spPr>
          <p:txBody>
            <a:bodyPr vert="horz" wrap="square" lIns="84406" tIns="42203" rIns="84406" bIns="42203" numCol="1" anchor="t" anchorCtr="0" compatLnSpc="1">
              <a:prstTxWarp prst="textNoShape">
                <a:avLst/>
              </a:prstTxWarp>
            </a:bodyPr>
            <a:lstStyle/>
            <a:p>
              <a:endParaRPr lang="en-SG" sz="2200" dirty="0">
                <a:solidFill>
                  <a:srgbClr val="000000"/>
                </a:solidFill>
              </a:endParaRPr>
            </a:p>
          </p:txBody>
        </p:sp>
        <p:sp>
          <p:nvSpPr>
            <p:cNvPr id="29" name="Rectangle 111"/>
            <p:cNvSpPr>
              <a:spLocks noChangeArrowheads="1"/>
            </p:cNvSpPr>
            <p:nvPr/>
          </p:nvSpPr>
          <p:spPr bwMode="auto">
            <a:xfrm>
              <a:off x="2627313" y="3071814"/>
              <a:ext cx="30163" cy="69850"/>
            </a:xfrm>
            <a:prstGeom prst="rect">
              <a:avLst/>
            </a:prstGeom>
            <a:grpFill/>
            <a:ln w="9525">
              <a:noFill/>
              <a:miter lim="800000"/>
              <a:headEnd/>
              <a:tailEnd/>
            </a:ln>
          </p:spPr>
          <p:txBody>
            <a:bodyPr vert="horz" wrap="square" lIns="84406" tIns="42203" rIns="84406" bIns="42203" numCol="1" anchor="t" anchorCtr="0" compatLnSpc="1">
              <a:prstTxWarp prst="textNoShape">
                <a:avLst/>
              </a:prstTxWarp>
            </a:bodyPr>
            <a:lstStyle/>
            <a:p>
              <a:endParaRPr lang="en-SG" sz="2200" dirty="0">
                <a:solidFill>
                  <a:srgbClr val="000000"/>
                </a:solidFill>
              </a:endParaRPr>
            </a:p>
          </p:txBody>
        </p:sp>
        <p:sp>
          <p:nvSpPr>
            <p:cNvPr id="30" name="Rectangle 112"/>
            <p:cNvSpPr>
              <a:spLocks noChangeArrowheads="1"/>
            </p:cNvSpPr>
            <p:nvPr/>
          </p:nvSpPr>
          <p:spPr bwMode="auto">
            <a:xfrm>
              <a:off x="2741613" y="3071814"/>
              <a:ext cx="28575" cy="69850"/>
            </a:xfrm>
            <a:prstGeom prst="rect">
              <a:avLst/>
            </a:prstGeom>
            <a:grpFill/>
            <a:ln w="9525">
              <a:noFill/>
              <a:miter lim="800000"/>
              <a:headEnd/>
              <a:tailEnd/>
            </a:ln>
          </p:spPr>
          <p:txBody>
            <a:bodyPr vert="horz" wrap="square" lIns="84406" tIns="42203" rIns="84406" bIns="42203" numCol="1" anchor="t" anchorCtr="0" compatLnSpc="1">
              <a:prstTxWarp prst="textNoShape">
                <a:avLst/>
              </a:prstTxWarp>
            </a:bodyPr>
            <a:lstStyle/>
            <a:p>
              <a:endParaRPr lang="en-SG" sz="2200" dirty="0">
                <a:solidFill>
                  <a:srgbClr val="000000"/>
                </a:solidFill>
              </a:endParaRPr>
            </a:p>
          </p:txBody>
        </p:sp>
        <p:sp>
          <p:nvSpPr>
            <p:cNvPr id="31" name="Freeform 113"/>
            <p:cNvSpPr>
              <a:spLocks/>
            </p:cNvSpPr>
            <p:nvPr/>
          </p:nvSpPr>
          <p:spPr bwMode="auto">
            <a:xfrm>
              <a:off x="2911476" y="3071814"/>
              <a:ext cx="31750" cy="69850"/>
            </a:xfrm>
            <a:custGeom>
              <a:avLst/>
              <a:gdLst/>
              <a:ahLst/>
              <a:cxnLst>
                <a:cxn ang="0">
                  <a:pos x="8" y="0"/>
                </a:cxn>
                <a:cxn ang="0">
                  <a:pos x="0" y="0"/>
                </a:cxn>
                <a:cxn ang="0">
                  <a:pos x="0" y="26"/>
                </a:cxn>
                <a:cxn ang="0">
                  <a:pos x="8" y="26"/>
                </a:cxn>
                <a:cxn ang="0">
                  <a:pos x="12" y="22"/>
                </a:cxn>
                <a:cxn ang="0">
                  <a:pos x="12" y="3"/>
                </a:cxn>
                <a:cxn ang="0">
                  <a:pos x="8" y="0"/>
                </a:cxn>
              </a:cxnLst>
              <a:rect l="0" t="0" r="r" b="b"/>
              <a:pathLst>
                <a:path w="12" h="26">
                  <a:moveTo>
                    <a:pt x="8" y="0"/>
                  </a:moveTo>
                  <a:cubicBezTo>
                    <a:pt x="0" y="0"/>
                    <a:pt x="0" y="0"/>
                    <a:pt x="0" y="0"/>
                  </a:cubicBezTo>
                  <a:cubicBezTo>
                    <a:pt x="0" y="26"/>
                    <a:pt x="0" y="26"/>
                    <a:pt x="0" y="26"/>
                  </a:cubicBezTo>
                  <a:cubicBezTo>
                    <a:pt x="8" y="26"/>
                    <a:pt x="8" y="26"/>
                    <a:pt x="8" y="26"/>
                  </a:cubicBezTo>
                  <a:cubicBezTo>
                    <a:pt x="10" y="26"/>
                    <a:pt x="12" y="24"/>
                    <a:pt x="12" y="22"/>
                  </a:cubicBezTo>
                  <a:cubicBezTo>
                    <a:pt x="12" y="3"/>
                    <a:pt x="12" y="3"/>
                    <a:pt x="12" y="3"/>
                  </a:cubicBezTo>
                  <a:cubicBezTo>
                    <a:pt x="12" y="1"/>
                    <a:pt x="10" y="0"/>
                    <a:pt x="8" y="0"/>
                  </a:cubicBezTo>
                  <a:close/>
                </a:path>
              </a:pathLst>
            </a:custGeom>
            <a:grpFill/>
            <a:ln w="9525">
              <a:noFill/>
              <a:round/>
              <a:headEnd/>
              <a:tailEnd/>
            </a:ln>
          </p:spPr>
          <p:txBody>
            <a:bodyPr vert="horz" wrap="square" lIns="84406" tIns="42203" rIns="84406" bIns="42203" numCol="1" anchor="t" anchorCtr="0" compatLnSpc="1">
              <a:prstTxWarp prst="textNoShape">
                <a:avLst/>
              </a:prstTxWarp>
            </a:bodyPr>
            <a:lstStyle/>
            <a:p>
              <a:endParaRPr lang="en-SG" sz="2200" dirty="0">
                <a:solidFill>
                  <a:srgbClr val="000000"/>
                </a:solidFill>
              </a:endParaRPr>
            </a:p>
          </p:txBody>
        </p:sp>
        <p:sp>
          <p:nvSpPr>
            <p:cNvPr id="32" name="Freeform 114"/>
            <p:cNvSpPr>
              <a:spLocks/>
            </p:cNvSpPr>
            <p:nvPr/>
          </p:nvSpPr>
          <p:spPr bwMode="auto">
            <a:xfrm>
              <a:off x="2568576" y="3071814"/>
              <a:ext cx="31750" cy="69850"/>
            </a:xfrm>
            <a:custGeom>
              <a:avLst/>
              <a:gdLst/>
              <a:ahLst/>
              <a:cxnLst>
                <a:cxn ang="0">
                  <a:pos x="12" y="0"/>
                </a:cxn>
                <a:cxn ang="0">
                  <a:pos x="4" y="0"/>
                </a:cxn>
                <a:cxn ang="0">
                  <a:pos x="0" y="3"/>
                </a:cxn>
                <a:cxn ang="0">
                  <a:pos x="0" y="22"/>
                </a:cxn>
                <a:cxn ang="0">
                  <a:pos x="4" y="26"/>
                </a:cxn>
                <a:cxn ang="0">
                  <a:pos x="12" y="26"/>
                </a:cxn>
                <a:cxn ang="0">
                  <a:pos x="12" y="0"/>
                </a:cxn>
              </a:cxnLst>
              <a:rect l="0" t="0" r="r" b="b"/>
              <a:pathLst>
                <a:path w="12" h="26">
                  <a:moveTo>
                    <a:pt x="12" y="0"/>
                  </a:moveTo>
                  <a:cubicBezTo>
                    <a:pt x="4" y="0"/>
                    <a:pt x="4" y="0"/>
                    <a:pt x="4" y="0"/>
                  </a:cubicBezTo>
                  <a:cubicBezTo>
                    <a:pt x="2" y="0"/>
                    <a:pt x="0" y="1"/>
                    <a:pt x="0" y="3"/>
                  </a:cubicBezTo>
                  <a:cubicBezTo>
                    <a:pt x="0" y="22"/>
                    <a:pt x="0" y="22"/>
                    <a:pt x="0" y="22"/>
                  </a:cubicBezTo>
                  <a:cubicBezTo>
                    <a:pt x="0" y="24"/>
                    <a:pt x="2" y="26"/>
                    <a:pt x="4" y="26"/>
                  </a:cubicBezTo>
                  <a:cubicBezTo>
                    <a:pt x="12" y="26"/>
                    <a:pt x="12" y="26"/>
                    <a:pt x="12" y="26"/>
                  </a:cubicBezTo>
                  <a:lnTo>
                    <a:pt x="12" y="0"/>
                  </a:lnTo>
                  <a:close/>
                </a:path>
              </a:pathLst>
            </a:custGeom>
            <a:grpFill/>
            <a:ln w="9525">
              <a:noFill/>
              <a:round/>
              <a:headEnd/>
              <a:tailEnd/>
            </a:ln>
          </p:spPr>
          <p:txBody>
            <a:bodyPr vert="horz" wrap="square" lIns="84406" tIns="42203" rIns="84406" bIns="42203" numCol="1" anchor="t" anchorCtr="0" compatLnSpc="1">
              <a:prstTxWarp prst="textNoShape">
                <a:avLst/>
              </a:prstTxWarp>
            </a:bodyPr>
            <a:lstStyle/>
            <a:p>
              <a:endParaRPr lang="en-SG" sz="2200" dirty="0">
                <a:solidFill>
                  <a:srgbClr val="000000"/>
                </a:solidFill>
              </a:endParaRPr>
            </a:p>
          </p:txBody>
        </p:sp>
        <p:sp>
          <p:nvSpPr>
            <p:cNvPr id="33" name="Rectangle 115"/>
            <p:cNvSpPr>
              <a:spLocks noChangeArrowheads="1"/>
            </p:cNvSpPr>
            <p:nvPr/>
          </p:nvSpPr>
          <p:spPr bwMode="auto">
            <a:xfrm>
              <a:off x="2854326" y="3071814"/>
              <a:ext cx="31750" cy="69850"/>
            </a:xfrm>
            <a:prstGeom prst="rect">
              <a:avLst/>
            </a:prstGeom>
            <a:grpFill/>
            <a:ln w="9525">
              <a:noFill/>
              <a:miter lim="800000"/>
              <a:headEnd/>
              <a:tailEnd/>
            </a:ln>
          </p:spPr>
          <p:txBody>
            <a:bodyPr vert="horz" wrap="square" lIns="84406" tIns="42203" rIns="84406" bIns="42203" numCol="1" anchor="t" anchorCtr="0" compatLnSpc="1">
              <a:prstTxWarp prst="textNoShape">
                <a:avLst/>
              </a:prstTxWarp>
            </a:bodyPr>
            <a:lstStyle/>
            <a:p>
              <a:endParaRPr lang="en-SG" sz="2200" dirty="0">
                <a:solidFill>
                  <a:srgbClr val="000000"/>
                </a:solidFill>
              </a:endParaRPr>
            </a:p>
          </p:txBody>
        </p:sp>
        <p:sp>
          <p:nvSpPr>
            <p:cNvPr id="34" name="Freeform 116"/>
            <p:cNvSpPr>
              <a:spLocks/>
            </p:cNvSpPr>
            <p:nvPr/>
          </p:nvSpPr>
          <p:spPr bwMode="auto">
            <a:xfrm>
              <a:off x="2816226" y="3152776"/>
              <a:ext cx="30163" cy="53975"/>
            </a:xfrm>
            <a:custGeom>
              <a:avLst/>
              <a:gdLst/>
              <a:ahLst/>
              <a:cxnLst>
                <a:cxn ang="0">
                  <a:pos x="11" y="12"/>
                </a:cxn>
                <a:cxn ang="0">
                  <a:pos x="11" y="0"/>
                </a:cxn>
                <a:cxn ang="0">
                  <a:pos x="0" y="0"/>
                </a:cxn>
                <a:cxn ang="0">
                  <a:pos x="0" y="20"/>
                </a:cxn>
                <a:cxn ang="0">
                  <a:pos x="11" y="12"/>
                </a:cxn>
              </a:cxnLst>
              <a:rect l="0" t="0" r="r" b="b"/>
              <a:pathLst>
                <a:path w="11" h="20">
                  <a:moveTo>
                    <a:pt x="11" y="12"/>
                  </a:moveTo>
                  <a:cubicBezTo>
                    <a:pt x="11" y="0"/>
                    <a:pt x="11" y="0"/>
                    <a:pt x="11" y="0"/>
                  </a:cubicBezTo>
                  <a:cubicBezTo>
                    <a:pt x="0" y="0"/>
                    <a:pt x="0" y="0"/>
                    <a:pt x="0" y="0"/>
                  </a:cubicBezTo>
                  <a:cubicBezTo>
                    <a:pt x="0" y="20"/>
                    <a:pt x="0" y="20"/>
                    <a:pt x="0" y="20"/>
                  </a:cubicBezTo>
                  <a:cubicBezTo>
                    <a:pt x="3" y="17"/>
                    <a:pt x="7" y="14"/>
                    <a:pt x="11" y="12"/>
                  </a:cubicBezTo>
                  <a:close/>
                </a:path>
              </a:pathLst>
            </a:custGeom>
            <a:grpFill/>
            <a:ln w="9525">
              <a:noFill/>
              <a:round/>
              <a:headEnd/>
              <a:tailEnd/>
            </a:ln>
          </p:spPr>
          <p:txBody>
            <a:bodyPr vert="horz" wrap="square" lIns="84406" tIns="42203" rIns="84406" bIns="42203" numCol="1" anchor="t" anchorCtr="0" compatLnSpc="1">
              <a:prstTxWarp prst="textNoShape">
                <a:avLst/>
              </a:prstTxWarp>
            </a:bodyPr>
            <a:lstStyle/>
            <a:p>
              <a:endParaRPr lang="en-SG" sz="2200" dirty="0">
                <a:solidFill>
                  <a:srgbClr val="000000"/>
                </a:solidFill>
              </a:endParaRPr>
            </a:p>
          </p:txBody>
        </p:sp>
        <p:sp>
          <p:nvSpPr>
            <p:cNvPr id="35" name="Freeform 117"/>
            <p:cNvSpPr>
              <a:spLocks/>
            </p:cNvSpPr>
            <p:nvPr/>
          </p:nvSpPr>
          <p:spPr bwMode="auto">
            <a:xfrm>
              <a:off x="2930526" y="3152776"/>
              <a:ext cx="31750" cy="15875"/>
            </a:xfrm>
            <a:custGeom>
              <a:avLst/>
              <a:gdLst/>
              <a:ahLst/>
              <a:cxnLst>
                <a:cxn ang="0">
                  <a:pos x="12" y="6"/>
                </a:cxn>
                <a:cxn ang="0">
                  <a:pos x="12" y="3"/>
                </a:cxn>
                <a:cxn ang="0">
                  <a:pos x="8" y="0"/>
                </a:cxn>
                <a:cxn ang="0">
                  <a:pos x="0" y="0"/>
                </a:cxn>
                <a:cxn ang="0">
                  <a:pos x="0" y="4"/>
                </a:cxn>
                <a:cxn ang="0">
                  <a:pos x="12" y="6"/>
                </a:cxn>
              </a:cxnLst>
              <a:rect l="0" t="0" r="r" b="b"/>
              <a:pathLst>
                <a:path w="12" h="6">
                  <a:moveTo>
                    <a:pt x="12" y="6"/>
                  </a:moveTo>
                  <a:cubicBezTo>
                    <a:pt x="12" y="3"/>
                    <a:pt x="12" y="3"/>
                    <a:pt x="12" y="3"/>
                  </a:cubicBezTo>
                  <a:cubicBezTo>
                    <a:pt x="12" y="1"/>
                    <a:pt x="10" y="0"/>
                    <a:pt x="8" y="0"/>
                  </a:cubicBezTo>
                  <a:cubicBezTo>
                    <a:pt x="0" y="0"/>
                    <a:pt x="0" y="0"/>
                    <a:pt x="0" y="0"/>
                  </a:cubicBezTo>
                  <a:cubicBezTo>
                    <a:pt x="0" y="4"/>
                    <a:pt x="0" y="4"/>
                    <a:pt x="0" y="4"/>
                  </a:cubicBezTo>
                  <a:cubicBezTo>
                    <a:pt x="4" y="4"/>
                    <a:pt x="8" y="5"/>
                    <a:pt x="12" y="6"/>
                  </a:cubicBezTo>
                  <a:close/>
                </a:path>
              </a:pathLst>
            </a:custGeom>
            <a:grpFill/>
            <a:ln w="9525">
              <a:noFill/>
              <a:round/>
              <a:headEnd/>
              <a:tailEnd/>
            </a:ln>
          </p:spPr>
          <p:txBody>
            <a:bodyPr vert="horz" wrap="square" lIns="84406" tIns="42203" rIns="84406" bIns="42203" numCol="1" anchor="t" anchorCtr="0" compatLnSpc="1">
              <a:prstTxWarp prst="textNoShape">
                <a:avLst/>
              </a:prstTxWarp>
            </a:bodyPr>
            <a:lstStyle/>
            <a:p>
              <a:endParaRPr lang="en-SG" sz="2200" dirty="0">
                <a:solidFill>
                  <a:srgbClr val="000000"/>
                </a:solidFill>
              </a:endParaRPr>
            </a:p>
          </p:txBody>
        </p:sp>
        <p:sp>
          <p:nvSpPr>
            <p:cNvPr id="36" name="Freeform 118"/>
            <p:cNvSpPr>
              <a:spLocks/>
            </p:cNvSpPr>
            <p:nvPr/>
          </p:nvSpPr>
          <p:spPr bwMode="auto">
            <a:xfrm>
              <a:off x="2873376" y="3152776"/>
              <a:ext cx="30163" cy="20638"/>
            </a:xfrm>
            <a:custGeom>
              <a:avLst/>
              <a:gdLst/>
              <a:ahLst/>
              <a:cxnLst>
                <a:cxn ang="0">
                  <a:pos x="11" y="5"/>
                </a:cxn>
                <a:cxn ang="0">
                  <a:pos x="11" y="0"/>
                </a:cxn>
                <a:cxn ang="0">
                  <a:pos x="0" y="0"/>
                </a:cxn>
                <a:cxn ang="0">
                  <a:pos x="0" y="8"/>
                </a:cxn>
                <a:cxn ang="0">
                  <a:pos x="11" y="5"/>
                </a:cxn>
              </a:cxnLst>
              <a:rect l="0" t="0" r="r" b="b"/>
              <a:pathLst>
                <a:path w="11" h="8">
                  <a:moveTo>
                    <a:pt x="11" y="5"/>
                  </a:moveTo>
                  <a:cubicBezTo>
                    <a:pt x="11" y="0"/>
                    <a:pt x="11" y="0"/>
                    <a:pt x="11" y="0"/>
                  </a:cubicBezTo>
                  <a:cubicBezTo>
                    <a:pt x="0" y="0"/>
                    <a:pt x="0" y="0"/>
                    <a:pt x="0" y="0"/>
                  </a:cubicBezTo>
                  <a:cubicBezTo>
                    <a:pt x="0" y="8"/>
                    <a:pt x="0" y="8"/>
                    <a:pt x="0" y="8"/>
                  </a:cubicBezTo>
                  <a:cubicBezTo>
                    <a:pt x="4" y="6"/>
                    <a:pt x="7" y="5"/>
                    <a:pt x="11" y="5"/>
                  </a:cubicBezTo>
                  <a:close/>
                </a:path>
              </a:pathLst>
            </a:custGeom>
            <a:grpFill/>
            <a:ln w="9525">
              <a:noFill/>
              <a:round/>
              <a:headEnd/>
              <a:tailEnd/>
            </a:ln>
          </p:spPr>
          <p:txBody>
            <a:bodyPr vert="horz" wrap="square" lIns="84406" tIns="42203" rIns="84406" bIns="42203" numCol="1" anchor="t" anchorCtr="0" compatLnSpc="1">
              <a:prstTxWarp prst="textNoShape">
                <a:avLst/>
              </a:prstTxWarp>
            </a:bodyPr>
            <a:lstStyle/>
            <a:p>
              <a:endParaRPr lang="en-SG" sz="2200" dirty="0">
                <a:solidFill>
                  <a:srgbClr val="000000"/>
                </a:solidFill>
              </a:endParaRPr>
            </a:p>
          </p:txBody>
        </p:sp>
        <p:sp>
          <p:nvSpPr>
            <p:cNvPr id="37" name="Freeform 119"/>
            <p:cNvSpPr>
              <a:spLocks/>
            </p:cNvSpPr>
            <p:nvPr/>
          </p:nvSpPr>
          <p:spPr bwMode="auto">
            <a:xfrm>
              <a:off x="2587626" y="3152776"/>
              <a:ext cx="31750" cy="69850"/>
            </a:xfrm>
            <a:custGeom>
              <a:avLst/>
              <a:gdLst/>
              <a:ahLst/>
              <a:cxnLst>
                <a:cxn ang="0">
                  <a:pos x="0" y="3"/>
                </a:cxn>
                <a:cxn ang="0">
                  <a:pos x="0" y="22"/>
                </a:cxn>
                <a:cxn ang="0">
                  <a:pos x="4" y="26"/>
                </a:cxn>
                <a:cxn ang="0">
                  <a:pos x="12" y="26"/>
                </a:cxn>
                <a:cxn ang="0">
                  <a:pos x="12" y="0"/>
                </a:cxn>
                <a:cxn ang="0">
                  <a:pos x="4" y="0"/>
                </a:cxn>
                <a:cxn ang="0">
                  <a:pos x="0" y="3"/>
                </a:cxn>
              </a:cxnLst>
              <a:rect l="0" t="0" r="r" b="b"/>
              <a:pathLst>
                <a:path w="12" h="26">
                  <a:moveTo>
                    <a:pt x="0" y="3"/>
                  </a:moveTo>
                  <a:cubicBezTo>
                    <a:pt x="0" y="22"/>
                    <a:pt x="0" y="22"/>
                    <a:pt x="0" y="22"/>
                  </a:cubicBezTo>
                  <a:cubicBezTo>
                    <a:pt x="0" y="24"/>
                    <a:pt x="2" y="26"/>
                    <a:pt x="4" y="26"/>
                  </a:cubicBezTo>
                  <a:cubicBezTo>
                    <a:pt x="12" y="26"/>
                    <a:pt x="12" y="26"/>
                    <a:pt x="12" y="26"/>
                  </a:cubicBezTo>
                  <a:cubicBezTo>
                    <a:pt x="12" y="0"/>
                    <a:pt x="12" y="0"/>
                    <a:pt x="12" y="0"/>
                  </a:cubicBezTo>
                  <a:cubicBezTo>
                    <a:pt x="4" y="0"/>
                    <a:pt x="4" y="0"/>
                    <a:pt x="4" y="0"/>
                  </a:cubicBezTo>
                  <a:cubicBezTo>
                    <a:pt x="2" y="0"/>
                    <a:pt x="0" y="1"/>
                    <a:pt x="0" y="3"/>
                  </a:cubicBezTo>
                  <a:close/>
                </a:path>
              </a:pathLst>
            </a:custGeom>
            <a:grpFill/>
            <a:ln w="9525">
              <a:noFill/>
              <a:round/>
              <a:headEnd/>
              <a:tailEnd/>
            </a:ln>
          </p:spPr>
          <p:txBody>
            <a:bodyPr vert="horz" wrap="square" lIns="84406" tIns="42203" rIns="84406" bIns="42203" numCol="1" anchor="t" anchorCtr="0" compatLnSpc="1">
              <a:prstTxWarp prst="textNoShape">
                <a:avLst/>
              </a:prstTxWarp>
            </a:bodyPr>
            <a:lstStyle/>
            <a:p>
              <a:endParaRPr lang="en-SG" sz="2200" dirty="0">
                <a:solidFill>
                  <a:srgbClr val="000000"/>
                </a:solidFill>
              </a:endParaRPr>
            </a:p>
          </p:txBody>
        </p:sp>
        <p:sp>
          <p:nvSpPr>
            <p:cNvPr id="38" name="Rectangle 120"/>
            <p:cNvSpPr>
              <a:spLocks noChangeArrowheads="1"/>
            </p:cNvSpPr>
            <p:nvPr/>
          </p:nvSpPr>
          <p:spPr bwMode="auto">
            <a:xfrm>
              <a:off x="2760663" y="3152776"/>
              <a:ext cx="28575" cy="69850"/>
            </a:xfrm>
            <a:prstGeom prst="rect">
              <a:avLst/>
            </a:prstGeom>
            <a:grpFill/>
            <a:ln w="9525">
              <a:noFill/>
              <a:miter lim="800000"/>
              <a:headEnd/>
              <a:tailEnd/>
            </a:ln>
          </p:spPr>
          <p:txBody>
            <a:bodyPr vert="horz" wrap="square" lIns="84406" tIns="42203" rIns="84406" bIns="42203" numCol="1" anchor="t" anchorCtr="0" compatLnSpc="1">
              <a:prstTxWarp prst="textNoShape">
                <a:avLst/>
              </a:prstTxWarp>
            </a:bodyPr>
            <a:lstStyle/>
            <a:p>
              <a:endParaRPr lang="en-SG" sz="2200" dirty="0">
                <a:solidFill>
                  <a:srgbClr val="000000"/>
                </a:solidFill>
              </a:endParaRPr>
            </a:p>
          </p:txBody>
        </p:sp>
        <p:sp>
          <p:nvSpPr>
            <p:cNvPr id="39" name="Rectangle 121"/>
            <p:cNvSpPr>
              <a:spLocks noChangeArrowheads="1"/>
            </p:cNvSpPr>
            <p:nvPr/>
          </p:nvSpPr>
          <p:spPr bwMode="auto">
            <a:xfrm>
              <a:off x="2703513" y="3152776"/>
              <a:ext cx="30163" cy="69850"/>
            </a:xfrm>
            <a:prstGeom prst="rect">
              <a:avLst/>
            </a:prstGeom>
            <a:grpFill/>
            <a:ln w="9525">
              <a:noFill/>
              <a:miter lim="800000"/>
              <a:headEnd/>
              <a:tailEnd/>
            </a:ln>
          </p:spPr>
          <p:txBody>
            <a:bodyPr vert="horz" wrap="square" lIns="84406" tIns="42203" rIns="84406" bIns="42203" numCol="1" anchor="t" anchorCtr="0" compatLnSpc="1">
              <a:prstTxWarp prst="textNoShape">
                <a:avLst/>
              </a:prstTxWarp>
            </a:bodyPr>
            <a:lstStyle/>
            <a:p>
              <a:endParaRPr lang="en-SG" sz="2200" dirty="0">
                <a:solidFill>
                  <a:srgbClr val="000000"/>
                </a:solidFill>
              </a:endParaRPr>
            </a:p>
          </p:txBody>
        </p:sp>
        <p:sp>
          <p:nvSpPr>
            <p:cNvPr id="40" name="Rectangle 122"/>
            <p:cNvSpPr>
              <a:spLocks noChangeArrowheads="1"/>
            </p:cNvSpPr>
            <p:nvPr/>
          </p:nvSpPr>
          <p:spPr bwMode="auto">
            <a:xfrm>
              <a:off x="2646363" y="3152776"/>
              <a:ext cx="30163" cy="69850"/>
            </a:xfrm>
            <a:prstGeom prst="rect">
              <a:avLst/>
            </a:prstGeom>
            <a:grpFill/>
            <a:ln w="9525">
              <a:noFill/>
              <a:miter lim="800000"/>
              <a:headEnd/>
              <a:tailEnd/>
            </a:ln>
          </p:spPr>
          <p:txBody>
            <a:bodyPr vert="horz" wrap="square" lIns="84406" tIns="42203" rIns="84406" bIns="42203" numCol="1" anchor="t" anchorCtr="0" compatLnSpc="1">
              <a:prstTxWarp prst="textNoShape">
                <a:avLst/>
              </a:prstTxWarp>
            </a:bodyPr>
            <a:lstStyle/>
            <a:p>
              <a:endParaRPr lang="en-SG" sz="2200" dirty="0">
                <a:solidFill>
                  <a:srgbClr val="000000"/>
                </a:solidFill>
              </a:endParaRPr>
            </a:p>
          </p:txBody>
        </p:sp>
        <p:sp>
          <p:nvSpPr>
            <p:cNvPr id="41" name="Rectangle 123"/>
            <p:cNvSpPr>
              <a:spLocks noChangeArrowheads="1"/>
            </p:cNvSpPr>
            <p:nvPr/>
          </p:nvSpPr>
          <p:spPr bwMode="auto">
            <a:xfrm>
              <a:off x="2630488" y="3233739"/>
              <a:ext cx="30163" cy="69850"/>
            </a:xfrm>
            <a:prstGeom prst="rect">
              <a:avLst/>
            </a:prstGeom>
            <a:grpFill/>
            <a:ln w="9525">
              <a:noFill/>
              <a:miter lim="800000"/>
              <a:headEnd/>
              <a:tailEnd/>
            </a:ln>
          </p:spPr>
          <p:txBody>
            <a:bodyPr vert="horz" wrap="square" lIns="84406" tIns="42203" rIns="84406" bIns="42203" numCol="1" anchor="t" anchorCtr="0" compatLnSpc="1">
              <a:prstTxWarp prst="textNoShape">
                <a:avLst/>
              </a:prstTxWarp>
            </a:bodyPr>
            <a:lstStyle/>
            <a:p>
              <a:endParaRPr lang="en-SG" sz="2200" dirty="0">
                <a:solidFill>
                  <a:srgbClr val="000000"/>
                </a:solidFill>
              </a:endParaRPr>
            </a:p>
          </p:txBody>
        </p:sp>
        <p:sp>
          <p:nvSpPr>
            <p:cNvPr id="42" name="Freeform 124"/>
            <p:cNvSpPr>
              <a:spLocks/>
            </p:cNvSpPr>
            <p:nvPr/>
          </p:nvSpPr>
          <p:spPr bwMode="auto">
            <a:xfrm>
              <a:off x="2571751" y="3233739"/>
              <a:ext cx="31750" cy="69850"/>
            </a:xfrm>
            <a:custGeom>
              <a:avLst/>
              <a:gdLst/>
              <a:ahLst/>
              <a:cxnLst>
                <a:cxn ang="0">
                  <a:pos x="0" y="3"/>
                </a:cxn>
                <a:cxn ang="0">
                  <a:pos x="0" y="22"/>
                </a:cxn>
                <a:cxn ang="0">
                  <a:pos x="4" y="26"/>
                </a:cxn>
                <a:cxn ang="0">
                  <a:pos x="12" y="26"/>
                </a:cxn>
                <a:cxn ang="0">
                  <a:pos x="12" y="0"/>
                </a:cxn>
                <a:cxn ang="0">
                  <a:pos x="4" y="0"/>
                </a:cxn>
                <a:cxn ang="0">
                  <a:pos x="0" y="3"/>
                </a:cxn>
              </a:cxnLst>
              <a:rect l="0" t="0" r="r" b="b"/>
              <a:pathLst>
                <a:path w="12" h="26">
                  <a:moveTo>
                    <a:pt x="0" y="3"/>
                  </a:moveTo>
                  <a:cubicBezTo>
                    <a:pt x="0" y="22"/>
                    <a:pt x="0" y="22"/>
                    <a:pt x="0" y="22"/>
                  </a:cubicBezTo>
                  <a:cubicBezTo>
                    <a:pt x="0" y="24"/>
                    <a:pt x="2" y="26"/>
                    <a:pt x="4" y="26"/>
                  </a:cubicBezTo>
                  <a:cubicBezTo>
                    <a:pt x="12" y="26"/>
                    <a:pt x="12" y="26"/>
                    <a:pt x="12" y="26"/>
                  </a:cubicBezTo>
                  <a:cubicBezTo>
                    <a:pt x="12" y="0"/>
                    <a:pt x="12" y="0"/>
                    <a:pt x="12" y="0"/>
                  </a:cubicBezTo>
                  <a:cubicBezTo>
                    <a:pt x="4" y="0"/>
                    <a:pt x="4" y="0"/>
                    <a:pt x="4" y="0"/>
                  </a:cubicBezTo>
                  <a:cubicBezTo>
                    <a:pt x="2" y="0"/>
                    <a:pt x="0" y="1"/>
                    <a:pt x="0" y="3"/>
                  </a:cubicBezTo>
                  <a:close/>
                </a:path>
              </a:pathLst>
            </a:custGeom>
            <a:grpFill/>
            <a:ln w="9525">
              <a:noFill/>
              <a:round/>
              <a:headEnd/>
              <a:tailEnd/>
            </a:ln>
          </p:spPr>
          <p:txBody>
            <a:bodyPr vert="horz" wrap="square" lIns="84406" tIns="42203" rIns="84406" bIns="42203" numCol="1" anchor="t" anchorCtr="0" compatLnSpc="1">
              <a:prstTxWarp prst="textNoShape">
                <a:avLst/>
              </a:prstTxWarp>
            </a:bodyPr>
            <a:lstStyle/>
            <a:p>
              <a:endParaRPr lang="en-SG" sz="2200" dirty="0">
                <a:solidFill>
                  <a:srgbClr val="000000"/>
                </a:solidFill>
              </a:endParaRPr>
            </a:p>
          </p:txBody>
        </p:sp>
        <p:sp>
          <p:nvSpPr>
            <p:cNvPr id="43" name="Rectangle 125"/>
            <p:cNvSpPr>
              <a:spLocks noChangeArrowheads="1"/>
            </p:cNvSpPr>
            <p:nvPr/>
          </p:nvSpPr>
          <p:spPr bwMode="auto">
            <a:xfrm>
              <a:off x="2687638" y="3233739"/>
              <a:ext cx="28575" cy="69850"/>
            </a:xfrm>
            <a:prstGeom prst="rect">
              <a:avLst/>
            </a:prstGeom>
            <a:grpFill/>
            <a:ln w="9525">
              <a:noFill/>
              <a:miter lim="800000"/>
              <a:headEnd/>
              <a:tailEnd/>
            </a:ln>
          </p:spPr>
          <p:txBody>
            <a:bodyPr vert="horz" wrap="square" lIns="84406" tIns="42203" rIns="84406" bIns="42203" numCol="1" anchor="t" anchorCtr="0" compatLnSpc="1">
              <a:prstTxWarp prst="textNoShape">
                <a:avLst/>
              </a:prstTxWarp>
            </a:bodyPr>
            <a:lstStyle/>
            <a:p>
              <a:endParaRPr lang="en-SG" sz="2200" dirty="0">
                <a:solidFill>
                  <a:srgbClr val="000000"/>
                </a:solidFill>
              </a:endParaRPr>
            </a:p>
          </p:txBody>
        </p:sp>
        <p:sp>
          <p:nvSpPr>
            <p:cNvPr id="44" name="Freeform 126"/>
            <p:cNvSpPr>
              <a:spLocks/>
            </p:cNvSpPr>
            <p:nvPr/>
          </p:nvSpPr>
          <p:spPr bwMode="auto">
            <a:xfrm>
              <a:off x="2743201" y="3233739"/>
              <a:ext cx="30163" cy="69850"/>
            </a:xfrm>
            <a:custGeom>
              <a:avLst/>
              <a:gdLst/>
              <a:ahLst/>
              <a:cxnLst>
                <a:cxn ang="0">
                  <a:pos x="11" y="12"/>
                </a:cxn>
                <a:cxn ang="0">
                  <a:pos x="11" y="0"/>
                </a:cxn>
                <a:cxn ang="0">
                  <a:pos x="0" y="0"/>
                </a:cxn>
                <a:cxn ang="0">
                  <a:pos x="0" y="26"/>
                </a:cxn>
                <a:cxn ang="0">
                  <a:pos x="7" y="26"/>
                </a:cxn>
                <a:cxn ang="0">
                  <a:pos x="11" y="12"/>
                </a:cxn>
              </a:cxnLst>
              <a:rect l="0" t="0" r="r" b="b"/>
              <a:pathLst>
                <a:path w="11" h="26">
                  <a:moveTo>
                    <a:pt x="11" y="12"/>
                  </a:moveTo>
                  <a:cubicBezTo>
                    <a:pt x="11" y="0"/>
                    <a:pt x="11" y="0"/>
                    <a:pt x="11" y="0"/>
                  </a:cubicBezTo>
                  <a:cubicBezTo>
                    <a:pt x="0" y="0"/>
                    <a:pt x="0" y="0"/>
                    <a:pt x="0" y="0"/>
                  </a:cubicBezTo>
                  <a:cubicBezTo>
                    <a:pt x="0" y="26"/>
                    <a:pt x="0" y="26"/>
                    <a:pt x="0" y="26"/>
                  </a:cubicBezTo>
                  <a:cubicBezTo>
                    <a:pt x="7" y="26"/>
                    <a:pt x="7" y="26"/>
                    <a:pt x="7" y="26"/>
                  </a:cubicBezTo>
                  <a:cubicBezTo>
                    <a:pt x="8" y="21"/>
                    <a:pt x="9" y="17"/>
                    <a:pt x="11" y="12"/>
                  </a:cubicBezTo>
                  <a:close/>
                </a:path>
              </a:pathLst>
            </a:custGeom>
            <a:grpFill/>
            <a:ln w="9525">
              <a:noFill/>
              <a:round/>
              <a:headEnd/>
              <a:tailEnd/>
            </a:ln>
          </p:spPr>
          <p:txBody>
            <a:bodyPr vert="horz" wrap="square" lIns="84406" tIns="42203" rIns="84406" bIns="42203" numCol="1" anchor="t" anchorCtr="0" compatLnSpc="1">
              <a:prstTxWarp prst="textNoShape">
                <a:avLst/>
              </a:prstTxWarp>
            </a:bodyPr>
            <a:lstStyle/>
            <a:p>
              <a:endParaRPr lang="en-SG" sz="2200" dirty="0">
                <a:solidFill>
                  <a:srgbClr val="000000"/>
                </a:solidFill>
              </a:endParaRPr>
            </a:p>
          </p:txBody>
        </p:sp>
        <p:sp>
          <p:nvSpPr>
            <p:cNvPr id="45" name="Freeform 127"/>
            <p:cNvSpPr>
              <a:spLocks/>
            </p:cNvSpPr>
            <p:nvPr/>
          </p:nvSpPr>
          <p:spPr bwMode="auto">
            <a:xfrm>
              <a:off x="2598738" y="3313114"/>
              <a:ext cx="28575" cy="71438"/>
            </a:xfrm>
            <a:custGeom>
              <a:avLst/>
              <a:gdLst/>
              <a:ahLst/>
              <a:cxnLst>
                <a:cxn ang="0">
                  <a:pos x="0" y="3"/>
                </a:cxn>
                <a:cxn ang="0">
                  <a:pos x="0" y="22"/>
                </a:cxn>
                <a:cxn ang="0">
                  <a:pos x="3" y="26"/>
                </a:cxn>
                <a:cxn ang="0">
                  <a:pos x="11" y="26"/>
                </a:cxn>
                <a:cxn ang="0">
                  <a:pos x="11" y="0"/>
                </a:cxn>
                <a:cxn ang="0">
                  <a:pos x="3" y="0"/>
                </a:cxn>
                <a:cxn ang="0">
                  <a:pos x="0" y="3"/>
                </a:cxn>
              </a:cxnLst>
              <a:rect l="0" t="0" r="r" b="b"/>
              <a:pathLst>
                <a:path w="11" h="26">
                  <a:moveTo>
                    <a:pt x="0" y="3"/>
                  </a:moveTo>
                  <a:cubicBezTo>
                    <a:pt x="0" y="22"/>
                    <a:pt x="0" y="22"/>
                    <a:pt x="0" y="22"/>
                  </a:cubicBezTo>
                  <a:cubicBezTo>
                    <a:pt x="0" y="24"/>
                    <a:pt x="1" y="26"/>
                    <a:pt x="3" y="26"/>
                  </a:cubicBezTo>
                  <a:cubicBezTo>
                    <a:pt x="11" y="26"/>
                    <a:pt x="11" y="26"/>
                    <a:pt x="11" y="26"/>
                  </a:cubicBezTo>
                  <a:cubicBezTo>
                    <a:pt x="11" y="0"/>
                    <a:pt x="11" y="0"/>
                    <a:pt x="11" y="0"/>
                  </a:cubicBezTo>
                  <a:cubicBezTo>
                    <a:pt x="3" y="0"/>
                    <a:pt x="3" y="0"/>
                    <a:pt x="3" y="0"/>
                  </a:cubicBezTo>
                  <a:cubicBezTo>
                    <a:pt x="1" y="0"/>
                    <a:pt x="0" y="1"/>
                    <a:pt x="0" y="3"/>
                  </a:cubicBezTo>
                  <a:close/>
                </a:path>
              </a:pathLst>
            </a:custGeom>
            <a:grpFill/>
            <a:ln w="9525">
              <a:noFill/>
              <a:round/>
              <a:headEnd/>
              <a:tailEnd/>
            </a:ln>
          </p:spPr>
          <p:txBody>
            <a:bodyPr vert="horz" wrap="square" lIns="84406" tIns="42203" rIns="84406" bIns="42203" numCol="1" anchor="t" anchorCtr="0" compatLnSpc="1">
              <a:prstTxWarp prst="textNoShape">
                <a:avLst/>
              </a:prstTxWarp>
            </a:bodyPr>
            <a:lstStyle/>
            <a:p>
              <a:endParaRPr lang="en-SG" sz="2200" dirty="0">
                <a:solidFill>
                  <a:srgbClr val="000000"/>
                </a:solidFill>
              </a:endParaRPr>
            </a:p>
          </p:txBody>
        </p:sp>
        <p:sp>
          <p:nvSpPr>
            <p:cNvPr id="46" name="Rectangle 128"/>
            <p:cNvSpPr>
              <a:spLocks noChangeArrowheads="1"/>
            </p:cNvSpPr>
            <p:nvPr/>
          </p:nvSpPr>
          <p:spPr bwMode="auto">
            <a:xfrm>
              <a:off x="2654301" y="3313114"/>
              <a:ext cx="33338" cy="71438"/>
            </a:xfrm>
            <a:prstGeom prst="rect">
              <a:avLst/>
            </a:prstGeom>
            <a:grpFill/>
            <a:ln w="9525">
              <a:noFill/>
              <a:miter lim="800000"/>
              <a:headEnd/>
              <a:tailEnd/>
            </a:ln>
          </p:spPr>
          <p:txBody>
            <a:bodyPr vert="horz" wrap="square" lIns="84406" tIns="42203" rIns="84406" bIns="42203" numCol="1" anchor="t" anchorCtr="0" compatLnSpc="1">
              <a:prstTxWarp prst="textNoShape">
                <a:avLst/>
              </a:prstTxWarp>
            </a:bodyPr>
            <a:lstStyle/>
            <a:p>
              <a:endParaRPr lang="en-SG" sz="2200" dirty="0">
                <a:solidFill>
                  <a:srgbClr val="000000"/>
                </a:solidFill>
              </a:endParaRPr>
            </a:p>
          </p:txBody>
        </p:sp>
        <p:sp>
          <p:nvSpPr>
            <p:cNvPr id="47" name="Rectangle 129"/>
            <p:cNvSpPr>
              <a:spLocks noChangeArrowheads="1"/>
            </p:cNvSpPr>
            <p:nvPr/>
          </p:nvSpPr>
          <p:spPr bwMode="auto">
            <a:xfrm>
              <a:off x="2711451" y="3313114"/>
              <a:ext cx="31750" cy="71438"/>
            </a:xfrm>
            <a:prstGeom prst="rect">
              <a:avLst/>
            </a:prstGeom>
            <a:grpFill/>
            <a:ln w="9525">
              <a:noFill/>
              <a:miter lim="800000"/>
              <a:headEnd/>
              <a:tailEnd/>
            </a:ln>
          </p:spPr>
          <p:txBody>
            <a:bodyPr vert="horz" wrap="square" lIns="84406" tIns="42203" rIns="84406" bIns="42203" numCol="1" anchor="t" anchorCtr="0" compatLnSpc="1">
              <a:prstTxWarp prst="textNoShape">
                <a:avLst/>
              </a:prstTxWarp>
            </a:bodyPr>
            <a:lstStyle/>
            <a:p>
              <a:endParaRPr lang="en-SG" sz="2200" dirty="0">
                <a:solidFill>
                  <a:srgbClr val="000000"/>
                </a:solidFill>
              </a:endParaRPr>
            </a:p>
          </p:txBody>
        </p:sp>
        <p:sp>
          <p:nvSpPr>
            <p:cNvPr id="48" name="Rectangle 130"/>
            <p:cNvSpPr>
              <a:spLocks noChangeArrowheads="1"/>
            </p:cNvSpPr>
            <p:nvPr/>
          </p:nvSpPr>
          <p:spPr bwMode="auto">
            <a:xfrm>
              <a:off x="2681288" y="3394076"/>
              <a:ext cx="30163" cy="71438"/>
            </a:xfrm>
            <a:prstGeom prst="rect">
              <a:avLst/>
            </a:prstGeom>
            <a:grpFill/>
            <a:ln w="9525">
              <a:noFill/>
              <a:miter lim="800000"/>
              <a:headEnd/>
              <a:tailEnd/>
            </a:ln>
          </p:spPr>
          <p:txBody>
            <a:bodyPr vert="horz" wrap="square" lIns="84406" tIns="42203" rIns="84406" bIns="42203" numCol="1" anchor="t" anchorCtr="0" compatLnSpc="1">
              <a:prstTxWarp prst="textNoShape">
                <a:avLst/>
              </a:prstTxWarp>
            </a:bodyPr>
            <a:lstStyle/>
            <a:p>
              <a:endParaRPr lang="en-SG" sz="2200" dirty="0">
                <a:solidFill>
                  <a:srgbClr val="000000"/>
                </a:solidFill>
              </a:endParaRPr>
            </a:p>
          </p:txBody>
        </p:sp>
        <p:sp>
          <p:nvSpPr>
            <p:cNvPr id="49" name="Freeform 131"/>
            <p:cNvSpPr>
              <a:spLocks/>
            </p:cNvSpPr>
            <p:nvPr/>
          </p:nvSpPr>
          <p:spPr bwMode="auto">
            <a:xfrm>
              <a:off x="2565401" y="3394076"/>
              <a:ext cx="33338" cy="71438"/>
            </a:xfrm>
            <a:custGeom>
              <a:avLst/>
              <a:gdLst/>
              <a:ahLst/>
              <a:cxnLst>
                <a:cxn ang="0">
                  <a:pos x="0" y="3"/>
                </a:cxn>
                <a:cxn ang="0">
                  <a:pos x="0" y="22"/>
                </a:cxn>
                <a:cxn ang="0">
                  <a:pos x="4" y="26"/>
                </a:cxn>
                <a:cxn ang="0">
                  <a:pos x="12" y="26"/>
                </a:cxn>
                <a:cxn ang="0">
                  <a:pos x="12" y="0"/>
                </a:cxn>
                <a:cxn ang="0">
                  <a:pos x="4" y="0"/>
                </a:cxn>
                <a:cxn ang="0">
                  <a:pos x="0" y="3"/>
                </a:cxn>
              </a:cxnLst>
              <a:rect l="0" t="0" r="r" b="b"/>
              <a:pathLst>
                <a:path w="12" h="26">
                  <a:moveTo>
                    <a:pt x="0" y="3"/>
                  </a:moveTo>
                  <a:cubicBezTo>
                    <a:pt x="0" y="22"/>
                    <a:pt x="0" y="22"/>
                    <a:pt x="0" y="22"/>
                  </a:cubicBezTo>
                  <a:cubicBezTo>
                    <a:pt x="0" y="24"/>
                    <a:pt x="2" y="26"/>
                    <a:pt x="4" y="26"/>
                  </a:cubicBezTo>
                  <a:cubicBezTo>
                    <a:pt x="12" y="26"/>
                    <a:pt x="12" y="26"/>
                    <a:pt x="12" y="26"/>
                  </a:cubicBezTo>
                  <a:cubicBezTo>
                    <a:pt x="12" y="0"/>
                    <a:pt x="12" y="0"/>
                    <a:pt x="12" y="0"/>
                  </a:cubicBezTo>
                  <a:cubicBezTo>
                    <a:pt x="4" y="0"/>
                    <a:pt x="4" y="0"/>
                    <a:pt x="4" y="0"/>
                  </a:cubicBezTo>
                  <a:cubicBezTo>
                    <a:pt x="2" y="0"/>
                    <a:pt x="0" y="1"/>
                    <a:pt x="0" y="3"/>
                  </a:cubicBezTo>
                  <a:close/>
                </a:path>
              </a:pathLst>
            </a:custGeom>
            <a:grpFill/>
            <a:ln w="9525">
              <a:noFill/>
              <a:round/>
              <a:headEnd/>
              <a:tailEnd/>
            </a:ln>
          </p:spPr>
          <p:txBody>
            <a:bodyPr vert="horz" wrap="square" lIns="84406" tIns="42203" rIns="84406" bIns="42203" numCol="1" anchor="t" anchorCtr="0" compatLnSpc="1">
              <a:prstTxWarp prst="textNoShape">
                <a:avLst/>
              </a:prstTxWarp>
            </a:bodyPr>
            <a:lstStyle/>
            <a:p>
              <a:endParaRPr lang="en-SG" sz="2200" dirty="0">
                <a:solidFill>
                  <a:srgbClr val="000000"/>
                </a:solidFill>
              </a:endParaRPr>
            </a:p>
          </p:txBody>
        </p:sp>
        <p:sp>
          <p:nvSpPr>
            <p:cNvPr id="50" name="Rectangle 132"/>
            <p:cNvSpPr>
              <a:spLocks noChangeArrowheads="1"/>
            </p:cNvSpPr>
            <p:nvPr/>
          </p:nvSpPr>
          <p:spPr bwMode="auto">
            <a:xfrm>
              <a:off x="2625726" y="3394076"/>
              <a:ext cx="28575" cy="71438"/>
            </a:xfrm>
            <a:prstGeom prst="rect">
              <a:avLst/>
            </a:prstGeom>
            <a:grpFill/>
            <a:ln w="9525">
              <a:noFill/>
              <a:miter lim="800000"/>
              <a:headEnd/>
              <a:tailEnd/>
            </a:ln>
          </p:spPr>
          <p:txBody>
            <a:bodyPr vert="horz" wrap="square" lIns="84406" tIns="42203" rIns="84406" bIns="42203" numCol="1" anchor="t" anchorCtr="0" compatLnSpc="1">
              <a:prstTxWarp prst="textNoShape">
                <a:avLst/>
              </a:prstTxWarp>
            </a:bodyPr>
            <a:lstStyle/>
            <a:p>
              <a:endParaRPr lang="en-SG" sz="2200" dirty="0">
                <a:solidFill>
                  <a:srgbClr val="000000"/>
                </a:solidFill>
              </a:endParaRPr>
            </a:p>
          </p:txBody>
        </p:sp>
        <p:sp>
          <p:nvSpPr>
            <p:cNvPr id="51" name="Rectangle 133"/>
            <p:cNvSpPr>
              <a:spLocks noChangeArrowheads="1"/>
            </p:cNvSpPr>
            <p:nvPr/>
          </p:nvSpPr>
          <p:spPr bwMode="auto">
            <a:xfrm>
              <a:off x="2738438" y="3394076"/>
              <a:ext cx="30163" cy="71438"/>
            </a:xfrm>
            <a:prstGeom prst="rect">
              <a:avLst/>
            </a:prstGeom>
            <a:grpFill/>
            <a:ln w="9525">
              <a:noFill/>
              <a:miter lim="800000"/>
              <a:headEnd/>
              <a:tailEnd/>
            </a:ln>
          </p:spPr>
          <p:txBody>
            <a:bodyPr vert="horz" wrap="square" lIns="84406" tIns="42203" rIns="84406" bIns="42203" numCol="1" anchor="t" anchorCtr="0" compatLnSpc="1">
              <a:prstTxWarp prst="textNoShape">
                <a:avLst/>
              </a:prstTxWarp>
            </a:bodyPr>
            <a:lstStyle/>
            <a:p>
              <a:endParaRPr lang="en-SG" sz="2200" dirty="0">
                <a:solidFill>
                  <a:srgbClr val="000000"/>
                </a:solidFill>
              </a:endParaRPr>
            </a:p>
          </p:txBody>
        </p:sp>
        <p:sp>
          <p:nvSpPr>
            <p:cNvPr id="52" name="Freeform 134"/>
            <p:cNvSpPr>
              <a:spLocks/>
            </p:cNvSpPr>
            <p:nvPr/>
          </p:nvSpPr>
          <p:spPr bwMode="auto">
            <a:xfrm>
              <a:off x="2795588" y="3427414"/>
              <a:ext cx="28575" cy="38100"/>
            </a:xfrm>
            <a:custGeom>
              <a:avLst/>
              <a:gdLst/>
              <a:ahLst/>
              <a:cxnLst>
                <a:cxn ang="0">
                  <a:pos x="0" y="0"/>
                </a:cxn>
                <a:cxn ang="0">
                  <a:pos x="0" y="14"/>
                </a:cxn>
                <a:cxn ang="0">
                  <a:pos x="11" y="14"/>
                </a:cxn>
                <a:cxn ang="0">
                  <a:pos x="11" y="12"/>
                </a:cxn>
                <a:cxn ang="0">
                  <a:pos x="0" y="0"/>
                </a:cxn>
              </a:cxnLst>
              <a:rect l="0" t="0" r="r" b="b"/>
              <a:pathLst>
                <a:path w="11" h="14">
                  <a:moveTo>
                    <a:pt x="0" y="0"/>
                  </a:moveTo>
                  <a:cubicBezTo>
                    <a:pt x="0" y="14"/>
                    <a:pt x="0" y="14"/>
                    <a:pt x="0" y="14"/>
                  </a:cubicBezTo>
                  <a:cubicBezTo>
                    <a:pt x="11" y="14"/>
                    <a:pt x="11" y="14"/>
                    <a:pt x="11" y="14"/>
                  </a:cubicBezTo>
                  <a:cubicBezTo>
                    <a:pt x="11" y="12"/>
                    <a:pt x="11" y="12"/>
                    <a:pt x="11" y="12"/>
                  </a:cubicBezTo>
                  <a:cubicBezTo>
                    <a:pt x="7" y="8"/>
                    <a:pt x="3" y="4"/>
                    <a:pt x="0" y="0"/>
                  </a:cubicBezTo>
                  <a:close/>
                </a:path>
              </a:pathLst>
            </a:custGeom>
            <a:grpFill/>
            <a:ln w="9525">
              <a:noFill/>
              <a:round/>
              <a:headEnd/>
              <a:tailEnd/>
            </a:ln>
          </p:spPr>
          <p:txBody>
            <a:bodyPr vert="horz" wrap="square" lIns="84406" tIns="42203" rIns="84406" bIns="42203" numCol="1" anchor="t" anchorCtr="0" compatLnSpc="1">
              <a:prstTxWarp prst="textNoShape">
                <a:avLst/>
              </a:prstTxWarp>
            </a:bodyPr>
            <a:lstStyle/>
            <a:p>
              <a:endParaRPr lang="en-SG" sz="2200" dirty="0">
                <a:solidFill>
                  <a:srgbClr val="000000"/>
                </a:solidFill>
              </a:endParaRPr>
            </a:p>
          </p:txBody>
        </p:sp>
        <p:sp>
          <p:nvSpPr>
            <p:cNvPr id="53" name="Freeform 135"/>
            <p:cNvSpPr>
              <a:spLocks noEditPoints="1"/>
            </p:cNvSpPr>
            <p:nvPr/>
          </p:nvSpPr>
          <p:spPr bwMode="auto">
            <a:xfrm>
              <a:off x="2814638" y="3216276"/>
              <a:ext cx="223838" cy="223838"/>
            </a:xfrm>
            <a:custGeom>
              <a:avLst/>
              <a:gdLst/>
              <a:ahLst/>
              <a:cxnLst>
                <a:cxn ang="0">
                  <a:pos x="42" y="0"/>
                </a:cxn>
                <a:cxn ang="0">
                  <a:pos x="0" y="41"/>
                </a:cxn>
                <a:cxn ang="0">
                  <a:pos x="42" y="83"/>
                </a:cxn>
                <a:cxn ang="0">
                  <a:pos x="83" y="41"/>
                </a:cxn>
                <a:cxn ang="0">
                  <a:pos x="42" y="0"/>
                </a:cxn>
                <a:cxn ang="0">
                  <a:pos x="51" y="65"/>
                </a:cxn>
                <a:cxn ang="0">
                  <a:pos x="45" y="68"/>
                </a:cxn>
                <a:cxn ang="0">
                  <a:pos x="45" y="71"/>
                </a:cxn>
                <a:cxn ang="0">
                  <a:pos x="38" y="71"/>
                </a:cxn>
                <a:cxn ang="0">
                  <a:pos x="38" y="68"/>
                </a:cxn>
                <a:cxn ang="0">
                  <a:pos x="31" y="62"/>
                </a:cxn>
                <a:cxn ang="0">
                  <a:pos x="28" y="53"/>
                </a:cxn>
                <a:cxn ang="0">
                  <a:pos x="36" y="53"/>
                </a:cxn>
                <a:cxn ang="0">
                  <a:pos x="38" y="59"/>
                </a:cxn>
                <a:cxn ang="0">
                  <a:pos x="42" y="61"/>
                </a:cxn>
                <a:cxn ang="0">
                  <a:pos x="46" y="58"/>
                </a:cxn>
                <a:cxn ang="0">
                  <a:pos x="47" y="55"/>
                </a:cxn>
                <a:cxn ang="0">
                  <a:pos x="44" y="48"/>
                </a:cxn>
                <a:cxn ang="0">
                  <a:pos x="37" y="41"/>
                </a:cxn>
                <a:cxn ang="0">
                  <a:pos x="31" y="35"/>
                </a:cxn>
                <a:cxn ang="0">
                  <a:pos x="29" y="27"/>
                </a:cxn>
                <a:cxn ang="0">
                  <a:pos x="31" y="20"/>
                </a:cxn>
                <a:cxn ang="0">
                  <a:pos x="38" y="15"/>
                </a:cxn>
                <a:cxn ang="0">
                  <a:pos x="38" y="11"/>
                </a:cxn>
                <a:cxn ang="0">
                  <a:pos x="45" y="11"/>
                </a:cxn>
                <a:cxn ang="0">
                  <a:pos x="45" y="15"/>
                </a:cxn>
                <a:cxn ang="0">
                  <a:pos x="50" y="17"/>
                </a:cxn>
                <a:cxn ang="0">
                  <a:pos x="54" y="26"/>
                </a:cxn>
                <a:cxn ang="0">
                  <a:pos x="47" y="28"/>
                </a:cxn>
                <a:cxn ang="0">
                  <a:pos x="45" y="23"/>
                </a:cxn>
                <a:cxn ang="0">
                  <a:pos x="42" y="21"/>
                </a:cxn>
                <a:cxn ang="0">
                  <a:pos x="38" y="23"/>
                </a:cxn>
                <a:cxn ang="0">
                  <a:pos x="37" y="27"/>
                </a:cxn>
                <a:cxn ang="0">
                  <a:pos x="41" y="34"/>
                </a:cxn>
                <a:cxn ang="0">
                  <a:pos x="44" y="38"/>
                </a:cxn>
                <a:cxn ang="0">
                  <a:pos x="48" y="41"/>
                </a:cxn>
                <a:cxn ang="0">
                  <a:pos x="52" y="47"/>
                </a:cxn>
                <a:cxn ang="0">
                  <a:pos x="55" y="54"/>
                </a:cxn>
                <a:cxn ang="0">
                  <a:pos x="51" y="65"/>
                </a:cxn>
              </a:cxnLst>
              <a:rect l="0" t="0" r="r" b="b"/>
              <a:pathLst>
                <a:path w="83" h="83">
                  <a:moveTo>
                    <a:pt x="42" y="0"/>
                  </a:moveTo>
                  <a:cubicBezTo>
                    <a:pt x="18" y="0"/>
                    <a:pt x="0" y="18"/>
                    <a:pt x="0" y="41"/>
                  </a:cubicBezTo>
                  <a:cubicBezTo>
                    <a:pt x="0" y="64"/>
                    <a:pt x="18" y="83"/>
                    <a:pt x="42" y="83"/>
                  </a:cubicBezTo>
                  <a:cubicBezTo>
                    <a:pt x="65" y="83"/>
                    <a:pt x="83" y="64"/>
                    <a:pt x="83" y="41"/>
                  </a:cubicBezTo>
                  <a:cubicBezTo>
                    <a:pt x="83" y="18"/>
                    <a:pt x="65" y="0"/>
                    <a:pt x="42" y="0"/>
                  </a:cubicBezTo>
                  <a:close/>
                  <a:moveTo>
                    <a:pt x="51" y="65"/>
                  </a:moveTo>
                  <a:cubicBezTo>
                    <a:pt x="49" y="66"/>
                    <a:pt x="47" y="67"/>
                    <a:pt x="45" y="68"/>
                  </a:cubicBezTo>
                  <a:cubicBezTo>
                    <a:pt x="45" y="71"/>
                    <a:pt x="45" y="71"/>
                    <a:pt x="45" y="71"/>
                  </a:cubicBezTo>
                  <a:cubicBezTo>
                    <a:pt x="38" y="71"/>
                    <a:pt x="38" y="71"/>
                    <a:pt x="38" y="71"/>
                  </a:cubicBezTo>
                  <a:cubicBezTo>
                    <a:pt x="38" y="68"/>
                    <a:pt x="38" y="68"/>
                    <a:pt x="38" y="68"/>
                  </a:cubicBezTo>
                  <a:cubicBezTo>
                    <a:pt x="35" y="67"/>
                    <a:pt x="33" y="65"/>
                    <a:pt x="31" y="62"/>
                  </a:cubicBezTo>
                  <a:cubicBezTo>
                    <a:pt x="29" y="59"/>
                    <a:pt x="29" y="56"/>
                    <a:pt x="28" y="53"/>
                  </a:cubicBezTo>
                  <a:cubicBezTo>
                    <a:pt x="36" y="53"/>
                    <a:pt x="36" y="53"/>
                    <a:pt x="36" y="53"/>
                  </a:cubicBezTo>
                  <a:cubicBezTo>
                    <a:pt x="36" y="56"/>
                    <a:pt x="37" y="58"/>
                    <a:pt x="38" y="59"/>
                  </a:cubicBezTo>
                  <a:cubicBezTo>
                    <a:pt x="39" y="60"/>
                    <a:pt x="40" y="61"/>
                    <a:pt x="42" y="61"/>
                  </a:cubicBezTo>
                  <a:cubicBezTo>
                    <a:pt x="43" y="61"/>
                    <a:pt x="45" y="60"/>
                    <a:pt x="46" y="58"/>
                  </a:cubicBezTo>
                  <a:cubicBezTo>
                    <a:pt x="46" y="57"/>
                    <a:pt x="47" y="56"/>
                    <a:pt x="47" y="55"/>
                  </a:cubicBezTo>
                  <a:cubicBezTo>
                    <a:pt x="47" y="52"/>
                    <a:pt x="46" y="50"/>
                    <a:pt x="44" y="48"/>
                  </a:cubicBezTo>
                  <a:cubicBezTo>
                    <a:pt x="42" y="47"/>
                    <a:pt x="40" y="44"/>
                    <a:pt x="37" y="41"/>
                  </a:cubicBezTo>
                  <a:cubicBezTo>
                    <a:pt x="34" y="39"/>
                    <a:pt x="32" y="37"/>
                    <a:pt x="31" y="35"/>
                  </a:cubicBezTo>
                  <a:cubicBezTo>
                    <a:pt x="30" y="33"/>
                    <a:pt x="29" y="30"/>
                    <a:pt x="29" y="27"/>
                  </a:cubicBezTo>
                  <a:cubicBezTo>
                    <a:pt x="29" y="25"/>
                    <a:pt x="30" y="22"/>
                    <a:pt x="31" y="20"/>
                  </a:cubicBezTo>
                  <a:cubicBezTo>
                    <a:pt x="33" y="17"/>
                    <a:pt x="35" y="15"/>
                    <a:pt x="38" y="15"/>
                  </a:cubicBezTo>
                  <a:cubicBezTo>
                    <a:pt x="38" y="11"/>
                    <a:pt x="38" y="11"/>
                    <a:pt x="38" y="11"/>
                  </a:cubicBezTo>
                  <a:cubicBezTo>
                    <a:pt x="45" y="11"/>
                    <a:pt x="45" y="11"/>
                    <a:pt x="45" y="11"/>
                  </a:cubicBezTo>
                  <a:cubicBezTo>
                    <a:pt x="45" y="15"/>
                    <a:pt x="45" y="15"/>
                    <a:pt x="45" y="15"/>
                  </a:cubicBezTo>
                  <a:cubicBezTo>
                    <a:pt x="47" y="15"/>
                    <a:pt x="49" y="16"/>
                    <a:pt x="50" y="17"/>
                  </a:cubicBezTo>
                  <a:cubicBezTo>
                    <a:pt x="53" y="20"/>
                    <a:pt x="54" y="23"/>
                    <a:pt x="54" y="26"/>
                  </a:cubicBezTo>
                  <a:cubicBezTo>
                    <a:pt x="47" y="28"/>
                    <a:pt x="47" y="28"/>
                    <a:pt x="47" y="28"/>
                  </a:cubicBezTo>
                  <a:cubicBezTo>
                    <a:pt x="46" y="26"/>
                    <a:pt x="46" y="24"/>
                    <a:pt x="45" y="23"/>
                  </a:cubicBezTo>
                  <a:cubicBezTo>
                    <a:pt x="44" y="22"/>
                    <a:pt x="43" y="21"/>
                    <a:pt x="42" y="21"/>
                  </a:cubicBezTo>
                  <a:cubicBezTo>
                    <a:pt x="40" y="21"/>
                    <a:pt x="39" y="22"/>
                    <a:pt x="38" y="23"/>
                  </a:cubicBezTo>
                  <a:cubicBezTo>
                    <a:pt x="38" y="24"/>
                    <a:pt x="37" y="26"/>
                    <a:pt x="37" y="27"/>
                  </a:cubicBezTo>
                  <a:cubicBezTo>
                    <a:pt x="37" y="30"/>
                    <a:pt x="39" y="32"/>
                    <a:pt x="41" y="34"/>
                  </a:cubicBezTo>
                  <a:cubicBezTo>
                    <a:pt x="41" y="35"/>
                    <a:pt x="42" y="36"/>
                    <a:pt x="44" y="38"/>
                  </a:cubicBezTo>
                  <a:cubicBezTo>
                    <a:pt x="46" y="39"/>
                    <a:pt x="47" y="40"/>
                    <a:pt x="48" y="41"/>
                  </a:cubicBezTo>
                  <a:cubicBezTo>
                    <a:pt x="50" y="43"/>
                    <a:pt x="51" y="45"/>
                    <a:pt x="52" y="47"/>
                  </a:cubicBezTo>
                  <a:cubicBezTo>
                    <a:pt x="54" y="50"/>
                    <a:pt x="55" y="52"/>
                    <a:pt x="55" y="54"/>
                  </a:cubicBezTo>
                  <a:cubicBezTo>
                    <a:pt x="55" y="59"/>
                    <a:pt x="53" y="62"/>
                    <a:pt x="51" y="65"/>
                  </a:cubicBezTo>
                  <a:close/>
                </a:path>
              </a:pathLst>
            </a:custGeom>
            <a:grpFill/>
            <a:ln w="9525">
              <a:noFill/>
              <a:round/>
              <a:headEnd/>
              <a:tailEnd/>
            </a:ln>
          </p:spPr>
          <p:txBody>
            <a:bodyPr vert="horz" wrap="square" lIns="84406" tIns="42203" rIns="84406" bIns="42203" numCol="1" anchor="t" anchorCtr="0" compatLnSpc="1">
              <a:prstTxWarp prst="textNoShape">
                <a:avLst/>
              </a:prstTxWarp>
            </a:bodyPr>
            <a:lstStyle/>
            <a:p>
              <a:endParaRPr lang="en-SG" sz="2200" dirty="0">
                <a:solidFill>
                  <a:srgbClr val="000000"/>
                </a:solidFill>
              </a:endParaRPr>
            </a:p>
          </p:txBody>
        </p:sp>
        <p:sp>
          <p:nvSpPr>
            <p:cNvPr id="54" name="Freeform 136"/>
            <p:cNvSpPr>
              <a:spLocks noEditPoints="1"/>
            </p:cNvSpPr>
            <p:nvPr/>
          </p:nvSpPr>
          <p:spPr bwMode="auto">
            <a:xfrm>
              <a:off x="2784476" y="3187701"/>
              <a:ext cx="282575" cy="282575"/>
            </a:xfrm>
            <a:custGeom>
              <a:avLst/>
              <a:gdLst/>
              <a:ahLst/>
              <a:cxnLst>
                <a:cxn ang="0">
                  <a:pos x="53" y="0"/>
                </a:cxn>
                <a:cxn ang="0">
                  <a:pos x="0" y="52"/>
                </a:cxn>
                <a:cxn ang="0">
                  <a:pos x="53" y="105"/>
                </a:cxn>
                <a:cxn ang="0">
                  <a:pos x="105" y="52"/>
                </a:cxn>
                <a:cxn ang="0">
                  <a:pos x="53" y="0"/>
                </a:cxn>
                <a:cxn ang="0">
                  <a:pos x="53" y="97"/>
                </a:cxn>
                <a:cxn ang="0">
                  <a:pos x="7" y="52"/>
                </a:cxn>
                <a:cxn ang="0">
                  <a:pos x="53" y="7"/>
                </a:cxn>
                <a:cxn ang="0">
                  <a:pos x="98" y="52"/>
                </a:cxn>
                <a:cxn ang="0">
                  <a:pos x="53" y="97"/>
                </a:cxn>
              </a:cxnLst>
              <a:rect l="0" t="0" r="r" b="b"/>
              <a:pathLst>
                <a:path w="105" h="105">
                  <a:moveTo>
                    <a:pt x="53" y="0"/>
                  </a:moveTo>
                  <a:cubicBezTo>
                    <a:pt x="24" y="0"/>
                    <a:pt x="0" y="23"/>
                    <a:pt x="0" y="52"/>
                  </a:cubicBezTo>
                  <a:cubicBezTo>
                    <a:pt x="0" y="81"/>
                    <a:pt x="24" y="105"/>
                    <a:pt x="53" y="105"/>
                  </a:cubicBezTo>
                  <a:cubicBezTo>
                    <a:pt x="82" y="105"/>
                    <a:pt x="105" y="81"/>
                    <a:pt x="105" y="52"/>
                  </a:cubicBezTo>
                  <a:cubicBezTo>
                    <a:pt x="105" y="23"/>
                    <a:pt x="82" y="0"/>
                    <a:pt x="53" y="0"/>
                  </a:cubicBezTo>
                  <a:close/>
                  <a:moveTo>
                    <a:pt x="53" y="97"/>
                  </a:moveTo>
                  <a:cubicBezTo>
                    <a:pt x="28" y="97"/>
                    <a:pt x="7" y="77"/>
                    <a:pt x="7" y="52"/>
                  </a:cubicBezTo>
                  <a:cubicBezTo>
                    <a:pt x="7" y="27"/>
                    <a:pt x="28" y="7"/>
                    <a:pt x="53" y="7"/>
                  </a:cubicBezTo>
                  <a:cubicBezTo>
                    <a:pt x="77" y="7"/>
                    <a:pt x="98" y="27"/>
                    <a:pt x="98" y="52"/>
                  </a:cubicBezTo>
                  <a:cubicBezTo>
                    <a:pt x="98" y="77"/>
                    <a:pt x="77" y="97"/>
                    <a:pt x="53" y="97"/>
                  </a:cubicBezTo>
                  <a:close/>
                </a:path>
              </a:pathLst>
            </a:custGeom>
            <a:grpFill/>
            <a:ln w="9525">
              <a:noFill/>
              <a:round/>
              <a:headEnd/>
              <a:tailEnd/>
            </a:ln>
          </p:spPr>
          <p:txBody>
            <a:bodyPr vert="horz" wrap="square" lIns="84406" tIns="42203" rIns="84406" bIns="42203" numCol="1" anchor="t" anchorCtr="0" compatLnSpc="1">
              <a:prstTxWarp prst="textNoShape">
                <a:avLst/>
              </a:prstTxWarp>
            </a:bodyPr>
            <a:lstStyle/>
            <a:p>
              <a:endParaRPr lang="en-SG" sz="2200" dirty="0">
                <a:solidFill>
                  <a:srgbClr val="000000"/>
                </a:solidFill>
              </a:endParaRPr>
            </a:p>
          </p:txBody>
        </p:sp>
      </p:grpSp>
      <p:grpSp>
        <p:nvGrpSpPr>
          <p:cNvPr id="56" name="Group 263"/>
          <p:cNvGrpSpPr/>
          <p:nvPr/>
        </p:nvGrpSpPr>
        <p:grpSpPr>
          <a:xfrm>
            <a:off x="671094" y="3889547"/>
            <a:ext cx="620568" cy="523143"/>
            <a:chOff x="1462088" y="2416176"/>
            <a:chExt cx="628649" cy="566738"/>
          </a:xfrm>
          <a:solidFill>
            <a:schemeClr val="accent4"/>
          </a:solidFill>
        </p:grpSpPr>
        <p:sp>
          <p:nvSpPr>
            <p:cNvPr id="57" name="Freeform 18"/>
            <p:cNvSpPr>
              <a:spLocks/>
            </p:cNvSpPr>
            <p:nvPr/>
          </p:nvSpPr>
          <p:spPr bwMode="auto">
            <a:xfrm>
              <a:off x="1766888" y="2517776"/>
              <a:ext cx="22225" cy="38100"/>
            </a:xfrm>
            <a:custGeom>
              <a:avLst/>
              <a:gdLst/>
              <a:ahLst/>
              <a:cxnLst>
                <a:cxn ang="0">
                  <a:pos x="8" y="24"/>
                </a:cxn>
                <a:cxn ang="0">
                  <a:pos x="0" y="6"/>
                </a:cxn>
                <a:cxn ang="0">
                  <a:pos x="6" y="0"/>
                </a:cxn>
                <a:cxn ang="0">
                  <a:pos x="9" y="0"/>
                </a:cxn>
                <a:cxn ang="0">
                  <a:pos x="14" y="6"/>
                </a:cxn>
                <a:cxn ang="0">
                  <a:pos x="8" y="24"/>
                </a:cxn>
              </a:cxnLst>
              <a:rect l="0" t="0" r="r" b="b"/>
              <a:pathLst>
                <a:path w="14" h="24">
                  <a:moveTo>
                    <a:pt x="8" y="24"/>
                  </a:moveTo>
                  <a:lnTo>
                    <a:pt x="0" y="6"/>
                  </a:lnTo>
                  <a:lnTo>
                    <a:pt x="6" y="0"/>
                  </a:lnTo>
                  <a:lnTo>
                    <a:pt x="9" y="0"/>
                  </a:lnTo>
                  <a:lnTo>
                    <a:pt x="14" y="6"/>
                  </a:lnTo>
                  <a:lnTo>
                    <a:pt x="8" y="24"/>
                  </a:lnTo>
                  <a:close/>
                </a:path>
              </a:pathLst>
            </a:custGeom>
            <a:grpFill/>
            <a:ln w="9525">
              <a:noFill/>
              <a:round/>
              <a:headEnd/>
              <a:tailEnd/>
            </a:ln>
          </p:spPr>
          <p:txBody>
            <a:bodyPr vert="horz" wrap="square" lIns="84406" tIns="42203" rIns="84406" bIns="42203" numCol="1" anchor="t" anchorCtr="0" compatLnSpc="1">
              <a:prstTxWarp prst="textNoShape">
                <a:avLst/>
              </a:prstTxWarp>
            </a:bodyPr>
            <a:lstStyle/>
            <a:p>
              <a:endParaRPr lang="en-GB" sz="2200" dirty="0">
                <a:solidFill>
                  <a:srgbClr val="000000"/>
                </a:solidFill>
              </a:endParaRPr>
            </a:p>
          </p:txBody>
        </p:sp>
        <p:sp>
          <p:nvSpPr>
            <p:cNvPr id="58" name="Freeform 19"/>
            <p:cNvSpPr>
              <a:spLocks/>
            </p:cNvSpPr>
            <p:nvPr/>
          </p:nvSpPr>
          <p:spPr bwMode="auto">
            <a:xfrm>
              <a:off x="1687513" y="2516188"/>
              <a:ext cx="185737" cy="85725"/>
            </a:xfrm>
            <a:custGeom>
              <a:avLst/>
              <a:gdLst/>
              <a:ahLst/>
              <a:cxnLst>
                <a:cxn ang="0">
                  <a:pos x="361" y="2"/>
                </a:cxn>
                <a:cxn ang="0">
                  <a:pos x="283" y="215"/>
                </a:cxn>
                <a:cxn ang="0">
                  <a:pos x="199" y="0"/>
                </a:cxn>
                <a:cxn ang="0">
                  <a:pos x="16" y="262"/>
                </a:cxn>
                <a:cxn ang="0">
                  <a:pos x="538" y="262"/>
                </a:cxn>
                <a:cxn ang="0">
                  <a:pos x="361" y="2"/>
                </a:cxn>
              </a:cxnLst>
              <a:rect l="0" t="0" r="r" b="b"/>
              <a:pathLst>
                <a:path w="567" h="262">
                  <a:moveTo>
                    <a:pt x="361" y="2"/>
                  </a:moveTo>
                  <a:cubicBezTo>
                    <a:pt x="283" y="215"/>
                    <a:pt x="283" y="215"/>
                    <a:pt x="283" y="215"/>
                  </a:cubicBezTo>
                  <a:cubicBezTo>
                    <a:pt x="199" y="0"/>
                    <a:pt x="199" y="0"/>
                    <a:pt x="199" y="0"/>
                  </a:cubicBezTo>
                  <a:cubicBezTo>
                    <a:pt x="0" y="36"/>
                    <a:pt x="15" y="253"/>
                    <a:pt x="16" y="262"/>
                  </a:cubicBezTo>
                  <a:cubicBezTo>
                    <a:pt x="538" y="262"/>
                    <a:pt x="538" y="262"/>
                    <a:pt x="538" y="262"/>
                  </a:cubicBezTo>
                  <a:cubicBezTo>
                    <a:pt x="540" y="252"/>
                    <a:pt x="567" y="36"/>
                    <a:pt x="361" y="2"/>
                  </a:cubicBezTo>
                  <a:close/>
                </a:path>
              </a:pathLst>
            </a:custGeom>
            <a:grpFill/>
            <a:ln w="9525">
              <a:noFill/>
              <a:round/>
              <a:headEnd/>
              <a:tailEnd/>
            </a:ln>
          </p:spPr>
          <p:txBody>
            <a:bodyPr vert="horz" wrap="square" lIns="84406" tIns="42203" rIns="84406" bIns="42203" numCol="1" anchor="t" anchorCtr="0" compatLnSpc="1">
              <a:prstTxWarp prst="textNoShape">
                <a:avLst/>
              </a:prstTxWarp>
            </a:bodyPr>
            <a:lstStyle/>
            <a:p>
              <a:endParaRPr lang="en-GB" sz="2200" dirty="0">
                <a:solidFill>
                  <a:srgbClr val="000000"/>
                </a:solidFill>
              </a:endParaRPr>
            </a:p>
          </p:txBody>
        </p:sp>
        <p:sp>
          <p:nvSpPr>
            <p:cNvPr id="59" name="Oval 20"/>
            <p:cNvSpPr>
              <a:spLocks noChangeArrowheads="1"/>
            </p:cNvSpPr>
            <p:nvPr/>
          </p:nvSpPr>
          <p:spPr bwMode="auto">
            <a:xfrm>
              <a:off x="1733550" y="2416176"/>
              <a:ext cx="88900" cy="95250"/>
            </a:xfrm>
            <a:prstGeom prst="ellipse">
              <a:avLst/>
            </a:prstGeom>
            <a:grpFill/>
            <a:ln w="9525">
              <a:noFill/>
              <a:round/>
              <a:headEnd/>
              <a:tailEnd/>
            </a:ln>
          </p:spPr>
          <p:txBody>
            <a:bodyPr vert="horz" wrap="square" lIns="84406" tIns="42203" rIns="84406" bIns="42203" numCol="1" anchor="t" anchorCtr="0" compatLnSpc="1">
              <a:prstTxWarp prst="textNoShape">
                <a:avLst/>
              </a:prstTxWarp>
            </a:bodyPr>
            <a:lstStyle/>
            <a:p>
              <a:endParaRPr lang="en-GB" sz="2200" dirty="0">
                <a:solidFill>
                  <a:srgbClr val="000000"/>
                </a:solidFill>
              </a:endParaRPr>
            </a:p>
          </p:txBody>
        </p:sp>
        <p:sp>
          <p:nvSpPr>
            <p:cNvPr id="60" name="Freeform 21"/>
            <p:cNvSpPr>
              <a:spLocks/>
            </p:cNvSpPr>
            <p:nvPr/>
          </p:nvSpPr>
          <p:spPr bwMode="auto">
            <a:xfrm>
              <a:off x="1543050" y="2857501"/>
              <a:ext cx="22225" cy="36513"/>
            </a:xfrm>
            <a:custGeom>
              <a:avLst/>
              <a:gdLst/>
              <a:ahLst/>
              <a:cxnLst>
                <a:cxn ang="0">
                  <a:pos x="7" y="23"/>
                </a:cxn>
                <a:cxn ang="0">
                  <a:pos x="0" y="6"/>
                </a:cxn>
                <a:cxn ang="0">
                  <a:pos x="5" y="0"/>
                </a:cxn>
                <a:cxn ang="0">
                  <a:pos x="8" y="0"/>
                </a:cxn>
                <a:cxn ang="0">
                  <a:pos x="14" y="6"/>
                </a:cxn>
                <a:cxn ang="0">
                  <a:pos x="7" y="23"/>
                </a:cxn>
              </a:cxnLst>
              <a:rect l="0" t="0" r="r" b="b"/>
              <a:pathLst>
                <a:path w="14" h="23">
                  <a:moveTo>
                    <a:pt x="7" y="23"/>
                  </a:moveTo>
                  <a:lnTo>
                    <a:pt x="0" y="6"/>
                  </a:lnTo>
                  <a:lnTo>
                    <a:pt x="5" y="0"/>
                  </a:lnTo>
                  <a:lnTo>
                    <a:pt x="8" y="0"/>
                  </a:lnTo>
                  <a:lnTo>
                    <a:pt x="14" y="6"/>
                  </a:lnTo>
                  <a:lnTo>
                    <a:pt x="7" y="23"/>
                  </a:lnTo>
                  <a:close/>
                </a:path>
              </a:pathLst>
            </a:custGeom>
            <a:grpFill/>
            <a:ln w="9525">
              <a:noFill/>
              <a:round/>
              <a:headEnd/>
              <a:tailEnd/>
            </a:ln>
          </p:spPr>
          <p:txBody>
            <a:bodyPr vert="horz" wrap="square" lIns="84406" tIns="42203" rIns="84406" bIns="42203" numCol="1" anchor="t" anchorCtr="0" compatLnSpc="1">
              <a:prstTxWarp prst="textNoShape">
                <a:avLst/>
              </a:prstTxWarp>
            </a:bodyPr>
            <a:lstStyle/>
            <a:p>
              <a:endParaRPr lang="en-GB" sz="2200" dirty="0">
                <a:solidFill>
                  <a:srgbClr val="000000"/>
                </a:solidFill>
              </a:endParaRPr>
            </a:p>
          </p:txBody>
        </p:sp>
        <p:sp>
          <p:nvSpPr>
            <p:cNvPr id="61" name="Freeform 22"/>
            <p:cNvSpPr>
              <a:spLocks/>
            </p:cNvSpPr>
            <p:nvPr/>
          </p:nvSpPr>
          <p:spPr bwMode="auto">
            <a:xfrm>
              <a:off x="1462088" y="2855913"/>
              <a:ext cx="184150" cy="85725"/>
            </a:xfrm>
            <a:custGeom>
              <a:avLst/>
              <a:gdLst/>
              <a:ahLst/>
              <a:cxnLst>
                <a:cxn ang="0">
                  <a:pos x="355" y="0"/>
                </a:cxn>
                <a:cxn ang="0">
                  <a:pos x="282" y="215"/>
                </a:cxn>
                <a:cxn ang="0">
                  <a:pos x="199" y="1"/>
                </a:cxn>
                <a:cxn ang="0">
                  <a:pos x="15" y="262"/>
                </a:cxn>
                <a:cxn ang="0">
                  <a:pos x="537" y="262"/>
                </a:cxn>
                <a:cxn ang="0">
                  <a:pos x="355" y="0"/>
                </a:cxn>
              </a:cxnLst>
              <a:rect l="0" t="0" r="r" b="b"/>
              <a:pathLst>
                <a:path w="561" h="262">
                  <a:moveTo>
                    <a:pt x="355" y="0"/>
                  </a:moveTo>
                  <a:cubicBezTo>
                    <a:pt x="282" y="215"/>
                    <a:pt x="282" y="215"/>
                    <a:pt x="282" y="215"/>
                  </a:cubicBezTo>
                  <a:cubicBezTo>
                    <a:pt x="199" y="1"/>
                    <a:pt x="199" y="1"/>
                    <a:pt x="199" y="1"/>
                  </a:cubicBezTo>
                  <a:cubicBezTo>
                    <a:pt x="0" y="37"/>
                    <a:pt x="14" y="253"/>
                    <a:pt x="15" y="262"/>
                  </a:cubicBezTo>
                  <a:cubicBezTo>
                    <a:pt x="537" y="262"/>
                    <a:pt x="537" y="262"/>
                    <a:pt x="537" y="262"/>
                  </a:cubicBezTo>
                  <a:cubicBezTo>
                    <a:pt x="538" y="252"/>
                    <a:pt x="561" y="34"/>
                    <a:pt x="355" y="0"/>
                  </a:cubicBezTo>
                  <a:close/>
                </a:path>
              </a:pathLst>
            </a:custGeom>
            <a:grpFill/>
            <a:ln w="9525">
              <a:noFill/>
              <a:round/>
              <a:headEnd/>
              <a:tailEnd/>
            </a:ln>
          </p:spPr>
          <p:txBody>
            <a:bodyPr vert="horz" wrap="square" lIns="84406" tIns="42203" rIns="84406" bIns="42203" numCol="1" anchor="t" anchorCtr="0" compatLnSpc="1">
              <a:prstTxWarp prst="textNoShape">
                <a:avLst/>
              </a:prstTxWarp>
            </a:bodyPr>
            <a:lstStyle/>
            <a:p>
              <a:endParaRPr lang="en-GB" sz="2200" dirty="0">
                <a:solidFill>
                  <a:srgbClr val="000000"/>
                </a:solidFill>
              </a:endParaRPr>
            </a:p>
          </p:txBody>
        </p:sp>
        <p:sp>
          <p:nvSpPr>
            <p:cNvPr id="62" name="Oval 23"/>
            <p:cNvSpPr>
              <a:spLocks noChangeArrowheads="1"/>
            </p:cNvSpPr>
            <p:nvPr/>
          </p:nvSpPr>
          <p:spPr bwMode="auto">
            <a:xfrm>
              <a:off x="1509713" y="2755901"/>
              <a:ext cx="88900" cy="95250"/>
            </a:xfrm>
            <a:prstGeom prst="ellipse">
              <a:avLst/>
            </a:prstGeom>
            <a:grpFill/>
            <a:ln w="9525">
              <a:noFill/>
              <a:round/>
              <a:headEnd/>
              <a:tailEnd/>
            </a:ln>
          </p:spPr>
          <p:txBody>
            <a:bodyPr vert="horz" wrap="square" lIns="84406" tIns="42203" rIns="84406" bIns="42203" numCol="1" anchor="t" anchorCtr="0" compatLnSpc="1">
              <a:prstTxWarp prst="textNoShape">
                <a:avLst/>
              </a:prstTxWarp>
            </a:bodyPr>
            <a:lstStyle/>
            <a:p>
              <a:endParaRPr lang="en-GB" sz="2200" dirty="0">
                <a:solidFill>
                  <a:srgbClr val="000000"/>
                </a:solidFill>
              </a:endParaRPr>
            </a:p>
          </p:txBody>
        </p:sp>
        <p:sp>
          <p:nvSpPr>
            <p:cNvPr id="63" name="Freeform 24"/>
            <p:cNvSpPr>
              <a:spLocks/>
            </p:cNvSpPr>
            <p:nvPr/>
          </p:nvSpPr>
          <p:spPr bwMode="auto">
            <a:xfrm>
              <a:off x="1987550" y="2857501"/>
              <a:ext cx="22225" cy="38100"/>
            </a:xfrm>
            <a:custGeom>
              <a:avLst/>
              <a:gdLst/>
              <a:ahLst/>
              <a:cxnLst>
                <a:cxn ang="0">
                  <a:pos x="7" y="24"/>
                </a:cxn>
                <a:cxn ang="0">
                  <a:pos x="0" y="6"/>
                </a:cxn>
                <a:cxn ang="0">
                  <a:pos x="6" y="0"/>
                </a:cxn>
                <a:cxn ang="0">
                  <a:pos x="9" y="0"/>
                </a:cxn>
                <a:cxn ang="0">
                  <a:pos x="14" y="6"/>
                </a:cxn>
                <a:cxn ang="0">
                  <a:pos x="7" y="24"/>
                </a:cxn>
              </a:cxnLst>
              <a:rect l="0" t="0" r="r" b="b"/>
              <a:pathLst>
                <a:path w="14" h="24">
                  <a:moveTo>
                    <a:pt x="7" y="24"/>
                  </a:moveTo>
                  <a:lnTo>
                    <a:pt x="0" y="6"/>
                  </a:lnTo>
                  <a:lnTo>
                    <a:pt x="6" y="0"/>
                  </a:lnTo>
                  <a:lnTo>
                    <a:pt x="9" y="0"/>
                  </a:lnTo>
                  <a:lnTo>
                    <a:pt x="14" y="6"/>
                  </a:lnTo>
                  <a:lnTo>
                    <a:pt x="7" y="24"/>
                  </a:lnTo>
                  <a:close/>
                </a:path>
              </a:pathLst>
            </a:custGeom>
            <a:grpFill/>
            <a:ln w="9525">
              <a:noFill/>
              <a:round/>
              <a:headEnd/>
              <a:tailEnd/>
            </a:ln>
          </p:spPr>
          <p:txBody>
            <a:bodyPr vert="horz" wrap="square" lIns="84406" tIns="42203" rIns="84406" bIns="42203" numCol="1" anchor="t" anchorCtr="0" compatLnSpc="1">
              <a:prstTxWarp prst="textNoShape">
                <a:avLst/>
              </a:prstTxWarp>
            </a:bodyPr>
            <a:lstStyle/>
            <a:p>
              <a:endParaRPr lang="en-GB" sz="2200" dirty="0">
                <a:solidFill>
                  <a:srgbClr val="000000"/>
                </a:solidFill>
              </a:endParaRPr>
            </a:p>
          </p:txBody>
        </p:sp>
        <p:sp>
          <p:nvSpPr>
            <p:cNvPr id="64" name="Freeform 25"/>
            <p:cNvSpPr>
              <a:spLocks/>
            </p:cNvSpPr>
            <p:nvPr/>
          </p:nvSpPr>
          <p:spPr bwMode="auto">
            <a:xfrm>
              <a:off x="1908175" y="2855913"/>
              <a:ext cx="182562" cy="85725"/>
            </a:xfrm>
            <a:custGeom>
              <a:avLst/>
              <a:gdLst/>
              <a:ahLst/>
              <a:cxnLst>
                <a:cxn ang="0">
                  <a:pos x="353" y="0"/>
                </a:cxn>
                <a:cxn ang="0">
                  <a:pos x="281" y="215"/>
                </a:cxn>
                <a:cxn ang="0">
                  <a:pos x="199" y="1"/>
                </a:cxn>
                <a:cxn ang="0">
                  <a:pos x="15" y="262"/>
                </a:cxn>
                <a:cxn ang="0">
                  <a:pos x="536" y="262"/>
                </a:cxn>
                <a:cxn ang="0">
                  <a:pos x="353" y="0"/>
                </a:cxn>
              </a:cxnLst>
              <a:rect l="0" t="0" r="r" b="b"/>
              <a:pathLst>
                <a:path w="559" h="262">
                  <a:moveTo>
                    <a:pt x="353" y="0"/>
                  </a:moveTo>
                  <a:cubicBezTo>
                    <a:pt x="281" y="215"/>
                    <a:pt x="281" y="215"/>
                    <a:pt x="281" y="215"/>
                  </a:cubicBezTo>
                  <a:cubicBezTo>
                    <a:pt x="199" y="1"/>
                    <a:pt x="199" y="1"/>
                    <a:pt x="199" y="1"/>
                  </a:cubicBezTo>
                  <a:cubicBezTo>
                    <a:pt x="0" y="37"/>
                    <a:pt x="13" y="253"/>
                    <a:pt x="15" y="262"/>
                  </a:cubicBezTo>
                  <a:cubicBezTo>
                    <a:pt x="536" y="262"/>
                    <a:pt x="536" y="262"/>
                    <a:pt x="536" y="262"/>
                  </a:cubicBezTo>
                  <a:cubicBezTo>
                    <a:pt x="538" y="252"/>
                    <a:pt x="559" y="34"/>
                    <a:pt x="353" y="0"/>
                  </a:cubicBezTo>
                  <a:close/>
                </a:path>
              </a:pathLst>
            </a:custGeom>
            <a:grpFill/>
            <a:ln w="9525">
              <a:noFill/>
              <a:round/>
              <a:headEnd/>
              <a:tailEnd/>
            </a:ln>
          </p:spPr>
          <p:txBody>
            <a:bodyPr vert="horz" wrap="square" lIns="84406" tIns="42203" rIns="84406" bIns="42203" numCol="1" anchor="t" anchorCtr="0" compatLnSpc="1">
              <a:prstTxWarp prst="textNoShape">
                <a:avLst/>
              </a:prstTxWarp>
            </a:bodyPr>
            <a:lstStyle/>
            <a:p>
              <a:endParaRPr lang="en-GB" sz="2200" dirty="0">
                <a:solidFill>
                  <a:srgbClr val="000000"/>
                </a:solidFill>
              </a:endParaRPr>
            </a:p>
          </p:txBody>
        </p:sp>
        <p:sp>
          <p:nvSpPr>
            <p:cNvPr id="65" name="Oval 26"/>
            <p:cNvSpPr>
              <a:spLocks noChangeArrowheads="1"/>
            </p:cNvSpPr>
            <p:nvPr/>
          </p:nvSpPr>
          <p:spPr bwMode="auto">
            <a:xfrm>
              <a:off x="1954213" y="2755901"/>
              <a:ext cx="88900" cy="95250"/>
            </a:xfrm>
            <a:prstGeom prst="ellipse">
              <a:avLst/>
            </a:prstGeom>
            <a:grpFill/>
            <a:ln w="9525">
              <a:noFill/>
              <a:round/>
              <a:headEnd/>
              <a:tailEnd/>
            </a:ln>
          </p:spPr>
          <p:txBody>
            <a:bodyPr vert="horz" wrap="square" lIns="84406" tIns="42203" rIns="84406" bIns="42203" numCol="1" anchor="t" anchorCtr="0" compatLnSpc="1">
              <a:prstTxWarp prst="textNoShape">
                <a:avLst/>
              </a:prstTxWarp>
            </a:bodyPr>
            <a:lstStyle/>
            <a:p>
              <a:endParaRPr lang="en-GB" sz="2200" dirty="0">
                <a:solidFill>
                  <a:srgbClr val="000000"/>
                </a:solidFill>
              </a:endParaRPr>
            </a:p>
          </p:txBody>
        </p:sp>
        <p:sp>
          <p:nvSpPr>
            <p:cNvPr id="66" name="Oval 27"/>
            <p:cNvSpPr>
              <a:spLocks noChangeArrowheads="1"/>
            </p:cNvSpPr>
            <p:nvPr/>
          </p:nvSpPr>
          <p:spPr bwMode="auto">
            <a:xfrm>
              <a:off x="1931988" y="2601913"/>
              <a:ext cx="58737" cy="60325"/>
            </a:xfrm>
            <a:prstGeom prst="ellipse">
              <a:avLst/>
            </a:prstGeom>
            <a:grpFill/>
            <a:ln w="9525">
              <a:noFill/>
              <a:round/>
              <a:headEnd/>
              <a:tailEnd/>
            </a:ln>
          </p:spPr>
          <p:txBody>
            <a:bodyPr vert="horz" wrap="square" lIns="84406" tIns="42203" rIns="84406" bIns="42203" numCol="1" anchor="t" anchorCtr="0" compatLnSpc="1">
              <a:prstTxWarp prst="textNoShape">
                <a:avLst/>
              </a:prstTxWarp>
            </a:bodyPr>
            <a:lstStyle/>
            <a:p>
              <a:endParaRPr lang="en-GB" sz="2200" dirty="0">
                <a:solidFill>
                  <a:srgbClr val="000000"/>
                </a:solidFill>
              </a:endParaRPr>
            </a:p>
          </p:txBody>
        </p:sp>
        <p:sp>
          <p:nvSpPr>
            <p:cNvPr id="67" name="Oval 28"/>
            <p:cNvSpPr>
              <a:spLocks noChangeArrowheads="1"/>
            </p:cNvSpPr>
            <p:nvPr/>
          </p:nvSpPr>
          <p:spPr bwMode="auto">
            <a:xfrm>
              <a:off x="1744663" y="2924176"/>
              <a:ext cx="58737" cy="58738"/>
            </a:xfrm>
            <a:prstGeom prst="ellipse">
              <a:avLst/>
            </a:prstGeom>
            <a:grpFill/>
            <a:ln w="9525">
              <a:noFill/>
              <a:round/>
              <a:headEnd/>
              <a:tailEnd/>
            </a:ln>
          </p:spPr>
          <p:txBody>
            <a:bodyPr vert="horz" wrap="square" lIns="84406" tIns="42203" rIns="84406" bIns="42203" numCol="1" anchor="t" anchorCtr="0" compatLnSpc="1">
              <a:prstTxWarp prst="textNoShape">
                <a:avLst/>
              </a:prstTxWarp>
            </a:bodyPr>
            <a:lstStyle/>
            <a:p>
              <a:endParaRPr lang="en-GB" sz="2200" dirty="0">
                <a:solidFill>
                  <a:srgbClr val="000000"/>
                </a:solidFill>
              </a:endParaRPr>
            </a:p>
          </p:txBody>
        </p:sp>
        <p:sp>
          <p:nvSpPr>
            <p:cNvPr id="68" name="Oval 29"/>
            <p:cNvSpPr>
              <a:spLocks noChangeArrowheads="1"/>
            </p:cNvSpPr>
            <p:nvPr/>
          </p:nvSpPr>
          <p:spPr bwMode="auto">
            <a:xfrm>
              <a:off x="1851025" y="2928938"/>
              <a:ext cx="25400" cy="25400"/>
            </a:xfrm>
            <a:prstGeom prst="ellipse">
              <a:avLst/>
            </a:prstGeom>
            <a:grpFill/>
            <a:ln w="9525">
              <a:noFill/>
              <a:round/>
              <a:headEnd/>
              <a:tailEnd/>
            </a:ln>
          </p:spPr>
          <p:txBody>
            <a:bodyPr vert="horz" wrap="square" lIns="84406" tIns="42203" rIns="84406" bIns="42203" numCol="1" anchor="t" anchorCtr="0" compatLnSpc="1">
              <a:prstTxWarp prst="textNoShape">
                <a:avLst/>
              </a:prstTxWarp>
            </a:bodyPr>
            <a:lstStyle/>
            <a:p>
              <a:endParaRPr lang="en-GB" sz="2200" dirty="0">
                <a:solidFill>
                  <a:srgbClr val="000000"/>
                </a:solidFill>
              </a:endParaRPr>
            </a:p>
          </p:txBody>
        </p:sp>
        <p:sp>
          <p:nvSpPr>
            <p:cNvPr id="69" name="Oval 30"/>
            <p:cNvSpPr>
              <a:spLocks noChangeArrowheads="1"/>
            </p:cNvSpPr>
            <p:nvPr/>
          </p:nvSpPr>
          <p:spPr bwMode="auto">
            <a:xfrm>
              <a:off x="1971675" y="2703513"/>
              <a:ext cx="25400" cy="25400"/>
            </a:xfrm>
            <a:prstGeom prst="ellipse">
              <a:avLst/>
            </a:prstGeom>
            <a:grpFill/>
            <a:ln w="9525">
              <a:noFill/>
              <a:round/>
              <a:headEnd/>
              <a:tailEnd/>
            </a:ln>
          </p:spPr>
          <p:txBody>
            <a:bodyPr vert="horz" wrap="square" lIns="84406" tIns="42203" rIns="84406" bIns="42203" numCol="1" anchor="t" anchorCtr="0" compatLnSpc="1">
              <a:prstTxWarp prst="textNoShape">
                <a:avLst/>
              </a:prstTxWarp>
            </a:bodyPr>
            <a:lstStyle/>
            <a:p>
              <a:endParaRPr lang="en-GB" sz="2200" dirty="0">
                <a:solidFill>
                  <a:srgbClr val="000000"/>
                </a:solidFill>
              </a:endParaRPr>
            </a:p>
          </p:txBody>
        </p:sp>
        <p:sp>
          <p:nvSpPr>
            <p:cNvPr id="70" name="Oval 31"/>
            <p:cNvSpPr>
              <a:spLocks noChangeArrowheads="1"/>
            </p:cNvSpPr>
            <p:nvPr/>
          </p:nvSpPr>
          <p:spPr bwMode="auto">
            <a:xfrm>
              <a:off x="1554163" y="2701926"/>
              <a:ext cx="25400" cy="25400"/>
            </a:xfrm>
            <a:prstGeom prst="ellipse">
              <a:avLst/>
            </a:prstGeom>
            <a:grpFill/>
            <a:ln w="9525">
              <a:noFill/>
              <a:round/>
              <a:headEnd/>
              <a:tailEnd/>
            </a:ln>
          </p:spPr>
          <p:txBody>
            <a:bodyPr vert="horz" wrap="square" lIns="84406" tIns="42203" rIns="84406" bIns="42203" numCol="1" anchor="t" anchorCtr="0" compatLnSpc="1">
              <a:prstTxWarp prst="textNoShape">
                <a:avLst/>
              </a:prstTxWarp>
            </a:bodyPr>
            <a:lstStyle/>
            <a:p>
              <a:endParaRPr lang="en-GB" sz="2200" dirty="0">
                <a:solidFill>
                  <a:srgbClr val="000000"/>
                </a:solidFill>
              </a:endParaRPr>
            </a:p>
          </p:txBody>
        </p:sp>
        <p:sp>
          <p:nvSpPr>
            <p:cNvPr id="71" name="Oval 32"/>
            <p:cNvSpPr>
              <a:spLocks noChangeArrowheads="1"/>
            </p:cNvSpPr>
            <p:nvPr/>
          </p:nvSpPr>
          <p:spPr bwMode="auto">
            <a:xfrm>
              <a:off x="1881188" y="2559051"/>
              <a:ext cx="25400" cy="25400"/>
            </a:xfrm>
            <a:prstGeom prst="ellipse">
              <a:avLst/>
            </a:prstGeom>
            <a:grpFill/>
            <a:ln w="9525">
              <a:noFill/>
              <a:round/>
              <a:headEnd/>
              <a:tailEnd/>
            </a:ln>
          </p:spPr>
          <p:txBody>
            <a:bodyPr vert="horz" wrap="square" lIns="84406" tIns="42203" rIns="84406" bIns="42203" numCol="1" anchor="t" anchorCtr="0" compatLnSpc="1">
              <a:prstTxWarp prst="textNoShape">
                <a:avLst/>
              </a:prstTxWarp>
            </a:bodyPr>
            <a:lstStyle/>
            <a:p>
              <a:endParaRPr lang="en-GB" sz="2200" dirty="0">
                <a:solidFill>
                  <a:srgbClr val="000000"/>
                </a:solidFill>
              </a:endParaRPr>
            </a:p>
          </p:txBody>
        </p:sp>
        <p:sp>
          <p:nvSpPr>
            <p:cNvPr id="72" name="Oval 33"/>
            <p:cNvSpPr>
              <a:spLocks noChangeArrowheads="1"/>
            </p:cNvSpPr>
            <p:nvPr/>
          </p:nvSpPr>
          <p:spPr bwMode="auto">
            <a:xfrm>
              <a:off x="1643063" y="2559051"/>
              <a:ext cx="25400" cy="25400"/>
            </a:xfrm>
            <a:prstGeom prst="ellipse">
              <a:avLst/>
            </a:prstGeom>
            <a:grpFill/>
            <a:ln w="9525">
              <a:noFill/>
              <a:round/>
              <a:headEnd/>
              <a:tailEnd/>
            </a:ln>
          </p:spPr>
          <p:txBody>
            <a:bodyPr vert="horz" wrap="square" lIns="84406" tIns="42203" rIns="84406" bIns="42203" numCol="1" anchor="t" anchorCtr="0" compatLnSpc="1">
              <a:prstTxWarp prst="textNoShape">
                <a:avLst/>
              </a:prstTxWarp>
            </a:bodyPr>
            <a:lstStyle/>
            <a:p>
              <a:endParaRPr lang="en-GB" sz="2200" dirty="0">
                <a:solidFill>
                  <a:srgbClr val="000000"/>
                </a:solidFill>
              </a:endParaRPr>
            </a:p>
          </p:txBody>
        </p:sp>
        <p:sp>
          <p:nvSpPr>
            <p:cNvPr id="73" name="Oval 34"/>
            <p:cNvSpPr>
              <a:spLocks noChangeArrowheads="1"/>
            </p:cNvSpPr>
            <p:nvPr/>
          </p:nvSpPr>
          <p:spPr bwMode="auto">
            <a:xfrm>
              <a:off x="1674813" y="2928938"/>
              <a:ext cx="25400" cy="25400"/>
            </a:xfrm>
            <a:prstGeom prst="ellipse">
              <a:avLst/>
            </a:prstGeom>
            <a:grpFill/>
            <a:ln w="9525">
              <a:noFill/>
              <a:round/>
              <a:headEnd/>
              <a:tailEnd/>
            </a:ln>
          </p:spPr>
          <p:txBody>
            <a:bodyPr vert="horz" wrap="square" lIns="84406" tIns="42203" rIns="84406" bIns="42203" numCol="1" anchor="t" anchorCtr="0" compatLnSpc="1">
              <a:prstTxWarp prst="textNoShape">
                <a:avLst/>
              </a:prstTxWarp>
            </a:bodyPr>
            <a:lstStyle/>
            <a:p>
              <a:endParaRPr lang="en-GB" sz="2200" dirty="0">
                <a:solidFill>
                  <a:srgbClr val="000000"/>
                </a:solidFill>
              </a:endParaRPr>
            </a:p>
          </p:txBody>
        </p:sp>
        <p:sp>
          <p:nvSpPr>
            <p:cNvPr id="74" name="Oval 35"/>
            <p:cNvSpPr>
              <a:spLocks noChangeArrowheads="1"/>
            </p:cNvSpPr>
            <p:nvPr/>
          </p:nvSpPr>
          <p:spPr bwMode="auto">
            <a:xfrm>
              <a:off x="1563688" y="2601913"/>
              <a:ext cx="58737" cy="60325"/>
            </a:xfrm>
            <a:prstGeom prst="ellipse">
              <a:avLst/>
            </a:prstGeom>
            <a:grpFill/>
            <a:ln w="9525">
              <a:noFill/>
              <a:round/>
              <a:headEnd/>
              <a:tailEnd/>
            </a:ln>
          </p:spPr>
          <p:txBody>
            <a:bodyPr vert="horz" wrap="square" lIns="84406" tIns="42203" rIns="84406" bIns="42203" numCol="1" anchor="t" anchorCtr="0" compatLnSpc="1">
              <a:prstTxWarp prst="textNoShape">
                <a:avLst/>
              </a:prstTxWarp>
            </a:bodyPr>
            <a:lstStyle/>
            <a:p>
              <a:endParaRPr lang="en-GB" sz="2200" dirty="0">
                <a:solidFill>
                  <a:srgbClr val="000000"/>
                </a:solidFill>
              </a:endParaRPr>
            </a:p>
          </p:txBody>
        </p:sp>
      </p:grpSp>
      <p:sp>
        <p:nvSpPr>
          <p:cNvPr id="75" name="Rounded Rectangle 74"/>
          <p:cNvSpPr/>
          <p:nvPr/>
        </p:nvSpPr>
        <p:spPr>
          <a:xfrm>
            <a:off x="1642277" y="4679337"/>
            <a:ext cx="6788684" cy="912722"/>
          </a:xfrm>
          <a:prstGeom prst="roundRect">
            <a:avLst>
              <a:gd name="adj" fmla="val 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32308" rtlCol="0" anchor="ctr"/>
          <a:lstStyle/>
          <a:p>
            <a:r>
              <a:rPr lang="en-SG" sz="2000" b="1" dirty="0">
                <a:solidFill>
                  <a:prstClr val="white"/>
                </a:solidFill>
              </a:rPr>
              <a:t>Sale and leaseback arrangements are no longer off balance-sheet arrangements under </a:t>
            </a:r>
            <a:r>
              <a:rPr lang="en-SG" sz="2000" b="1" dirty="0" smtClean="0">
                <a:solidFill>
                  <a:prstClr val="white"/>
                </a:solidFill>
              </a:rPr>
              <a:t>IFRS 16</a:t>
            </a:r>
            <a:endParaRPr lang="en-SG" sz="2000" b="1" dirty="0">
              <a:solidFill>
                <a:prstClr val="white"/>
              </a:solidFill>
            </a:endParaRPr>
          </a:p>
        </p:txBody>
      </p:sp>
    </p:spTree>
    <p:extLst>
      <p:ext uri="{BB962C8B-B14F-4D97-AF65-F5344CB8AC3E}">
        <p14:creationId xmlns:p14="http://schemas.microsoft.com/office/powerpoint/2010/main" xmlns="" val="164367211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date / early adoption</a:t>
            </a:r>
            <a:endParaRPr lang="en-GB" dirty="0"/>
          </a:p>
        </p:txBody>
      </p:sp>
      <p:sp>
        <p:nvSpPr>
          <p:cNvPr id="11" name="Chevron 10"/>
          <p:cNvSpPr>
            <a:spLocks/>
          </p:cNvSpPr>
          <p:nvPr/>
        </p:nvSpPr>
        <p:spPr bwMode="gray">
          <a:xfrm>
            <a:off x="923814" y="2827877"/>
            <a:ext cx="7184762" cy="496930"/>
          </a:xfrm>
          <a:prstGeom prst="chevron">
            <a:avLst>
              <a:gd name="adj" fmla="val 29000"/>
            </a:avLst>
          </a:prstGeom>
          <a:solidFill>
            <a:srgbClr val="00338D"/>
          </a:solidFill>
          <a:ln>
            <a:noFill/>
            <a:headEnd/>
            <a:tailEnd/>
          </a:ln>
          <a:effectLst/>
        </p:spPr>
        <p:style>
          <a:lnRef idx="0">
            <a:schemeClr val="accent5"/>
          </a:lnRef>
          <a:fillRef idx="3">
            <a:schemeClr val="accent5"/>
          </a:fillRef>
          <a:effectRef idx="3">
            <a:schemeClr val="accent5"/>
          </a:effectRef>
          <a:fontRef idx="minor">
            <a:schemeClr val="lt1"/>
          </a:fontRef>
        </p:style>
        <p:txBody>
          <a:bodyPr wrap="square" lIns="108000" tIns="54000" rIns="54000" bIns="54000" rtlCol="0" anchor="ctr"/>
          <a:lstStyle/>
          <a:p>
            <a:pPr>
              <a:spcBef>
                <a:spcPct val="0"/>
              </a:spcBef>
            </a:pPr>
            <a:endParaRPr lang="en-GB" sz="1200" b="1" dirty="0">
              <a:solidFill>
                <a:srgbClr val="FFFFFF"/>
              </a:solidFill>
            </a:endParaRPr>
          </a:p>
        </p:txBody>
      </p:sp>
      <p:sp>
        <p:nvSpPr>
          <p:cNvPr id="35" name="TextBox 34"/>
          <p:cNvSpPr txBox="1"/>
          <p:nvPr/>
        </p:nvSpPr>
        <p:spPr>
          <a:xfrm>
            <a:off x="725209" y="2491344"/>
            <a:ext cx="1598730" cy="276999"/>
          </a:xfrm>
          <a:prstGeom prst="rect">
            <a:avLst/>
          </a:prstGeom>
        </p:spPr>
        <p:txBody>
          <a:bodyPr wrap="square" rtlCol="0">
            <a:spAutoFit/>
          </a:bodyPr>
          <a:lstStyle/>
          <a:p>
            <a:pPr algn="ctr" defTabSz="762000" eaLnBrk="0" hangingPunct="0">
              <a:spcBef>
                <a:spcPct val="10000"/>
              </a:spcBef>
            </a:pPr>
            <a:r>
              <a:rPr lang="en-US" sz="1200" dirty="0" smtClean="0">
                <a:solidFill>
                  <a:schemeClr val="tx2"/>
                </a:solidFill>
                <a:cs typeface="Arial" pitchFamily="34" charset="0"/>
              </a:rPr>
              <a:t>13 Jan 2016</a:t>
            </a:r>
            <a:endParaRPr lang="en-US" sz="1200" dirty="0">
              <a:solidFill>
                <a:schemeClr val="tx2"/>
              </a:solidFill>
              <a:cs typeface="Arial" pitchFamily="34" charset="0"/>
            </a:endParaRPr>
          </a:p>
        </p:txBody>
      </p:sp>
      <p:grpSp>
        <p:nvGrpSpPr>
          <p:cNvPr id="36" name="Group 35"/>
          <p:cNvGrpSpPr/>
          <p:nvPr/>
        </p:nvGrpSpPr>
        <p:grpSpPr>
          <a:xfrm>
            <a:off x="2641439" y="2932516"/>
            <a:ext cx="274320" cy="274320"/>
            <a:chOff x="2470336" y="2941291"/>
            <a:chExt cx="312109" cy="329379"/>
          </a:xfrm>
        </p:grpSpPr>
        <p:sp>
          <p:nvSpPr>
            <p:cNvPr id="37" name="Flowchart: Connector 36"/>
            <p:cNvSpPr/>
            <p:nvPr/>
          </p:nvSpPr>
          <p:spPr>
            <a:xfrm>
              <a:off x="2470336" y="2941291"/>
              <a:ext cx="312109" cy="328612"/>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Donut 37"/>
            <p:cNvSpPr/>
            <p:nvPr/>
          </p:nvSpPr>
          <p:spPr>
            <a:xfrm>
              <a:off x="2470336" y="2942058"/>
              <a:ext cx="312109" cy="328612"/>
            </a:xfrm>
            <a:prstGeom prst="donut">
              <a:avLst>
                <a:gd name="adj" fmla="val 177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39" name="TextBox 38"/>
          <p:cNvSpPr txBox="1"/>
          <p:nvPr/>
        </p:nvSpPr>
        <p:spPr>
          <a:xfrm>
            <a:off x="1979234" y="2495372"/>
            <a:ext cx="1598730" cy="276999"/>
          </a:xfrm>
          <a:prstGeom prst="rect">
            <a:avLst/>
          </a:prstGeom>
        </p:spPr>
        <p:txBody>
          <a:bodyPr wrap="square" rtlCol="0">
            <a:spAutoFit/>
          </a:bodyPr>
          <a:lstStyle/>
          <a:p>
            <a:pPr algn="ctr" defTabSz="762000" eaLnBrk="0" hangingPunct="0">
              <a:spcBef>
                <a:spcPct val="10000"/>
              </a:spcBef>
            </a:pPr>
            <a:r>
              <a:rPr lang="en-US" sz="1200" dirty="0" smtClean="0">
                <a:solidFill>
                  <a:schemeClr val="tx2"/>
                </a:solidFill>
                <a:cs typeface="Arial" pitchFamily="34" charset="0"/>
              </a:rPr>
              <a:t>1 Jan 2017</a:t>
            </a:r>
            <a:endParaRPr lang="en-US" sz="1200" dirty="0">
              <a:solidFill>
                <a:schemeClr val="tx2"/>
              </a:solidFill>
              <a:cs typeface="Arial" pitchFamily="34" charset="0"/>
            </a:endParaRPr>
          </a:p>
        </p:txBody>
      </p:sp>
      <p:grpSp>
        <p:nvGrpSpPr>
          <p:cNvPr id="43" name="Group 42"/>
          <p:cNvGrpSpPr/>
          <p:nvPr/>
        </p:nvGrpSpPr>
        <p:grpSpPr>
          <a:xfrm>
            <a:off x="5486037" y="2931877"/>
            <a:ext cx="274320" cy="274320"/>
            <a:chOff x="2470336" y="2941291"/>
            <a:chExt cx="312109" cy="329379"/>
          </a:xfrm>
        </p:grpSpPr>
        <p:sp>
          <p:nvSpPr>
            <p:cNvPr id="44" name="Flowchart: Connector 43"/>
            <p:cNvSpPr/>
            <p:nvPr/>
          </p:nvSpPr>
          <p:spPr>
            <a:xfrm>
              <a:off x="2470336" y="2941291"/>
              <a:ext cx="312109" cy="328612"/>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Donut 44"/>
            <p:cNvSpPr/>
            <p:nvPr/>
          </p:nvSpPr>
          <p:spPr>
            <a:xfrm>
              <a:off x="2470336" y="2942058"/>
              <a:ext cx="312109" cy="328612"/>
            </a:xfrm>
            <a:prstGeom prst="donut">
              <a:avLst>
                <a:gd name="adj" fmla="val 177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46" name="TextBox 45"/>
          <p:cNvSpPr txBox="1"/>
          <p:nvPr/>
        </p:nvSpPr>
        <p:spPr>
          <a:xfrm>
            <a:off x="4837893" y="2491343"/>
            <a:ext cx="1598730" cy="276999"/>
          </a:xfrm>
          <a:prstGeom prst="rect">
            <a:avLst/>
          </a:prstGeom>
        </p:spPr>
        <p:txBody>
          <a:bodyPr wrap="square" rtlCol="0">
            <a:spAutoFit/>
          </a:bodyPr>
          <a:lstStyle/>
          <a:p>
            <a:pPr algn="ctr" defTabSz="762000" eaLnBrk="0" hangingPunct="0">
              <a:spcBef>
                <a:spcPct val="10000"/>
              </a:spcBef>
            </a:pPr>
            <a:r>
              <a:rPr lang="en-US" sz="1200" dirty="0" smtClean="0">
                <a:solidFill>
                  <a:schemeClr val="tx2"/>
                </a:solidFill>
                <a:cs typeface="Arial" pitchFamily="34" charset="0"/>
              </a:rPr>
              <a:t>1 Jan 2018</a:t>
            </a:r>
            <a:endParaRPr lang="en-US" sz="1200" dirty="0">
              <a:solidFill>
                <a:schemeClr val="tx2"/>
              </a:solidFill>
              <a:cs typeface="Arial" pitchFamily="34" charset="0"/>
            </a:endParaRPr>
          </a:p>
        </p:txBody>
      </p:sp>
      <p:sp>
        <p:nvSpPr>
          <p:cNvPr id="50" name="TextBox 49"/>
          <p:cNvSpPr txBox="1"/>
          <p:nvPr/>
        </p:nvSpPr>
        <p:spPr>
          <a:xfrm>
            <a:off x="6380460" y="2507211"/>
            <a:ext cx="1598730" cy="276999"/>
          </a:xfrm>
          <a:prstGeom prst="rect">
            <a:avLst/>
          </a:prstGeom>
        </p:spPr>
        <p:txBody>
          <a:bodyPr wrap="square" rtlCol="0">
            <a:spAutoFit/>
          </a:bodyPr>
          <a:lstStyle/>
          <a:p>
            <a:pPr algn="ctr" defTabSz="762000" eaLnBrk="0" hangingPunct="0">
              <a:spcBef>
                <a:spcPct val="10000"/>
              </a:spcBef>
            </a:pPr>
            <a:r>
              <a:rPr lang="en-US" sz="1200" dirty="0" smtClean="0">
                <a:solidFill>
                  <a:schemeClr val="tx2"/>
                </a:solidFill>
                <a:cs typeface="Arial" pitchFamily="34" charset="0"/>
              </a:rPr>
              <a:t>1 Jan 2019</a:t>
            </a:r>
            <a:endParaRPr lang="en-US" sz="1200" dirty="0">
              <a:solidFill>
                <a:schemeClr val="tx2"/>
              </a:solidFill>
              <a:cs typeface="Arial" pitchFamily="34" charset="0"/>
            </a:endParaRPr>
          </a:p>
        </p:txBody>
      </p:sp>
      <p:sp>
        <p:nvSpPr>
          <p:cNvPr id="3" name="Rectangle 2"/>
          <p:cNvSpPr/>
          <p:nvPr/>
        </p:nvSpPr>
        <p:spPr>
          <a:xfrm rot="19554872">
            <a:off x="5602371" y="3746184"/>
            <a:ext cx="1038385" cy="4029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200" dirty="0" smtClean="0">
                <a:solidFill>
                  <a:schemeClr val="bg1"/>
                </a:solidFill>
              </a:rPr>
              <a:t>IFRS 15</a:t>
            </a:r>
          </a:p>
        </p:txBody>
      </p:sp>
      <p:sp>
        <p:nvSpPr>
          <p:cNvPr id="51" name="Rectangle 50"/>
          <p:cNvSpPr/>
          <p:nvPr/>
        </p:nvSpPr>
        <p:spPr>
          <a:xfrm rot="19554872">
            <a:off x="5348574" y="3368503"/>
            <a:ext cx="1038385" cy="402985"/>
          </a:xfrm>
          <a:prstGeom prst="rect">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200" dirty="0" smtClean="0">
                <a:solidFill>
                  <a:schemeClr val="bg1"/>
                </a:solidFill>
              </a:rPr>
              <a:t>IFRS 9</a:t>
            </a:r>
          </a:p>
        </p:txBody>
      </p:sp>
      <p:grpSp>
        <p:nvGrpSpPr>
          <p:cNvPr id="24" name="Group 23"/>
          <p:cNvGrpSpPr/>
          <p:nvPr/>
        </p:nvGrpSpPr>
        <p:grpSpPr>
          <a:xfrm>
            <a:off x="7042665" y="2943600"/>
            <a:ext cx="274320" cy="274320"/>
            <a:chOff x="2470336" y="2941291"/>
            <a:chExt cx="312109" cy="329379"/>
          </a:xfrm>
        </p:grpSpPr>
        <p:sp>
          <p:nvSpPr>
            <p:cNvPr id="25" name="Flowchart: Connector 24"/>
            <p:cNvSpPr/>
            <p:nvPr/>
          </p:nvSpPr>
          <p:spPr>
            <a:xfrm>
              <a:off x="2470336" y="2941291"/>
              <a:ext cx="312109" cy="328612"/>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Donut 25"/>
            <p:cNvSpPr/>
            <p:nvPr/>
          </p:nvSpPr>
          <p:spPr>
            <a:xfrm>
              <a:off x="2470336" y="2942058"/>
              <a:ext cx="312109" cy="328612"/>
            </a:xfrm>
            <a:prstGeom prst="donut">
              <a:avLst>
                <a:gd name="adj" fmla="val 177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cxnSp>
        <p:nvCxnSpPr>
          <p:cNvPr id="5" name="Straight Arrow Connector 4"/>
          <p:cNvCxnSpPr/>
          <p:nvPr/>
        </p:nvCxnSpPr>
        <p:spPr>
          <a:xfrm>
            <a:off x="4254938" y="2024782"/>
            <a:ext cx="0" cy="1280160"/>
          </a:xfrm>
          <a:prstGeom prst="straightConnector1">
            <a:avLst/>
          </a:prstGeom>
          <a:ln w="5715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3455573" y="1572626"/>
            <a:ext cx="1598730" cy="400110"/>
          </a:xfrm>
          <a:prstGeom prst="rect">
            <a:avLst/>
          </a:prstGeom>
        </p:spPr>
        <p:txBody>
          <a:bodyPr wrap="square" rtlCol="0">
            <a:spAutoFit/>
          </a:bodyPr>
          <a:lstStyle/>
          <a:p>
            <a:pPr algn="ctr" defTabSz="762000" eaLnBrk="0" hangingPunct="0">
              <a:spcBef>
                <a:spcPct val="10000"/>
              </a:spcBef>
            </a:pPr>
            <a:r>
              <a:rPr lang="en-US" sz="2000" b="1" dirty="0" smtClean="0">
                <a:solidFill>
                  <a:schemeClr val="tx2"/>
                </a:solidFill>
                <a:cs typeface="Arial" pitchFamily="34" charset="0"/>
              </a:rPr>
              <a:t>TODAY</a:t>
            </a:r>
            <a:endParaRPr lang="en-US" sz="2000" b="1" dirty="0">
              <a:solidFill>
                <a:schemeClr val="tx2"/>
              </a:solidFill>
              <a:cs typeface="Arial" pitchFamily="34" charset="0"/>
            </a:endParaRPr>
          </a:p>
        </p:txBody>
      </p:sp>
      <p:sp>
        <p:nvSpPr>
          <p:cNvPr id="30" name="Rectangle 29"/>
          <p:cNvSpPr/>
          <p:nvPr/>
        </p:nvSpPr>
        <p:spPr>
          <a:xfrm rot="19554872">
            <a:off x="6797793" y="3332696"/>
            <a:ext cx="1038385" cy="402985"/>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200" dirty="0" smtClean="0">
                <a:solidFill>
                  <a:schemeClr val="bg1"/>
                </a:solidFill>
              </a:rPr>
              <a:t>IFRS 16</a:t>
            </a:r>
          </a:p>
        </p:txBody>
      </p:sp>
      <p:sp>
        <p:nvSpPr>
          <p:cNvPr id="31" name="Rectangle 30"/>
          <p:cNvSpPr/>
          <p:nvPr/>
        </p:nvSpPr>
        <p:spPr>
          <a:xfrm>
            <a:off x="746125" y="3947676"/>
            <a:ext cx="3648186" cy="2119085"/>
          </a:xfrm>
          <a:prstGeom prst="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spcAft>
                <a:spcPts val="600"/>
              </a:spcAft>
            </a:pPr>
            <a:r>
              <a:rPr lang="en-US" b="1" dirty="0" smtClean="0">
                <a:solidFill>
                  <a:schemeClr val="tx2"/>
                </a:solidFill>
              </a:rPr>
              <a:t>Early adoption…?</a:t>
            </a:r>
            <a:endParaRPr lang="en-US" b="1" dirty="0">
              <a:solidFill>
                <a:schemeClr val="tx2"/>
              </a:solidFill>
            </a:endParaRPr>
          </a:p>
          <a:p>
            <a:pPr marL="285750" indent="-285750">
              <a:spcAft>
                <a:spcPts val="600"/>
              </a:spcAft>
              <a:buFont typeface="Wingdings" panose="05000000000000000000" pitchFamily="2" charset="2"/>
              <a:buChar char="ü"/>
            </a:pPr>
            <a:r>
              <a:rPr lang="en-US" sz="1600" dirty="0" smtClean="0">
                <a:solidFill>
                  <a:schemeClr val="tx2"/>
                </a:solidFill>
              </a:rPr>
              <a:t>Assess contracts once</a:t>
            </a:r>
          </a:p>
          <a:p>
            <a:pPr marL="285750" indent="-285750">
              <a:spcAft>
                <a:spcPts val="600"/>
              </a:spcAft>
              <a:buFont typeface="Wingdings" panose="05000000000000000000" pitchFamily="2" charset="2"/>
              <a:buChar char="ü"/>
            </a:pPr>
            <a:r>
              <a:rPr lang="en-US" sz="1600" dirty="0" smtClean="0">
                <a:solidFill>
                  <a:schemeClr val="tx2"/>
                </a:solidFill>
              </a:rPr>
              <a:t>Explain changes once</a:t>
            </a:r>
          </a:p>
          <a:p>
            <a:pPr marL="285750" indent="-285750">
              <a:spcAft>
                <a:spcPts val="600"/>
              </a:spcAft>
              <a:buFont typeface="Wingdings" panose="05000000000000000000" pitchFamily="2" charset="2"/>
              <a:buChar char="ü"/>
            </a:pPr>
            <a:r>
              <a:rPr lang="en-US" sz="1600" dirty="0" smtClean="0">
                <a:solidFill>
                  <a:schemeClr val="tx2"/>
                </a:solidFill>
              </a:rPr>
              <a:t>Only one year of significant change</a:t>
            </a:r>
          </a:p>
          <a:p>
            <a:pPr marL="285750" indent="-285750">
              <a:spcAft>
                <a:spcPts val="600"/>
              </a:spcAft>
              <a:buFont typeface="Wingdings" panose="05000000000000000000" pitchFamily="2" charset="2"/>
              <a:buChar char="ü"/>
            </a:pPr>
            <a:r>
              <a:rPr lang="en-US" sz="1600" dirty="0" smtClean="0">
                <a:solidFill>
                  <a:schemeClr val="tx2"/>
                </a:solidFill>
              </a:rPr>
              <a:t>Portfolio application</a:t>
            </a:r>
          </a:p>
          <a:p>
            <a:pPr marL="285750" indent="-285750">
              <a:spcAft>
                <a:spcPts val="600"/>
              </a:spcAft>
              <a:buFont typeface="Arial" panose="020B0604020202020204" pitchFamily="34" charset="0"/>
              <a:buChar char="ₓ"/>
            </a:pPr>
            <a:r>
              <a:rPr lang="en-US" sz="1600" dirty="0" smtClean="0">
                <a:solidFill>
                  <a:schemeClr val="tx2"/>
                </a:solidFill>
              </a:rPr>
              <a:t>Time resources</a:t>
            </a:r>
            <a:endParaRPr lang="en-US" sz="1600" dirty="0">
              <a:solidFill>
                <a:schemeClr val="tx2"/>
              </a:solidFill>
            </a:endParaRPr>
          </a:p>
        </p:txBody>
      </p:sp>
      <p:grpSp>
        <p:nvGrpSpPr>
          <p:cNvPr id="27" name="Group 26"/>
          <p:cNvGrpSpPr/>
          <p:nvPr/>
        </p:nvGrpSpPr>
        <p:grpSpPr>
          <a:xfrm>
            <a:off x="1398242" y="2907503"/>
            <a:ext cx="277697" cy="322428"/>
            <a:chOff x="1789113" y="2598738"/>
            <a:chExt cx="709612" cy="823913"/>
          </a:xfrm>
          <a:solidFill>
            <a:schemeClr val="bg1"/>
          </a:solidFill>
        </p:grpSpPr>
        <p:sp>
          <p:nvSpPr>
            <p:cNvPr id="28" name="Freeform 84"/>
            <p:cNvSpPr>
              <a:spLocks noEditPoints="1"/>
            </p:cNvSpPr>
            <p:nvPr/>
          </p:nvSpPr>
          <p:spPr bwMode="auto">
            <a:xfrm>
              <a:off x="1789113" y="2598738"/>
              <a:ext cx="709612" cy="823913"/>
            </a:xfrm>
            <a:custGeom>
              <a:avLst/>
              <a:gdLst>
                <a:gd name="T0" fmla="*/ 2352 w 3127"/>
                <a:gd name="T1" fmla="*/ 445 h 3633"/>
                <a:gd name="T2" fmla="*/ 2352 w 3127"/>
                <a:gd name="T3" fmla="*/ 776 h 3633"/>
                <a:gd name="T4" fmla="*/ 2683 w 3127"/>
                <a:gd name="T5" fmla="*/ 776 h 3633"/>
                <a:gd name="T6" fmla="*/ 2352 w 3127"/>
                <a:gd name="T7" fmla="*/ 445 h 3633"/>
                <a:gd name="T8" fmla="*/ 259 w 3127"/>
                <a:gd name="T9" fmla="*/ 261 h 3633"/>
                <a:gd name="T10" fmla="*/ 259 w 3127"/>
                <a:gd name="T11" fmla="*/ 3372 h 3633"/>
                <a:gd name="T12" fmla="*/ 2868 w 3127"/>
                <a:gd name="T13" fmla="*/ 3372 h 3633"/>
                <a:gd name="T14" fmla="*/ 2868 w 3127"/>
                <a:gd name="T15" fmla="*/ 1035 h 3633"/>
                <a:gd name="T16" fmla="*/ 2092 w 3127"/>
                <a:gd name="T17" fmla="*/ 1035 h 3633"/>
                <a:gd name="T18" fmla="*/ 2092 w 3127"/>
                <a:gd name="T19" fmla="*/ 261 h 3633"/>
                <a:gd name="T20" fmla="*/ 259 w 3127"/>
                <a:gd name="T21" fmla="*/ 261 h 3633"/>
                <a:gd name="T22" fmla="*/ 0 w 3127"/>
                <a:gd name="T23" fmla="*/ 0 h 3633"/>
                <a:gd name="T24" fmla="*/ 2276 w 3127"/>
                <a:gd name="T25" fmla="*/ 0 h 3633"/>
                <a:gd name="T26" fmla="*/ 3127 w 3127"/>
                <a:gd name="T27" fmla="*/ 852 h 3633"/>
                <a:gd name="T28" fmla="*/ 3127 w 3127"/>
                <a:gd name="T29" fmla="*/ 3633 h 3633"/>
                <a:gd name="T30" fmla="*/ 0 w 3127"/>
                <a:gd name="T31" fmla="*/ 3633 h 3633"/>
                <a:gd name="T32" fmla="*/ 0 w 3127"/>
                <a:gd name="T33" fmla="*/ 0 h 3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27" h="3633">
                  <a:moveTo>
                    <a:pt x="2352" y="445"/>
                  </a:moveTo>
                  <a:lnTo>
                    <a:pt x="2352" y="776"/>
                  </a:lnTo>
                  <a:lnTo>
                    <a:pt x="2683" y="776"/>
                  </a:lnTo>
                  <a:lnTo>
                    <a:pt x="2352" y="445"/>
                  </a:lnTo>
                  <a:close/>
                  <a:moveTo>
                    <a:pt x="259" y="261"/>
                  </a:moveTo>
                  <a:lnTo>
                    <a:pt x="259" y="3372"/>
                  </a:lnTo>
                  <a:lnTo>
                    <a:pt x="2868" y="3372"/>
                  </a:lnTo>
                  <a:lnTo>
                    <a:pt x="2868" y="1035"/>
                  </a:lnTo>
                  <a:lnTo>
                    <a:pt x="2092" y="1035"/>
                  </a:lnTo>
                  <a:lnTo>
                    <a:pt x="2092" y="261"/>
                  </a:lnTo>
                  <a:lnTo>
                    <a:pt x="259" y="261"/>
                  </a:lnTo>
                  <a:close/>
                  <a:moveTo>
                    <a:pt x="0" y="0"/>
                  </a:moveTo>
                  <a:lnTo>
                    <a:pt x="2276" y="0"/>
                  </a:lnTo>
                  <a:lnTo>
                    <a:pt x="3127" y="852"/>
                  </a:lnTo>
                  <a:lnTo>
                    <a:pt x="3127" y="3633"/>
                  </a:lnTo>
                  <a:lnTo>
                    <a:pt x="0" y="36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400" dirty="0">
                <a:solidFill>
                  <a:schemeClr val="tx1">
                    <a:lumMod val="75000"/>
                    <a:lumOff val="25000"/>
                  </a:schemeClr>
                </a:solidFill>
              </a:endParaRPr>
            </a:p>
          </p:txBody>
        </p:sp>
        <p:sp>
          <p:nvSpPr>
            <p:cNvPr id="32" name="Rectangle 85"/>
            <p:cNvSpPr>
              <a:spLocks noChangeArrowheads="1"/>
            </p:cNvSpPr>
            <p:nvPr/>
          </p:nvSpPr>
          <p:spPr bwMode="auto">
            <a:xfrm>
              <a:off x="2103438" y="2921001"/>
              <a:ext cx="285750" cy="5873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400" dirty="0">
                <a:solidFill>
                  <a:schemeClr val="tx1">
                    <a:lumMod val="75000"/>
                    <a:lumOff val="25000"/>
                  </a:schemeClr>
                </a:solidFill>
              </a:endParaRPr>
            </a:p>
          </p:txBody>
        </p:sp>
        <p:sp>
          <p:nvSpPr>
            <p:cNvPr id="33" name="Freeform 86"/>
            <p:cNvSpPr>
              <a:spLocks/>
            </p:cNvSpPr>
            <p:nvPr/>
          </p:nvSpPr>
          <p:spPr bwMode="auto">
            <a:xfrm>
              <a:off x="1884363" y="3001963"/>
              <a:ext cx="173037" cy="149225"/>
            </a:xfrm>
            <a:custGeom>
              <a:avLst/>
              <a:gdLst>
                <a:gd name="T0" fmla="*/ 574 w 758"/>
                <a:gd name="T1" fmla="*/ 0 h 657"/>
                <a:gd name="T2" fmla="*/ 758 w 758"/>
                <a:gd name="T3" fmla="*/ 184 h 657"/>
                <a:gd name="T4" fmla="*/ 285 w 758"/>
                <a:gd name="T5" fmla="*/ 657 h 657"/>
                <a:gd name="T6" fmla="*/ 0 w 758"/>
                <a:gd name="T7" fmla="*/ 370 h 657"/>
                <a:gd name="T8" fmla="*/ 183 w 758"/>
                <a:gd name="T9" fmla="*/ 187 h 657"/>
                <a:gd name="T10" fmla="*/ 285 w 758"/>
                <a:gd name="T11" fmla="*/ 288 h 657"/>
                <a:gd name="T12" fmla="*/ 574 w 758"/>
                <a:gd name="T13" fmla="*/ 0 h 657"/>
              </a:gdLst>
              <a:ahLst/>
              <a:cxnLst>
                <a:cxn ang="0">
                  <a:pos x="T0" y="T1"/>
                </a:cxn>
                <a:cxn ang="0">
                  <a:pos x="T2" y="T3"/>
                </a:cxn>
                <a:cxn ang="0">
                  <a:pos x="T4" y="T5"/>
                </a:cxn>
                <a:cxn ang="0">
                  <a:pos x="T6" y="T7"/>
                </a:cxn>
                <a:cxn ang="0">
                  <a:pos x="T8" y="T9"/>
                </a:cxn>
                <a:cxn ang="0">
                  <a:pos x="T10" y="T11"/>
                </a:cxn>
                <a:cxn ang="0">
                  <a:pos x="T12" y="T13"/>
                </a:cxn>
              </a:cxnLst>
              <a:rect l="0" t="0" r="r" b="b"/>
              <a:pathLst>
                <a:path w="758" h="657">
                  <a:moveTo>
                    <a:pt x="574" y="0"/>
                  </a:moveTo>
                  <a:lnTo>
                    <a:pt x="758" y="184"/>
                  </a:lnTo>
                  <a:lnTo>
                    <a:pt x="285" y="657"/>
                  </a:lnTo>
                  <a:lnTo>
                    <a:pt x="0" y="370"/>
                  </a:lnTo>
                  <a:lnTo>
                    <a:pt x="183" y="187"/>
                  </a:lnTo>
                  <a:lnTo>
                    <a:pt x="285" y="288"/>
                  </a:lnTo>
                  <a:lnTo>
                    <a:pt x="57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400" dirty="0">
                <a:solidFill>
                  <a:schemeClr val="tx1">
                    <a:lumMod val="75000"/>
                    <a:lumOff val="25000"/>
                  </a:schemeClr>
                </a:solidFill>
              </a:endParaRPr>
            </a:p>
          </p:txBody>
        </p:sp>
        <p:sp>
          <p:nvSpPr>
            <p:cNvPr id="40" name="Freeform 87"/>
            <p:cNvSpPr>
              <a:spLocks/>
            </p:cNvSpPr>
            <p:nvPr/>
          </p:nvSpPr>
          <p:spPr bwMode="auto">
            <a:xfrm>
              <a:off x="1884363" y="3149601"/>
              <a:ext cx="173037" cy="147638"/>
            </a:xfrm>
            <a:custGeom>
              <a:avLst/>
              <a:gdLst>
                <a:gd name="T0" fmla="*/ 574 w 758"/>
                <a:gd name="T1" fmla="*/ 0 h 655"/>
                <a:gd name="T2" fmla="*/ 758 w 758"/>
                <a:gd name="T3" fmla="*/ 183 h 655"/>
                <a:gd name="T4" fmla="*/ 285 w 758"/>
                <a:gd name="T5" fmla="*/ 655 h 655"/>
                <a:gd name="T6" fmla="*/ 0 w 758"/>
                <a:gd name="T7" fmla="*/ 369 h 655"/>
                <a:gd name="T8" fmla="*/ 183 w 758"/>
                <a:gd name="T9" fmla="*/ 186 h 655"/>
                <a:gd name="T10" fmla="*/ 285 w 758"/>
                <a:gd name="T11" fmla="*/ 288 h 655"/>
                <a:gd name="T12" fmla="*/ 574 w 758"/>
                <a:gd name="T13" fmla="*/ 0 h 655"/>
              </a:gdLst>
              <a:ahLst/>
              <a:cxnLst>
                <a:cxn ang="0">
                  <a:pos x="T0" y="T1"/>
                </a:cxn>
                <a:cxn ang="0">
                  <a:pos x="T2" y="T3"/>
                </a:cxn>
                <a:cxn ang="0">
                  <a:pos x="T4" y="T5"/>
                </a:cxn>
                <a:cxn ang="0">
                  <a:pos x="T6" y="T7"/>
                </a:cxn>
                <a:cxn ang="0">
                  <a:pos x="T8" y="T9"/>
                </a:cxn>
                <a:cxn ang="0">
                  <a:pos x="T10" y="T11"/>
                </a:cxn>
                <a:cxn ang="0">
                  <a:pos x="T12" y="T13"/>
                </a:cxn>
              </a:cxnLst>
              <a:rect l="0" t="0" r="r" b="b"/>
              <a:pathLst>
                <a:path w="758" h="655">
                  <a:moveTo>
                    <a:pt x="574" y="0"/>
                  </a:moveTo>
                  <a:lnTo>
                    <a:pt x="758" y="183"/>
                  </a:lnTo>
                  <a:lnTo>
                    <a:pt x="285" y="655"/>
                  </a:lnTo>
                  <a:lnTo>
                    <a:pt x="0" y="369"/>
                  </a:lnTo>
                  <a:lnTo>
                    <a:pt x="183" y="186"/>
                  </a:lnTo>
                  <a:lnTo>
                    <a:pt x="285" y="288"/>
                  </a:lnTo>
                  <a:lnTo>
                    <a:pt x="57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400" dirty="0">
                <a:solidFill>
                  <a:schemeClr val="tx1">
                    <a:lumMod val="75000"/>
                    <a:lumOff val="25000"/>
                  </a:schemeClr>
                </a:solidFill>
              </a:endParaRPr>
            </a:p>
          </p:txBody>
        </p:sp>
        <p:sp>
          <p:nvSpPr>
            <p:cNvPr id="41" name="Freeform 88"/>
            <p:cNvSpPr>
              <a:spLocks/>
            </p:cNvSpPr>
            <p:nvPr/>
          </p:nvSpPr>
          <p:spPr bwMode="auto">
            <a:xfrm>
              <a:off x="1884363" y="2855913"/>
              <a:ext cx="173037" cy="149225"/>
            </a:xfrm>
            <a:custGeom>
              <a:avLst/>
              <a:gdLst>
                <a:gd name="T0" fmla="*/ 574 w 758"/>
                <a:gd name="T1" fmla="*/ 0 h 656"/>
                <a:gd name="T2" fmla="*/ 758 w 758"/>
                <a:gd name="T3" fmla="*/ 184 h 656"/>
                <a:gd name="T4" fmla="*/ 285 w 758"/>
                <a:gd name="T5" fmla="*/ 656 h 656"/>
                <a:gd name="T6" fmla="*/ 0 w 758"/>
                <a:gd name="T7" fmla="*/ 370 h 656"/>
                <a:gd name="T8" fmla="*/ 183 w 758"/>
                <a:gd name="T9" fmla="*/ 186 h 656"/>
                <a:gd name="T10" fmla="*/ 285 w 758"/>
                <a:gd name="T11" fmla="*/ 289 h 656"/>
                <a:gd name="T12" fmla="*/ 574 w 758"/>
                <a:gd name="T13" fmla="*/ 0 h 656"/>
              </a:gdLst>
              <a:ahLst/>
              <a:cxnLst>
                <a:cxn ang="0">
                  <a:pos x="T0" y="T1"/>
                </a:cxn>
                <a:cxn ang="0">
                  <a:pos x="T2" y="T3"/>
                </a:cxn>
                <a:cxn ang="0">
                  <a:pos x="T4" y="T5"/>
                </a:cxn>
                <a:cxn ang="0">
                  <a:pos x="T6" y="T7"/>
                </a:cxn>
                <a:cxn ang="0">
                  <a:pos x="T8" y="T9"/>
                </a:cxn>
                <a:cxn ang="0">
                  <a:pos x="T10" y="T11"/>
                </a:cxn>
                <a:cxn ang="0">
                  <a:pos x="T12" y="T13"/>
                </a:cxn>
              </a:cxnLst>
              <a:rect l="0" t="0" r="r" b="b"/>
              <a:pathLst>
                <a:path w="758" h="656">
                  <a:moveTo>
                    <a:pt x="574" y="0"/>
                  </a:moveTo>
                  <a:lnTo>
                    <a:pt x="758" y="184"/>
                  </a:lnTo>
                  <a:lnTo>
                    <a:pt x="285" y="656"/>
                  </a:lnTo>
                  <a:lnTo>
                    <a:pt x="0" y="370"/>
                  </a:lnTo>
                  <a:lnTo>
                    <a:pt x="183" y="186"/>
                  </a:lnTo>
                  <a:lnTo>
                    <a:pt x="285" y="289"/>
                  </a:lnTo>
                  <a:lnTo>
                    <a:pt x="57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400" dirty="0">
                <a:solidFill>
                  <a:schemeClr val="tx1">
                    <a:lumMod val="75000"/>
                    <a:lumOff val="25000"/>
                  </a:schemeClr>
                </a:solidFill>
              </a:endParaRPr>
            </a:p>
          </p:txBody>
        </p:sp>
        <p:sp>
          <p:nvSpPr>
            <p:cNvPr id="42" name="Rectangle 89"/>
            <p:cNvSpPr>
              <a:spLocks noChangeArrowheads="1"/>
            </p:cNvSpPr>
            <p:nvPr/>
          </p:nvSpPr>
          <p:spPr bwMode="auto">
            <a:xfrm>
              <a:off x="2103438" y="3067051"/>
              <a:ext cx="285750" cy="5873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400" dirty="0">
                <a:solidFill>
                  <a:schemeClr val="tx1">
                    <a:lumMod val="75000"/>
                    <a:lumOff val="25000"/>
                  </a:schemeClr>
                </a:solidFill>
              </a:endParaRPr>
            </a:p>
          </p:txBody>
        </p:sp>
        <p:sp>
          <p:nvSpPr>
            <p:cNvPr id="47" name="Rectangle 90"/>
            <p:cNvSpPr>
              <a:spLocks noChangeArrowheads="1"/>
            </p:cNvSpPr>
            <p:nvPr/>
          </p:nvSpPr>
          <p:spPr bwMode="auto">
            <a:xfrm>
              <a:off x="2103438" y="3214688"/>
              <a:ext cx="285750" cy="5873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400" dirty="0">
                <a:solidFill>
                  <a:schemeClr val="tx1">
                    <a:lumMod val="75000"/>
                    <a:lumOff val="25000"/>
                  </a:schemeClr>
                </a:solidFill>
              </a:endParaRPr>
            </a:p>
          </p:txBody>
        </p:sp>
      </p:grpSp>
    </p:spTree>
    <p:extLst>
      <p:ext uri="{BB962C8B-B14F-4D97-AF65-F5344CB8AC3E}">
        <p14:creationId xmlns:p14="http://schemas.microsoft.com/office/powerpoint/2010/main" xmlns="" val="59470382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347324" y="3085438"/>
            <a:ext cx="1034041" cy="103404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smtClean="0">
              <a:solidFill>
                <a:schemeClr val="bg1"/>
              </a:solidFill>
            </a:endParaRPr>
          </a:p>
        </p:txBody>
      </p:sp>
      <p:sp>
        <p:nvSpPr>
          <p:cNvPr id="2" name="Title 1"/>
          <p:cNvSpPr>
            <a:spLocks noGrp="1"/>
          </p:cNvSpPr>
          <p:nvPr>
            <p:ph type="title"/>
            <p:custDataLst>
              <p:tags r:id="rId1"/>
            </p:custDataLst>
          </p:nvPr>
        </p:nvSpPr>
        <p:spPr/>
        <p:txBody>
          <a:bodyPr/>
          <a:lstStyle/>
          <a:p>
            <a:r>
              <a:rPr lang="en-US" sz="5400" dirty="0" smtClean="0"/>
              <a:t>IAS 17: Operating lease commitments</a:t>
            </a:r>
            <a:endParaRPr lang="en-US" sz="5400" dirty="0"/>
          </a:p>
        </p:txBody>
      </p:sp>
      <p:sp>
        <p:nvSpPr>
          <p:cNvPr id="9" name="Rectangle 8"/>
          <p:cNvSpPr/>
          <p:nvPr/>
        </p:nvSpPr>
        <p:spPr>
          <a:xfrm>
            <a:off x="746125" y="1866954"/>
            <a:ext cx="2361118" cy="1396183"/>
          </a:xfrm>
          <a:prstGeom prst="rect">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600" dirty="0" smtClean="0">
                <a:solidFill>
                  <a:schemeClr val="bg1"/>
                </a:solidFill>
              </a:rPr>
              <a:t>IAS 17 finance lease liabilities </a:t>
            </a:r>
            <a:r>
              <a:rPr lang="en-US" sz="1600" i="1" dirty="0" smtClean="0">
                <a:solidFill>
                  <a:schemeClr val="bg1"/>
                </a:solidFill>
              </a:rPr>
              <a:t>at 31 Dec 2018</a:t>
            </a:r>
          </a:p>
        </p:txBody>
      </p:sp>
      <p:sp>
        <p:nvSpPr>
          <p:cNvPr id="31" name="Rectangle 30"/>
          <p:cNvSpPr/>
          <p:nvPr/>
        </p:nvSpPr>
        <p:spPr>
          <a:xfrm>
            <a:off x="4761873" y="2602737"/>
            <a:ext cx="2429322" cy="2119085"/>
          </a:xfrm>
          <a:prstGeom prst="rect">
            <a:avLst/>
          </a:prstGeom>
          <a:solidFill>
            <a:srgbClr val="00A3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54610" rIns="91440" bIns="54610" rtlCol="0" anchor="ctr"/>
          <a:lstStyle/>
          <a:p>
            <a:pPr algn="ctr"/>
            <a:r>
              <a:rPr lang="en-US" sz="1600" b="1" dirty="0" smtClean="0">
                <a:solidFill>
                  <a:schemeClr val="bg1"/>
                </a:solidFill>
              </a:rPr>
              <a:t>IFRS 16 lease liabilities </a:t>
            </a:r>
            <a:r>
              <a:rPr lang="en-US" sz="1600" b="1" i="1" dirty="0" smtClean="0">
                <a:solidFill>
                  <a:schemeClr val="bg1"/>
                </a:solidFill>
              </a:rPr>
              <a:t>at 1 Jan 2016</a:t>
            </a:r>
            <a:endParaRPr lang="en-US" sz="1600" b="1" i="1" dirty="0">
              <a:solidFill>
                <a:schemeClr val="bg1"/>
              </a:solidFill>
            </a:endParaRPr>
          </a:p>
        </p:txBody>
      </p:sp>
      <p:sp>
        <p:nvSpPr>
          <p:cNvPr id="6" name="Rectangle 5"/>
          <p:cNvSpPr/>
          <p:nvPr/>
        </p:nvSpPr>
        <p:spPr>
          <a:xfrm>
            <a:off x="746125" y="4061423"/>
            <a:ext cx="2361118" cy="1396183"/>
          </a:xfrm>
          <a:prstGeom prst="rect">
            <a:avLst/>
          </a:prstGeom>
          <a:solidFill>
            <a:schemeClr val="accent1"/>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sz="1600" dirty="0" smtClean="0">
                <a:solidFill>
                  <a:schemeClr val="bg1"/>
                </a:solidFill>
              </a:rPr>
              <a:t>IAS 17 operating lease commitments (discounted) at </a:t>
            </a:r>
            <a:r>
              <a:rPr lang="en-US" sz="1600" i="1" dirty="0" smtClean="0">
                <a:solidFill>
                  <a:schemeClr val="bg1"/>
                </a:solidFill>
              </a:rPr>
              <a:t>31 Dec 2018</a:t>
            </a:r>
          </a:p>
        </p:txBody>
      </p:sp>
      <p:sp>
        <p:nvSpPr>
          <p:cNvPr id="4" name="Right Brace 3"/>
          <p:cNvSpPr/>
          <p:nvPr/>
        </p:nvSpPr>
        <p:spPr>
          <a:xfrm>
            <a:off x="3484615" y="1866954"/>
            <a:ext cx="551543" cy="3590652"/>
          </a:xfrm>
          <a:prstGeom prst="rightBrace">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5" name="TextBox 4"/>
          <p:cNvSpPr txBox="1"/>
          <p:nvPr/>
        </p:nvSpPr>
        <p:spPr>
          <a:xfrm>
            <a:off x="7466965" y="3205079"/>
            <a:ext cx="914400" cy="914400"/>
          </a:xfrm>
          <a:prstGeom prst="rect">
            <a:avLst/>
          </a:prstGeom>
          <a:noFill/>
        </p:spPr>
        <p:txBody>
          <a:bodyPr wrap="none" lIns="54610" tIns="54610" rIns="54610" bIns="54610" rtlCol="0">
            <a:noAutofit/>
          </a:bodyPr>
          <a:lstStyle/>
          <a:p>
            <a:pPr>
              <a:spcAft>
                <a:spcPts val="600"/>
              </a:spcAft>
            </a:pPr>
            <a:r>
              <a:rPr lang="en-US" sz="4800" b="1" dirty="0" smtClean="0">
                <a:solidFill>
                  <a:schemeClr val="bg1"/>
                </a:solidFill>
              </a:rPr>
              <a:t>??</a:t>
            </a:r>
          </a:p>
        </p:txBody>
      </p:sp>
    </p:spTree>
    <p:extLst>
      <p:ext uri="{BB962C8B-B14F-4D97-AF65-F5344CB8AC3E}">
        <p14:creationId xmlns:p14="http://schemas.microsoft.com/office/powerpoint/2010/main" xmlns="" val="191226430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578267" y="1125565"/>
            <a:ext cx="906749" cy="669821"/>
          </a:xfrm>
          <a:prstGeom prst="rect">
            <a:avLst/>
          </a:prstGeom>
        </p:spPr>
      </p:pic>
      <p:sp>
        <p:nvSpPr>
          <p:cNvPr id="9" name="Title 1"/>
          <p:cNvSpPr txBox="1">
            <a:spLocks/>
          </p:cNvSpPr>
          <p:nvPr/>
        </p:nvSpPr>
        <p:spPr>
          <a:xfrm>
            <a:off x="1610541" y="1795385"/>
            <a:ext cx="3649075" cy="2181398"/>
          </a:xfrm>
          <a:prstGeom prst="rect">
            <a:avLst/>
          </a:prstGeom>
        </p:spPr>
        <p:txBody>
          <a:bodyPr/>
          <a:lstStyle>
            <a:lvl1pPr algn="l" eaLnBrk="1" hangingPunct="1">
              <a:lnSpc>
                <a:spcPct val="70000"/>
              </a:lnSpc>
              <a:defRPr lang="en-US" sz="5400" b="0" i="0" dirty="0">
                <a:solidFill>
                  <a:schemeClr val="tx2"/>
                </a:solidFill>
                <a:latin typeface="KPMG Extralight"/>
                <a:cs typeface="KPMG Extralight"/>
              </a:defRPr>
            </a:lvl1pPr>
          </a:lstStyle>
          <a:p>
            <a:r>
              <a:rPr sz="9000" kern="0" dirty="0">
                <a:solidFill>
                  <a:srgbClr val="00338D"/>
                </a:solidFill>
              </a:rPr>
              <a:t>Thank you</a:t>
            </a:r>
          </a:p>
          <a:p>
            <a:endParaRPr sz="9000" kern="0" dirty="0">
              <a:solidFill>
                <a:srgbClr val="00338D"/>
              </a:solidFill>
            </a:endParaRPr>
          </a:p>
        </p:txBody>
      </p:sp>
    </p:spTree>
    <p:custDataLst>
      <p:tags r:id="rId1"/>
    </p:custDataLst>
    <p:extLst>
      <p:ext uri="{BB962C8B-B14F-4D97-AF65-F5344CB8AC3E}">
        <p14:creationId xmlns:p14="http://schemas.microsoft.com/office/powerpoint/2010/main" xmlns="" val="2668413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nvPr>
        </p:nvGraphicFramePr>
        <p:xfrm>
          <a:off x="664616" y="1757566"/>
          <a:ext cx="7734847" cy="4170486"/>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p:cNvCxnSpPr/>
          <p:nvPr/>
        </p:nvCxnSpPr>
        <p:spPr>
          <a:xfrm>
            <a:off x="1606491" y="3332447"/>
            <a:ext cx="649927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880567" y="2707159"/>
            <a:ext cx="967154" cy="802464"/>
          </a:xfrm>
          <a:prstGeom prst="rect">
            <a:avLst/>
          </a:prstGeom>
          <a:solidFill>
            <a:schemeClr val="bg1"/>
          </a:solidFill>
          <a:ln w="28575">
            <a:solidFill>
              <a:srgbClr val="C00000"/>
            </a:solidFill>
          </a:ln>
        </p:spPr>
        <p:txBody>
          <a:bodyPr wrap="square" rtlCol="0">
            <a:spAutoFit/>
          </a:bodyPr>
          <a:lstStyle/>
          <a:p>
            <a:r>
              <a:rPr lang="en-US" sz="923" dirty="0">
                <a:latin typeface="Arial" panose="020B0604020202020204" pitchFamily="34" charset="0"/>
                <a:cs typeface="Arial" panose="020B0604020202020204" pitchFamily="34" charset="0"/>
              </a:rPr>
              <a:t>RENTAL EXPENSE UNDER CURRENT STANDARD</a:t>
            </a:r>
          </a:p>
        </p:txBody>
      </p:sp>
      <p:sp>
        <p:nvSpPr>
          <p:cNvPr id="14" name="TextBox 13"/>
          <p:cNvSpPr txBox="1"/>
          <p:nvPr/>
        </p:nvSpPr>
        <p:spPr>
          <a:xfrm>
            <a:off x="758799" y="1211263"/>
            <a:ext cx="1978269" cy="1092607"/>
          </a:xfrm>
          <a:prstGeom prst="rect">
            <a:avLst/>
          </a:prstGeom>
          <a:noFill/>
          <a:ln>
            <a:solidFill>
              <a:schemeClr val="accent4"/>
            </a:solidFill>
          </a:ln>
        </p:spPr>
        <p:txBody>
          <a:bodyPr wrap="square" rtlCol="0">
            <a:spAutoFit/>
          </a:bodyPr>
          <a:lstStyle/>
          <a:p>
            <a:pPr>
              <a:spcAft>
                <a:spcPts val="554"/>
              </a:spcAft>
            </a:pPr>
            <a:r>
              <a:rPr lang="en-US" sz="1000" b="1" dirty="0">
                <a:solidFill>
                  <a:schemeClr val="accent4"/>
                </a:solidFill>
                <a:latin typeface="Arial" panose="020B0604020202020204" pitchFamily="34" charset="0"/>
                <a:cs typeface="Arial" panose="020B0604020202020204" pitchFamily="34" charset="0"/>
              </a:rPr>
              <a:t>ASSUMPTIONS:</a:t>
            </a:r>
          </a:p>
          <a:p>
            <a:pPr marL="158265" indent="-158265">
              <a:spcAft>
                <a:spcPts val="554"/>
              </a:spcAft>
              <a:buAutoNum type="arabicPeriod"/>
            </a:pPr>
            <a:r>
              <a:rPr lang="en-US" sz="1000" b="1" dirty="0">
                <a:solidFill>
                  <a:schemeClr val="accent4"/>
                </a:solidFill>
                <a:latin typeface="Arial" panose="020B0604020202020204" pitchFamily="34" charset="0"/>
                <a:cs typeface="Arial" panose="020B0604020202020204" pitchFamily="34" charset="0"/>
              </a:rPr>
              <a:t>10 YEAR LEASE</a:t>
            </a:r>
          </a:p>
          <a:p>
            <a:pPr marL="158265" indent="-158265">
              <a:spcAft>
                <a:spcPts val="554"/>
              </a:spcAft>
              <a:buAutoNum type="arabicPeriod"/>
            </a:pPr>
            <a:r>
              <a:rPr lang="en-US" sz="1000" b="1" dirty="0">
                <a:solidFill>
                  <a:schemeClr val="accent4"/>
                </a:solidFill>
                <a:latin typeface="Arial" panose="020B0604020202020204" pitchFamily="34" charset="0"/>
                <a:cs typeface="Arial" panose="020B0604020202020204" pitchFamily="34" charset="0"/>
              </a:rPr>
              <a:t>RENT OF $100,000 PER ANNUM</a:t>
            </a:r>
          </a:p>
          <a:p>
            <a:pPr marL="158265" indent="-158265">
              <a:spcAft>
                <a:spcPts val="554"/>
              </a:spcAft>
              <a:buAutoNum type="arabicPeriod"/>
            </a:pPr>
            <a:r>
              <a:rPr lang="en-US" sz="1000" b="1" dirty="0">
                <a:solidFill>
                  <a:schemeClr val="accent4"/>
                </a:solidFill>
                <a:latin typeface="Arial" panose="020B0604020202020204" pitchFamily="34" charset="0"/>
                <a:cs typeface="Arial" panose="020B0604020202020204" pitchFamily="34" charset="0"/>
              </a:rPr>
              <a:t>DISCOUNT RATE OF 7%</a:t>
            </a:r>
          </a:p>
        </p:txBody>
      </p:sp>
      <p:sp>
        <p:nvSpPr>
          <p:cNvPr id="17" name="Title 3"/>
          <p:cNvSpPr>
            <a:spLocks noGrp="1"/>
          </p:cNvSpPr>
          <p:nvPr>
            <p:ph type="title"/>
            <p:custDataLst>
              <p:tags r:id="rId1"/>
            </p:custDataLst>
          </p:nvPr>
        </p:nvSpPr>
        <p:spPr/>
        <p:txBody>
          <a:bodyPr/>
          <a:lstStyle/>
          <a:p>
            <a:r>
              <a:rPr lang="en-US" sz="5400" dirty="0"/>
              <a:t>Impact on P&amp;L – </a:t>
            </a:r>
            <a:r>
              <a:rPr lang="en-US" sz="5400" dirty="0" smtClean="0"/>
              <a:t>IFRS 16 </a:t>
            </a:r>
            <a:r>
              <a:rPr lang="en-US" sz="5400" dirty="0"/>
              <a:t>vs </a:t>
            </a:r>
            <a:r>
              <a:rPr lang="en-US" sz="5400" dirty="0" smtClean="0"/>
              <a:t>IAS </a:t>
            </a:r>
            <a:r>
              <a:rPr lang="en-US" sz="5400" dirty="0"/>
              <a:t>17</a:t>
            </a:r>
          </a:p>
        </p:txBody>
      </p:sp>
      <p:sp>
        <p:nvSpPr>
          <p:cNvPr id="19" name="Rectangle 18"/>
          <p:cNvSpPr/>
          <p:nvPr/>
        </p:nvSpPr>
        <p:spPr>
          <a:xfrm>
            <a:off x="572756" y="5844296"/>
            <a:ext cx="8088923" cy="338554"/>
          </a:xfrm>
          <a:prstGeom prst="rect">
            <a:avLst/>
          </a:prstGeom>
        </p:spPr>
        <p:txBody>
          <a:bodyPr wrap="square">
            <a:spAutoFit/>
          </a:bodyPr>
          <a:lstStyle/>
          <a:p>
            <a:pPr algn="ctr"/>
            <a:r>
              <a:rPr lang="en-GB" sz="1600" b="1" dirty="0">
                <a:solidFill>
                  <a:srgbClr val="C00000"/>
                </a:solidFill>
                <a:latin typeface="Arial" panose="020B0604020202020204" pitchFamily="34" charset="0"/>
                <a:cs typeface="Arial" panose="020B0604020202020204" pitchFamily="34" charset="0"/>
              </a:rPr>
              <a:t>Total lease expense will be front-loaded even when cash rentals are constant</a:t>
            </a:r>
          </a:p>
        </p:txBody>
      </p:sp>
    </p:spTree>
    <p:extLst>
      <p:ext uri="{BB962C8B-B14F-4D97-AF65-F5344CB8AC3E}">
        <p14:creationId xmlns:p14="http://schemas.microsoft.com/office/powerpoint/2010/main" xmlns="" val="68252527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250"/>
                                  </p:stCondLst>
                                  <p:childTnLst>
                                    <p:set>
                                      <p:cBhvr>
                                        <p:cTn id="13" dur="1" fill="hold">
                                          <p:stCondLst>
                                            <p:cond delay="0"/>
                                          </p:stCondLst>
                                        </p:cTn>
                                        <p:tgtEl>
                                          <p:spTgt spid="9">
                                            <p:graphicEl>
                                              <a:chart seriesIdx="-3" categoryIdx="-3" bldStep="gridLegend"/>
                                            </p:graphic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250"/>
                                  </p:stCondLst>
                                  <p:childTnLst>
                                    <p:set>
                                      <p:cBhvr>
                                        <p:cTn id="17" dur="1" fill="hold">
                                          <p:stCondLst>
                                            <p:cond delay="0"/>
                                          </p:stCondLst>
                                        </p:cTn>
                                        <p:tgtEl>
                                          <p:spTgt spid="9">
                                            <p:graphicEl>
                                              <a:chart seriesIdx="-4" categoryIdx="0" bldStep="category"/>
                                            </p:graphicEl>
                                          </p:spTgt>
                                        </p:tgtEl>
                                        <p:attrNameLst>
                                          <p:attrName>style.visibility</p:attrName>
                                        </p:attrNameLst>
                                      </p:cBhvr>
                                      <p:to>
                                        <p:strVal val="visible"/>
                                      </p:to>
                                    </p:set>
                                  </p:childTnLst>
                                </p:cTn>
                              </p:par>
                              <p:par>
                                <p:cTn id="18" presetID="1" presetClass="entr" presetSubtype="0" fill="hold" grpId="0" nodeType="withEffect">
                                  <p:stCondLst>
                                    <p:cond delay="250"/>
                                  </p:stCondLst>
                                  <p:childTnLst>
                                    <p:set>
                                      <p:cBhvr>
                                        <p:cTn id="19" dur="1" fill="hold">
                                          <p:stCondLst>
                                            <p:cond delay="0"/>
                                          </p:stCondLst>
                                        </p:cTn>
                                        <p:tgtEl>
                                          <p:spTgt spid="9">
                                            <p:graphicEl>
                                              <a:chart seriesIdx="-4" categoryIdx="1" bldStep="category"/>
                                            </p:graphicEl>
                                          </p:spTgt>
                                        </p:tgtEl>
                                        <p:attrNameLst>
                                          <p:attrName>style.visibility</p:attrName>
                                        </p:attrNameLst>
                                      </p:cBhvr>
                                      <p:to>
                                        <p:strVal val="visible"/>
                                      </p:to>
                                    </p:set>
                                  </p:childTnLst>
                                </p:cTn>
                              </p:par>
                              <p:par>
                                <p:cTn id="20" presetID="1" presetClass="entr" presetSubtype="0" fill="hold" grpId="0" nodeType="withEffect">
                                  <p:stCondLst>
                                    <p:cond delay="250"/>
                                  </p:stCondLst>
                                  <p:childTnLst>
                                    <p:set>
                                      <p:cBhvr>
                                        <p:cTn id="21" dur="1" fill="hold">
                                          <p:stCondLst>
                                            <p:cond delay="0"/>
                                          </p:stCondLst>
                                        </p:cTn>
                                        <p:tgtEl>
                                          <p:spTgt spid="9">
                                            <p:graphicEl>
                                              <a:chart seriesIdx="-4" categoryIdx="2" bldStep="category"/>
                                            </p:graphicEl>
                                          </p:spTgt>
                                        </p:tgtEl>
                                        <p:attrNameLst>
                                          <p:attrName>style.visibility</p:attrName>
                                        </p:attrNameLst>
                                      </p:cBhvr>
                                      <p:to>
                                        <p:strVal val="visible"/>
                                      </p:to>
                                    </p:set>
                                  </p:childTnLst>
                                </p:cTn>
                              </p:par>
                              <p:par>
                                <p:cTn id="22" presetID="1" presetClass="entr" presetSubtype="0" fill="hold" grpId="0" nodeType="withEffect">
                                  <p:stCondLst>
                                    <p:cond delay="250"/>
                                  </p:stCondLst>
                                  <p:childTnLst>
                                    <p:set>
                                      <p:cBhvr>
                                        <p:cTn id="23" dur="1" fill="hold">
                                          <p:stCondLst>
                                            <p:cond delay="0"/>
                                          </p:stCondLst>
                                        </p:cTn>
                                        <p:tgtEl>
                                          <p:spTgt spid="9">
                                            <p:graphicEl>
                                              <a:chart seriesIdx="-4" categoryIdx="3" bldStep="category"/>
                                            </p:graphicEl>
                                          </p:spTgt>
                                        </p:tgtEl>
                                        <p:attrNameLst>
                                          <p:attrName>style.visibility</p:attrName>
                                        </p:attrNameLst>
                                      </p:cBhvr>
                                      <p:to>
                                        <p:strVal val="visible"/>
                                      </p:to>
                                    </p:set>
                                  </p:childTnLst>
                                </p:cTn>
                              </p:par>
                              <p:par>
                                <p:cTn id="24" presetID="1" presetClass="entr" presetSubtype="0" fill="hold" grpId="0" nodeType="withEffect">
                                  <p:stCondLst>
                                    <p:cond delay="250"/>
                                  </p:stCondLst>
                                  <p:childTnLst>
                                    <p:set>
                                      <p:cBhvr>
                                        <p:cTn id="25" dur="1" fill="hold">
                                          <p:stCondLst>
                                            <p:cond delay="0"/>
                                          </p:stCondLst>
                                        </p:cTn>
                                        <p:tgtEl>
                                          <p:spTgt spid="9">
                                            <p:graphicEl>
                                              <a:chart seriesIdx="-4" categoryIdx="4" bldStep="category"/>
                                            </p:graphicEl>
                                          </p:spTgt>
                                        </p:tgtEl>
                                        <p:attrNameLst>
                                          <p:attrName>style.visibility</p:attrName>
                                        </p:attrNameLst>
                                      </p:cBhvr>
                                      <p:to>
                                        <p:strVal val="visible"/>
                                      </p:to>
                                    </p:set>
                                  </p:childTnLst>
                                </p:cTn>
                              </p:par>
                              <p:par>
                                <p:cTn id="26" presetID="1" presetClass="entr" presetSubtype="0" fill="hold" grpId="0" nodeType="withEffect">
                                  <p:stCondLst>
                                    <p:cond delay="250"/>
                                  </p:stCondLst>
                                  <p:childTnLst>
                                    <p:set>
                                      <p:cBhvr>
                                        <p:cTn id="27" dur="1" fill="hold">
                                          <p:stCondLst>
                                            <p:cond delay="0"/>
                                          </p:stCondLst>
                                        </p:cTn>
                                        <p:tgtEl>
                                          <p:spTgt spid="9">
                                            <p:graphicEl>
                                              <a:chart seriesIdx="-4" categoryIdx="5" bldStep="category"/>
                                            </p:graphicEl>
                                          </p:spTgt>
                                        </p:tgtEl>
                                        <p:attrNameLst>
                                          <p:attrName>style.visibility</p:attrName>
                                        </p:attrNameLst>
                                      </p:cBhvr>
                                      <p:to>
                                        <p:strVal val="visible"/>
                                      </p:to>
                                    </p:set>
                                  </p:childTnLst>
                                </p:cTn>
                              </p:par>
                              <p:par>
                                <p:cTn id="28" presetID="1" presetClass="entr" presetSubtype="0" fill="hold" grpId="0" nodeType="withEffect">
                                  <p:stCondLst>
                                    <p:cond delay="250"/>
                                  </p:stCondLst>
                                  <p:childTnLst>
                                    <p:set>
                                      <p:cBhvr>
                                        <p:cTn id="29" dur="1" fill="hold">
                                          <p:stCondLst>
                                            <p:cond delay="0"/>
                                          </p:stCondLst>
                                        </p:cTn>
                                        <p:tgtEl>
                                          <p:spTgt spid="9">
                                            <p:graphicEl>
                                              <a:chart seriesIdx="-4" categoryIdx="6" bldStep="category"/>
                                            </p:graphicEl>
                                          </p:spTgt>
                                        </p:tgtEl>
                                        <p:attrNameLst>
                                          <p:attrName>style.visibility</p:attrName>
                                        </p:attrNameLst>
                                      </p:cBhvr>
                                      <p:to>
                                        <p:strVal val="visible"/>
                                      </p:to>
                                    </p:set>
                                  </p:childTnLst>
                                </p:cTn>
                              </p:par>
                              <p:par>
                                <p:cTn id="30" presetID="1" presetClass="entr" presetSubtype="0" fill="hold" grpId="0" nodeType="withEffect">
                                  <p:stCondLst>
                                    <p:cond delay="250"/>
                                  </p:stCondLst>
                                  <p:childTnLst>
                                    <p:set>
                                      <p:cBhvr>
                                        <p:cTn id="31" dur="1" fill="hold">
                                          <p:stCondLst>
                                            <p:cond delay="0"/>
                                          </p:stCondLst>
                                        </p:cTn>
                                        <p:tgtEl>
                                          <p:spTgt spid="9">
                                            <p:graphicEl>
                                              <a:chart seriesIdx="-4" categoryIdx="7" bldStep="category"/>
                                            </p:graphicEl>
                                          </p:spTgt>
                                        </p:tgtEl>
                                        <p:attrNameLst>
                                          <p:attrName>style.visibility</p:attrName>
                                        </p:attrNameLst>
                                      </p:cBhvr>
                                      <p:to>
                                        <p:strVal val="visible"/>
                                      </p:to>
                                    </p:set>
                                  </p:childTnLst>
                                </p:cTn>
                              </p:par>
                              <p:par>
                                <p:cTn id="32" presetID="1" presetClass="entr" presetSubtype="0" fill="hold" grpId="0" nodeType="withEffect">
                                  <p:stCondLst>
                                    <p:cond delay="250"/>
                                  </p:stCondLst>
                                  <p:childTnLst>
                                    <p:set>
                                      <p:cBhvr>
                                        <p:cTn id="33" dur="1" fill="hold">
                                          <p:stCondLst>
                                            <p:cond delay="0"/>
                                          </p:stCondLst>
                                        </p:cTn>
                                        <p:tgtEl>
                                          <p:spTgt spid="9">
                                            <p:graphicEl>
                                              <a:chart seriesIdx="-4" categoryIdx="8" bldStep="category"/>
                                            </p:graphicEl>
                                          </p:spTgt>
                                        </p:tgtEl>
                                        <p:attrNameLst>
                                          <p:attrName>style.visibility</p:attrName>
                                        </p:attrNameLst>
                                      </p:cBhvr>
                                      <p:to>
                                        <p:strVal val="visible"/>
                                      </p:to>
                                    </p:set>
                                  </p:childTnLst>
                                </p:cTn>
                              </p:par>
                              <p:par>
                                <p:cTn id="34" presetID="1" presetClass="entr" presetSubtype="0" fill="hold" grpId="0" nodeType="withEffect">
                                  <p:stCondLst>
                                    <p:cond delay="250"/>
                                  </p:stCondLst>
                                  <p:childTnLst>
                                    <p:set>
                                      <p:cBhvr>
                                        <p:cTn id="35" dur="1" fill="hold">
                                          <p:stCondLst>
                                            <p:cond delay="0"/>
                                          </p:stCondLst>
                                        </p:cTn>
                                        <p:tgtEl>
                                          <p:spTgt spid="9">
                                            <p:graphicEl>
                                              <a:chart seriesIdx="-4" categoryIdx="9" bldStep="category"/>
                                            </p:graphic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
        </p:bldSub>
      </p:bldGraphic>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CREATEDBY" val="Global PowerPoint Toolbar"/>
  <p:tag name="TOOLBARVERSION" val="5.1"/>
  <p:tag name="TYPE" val="Screen"/>
  <p:tag name="KEYWORD" val="SCREEN"/>
  <p:tag name="TEMPLATEVERSION" val="12/02/2016 04:09:56"/>
  <p:tag name="WASPOLLED" val="8CA6F5FE7E1E45289E40E05655A6D6D4"/>
  <p:tag name="TPVERSION" val="5"/>
  <p:tag name="TPFULLVERSION" val="5.3.2.24"/>
  <p:tag name="PPTVERSION" val="15"/>
  <p:tag name="TPOS" val="2"/>
</p:tagLst>
</file>

<file path=ppt/tags/tag1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A5DF6D5F-21E7-4546-A6B8-2A0D17284453}_3.png&quot;/&gt;&lt;left val=&quot;28&quot;/&gt;&lt;top val=&quot;6&quot;/&gt;&lt;width val=&quot;635&quot;/&gt;&lt;height val=&quot;118&quot;/&gt;&lt;hasText val=&quot;1&quot;/&gt;&lt;/Image&gt;&lt;/ThreeDShapeInfo&gt;"/>
  <p:tag name="PRESENTER_SHAPETEXTINFO" val="&lt;ShapeTextInfo&gt;&lt;TableIndex row=&quot;-1&quot; col=&quot;-1&quot;&gt;&lt;linesCount val=&quot;1&quot;/&gt;&lt;lineCharCount val=&quot;22&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19A67E73-9377-4142-BAAD-A5FF8C8D89AB}_13.png&quot;/&gt;&lt;left val=&quot;28&quot;/&gt;&lt;top val=&quot;6&quot;/&gt;&lt;width val=&quot;635&quot;/&gt;&lt;height val=&quot;118&quot;/&gt;&lt;hasText val=&quot;1&quot;/&gt;&lt;/Image&gt;&lt;/ThreeDShapeInfo&gt;"/>
  <p:tag name="PRESENTER_SHAPETEXTINFO" val="&lt;ShapeTextInfo&gt;&lt;TableIndex row=&quot;-1&quot; col=&quot;-1&quot;&gt;&lt;linesCount val=&quot;1&quot;/&gt;&lt;lineCharCount val=&quot;29&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FE9DD6BB-6560-44F2-A92A-B6E83F89C710}_13.png&quot;/&gt;&lt;left val=&quot;50&quot;/&gt;&lt;top val=&quot;182&quot;/&gt;&lt;width val=&quot;213&quot;/&gt;&lt;height val=&quot;161&quot;/&gt;&lt;hasText val=&quot;1&quot;/&gt;&lt;/Image&gt;&lt;/ThreeDShapeInfo&gt;"/>
  <p:tag name="PRESENTER_SHAPETEXTINFO" val="&lt;ShapeTextInfo&gt;&lt;TableIndex row=&quot;-1&quot; col=&quot;-1&quot;&gt;&lt;linesCount val=&quot;4&quot;/&gt;&lt;lineCharCount val=&quot;19&quot;/&gt;&lt;lineCharCount val=&quot;16&quot;/&gt;&lt;lineCharCount val=&quot;20&quot;/&gt;&lt;lineCharCount val=&quot;8&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A02B724C-8D75-450B-99E9-F8CB3C2A80C5}_3.png&quot;/&gt;&lt;left val=&quot;62&quot;/&gt;&lt;top val=&quot;101&quot;/&gt;&lt;width val=&quot;332&quot;/&gt;&lt;height val=&quot;263&quot;/&gt;&lt;hasText val=&quot;1&quot;/&gt;&lt;/Image&gt;&lt;/ThreeDShapeInfo&gt;"/>
  <p:tag name="PRESENTER_SHAPETEXTINFO" val="&lt;ShapeTextInfo&gt;&lt;TableIndex row=&quot;-1&quot; col=&quot;-1&quot;&gt;&lt;linesCount val=&quot;8&quot;/&gt;&lt;lineCharCount val=&quot;29&quot;/&gt;&lt;lineCharCount val=&quot;34&quot;/&gt;&lt;lineCharCount val=&quot;25&quot;/&gt;&lt;lineCharCount val=&quot;33&quot;/&gt;&lt;lineCharCount val=&quot;31&quot;/&gt;&lt;lineCharCount val=&quot;32&quot;/&gt;&lt;lineCharCount val=&quot;38&quot;/&gt;&lt;lineCharCount val=&quot;2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HTML_AUTOSHAPE_INFO" val="&lt;ThreeDShapeInfo&gt;&lt;uuid val=&quot;{D8D648CF-36A6-4B28-AB07-B454EC300598}&quot;/&gt;&lt;isInvalidForFieldText val=&quot;1&quot;/&gt;&lt;Image&gt;&lt;filename val=&quot;C:\Users\Lyong\Documents\WIP - training\Leases\data\asimages\{D8D648CF-36A6-4B28-AB07-B454EC300598}_13_S.png&quot;/&gt;&lt;left val=&quot;392&quot;/&gt;&lt;top val=&quot;159&quot;/&gt;&lt;width val=&quot;66&quot;/&gt;&lt;height val=&quot;60&quot;/&gt;&lt;hasText val=&quot;0&quot;/&gt;&lt;/Image&gt;&lt;Image&gt;&lt;filename val=&quot;C:\Users\Lyong\Documents\WIP - training\Leases\data\asimages\{D8D648CF-36A6-4B28-AB07-B454EC300598}_13_T.png&quot;/&gt;&lt;left val=&quot;392&quot;/&gt;&lt;top val=&quot;159&quot;/&gt;&lt;width val=&quot;66&quot;/&gt;&lt;height val=&quot;60&quot;/&gt;&lt;hasText val=&quot;1&quot;/&gt;&lt;/Image&gt;&lt;/ThreeDShapeInfo&gt;"/>
  <p:tag name="PRESENTER_SHAPETEXTINFO" val="&lt;ShapeTextInfo&gt;&lt;TableIndex row=&quot;-1&quot; col=&quot;-1&quot;&gt;&lt;linesCount val=&quot;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5DC4A2A9-4DF2-459F-8AC7-9FE54B35A16A}&quot;/&gt;&lt;isInvalidForFieldText val=&quot;0&quot;/&gt;&lt;Image&gt;&lt;filename val=&quot;C:\Users\Lyong\Documents\WIP - training\Leases\data\asimages\{5DC4A2A9-4DF2-459F-8AC7-9FE54B35A16A}_13.png&quot;/&gt;&lt;left val=&quot;584&quot;/&gt;&lt;top val=&quot;163&quot;/&gt;&lt;width val=&quot;68&quot;/&gt;&lt;height val=&quot;56&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1652EF60-C319-41FF-AA98-E793A45DC497}_13.png&quot;/&gt;&lt;left val=&quot;539&quot;/&gt;&lt;top val=&quot;226&quot;/&gt;&lt;width val=&quot;162&quot;/&gt;&lt;height val=&quot;67&quot;/&gt;&lt;hasText val=&quot;1&quot;/&gt;&lt;/Image&gt;&lt;/ThreeDShapeInfo&gt;"/>
  <p:tag name="PRESENTER_SHAPETEXTINFO" val="&lt;ShapeTextInfo&gt;&lt;TableIndex row=&quot;-1&quot; col=&quot;-1&quot;&gt;&lt;linesCount val=&quot;2&quot;/&gt;&lt;lineCharCount val=&quot;14&quot;/&gt;&lt;lineCharCount val=&quot;11&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4B39294B-FA23-4D39-901A-66F8606AF5D6}_13.png&quot;/&gt;&lt;left val=&quot;346&quot;/&gt;&lt;top val=&quot;226&quot;/&gt;&lt;width val=&quot;158&quot;/&gt;&lt;height val=&quot;67&quot;/&gt;&lt;hasText val=&quot;1&quot;/&gt;&lt;/Image&gt;&lt;/ThreeDShapeInfo&gt;"/>
  <p:tag name="PRESENTER_SHAPETEXTINFO" val="&lt;ShapeTextInfo&gt;&lt;TableIndex row=&quot;-1&quot; col=&quot;-1&quot;&gt;&lt;linesCount val=&quot;2&quot;/&gt;&lt;lineCharCount val=&quot;11&quot;/&gt;&lt;lineCharCount val=&quot;6&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E808DF37-5919-427A-AB47-17B6AFFC1475}_13.png&quot;/&gt;&lt;left val=&quot;346&quot;/&gt;&lt;top val=&quot;294&quot;/&gt;&lt;width val=&quot;158&quot;/&gt;&lt;height val=&quot;43&quot;/&gt;&lt;hasText val=&quot;1&quot;/&gt;&lt;/Image&gt;&lt;/ThreeDShapeInfo&gt;"/>
  <p:tag name="PRESENTER_SHAPETEXTINFO" val="&lt;ShapeTextInfo&gt;&lt;TableIndex row=&quot;-1&quot; col=&quot;-1&quot;&gt;&lt;linesCount val=&quot;1&quot;/&gt;&lt;lineCharCount val=&quot;11&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6234E108-9762-4CC2-A103-E4557EB04A3D}_13.png&quot;/&gt;&lt;left val=&quot;539&quot;/&gt;&lt;top val=&quot;294&quot;/&gt;&lt;width val=&quot;158&quot;/&gt;&lt;height val=&quot;67&quot;/&gt;&lt;hasText val=&quot;1&quot;/&gt;&lt;/Image&gt;&lt;/ThreeDShapeInfo&gt;"/>
  <p:tag name="PRESENTER_SHAPETEXTINFO" val="&lt;ShapeTextInfo&gt;&lt;TableIndex row=&quot;-1&quot; col=&quot;-1&quot;&gt;&lt;linesCount val=&quot;2&quot;/&gt;&lt;lineCharCount val=&quot;12&quot;/&gt;&lt;lineCharCount val=&quot;11&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E808DF37-5919-427A-AB47-17B6AFFC1475}_13.png&quot;/&gt;&lt;left val=&quot;346&quot;/&gt;&lt;top val=&quot;294&quot;/&gt;&lt;width val=&quot;158&quot;/&gt;&lt;height val=&quot;43&quot;/&gt;&lt;hasText val=&quot;1&quot;/&gt;&lt;/Image&gt;&lt;/ThreeDShapeInfo&gt;"/>
  <p:tag name="PRESENTER_SHAPETEXTINFO" val="&lt;ShapeTextInfo&gt;&lt;TableIndex row=&quot;-1&quot; col=&quot;-1&quot;&gt;&lt;linesCount val=&quot;1&quot;/&gt;&lt;lineCharCount val=&quot;11&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E808DF37-5919-427A-AB47-17B6AFFC1475}_13.png&quot;/&gt;&lt;left val=&quot;346&quot;/&gt;&lt;top val=&quot;294&quot;/&gt;&lt;width val=&quot;158&quot;/&gt;&lt;height val=&quot;43&quot;/&gt;&lt;hasText val=&quot;1&quot;/&gt;&lt;/Image&gt;&lt;/ThreeDShapeInfo&gt;"/>
  <p:tag name="PRESENTER_SHAPETEXTINFO" val="&lt;ShapeTextInfo&gt;&lt;TableIndex row=&quot;-1&quot; col=&quot;-1&quot;&gt;&lt;linesCount val=&quot;1&quot;/&gt;&lt;lineCharCount val=&quot;11&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A02B724C-8D75-450B-99E9-F8CB3C2A80C5}_3.png&quot;/&gt;&lt;left val=&quot;62&quot;/&gt;&lt;top val=&quot;101&quot;/&gt;&lt;width val=&quot;332&quot;/&gt;&lt;height val=&quot;263&quot;/&gt;&lt;hasText val=&quot;1&quot;/&gt;&lt;/Image&gt;&lt;/ThreeDShapeInfo&gt;"/>
  <p:tag name="PRESENTER_SHAPETEXTINFO" val="&lt;ShapeTextInfo&gt;&lt;TableIndex row=&quot;-1&quot; col=&quot;-1&quot;&gt;&lt;linesCount val=&quot;8&quot;/&gt;&lt;lineCharCount val=&quot;29&quot;/&gt;&lt;lineCharCount val=&quot;34&quot;/&gt;&lt;lineCharCount val=&quot;25&quot;/&gt;&lt;lineCharCount val=&quot;33&quot;/&gt;&lt;lineCharCount val=&quot;31&quot;/&gt;&lt;lineCharCount val=&quot;32&quot;/&gt;&lt;lineCharCount val=&quot;38&quot;/&gt;&lt;lineCharCount val=&quot;23&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A5DF6D5F-21E7-4546-A6B8-2A0D17284453}_3.png&quot;/&gt;&lt;left val=&quot;28&quot;/&gt;&lt;top val=&quot;6&quot;/&gt;&lt;width val=&quot;635&quot;/&gt;&lt;height val=&quot;118&quot;/&gt;&lt;hasText val=&quot;1&quot;/&gt;&lt;/Image&gt;&lt;/ThreeDShapeInfo&gt;"/>
  <p:tag name="PRESENTER_SHAPETEXTINFO" val="&lt;ShapeTextInfo&gt;&lt;TableIndex row=&quot;-1&quot; col=&quot;-1&quot;&gt;&lt;linesCount val=&quot;1&quot;/&gt;&lt;lineCharCount val=&quot;22&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A5DF6D5F-21E7-4546-A6B8-2A0D17284453}_3.png&quot;/&gt;&lt;left val=&quot;28&quot;/&gt;&lt;top val=&quot;6&quot;/&gt;&lt;width val=&quot;635&quot;/&gt;&lt;height val=&quot;118&quot;/&gt;&lt;hasText val=&quot;1&quot;/&gt;&lt;/Image&gt;&lt;/ThreeDShapeInfo&gt;"/>
  <p:tag name="PRESENTER_SHAPETEXTINFO" val="&lt;ShapeTextInfo&gt;&lt;TableIndex row=&quot;-1&quot; col=&quot;-1&quot;&gt;&lt;linesCount val=&quot;1&quot;/&gt;&lt;lineCharCount val=&quot;22&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A02B724C-8D75-450B-99E9-F8CB3C2A80C5}_3.png&quot;/&gt;&lt;left val=&quot;62&quot;/&gt;&lt;top val=&quot;101&quot;/&gt;&lt;width val=&quot;332&quot;/&gt;&lt;height val=&quot;263&quot;/&gt;&lt;hasText val=&quot;1&quot;/&gt;&lt;/Image&gt;&lt;/ThreeDShapeInfo&gt;"/>
  <p:tag name="PRESENTER_SHAPETEXTINFO" val="&lt;ShapeTextInfo&gt;&lt;TableIndex row=&quot;-1&quot; col=&quot;-1&quot;&gt;&lt;linesCount val=&quot;8&quot;/&gt;&lt;lineCharCount val=&quot;29&quot;/&gt;&lt;lineCharCount val=&quot;34&quot;/&gt;&lt;lineCharCount val=&quot;25&quot;/&gt;&lt;lineCharCount val=&quot;33&quot;/&gt;&lt;lineCharCount val=&quot;31&quot;/&gt;&lt;lineCharCount val=&quot;32&quot;/&gt;&lt;lineCharCount val=&quot;38&quot;/&gt;&lt;lineCharCount val=&quot;23&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A02B724C-8D75-450B-99E9-F8CB3C2A80C5}_3.png&quot;/&gt;&lt;left val=&quot;62&quot;/&gt;&lt;top val=&quot;101&quot;/&gt;&lt;width val=&quot;332&quot;/&gt;&lt;height val=&quot;263&quot;/&gt;&lt;hasText val=&quot;1&quot;/&gt;&lt;/Image&gt;&lt;/ThreeDShapeInfo&gt;"/>
  <p:tag name="PRESENTER_SHAPETEXTINFO" val="&lt;ShapeTextInfo&gt;&lt;TableIndex row=&quot;-1&quot; col=&quot;-1&quot;&gt;&lt;linesCount val=&quot;8&quot;/&gt;&lt;lineCharCount val=&quot;29&quot;/&gt;&lt;lineCharCount val=&quot;34&quot;/&gt;&lt;lineCharCount val=&quot;25&quot;/&gt;&lt;lineCharCount val=&quot;33&quot;/&gt;&lt;lineCharCount val=&quot;31&quot;/&gt;&lt;lineCharCount val=&quot;32&quot;/&gt;&lt;lineCharCount val=&quot;38&quot;/&gt;&lt;lineCharCount val=&quot;23&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A5DF6D5F-21E7-4546-A6B8-2A0D17284453}_3.png&quot;/&gt;&lt;left val=&quot;28&quot;/&gt;&lt;top val=&quot;6&quot;/&gt;&lt;width val=&quot;635&quot;/&gt;&lt;height val=&quot;118&quot;/&gt;&lt;hasText val=&quot;1&quot;/&gt;&lt;/Image&gt;&lt;/ThreeDShapeInfo&gt;"/>
  <p:tag name="PRESENTER_SHAPETEXTINFO" val="&lt;ShapeTextInfo&gt;&lt;TableIndex row=&quot;-1&quot; col=&quot;-1&quot;&gt;&lt;linesCount val=&quot;1&quot;/&gt;&lt;lineCharCount val=&quot;22&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A02B724C-8D75-450B-99E9-F8CB3C2A80C5}_3.png&quot;/&gt;&lt;left val=&quot;62&quot;/&gt;&lt;top val=&quot;101&quot;/&gt;&lt;width val=&quot;332&quot;/&gt;&lt;height val=&quot;263&quot;/&gt;&lt;hasText val=&quot;1&quot;/&gt;&lt;/Image&gt;&lt;/ThreeDShapeInfo&gt;"/>
  <p:tag name="PRESENTER_SHAPETEXTINFO" val="&lt;ShapeTextInfo&gt;&lt;TableIndex row=&quot;-1&quot; col=&quot;-1&quot;&gt;&lt;linesCount val=&quot;8&quot;/&gt;&lt;lineCharCount val=&quot;29&quot;/&gt;&lt;lineCharCount val=&quot;34&quot;/&gt;&lt;lineCharCount val=&quot;25&quot;/&gt;&lt;lineCharCount val=&quot;33&quot;/&gt;&lt;lineCharCount val=&quot;31&quot;/&gt;&lt;lineCharCount val=&quot;32&quot;/&gt;&lt;lineCharCount val=&quot;38&quot;/&gt;&lt;lineCharCount val=&quot;23&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A5DF6D5F-21E7-4546-A6B8-2A0D17284453}_3.png&quot;/&gt;&lt;left val=&quot;28&quot;/&gt;&lt;top val=&quot;6&quot;/&gt;&lt;width val=&quot;635&quot;/&gt;&lt;height val=&quot;118&quot;/&gt;&lt;hasText val=&quot;1&quot;/&gt;&lt;/Image&gt;&lt;/ThreeDShapeInfo&gt;"/>
  <p:tag name="PRESENTER_SHAPETEXTINFO" val="&lt;ShapeTextInfo&gt;&lt;TableIndex row=&quot;-1&quot; col=&quot;-1&quot;&gt;&lt;linesCount val=&quot;1&quot;/&gt;&lt;lineCharCount val=&quot;22&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A02B724C-8D75-450B-99E9-F8CB3C2A80C5}_3.png&quot;/&gt;&lt;left val=&quot;62&quot;/&gt;&lt;top val=&quot;101&quot;/&gt;&lt;width val=&quot;332&quot;/&gt;&lt;height val=&quot;263&quot;/&gt;&lt;hasText val=&quot;1&quot;/&gt;&lt;/Image&gt;&lt;/ThreeDShapeInfo&gt;"/>
  <p:tag name="PRESENTER_SHAPETEXTINFO" val="&lt;ShapeTextInfo&gt;&lt;TableIndex row=&quot;-1&quot; col=&quot;-1&quot;&gt;&lt;linesCount val=&quot;8&quot;/&gt;&lt;lineCharCount val=&quot;29&quot;/&gt;&lt;lineCharCount val=&quot;34&quot;/&gt;&lt;lineCharCount val=&quot;25&quot;/&gt;&lt;lineCharCount val=&quot;33&quot;/&gt;&lt;lineCharCount val=&quot;31&quot;/&gt;&lt;lineCharCount val=&quot;32&quot;/&gt;&lt;lineCharCount val=&quot;38&quot;/&gt;&lt;lineCharCount val=&quot;23&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A02B724C-8D75-450B-99E9-F8CB3C2A80C5}_3.png&quot;/&gt;&lt;left val=&quot;62&quot;/&gt;&lt;top val=&quot;101&quot;/&gt;&lt;width val=&quot;332&quot;/&gt;&lt;height val=&quot;263&quot;/&gt;&lt;hasText val=&quot;1&quot;/&gt;&lt;/Image&gt;&lt;/ThreeDShapeInfo&gt;"/>
  <p:tag name="PRESENTER_SHAPETEXTINFO" val="&lt;ShapeTextInfo&gt;&lt;TableIndex row=&quot;-1&quot; col=&quot;-1&quot;&gt;&lt;linesCount val=&quot;8&quot;/&gt;&lt;lineCharCount val=&quot;29&quot;/&gt;&lt;lineCharCount val=&quot;34&quot;/&gt;&lt;lineCharCount val=&quot;25&quot;/&gt;&lt;lineCharCount val=&quot;33&quot;/&gt;&lt;lineCharCount val=&quot;31&quot;/&gt;&lt;lineCharCount val=&quot;32&quot;/&gt;&lt;lineCharCount val=&quot;38&quot;/&gt;&lt;lineCharCount val=&quot;23&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A02B724C-8D75-450B-99E9-F8CB3C2A80C5}_3.png&quot;/&gt;&lt;left val=&quot;62&quot;/&gt;&lt;top val=&quot;101&quot;/&gt;&lt;width val=&quot;332&quot;/&gt;&lt;height val=&quot;263&quot;/&gt;&lt;hasText val=&quot;1&quot;/&gt;&lt;/Image&gt;&lt;/ThreeDShapeInfo&gt;"/>
  <p:tag name="PRESENTER_SHAPETEXTINFO" val="&lt;ShapeTextInfo&gt;&lt;TableIndex row=&quot;-1&quot; col=&quot;-1&quot;&gt;&lt;linesCount val=&quot;8&quot;/&gt;&lt;lineCharCount val=&quot;29&quot;/&gt;&lt;lineCharCount val=&quot;34&quot;/&gt;&lt;lineCharCount val=&quot;25&quot;/&gt;&lt;lineCharCount val=&quot;33&quot;/&gt;&lt;lineCharCount val=&quot;31&quot;/&gt;&lt;lineCharCount val=&quot;32&quot;/&gt;&lt;lineCharCount val=&quot;38&quot;/&gt;&lt;lineCharCount val=&quot;23&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A02B724C-8D75-450B-99E9-F8CB3C2A80C5}_3.png&quot;/&gt;&lt;left val=&quot;62&quot;/&gt;&lt;top val=&quot;101&quot;/&gt;&lt;width val=&quot;332&quot;/&gt;&lt;height val=&quot;263&quot;/&gt;&lt;hasText val=&quot;1&quot;/&gt;&lt;/Image&gt;&lt;/ThreeDShapeInfo&gt;"/>
  <p:tag name="PRESENTER_SHAPETEXTINFO" val="&lt;ShapeTextInfo&gt;&lt;TableIndex row=&quot;-1&quot; col=&quot;-1&quot;&gt;&lt;linesCount val=&quot;8&quot;/&gt;&lt;lineCharCount val=&quot;29&quot;/&gt;&lt;lineCharCount val=&quot;34&quot;/&gt;&lt;lineCharCount val=&quot;25&quot;/&gt;&lt;lineCharCount val=&quot;33&quot;/&gt;&lt;lineCharCount val=&quot;31&quot;/&gt;&lt;lineCharCount val=&quot;32&quot;/&gt;&lt;lineCharCount val=&quot;38&quot;/&gt;&lt;lineCharCount val=&quot;23&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0290E9EE-C0CC-4A0B-80C7-0E858F17D1D5}_14.png&quot;/&gt;&lt;left val=&quot;517&quot;/&gt;&lt;top val=&quot;168&quot;/&gt;&lt;width val=&quot;170&quot;/&gt;&lt;height val=&quot;110&quot;/&gt;&lt;hasText val=&quot;1&quot;/&gt;&lt;/Image&gt;&lt;/ThreeDShapeInfo&gt;"/>
  <p:tag name="PRESENTER_SHAPETEXTINFO" val="&lt;ShapeTextInfo&gt;&lt;TableIndex row=&quot;-1&quot; col=&quot;-1&quot;&gt;&lt;linesCount val=&quot;4&quot;/&gt;&lt;lineCharCount val=&quot;17&quot;/&gt;&lt;lineCharCount val=&quot;9&quot;/&gt;&lt;lineCharCount val=&quot;12&quot;/&gt;&lt;lineCharCount val=&quot;12&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4D7FB832-82FB-47D3-90A8-8E3888134487}_14.png&quot;/&gt;&lt;left val=&quot;293&quot;/&gt;&lt;top val=&quot;168&quot;/&gt;&lt;width val=&quot;170&quot;/&gt;&lt;height val=&quot;110&quot;/&gt;&lt;hasText val=&quot;1&quot;/&gt;&lt;/Image&gt;&lt;/ThreeDShapeInfo&gt;"/>
  <p:tag name="PRESENTER_SHAPETEXTINFO" val="&lt;ShapeTextInfo&gt;&lt;TableIndex row=&quot;-1&quot; col=&quot;-1&quot;&gt;&lt;linesCount val=&quot;2&quot;/&gt;&lt;lineCharCount val=&quot;17&quot;/&gt;&lt;lineCharCount val=&quot;13&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1F98234B-4436-4115-9CDA-4BF199339FA0}_14.png&quot;/&gt;&lt;left val=&quot;444&quot;/&gt;&lt;top val=&quot;184&quot;/&gt;&lt;width val=&quot;90&quot;/&gt;&lt;height val=&quot;102&quot;/&gt;&lt;hasText val=&quot;1&quot;/&gt;&lt;/Image&gt;&lt;/ThreeDShapeInfo&gt;"/>
  <p:tag name="PRESENTER_SHAPETEXTINFO" val="&lt;ShapeTextInfo&gt;&lt;TableIndex row=&quot;-1&quot; col=&quot;-1&quot;&gt;&lt;linesCount val=&quot;1&quot;/&gt;&lt;lineCharCount val=&quot;1&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386334B2-03AF-407A-A403-2C4FDB595833}_14.png&quot;/&gt;&lt;left val=&quot;219&quot;/&gt;&lt;top val=&quot;183&quot;/&gt;&lt;width val=&quot;90&quot;/&gt;&lt;height val=&quot;102&quot;/&gt;&lt;hasText val=&quot;1&quot;/&gt;&lt;/Image&gt;&lt;/ThreeDShapeInfo&gt;"/>
  <p:tag name="PRESENTER_SHAPETEXTINFO" val="&lt;ShapeTextInfo&gt;&lt;TableIndex row=&quot;-1&quot; col=&quot;-1&quot;&gt;&lt;linesCount val=&quot;1&quot;/&gt;&lt;lineCharCount val=&quot;1&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69AE8146-ADA5-4833-871D-1D5357FA7F6C}_14.png&quot;/&gt;&lt;left val=&quot;62&quot;/&gt;&lt;top val=&quot;168&quot;/&gt;&lt;width val=&quot;168&quot;/&gt;&lt;height val=&quot;110&quot;/&gt;&lt;hasText val=&quot;1&quot;/&gt;&lt;/Image&gt;&lt;/ThreeDShapeInfo&gt;"/>
  <p:tag name="PRESENTER_SHAPETEXTINFO" val="&lt;ShapeTextInfo&gt;&lt;TableIndex row=&quot;-1&quot; col=&quot;-1&quot;&gt;&lt;linesCount val=&quot;1&quot;/&gt;&lt;lineCharCount val=&quot;15&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386334B2-03AF-407A-A403-2C4FDB595833}_14.png&quot;/&gt;&lt;left val=&quot;219&quot;/&gt;&lt;top val=&quot;183&quot;/&gt;&lt;width val=&quot;90&quot;/&gt;&lt;height val=&quot;102&quot;/&gt;&lt;hasText val=&quot;1&quot;/&gt;&lt;/Image&gt;&lt;/ThreeDShapeInfo&gt;"/>
  <p:tag name="PRESENTER_SHAPETEXTINFO" val="&lt;ShapeTextInfo&gt;&lt;TableIndex row=&quot;-1&quot; col=&quot;-1&quot;&gt;&lt;linesCount val=&quot;1&quot;/&gt;&lt;lineCharCount val=&quot;1&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1F98234B-4436-4115-9CDA-4BF199339FA0}_14.png&quot;/&gt;&lt;left val=&quot;444&quot;/&gt;&lt;top val=&quot;184&quot;/&gt;&lt;width val=&quot;90&quot;/&gt;&lt;height val=&quot;102&quot;/&gt;&lt;hasText val=&quot;1&quot;/&gt;&lt;/Image&gt;&lt;/ThreeDShapeInfo&gt;"/>
  <p:tag name="PRESENTER_SHAPETEXTINFO" val="&lt;ShapeTextInfo&gt;&lt;TableIndex row=&quot;-1&quot; col=&quot;-1&quot;&gt;&lt;linesCount val=&quot;1&quot;/&gt;&lt;lineCharCount val=&quot;1&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1F98234B-4436-4115-9CDA-4BF199339FA0}_14.png&quot;/&gt;&lt;left val=&quot;444&quot;/&gt;&lt;top val=&quot;184&quot;/&gt;&lt;width val=&quot;90&quot;/&gt;&lt;height val=&quot;102&quot;/&gt;&lt;hasText val=&quot;1&quot;/&gt;&lt;/Image&gt;&lt;/ThreeDShapeInfo&gt;"/>
  <p:tag name="PRESENTER_SHAPETEXTINFO" val="&lt;ShapeTextInfo&gt;&lt;TableIndex row=&quot;-1&quot; col=&quot;-1&quot;&gt;&lt;linesCount val=&quot;1&quot;/&gt;&lt;lineCharCount val=&quot;1&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A02B724C-8D75-450B-99E9-F8CB3C2A80C5}_3.png&quot;/&gt;&lt;left val=&quot;62&quot;/&gt;&lt;top val=&quot;101&quot;/&gt;&lt;width val=&quot;332&quot;/&gt;&lt;height val=&quot;263&quot;/&gt;&lt;hasText val=&quot;1&quot;/&gt;&lt;/Image&gt;&lt;/ThreeDShapeInfo&gt;"/>
  <p:tag name="PRESENTER_SHAPETEXTINFO" val="&lt;ShapeTextInfo&gt;&lt;TableIndex row=&quot;-1&quot; col=&quot;-1&quot;&gt;&lt;linesCount val=&quot;8&quot;/&gt;&lt;lineCharCount val=&quot;29&quot;/&gt;&lt;lineCharCount val=&quot;34&quot;/&gt;&lt;lineCharCount val=&quot;25&quot;/&gt;&lt;lineCharCount val=&quot;33&quot;/&gt;&lt;lineCharCount val=&quot;31&quot;/&gt;&lt;lineCharCount val=&quot;32&quot;/&gt;&lt;lineCharCount val=&quot;38&quot;/&gt;&lt;lineCharCount val=&quot;2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C0DEA00B-3D76-4921-AD3B-1D123B6A74B6}_6.png&quot;/&gt;&lt;left val=&quot;28&quot;/&gt;&lt;top val=&quot;6&quot;/&gt;&lt;width val=&quot;635&quot;/&gt;&lt;height val=&quot;118&quot;/&gt;&lt;hasText val=&quot;1&quot;/&gt;&lt;/Image&gt;&lt;/ThreeDShapeInfo&gt;"/>
  <p:tag name="PRESENTER_SHAPETEXTINFO" val="&lt;ShapeTextInfo&gt;&lt;TableIndex row=&quot;-1&quot; col=&quot;-1&quot;&gt;&lt;linesCount val=&quot;1&quot;/&gt;&lt;lineCharCount val=&quot;26&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A5DF6D5F-21E7-4546-A6B8-2A0D17284453}_3.png&quot;/&gt;&lt;left val=&quot;28&quot;/&gt;&lt;top val=&quot;6&quot;/&gt;&lt;width val=&quot;635&quot;/&gt;&lt;height val=&quot;118&quot;/&gt;&lt;hasText val=&quot;1&quot;/&gt;&lt;/Image&gt;&lt;/ThreeDShapeInfo&gt;"/>
  <p:tag name="PRESENTER_SHAPETEXTINFO" val="&lt;ShapeTextInfo&gt;&lt;TableIndex row=&quot;-1&quot; col=&quot;-1&quot;&gt;&lt;linesCount val=&quot;1&quot;/&gt;&lt;lineCharCount val=&quot;22&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A02B724C-8D75-450B-99E9-F8CB3C2A80C5}_3.png&quot;/&gt;&lt;left val=&quot;62&quot;/&gt;&lt;top val=&quot;101&quot;/&gt;&lt;width val=&quot;332&quot;/&gt;&lt;height val=&quot;263&quot;/&gt;&lt;hasText val=&quot;1&quot;/&gt;&lt;/Image&gt;&lt;/ThreeDShapeInfo&gt;"/>
  <p:tag name="PRESENTER_SHAPETEXTINFO" val="&lt;ShapeTextInfo&gt;&lt;TableIndex row=&quot;-1&quot; col=&quot;-1&quot;&gt;&lt;linesCount val=&quot;8&quot;/&gt;&lt;lineCharCount val=&quot;29&quot;/&gt;&lt;lineCharCount val=&quot;34&quot;/&gt;&lt;lineCharCount val=&quot;25&quot;/&gt;&lt;lineCharCount val=&quot;33&quot;/&gt;&lt;lineCharCount val=&quot;31&quot;/&gt;&lt;lineCharCount val=&quot;32&quot;/&gt;&lt;lineCharCount val=&quot;38&quot;/&gt;&lt;lineCharCount val=&quot;23&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385BC32D-8082-4E19-88EB-DA614F3BA058}_15.png&quot;/&gt;&lt;left val=&quot;28&quot;/&gt;&lt;top val=&quot;6&quot;/&gt;&lt;width val=&quot;635&quot;/&gt;&lt;height val=&quot;118&quot;/&gt;&lt;hasText val=&quot;1&quot;/&gt;&lt;/Image&gt;&lt;/ThreeDShapeInfo&gt;"/>
  <p:tag name="PRESENTER_SHAPETEXTINFO" val="&lt;ShapeTextInfo&gt;&lt;TableIndex row=&quot;-1&quot; col=&quot;-1&quot;&gt;&lt;linesCount val=&quot;1&quot;/&gt;&lt;lineCharCount val=&quot;23&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6C8289EB-3651-4C4E-A2BF-F70E889AFB89}_15.png&quot;/&gt;&lt;left val=&quot;77&quot;/&gt;&lt;top val=&quot;256&quot;/&gt;&lt;width val=&quot;251&quot;/&gt;&lt;height val=&quot;67&quot;/&gt;&lt;hasText val=&quot;1&quot;/&gt;&lt;/Image&gt;&lt;/ThreeDShapeInfo&gt;"/>
  <p:tag name="PRESENTER_SHAPETEXTINFO" val="&lt;ShapeTextInfo&gt;&lt;TableIndex row=&quot;-1&quot; col=&quot;-1&quot;&gt;&lt;linesCount val=&quot;2&quot;/&gt;&lt;lineCharCount val=&quot;21&quot;/&gt;&lt;lineCharCount val=&quot;13&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0F4C0D86-FD4D-4774-9820-AF667D5FA615}_15.png&quot;/&gt;&lt;left val=&quot;415&quot;/&gt;&lt;top val=&quot;256&quot;/&gt;&lt;width val=&quot;250&quot;/&gt;&lt;height val=&quot;67&quot;/&gt;&lt;hasText val=&quot;1&quot;/&gt;&lt;/Image&gt;&lt;/ThreeDShapeInfo&gt;"/>
  <p:tag name="PRESENTER_SHAPETEXTINFO" val="&lt;ShapeTextInfo&gt;&lt;TableIndex row=&quot;-1&quot; col=&quot;-1&quot;&gt;&lt;linesCount val=&quot;2&quot;/&gt;&lt;lineCharCount val=&quot;18&quot;/&gt;&lt;lineCharCount val=&quot;17&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C833FD71-675B-42A2-89A3-3B653D873910}_15.png&quot;/&gt;&lt;left val=&quot;50&quot;/&gt;&lt;top val=&quot;96&quot;/&gt;&lt;width val=&quot;361&quot;/&gt;&lt;height val=&quot;67&quot;/&gt;&lt;hasText val=&quot;1&quot;/&gt;&lt;/Image&gt;&lt;/ThreeDShapeInfo&gt;"/>
  <p:tag name="PRESENTER_SHAPETEXTINFO" val="&lt;ShapeTextInfo&gt;&lt;TableIndex row=&quot;-1&quot; col=&quot;-1&quot;&gt;&lt;linesCount val=&quot;2&quot;/&gt;&lt;lineCharCount val=&quot;34&quot;/&gt;&lt;lineCharCount val=&quot;32&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HTML_AUTOSHAPE_INFO" val="&lt;ThreeDShapeInfo&gt;&lt;uuid val=&quot;{8088B190-FC06-43C6-ABC7-12FD1CC1AB41}&quot;/&gt;&lt;isInvalidForFieldText val=&quot;1&quot;/&gt;&lt;Image&gt;&lt;filename val=&quot;C:\Users\Lyong\Documents\WIP - training\Leases\data\asimages\{8088B190-FC06-43C6-ABC7-12FD1CC1AB41}_15_S.png&quot;/&gt;&lt;left val=&quot;157&quot;/&gt;&lt;top val=&quot;170&quot;/&gt;&lt;width val=&quot;90&quot;/&gt;&lt;height val=&quot;71&quot;/&gt;&lt;hasText val=&quot;0&quot;/&gt;&lt;/Image&gt;&lt;Image&gt;&lt;filename val=&quot;C:\Users\Lyong\Documents\WIP - training\Leases\data\asimages\{8088B190-FC06-43C6-ABC7-12FD1CC1AB41}_15_T.png&quot;/&gt;&lt;left val=&quot;157&quot;/&gt;&lt;top val=&quot;170&quot;/&gt;&lt;width val=&quot;90&quot;/&gt;&lt;height val=&quot;71&quot;/&gt;&lt;hasText val=&quot;1&quot;/&gt;&lt;/Image&gt;&lt;/ThreeDShapeInfo&gt;"/>
  <p:tag name="PRESENTER_SHAPETEXTINFO" val="&lt;ShapeTextInfo&gt;&lt;TableIndex row=&quot;-1&quot; col=&quot;-1&quot;&gt;&lt;linesCount val=&quot;0&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HTML_AUTOSHAPE_INFO" val="&lt;ThreeDShapeInfo&gt;&lt;uuid val=&quot;{37A42251-0D01-41F1-BA5C-0F06FDDE8CBE}&quot;/&gt;&lt;isInvalidForFieldText val=&quot;1&quot;/&gt;&lt;Image&gt;&lt;filename val=&quot;C:\Users\Lyong\Documents\WIP - training\Leases\data\asimages\{37A42251-0D01-41F1-BA5C-0F06FDDE8CBE}_15_S.png&quot;/&gt;&lt;left val=&quot;505&quot;/&gt;&lt;top val=&quot;170&quot;/&gt;&lt;width val=&quot;71&quot;/&gt;&lt;height val=&quot;71&quot;/&gt;&lt;hasText val=&quot;0&quot;/&gt;&lt;/Image&gt;&lt;Image&gt;&lt;filename val=&quot;C:\Users\Lyong\Documents\WIP - training\Leases\data\asimages\{37A42251-0D01-41F1-BA5C-0F06FDDE8CBE}_15_T.png&quot;/&gt;&lt;left val=&quot;505&quot;/&gt;&lt;top val=&quot;170&quot;/&gt;&lt;width val=&quot;71&quot;/&gt;&lt;height val=&quot;71&quot;/&gt;&lt;hasText val=&quot;1&quot;/&gt;&lt;/Image&gt;&lt;/ThreeDShapeInfo&gt;"/>
  <p:tag name="PRESENTER_SHAPETEXTINFO" val="&lt;ShapeTextInfo&gt;&lt;TableIndex row=&quot;-1&quot; col=&quot;-1&quot;&gt;&lt;linesCount val=&quot;0&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A5DF6D5F-21E7-4546-A6B8-2A0D17284453}_3.png&quot;/&gt;&lt;left val=&quot;28&quot;/&gt;&lt;top val=&quot;6&quot;/&gt;&lt;width val=&quot;635&quot;/&gt;&lt;height val=&quot;118&quot;/&gt;&lt;hasText val=&quot;1&quot;/&gt;&lt;/Image&gt;&lt;/ThreeDShapeInfo&gt;"/>
  <p:tag name="PRESENTER_SHAPETEXTINFO" val="&lt;ShapeTextInfo&gt;&lt;TableIndex row=&quot;-1&quot; col=&quot;-1&quot;&gt;&lt;linesCount val=&quot;1&quot;/&gt;&lt;lineCharCount val=&quot;22&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A02B724C-8D75-450B-99E9-F8CB3C2A80C5}_3.png&quot;/&gt;&lt;left val=&quot;62&quot;/&gt;&lt;top val=&quot;101&quot;/&gt;&lt;width val=&quot;332&quot;/&gt;&lt;height val=&quot;263&quot;/&gt;&lt;hasText val=&quot;1&quot;/&gt;&lt;/Image&gt;&lt;/ThreeDShapeInfo&gt;"/>
  <p:tag name="PRESENTER_SHAPETEXTINFO" val="&lt;ShapeTextInfo&gt;&lt;TableIndex row=&quot;-1&quot; col=&quot;-1&quot;&gt;&lt;linesCount val=&quot;8&quot;/&gt;&lt;lineCharCount val=&quot;29&quot;/&gt;&lt;lineCharCount val=&quot;34&quot;/&gt;&lt;lineCharCount val=&quot;25&quot;/&gt;&lt;lineCharCount val=&quot;33&quot;/&gt;&lt;lineCharCount val=&quot;31&quot;/&gt;&lt;lineCharCount val=&quot;32&quot;/&gt;&lt;lineCharCount val=&quot;38&quot;/&gt;&lt;lineCharCount val=&quot;23&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A5DF6D5F-21E7-4546-A6B8-2A0D17284453}_3.png&quot;/&gt;&lt;left val=&quot;28&quot;/&gt;&lt;top val=&quot;6&quot;/&gt;&lt;width val=&quot;635&quot;/&gt;&lt;height val=&quot;118&quot;/&gt;&lt;hasText val=&quot;1&quot;/&gt;&lt;/Image&gt;&lt;/ThreeDShapeInfo&gt;"/>
  <p:tag name="PRESENTER_SHAPETEXTINFO" val="&lt;ShapeTextInfo&gt;&lt;TableIndex row=&quot;-1&quot; col=&quot;-1&quot;&gt;&lt;linesCount val=&quot;1&quot;/&gt;&lt;lineCharCount val=&quot;22&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A02B724C-8D75-450B-99E9-F8CB3C2A80C5}_3.png&quot;/&gt;&lt;left val=&quot;62&quot;/&gt;&lt;top val=&quot;101&quot;/&gt;&lt;width val=&quot;332&quot;/&gt;&lt;height val=&quot;263&quot;/&gt;&lt;hasText val=&quot;1&quot;/&gt;&lt;/Image&gt;&lt;/ThreeDShapeInfo&gt;"/>
  <p:tag name="PRESENTER_SHAPETEXTINFO" val="&lt;ShapeTextInfo&gt;&lt;TableIndex row=&quot;-1&quot; col=&quot;-1&quot;&gt;&lt;linesCount val=&quot;8&quot;/&gt;&lt;lineCharCount val=&quot;29&quot;/&gt;&lt;lineCharCount val=&quot;34&quot;/&gt;&lt;lineCharCount val=&quot;25&quot;/&gt;&lt;lineCharCount val=&quot;33&quot;/&gt;&lt;lineCharCount val=&quot;31&quot;/&gt;&lt;lineCharCount val=&quot;32&quot;/&gt;&lt;lineCharCount val=&quot;38&quot;/&gt;&lt;lineCharCount val=&quot;23&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A5DF6D5F-21E7-4546-A6B8-2A0D17284453}_3.png&quot;/&gt;&lt;left val=&quot;28&quot;/&gt;&lt;top val=&quot;6&quot;/&gt;&lt;width val=&quot;635&quot;/&gt;&lt;height val=&quot;118&quot;/&gt;&lt;hasText val=&quot;1&quot;/&gt;&lt;/Image&gt;&lt;/ThreeDShapeInfo&gt;"/>
  <p:tag name="PRESENTER_SHAPETEXTINFO" val="&lt;ShapeTextInfo&gt;&lt;TableIndex row=&quot;-1&quot; col=&quot;-1&quot;&gt;&lt;linesCount val=&quot;1&quot;/&gt;&lt;lineCharCount val=&quot;22&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A02B724C-8D75-450B-99E9-F8CB3C2A80C5}_3.png&quot;/&gt;&lt;left val=&quot;62&quot;/&gt;&lt;top val=&quot;101&quot;/&gt;&lt;width val=&quot;332&quot;/&gt;&lt;height val=&quot;263&quot;/&gt;&lt;hasText val=&quot;1&quot;/&gt;&lt;/Image&gt;&lt;/ThreeDShapeInfo&gt;"/>
  <p:tag name="PRESENTER_SHAPETEXTINFO" val="&lt;ShapeTextInfo&gt;&lt;TableIndex row=&quot;-1&quot; col=&quot;-1&quot;&gt;&lt;linesCount val=&quot;8&quot;/&gt;&lt;lineCharCount val=&quot;29&quot;/&gt;&lt;lineCharCount val=&quot;34&quot;/&gt;&lt;lineCharCount val=&quot;25&quot;/&gt;&lt;lineCharCount val=&quot;33&quot;/&gt;&lt;lineCharCount val=&quot;31&quot;/&gt;&lt;lineCharCount val=&quot;32&quot;/&gt;&lt;lineCharCount val=&quot;38&quot;/&gt;&lt;lineCharCount val=&quot;23&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A5DF6D5F-21E7-4546-A6B8-2A0D17284453}_3.png&quot;/&gt;&lt;left val=&quot;28&quot;/&gt;&lt;top val=&quot;6&quot;/&gt;&lt;width val=&quot;635&quot;/&gt;&lt;height val=&quot;118&quot;/&gt;&lt;hasText val=&quot;1&quot;/&gt;&lt;/Image&gt;&lt;/ThreeDShapeInfo&gt;"/>
  <p:tag name="PRESENTER_SHAPETEXTINFO" val="&lt;ShapeTextInfo&gt;&lt;TableIndex row=&quot;-1&quot; col=&quot;-1&quot;&gt;&lt;linesCount val=&quot;1&quot;/&gt;&lt;lineCharCount val=&quot;22&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A02B724C-8D75-450B-99E9-F8CB3C2A80C5}_3.png&quot;/&gt;&lt;left val=&quot;62&quot;/&gt;&lt;top val=&quot;101&quot;/&gt;&lt;width val=&quot;332&quot;/&gt;&lt;height val=&quot;263&quot;/&gt;&lt;hasText val=&quot;1&quot;/&gt;&lt;/Image&gt;&lt;/ThreeDShapeInfo&gt;"/>
  <p:tag name="PRESENTER_SHAPETEXTINFO" val="&lt;ShapeTextInfo&gt;&lt;TableIndex row=&quot;-1&quot; col=&quot;-1&quot;&gt;&lt;linesCount val=&quot;8&quot;/&gt;&lt;lineCharCount val=&quot;29&quot;/&gt;&lt;lineCharCount val=&quot;34&quot;/&gt;&lt;lineCharCount val=&quot;25&quot;/&gt;&lt;lineCharCount val=&quot;33&quot;/&gt;&lt;lineCharCount val=&quot;31&quot;/&gt;&lt;lineCharCount val=&quot;32&quot;/&gt;&lt;lineCharCount val=&quot;38&quot;/&gt;&lt;lineCharCount val=&quot;23&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A5DF6D5F-21E7-4546-A6B8-2A0D17284453}_3.png&quot;/&gt;&lt;left val=&quot;28&quot;/&gt;&lt;top val=&quot;6&quot;/&gt;&lt;width val=&quot;635&quot;/&gt;&lt;height val=&quot;118&quot;/&gt;&lt;hasText val=&quot;1&quot;/&gt;&lt;/Image&gt;&lt;/ThreeDShapeInfo&gt;"/>
  <p:tag name="PRESENTER_SHAPETEXTINFO" val="&lt;ShapeTextInfo&gt;&lt;TableIndex row=&quot;-1&quot; col=&quot;-1&quot;&gt;&lt;linesCount val=&quot;1&quot;/&gt;&lt;lineCharCount val=&quot;22&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A5DF6D5F-21E7-4546-A6B8-2A0D17284453}_3.png&quot;/&gt;&lt;left val=&quot;28&quot;/&gt;&lt;top val=&quot;6&quot;/&gt;&lt;width val=&quot;635&quot;/&gt;&lt;height val=&quot;118&quot;/&gt;&lt;hasText val=&quot;1&quot;/&gt;&lt;/Image&gt;&lt;/ThreeDShapeInfo&gt;"/>
  <p:tag name="PRESENTER_SHAPETEXTINFO" val="&lt;ShapeTextInfo&gt;&lt;TableIndex row=&quot;-1&quot; col=&quot;-1&quot;&gt;&lt;linesCount val=&quot;1&quot;/&gt;&lt;lineCharCount val=&quot;22&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A02B724C-8D75-450B-99E9-F8CB3C2A80C5}_3.png&quot;/&gt;&lt;left val=&quot;62&quot;/&gt;&lt;top val=&quot;101&quot;/&gt;&lt;width val=&quot;332&quot;/&gt;&lt;height val=&quot;263&quot;/&gt;&lt;hasText val=&quot;1&quot;/&gt;&lt;/Image&gt;&lt;/ThreeDShapeInfo&gt;"/>
  <p:tag name="PRESENTER_SHAPETEXTINFO" val="&lt;ShapeTextInfo&gt;&lt;TableIndex row=&quot;-1&quot; col=&quot;-1&quot;&gt;&lt;linesCount val=&quot;8&quot;/&gt;&lt;lineCharCount val=&quot;29&quot;/&gt;&lt;lineCharCount val=&quot;34&quot;/&gt;&lt;lineCharCount val=&quot;25&quot;/&gt;&lt;lineCharCount val=&quot;33&quot;/&gt;&lt;lineCharCount val=&quot;31&quot;/&gt;&lt;lineCharCount val=&quot;32&quot;/&gt;&lt;lineCharCount val=&quot;38&quot;/&gt;&lt;lineCharCount val=&quot;23&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A02B724C-8D75-450B-99E9-F8CB3C2A80C5}_3.png&quot;/&gt;&lt;left val=&quot;62&quot;/&gt;&lt;top val=&quot;101&quot;/&gt;&lt;width val=&quot;332&quot;/&gt;&lt;height val=&quot;263&quot;/&gt;&lt;hasText val=&quot;1&quot;/&gt;&lt;/Image&gt;&lt;/ThreeDShapeInfo&gt;"/>
  <p:tag name="PRESENTER_SHAPETEXTINFO" val="&lt;ShapeTextInfo&gt;&lt;TableIndex row=&quot;-1&quot; col=&quot;-1&quot;&gt;&lt;linesCount val=&quot;8&quot;/&gt;&lt;lineCharCount val=&quot;29&quot;/&gt;&lt;lineCharCount val=&quot;34&quot;/&gt;&lt;lineCharCount val=&quot;25&quot;/&gt;&lt;lineCharCount val=&quot;33&quot;/&gt;&lt;lineCharCount val=&quot;31&quot;/&gt;&lt;lineCharCount val=&quot;32&quot;/&gt;&lt;lineCharCount val=&quot;38&quot;/&gt;&lt;lineCharCount val=&quot;2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A5DF6D5F-21E7-4546-A6B8-2A0D17284453}_3.png&quot;/&gt;&lt;left val=&quot;28&quot;/&gt;&lt;top val=&quot;6&quot;/&gt;&lt;width val=&quot;635&quot;/&gt;&lt;height val=&quot;118&quot;/&gt;&lt;hasText val=&quot;1&quot;/&gt;&lt;/Image&gt;&lt;/ThreeDShapeInfo&gt;"/>
  <p:tag name="PRESENTER_SHAPETEXTINFO" val="&lt;ShapeTextInfo&gt;&lt;TableIndex row=&quot;-1&quot; col=&quot;-1&quot;&gt;&lt;linesCount val=&quot;1&quot;/&gt;&lt;lineCharCount val=&quot;22&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A5DF6D5F-21E7-4546-A6B8-2A0D17284453}_3.png&quot;/&gt;&lt;left val=&quot;28&quot;/&gt;&lt;top val=&quot;6&quot;/&gt;&lt;width val=&quot;635&quot;/&gt;&lt;height val=&quot;118&quot;/&gt;&lt;hasText val=&quot;1&quot;/&gt;&lt;/Image&gt;&lt;/ThreeDShapeInfo&gt;"/>
  <p:tag name="PRESENTER_SHAPETEXTINFO" val="&lt;ShapeTextInfo&gt;&lt;TableIndex row=&quot;-1&quot; col=&quot;-1&quot;&gt;&lt;linesCount val=&quot;1&quot;/&gt;&lt;lineCharCount val=&quot;22&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243B3A58-43DD-4DDD-BBE3-952713DBC2F5}_14.png&quot;/&gt;&lt;left val=&quot;28&quot;/&gt;&lt;top val=&quot;6&quot;/&gt;&lt;width val=&quot;635&quot;/&gt;&lt;height val=&quot;118&quot;/&gt;&lt;hasText val=&quot;1&quot;/&gt;&lt;/Image&gt;&lt;/ThreeDShapeInfo&gt;"/>
  <p:tag name="PRESENTER_SHAPETEXTINFO" val="&lt;ShapeTextInfo&gt;&lt;TableIndex row=&quot;-1&quot; col=&quot;-1&quot;&gt;&lt;linesCount val=&quot;1&quot;/&gt;&lt;lineCharCount val=&quot;29&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92C009D8-8CB0-47F6-BCEB-24AFCC8EE57B}_6.png&quot;/&gt;&lt;left val=&quot;50&quot;/&gt;&lt;top val=&quot;97&quot;/&gt;&lt;width val=&quot;420&quot;/&gt;&lt;height val=&quot;43&quot;/&gt;&lt;hasText val=&quot;1&quot;/&gt;&lt;/Image&gt;&lt;/ThreeDShapeInfo&gt;"/>
  <p:tag name="PRESENTER_SHAPETEXTINFO" val="&lt;ShapeTextInfo&gt;&lt;TableIndex row=&quot;-1&quot; col=&quot;-1&quot;&gt;&lt;linesCount val=&quot;1&quot;/&gt;&lt;lineCharCount val=&quot;33&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655F21CD-F6FA-40D1-822B-311001269A9F}_11.png&quot;/&gt;&lt;left val=&quot;389&quot;/&gt;&lt;top val=&quot;176&quot;/&gt;&lt;width val=&quot;118&quot;/&gt;&lt;height val=&quot;58&quot;/&gt;&lt;hasText val=&quot;1&quot;/&gt;&lt;/Image&gt;&lt;/ThreeDShapeInfo&gt;"/>
  <p:tag name="PRESENTER_SHAPETEXTINFO" val="&lt;ShapeTextInfo&gt;&lt;TableIndex row=&quot;-1&quot; col=&quot;-1&quot;&gt;&lt;linesCount val=&quot;1&quot;/&gt;&lt;lineCharCount val=&quot;2&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655F21CD-F6FA-40D1-822B-311001269A9F}_11.png&quot;/&gt;&lt;left val=&quot;389&quot;/&gt;&lt;top val=&quot;176&quot;/&gt;&lt;width val=&quot;118&quot;/&gt;&lt;height val=&quot;58&quot;/&gt;&lt;hasText val=&quot;1&quot;/&gt;&lt;/Image&gt;&lt;/ThreeDShapeInfo&gt;"/>
  <p:tag name="PRESENTER_SHAPETEXTINFO" val="&lt;ShapeTextInfo&gt;&lt;TableIndex row=&quot;-1&quot; col=&quot;-1&quot;&gt;&lt;linesCount val=&quot;1&quot;/&gt;&lt;lineCharCount val=&quot;2&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655F21CD-F6FA-40D1-822B-311001269A9F}_11.png&quot;/&gt;&lt;left val=&quot;389&quot;/&gt;&lt;top val=&quot;176&quot;/&gt;&lt;width val=&quot;118&quot;/&gt;&lt;height val=&quot;58&quot;/&gt;&lt;hasText val=&quot;1&quot;/&gt;&lt;/Image&gt;&lt;/ThreeDShapeInfo&gt;"/>
  <p:tag name="PRESENTER_SHAPETEXTINFO" val="&lt;ShapeTextInfo&gt;&lt;TableIndex row=&quot;-1&quot; col=&quot;-1&quot;&gt;&lt;linesCount val=&quot;1&quot;/&gt;&lt;lineCharCount val=&quot;2&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655F21CD-F6FA-40D1-822B-311001269A9F}_11.png&quot;/&gt;&lt;left val=&quot;389&quot;/&gt;&lt;top val=&quot;176&quot;/&gt;&lt;width val=&quot;118&quot;/&gt;&lt;height val=&quot;58&quot;/&gt;&lt;hasText val=&quot;1&quot;/&gt;&lt;/Image&gt;&lt;/ThreeDShapeInfo&gt;"/>
  <p:tag name="PRESENTER_SHAPETEXTINFO" val="&lt;ShapeTextInfo&gt;&lt;TableIndex row=&quot;-1&quot; col=&quot;-1&quot;&gt;&lt;linesCount val=&quot;1&quot;/&gt;&lt;lineCharCount val=&quot;2&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655F21CD-F6FA-40D1-822B-311001269A9F}_11.png&quot;/&gt;&lt;left val=&quot;389&quot;/&gt;&lt;top val=&quot;176&quot;/&gt;&lt;width val=&quot;118&quot;/&gt;&lt;height val=&quot;58&quot;/&gt;&lt;hasText val=&quot;1&quot;/&gt;&lt;/Image&gt;&lt;/ThreeDShapeInfo&gt;"/>
  <p:tag name="PRESENTER_SHAPETEXTINFO" val="&lt;ShapeTextInfo&gt;&lt;TableIndex row=&quot;-1&quot; col=&quot;-1&quot;&gt;&lt;linesCount val=&quot;1&quot;/&gt;&lt;lineCharCount val=&quot;2&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655F21CD-F6FA-40D1-822B-311001269A9F}_11.png&quot;/&gt;&lt;left val=&quot;389&quot;/&gt;&lt;top val=&quot;176&quot;/&gt;&lt;width val=&quot;118&quot;/&gt;&lt;height val=&quot;58&quot;/&gt;&lt;hasText val=&quot;1&quot;/&gt;&lt;/Image&gt;&lt;/ThreeDShapeInfo&gt;"/>
  <p:tag name="PRESENTER_SHAPETEXTINFO" val="&lt;ShapeTextInfo&gt;&lt;TableIndex row=&quot;-1&quot; col=&quot;-1&quot;&gt;&lt;linesCount val=&quot;1&quot;/&gt;&lt;lineCharCount val=&quot;2&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655F21CD-F6FA-40D1-822B-311001269A9F}_11.png&quot;/&gt;&lt;left val=&quot;389&quot;/&gt;&lt;top val=&quot;176&quot;/&gt;&lt;width val=&quot;118&quot;/&gt;&lt;height val=&quot;58&quot;/&gt;&lt;hasText val=&quot;1&quot;/&gt;&lt;/Image&gt;&lt;/ThreeDShapeInfo&gt;"/>
  <p:tag name="PRESENTER_SHAPETEXTINFO" val="&lt;ShapeTextInfo&gt;&lt;TableIndex row=&quot;-1&quot; col=&quot;-1&quot;&gt;&lt;linesCount val=&quot;1&quot;/&gt;&lt;lineCharCount val=&quot;2&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655F21CD-F6FA-40D1-822B-311001269A9F}_11.png&quot;/&gt;&lt;left val=&quot;389&quot;/&gt;&lt;top val=&quot;176&quot;/&gt;&lt;width val=&quot;118&quot;/&gt;&lt;height val=&quot;58&quot;/&gt;&lt;hasText val=&quot;1&quot;/&gt;&lt;/Image&gt;&lt;/ThreeDShapeInfo&gt;"/>
  <p:tag name="PRESENTER_SHAPETEXTINFO" val="&lt;ShapeTextInfo&gt;&lt;TableIndex row=&quot;-1&quot; col=&quot;-1&quot;&gt;&lt;linesCount val=&quot;1&quot;/&gt;&lt;lineCharCount val=&quot;2&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655F21CD-F6FA-40D1-822B-311001269A9F}_11.png&quot;/&gt;&lt;left val=&quot;389&quot;/&gt;&lt;top val=&quot;176&quot;/&gt;&lt;width val=&quot;118&quot;/&gt;&lt;height val=&quot;58&quot;/&gt;&lt;hasText val=&quot;1&quot;/&gt;&lt;/Image&gt;&lt;/ThreeDShapeInfo&gt;"/>
  <p:tag name="PRESENTER_SHAPETEXTINFO" val="&lt;ShapeTextInfo&gt;&lt;TableIndex row=&quot;-1&quot; col=&quot;-1&quot;&gt;&lt;linesCount val=&quot;1&quot;/&gt;&lt;lineCharCount val=&quot;2&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655F21CD-F6FA-40D1-822B-311001269A9F}_11.png&quot;/&gt;&lt;left val=&quot;389&quot;/&gt;&lt;top val=&quot;176&quot;/&gt;&lt;width val=&quot;118&quot;/&gt;&lt;height val=&quot;58&quot;/&gt;&lt;hasText val=&quot;1&quot;/&gt;&lt;/Image&gt;&lt;/ThreeDShapeInfo&gt;"/>
  <p:tag name="PRESENTER_SHAPETEXTINFO" val="&lt;ShapeTextInfo&gt;&lt;TableIndex row=&quot;-1&quot; col=&quot;-1&quot;&gt;&lt;linesCount val=&quot;1&quot;/&gt;&lt;lineCharCount val=&quot;2&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655F21CD-F6FA-40D1-822B-311001269A9F}_11.png&quot;/&gt;&lt;left val=&quot;389&quot;/&gt;&lt;top val=&quot;176&quot;/&gt;&lt;width val=&quot;118&quot;/&gt;&lt;height val=&quot;58&quot;/&gt;&lt;hasText val=&quot;1&quot;/&gt;&lt;/Image&gt;&lt;/ThreeDShapeInfo&gt;"/>
  <p:tag name="PRESENTER_SHAPETEXTINFO" val="&lt;ShapeTextInfo&gt;&lt;TableIndex row=&quot;-1&quot; col=&quot;-1&quot;&gt;&lt;linesCount val=&quot;1&quot;/&gt;&lt;lineCharCount val=&quot;2&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386334B2-03AF-407A-A403-2C4FDB595833}_14.png&quot;/&gt;&lt;left val=&quot;219&quot;/&gt;&lt;top val=&quot;183&quot;/&gt;&lt;width val=&quot;90&quot;/&gt;&lt;height val=&quot;102&quot;/&gt;&lt;hasText val=&quot;1&quot;/&gt;&lt;/Image&gt;&lt;/ThreeDShapeInfo&gt;"/>
  <p:tag name="PRESENTER_SHAPETEXTINFO" val="&lt;ShapeTextInfo&gt;&lt;TableIndex row=&quot;-1&quot; col=&quot;-1&quot;&gt;&lt;linesCount val=&quot;1&quot;/&gt;&lt;lineCharCount val=&quot;1&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HTML_AUTOSHAPE_INFO" val="&lt;ThreeDShapeInfo&gt;&lt;uuid val=&quot;{7221563A-4B1F-43EA-B0FA-CEC28C9F9240}&quot;/&gt;&lt;isInvalidForFieldText val=&quot;1&quot;/&gt;&lt;Image&gt;&lt;filename val=&quot;C:\Users\Lyong\Documents\WIP - training\Leases\data\asimages\{7221563A-4B1F-43EA-B0FA-CEC28C9F9240}_16_S.png&quot;/&gt;&lt;left val=&quot;582&quot;/&gt;&lt;top val=&quot;126&quot;/&gt;&lt;width val=&quot;42&quot;/&gt;&lt;height val=&quot;33&quot;/&gt;&lt;hasText val=&quot;0&quot;/&gt;&lt;/Image&gt;&lt;Image&gt;&lt;filename val=&quot;C:\Users\Lyong\Documents\WIP - training\Leases\data\asimages\{7221563A-4B1F-43EA-B0FA-CEC28C9F9240}_16_T.png&quot;/&gt;&lt;left val=&quot;582&quot;/&gt;&lt;top val=&quot;126&quot;/&gt;&lt;width val=&quot;42&quot;/&gt;&lt;height val=&quot;33&quot;/&gt;&lt;hasText val=&quot;1&quot;/&gt;&lt;/Image&gt;&lt;/ThreeDShapeInfo&gt;"/>
  <p:tag name="PRESENTER_SHAPETEXTINFO" val="&lt;ShapeTextInfo&gt;&lt;TableIndex row=&quot;-1&quot; col=&quot;-1&quot;&gt;&lt;linesCount val=&quot;0&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HTML_AUTOSHAPE_INFO" val="&lt;ThreeDShapeInfo&gt;&lt;uuid val=&quot;{822D6AAA-8D00-485C-8E7A-CF582AF66070}&quot;/&gt;&lt;isInvalidForFieldText val=&quot;1&quot;/&gt;&lt;Image&gt;&lt;filename val=&quot;C:\Users\Lyong\Documents\WIP - training\Leases\data\asimages\{822D6AAA-8D00-485C-8E7A-CF582AF66070}_16_S.png&quot;/&gt;&lt;left val=&quot;578&quot;/&gt;&lt;top val=&quot;279&quot;/&gt;&lt;width val=&quot;33&quot;/&gt;&lt;height val=&quot;33&quot;/&gt;&lt;hasText val=&quot;0&quot;/&gt;&lt;/Image&gt;&lt;Image&gt;&lt;filename val=&quot;C:\Users\Lyong\Documents\WIP - training\Leases\data\asimages\{822D6AAA-8D00-485C-8E7A-CF582AF66070}_16_T.png&quot;/&gt;&lt;left val=&quot;578&quot;/&gt;&lt;top val=&quot;279&quot;/&gt;&lt;width val=&quot;33&quot;/&gt;&lt;height val=&quot;33&quot;/&gt;&lt;hasText val=&quot;1&quot;/&gt;&lt;/Image&gt;&lt;/ThreeDShapeInfo&gt;"/>
  <p:tag name="PRESENTER_SHAPETEXTINFO" val="&lt;ShapeTextInfo&gt;&lt;TableIndex row=&quot;-1&quot; col=&quot;-1&quot;&gt;&lt;linesCount val=&quot;0&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HTML_AUTOSHAPE_INFO" val="&lt;ThreeDShapeInfo&gt;&lt;uuid val=&quot;{822D6AAA-8D00-485C-8E7A-CF582AF66070}&quot;/&gt;&lt;isInvalidForFieldText val=&quot;1&quot;/&gt;&lt;Image&gt;&lt;filename val=&quot;C:\Users\Lyong\Documents\WIP - training\Leases\data\asimages\{822D6AAA-8D00-485C-8E7A-CF582AF66070}_16_S.png&quot;/&gt;&lt;left val=&quot;578&quot;/&gt;&lt;top val=&quot;279&quot;/&gt;&lt;width val=&quot;33&quot;/&gt;&lt;height val=&quot;33&quot;/&gt;&lt;hasText val=&quot;0&quot;/&gt;&lt;/Image&gt;&lt;Image&gt;&lt;filename val=&quot;C:\Users\Lyong\Documents\WIP - training\Leases\data\asimages\{822D6AAA-8D00-485C-8E7A-CF582AF66070}_16_T.png&quot;/&gt;&lt;left val=&quot;578&quot;/&gt;&lt;top val=&quot;279&quot;/&gt;&lt;width val=&quot;33&quot;/&gt;&lt;height val=&quot;33&quot;/&gt;&lt;hasText val=&quot;1&quot;/&gt;&lt;/Image&gt;&lt;/ThreeDShapeInfo&gt;"/>
  <p:tag name="PRESENTER_SHAPETEXTINFO" val="&lt;ShapeTextInfo&gt;&lt;TableIndex row=&quot;-1&quot; col=&quot;-1&quot;&gt;&lt;linesCount val=&quot;0&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005C509C-C237-44F4-BA81-07451E510F3C}_7.png&quot;/&gt;&lt;left val=&quot;54&quot;/&gt;&lt;top val=&quot;168&quot;/&gt;&lt;width val=&quot;284&quot;/&gt;&lt;height val=&quot;115&quot;/&gt;&lt;hasText val=&quot;1&quot;/&gt;&lt;/Image&gt;&lt;/ThreeDShapeInfo&gt;"/>
  <p:tag name="PRESENTER_SHAPETEXTINFO" val="&lt;ShapeTextInfo&gt;&lt;TableIndex row=&quot;-1&quot; col=&quot;-1&quot;&gt;&lt;linesCount val=&quot;4&quot;/&gt;&lt;lineCharCount val=&quot;25&quot;/&gt;&lt;lineCharCount val=&quot;25&quot;/&gt;&lt;lineCharCount val=&quot;26&quot;/&gt;&lt;lineCharCount val=&quot;21&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005C509C-C237-44F4-BA81-07451E510F3C}_7.png&quot;/&gt;&lt;left val=&quot;54&quot;/&gt;&lt;top val=&quot;168&quot;/&gt;&lt;width val=&quot;284&quot;/&gt;&lt;height val=&quot;115&quot;/&gt;&lt;hasText val=&quot;1&quot;/&gt;&lt;/Image&gt;&lt;/ThreeDShapeInfo&gt;"/>
  <p:tag name="PRESENTER_SHAPETEXTINFO" val="&lt;ShapeTextInfo&gt;&lt;TableIndex row=&quot;-1&quot; col=&quot;-1&quot;&gt;&lt;linesCount val=&quot;4&quot;/&gt;&lt;lineCharCount val=&quot;25&quot;/&gt;&lt;lineCharCount val=&quot;25&quot;/&gt;&lt;lineCharCount val=&quot;26&quot;/&gt;&lt;lineCharCount val=&quot;21&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005C509C-C237-44F4-BA81-07451E510F3C}_7.png&quot;/&gt;&lt;left val=&quot;54&quot;/&gt;&lt;top val=&quot;168&quot;/&gt;&lt;width val=&quot;284&quot;/&gt;&lt;height val=&quot;115&quot;/&gt;&lt;hasText val=&quot;1&quot;/&gt;&lt;/Image&gt;&lt;/ThreeDShapeInfo&gt;"/>
  <p:tag name="PRESENTER_SHAPETEXTINFO" val="&lt;ShapeTextInfo&gt;&lt;TableIndex row=&quot;-1&quot; col=&quot;-1&quot;&gt;&lt;linesCount val=&quot;4&quot;/&gt;&lt;lineCharCount val=&quot;25&quot;/&gt;&lt;lineCharCount val=&quot;25&quot;/&gt;&lt;lineCharCount val=&quot;26&quot;/&gt;&lt;lineCharCount val=&quot;21&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005C509C-C237-44F4-BA81-07451E510F3C}_7.png&quot;/&gt;&lt;left val=&quot;54&quot;/&gt;&lt;top val=&quot;168&quot;/&gt;&lt;width val=&quot;284&quot;/&gt;&lt;height val=&quot;115&quot;/&gt;&lt;hasText val=&quot;1&quot;/&gt;&lt;/Image&gt;&lt;/ThreeDShapeInfo&gt;"/>
  <p:tag name="PRESENTER_SHAPETEXTINFO" val="&lt;ShapeTextInfo&gt;&lt;TableIndex row=&quot;-1&quot; col=&quot;-1&quot;&gt;&lt;linesCount val=&quot;4&quot;/&gt;&lt;lineCharCount val=&quot;25&quot;/&gt;&lt;lineCharCount val=&quot;25&quot;/&gt;&lt;lineCharCount val=&quot;26&quot;/&gt;&lt;lineCharCount val=&quot;21&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005C509C-C237-44F4-BA81-07451E510F3C}_7.png&quot;/&gt;&lt;left val=&quot;54&quot;/&gt;&lt;top val=&quot;168&quot;/&gt;&lt;width val=&quot;284&quot;/&gt;&lt;height val=&quot;115&quot;/&gt;&lt;hasText val=&quot;1&quot;/&gt;&lt;/Image&gt;&lt;/ThreeDShapeInfo&gt;"/>
  <p:tag name="PRESENTER_SHAPETEXTINFO" val="&lt;ShapeTextInfo&gt;&lt;TableIndex row=&quot;-1&quot; col=&quot;-1&quot;&gt;&lt;linesCount val=&quot;4&quot;/&gt;&lt;lineCharCount val=&quot;25&quot;/&gt;&lt;lineCharCount val=&quot;25&quot;/&gt;&lt;lineCharCount val=&quot;26&quot;/&gt;&lt;lineCharCount val=&quot;21&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F8AB6B99-2215-4006-858B-67D4C4FFCBD0}_20.png&quot;/&gt;&lt;left val=&quot;28&quot;/&gt;&lt;top val=&quot;6&quot;/&gt;&lt;width val=&quot;635&quot;/&gt;&lt;height val=&quot;118&quot;/&gt;&lt;hasText val=&quot;1&quot;/&gt;&lt;/Image&gt;&lt;/ThreeDShapeInfo&gt;"/>
  <p:tag name="PRESENTER_SHAPETEXTINFO" val="&lt;ShapeTextInfo&gt;&lt;TableIndex row=&quot;-1&quot; col=&quot;-1&quot;&gt;&lt;linesCount val=&quot;1&quot;/&gt;&lt;lineCharCount val=&quot;33&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58BF88D9-32DE-45CC-AB29-FA0BDE661A80}_20.png&quot;/&gt;&lt;left val=&quot;523&quot;/&gt;&lt;top val=&quot;131&quot;/&gt;&lt;width val=&quot;142&quot;/&gt;&lt;height val=&quot;41&quot;/&gt;&lt;hasText val=&quot;1&quot;/&gt;&lt;/Image&gt;&lt;/ThreeDShapeInfo&gt;"/>
  <p:tag name="PRESENTER_SHAPETEXTINFO" val="&lt;ShapeTextInfo&gt;&lt;TableIndex row=&quot;-1&quot; col=&quot;-1&quot;&gt;&lt;linesCount val=&quot;1&quot;/&gt;&lt;lineCharCount val=&quot;14&quot;/&gt;&lt;/TableIndex&gt;&lt;/ShapeTextInfo&gt;"/>
</p:tagLst>
</file>

<file path=ppt/tags/tag18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9510B13B-EDB0-4B2D-AFA6-BC86CFC2E5F2}_20.png&quot;/&gt;&lt;left val=&quot;371&quot;/&gt;&lt;top val=&quot;131&quot;/&gt;&lt;width val=&quot;140&quot;/&gt;&lt;height val=&quot;41&quot;/&gt;&lt;hasText val=&quot;1&quot;/&gt;&lt;/Image&gt;&lt;/ThreeDShapeInfo&gt;"/>
  <p:tag name="PRESENTER_SHAPETEXTINFO" val="&lt;ShapeTextInfo&gt;&lt;TableIndex row=&quot;-1&quot; col=&quot;-1&quot;&gt;&lt;linesCount val=&quot;1&quot;/&gt;&lt;lineCharCount val=&quot;4&quot;/&gt;&lt;/TableIndex&gt;&lt;/ShapeText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67CD39DB-7210-472B-8961-73B364AB57FA}_19.png&quot;/&gt;&lt;left val=&quot;28&quot;/&gt;&lt;top val=&quot;6&quot;/&gt;&lt;width val=&quot;635&quot;/&gt;&lt;height val=&quot;118&quot;/&gt;&lt;hasText val=&quot;1&quot;/&gt;&lt;/Image&gt;&lt;/ThreeDShapeInfo&gt;"/>
  <p:tag name="PRESENTER_SHAPETEXTINFO" val="&lt;ShapeTextInfo&gt;&lt;TableIndex row=&quot;-1&quot; col=&quot;-1&quot;&gt;&lt;linesCount val=&quot;1&quot;/&gt;&lt;lineCharCount val=&quot;14&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58BF88D9-32DE-45CC-AB29-FA0BDE661A80}_20.png&quot;/&gt;&lt;left val=&quot;523&quot;/&gt;&lt;top val=&quot;131&quot;/&gt;&lt;width val=&quot;142&quot;/&gt;&lt;height val=&quot;41&quot;/&gt;&lt;hasText val=&quot;1&quot;/&gt;&lt;/Image&gt;&lt;/ThreeDShapeInfo&gt;"/>
  <p:tag name="PRESENTER_SHAPETEXTINFO" val="&lt;ShapeTextInfo&gt;&lt;TableIndex row=&quot;-1&quot; col=&quot;-1&quot;&gt;&lt;linesCount val=&quot;1&quot;/&gt;&lt;lineCharCount val=&quot;14&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9510B13B-EDB0-4B2D-AFA6-BC86CFC2E5F2}_20.png&quot;/&gt;&lt;left val=&quot;371&quot;/&gt;&lt;top val=&quot;131&quot;/&gt;&lt;width val=&quot;140&quot;/&gt;&lt;height val=&quot;41&quot;/&gt;&lt;hasText val=&quot;1&quot;/&gt;&lt;/Image&gt;&lt;/ThreeDShapeInfo&gt;"/>
  <p:tag name="PRESENTER_SHAPETEXTINFO" val="&lt;ShapeTextInfo&gt;&lt;TableIndex row=&quot;-1&quot; col=&quot;-1&quot;&gt;&lt;linesCount val=&quot;1&quot;/&gt;&lt;lineCharCount val=&quot;4&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A5DF6D5F-21E7-4546-A6B8-2A0D17284453}_3.png&quot;/&gt;&lt;left val=&quot;28&quot;/&gt;&lt;top val=&quot;6&quot;/&gt;&lt;width val=&quot;635&quot;/&gt;&lt;height val=&quot;118&quot;/&gt;&lt;hasText val=&quot;1&quot;/&gt;&lt;/Image&gt;&lt;/ThreeDShapeInfo&gt;"/>
  <p:tag name="PRESENTER_SHAPETEXTINFO" val="&lt;ShapeTextInfo&gt;&lt;TableIndex row=&quot;-1&quot; col=&quot;-1&quot;&gt;&lt;linesCount val=&quot;1&quot;/&gt;&lt;lineCharCount val=&quot;22&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A5DF6D5F-21E7-4546-A6B8-2A0D17284453}_3.png&quot;/&gt;&lt;left val=&quot;28&quot;/&gt;&lt;top val=&quot;6&quot;/&gt;&lt;width val=&quot;635&quot;/&gt;&lt;height val=&quot;118&quot;/&gt;&lt;hasText val=&quot;1&quot;/&gt;&lt;/Image&gt;&lt;/ThreeDShapeInfo&gt;"/>
  <p:tag name="PRESENTER_SHAPETEXTINFO" val="&lt;ShapeTextInfo&gt;&lt;TableIndex row=&quot;-1&quot; col=&quot;-1&quot;&gt;&lt;linesCount val=&quot;1&quot;/&gt;&lt;lineCharCount val=&quot;22&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A5DF6D5F-21E7-4546-A6B8-2A0D17284453}_3.png&quot;/&gt;&lt;left val=&quot;28&quot;/&gt;&lt;top val=&quot;6&quot;/&gt;&lt;width val=&quot;635&quot;/&gt;&lt;height val=&quot;118&quot;/&gt;&lt;hasText val=&quot;1&quot;/&gt;&lt;/Image&gt;&lt;/ThreeDShapeInfo&gt;"/>
  <p:tag name="PRESENTER_SHAPETEXTINFO" val="&lt;ShapeTextInfo&gt;&lt;TableIndex row=&quot;-1&quot; col=&quot;-1&quot;&gt;&lt;linesCount val=&quot;1&quot;/&gt;&lt;lineCharCount val=&quot;22&quot;/&gt;&lt;/TableIndex&gt;&lt;/ShapeTextInfo&gt;"/>
</p:tagLst>
</file>

<file path=ppt/tags/tag19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A02B724C-8D75-450B-99E9-F8CB3C2A80C5}_3.png&quot;/&gt;&lt;left val=&quot;62&quot;/&gt;&lt;top val=&quot;101&quot;/&gt;&lt;width val=&quot;332&quot;/&gt;&lt;height val=&quot;263&quot;/&gt;&lt;hasText val=&quot;1&quot;/&gt;&lt;/Image&gt;&lt;/ThreeDShapeInfo&gt;"/>
  <p:tag name="PRESENTER_SHAPETEXTINFO" val="&lt;ShapeTextInfo&gt;&lt;TableIndex row=&quot;-1&quot; col=&quot;-1&quot;&gt;&lt;linesCount val=&quot;8&quot;/&gt;&lt;lineCharCount val=&quot;29&quot;/&gt;&lt;lineCharCount val=&quot;34&quot;/&gt;&lt;lineCharCount val=&quot;25&quot;/&gt;&lt;lineCharCount val=&quot;33&quot;/&gt;&lt;lineCharCount val=&quot;31&quot;/&gt;&lt;lineCharCount val=&quot;32&quot;/&gt;&lt;lineCharCount val=&quot;38&quot;/&gt;&lt;lineCharCount val=&quot;23&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A02B724C-8D75-450B-99E9-F8CB3C2A80C5}_3.png&quot;/&gt;&lt;left val=&quot;62&quot;/&gt;&lt;top val=&quot;101&quot;/&gt;&lt;width val=&quot;332&quot;/&gt;&lt;height val=&quot;263&quot;/&gt;&lt;hasText val=&quot;1&quot;/&gt;&lt;/Image&gt;&lt;/ThreeDShapeInfo&gt;"/>
  <p:tag name="PRESENTER_SHAPETEXTINFO" val="&lt;ShapeTextInfo&gt;&lt;TableIndex row=&quot;-1&quot; col=&quot;-1&quot;&gt;&lt;linesCount val=&quot;8&quot;/&gt;&lt;lineCharCount val=&quot;29&quot;/&gt;&lt;lineCharCount val=&quot;34&quot;/&gt;&lt;lineCharCount val=&quot;25&quot;/&gt;&lt;lineCharCount val=&quot;33&quot;/&gt;&lt;lineCharCount val=&quot;31&quot;/&gt;&lt;lineCharCount val=&quot;32&quot;/&gt;&lt;lineCharCount val=&quot;38&quot;/&gt;&lt;lineCharCount val=&quot;23&quot;/&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0290E9EE-C0CC-4A0B-80C7-0E858F17D1D5}_14.png&quot;/&gt;&lt;left val=&quot;517&quot;/&gt;&lt;top val=&quot;168&quot;/&gt;&lt;width val=&quot;170&quot;/&gt;&lt;height val=&quot;110&quot;/&gt;&lt;hasText val=&quot;1&quot;/&gt;&lt;/Image&gt;&lt;/ThreeDShapeInfo&gt;"/>
  <p:tag name="PRESENTER_SHAPETEXTINFO" val="&lt;ShapeTextInfo&gt;&lt;TableIndex row=&quot;-1&quot; col=&quot;-1&quot;&gt;&lt;linesCount val=&quot;4&quot;/&gt;&lt;lineCharCount val=&quot;17&quot;/&gt;&lt;lineCharCount val=&quot;9&quot;/&gt;&lt;lineCharCount val=&quot;12&quot;/&gt;&lt;lineCharCount val=&quot;12&quot;/&gt;&lt;/TableIndex&gt;&lt;/ShapeTextInfo&gt;"/>
</p:tagLst>
</file>

<file path=ppt/tags/tag19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4D7FB832-82FB-47D3-90A8-8E3888134487}_14.png&quot;/&gt;&lt;left val=&quot;293&quot;/&gt;&lt;top val=&quot;168&quot;/&gt;&lt;width val=&quot;170&quot;/&gt;&lt;height val=&quot;110&quot;/&gt;&lt;hasText val=&quot;1&quot;/&gt;&lt;/Image&gt;&lt;/ThreeDShapeInfo&gt;"/>
  <p:tag name="PRESENTER_SHAPETEXTINFO" val="&lt;ShapeTextInfo&gt;&lt;TableIndex row=&quot;-1&quot; col=&quot;-1&quot;&gt;&lt;linesCount val=&quot;2&quot;/&gt;&lt;lineCharCount val=&quot;17&quot;/&gt;&lt;lineCharCount val=&quot;13&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1&quot;/&gt;&lt;lineCharCount val=&quot;8&quot;/&gt;&lt;lineCharCount val=&quot;24&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FASFONT" val="Univers55"/>
  <p:tag name="HTML_SHAPEINFO" val="&lt;ThreeDShapeInfo&gt;&lt;uuid val=&quot;&quot;/&gt;&lt;isInvalidForFieldText val=&quot;0&quot;/&gt;&lt;Image&gt;&lt;filename val=&quot;C:\Users\Lyong\Documents\WIP - training\Leases\data\asimages\{E28074A0-84D1-4696-9C51-175082FD8628}_19.png&quot;/&gt;&lt;left val=&quot;163&quot;/&gt;&lt;top val=&quot;259&quot;/&gt;&lt;width val=&quot;182&quot;/&gt;&lt;height val=&quot;48&quot;/&gt;&lt;hasText val=&quot;1&quot;/&gt;&lt;/Image&gt;&lt;/ThreeDShapeInfo&gt;"/>
  <p:tag name="PRESENTER_SHAPETEXTINFO" val="&lt;ShapeTextInfo&gt;&lt;TableIndex row=&quot;-1&quot; col=&quot;-1&quot;&gt;&lt;linesCount val=&quot;2&quot;/&gt;&lt;lineCharCount val=&quot;25&quot;/&gt;&lt;lineCharCount val=&quot;21&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1F98234B-4436-4115-9CDA-4BF199339FA0}_14.png&quot;/&gt;&lt;left val=&quot;444&quot;/&gt;&lt;top val=&quot;184&quot;/&gt;&lt;width val=&quot;90&quot;/&gt;&lt;height val=&quot;102&quot;/&gt;&lt;hasText val=&quot;1&quot;/&gt;&lt;/Image&gt;&lt;/ThreeDShapeInfo&gt;"/>
  <p:tag name="PRESENTER_SHAPETEXTINFO" val="&lt;ShapeTextInfo&gt;&lt;TableIndex row=&quot;-1&quot; col=&quot;-1&quot;&gt;&lt;linesCount val=&quot;1&quot;/&gt;&lt;lineCharCount val=&quot;1&quot;/&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386334B2-03AF-407A-A403-2C4FDB595833}_14.png&quot;/&gt;&lt;left val=&quot;219&quot;/&gt;&lt;top val=&quot;183&quot;/&gt;&lt;width val=&quot;90&quot;/&gt;&lt;height val=&quot;102&quot;/&gt;&lt;hasText val=&quot;1&quot;/&gt;&lt;/Image&gt;&lt;/ThreeDShapeInfo&gt;"/>
  <p:tag name="PRESENTER_SHAPETEXTINFO" val="&lt;ShapeTextInfo&gt;&lt;TableIndex row=&quot;-1&quot; col=&quot;-1&quot;&gt;&lt;linesCount val=&quot;1&quot;/&gt;&lt;lineCharCount val=&quot;1&quot;/&gt;&lt;/TableIndex&gt;&lt;/ShapeTextInfo&gt;"/>
</p:tagLst>
</file>

<file path=ppt/tags/tag20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69AE8146-ADA5-4833-871D-1D5357FA7F6C}_14.png&quot;/&gt;&lt;left val=&quot;62&quot;/&gt;&lt;top val=&quot;168&quot;/&gt;&lt;width val=&quot;168&quot;/&gt;&lt;height val=&quot;110&quot;/&gt;&lt;hasText val=&quot;1&quot;/&gt;&lt;/Image&gt;&lt;/ThreeDShapeInfo&gt;"/>
  <p:tag name="PRESENTER_SHAPETEXTINFO" val="&lt;ShapeTextInfo&gt;&lt;TableIndex row=&quot;-1&quot; col=&quot;-1&quot;&gt;&lt;linesCount val=&quot;1&quot;/&gt;&lt;lineCharCount val=&quot;15&quot;/&gt;&lt;/TableIndex&gt;&lt;/ShapeTextInfo&gt;"/>
</p:tagLst>
</file>

<file path=ppt/tags/tag20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22515065-43BF-4925-8931-A827DAEBC6DC}_17.png&quot;/&gt;&lt;left val=&quot;451&quot;/&gt;&lt;top val=&quot;120&quot;/&gt;&lt;width val=&quot;155&quot;/&gt;&lt;height val=&quot;75&quot;/&gt;&lt;hasText val=&quot;1&quot;/&gt;&lt;/Image&gt;&lt;/ThreeDShapeInfo&gt;"/>
  <p:tag name="PRESENTER_SHAPETEXTINFO" val="&lt;ShapeTextInfo&gt;&lt;TableIndex row=&quot;-1&quot; col=&quot;-1&quot;&gt;&lt;linesCount val=&quot;2&quot;/&gt;&lt;lineCharCount val=&quot;9&quot;/&gt;&lt;lineCharCount val=&quot;7&quot;/&gt;&lt;/TableIndex&gt;&lt;/ShapeTextInfo&gt;"/>
</p:tagLst>
</file>

<file path=ppt/tags/tag20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7925AE66-893E-4C04-827F-CD9E0BA86767}_17.png&quot;/&gt;&lt;left val=&quot;358&quot;/&gt;&lt;top val=&quot;225&quot;/&gt;&lt;width val=&quot;151&quot;/&gt;&lt;height val=&quot;102&quot;/&gt;&lt;hasText val=&quot;1&quot;/&gt;&lt;/Image&gt;&lt;/ThreeDShapeInfo&gt;"/>
  <p:tag name="PRESENTER_SHAPETEXTINFO" val="&lt;ShapeTextInfo&gt;&lt;TableIndex row=&quot;-1&quot; col=&quot;-1&quot;&gt;&lt;linesCount val=&quot;3&quot;/&gt;&lt;lineCharCount val=&quot;11&quot;/&gt;&lt;lineCharCount val=&quot;15&quot;/&gt;&lt;lineCharCount val=&quot;4&quot;/&gt;&lt;/TableIndex&gt;&lt;/ShapeTextInfo&gt;"/>
</p:tagLst>
</file>

<file path=ppt/tags/tag20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2319EA5C-F498-44C7-83ED-DBF42CB66CF4}_17.png&quot;/&gt;&lt;left val=&quot;549&quot;/&gt;&lt;top val=&quot;225&quot;/&gt;&lt;width val=&quot;154&quot;/&gt;&lt;height val=&quot;102&quot;/&gt;&lt;hasText val=&quot;1&quot;/&gt;&lt;/Image&gt;&lt;/ThreeDShapeInfo&gt;"/>
  <p:tag name="PRESENTER_SHAPETEXTINFO" val="&lt;ShapeTextInfo&gt;&lt;TableIndex row=&quot;-1&quot; col=&quot;-1&quot;&gt;&lt;linesCount val=&quot;4&quot;/&gt;&lt;lineCharCount val=&quot;11&quot;/&gt;&lt;lineCharCount val=&quot;17&quot;/&gt;&lt;lineCharCount val=&quot;20&quot;/&gt;&lt;lineCharCount val=&quot;5&quot;/&gt;&lt;/TableIndex&gt;&lt;/ShapeTextInfo&gt;"/>
</p:tagLst>
</file>

<file path=ppt/tags/tag206.xml><?xml version="1.0" encoding="utf-8"?>
<p:tagLst xmlns:a="http://schemas.openxmlformats.org/drawingml/2006/main" xmlns:r="http://schemas.openxmlformats.org/officeDocument/2006/relationships" xmlns:p="http://schemas.openxmlformats.org/presentationml/2006/main">
  <p:tag name="PRESENTER_SHAPEINFO" val="&lt;ThreeDShapeInfo&gt;&lt;uuid val=&quot;{8B1B3EA4-B7EB-47B1-A163-2A3FEF0D09D6}&quot;/&gt;&lt;isInvalidForFieldText val=&quot;0&quot;/&gt;&lt;Image&gt;&lt;filename val=&quot;C:\Users\Lyong\Documents\WIP - training\Leases\data\asimages\{8B1B3EA4-B7EB-47B1-A163-2A3FEF0D09D6}_17.png&quot;/&gt;&lt;left val=&quot;420&quot;/&gt;&lt;top val=&quot;155&quot;/&gt;&lt;width val=&quot;32&quot;/&gt;&lt;height val=&quot;84&quot;/&gt;&lt;hasText val=&quot;1&quot;/&gt;&lt;/Image&gt;&lt;/ThreeDShapeInfo&gt;"/>
</p:tagLst>
</file>

<file path=ppt/tags/tag207.xml><?xml version="1.0" encoding="utf-8"?>
<p:tagLst xmlns:a="http://schemas.openxmlformats.org/drawingml/2006/main" xmlns:r="http://schemas.openxmlformats.org/officeDocument/2006/relationships" xmlns:p="http://schemas.openxmlformats.org/presentationml/2006/main">
  <p:tag name="PRESENTER_SHAPEINFO" val="&lt;ThreeDShapeInfo&gt;&lt;uuid val=&quot;{7E0136C5-3D39-4837-8A96-A937A0D03F8B}&quot;/&gt;&lt;isInvalidForFieldText val=&quot;0&quot;/&gt;&lt;Image&gt;&lt;filename val=&quot;C:\Users\Lyong\Documents\WIP - training\Leases\data\asimages\{7E0136C5-3D39-4837-8A96-A937A0D03F8B}_17.png&quot;/&gt;&lt;left val=&quot;606&quot;/&gt;&lt;top val=&quot;155&quot;/&gt;&lt;width val=&quot;33&quot;/&gt;&lt;height val=&quot;84&quot;/&gt;&lt;hasText val=&quot;1&quot;/&gt;&lt;/Image&gt;&lt;/ThreeDShapeInfo&gt;"/>
</p:tagLst>
</file>

<file path=ppt/tags/tag208.xml><?xml version="1.0" encoding="utf-8"?>
<p:tagLst xmlns:a="http://schemas.openxmlformats.org/drawingml/2006/main" xmlns:r="http://schemas.openxmlformats.org/officeDocument/2006/relationships" xmlns:p="http://schemas.openxmlformats.org/presentationml/2006/main">
  <p:tag name="HTML_AUTOSHAPE_INFO" val="&lt;ThreeDShapeInfo&gt;&lt;uuid val=&quot;{7221563A-4B1F-43EA-B0FA-CEC28C9F9240}&quot;/&gt;&lt;isInvalidForFieldText val=&quot;1&quot;/&gt;&lt;Image&gt;&lt;filename val=&quot;C:\Users\Lyong\Documents\WIP - training\Leases\data\asimages\{7221563A-4B1F-43EA-B0FA-CEC28C9F9240}_16_S.png&quot;/&gt;&lt;left val=&quot;582&quot;/&gt;&lt;top val=&quot;126&quot;/&gt;&lt;width val=&quot;42&quot;/&gt;&lt;height val=&quot;33&quot;/&gt;&lt;hasText val=&quot;0&quot;/&gt;&lt;/Image&gt;&lt;Image&gt;&lt;filename val=&quot;C:\Users\Lyong\Documents\WIP - training\Leases\data\asimages\{7221563A-4B1F-43EA-B0FA-CEC28C9F9240}_16_T.png&quot;/&gt;&lt;left val=&quot;582&quot;/&gt;&lt;top val=&quot;126&quot;/&gt;&lt;width val=&quot;42&quot;/&gt;&lt;height val=&quot;33&quot;/&gt;&lt;hasText val=&quot;1&quot;/&gt;&lt;/Image&gt;&lt;/ThreeDShapeInfo&gt;"/>
  <p:tag name="PRESENTER_SHAPETEXTINFO" val="&lt;ShapeTextInfo&gt;&lt;TableIndex row=&quot;-1&quot; col=&quot;-1&quot;&gt;&lt;linesCount val=&quot;0&quot;/&gt;&lt;/TableIndex&gt;&lt;/ShapeTextInfo&gt;"/>
</p:tagLst>
</file>

<file path=ppt/tags/tag209.xml><?xml version="1.0" encoding="utf-8"?>
<p:tagLst xmlns:a="http://schemas.openxmlformats.org/drawingml/2006/main" xmlns:r="http://schemas.openxmlformats.org/officeDocument/2006/relationships" xmlns:p="http://schemas.openxmlformats.org/presentationml/2006/main">
  <p:tag name="HTML_AUTOSHAPE_INFO" val="&lt;ThreeDShapeInfo&gt;&lt;uuid val=&quot;{7221563A-4B1F-43EA-B0FA-CEC28C9F9240}&quot;/&gt;&lt;isInvalidForFieldText val=&quot;1&quot;/&gt;&lt;Image&gt;&lt;filename val=&quot;C:\Users\Lyong\Documents\WIP - training\Leases\data\asimages\{7221563A-4B1F-43EA-B0FA-CEC28C9F9240}_16_S.png&quot;/&gt;&lt;left val=&quot;582&quot;/&gt;&lt;top val=&quot;126&quot;/&gt;&lt;width val=&quot;42&quot;/&gt;&lt;height val=&quot;33&quot;/&gt;&lt;hasText val=&quot;0&quot;/&gt;&lt;/Image&gt;&lt;Image&gt;&lt;filename val=&quot;C:\Users\Lyong\Documents\WIP - training\Leases\data\asimages\{7221563A-4B1F-43EA-B0FA-CEC28C9F9240}_16_T.png&quot;/&gt;&lt;left val=&quot;582&quot;/&gt;&lt;top val=&quot;126&quot;/&gt;&lt;width val=&quot;42&quot;/&gt;&lt;height val=&quot;33&quot;/&gt;&lt;hasText val=&quot;1&quot;/&gt;&lt;/Image&gt;&lt;/ThreeDShapeInfo&gt;"/>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HTML_AUTOSHAPE_INFO" val="&lt;ThreeDShapeInfo&gt;&lt;uuid val=&quot;{7221563A-4B1F-43EA-B0FA-CEC28C9F9240}&quot;/&gt;&lt;isInvalidForFieldText val=&quot;1&quot;/&gt;&lt;Image&gt;&lt;filename val=&quot;C:\Users\Lyong\Documents\WIP - training\Leases\data\asimages\{7221563A-4B1F-43EA-B0FA-CEC28C9F9240}_16_S.png&quot;/&gt;&lt;left val=&quot;582&quot;/&gt;&lt;top val=&quot;126&quot;/&gt;&lt;width val=&quot;42&quot;/&gt;&lt;height val=&quot;33&quot;/&gt;&lt;hasText val=&quot;0&quot;/&gt;&lt;/Image&gt;&lt;Image&gt;&lt;filename val=&quot;C:\Users\Lyong\Documents\WIP - training\Leases\data\asimages\{7221563A-4B1F-43EA-B0FA-CEC28C9F9240}_16_T.png&quot;/&gt;&lt;left val=&quot;582&quot;/&gt;&lt;top val=&quot;126&quot;/&gt;&lt;width val=&quot;42&quot;/&gt;&lt;height val=&quot;33&quot;/&gt;&lt;hasText val=&quot;1&quot;/&gt;&lt;/Image&gt;&lt;/ThreeDShapeInfo&gt;"/>
  <p:tag name="PRESENTER_SHAPETEXTINFO" val="&lt;ShapeTextInfo&gt;&lt;TableIndex row=&quot;-1&quot; col=&quot;-1&quot;&gt;&lt;linesCount val=&quot;0&quot;/&gt;&lt;/TableIndex&gt;&lt;/ShapeTextInfo&gt;"/>
</p:tagLst>
</file>

<file path=ppt/tags/tag211.xml><?xml version="1.0" encoding="utf-8"?>
<p:tagLst xmlns:a="http://schemas.openxmlformats.org/drawingml/2006/main" xmlns:r="http://schemas.openxmlformats.org/officeDocument/2006/relationships" xmlns:p="http://schemas.openxmlformats.org/presentationml/2006/main">
  <p:tag name="HTML_AUTOSHAPE_INFO" val="&lt;ThreeDShapeInfo&gt;&lt;uuid val=&quot;{7221563A-4B1F-43EA-B0FA-CEC28C9F9240}&quot;/&gt;&lt;isInvalidForFieldText val=&quot;1&quot;/&gt;&lt;Image&gt;&lt;filename val=&quot;C:\Users\Lyong\Documents\WIP - training\Leases\data\asimages\{7221563A-4B1F-43EA-B0FA-CEC28C9F9240}_16_S.png&quot;/&gt;&lt;left val=&quot;582&quot;/&gt;&lt;top val=&quot;126&quot;/&gt;&lt;width val=&quot;42&quot;/&gt;&lt;height val=&quot;33&quot;/&gt;&lt;hasText val=&quot;0&quot;/&gt;&lt;/Image&gt;&lt;Image&gt;&lt;filename val=&quot;C:\Users\Lyong\Documents\WIP - training\Leases\data\asimages\{7221563A-4B1F-43EA-B0FA-CEC28C9F9240}_16_T.png&quot;/&gt;&lt;left val=&quot;582&quot;/&gt;&lt;top val=&quot;126&quot;/&gt;&lt;width val=&quot;42&quot;/&gt;&lt;height val=&quot;33&quot;/&gt;&lt;hasText val=&quot;1&quot;/&gt;&lt;/Image&gt;&lt;/ThreeDShapeInfo&gt;"/>
  <p:tag name="PRESENTER_SHAPETEXTINFO" val="&lt;ShapeTextInfo&gt;&lt;TableIndex row=&quot;-1&quot; col=&quot;-1&quot;&gt;&lt;linesCount val=&quot;0&quot;/&gt;&lt;/TableIndex&gt;&lt;/ShapeTextInfo&gt;"/>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7BF50E42-26EA-4A83-BD68-1A866F775BC9}_9.png&quot;/&gt;&lt;left val=&quot;519&quot;/&gt;&lt;top val=&quot;312&quot;/&gt;&lt;width val=&quot;149&quot;/&gt;&lt;height val=&quot;42&quot;/&gt;&lt;hasText val=&quot;1&quot;/&gt;&lt;/Image&gt;&lt;/ThreeDShapeInfo&gt;"/>
  <p:tag name="PRESENTER_SHAPETEXTINFO" val="&lt;ShapeTextInfo&gt;&lt;TableIndex row=&quot;-1&quot; col=&quot;-1&quot;&gt;&lt;linesCount val=&quot;1&quot;/&gt;&lt;lineCharCount val=&quot;14&quot;/&gt;&lt;/TableIndex&gt;&lt;/ShapeTextInfo&gt;"/>
</p:tagLst>
</file>

<file path=ppt/tags/tag21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7BF50E42-26EA-4A83-BD68-1A866F775BC9}_9.png&quot;/&gt;&lt;left val=&quot;519&quot;/&gt;&lt;top val=&quot;312&quot;/&gt;&lt;width val=&quot;149&quot;/&gt;&lt;height val=&quot;42&quot;/&gt;&lt;hasText val=&quot;1&quot;/&gt;&lt;/Image&gt;&lt;/ThreeDShapeInfo&gt;"/>
  <p:tag name="PRESENTER_SHAPETEXTINFO" val="&lt;ShapeTextInfo&gt;&lt;TableIndex row=&quot;-1&quot; col=&quot;-1&quot;&gt;&lt;linesCount val=&quot;1&quot;/&gt;&lt;lineCharCount val=&quot;14&quot;/&gt;&lt;/TableIndex&gt;&lt;/ShapeTextInfo&gt;"/>
</p:tagLst>
</file>

<file path=ppt/tags/tag21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35897B12-782B-482E-8ED1-8803AD3CE995}_9.png&quot;/&gt;&lt;left val=&quot;524&quot;/&gt;&lt;top val=&quot;125&quot;/&gt;&lt;width val=&quot;140&quot;/&gt;&lt;height val=&quot;41&quot;/&gt;&lt;hasText val=&quot;1&quot;/&gt;&lt;/Image&gt;&lt;/ThreeDShapeInfo&gt;"/>
  <p:tag name="PRESENTER_SHAPETEXTINFO" val="&lt;ShapeTextInfo&gt;&lt;TableIndex row=&quot;-1&quot; col=&quot;-1&quot;&gt;&lt;linesCount val=&quot;1&quot;/&gt;&lt;lineCharCount val=&quot;7&quot;/&gt;&lt;/TableIndex&gt;&lt;/ShapeTextInfo&gt;"/>
</p:tagLst>
</file>

<file path=ppt/tags/tag21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7394FEE5-3A80-47C8-97E9-34F08586D7DB}_9.png&quot;/&gt;&lt;left val=&quot;191&quot;/&gt;&lt;top val=&quot;125&quot;/&gt;&lt;width val=&quot;140&quot;/&gt;&lt;height val=&quot;41&quot;/&gt;&lt;hasText val=&quot;1&quot;/&gt;&lt;/Image&gt;&lt;/ThreeDShapeInfo&gt;"/>
  <p:tag name="PRESENTER_SHAPETEXTINFO" val="&lt;ShapeTextInfo&gt;&lt;TableIndex row=&quot;-1&quot; col=&quot;-1&quot;&gt;&lt;linesCount val=&quot;1&quot;/&gt;&lt;lineCharCount val=&quot;12&quot;/&gt;&lt;/TableIndex&gt;&lt;/ShapeTextInfo&gt;"/>
</p:tagLst>
</file>

<file path=ppt/tags/tag21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B7F9B21E-D3FD-4067-AB61-A69A82C6280B}_9.png&quot;/&gt;&lt;left val=&quot;355&quot;/&gt;&lt;top val=&quot;125&quot;/&gt;&lt;width val=&quot;143&quot;/&gt;&lt;height val=&quot;41&quot;/&gt;&lt;hasText val=&quot;1&quot;/&gt;&lt;/Image&gt;&lt;/ThreeDShapeInfo&gt;"/>
  <p:tag name="PRESENTER_SHAPETEXTINFO" val="&lt;ShapeTextInfo&gt;&lt;TableIndex row=&quot;-1&quot; col=&quot;-1&quot;&gt;&lt;linesCount val=&quot;1&quot;/&gt;&lt;lineCharCount val=&quot;14&quot;/&gt;&lt;/TableIndex&gt;&lt;/ShapeTextInfo&gt;"/>
</p:tagLst>
</file>

<file path=ppt/tags/tag21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AD57B806-0104-489F-8AD8-1DEF571075A8}_9.png&quot;/&gt;&lt;left val=&quot;524&quot;/&gt;&lt;top val=&quot;191&quot;/&gt;&lt;width val=&quot;140&quot;/&gt;&lt;height val=&quot;42&quot;/&gt;&lt;hasText val=&quot;1&quot;/&gt;&lt;/Image&gt;&lt;/ThreeDShapeInfo&gt;"/>
  <p:tag name="PRESENTER_SHAPETEXTINFO" val="&lt;ShapeTextInfo&gt;&lt;TableIndex row=&quot;-1&quot; col=&quot;-1&quot;&gt;&lt;linesCount val=&quot;1&quot;/&gt;&lt;lineCharCount val=&quot;8&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E270C550-351F-478D-BE5B-AB0627060711}&quot;/&gt;&lt;isInvalidForFieldText val=&quot;0&quot;/&gt;&lt;Image&gt;&lt;filename val=&quot;C:\Users\Lyong\Documents\WIP - training\Leases\data\asimages\{E270C550-351F-478D-BE5B-AB0627060711}_19.png&quot;/&gt;&lt;left val=&quot;119&quot;/&gt;&lt;top val=&quot;207&quot;/&gt;&lt;width val=&quot;22&quot;/&gt;&lt;height val=&quot;6&quot;/&gt;&lt;hasText val=&quot;1&quot;/&gt;&lt;/Image&gt;&lt;/ThreeDShapeInfo&gt;"/>
</p:tagLst>
</file>

<file path=ppt/tags/tag22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2B142BD6-62BA-455C-B0A4-1DA47C0BD5BB}_9.png&quot;/&gt;&lt;left val=&quot;191&quot;/&gt;&lt;top val=&quot;191&quot;/&gt;&lt;width val=&quot;140&quot;/&gt;&lt;height val=&quot;42&quot;/&gt;&lt;hasText val=&quot;1&quot;/&gt;&lt;/Image&gt;&lt;/ThreeDShapeInfo&gt;"/>
  <p:tag name="PRESENTER_SHAPETEXTINFO" val="&lt;ShapeTextInfo&gt;&lt;TableIndex row=&quot;-1&quot; col=&quot;-1&quot;&gt;&lt;linesCount val=&quot;1&quot;/&gt;&lt;lineCharCount val=&quot;7&quot;/&gt;&lt;/TableIndex&gt;&lt;/ShapeTextInfo&gt;"/>
</p:tagLst>
</file>

<file path=ppt/tags/tag22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B32EA622-B798-4D27-8193-6C8386FAD093}_9.png&quot;/&gt;&lt;left val=&quot;357&quot;/&gt;&lt;top val=&quot;191&quot;/&gt;&lt;width val=&quot;140&quot;/&gt;&lt;height val=&quot;42&quot;/&gt;&lt;hasText val=&quot;1&quot;/&gt;&lt;/Image&gt;&lt;/ThreeDShapeInfo&gt;"/>
  <p:tag name="PRESENTER_SHAPETEXTINFO" val="&lt;ShapeTextInfo&gt;&lt;TableIndex row=&quot;-1&quot; col=&quot;-1&quot;&gt;&lt;linesCount val=&quot;1&quot;/&gt;&lt;lineCharCount val=&quot;13&quot;/&gt;&lt;/TableIndex&gt;&lt;/ShapeTextInfo&gt;"/>
</p:tagLst>
</file>

<file path=ppt/tags/tag22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4DD43D9E-51C0-4EEC-B1CA-BC2BC5108304}_9.png&quot;/&gt;&lt;left val=&quot;186&quot;/&gt;&lt;top val=&quot;283&quot;/&gt;&lt;width val=&quot;149&quot;/&gt;&lt;height val=&quot;60&quot;/&gt;&lt;hasText val=&quot;1&quot;/&gt;&lt;/Image&gt;&lt;/ThreeDShapeInfo&gt;"/>
  <p:tag name="PRESENTER_SHAPETEXTINFO" val="&lt;ShapeTextInfo&gt;&lt;TableIndex row=&quot;-1&quot; col=&quot;-1&quot;&gt;&lt;linesCount val=&quot;2&quot;/&gt;&lt;lineCharCount val=&quot;5&quot;/&gt;&lt;lineCharCount val=&quot;17&quot;/&gt;&lt;/TableIndex&gt;&lt;/ShapeTextInfo&gt;"/>
</p:tagLst>
</file>

<file path=ppt/tags/tag22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682372BA-3AE0-43ED-862E-EB1BB0AD09F4}_9.png&quot;/&gt;&lt;left val=&quot;357&quot;/&gt;&lt;top val=&quot;285&quot;/&gt;&lt;width val=&quot;140&quot;/&gt;&lt;height val=&quot;41&quot;/&gt;&lt;hasText val=&quot;1&quot;/&gt;&lt;/Image&gt;&lt;/ThreeDShapeInfo&gt;"/>
  <p:tag name="PRESENTER_SHAPETEXTINFO" val="&lt;ShapeTextInfo&gt;&lt;TableIndex row=&quot;-1&quot; col=&quot;-1&quot;&gt;&lt;linesCount val=&quot;2&quot;/&gt;&lt;lineCharCount val=&quot;12&quot;/&gt;&lt;lineCharCount val=&quot;1&quot;/&gt;&lt;/TableIndex&gt;&lt;/ShapeTextInfo&gt;"/>
</p:tagLst>
</file>

<file path=ppt/tags/tag22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E903E251-973F-4388-A3AD-B239DA65E39C}_9.png&quot;/&gt;&lt;left val=&quot;524&quot;/&gt;&lt;top val=&quot;282&quot;/&gt;&lt;width val=&quot;140&quot;/&gt;&lt;height val=&quot;41&quot;/&gt;&lt;hasText val=&quot;1&quot;/&gt;&lt;/Image&gt;&lt;/ThreeDShapeInfo&gt;"/>
  <p:tag name="PRESENTER_SHAPETEXTINFO" val="&lt;ShapeTextInfo&gt;&lt;TableIndex row=&quot;-1&quot; col=&quot;-1&quot;&gt;&lt;linesCount val=&quot;1&quot;/&gt;&lt;lineCharCount val=&quot;14&quot;/&gt;&lt;/TableIndex&gt;&lt;/ShapeTextInfo&gt;"/>
</p:tagLst>
</file>

<file path=ppt/tags/tag22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A5DF6D5F-21E7-4546-A6B8-2A0D17284453}_3.png&quot;/&gt;&lt;left val=&quot;28&quot;/&gt;&lt;top val=&quot;6&quot;/&gt;&lt;width val=&quot;635&quot;/&gt;&lt;height val=&quot;118&quot;/&gt;&lt;hasText val=&quot;1&quot;/&gt;&lt;/Image&gt;&lt;/ThreeDShapeInfo&gt;"/>
  <p:tag name="PRESENTER_SHAPETEXTINFO" val="&lt;ShapeTextInfo&gt;&lt;TableIndex row=&quot;-1&quot; col=&quot;-1&quot;&gt;&lt;linesCount val=&quot;1&quot;/&gt;&lt;lineCharCount val=&quot;22&quot;/&gt;&lt;/TableIndex&gt;&lt;/ShapeTextInfo&gt;"/>
</p:tagLst>
</file>

<file path=ppt/tags/tag2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FASFONT" val="Univers55"/>
  <p:tag name="PRESENTER_SHAPETEXTINFO" val="&lt;ShapeTextInfo&gt;&lt;TableIndex row=&quot;-1&quot; col=&quot;-1&quot;&gt;&lt;linesCount val=&quot;1&quot;/&gt;&lt;lineCharCount val=&quot;4&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FASFONT" val="Univers55"/>
  <p:tag name="PRESENTER_SHAPETEXTINFO" val="&lt;ShapeTextInfo&gt;&lt;TableIndex row=&quot;-1&quot; col=&quot;-1&quot;&gt;&lt;linesCount val=&quot;1&quot;/&gt;&lt;lineCharCount val=&quot;4&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FASFONT" val="Univers55"/>
  <p:tag name="PRESENTER_SHAPETEXTINFO" val="&lt;ShapeTextInfo&gt;&lt;TableIndex row=&quot;-1&quot; col=&quot;-1&quot;&gt;&lt;linesCount val=&quot;1&quot;/&gt;&lt;lineCharCount val=&quot;4&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FASFONT" val="Univers55"/>
  <p:tag name="PRESENTER_SHAPETEXTINFO" val="&lt;ShapeTextInfo&gt;&lt;TableIndex row=&quot;-1&quot; col=&quot;-1&quot;&gt;&lt;linesCount val=&quot;1&quot;/&gt;&lt;lineCharCount val=&quot;4&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1&quot;/&gt;&lt;lineCharCount val=&quot;34&quot;/&gt;&lt;lineCharCount val=&quot;33&quot;/&gt;&lt;lineCharCount val=&quot;35&quot;/&gt;&lt;lineCharCount val=&quot;31&quot;/&gt;&lt;lineCharCount val=&quot;28&quot;/&gt;&lt;lineCharCount val=&quot;10&quot;/&gt;&lt;lineCharCount val=&quot;26&quot;/&gt;&lt;lineCharCount val=&quot;27&quot;/&gt;&lt;lineCharCount val=&quot;25&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FASFONT" val="Univers55"/>
  <p:tag name="PRESENTER_SHAPETEXTINFO" val="&lt;ShapeTextInfo&gt;&lt;TableIndex row=&quot;-1&quot; col=&quot;-1&quot;&gt;&lt;linesCount val=&quot;1&quot;/&gt;&lt;lineCharCount val=&quot;3&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FASFONT" val="Univers55"/>
  <p:tag name="PRESENTER_SHAPETEXTINFO" val="&lt;ShapeTextInfo&gt;&lt;TableIndex row=&quot;-1&quot; col=&quot;-1&quot;&gt;&lt;linesCount val=&quot;1&quot;/&gt;&lt;lineCharCount val=&quot;4&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FASFONT" val="Univers55"/>
  <p:tag name="PRESENTER_SHAPETEXTINFO" val="&lt;ShapeTextInfo&gt;&lt;TableIndex row=&quot;-1&quot; col=&quot;-1&quot;&gt;&lt;linesCount val=&quot;1&quot;/&gt;&lt;lineCharCount val=&quot;5&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FASFONT" val="Univers55"/>
  <p:tag name="PRESENTER_SHAPETEXTINFO" val="&lt;ShapeTextInfo&gt;&lt;TableIndex row=&quot;-1&quot; col=&quot;-1&quot;&gt;&lt;linesCount val=&quot;2&quot;/&gt;&lt;lineCharCount val=&quot;15&quot;/&gt;&lt;lineCharCount val=&quot;14&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FASFONT" val="Univers55"/>
  <p:tag name="HTML_SHAPEINFO" val="&lt;ThreeDShapeInfo&gt;&lt;uuid val=&quot;&quot;/&gt;&lt;isInvalidForFieldText val=&quot;0&quot;/&gt;&lt;Image&gt;&lt;filename val=&quot;C:\Users\Lyong\Documents\WIP - training\Leases\data\asimages\{627E7C18-45D8-4348-86C3-BE148E90ABF2}_19.png&quot;/&gt;&lt;left val=&quot;474&quot;/&gt;&lt;top val=&quot;209&quot;/&gt;&lt;width val=&quot;45&quot;/&gt;&lt;height val=&quot;28&quot;/&gt;&lt;hasText val=&quot;1&quot;/&gt;&lt;/Image&gt;&lt;/ThreeDShapeInfo&gt;"/>
  <p:tag name="PRESENTER_SHAPETEXTINFO" val="&lt;ShapeTextInfo&gt;&lt;TableIndex row=&quot;-1&quot; col=&quot;-1&quot;&gt;&lt;linesCount val=&quot;1&quot;/&gt;&lt;lineCharCount val=&quot;4&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FASFONT" val="Univers55"/>
  <p:tag name="HTML_SHAPEINFO" val="&lt;ThreeDShapeInfo&gt;&lt;uuid val=&quot;&quot;/&gt;&lt;isInvalidForFieldText val=&quot;0&quot;/&gt;&lt;Image&gt;&lt;filename val=&quot;C:\Users\Lyong\Documents\WIP - training\Leases\data\asimages\{6A6B62A7-51D8-47F8-BEEB-A1F11E4E5A26}_19.png&quot;/&gt;&lt;left val=&quot;447&quot;/&gt;&lt;top val=&quot;255&quot;/&gt;&lt;width val=&quot;108&quot;/&gt;&lt;height val=&quot;30&quot;/&gt;&lt;hasText val=&quot;1&quot;/&gt;&lt;/Image&gt;&lt;/ThreeDShapeInfo&gt;"/>
  <p:tag name="PRESENTER_SHAPETEXTINFO" val="&lt;ShapeTextInfo&gt;&lt;TableIndex row=&quot;-1&quot; col=&quot;-1&quot;&gt;&lt;linesCount val=&quot;1&quot;/&gt;&lt;lineCharCount val=&quot;14&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FASFONT" val="Univers55"/>
  <p:tag name="HTML_SHAPEINFO" val="&lt;ThreeDShapeInfo&gt;&lt;uuid val=&quot;&quot;/&gt;&lt;isInvalidForFieldText val=&quot;0&quot;/&gt;&lt;Image&gt;&lt;filename val=&quot;C:\Users\Lyong\Documents\WIP - training\Leases\data\asimages\{76B36185-E74A-4AF2-A822-0D078962F30D}_19.png&quot;/&gt;&lt;left val=&quot;473&quot;/&gt;&lt;top val=&quot;136&quot;/&gt;&lt;width val=&quot;136&quot;/&gt;&lt;height val=&quot;48&quot;/&gt;&lt;hasText val=&quot;1&quot;/&gt;&lt;/Image&gt;&lt;/ThreeDShapeInfo&gt;"/>
  <p:tag name="PRESENTER_SHAPETEXTINFO" val="&lt;ShapeTextInfo&gt;&lt;TableIndex row=&quot;-1&quot; col=&quot;-1&quot;&gt;&lt;linesCount val=&quot;2&quot;/&gt;&lt;lineCharCount val=&quot;14&quot;/&gt;&lt;lineCharCount val=&quot;16&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5&quot;/&gt;&lt;lineCharCount val=&quot;58&quot;/&gt;&lt;lineCharCount val=&quot;54&quot;/&gt;&lt;lineCharCount val=&quot;63&quot;/&gt;&lt;lineCharCount val=&quot;58&quot;/&gt;&lt;lineCharCount val=&quot;63&quot;/&gt;&lt;lineCharCount val=&quot;63&quot;/&gt;&lt;lineCharCount val=&quot;37&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INFO" val="&lt;ThreeDShapeInfo&gt;&lt;uuid val=&quot;{7E0136C5-3D39-4837-8A96-A937A0D03F8B}&quot;/&gt;&lt;isInvalidForFieldText val=&quot;0&quot;/&gt;&lt;Image&gt;&lt;filename val=&quot;C:\Users\Lyong\Documents\WIP - training\Leases\data\asimages\{7E0136C5-3D39-4837-8A96-A937A0D03F8B}_17.png&quot;/&gt;&lt;left val=&quot;606&quot;/&gt;&lt;top val=&quot;155&quot;/&gt;&lt;width val=&quot;33&quot;/&gt;&lt;height val=&quot;84&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7E0136C5-3D39-4837-8A96-A937A0D03F8B}&quot;/&gt;&lt;isInvalidForFieldText val=&quot;0&quot;/&gt;&lt;Image&gt;&lt;filename val=&quot;C:\Users\Lyong\Documents\WIP - training\Leases\data\asimages\{7E0136C5-3D39-4837-8A96-A937A0D03F8B}_17.png&quot;/&gt;&lt;left val=&quot;606&quot;/&gt;&lt;top val=&quot;155&quot;/&gt;&lt;width val=&quot;33&quot;/&gt;&lt;height val=&quot;84&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7E0136C5-3D39-4837-8A96-A937A0D03F8B}&quot;/&gt;&lt;isInvalidForFieldText val=&quot;0&quot;/&gt;&lt;Image&gt;&lt;filename val=&quot;C:\Users\Lyong\Documents\WIP - training\Leases\data\asimages\{7E0136C5-3D39-4837-8A96-A937A0D03F8B}_17.png&quot;/&gt;&lt;left val=&quot;606&quot;/&gt;&lt;top val=&quot;155&quot;/&gt;&lt;width val=&quot;33&quot;/&gt;&lt;height val=&quot;84&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7E0136C5-3D39-4837-8A96-A937A0D03F8B}&quot;/&gt;&lt;isInvalidForFieldText val=&quot;0&quot;/&gt;&lt;Image&gt;&lt;filename val=&quot;C:\Users\Lyong\Documents\WIP - training\Leases\data\asimages\{7E0136C5-3D39-4837-8A96-A937A0D03F8B}_17.png&quot;/&gt;&lt;left val=&quot;606&quot;/&gt;&lt;top val=&quot;155&quot;/&gt;&lt;width val=&quot;33&quot;/&gt;&lt;height val=&quot;84&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7E0136C5-3D39-4837-8A96-A937A0D03F8B}&quot;/&gt;&lt;isInvalidForFieldText val=&quot;0&quot;/&gt;&lt;Image&gt;&lt;filename val=&quot;C:\Users\Lyong\Documents\WIP - training\Leases\data\asimages\{7E0136C5-3D39-4837-8A96-A937A0D03F8B}_17.png&quot;/&gt;&lt;left val=&quot;606&quot;/&gt;&lt;top val=&quot;155&quot;/&gt;&lt;width val=&quot;33&quot;/&gt;&lt;height val=&quot;84&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7E0136C5-3D39-4837-8A96-A937A0D03F8B}&quot;/&gt;&lt;isInvalidForFieldText val=&quot;0&quot;/&gt;&lt;Image&gt;&lt;filename val=&quot;C:\Users\Lyong\Documents\WIP - training\Leases\data\asimages\{7E0136C5-3D39-4837-8A96-A937A0D03F8B}_17.png&quot;/&gt;&lt;left val=&quot;606&quot;/&gt;&lt;top val=&quot;155&quot;/&gt;&lt;width val=&quot;33&quot;/&gt;&lt;height val=&quot;84&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7E0136C5-3D39-4837-8A96-A937A0D03F8B}&quot;/&gt;&lt;isInvalidForFieldText val=&quot;0&quot;/&gt;&lt;Image&gt;&lt;filename val=&quot;C:\Users\Lyong\Documents\WIP - training\Leases\data\asimages\{7E0136C5-3D39-4837-8A96-A937A0D03F8B}_17.png&quot;/&gt;&lt;left val=&quot;606&quot;/&gt;&lt;top val=&quot;155&quot;/&gt;&lt;width val=&quot;33&quot;/&gt;&lt;height val=&quot;84&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INFO" val="&lt;ThreeDShapeInfo&gt;&lt;uuid val=&quot;{7E0136C5-3D39-4837-8A96-A937A0D03F8B}&quot;/&gt;&lt;isInvalidForFieldText val=&quot;0&quot;/&gt;&lt;Image&gt;&lt;filename val=&quot;C:\Users\Lyong\Documents\WIP - training\Leases\data\asimages\{7E0136C5-3D39-4837-8A96-A937A0D03F8B}_17.png&quot;/&gt;&lt;left val=&quot;606&quot;/&gt;&lt;top val=&quot;155&quot;/&gt;&lt;width val=&quot;33&quot;/&gt;&lt;height val=&quot;84&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INFO" val="&lt;ThreeDShapeInfo&gt;&lt;uuid val=&quot;{7E0136C5-3D39-4837-8A96-A937A0D03F8B}&quot;/&gt;&lt;isInvalidForFieldText val=&quot;0&quot;/&gt;&lt;Image&gt;&lt;filename val=&quot;C:\Users\Lyong\Documents\WIP - training\Leases\data\asimages\{7E0136C5-3D39-4837-8A96-A937A0D03F8B}_17.png&quot;/&gt;&lt;left val=&quot;606&quot;/&gt;&lt;top val=&quot;155&quot;/&gt;&lt;width val=&quot;33&quot;/&gt;&lt;height val=&quot;84&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7E0136C5-3D39-4837-8A96-A937A0D03F8B}&quot;/&gt;&lt;isInvalidForFieldText val=&quot;0&quot;/&gt;&lt;Image&gt;&lt;filename val=&quot;C:\Users\Lyong\Documents\WIP - training\Leases\data\asimages\{7E0136C5-3D39-4837-8A96-A937A0D03F8B}_17.png&quot;/&gt;&lt;left val=&quot;606&quot;/&gt;&lt;top val=&quot;155&quot;/&gt;&lt;width val=&quot;33&quot;/&gt;&lt;height val=&quot;84&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INFO" val="&lt;ThreeDShapeInfo&gt;&lt;uuid val=&quot;{7E0136C5-3D39-4837-8A96-A937A0D03F8B}&quot;/&gt;&lt;isInvalidForFieldText val=&quot;0&quot;/&gt;&lt;Image&gt;&lt;filename val=&quot;C:\Users\Lyong\Documents\WIP - training\Leases\data\asimages\{7E0136C5-3D39-4837-8A96-A937A0D03F8B}_17.png&quot;/&gt;&lt;left val=&quot;606&quot;/&gt;&lt;top val=&quot;155&quot;/&gt;&lt;width val=&quot;33&quot;/&gt;&lt;height val=&quot;84&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INFO" val="&lt;ThreeDShapeInfo&gt;&lt;uuid val=&quot;{7E0136C5-3D39-4837-8A96-A937A0D03F8B}&quot;/&gt;&lt;isInvalidForFieldText val=&quot;0&quot;/&gt;&lt;Image&gt;&lt;filename val=&quot;C:\Users\Lyong\Documents\WIP - training\Leases\data\asimages\{7E0136C5-3D39-4837-8A96-A937A0D03F8B}_17.png&quot;/&gt;&lt;left val=&quot;606&quot;/&gt;&lt;top val=&quot;155&quot;/&gt;&lt;width val=&quot;33&quot;/&gt;&lt;height val=&quot;84&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655F21CD-F6FA-40D1-822B-311001269A9F}_11.png&quot;/&gt;&lt;left val=&quot;389&quot;/&gt;&lt;top val=&quot;176&quot;/&gt;&lt;width val=&quot;118&quot;/&gt;&lt;height val=&quot;58&quot;/&gt;&lt;hasText val=&quot;1&quot;/&gt;&lt;/Image&gt;&lt;/ThreeDShapeInfo&gt;"/>
  <p:tag name="PRESENTER_SHAPETEXTINFO" val="&lt;ShapeTextInfo&gt;&lt;TableIndex row=&quot;-1&quot; col=&quot;-1&quot;&gt;&lt;linesCount val=&quot;1&quot;/&gt;&lt;lineCharCount val=&quot;2&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INFO" val="&lt;ThreeDShapeInfo&gt;&lt;uuid val=&quot;{7E0136C5-3D39-4837-8A96-A937A0D03F8B}&quot;/&gt;&lt;isInvalidForFieldText val=&quot;0&quot;/&gt;&lt;Image&gt;&lt;filename val=&quot;C:\Users\Lyong\Documents\WIP - training\Leases\data\asimages\{7E0136C5-3D39-4837-8A96-A937A0D03F8B}_17.png&quot;/&gt;&lt;left val=&quot;606&quot;/&gt;&lt;top val=&quot;155&quot;/&gt;&lt;width val=&quot;33&quot;/&gt;&lt;height val=&quot;84&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INFO" val="&lt;ThreeDShapeInfo&gt;&lt;uuid val=&quot;{7E0136C5-3D39-4837-8A96-A937A0D03F8B}&quot;/&gt;&lt;isInvalidForFieldText val=&quot;0&quot;/&gt;&lt;Image&gt;&lt;filename val=&quot;C:\Users\Lyong\Documents\WIP - training\Leases\data\asimages\{7E0136C5-3D39-4837-8A96-A937A0D03F8B}_17.png&quot;/&gt;&lt;left val=&quot;606&quot;/&gt;&lt;top val=&quot;155&quot;/&gt;&lt;width val=&quot;33&quot;/&gt;&lt;height val=&quot;84&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INFO" val="&lt;ThreeDShapeInfo&gt;&lt;uuid val=&quot;{7E0136C5-3D39-4837-8A96-A937A0D03F8B}&quot;/&gt;&lt;isInvalidForFieldText val=&quot;0&quot;/&gt;&lt;Image&gt;&lt;filename val=&quot;C:\Users\Lyong\Documents\WIP - training\Leases\data\asimages\{7E0136C5-3D39-4837-8A96-A937A0D03F8B}_17.png&quot;/&gt;&lt;left val=&quot;606&quot;/&gt;&lt;top val=&quot;155&quot;/&gt;&lt;width val=&quot;33&quot;/&gt;&lt;height val=&quot;84&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7E0136C5-3D39-4837-8A96-A937A0D03F8B}&quot;/&gt;&lt;isInvalidForFieldText val=&quot;0&quot;/&gt;&lt;Image&gt;&lt;filename val=&quot;C:\Users\Lyong\Documents\WIP - training\Leases\data\asimages\{7E0136C5-3D39-4837-8A96-A937A0D03F8B}_17.png&quot;/&gt;&lt;left val=&quot;606&quot;/&gt;&lt;top val=&quot;155&quot;/&gt;&lt;width val=&quot;33&quot;/&gt;&lt;height val=&quot;84&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HTML_AUTOSHAPE_INFO" val="&lt;ThreeDShapeInfo&gt;&lt;uuid val=&quot;{7221563A-4B1F-43EA-B0FA-CEC28C9F9240}&quot;/&gt;&lt;isInvalidForFieldText val=&quot;1&quot;/&gt;&lt;Image&gt;&lt;filename val=&quot;C:\Users\Lyong\Documents\WIP - training\Leases\data\asimages\{7221563A-4B1F-43EA-B0FA-CEC28C9F9240}_16_S.png&quot;/&gt;&lt;left val=&quot;582&quot;/&gt;&lt;top val=&quot;126&quot;/&gt;&lt;width val=&quot;42&quot;/&gt;&lt;height val=&quot;33&quot;/&gt;&lt;hasText val=&quot;0&quot;/&gt;&lt;/Image&gt;&lt;Image&gt;&lt;filename val=&quot;C:\Users\Lyong\Documents\WIP - training\Leases\data\asimages\{7221563A-4B1F-43EA-B0FA-CEC28C9F9240}_16_T.png&quot;/&gt;&lt;left val=&quot;582&quot;/&gt;&lt;top val=&quot;126&quot;/&gt;&lt;width val=&quot;42&quot;/&gt;&lt;height val=&quot;33&quot;/&gt;&lt;hasText val=&quot;1&quot;/&gt;&lt;/Image&gt;&lt;/ThreeDShapeInfo&gt;"/>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HTML_AUTOSHAPE_INFO" val="&lt;ThreeDShapeInfo&gt;&lt;uuid val=&quot;{7221563A-4B1F-43EA-B0FA-CEC28C9F9240}&quot;/&gt;&lt;isInvalidForFieldText val=&quot;1&quot;/&gt;&lt;Image&gt;&lt;filename val=&quot;C:\Users\Lyong\Documents\WIP - training\Leases\data\asimages\{7221563A-4B1F-43EA-B0FA-CEC28C9F9240}_16_S.png&quot;/&gt;&lt;left val=&quot;582&quot;/&gt;&lt;top val=&quot;126&quot;/&gt;&lt;width val=&quot;42&quot;/&gt;&lt;height val=&quot;33&quot;/&gt;&lt;hasText val=&quot;0&quot;/&gt;&lt;/Image&gt;&lt;Image&gt;&lt;filename val=&quot;C:\Users\Lyong\Documents\WIP - training\Leases\data\asimages\{7221563A-4B1F-43EA-B0FA-CEC28C9F9240}_16_T.png&quot;/&gt;&lt;left val=&quot;582&quot;/&gt;&lt;top val=&quot;126&quot;/&gt;&lt;width val=&quot;42&quot;/&gt;&lt;height val=&quot;33&quot;/&gt;&lt;hasText val=&quot;1&quot;/&gt;&lt;/Image&gt;&lt;/ThreeDShapeInfo&gt;"/>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951D9C1920D74335B3CD14F3222D2E79&lt;/guid&gt;&#10;        &lt;description /&gt;&#10;        &lt;date&gt;5/9/2016 4:41:3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058BF898F72D4E29ACADA107B113163C&lt;/guid&gt;&#10;            &lt;repollguid&gt;C9CED84D3283411685640E07696AB630&lt;/repollguid&gt;&#10;            &lt;sourceid&gt;9113FFE869C74F23B7190E1BB4579A40&lt;/sourceid&gt;&#10;            &lt;questiontext&gt;Which of the following is no longer required under IFRS 9?&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200EA909458B427ABF0C09D983702C12&lt;/guid&gt;&#10;                    &lt;answertext&gt;I and II&lt;/answertext&gt;&#10;                    &lt;valuetype&gt;1&lt;/valuetype&gt;&#10;                &lt;/answer&gt;&#10;                &lt;answer&gt;&#10;                    &lt;guid&gt;CE8734CD610E4D8F86A8EB17AA29A116&lt;/guid&gt;&#10;                    &lt;answertext&gt;II and III&lt;/answertext&gt;&#10;                    &lt;valuetype&gt;-1&lt;/valuetype&gt;&#10;                &lt;/answer&gt;&#10;                &lt;answer&gt;&#10;                    &lt;guid&gt;88722F8F93594D5B816407DC79E8BB4D&lt;/guid&gt;&#10;                    &lt;answertext&gt;I, II and III&lt;/answertext&gt;&#10;                    &lt;valuetype&gt;-1&lt;/valuetype&gt;&#10;                &lt;/answer&gt;&#10;            &lt;/answers&gt;&#10;        &lt;/multichoice&gt;&#10;    &lt;/questions&gt;&#10;&lt;/questionlist&gt;"/>
  <p:tag name="LIVECHARTING" val="False"/>
  <p:tag name="AUTOOPENPOLL" val="True"/>
  <p:tag name="AUTOFORMATCHART" val="True"/>
  <p:tag name="HASRESULTS" val="False"/>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5&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ZEROBASED" val="False"/>
</p:tagLst>
</file>

<file path=ppt/tags/tag71.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72.xml><?xml version="1.0" encoding="utf-8"?>
<p:tagLst xmlns:a="http://schemas.openxmlformats.org/drawingml/2006/main" xmlns:r="http://schemas.openxmlformats.org/officeDocument/2006/relationships" xmlns:p="http://schemas.openxmlformats.org/presentationml/2006/main">
  <p:tag name="PRESENTER_SHAPEINFO" val="&lt;ThreeDShapeInfo&gt;&lt;uuid val=&quot;{7E0136C5-3D39-4837-8A96-A937A0D03F8B}&quot;/&gt;&lt;isInvalidForFieldText val=&quot;0&quot;/&gt;&lt;Image&gt;&lt;filename val=&quot;C:\Users\Lyong\Documents\WIP - training\Leases\data\asimages\{7E0136C5-3D39-4837-8A96-A937A0D03F8B}_17.png&quot;/&gt;&lt;left val=&quot;606&quot;/&gt;&lt;top val=&quot;155&quot;/&gt;&lt;width val=&quot;33&quot;/&gt;&lt;height val=&quot;84&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INFO" val="&lt;ThreeDShapeInfo&gt;&lt;uuid val=&quot;{7E0136C5-3D39-4837-8A96-A937A0D03F8B}&quot;/&gt;&lt;isInvalidForFieldText val=&quot;0&quot;/&gt;&lt;Image&gt;&lt;filename val=&quot;C:\Users\Lyong\Documents\WIP - training\Leases\data\asimages\{7E0136C5-3D39-4837-8A96-A937A0D03F8B}_17.png&quot;/&gt;&lt;left val=&quot;606&quot;/&gt;&lt;top val=&quot;155&quot;/&gt;&lt;width val=&quot;33&quot;/&gt;&lt;height val=&quot;84&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INFO" val="&lt;ThreeDShapeInfo&gt;&lt;uuid val=&quot;{7E0136C5-3D39-4837-8A96-A937A0D03F8B}&quot;/&gt;&lt;isInvalidForFieldText val=&quot;0&quot;/&gt;&lt;Image&gt;&lt;filename val=&quot;C:\Users\Lyong\Documents\WIP - training\Leases\data\asimages\{7E0136C5-3D39-4837-8A96-A937A0D03F8B}_17.png&quot;/&gt;&lt;left val=&quot;606&quot;/&gt;&lt;top val=&quot;155&quot;/&gt;&lt;width val=&quot;33&quot;/&gt;&lt;height val=&quot;84&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INFO" val="&lt;ThreeDShapeInfo&gt;&lt;uuid val=&quot;{7E0136C5-3D39-4837-8A96-A937A0D03F8B}&quot;/&gt;&lt;isInvalidForFieldText val=&quot;0&quot;/&gt;&lt;Image&gt;&lt;filename val=&quot;C:\Users\Lyong\Documents\WIP - training\Leases\data\asimages\{7E0136C5-3D39-4837-8A96-A937A0D03F8B}_17.png&quot;/&gt;&lt;left val=&quot;606&quot;/&gt;&lt;top val=&quot;155&quot;/&gt;&lt;width val=&quot;33&quot;/&gt;&lt;height val=&quot;84&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A5DF6D5F-21E7-4546-A6B8-2A0D17284453}_3.png&quot;/&gt;&lt;left val=&quot;28&quot;/&gt;&lt;top val=&quot;6&quot;/&gt;&lt;width val=&quot;635&quot;/&gt;&lt;height val=&quot;118&quot;/&gt;&lt;hasText val=&quot;1&quot;/&gt;&lt;/Image&gt;&lt;/ThreeDShapeInfo&gt;"/>
  <p:tag name="PRESENTER_SHAPETEXTINFO" val="&lt;ShapeTextInfo&gt;&lt;TableIndex row=&quot;-1&quot; col=&quot;-1&quot;&gt;&lt;linesCount val=&quot;1&quot;/&gt;&lt;lineCharCount val=&quot;22&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A02B724C-8D75-450B-99E9-F8CB3C2A80C5}_3.png&quot;/&gt;&lt;left val=&quot;62&quot;/&gt;&lt;top val=&quot;101&quot;/&gt;&lt;width val=&quot;332&quot;/&gt;&lt;height val=&quot;263&quot;/&gt;&lt;hasText val=&quot;1&quot;/&gt;&lt;/Image&gt;&lt;/ThreeDShapeInfo&gt;"/>
  <p:tag name="PRESENTER_SHAPETEXTINFO" val="&lt;ShapeTextInfo&gt;&lt;TableIndex row=&quot;-1&quot; col=&quot;-1&quot;&gt;&lt;linesCount val=&quot;8&quot;/&gt;&lt;lineCharCount val=&quot;29&quot;/&gt;&lt;lineCharCount val=&quot;34&quot;/&gt;&lt;lineCharCount val=&quot;25&quot;/&gt;&lt;lineCharCount val=&quot;33&quot;/&gt;&lt;lineCharCount val=&quot;31&quot;/&gt;&lt;lineCharCount val=&quot;32&quot;/&gt;&lt;lineCharCount val=&quot;38&quot;/&gt;&lt;lineCharCount val=&quot;23&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A5DF6D5F-21E7-4546-A6B8-2A0D17284453}_3.png&quot;/&gt;&lt;left val=&quot;28&quot;/&gt;&lt;top val=&quot;6&quot;/&gt;&lt;width val=&quot;635&quot;/&gt;&lt;height val=&quot;118&quot;/&gt;&lt;hasText val=&quot;1&quot;/&gt;&lt;/Image&gt;&lt;/ThreeDShapeInfo&gt;"/>
  <p:tag name="PRESENTER_SHAPETEXTINFO" val="&lt;ShapeTextInfo&gt;&lt;TableIndex row=&quot;-1&quot; col=&quot;-1&quot;&gt;&lt;linesCount val=&quot;1&quot;/&gt;&lt;lineCharCount val=&quot;22&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A02B724C-8D75-450B-99E9-F8CB3C2A80C5}_3.png&quot;/&gt;&lt;left val=&quot;62&quot;/&gt;&lt;top val=&quot;101&quot;/&gt;&lt;width val=&quot;332&quot;/&gt;&lt;height val=&quot;263&quot;/&gt;&lt;hasText val=&quot;1&quot;/&gt;&lt;/Image&gt;&lt;/ThreeDShapeInfo&gt;"/>
  <p:tag name="PRESENTER_SHAPETEXTINFO" val="&lt;ShapeTextInfo&gt;&lt;TableIndex row=&quot;-1&quot; col=&quot;-1&quot;&gt;&lt;linesCount val=&quot;8&quot;/&gt;&lt;lineCharCount val=&quot;29&quot;/&gt;&lt;lineCharCount val=&quot;34&quot;/&gt;&lt;lineCharCount val=&quot;25&quot;/&gt;&lt;lineCharCount val=&quot;33&quot;/&gt;&lt;lineCharCount val=&quot;31&quot;/&gt;&lt;lineCharCount val=&quot;32&quot;/&gt;&lt;lineCharCount val=&quot;38&quot;/&gt;&lt;lineCharCount val=&quot;23&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1B6E8887-6422-428E-85B7-3CDCA98EDF17}_17.png&quot;/&gt;&lt;left val=&quot;50&quot;/&gt;&lt;top val=&quot;167&quot;/&gt;&lt;width val=&quot;255&quot;/&gt;&lt;height val=&quot;184&quot;/&gt;&lt;hasText val=&quot;1&quot;/&gt;&lt;/Image&gt;&lt;/ThreeDShapeInfo&gt;"/>
  <p:tag name="PRESENTER_SHAPETEXTINFO" val="&lt;ShapeTextInfo&gt;&lt;TableIndex row=&quot;-1&quot; col=&quot;-1&quot;&gt;&lt;linesCount val=&quot;4&quot;/&gt;&lt;lineCharCount val=&quot;26&quot;/&gt;&lt;lineCharCount val=&quot;22&quot;/&gt;&lt;lineCharCount val=&quot;21&quot;/&gt;&lt;lineCharCount val=&quot;19&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A5DF6D5F-21E7-4546-A6B8-2A0D17284453}_3.png&quot;/&gt;&lt;left val=&quot;28&quot;/&gt;&lt;top val=&quot;6&quot;/&gt;&lt;width val=&quot;635&quot;/&gt;&lt;height val=&quot;118&quot;/&gt;&lt;hasText val=&quot;1&quot;/&gt;&lt;/Image&gt;&lt;/ThreeDShapeInfo&gt;"/>
  <p:tag name="PRESENTER_SHAPETEXTINFO" val="&lt;ShapeTextInfo&gt;&lt;TableIndex row=&quot;-1&quot; col=&quot;-1&quot;&gt;&lt;linesCount val=&quot;1&quot;/&gt;&lt;lineCharCount val=&quot;22&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A02B724C-8D75-450B-99E9-F8CB3C2A80C5}_3.png&quot;/&gt;&lt;left val=&quot;62&quot;/&gt;&lt;top val=&quot;101&quot;/&gt;&lt;width val=&quot;332&quot;/&gt;&lt;height val=&quot;263&quot;/&gt;&lt;hasText val=&quot;1&quot;/&gt;&lt;/Image&gt;&lt;/ThreeDShapeInfo&gt;"/>
  <p:tag name="PRESENTER_SHAPETEXTINFO" val="&lt;ShapeTextInfo&gt;&lt;TableIndex row=&quot;-1&quot; col=&quot;-1&quot;&gt;&lt;linesCount val=&quot;8&quot;/&gt;&lt;lineCharCount val=&quot;29&quot;/&gt;&lt;lineCharCount val=&quot;34&quot;/&gt;&lt;lineCharCount val=&quot;25&quot;/&gt;&lt;lineCharCount val=&quot;33&quot;/&gt;&lt;lineCharCount val=&quot;31&quot;/&gt;&lt;lineCharCount val=&quot;32&quot;/&gt;&lt;lineCharCount val=&quot;38&quot;/&gt;&lt;lineCharCount val=&quot;23&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A0238DF5-90BE-45FC-9C41-944C45497263}_11.png&quot;/&gt;&lt;left val=&quot;28&quot;/&gt;&lt;top val=&quot;6&quot;/&gt;&lt;width val=&quot;635&quot;/&gt;&lt;height val=&quot;118&quot;/&gt;&lt;hasText val=&quot;1&quot;/&gt;&lt;/Image&gt;&lt;/ThreeDShapeInfo&gt;"/>
  <p:tag name="PRESENTER_SHAPETEXTINFO" val="&lt;ShapeTextInfo&gt;&lt;TableIndex row=&quot;-1&quot; col=&quot;-1&quot;&gt;&lt;linesCount val=&quot;1&quot;/&gt;&lt;lineCharCount val=&quot;16&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655F21CD-F6FA-40D1-822B-311001269A9F}_11.png&quot;/&gt;&lt;left val=&quot;389&quot;/&gt;&lt;top val=&quot;176&quot;/&gt;&lt;width val=&quot;118&quot;/&gt;&lt;height val=&quot;58&quot;/&gt;&lt;hasText val=&quot;1&quot;/&gt;&lt;/Image&gt;&lt;/ThreeDShapeInfo&gt;"/>
  <p:tag name="PRESENTER_SHAPETEXTINFO" val="&lt;ShapeTextInfo&gt;&lt;TableIndex row=&quot;-1&quot; col=&quot;-1&quot;&gt;&lt;linesCount val=&quot;1&quot;/&gt;&lt;lineCharCount val=&quot;2&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7DE92C6C-BFBA-4629-A59C-0D1C5222564F}_11.png&quot;/&gt;&lt;left val=&quot;50&quot;/&gt;&lt;top val=&quot;97&quot;/&gt;&lt;width val=&quot;355&quot;/&gt;&lt;height val=&quot;67&quot;/&gt;&lt;hasText val=&quot;1&quot;/&gt;&lt;/Image&gt;&lt;/ThreeDShapeInfo&gt;"/>
  <p:tag name="PRESENTER_SHAPETEXTINFO" val="&lt;ShapeTextInfo&gt;&lt;TableIndex row=&quot;-1&quot; col=&quot;-1&quot;&gt;&lt;linesCount val=&quot;2&quot;/&gt;&lt;lineCharCount val=&quot;34&quot;/&gt;&lt;lineCharCount val=&quot;34&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A0238DF5-90BE-45FC-9C41-944C45497263}_11.png&quot;/&gt;&lt;left val=&quot;28&quot;/&gt;&lt;top val=&quot;6&quot;/&gt;&lt;width val=&quot;635&quot;/&gt;&lt;height val=&quot;118&quot;/&gt;&lt;hasText val=&quot;1&quot;/&gt;&lt;/Image&gt;&lt;/ThreeDShapeInfo&gt;"/>
  <p:tag name="PRESENTER_SHAPETEXTINFO" val="&lt;ShapeTextInfo&gt;&lt;TableIndex row=&quot;-1&quot; col=&quot;-1&quot;&gt;&lt;linesCount val=&quot;1&quot;/&gt;&lt;lineCharCount val=&quot;16&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655F21CD-F6FA-40D1-822B-311001269A9F}_11.png&quot;/&gt;&lt;left val=&quot;389&quot;/&gt;&lt;top val=&quot;176&quot;/&gt;&lt;width val=&quot;118&quot;/&gt;&lt;height val=&quot;58&quot;/&gt;&lt;hasText val=&quot;1&quot;/&gt;&lt;/Image&gt;&lt;/ThreeDShapeInfo&gt;"/>
  <p:tag name="PRESENTER_SHAPETEXTINFO" val="&lt;ShapeTextInfo&gt;&lt;TableIndex row=&quot;-1&quot; col=&quot;-1&quot;&gt;&lt;linesCount val=&quot;1&quot;/&gt;&lt;lineCharCount val=&quot;2&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A5DF6D5F-21E7-4546-A6B8-2A0D17284453}_3.png&quot;/&gt;&lt;left val=&quot;28&quot;/&gt;&lt;top val=&quot;6&quot;/&gt;&lt;width val=&quot;635&quot;/&gt;&lt;height val=&quot;118&quot;/&gt;&lt;hasText val=&quot;1&quot;/&gt;&lt;/Image&gt;&lt;/ThreeDShapeInfo&gt;"/>
  <p:tag name="PRESENTER_SHAPETEXTINFO" val="&lt;ShapeTextInfo&gt;&lt;TableIndex row=&quot;-1&quot; col=&quot;-1&quot;&gt;&lt;linesCount val=&quot;1&quot;/&gt;&lt;lineCharCount val=&quot;22&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A02B724C-8D75-450B-99E9-F8CB3C2A80C5}_3.png&quot;/&gt;&lt;left val=&quot;62&quot;/&gt;&lt;top val=&quot;101&quot;/&gt;&lt;width val=&quot;332&quot;/&gt;&lt;height val=&quot;263&quot;/&gt;&lt;hasText val=&quot;1&quot;/&gt;&lt;/Image&gt;&lt;/ThreeDShapeInfo&gt;"/>
  <p:tag name="PRESENTER_SHAPETEXTINFO" val="&lt;ShapeTextInfo&gt;&lt;TableIndex row=&quot;-1&quot; col=&quot;-1&quot;&gt;&lt;linesCount val=&quot;8&quot;/&gt;&lt;lineCharCount val=&quot;29&quot;/&gt;&lt;lineCharCount val=&quot;34&quot;/&gt;&lt;lineCharCount val=&quot;25&quot;/&gt;&lt;lineCharCount val=&quot;33&quot;/&gt;&lt;lineCharCount val=&quot;31&quot;/&gt;&lt;lineCharCount val=&quot;32&quot;/&gt;&lt;lineCharCount val=&quot;38&quot;/&gt;&lt;lineCharCount val=&quot;23&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Lyong\Documents\WIP - training\Leases\data\asimages\{1B6E8887-6422-428E-85B7-3CDCA98EDF17}_17.png&quot;/&gt;&lt;left val=&quot;50&quot;/&gt;&lt;top val=&quot;167&quot;/&gt;&lt;width val=&quot;255&quot;/&gt;&lt;height val=&quot;184&quot;/&gt;&lt;hasText val=&quot;1&quot;/&gt;&lt;/Image&gt;&lt;/ThreeDShapeInfo&gt;"/>
  <p:tag name="PRESENTER_SHAPETEXTINFO" val="&lt;ShapeTextInfo&gt;&lt;TableIndex row=&quot;-1&quot; col=&quot;-1&quot;&gt;&lt;linesCount val=&quot;4&quot;/&gt;&lt;lineCharCount val=&quot;26&quot;/&gt;&lt;lineCharCount val=&quot;22&quot;/&gt;&lt;lineCharCount val=&quot;21&quot;/&gt;&lt;lineCharCount val=&quot;19&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8&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heme/theme1.xml><?xml version="1.0" encoding="utf-8"?>
<a:theme xmlns:a="http://schemas.openxmlformats.org/drawingml/2006/main" name="KPMG_Standard_4x3_0922_2015">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15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xmlns="" name="KPMG Screen Standard Template.potx" id="{32F9CA8E-23B2-4F27-97D5-D13B48472974}" vid="{41B3CA61-CA54-45BF-A8CA-F3559622C17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4796</TotalTime>
  <Words>6432</Words>
  <Application>Microsoft Office PowerPoint</Application>
  <PresentationFormat>On-screen Show (4:3)</PresentationFormat>
  <Paragraphs>1143</Paragraphs>
  <Slides>85</Slides>
  <Notes>62</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KPMG_Standard_4x3_0922_2015</vt:lpstr>
      <vt:lpstr>Slide 1</vt:lpstr>
      <vt:lpstr>IFRS 16 Leases</vt:lpstr>
      <vt:lpstr>The $3 trillion standard</vt:lpstr>
      <vt:lpstr>Why is it important to understand IFRS 16?</vt:lpstr>
      <vt:lpstr>Overview of the model: Lessor vs lessee</vt:lpstr>
      <vt:lpstr>What has changed for lessees?</vt:lpstr>
      <vt:lpstr>Sir David Tweedie’s aircraft</vt:lpstr>
      <vt:lpstr>Journal entries </vt:lpstr>
      <vt:lpstr>Impact on P&amp;L – IFRS 16 vs IAS 17</vt:lpstr>
      <vt:lpstr>Lease liability amortisation</vt:lpstr>
      <vt:lpstr>Impact on balance sheet – IFRS 16 vs IAS 17</vt:lpstr>
      <vt:lpstr>Impact on Income statement – IFRS 16 vs IAS 17</vt:lpstr>
      <vt:lpstr>Impact on cash flow statement – IFRS 16 vs IAS 17</vt:lpstr>
      <vt:lpstr>Effective date</vt:lpstr>
      <vt:lpstr>The new definition  of a lease</vt:lpstr>
      <vt:lpstr>Lease definition</vt:lpstr>
      <vt:lpstr>Lease definition – Control over use</vt:lpstr>
      <vt:lpstr>Definition of a lease</vt:lpstr>
      <vt:lpstr>Identification of a lease contract</vt:lpstr>
      <vt:lpstr>Is there an identified asset?</vt:lpstr>
      <vt:lpstr>Substantive substitution rights</vt:lpstr>
      <vt:lpstr>Capacity portions</vt:lpstr>
      <vt:lpstr>Identification of a lease contract</vt:lpstr>
      <vt:lpstr>Identification of a lease contract</vt:lpstr>
      <vt:lpstr>Directing the right to use</vt:lpstr>
      <vt:lpstr>Shipping contract – does customer  direct the use?</vt:lpstr>
      <vt:lpstr>Measuring the right-of-use asset </vt:lpstr>
      <vt:lpstr>Recap</vt:lpstr>
      <vt:lpstr>Definition of a lease</vt:lpstr>
      <vt:lpstr>Definition of a lease</vt:lpstr>
      <vt:lpstr>Definition of a lease</vt:lpstr>
      <vt:lpstr>Lease and non–lease components </vt:lpstr>
      <vt:lpstr>Lease and non – lease components (cont’d)</vt:lpstr>
      <vt:lpstr>Definition of a lease</vt:lpstr>
      <vt:lpstr>Lessee  accounting     </vt:lpstr>
      <vt:lpstr>Single lease accounting model</vt:lpstr>
      <vt:lpstr>Exemptions for lessee</vt:lpstr>
      <vt:lpstr>Leases of low-value assets</vt:lpstr>
      <vt:lpstr>Short-term leases</vt:lpstr>
      <vt:lpstr>Leases of low-value assets</vt:lpstr>
      <vt:lpstr>Measuring the lease liability</vt:lpstr>
      <vt:lpstr>Lease term</vt:lpstr>
      <vt:lpstr>Lease term: Key considerations</vt:lpstr>
      <vt:lpstr>Lease term – economic factors</vt:lpstr>
      <vt:lpstr>Variable lease payments</vt:lpstr>
      <vt:lpstr>Variable lease payments: Based on an index or a rate</vt:lpstr>
      <vt:lpstr>Variable lease payments: Based on sales or usage</vt:lpstr>
      <vt:lpstr>Variable lease payments: Based on sales or usage</vt:lpstr>
      <vt:lpstr>Variable lease payments: Based on sales or usage</vt:lpstr>
      <vt:lpstr>Discount rate</vt:lpstr>
      <vt:lpstr>Discount rate</vt:lpstr>
      <vt:lpstr>Discount rate</vt:lpstr>
      <vt:lpstr>Impact of discount rate on lease liability</vt:lpstr>
      <vt:lpstr>Factors relevant while determining the Incremental borrowing rate</vt:lpstr>
      <vt:lpstr>Impact of the factors on the incremental borrowing rate</vt:lpstr>
      <vt:lpstr>Example - incremental borrowing rate</vt:lpstr>
      <vt:lpstr>Discount rate -Adjustments to observable rates</vt:lpstr>
      <vt:lpstr>Transition options</vt:lpstr>
      <vt:lpstr>Subsequent measurement</vt:lpstr>
      <vt:lpstr>Subsequent measurement - lease liability</vt:lpstr>
      <vt:lpstr>Measuring the right-of-use (ROU) asset</vt:lpstr>
      <vt:lpstr>Lessee accounting - lease modifications</vt:lpstr>
      <vt:lpstr>Lessor  accounting</vt:lpstr>
      <vt:lpstr>Lessor accounting </vt:lpstr>
      <vt:lpstr>Application  issues</vt:lpstr>
      <vt:lpstr>Intercompany leases</vt:lpstr>
      <vt:lpstr>Application issues with subleases</vt:lpstr>
      <vt:lpstr>Application issues- Sale and leaseback</vt:lpstr>
      <vt:lpstr>Transition  options</vt:lpstr>
      <vt:lpstr>Applying the new lease definition</vt:lpstr>
      <vt:lpstr>Retrospective vs modified retrospective</vt:lpstr>
      <vt:lpstr>Former operating leases: Choice of transition approach</vt:lpstr>
      <vt:lpstr>Cumulative catch-up approach</vt:lpstr>
      <vt:lpstr>Cumulative catch-up approach</vt:lpstr>
      <vt:lpstr>Effective date / early adoption</vt:lpstr>
      <vt:lpstr>Modified retrospective – lease liability</vt:lpstr>
      <vt:lpstr>Modified retrospective – ROU asset</vt:lpstr>
      <vt:lpstr>Optional practical expedients</vt:lpstr>
      <vt:lpstr>Choosing a transition method</vt:lpstr>
      <vt:lpstr>Observations from ongoing projects</vt:lpstr>
      <vt:lpstr>Impact on financial ratios</vt:lpstr>
      <vt:lpstr>Other impacts to consider</vt:lpstr>
      <vt:lpstr>Effective date / early adoption</vt:lpstr>
      <vt:lpstr>IAS 17: Operating lease commitments</vt:lpstr>
      <vt:lpstr>Slide 85</vt:lpstr>
    </vt:vector>
  </TitlesOfParts>
  <Company>KPMG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Screen template</dc:title>
  <dc:creator>Praveen Kumar A</dc:creator>
  <cp:lastModifiedBy>C5</cp:lastModifiedBy>
  <cp:revision>444</cp:revision>
  <cp:lastPrinted>2017-07-04T03:42:00Z</cp:lastPrinted>
  <dcterms:created xsi:type="dcterms:W3CDTF">2017-06-16T11:45:57Z</dcterms:created>
  <dcterms:modified xsi:type="dcterms:W3CDTF">2018-11-02T15:37:13Z</dcterms:modified>
  <cp:category>KPMG Confidential</cp:category>
</cp:coreProperties>
</file>