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01" r:id="rId1"/>
    <p:sldMasterId id="2147483814" r:id="rId2"/>
    <p:sldMasterId id="2147483826" r:id="rId3"/>
    <p:sldMasterId id="2147483838" r:id="rId4"/>
    <p:sldMasterId id="2147483874" r:id="rId5"/>
    <p:sldMasterId id="2147483964" r:id="rId6"/>
    <p:sldMasterId id="2147484000" r:id="rId7"/>
    <p:sldMasterId id="2147484036" r:id="rId8"/>
  </p:sldMasterIdLst>
  <p:notesMasterIdLst>
    <p:notesMasterId r:id="rId34"/>
  </p:notesMasterIdLst>
  <p:handoutMasterIdLst>
    <p:handoutMasterId r:id="rId35"/>
  </p:handoutMasterIdLst>
  <p:sldIdLst>
    <p:sldId id="312" r:id="rId9"/>
    <p:sldId id="264" r:id="rId10"/>
    <p:sldId id="310" r:id="rId11"/>
    <p:sldId id="311" r:id="rId12"/>
    <p:sldId id="269" r:id="rId13"/>
    <p:sldId id="277" r:id="rId14"/>
    <p:sldId id="284" r:id="rId15"/>
    <p:sldId id="285" r:id="rId16"/>
    <p:sldId id="286" r:id="rId17"/>
    <p:sldId id="288" r:id="rId18"/>
    <p:sldId id="290" r:id="rId19"/>
    <p:sldId id="270" r:id="rId20"/>
    <p:sldId id="278" r:id="rId21"/>
    <p:sldId id="294" r:id="rId22"/>
    <p:sldId id="298" r:id="rId23"/>
    <p:sldId id="300" r:id="rId24"/>
    <p:sldId id="302" r:id="rId25"/>
    <p:sldId id="271" r:id="rId26"/>
    <p:sldId id="272" r:id="rId27"/>
    <p:sldId id="280" r:id="rId28"/>
    <p:sldId id="305" r:id="rId29"/>
    <p:sldId id="306" r:id="rId30"/>
    <p:sldId id="307" r:id="rId31"/>
    <p:sldId id="308" r:id="rId32"/>
    <p:sldId id="309" r:id="rId33"/>
  </p:sldIdLst>
  <p:sldSz cx="9144000" cy="6858000" type="letter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>
          <p15:clr>
            <a:srgbClr val="A4A3A4"/>
          </p15:clr>
        </p15:guide>
        <p15:guide id="2" orient="horz" pos="2296">
          <p15:clr>
            <a:srgbClr val="A4A3A4"/>
          </p15:clr>
        </p15:guide>
        <p15:guide id="3" orient="horz" pos="2387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838">
          <p15:clr>
            <a:srgbClr val="A4A3A4"/>
          </p15:clr>
        </p15:guide>
        <p15:guide id="6" pos="2925">
          <p15:clr>
            <a:srgbClr val="A4A3A4"/>
          </p15:clr>
        </p15:guide>
        <p15:guide id="7" pos="1474">
          <p15:clr>
            <a:srgbClr val="A4A3A4"/>
          </p15:clr>
        </p15:guide>
        <p15:guide id="8" pos="1565">
          <p15:clr>
            <a:srgbClr val="A4A3A4"/>
          </p15:clr>
        </p15:guide>
        <p15:guide id="9" pos="4286">
          <p15:clr>
            <a:srgbClr val="A4A3A4"/>
          </p15:clr>
        </p15:guide>
        <p15:guide id="10" pos="4195">
          <p15:clr>
            <a:srgbClr val="A4A3A4"/>
          </p15:clr>
        </p15:guide>
        <p15:guide id="11" pos="5556">
          <p15:clr>
            <a:srgbClr val="A4A3A4"/>
          </p15:clr>
        </p15:guide>
        <p15:guide id="1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617" autoAdjust="0"/>
    <p:restoredTop sz="94775" autoAdjust="0"/>
  </p:normalViewPr>
  <p:slideViewPr>
    <p:cSldViewPr>
      <p:cViewPr varScale="1">
        <p:scale>
          <a:sx n="74" d="100"/>
          <a:sy n="74" d="100"/>
        </p:scale>
        <p:origin x="-1428" y="-90"/>
      </p:cViewPr>
      <p:guideLst>
        <p:guide orient="horz" pos="799"/>
        <p:guide orient="horz" pos="2296"/>
        <p:guide orient="horz" pos="2387"/>
        <p:guide orient="horz" pos="3884"/>
        <p:guide pos="2838"/>
        <p:guide pos="2925"/>
        <p:guide pos="1474"/>
        <p:guide pos="1565"/>
        <p:guide pos="4286"/>
        <p:guide pos="4195"/>
        <p:guide pos="5556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89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FFA16-28BA-48D7-BC53-CC4C738282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B992EF-E279-42BB-8662-66C5450872C1}">
      <dgm:prSet phldrT="[Text]" custT="1"/>
      <dgm:spPr>
        <a:solidFill>
          <a:srgbClr val="D3CFB8"/>
        </a:solidFill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  <a:latin typeface="Arial" charset="0"/>
              <a:cs typeface="Arial" charset="0"/>
            </a:rPr>
            <a:t>In parent’s separate financial statements investments in subsidiaries must be accounted for at:</a:t>
          </a:r>
          <a:endParaRPr lang="en-US" sz="2000" dirty="0"/>
        </a:p>
      </dgm:t>
    </dgm:pt>
    <dgm:pt modelId="{4EBB747A-AFA6-40AA-9C89-3817F87CBD9B}" type="parTrans" cxnId="{082B6504-2A51-45AA-8B3C-E07A062A72EB}">
      <dgm:prSet/>
      <dgm:spPr/>
      <dgm:t>
        <a:bodyPr/>
        <a:lstStyle/>
        <a:p>
          <a:endParaRPr lang="en-US"/>
        </a:p>
      </dgm:t>
    </dgm:pt>
    <dgm:pt modelId="{3E7A3BB1-2003-4C4D-ABE4-14C869371F57}" type="sibTrans" cxnId="{082B6504-2A51-45AA-8B3C-E07A062A72EB}">
      <dgm:prSet/>
      <dgm:spPr/>
      <dgm:t>
        <a:bodyPr/>
        <a:lstStyle/>
        <a:p>
          <a:endParaRPr lang="en-US"/>
        </a:p>
      </dgm:t>
    </dgm:pt>
    <dgm:pt modelId="{754D866A-B573-4FEB-96BC-7A7718C16ADA}">
      <dgm:prSet phldrT="[Text]" custT="1"/>
      <dgm:spPr/>
      <dgm:t>
        <a:bodyPr/>
        <a:lstStyle/>
        <a:p>
          <a:r>
            <a:rPr lang="en-GB" sz="1800" dirty="0" smtClean="0">
              <a:latin typeface="Arial" charset="0"/>
              <a:cs typeface="Arial" charset="0"/>
            </a:rPr>
            <a:t>Cost; or</a:t>
          </a:r>
          <a:endParaRPr lang="en-US" sz="1800" dirty="0"/>
        </a:p>
      </dgm:t>
    </dgm:pt>
    <dgm:pt modelId="{336E2072-8D83-4692-B745-836F89E86C89}" type="parTrans" cxnId="{CB45ED5E-1881-401A-8C30-3955F9381766}">
      <dgm:prSet/>
      <dgm:spPr/>
      <dgm:t>
        <a:bodyPr/>
        <a:lstStyle/>
        <a:p>
          <a:endParaRPr lang="en-US"/>
        </a:p>
      </dgm:t>
    </dgm:pt>
    <dgm:pt modelId="{6CC0460C-802E-4975-A577-9B801FA6B93F}" type="sibTrans" cxnId="{CB45ED5E-1881-401A-8C30-3955F9381766}">
      <dgm:prSet/>
      <dgm:spPr/>
      <dgm:t>
        <a:bodyPr/>
        <a:lstStyle/>
        <a:p>
          <a:endParaRPr lang="en-US"/>
        </a:p>
      </dgm:t>
    </dgm:pt>
    <dgm:pt modelId="{B05915DB-5F81-4B8C-82AA-7216EAAE28E9}">
      <dgm:prSet phldrT="[Text]" custT="1"/>
      <dgm:spPr>
        <a:solidFill>
          <a:srgbClr val="D3CFB8"/>
        </a:solidFill>
      </dgm:spPr>
      <dgm:t>
        <a:bodyPr/>
        <a:lstStyle/>
        <a:p>
          <a:r>
            <a:rPr lang="en-GB" sz="2000" dirty="0" smtClean="0">
              <a:solidFill>
                <a:schemeClr val="tx1"/>
              </a:solidFill>
              <a:latin typeface="Arial" charset="0"/>
              <a:cs typeface="Arial" charset="0"/>
            </a:rPr>
            <a:t>Must disclose:</a:t>
          </a:r>
          <a:endParaRPr lang="en-US" sz="2000" dirty="0">
            <a:solidFill>
              <a:schemeClr val="tx1"/>
            </a:solidFill>
          </a:endParaRPr>
        </a:p>
      </dgm:t>
    </dgm:pt>
    <dgm:pt modelId="{132B73DE-B6F0-4B92-8F3A-53D94B233AC2}" type="parTrans" cxnId="{89F744EF-23C1-43E4-9C45-19CF22AF5652}">
      <dgm:prSet/>
      <dgm:spPr/>
      <dgm:t>
        <a:bodyPr/>
        <a:lstStyle/>
        <a:p>
          <a:endParaRPr lang="en-US"/>
        </a:p>
      </dgm:t>
    </dgm:pt>
    <dgm:pt modelId="{2AC005F3-C473-4C68-B6C3-FDB70C00D422}" type="sibTrans" cxnId="{89F744EF-23C1-43E4-9C45-19CF22AF5652}">
      <dgm:prSet/>
      <dgm:spPr/>
      <dgm:t>
        <a:bodyPr/>
        <a:lstStyle/>
        <a:p>
          <a:endParaRPr lang="en-US"/>
        </a:p>
      </dgm:t>
    </dgm:pt>
    <dgm:pt modelId="{F45ADCD3-EA15-4158-8602-3D04A4E9C271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bg1"/>
              </a:solidFill>
              <a:latin typeface="Arial" charset="0"/>
              <a:cs typeface="Arial" charset="0"/>
            </a:rPr>
            <a:t>That the FS are separate FS</a:t>
          </a:r>
          <a:endParaRPr lang="en-US" sz="1800" dirty="0">
            <a:solidFill>
              <a:schemeClr val="bg1"/>
            </a:solidFill>
          </a:endParaRPr>
        </a:p>
      </dgm:t>
    </dgm:pt>
    <dgm:pt modelId="{0D4B2D89-3F8C-410A-A6A6-CA1C2BC8CA84}" type="parTrans" cxnId="{D5F7EC9F-01C8-4158-B67A-D20472931A33}">
      <dgm:prSet/>
      <dgm:spPr/>
      <dgm:t>
        <a:bodyPr/>
        <a:lstStyle/>
        <a:p>
          <a:endParaRPr lang="en-US"/>
        </a:p>
      </dgm:t>
    </dgm:pt>
    <dgm:pt modelId="{480EBC27-AE7E-43EF-A9CE-35935B103150}" type="sibTrans" cxnId="{D5F7EC9F-01C8-4158-B67A-D20472931A33}">
      <dgm:prSet/>
      <dgm:spPr/>
      <dgm:t>
        <a:bodyPr/>
        <a:lstStyle/>
        <a:p>
          <a:endParaRPr lang="en-US"/>
        </a:p>
      </dgm:t>
    </dgm:pt>
    <dgm:pt modelId="{365BDE45-D19D-41C3-A18F-5DBECC1373B0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bg1"/>
              </a:solidFill>
              <a:latin typeface="Arial" charset="0"/>
              <a:cs typeface="Arial" charset="0"/>
            </a:rPr>
            <a:t>In accordance with IFRS 9</a:t>
          </a:r>
          <a:endParaRPr lang="en-US" sz="1800" dirty="0">
            <a:solidFill>
              <a:schemeClr val="bg1"/>
            </a:solidFill>
          </a:endParaRPr>
        </a:p>
      </dgm:t>
    </dgm:pt>
    <dgm:pt modelId="{0CBFDBC9-6716-400B-8802-483670FDB6A1}" type="parTrans" cxnId="{11BAEFB1-9224-4732-ACA9-AB3AD34552F1}">
      <dgm:prSet/>
      <dgm:spPr/>
      <dgm:t>
        <a:bodyPr/>
        <a:lstStyle/>
        <a:p>
          <a:endParaRPr lang="en-US"/>
        </a:p>
      </dgm:t>
    </dgm:pt>
    <dgm:pt modelId="{E0C4CAAA-C9CB-4514-A18D-7E8678DAB225}" type="sibTrans" cxnId="{11BAEFB1-9224-4732-ACA9-AB3AD34552F1}">
      <dgm:prSet/>
      <dgm:spPr/>
      <dgm:t>
        <a:bodyPr/>
        <a:lstStyle/>
        <a:p>
          <a:endParaRPr lang="en-US"/>
        </a:p>
      </dgm:t>
    </dgm:pt>
    <dgm:pt modelId="{103A4D63-F68F-4288-B024-56247E6A21FA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bg1"/>
              </a:solidFill>
              <a:latin typeface="Arial" charset="0"/>
              <a:cs typeface="Arial" charset="0"/>
            </a:rPr>
            <a:t>List of significant investments in subsidiaries, jointly controlled entities and associates</a:t>
          </a:r>
          <a:endParaRPr lang="en-US" sz="1800" dirty="0">
            <a:solidFill>
              <a:schemeClr val="bg1"/>
            </a:solidFill>
          </a:endParaRPr>
        </a:p>
      </dgm:t>
    </dgm:pt>
    <dgm:pt modelId="{3AB5E6DB-4C68-4369-B6BE-8CA7CFC5E625}" type="parTrans" cxnId="{27A9E383-42AB-4848-8469-A0E0DC4F9A96}">
      <dgm:prSet/>
      <dgm:spPr/>
      <dgm:t>
        <a:bodyPr/>
        <a:lstStyle/>
        <a:p>
          <a:endParaRPr lang="en-US"/>
        </a:p>
      </dgm:t>
    </dgm:pt>
    <dgm:pt modelId="{43467486-FFB8-4F52-812A-E8E43BD9E9DB}" type="sibTrans" cxnId="{27A9E383-42AB-4848-8469-A0E0DC4F9A96}">
      <dgm:prSet/>
      <dgm:spPr/>
      <dgm:t>
        <a:bodyPr/>
        <a:lstStyle/>
        <a:p>
          <a:endParaRPr lang="en-US"/>
        </a:p>
      </dgm:t>
    </dgm:pt>
    <dgm:pt modelId="{14D114C4-2888-43C0-99AF-67AA7556AB74}">
      <dgm:prSet phldrT="[Text]" custT="1"/>
      <dgm:spPr/>
      <dgm:t>
        <a:bodyPr/>
        <a:lstStyle/>
        <a:p>
          <a:r>
            <a:rPr lang="en-GB" sz="1800" dirty="0" smtClean="0">
              <a:solidFill>
                <a:schemeClr val="bg1"/>
              </a:solidFill>
              <a:latin typeface="Arial" charset="0"/>
              <a:cs typeface="Arial" charset="0"/>
            </a:rPr>
            <a:t>Accounting policy adopted</a:t>
          </a:r>
          <a:endParaRPr lang="en-US" sz="1800" dirty="0">
            <a:solidFill>
              <a:schemeClr val="bg1"/>
            </a:solidFill>
          </a:endParaRPr>
        </a:p>
      </dgm:t>
    </dgm:pt>
    <dgm:pt modelId="{B45E7AB3-3FD7-4F14-AE6D-AB4502B6687D}" type="parTrans" cxnId="{8E88F767-4609-44CC-B66A-80F819D5C9A9}">
      <dgm:prSet/>
      <dgm:spPr/>
      <dgm:t>
        <a:bodyPr/>
        <a:lstStyle/>
        <a:p>
          <a:endParaRPr lang="en-US"/>
        </a:p>
      </dgm:t>
    </dgm:pt>
    <dgm:pt modelId="{4D1ED624-7A65-4BC1-9E6A-6E9BC35D47FC}" type="sibTrans" cxnId="{8E88F767-4609-44CC-B66A-80F819D5C9A9}">
      <dgm:prSet/>
      <dgm:spPr/>
      <dgm:t>
        <a:bodyPr/>
        <a:lstStyle/>
        <a:p>
          <a:endParaRPr lang="en-US"/>
        </a:p>
      </dgm:t>
    </dgm:pt>
    <dgm:pt modelId="{34169BB3-3DFC-4705-A043-A1500B03A14D}" type="pres">
      <dgm:prSet presAssocID="{76AFFA16-28BA-48D7-BC53-CC4C738282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4F7E1-DA35-44B0-8FD7-E4330FEA2E30}" type="pres">
      <dgm:prSet presAssocID="{05B992EF-E279-42BB-8662-66C5450872C1}" presName="parentText" presStyleLbl="node1" presStyleIdx="0" presStyleCnt="2" custLinFactNeighborY="-621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FE785-70C0-4297-A713-ED7F759FC658}" type="pres">
      <dgm:prSet presAssocID="{05B992EF-E279-42BB-8662-66C5450872C1}" presName="childText" presStyleLbl="revTx" presStyleIdx="0" presStyleCnt="2" custLinFactNeighborY="2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9422C-9214-4A9B-A703-4E55C797D2AE}" type="pres">
      <dgm:prSet presAssocID="{B05915DB-5F81-4B8C-82AA-7216EAAE28E9}" presName="parentText" presStyleLbl="node1" presStyleIdx="1" presStyleCnt="2" custScaleY="90806" custLinFactNeighborY="-8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5F0B7-4483-4D08-B1EB-A6FB179B1B54}" type="pres">
      <dgm:prSet presAssocID="{B05915DB-5F81-4B8C-82AA-7216EAAE28E9}" presName="childText" presStyleLbl="revTx" presStyleIdx="1" presStyleCnt="2" custLinFactNeighborY="18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75F7BF-5D26-4596-ACF2-7ACC9859F669}" type="presOf" srcId="{365BDE45-D19D-41C3-A18F-5DBECC1373B0}" destId="{48AFE785-70C0-4297-A713-ED7F759FC658}" srcOrd="0" destOrd="1" presId="urn:microsoft.com/office/officeart/2005/8/layout/vList2"/>
    <dgm:cxn modelId="{503D9DA0-8ADD-453A-8697-5365041704E8}" type="presOf" srcId="{F45ADCD3-EA15-4158-8602-3D04A4E9C271}" destId="{6F55F0B7-4483-4D08-B1EB-A6FB179B1B54}" srcOrd="0" destOrd="0" presId="urn:microsoft.com/office/officeart/2005/8/layout/vList2"/>
    <dgm:cxn modelId="{27A9E383-42AB-4848-8469-A0E0DC4F9A96}" srcId="{B05915DB-5F81-4B8C-82AA-7216EAAE28E9}" destId="{103A4D63-F68F-4288-B024-56247E6A21FA}" srcOrd="1" destOrd="0" parTransId="{3AB5E6DB-4C68-4369-B6BE-8CA7CFC5E625}" sibTransId="{43467486-FFB8-4F52-812A-E8E43BD9E9DB}"/>
    <dgm:cxn modelId="{79409A2F-C3E0-4A0D-B9AB-3909BA78B12D}" type="presOf" srcId="{76AFFA16-28BA-48D7-BC53-CC4C73828222}" destId="{34169BB3-3DFC-4705-A043-A1500B03A14D}" srcOrd="0" destOrd="0" presId="urn:microsoft.com/office/officeart/2005/8/layout/vList2"/>
    <dgm:cxn modelId="{27CE8341-8309-4E57-9BC9-8B135E3BF0C8}" type="presOf" srcId="{754D866A-B573-4FEB-96BC-7A7718C16ADA}" destId="{48AFE785-70C0-4297-A713-ED7F759FC658}" srcOrd="0" destOrd="0" presId="urn:microsoft.com/office/officeart/2005/8/layout/vList2"/>
    <dgm:cxn modelId="{CB45ED5E-1881-401A-8C30-3955F9381766}" srcId="{05B992EF-E279-42BB-8662-66C5450872C1}" destId="{754D866A-B573-4FEB-96BC-7A7718C16ADA}" srcOrd="0" destOrd="0" parTransId="{336E2072-8D83-4692-B745-836F89E86C89}" sibTransId="{6CC0460C-802E-4975-A577-9B801FA6B93F}"/>
    <dgm:cxn modelId="{D5F7EC9F-01C8-4158-B67A-D20472931A33}" srcId="{B05915DB-5F81-4B8C-82AA-7216EAAE28E9}" destId="{F45ADCD3-EA15-4158-8602-3D04A4E9C271}" srcOrd="0" destOrd="0" parTransId="{0D4B2D89-3F8C-410A-A6A6-CA1C2BC8CA84}" sibTransId="{480EBC27-AE7E-43EF-A9CE-35935B103150}"/>
    <dgm:cxn modelId="{23146677-5BFD-485C-8147-B76BE02658B2}" type="presOf" srcId="{103A4D63-F68F-4288-B024-56247E6A21FA}" destId="{6F55F0B7-4483-4D08-B1EB-A6FB179B1B54}" srcOrd="0" destOrd="1" presId="urn:microsoft.com/office/officeart/2005/8/layout/vList2"/>
    <dgm:cxn modelId="{54662D60-9DAE-4758-9994-7E01978A076E}" type="presOf" srcId="{B05915DB-5F81-4B8C-82AA-7216EAAE28E9}" destId="{3CF9422C-9214-4A9B-A703-4E55C797D2AE}" srcOrd="0" destOrd="0" presId="urn:microsoft.com/office/officeart/2005/8/layout/vList2"/>
    <dgm:cxn modelId="{082B6504-2A51-45AA-8B3C-E07A062A72EB}" srcId="{76AFFA16-28BA-48D7-BC53-CC4C73828222}" destId="{05B992EF-E279-42BB-8662-66C5450872C1}" srcOrd="0" destOrd="0" parTransId="{4EBB747A-AFA6-40AA-9C89-3817F87CBD9B}" sibTransId="{3E7A3BB1-2003-4C4D-ABE4-14C869371F57}"/>
    <dgm:cxn modelId="{8E88F767-4609-44CC-B66A-80F819D5C9A9}" srcId="{B05915DB-5F81-4B8C-82AA-7216EAAE28E9}" destId="{14D114C4-2888-43C0-99AF-67AA7556AB74}" srcOrd="2" destOrd="0" parTransId="{B45E7AB3-3FD7-4F14-AE6D-AB4502B6687D}" sibTransId="{4D1ED624-7A65-4BC1-9E6A-6E9BC35D47FC}"/>
    <dgm:cxn modelId="{73E98FB3-D54F-4238-B0A2-8AE37EC97456}" type="presOf" srcId="{05B992EF-E279-42BB-8662-66C5450872C1}" destId="{DE04F7E1-DA35-44B0-8FD7-E4330FEA2E30}" srcOrd="0" destOrd="0" presId="urn:microsoft.com/office/officeart/2005/8/layout/vList2"/>
    <dgm:cxn modelId="{11BAEFB1-9224-4732-ACA9-AB3AD34552F1}" srcId="{05B992EF-E279-42BB-8662-66C5450872C1}" destId="{365BDE45-D19D-41C3-A18F-5DBECC1373B0}" srcOrd="1" destOrd="0" parTransId="{0CBFDBC9-6716-400B-8802-483670FDB6A1}" sibTransId="{E0C4CAAA-C9CB-4514-A18D-7E8678DAB225}"/>
    <dgm:cxn modelId="{89F744EF-23C1-43E4-9C45-19CF22AF5652}" srcId="{76AFFA16-28BA-48D7-BC53-CC4C73828222}" destId="{B05915DB-5F81-4B8C-82AA-7216EAAE28E9}" srcOrd="1" destOrd="0" parTransId="{132B73DE-B6F0-4B92-8F3A-53D94B233AC2}" sibTransId="{2AC005F3-C473-4C68-B6C3-FDB70C00D422}"/>
    <dgm:cxn modelId="{D69D2A6E-2965-4CDC-A1CC-6AF703083253}" type="presOf" srcId="{14D114C4-2888-43C0-99AF-67AA7556AB74}" destId="{6F55F0B7-4483-4D08-B1EB-A6FB179B1B54}" srcOrd="0" destOrd="2" presId="urn:microsoft.com/office/officeart/2005/8/layout/vList2"/>
    <dgm:cxn modelId="{EF1ADB58-6E77-47FB-B276-6B1CACD51F3B}" type="presParOf" srcId="{34169BB3-3DFC-4705-A043-A1500B03A14D}" destId="{DE04F7E1-DA35-44B0-8FD7-E4330FEA2E30}" srcOrd="0" destOrd="0" presId="urn:microsoft.com/office/officeart/2005/8/layout/vList2"/>
    <dgm:cxn modelId="{0D9E942A-D00D-4623-BD70-DF2E182AEAED}" type="presParOf" srcId="{34169BB3-3DFC-4705-A043-A1500B03A14D}" destId="{48AFE785-70C0-4297-A713-ED7F759FC658}" srcOrd="1" destOrd="0" presId="urn:microsoft.com/office/officeart/2005/8/layout/vList2"/>
    <dgm:cxn modelId="{6F92DA2F-C301-480F-B937-777D55B955A8}" type="presParOf" srcId="{34169BB3-3DFC-4705-A043-A1500B03A14D}" destId="{3CF9422C-9214-4A9B-A703-4E55C797D2AE}" srcOrd="2" destOrd="0" presId="urn:microsoft.com/office/officeart/2005/8/layout/vList2"/>
    <dgm:cxn modelId="{448A093D-3C2D-440A-A400-1F4B0FB012E5}" type="presParOf" srcId="{34169BB3-3DFC-4705-A043-A1500B03A14D}" destId="{6F55F0B7-4483-4D08-B1EB-A6FB179B1B5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65D932-C0C4-47B5-ADAF-F7D8331E7DF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4953D8-EB57-4FA5-9ED0-B0CF5A5A7430}">
      <dgm:prSet phldrT="[Text]" custT="1"/>
      <dgm:spPr>
        <a:xfrm>
          <a:off x="1665673" y="744026"/>
          <a:ext cx="661814" cy="523755"/>
        </a:xfrm>
        <a:solidFill>
          <a:srgbClr val="B2D4E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General features</a:t>
          </a:r>
          <a:endParaRPr lang="en-GB" sz="1800" b="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50D8A8AA-8E89-479E-BF44-5300C1A3CBD9}" type="parTrans" cxnId="{502C7F91-C761-4937-BBF2-EA3B250C2FF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D67355A-A040-4D3D-9F1B-04B572085A21}" type="sibTrans" cxnId="{502C7F91-C761-4937-BBF2-EA3B250C2FF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7DE3932-7F72-44B6-BFB6-1775CCDEC39C}">
      <dgm:prSet phldrT="[Text]" custT="1"/>
      <dgm:spPr>
        <a:xfrm>
          <a:off x="112093" y="744021"/>
          <a:ext cx="1335800" cy="523755"/>
        </a:xfrm>
        <a:noFill/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Inter-company transactions excluded.</a:t>
          </a:r>
          <a:endParaRPr lang="en-GB" sz="1800" b="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C0EFC28E-08E3-4F5D-BD54-3DD607FC5014}" type="parTrans" cxnId="{6956588A-CF4B-461A-BD03-9A64A0AB2953}">
      <dgm:prSet/>
      <dgm:spPr>
        <a:xfrm rot="10800013">
          <a:off x="1447894" y="992494"/>
          <a:ext cx="217779" cy="26815"/>
        </a:xfrm>
        <a:noFill/>
        <a:ln w="25400" cap="flat" cmpd="sng" algn="ctr">
          <a:solidFill>
            <a:sysClr val="windowText" lastClr="000000">
              <a:lumMod val="95000"/>
              <a:lumOff val="5000"/>
            </a:sys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74E95DB4-2C71-49E4-901D-2B6092680395}" type="sibTrans" cxnId="{6956588A-CF4B-461A-BD03-9A64A0AB295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F98147C-190B-48AE-9073-B1E9CBE4DC89}">
      <dgm:prSet phldrT="[Text]" custT="1"/>
      <dgm:spPr>
        <a:xfrm>
          <a:off x="2543852" y="777795"/>
          <a:ext cx="1262381" cy="523755"/>
        </a:xfrm>
        <a:noFill/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Same accounting policies and currency.</a:t>
          </a:r>
          <a:endParaRPr lang="en-GB" sz="1800" b="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ADF63DEC-63B8-4F71-942C-A18B9FEC611F}" type="parTrans" cxnId="{10C10E92-0293-4DFD-92A7-DAE165D820D2}">
      <dgm:prSet/>
      <dgm:spPr>
        <a:xfrm rot="98484">
          <a:off x="2327226" y="1005097"/>
          <a:ext cx="218170" cy="26815"/>
        </a:xfrm>
        <a:noFill/>
        <a:ln w="25400" cap="flat" cmpd="sng" algn="ctr">
          <a:solidFill>
            <a:sysClr val="windowText" lastClr="000000">
              <a:lumMod val="95000"/>
              <a:lumOff val="5000"/>
            </a:sys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572042D6-533F-4BE2-984C-657B11C4D436}" type="sibTrans" cxnId="{10C10E92-0293-4DFD-92A7-DAE165D820D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9D7DB84-9617-4505-B359-F97E8B313912}">
      <dgm:prSet phldrT="[Text]" custT="1"/>
      <dgm:spPr>
        <a:xfrm>
          <a:off x="1372917" y="1550374"/>
          <a:ext cx="1231770" cy="510789"/>
        </a:xfrm>
        <a:solidFill>
          <a:srgbClr val="B2D4E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Same financial year -ends</a:t>
          </a:r>
          <a:endParaRPr lang="en-GB" sz="1800" b="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2978383B-CCE4-476D-91B6-76EEC556AC4A}" type="parTrans" cxnId="{57F8D668-E0D9-42A1-9EFC-86DB2D49443B}">
      <dgm:prSet/>
      <dgm:spPr>
        <a:xfrm rot="5433429">
          <a:off x="1851352" y="1395667"/>
          <a:ext cx="282615" cy="26815"/>
        </a:xfrm>
        <a:noFill/>
        <a:ln w="25400" cap="flat" cmpd="sng" algn="ctr">
          <a:solidFill>
            <a:sysClr val="windowText" lastClr="000000">
              <a:lumMod val="95000"/>
              <a:lumOff val="5000"/>
            </a:sys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5FBD9588-A908-45CF-AC1F-982FA20DD6E4}" type="sibTrans" cxnId="{57F8D668-E0D9-42A1-9EFC-86DB2D49443B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34BCF68-8306-4369-8A77-1D6A49848225}">
      <dgm:prSet custT="1"/>
      <dgm:spPr>
        <a:xfrm>
          <a:off x="1408627" y="62307"/>
          <a:ext cx="1195731" cy="479005"/>
        </a:xfrm>
        <a:solidFill>
          <a:srgbClr val="B2D4E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Act as a single unit</a:t>
          </a:r>
          <a:endParaRPr lang="en-GB" sz="1800" b="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C6C783F0-4EAA-4E32-85C4-78DB0F1DACBB}" type="parTrans" cxnId="{592AFCB9-902B-4243-BE99-67A1052AAC9B}">
      <dgm:prSet/>
      <dgm:spPr>
        <a:xfrm rot="16248394">
          <a:off x="1900317" y="629268"/>
          <a:ext cx="202753" cy="26815"/>
        </a:xfrm>
        <a:noFill/>
        <a:ln w="25400" cap="flat" cmpd="sng" algn="ctr">
          <a:solidFill>
            <a:sysClr val="windowText" lastClr="000000">
              <a:lumMod val="95000"/>
              <a:lumOff val="5000"/>
            </a:sys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44310276-6A35-4BE7-9221-6AEF7BA5AB79}" type="sibTrans" cxnId="{592AFCB9-902B-4243-BE99-67A1052AAC9B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E8E5085-ED30-4FE9-B68E-43BFECCB2D35}" type="pres">
      <dgm:prSet presAssocID="{2465D932-C0C4-47B5-ADAF-F7D8331E7D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D8A2EED-6986-4853-8571-A5EA1AA39EE8}" type="pres">
      <dgm:prSet presAssocID="{6A4953D8-EB57-4FA5-9ED0-B0CF5A5A7430}" presName="centerShape" presStyleLbl="node0" presStyleIdx="0" presStyleCnt="1" custScaleX="243800" custScaleY="87054" custLinFactNeighborX="-2026" custLinFactNeighborY="-5561"/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6CB14D21-E9DD-4B8F-BC7D-754C21060E0A}" type="pres">
      <dgm:prSet presAssocID="{C0EFC28E-08E3-4F5D-BD54-3DD607FC5014}" presName="Name9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3407"/>
              </a:moveTo>
              <a:lnTo>
                <a:pt x="217779" y="1340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A7E8F30D-A94A-429E-9FDD-79A361F0DC21}" type="pres">
      <dgm:prSet presAssocID="{C0EFC28E-08E3-4F5D-BD54-3DD607FC5014}" presName="connTx" presStyleLbl="parChTrans1D2" presStyleIdx="0" presStyleCnt="4"/>
      <dgm:spPr/>
      <dgm:t>
        <a:bodyPr/>
        <a:lstStyle/>
        <a:p>
          <a:endParaRPr lang="en-GB"/>
        </a:p>
      </dgm:t>
    </dgm:pt>
    <dgm:pt modelId="{036AB723-1C7A-42B0-BDDD-E5A4A00C4C86}" type="pres">
      <dgm:prSet presAssocID="{57DE3932-7F72-44B6-BFB6-1775CCDEC39C}" presName="node" presStyleLbl="node1" presStyleIdx="0" presStyleCnt="4" custScaleX="293223" custScaleY="179580" custRadScaleRad="237721" custRadScaleInc="-19194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D46A8614-1488-45B1-8141-AAF6ADC5624A}" type="pres">
      <dgm:prSet presAssocID="{C6C783F0-4EAA-4E32-85C4-78DB0F1DACBB}" presName="Name9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3407"/>
              </a:moveTo>
              <a:lnTo>
                <a:pt x="202753" y="1340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079089BA-4CE3-4E64-9DBD-67E9A7030DA9}" type="pres">
      <dgm:prSet presAssocID="{C6C783F0-4EAA-4E32-85C4-78DB0F1DACBB}" presName="connTx" presStyleLbl="parChTrans1D2" presStyleIdx="1" presStyleCnt="4"/>
      <dgm:spPr/>
      <dgm:t>
        <a:bodyPr/>
        <a:lstStyle/>
        <a:p>
          <a:endParaRPr lang="en-GB"/>
        </a:p>
      </dgm:t>
    </dgm:pt>
    <dgm:pt modelId="{8364A6FF-2EB3-47AF-8284-69518A2B5A5A}" type="pres">
      <dgm:prSet presAssocID="{C34BCF68-8306-4369-8A77-1D6A49848225}" presName="node" presStyleLbl="node1" presStyleIdx="1" presStyleCnt="4" custScaleX="236377" custScaleY="79616" custRadScaleRad="101078" custRadScaleInc="-20351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1AAE7CF4-0C5C-413E-B505-9433FA061E31}" type="pres">
      <dgm:prSet presAssocID="{ADF63DEC-63B8-4F71-942C-A18B9FEC611F}" presName="Name9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3407"/>
              </a:moveTo>
              <a:lnTo>
                <a:pt x="218170" y="1340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9E40B2F7-4EA1-4624-9BA2-26139C87D513}" type="pres">
      <dgm:prSet presAssocID="{ADF63DEC-63B8-4F71-942C-A18B9FEC611F}" presName="connTx" presStyleLbl="parChTrans1D2" presStyleIdx="2" presStyleCnt="4"/>
      <dgm:spPr/>
      <dgm:t>
        <a:bodyPr/>
        <a:lstStyle/>
        <a:p>
          <a:endParaRPr lang="en-GB"/>
        </a:p>
      </dgm:t>
    </dgm:pt>
    <dgm:pt modelId="{D2C9CFE2-EE25-4980-A29D-6FE35DFDD423}" type="pres">
      <dgm:prSet presAssocID="{1F98147C-190B-48AE-9073-B1E9CBE4DC89}" presName="node" presStyleLbl="node1" presStyleIdx="2" presStyleCnt="4" custScaleX="277573" custScaleY="193375" custRadScaleRad="229872" custRadScaleInc="-20618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8B476447-4891-4D03-82D2-FFFC21562909}" type="pres">
      <dgm:prSet presAssocID="{2978383B-CCE4-476D-91B6-76EEC556AC4A}" presName="Name9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3407"/>
              </a:moveTo>
              <a:lnTo>
                <a:pt x="282615" y="1340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A241C046-0CE0-4D54-A59F-232D7009D6DB}" type="pres">
      <dgm:prSet presAssocID="{2978383B-CCE4-476D-91B6-76EEC556AC4A}" presName="connTx" presStyleLbl="parChTrans1D2" presStyleIdx="3" presStyleCnt="4"/>
      <dgm:spPr/>
      <dgm:t>
        <a:bodyPr/>
        <a:lstStyle/>
        <a:p>
          <a:endParaRPr lang="en-GB"/>
        </a:p>
      </dgm:t>
    </dgm:pt>
    <dgm:pt modelId="{0D6B748B-6E6A-4E8E-BEEC-8B34417040C2}" type="pres">
      <dgm:prSet presAssocID="{29D7DB84-9617-4505-B359-F97E8B313912}" presName="node" presStyleLbl="node1" presStyleIdx="3" presStyleCnt="4" custScaleX="288042" custScaleY="84899" custRadScaleRad="89642" custRadScaleInc="-19283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</dgm:ptLst>
  <dgm:cxnLst>
    <dgm:cxn modelId="{1C994D81-8D19-440D-84CF-F70DF0C77AFB}" type="presOf" srcId="{29D7DB84-9617-4505-B359-F97E8B313912}" destId="{0D6B748B-6E6A-4E8E-BEEC-8B34417040C2}" srcOrd="0" destOrd="0" presId="urn:microsoft.com/office/officeart/2005/8/layout/radial1"/>
    <dgm:cxn modelId="{28E21FBE-88BA-463B-9151-68AC1190D6F2}" type="presOf" srcId="{ADF63DEC-63B8-4F71-942C-A18B9FEC611F}" destId="{9E40B2F7-4EA1-4624-9BA2-26139C87D513}" srcOrd="1" destOrd="0" presId="urn:microsoft.com/office/officeart/2005/8/layout/radial1"/>
    <dgm:cxn modelId="{502C7F91-C761-4937-BBF2-EA3B250C2FF2}" srcId="{2465D932-C0C4-47B5-ADAF-F7D8331E7DFC}" destId="{6A4953D8-EB57-4FA5-9ED0-B0CF5A5A7430}" srcOrd="0" destOrd="0" parTransId="{50D8A8AA-8E89-479E-BF44-5300C1A3CBD9}" sibTransId="{3D67355A-A040-4D3D-9F1B-04B572085A21}"/>
    <dgm:cxn modelId="{81D61781-82C9-4CF3-AA7C-02C3C57683E5}" type="presOf" srcId="{ADF63DEC-63B8-4F71-942C-A18B9FEC611F}" destId="{1AAE7CF4-0C5C-413E-B505-9433FA061E31}" srcOrd="0" destOrd="0" presId="urn:microsoft.com/office/officeart/2005/8/layout/radial1"/>
    <dgm:cxn modelId="{592AFCB9-902B-4243-BE99-67A1052AAC9B}" srcId="{6A4953D8-EB57-4FA5-9ED0-B0CF5A5A7430}" destId="{C34BCF68-8306-4369-8A77-1D6A49848225}" srcOrd="1" destOrd="0" parTransId="{C6C783F0-4EAA-4E32-85C4-78DB0F1DACBB}" sibTransId="{44310276-6A35-4BE7-9221-6AEF7BA5AB79}"/>
    <dgm:cxn modelId="{2D1CC604-160F-4C24-802F-DC0A4FEF49A3}" type="presOf" srcId="{C34BCF68-8306-4369-8A77-1D6A49848225}" destId="{8364A6FF-2EB3-47AF-8284-69518A2B5A5A}" srcOrd="0" destOrd="0" presId="urn:microsoft.com/office/officeart/2005/8/layout/radial1"/>
    <dgm:cxn modelId="{6F897FC9-E37D-47DB-8468-88AC4CBD0AD0}" type="presOf" srcId="{2978383B-CCE4-476D-91B6-76EEC556AC4A}" destId="{8B476447-4891-4D03-82D2-FFFC21562909}" srcOrd="0" destOrd="0" presId="urn:microsoft.com/office/officeart/2005/8/layout/radial1"/>
    <dgm:cxn modelId="{9F9DBE30-EE53-4BB6-90BC-17931058F831}" type="presOf" srcId="{6A4953D8-EB57-4FA5-9ED0-B0CF5A5A7430}" destId="{AD8A2EED-6986-4853-8571-A5EA1AA39EE8}" srcOrd="0" destOrd="0" presId="urn:microsoft.com/office/officeart/2005/8/layout/radial1"/>
    <dgm:cxn modelId="{6956588A-CF4B-461A-BD03-9A64A0AB2953}" srcId="{6A4953D8-EB57-4FA5-9ED0-B0CF5A5A7430}" destId="{57DE3932-7F72-44B6-BFB6-1775CCDEC39C}" srcOrd="0" destOrd="0" parTransId="{C0EFC28E-08E3-4F5D-BD54-3DD607FC5014}" sibTransId="{74E95DB4-2C71-49E4-901D-2B6092680395}"/>
    <dgm:cxn modelId="{57F8D668-E0D9-42A1-9EFC-86DB2D49443B}" srcId="{6A4953D8-EB57-4FA5-9ED0-B0CF5A5A7430}" destId="{29D7DB84-9617-4505-B359-F97E8B313912}" srcOrd="3" destOrd="0" parTransId="{2978383B-CCE4-476D-91B6-76EEC556AC4A}" sibTransId="{5FBD9588-A908-45CF-AC1F-982FA20DD6E4}"/>
    <dgm:cxn modelId="{9F8130D4-A67F-475F-AC27-5F6F6023C4F9}" type="presOf" srcId="{2978383B-CCE4-476D-91B6-76EEC556AC4A}" destId="{A241C046-0CE0-4D54-A59F-232D7009D6DB}" srcOrd="1" destOrd="0" presId="urn:microsoft.com/office/officeart/2005/8/layout/radial1"/>
    <dgm:cxn modelId="{7F0F3E5F-A61F-4000-B4D3-CD2A14AB9749}" type="presOf" srcId="{C6C783F0-4EAA-4E32-85C4-78DB0F1DACBB}" destId="{D46A8614-1488-45B1-8141-AAF6ADC5624A}" srcOrd="0" destOrd="0" presId="urn:microsoft.com/office/officeart/2005/8/layout/radial1"/>
    <dgm:cxn modelId="{C9540CDB-8C8E-44F0-89FF-AFBC7C3172B6}" type="presOf" srcId="{C0EFC28E-08E3-4F5D-BD54-3DD607FC5014}" destId="{A7E8F30D-A94A-429E-9FDD-79A361F0DC21}" srcOrd="1" destOrd="0" presId="urn:microsoft.com/office/officeart/2005/8/layout/radial1"/>
    <dgm:cxn modelId="{EF04F641-B511-4CBA-88CF-0D46632FE949}" type="presOf" srcId="{1F98147C-190B-48AE-9073-B1E9CBE4DC89}" destId="{D2C9CFE2-EE25-4980-A29D-6FE35DFDD423}" srcOrd="0" destOrd="0" presId="urn:microsoft.com/office/officeart/2005/8/layout/radial1"/>
    <dgm:cxn modelId="{F91BA562-9991-4CA5-8205-84A760001850}" type="presOf" srcId="{57DE3932-7F72-44B6-BFB6-1775CCDEC39C}" destId="{036AB723-1C7A-42B0-BDDD-E5A4A00C4C86}" srcOrd="0" destOrd="0" presId="urn:microsoft.com/office/officeart/2005/8/layout/radial1"/>
    <dgm:cxn modelId="{E95A9764-034E-48DD-B7D4-9F790EF94D2F}" type="presOf" srcId="{C0EFC28E-08E3-4F5D-BD54-3DD607FC5014}" destId="{6CB14D21-E9DD-4B8F-BC7D-754C21060E0A}" srcOrd="0" destOrd="0" presId="urn:microsoft.com/office/officeart/2005/8/layout/radial1"/>
    <dgm:cxn modelId="{F27C3E74-504A-4452-9F9F-FA43A0FE77F2}" type="presOf" srcId="{C6C783F0-4EAA-4E32-85C4-78DB0F1DACBB}" destId="{079089BA-4CE3-4E64-9DBD-67E9A7030DA9}" srcOrd="1" destOrd="0" presId="urn:microsoft.com/office/officeart/2005/8/layout/radial1"/>
    <dgm:cxn modelId="{46A789C9-FCC0-4225-B105-0DEAC5289E8F}" type="presOf" srcId="{2465D932-C0C4-47B5-ADAF-F7D8331E7DFC}" destId="{5E8E5085-ED30-4FE9-B68E-43BFECCB2D35}" srcOrd="0" destOrd="0" presId="urn:microsoft.com/office/officeart/2005/8/layout/radial1"/>
    <dgm:cxn modelId="{10C10E92-0293-4DFD-92A7-DAE165D820D2}" srcId="{6A4953D8-EB57-4FA5-9ED0-B0CF5A5A7430}" destId="{1F98147C-190B-48AE-9073-B1E9CBE4DC89}" srcOrd="2" destOrd="0" parTransId="{ADF63DEC-63B8-4F71-942C-A18B9FEC611F}" sibTransId="{572042D6-533F-4BE2-984C-657B11C4D436}"/>
    <dgm:cxn modelId="{C43095AD-CEAC-4147-8FD8-3135F33F4F6F}" type="presParOf" srcId="{5E8E5085-ED30-4FE9-B68E-43BFECCB2D35}" destId="{AD8A2EED-6986-4853-8571-A5EA1AA39EE8}" srcOrd="0" destOrd="0" presId="urn:microsoft.com/office/officeart/2005/8/layout/radial1"/>
    <dgm:cxn modelId="{7C82F5BA-DCFC-49A9-93D8-129249EFBC77}" type="presParOf" srcId="{5E8E5085-ED30-4FE9-B68E-43BFECCB2D35}" destId="{6CB14D21-E9DD-4B8F-BC7D-754C21060E0A}" srcOrd="1" destOrd="0" presId="urn:microsoft.com/office/officeart/2005/8/layout/radial1"/>
    <dgm:cxn modelId="{52891A7B-5ADF-4BCB-9C87-3A712A17D31A}" type="presParOf" srcId="{6CB14D21-E9DD-4B8F-BC7D-754C21060E0A}" destId="{A7E8F30D-A94A-429E-9FDD-79A361F0DC21}" srcOrd="0" destOrd="0" presId="urn:microsoft.com/office/officeart/2005/8/layout/radial1"/>
    <dgm:cxn modelId="{C081ADE8-8368-42D7-A185-4F6940E5FD66}" type="presParOf" srcId="{5E8E5085-ED30-4FE9-B68E-43BFECCB2D35}" destId="{036AB723-1C7A-42B0-BDDD-E5A4A00C4C86}" srcOrd="2" destOrd="0" presId="urn:microsoft.com/office/officeart/2005/8/layout/radial1"/>
    <dgm:cxn modelId="{83FD1A5A-0762-43AE-99A4-AB9B5AA1B07E}" type="presParOf" srcId="{5E8E5085-ED30-4FE9-B68E-43BFECCB2D35}" destId="{D46A8614-1488-45B1-8141-AAF6ADC5624A}" srcOrd="3" destOrd="0" presId="urn:microsoft.com/office/officeart/2005/8/layout/radial1"/>
    <dgm:cxn modelId="{F6738F02-BC7D-41A0-82D2-14660861E4C8}" type="presParOf" srcId="{D46A8614-1488-45B1-8141-AAF6ADC5624A}" destId="{079089BA-4CE3-4E64-9DBD-67E9A7030DA9}" srcOrd="0" destOrd="0" presId="urn:microsoft.com/office/officeart/2005/8/layout/radial1"/>
    <dgm:cxn modelId="{66DA4F0C-64D6-4F91-ACF5-AC612A3345C6}" type="presParOf" srcId="{5E8E5085-ED30-4FE9-B68E-43BFECCB2D35}" destId="{8364A6FF-2EB3-47AF-8284-69518A2B5A5A}" srcOrd="4" destOrd="0" presId="urn:microsoft.com/office/officeart/2005/8/layout/radial1"/>
    <dgm:cxn modelId="{6C7037CB-262B-4802-AD6B-41D54E4DE8C8}" type="presParOf" srcId="{5E8E5085-ED30-4FE9-B68E-43BFECCB2D35}" destId="{1AAE7CF4-0C5C-413E-B505-9433FA061E31}" srcOrd="5" destOrd="0" presId="urn:microsoft.com/office/officeart/2005/8/layout/radial1"/>
    <dgm:cxn modelId="{59B913C1-F4B2-41AD-80EA-AD196B6EE502}" type="presParOf" srcId="{1AAE7CF4-0C5C-413E-B505-9433FA061E31}" destId="{9E40B2F7-4EA1-4624-9BA2-26139C87D513}" srcOrd="0" destOrd="0" presId="urn:microsoft.com/office/officeart/2005/8/layout/radial1"/>
    <dgm:cxn modelId="{47A2C55E-C93A-40AA-BACA-F9E555FD2524}" type="presParOf" srcId="{5E8E5085-ED30-4FE9-B68E-43BFECCB2D35}" destId="{D2C9CFE2-EE25-4980-A29D-6FE35DFDD423}" srcOrd="6" destOrd="0" presId="urn:microsoft.com/office/officeart/2005/8/layout/radial1"/>
    <dgm:cxn modelId="{4C8643FB-37BB-48CA-95D0-6B0E6AE86961}" type="presParOf" srcId="{5E8E5085-ED30-4FE9-B68E-43BFECCB2D35}" destId="{8B476447-4891-4D03-82D2-FFFC21562909}" srcOrd="7" destOrd="0" presId="urn:microsoft.com/office/officeart/2005/8/layout/radial1"/>
    <dgm:cxn modelId="{8E497BDB-4F4C-4BAB-B49F-3EECE4FACF69}" type="presParOf" srcId="{8B476447-4891-4D03-82D2-FFFC21562909}" destId="{A241C046-0CE0-4D54-A59F-232D7009D6DB}" srcOrd="0" destOrd="0" presId="urn:microsoft.com/office/officeart/2005/8/layout/radial1"/>
    <dgm:cxn modelId="{896AC1D5-E408-44B3-8286-91881D0AA65A}" type="presParOf" srcId="{5E8E5085-ED30-4FE9-B68E-43BFECCB2D35}" destId="{0D6B748B-6E6A-4E8E-BEEC-8B34417040C2}" srcOrd="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585442-F21A-4C92-B704-8D556FC19E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18D9D0-27B7-402C-B2D4-82E96E12EF27}">
      <dgm:prSet phldrT="[Text]" custT="1"/>
      <dgm:spPr>
        <a:solidFill>
          <a:srgbClr val="D3CFB8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Consolidated statement of financial position.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EAE5263-B989-467C-A9A1-55E240A64611}" type="parTrans" cxnId="{58EA8EEA-FF4E-454B-A4FF-667CD59DCE2D}">
      <dgm:prSet/>
      <dgm:spPr/>
      <dgm:t>
        <a:bodyPr/>
        <a:lstStyle/>
        <a:p>
          <a:endParaRPr lang="en-US"/>
        </a:p>
      </dgm:t>
    </dgm:pt>
    <dgm:pt modelId="{FB53B17D-DC05-42B0-9E77-9DD9A7DBD148}" type="sibTrans" cxnId="{58EA8EEA-FF4E-454B-A4FF-667CD59DCE2D}">
      <dgm:prSet/>
      <dgm:spPr/>
      <dgm:t>
        <a:bodyPr/>
        <a:lstStyle/>
        <a:p>
          <a:endParaRPr lang="en-US"/>
        </a:p>
      </dgm:t>
    </dgm:pt>
    <dgm:pt modelId="{3A0448B2-65B5-4A84-B39A-2406F50D3BC2}">
      <dgm:prSet phldrT="[Text]" custT="1"/>
      <dgm:spPr>
        <a:solidFill>
          <a:srgbClr val="D3CFB8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Consolidated statement of cash flows.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FEC0BE8-E1A0-44D9-BF54-54EF8EF12DA1}" type="parTrans" cxnId="{890A4B03-A530-4DD1-A179-B638A6644FAC}">
      <dgm:prSet/>
      <dgm:spPr/>
      <dgm:t>
        <a:bodyPr/>
        <a:lstStyle/>
        <a:p>
          <a:endParaRPr lang="en-US"/>
        </a:p>
      </dgm:t>
    </dgm:pt>
    <dgm:pt modelId="{54A2644F-A723-4DCD-9773-51BEF90C0ADF}" type="sibTrans" cxnId="{890A4B03-A530-4DD1-A179-B638A6644FAC}">
      <dgm:prSet/>
      <dgm:spPr/>
      <dgm:t>
        <a:bodyPr/>
        <a:lstStyle/>
        <a:p>
          <a:endParaRPr lang="en-US"/>
        </a:p>
      </dgm:t>
    </dgm:pt>
    <dgm:pt modelId="{419C50F8-DA86-4D78-ADF2-7FCAF2BE769D}">
      <dgm:prSet phldrT="[Text]" custT="1"/>
      <dgm:spPr>
        <a:solidFill>
          <a:srgbClr val="D3CFB8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Notes to accounts.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7E741F6-5F40-4CA7-85A2-BB521E5CC1A8}" type="parTrans" cxnId="{00A53A2C-3D04-4C2D-963B-0AC2D8BF2F0B}">
      <dgm:prSet/>
      <dgm:spPr/>
      <dgm:t>
        <a:bodyPr/>
        <a:lstStyle/>
        <a:p>
          <a:endParaRPr lang="en-US"/>
        </a:p>
      </dgm:t>
    </dgm:pt>
    <dgm:pt modelId="{6AEFD393-C02E-4575-85A7-107D3D4BA37C}" type="sibTrans" cxnId="{00A53A2C-3D04-4C2D-963B-0AC2D8BF2F0B}">
      <dgm:prSet/>
      <dgm:spPr/>
      <dgm:t>
        <a:bodyPr/>
        <a:lstStyle/>
        <a:p>
          <a:endParaRPr lang="en-US"/>
        </a:p>
      </dgm:t>
    </dgm:pt>
    <dgm:pt modelId="{2A4E93A8-8065-4A27-95DE-05B1076FCD5D}">
      <dgm:prSet phldrT="[Text]" custT="1"/>
      <dgm:spPr>
        <a:solidFill>
          <a:srgbClr val="D3CFB8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Consolidated statement of comprehensive income.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F21781D-A992-4724-851B-96E398FEF4F6}" type="parTrans" cxnId="{2EA8A35D-4319-4A74-BCA1-0C3B3175A55F}">
      <dgm:prSet/>
      <dgm:spPr/>
      <dgm:t>
        <a:bodyPr/>
        <a:lstStyle/>
        <a:p>
          <a:endParaRPr lang="en-US"/>
        </a:p>
      </dgm:t>
    </dgm:pt>
    <dgm:pt modelId="{1D7C8E8C-FE1C-49EA-B96A-AF3FB9E6513A}" type="sibTrans" cxnId="{2EA8A35D-4319-4A74-BCA1-0C3B3175A55F}">
      <dgm:prSet/>
      <dgm:spPr/>
      <dgm:t>
        <a:bodyPr/>
        <a:lstStyle/>
        <a:p>
          <a:endParaRPr lang="en-US"/>
        </a:p>
      </dgm:t>
    </dgm:pt>
    <dgm:pt modelId="{3E1A3067-3DDA-4778-838E-49C6AA0D1A12}">
      <dgm:prSet phldrT="[Text]" custT="1"/>
      <dgm:spPr>
        <a:solidFill>
          <a:srgbClr val="D3CFB8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Consolidated SOCIE.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37FBDA7-3192-4447-B3E8-71BD429A4810}" type="parTrans" cxnId="{D4461870-FE25-4DD9-94E5-1C01EA84855C}">
      <dgm:prSet/>
      <dgm:spPr/>
      <dgm:t>
        <a:bodyPr/>
        <a:lstStyle/>
        <a:p>
          <a:endParaRPr lang="en-US"/>
        </a:p>
      </dgm:t>
    </dgm:pt>
    <dgm:pt modelId="{3D397CDD-B249-4D76-B5CD-E42568FE298C}" type="sibTrans" cxnId="{D4461870-FE25-4DD9-94E5-1C01EA84855C}">
      <dgm:prSet/>
      <dgm:spPr/>
      <dgm:t>
        <a:bodyPr/>
        <a:lstStyle/>
        <a:p>
          <a:endParaRPr lang="en-US"/>
        </a:p>
      </dgm:t>
    </dgm:pt>
    <dgm:pt modelId="{85AEF54A-9472-44A8-9F12-A7DAE5C30AF7}" type="pres">
      <dgm:prSet presAssocID="{88585442-F21A-4C92-B704-8D556FC19E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99F40C-01E4-4B5E-B933-789B8341DD51}" type="pres">
      <dgm:prSet presAssocID="{A618D9D0-27B7-402C-B2D4-82E96E12EF27}" presName="parentLin" presStyleCnt="0"/>
      <dgm:spPr/>
    </dgm:pt>
    <dgm:pt modelId="{41C7DA68-7A09-4AF2-84E4-0101AA85F208}" type="pres">
      <dgm:prSet presAssocID="{A618D9D0-27B7-402C-B2D4-82E96E12EF2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1B6A943-AF79-4A98-9E02-3AA802EBB47B}" type="pres">
      <dgm:prSet presAssocID="{A618D9D0-27B7-402C-B2D4-82E96E12EF2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E3CDE-2D82-4A5A-A430-367B1949F614}" type="pres">
      <dgm:prSet presAssocID="{A618D9D0-27B7-402C-B2D4-82E96E12EF27}" presName="negativeSpace" presStyleCnt="0"/>
      <dgm:spPr/>
    </dgm:pt>
    <dgm:pt modelId="{E4FAE8C2-A117-4347-B6C8-32810BDDAA70}" type="pres">
      <dgm:prSet presAssocID="{A618D9D0-27B7-402C-B2D4-82E96E12EF27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A79E70"/>
          </a:solidFill>
        </a:ln>
      </dgm:spPr>
      <dgm:t>
        <a:bodyPr/>
        <a:lstStyle/>
        <a:p>
          <a:endParaRPr lang="en-US"/>
        </a:p>
      </dgm:t>
    </dgm:pt>
    <dgm:pt modelId="{72E39DE9-EDA8-4095-A228-92EC2ED628BA}" type="pres">
      <dgm:prSet presAssocID="{FB53B17D-DC05-42B0-9E77-9DD9A7DBD148}" presName="spaceBetweenRectangles" presStyleCnt="0"/>
      <dgm:spPr/>
    </dgm:pt>
    <dgm:pt modelId="{EF2754C3-A80D-463A-8AA4-F11EA5F0174C}" type="pres">
      <dgm:prSet presAssocID="{2A4E93A8-8065-4A27-95DE-05B1076FCD5D}" presName="parentLin" presStyleCnt="0"/>
      <dgm:spPr/>
    </dgm:pt>
    <dgm:pt modelId="{2F16A212-28AE-42AB-9E71-065148EB2A86}" type="pres">
      <dgm:prSet presAssocID="{2A4E93A8-8065-4A27-95DE-05B1076FCD5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BF6ACB0-8241-47E9-A263-45D942D9BE9E}" type="pres">
      <dgm:prSet presAssocID="{2A4E93A8-8065-4A27-95DE-05B1076FCD5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9CB9E-1A15-4823-8464-EFDCA3AB6C2D}" type="pres">
      <dgm:prSet presAssocID="{2A4E93A8-8065-4A27-95DE-05B1076FCD5D}" presName="negativeSpace" presStyleCnt="0"/>
      <dgm:spPr/>
    </dgm:pt>
    <dgm:pt modelId="{BD154AA6-05D2-46CF-8A3D-7C9367428FE9}" type="pres">
      <dgm:prSet presAssocID="{2A4E93A8-8065-4A27-95DE-05B1076FCD5D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A79E70"/>
          </a:solidFill>
        </a:ln>
      </dgm:spPr>
      <dgm:t>
        <a:bodyPr/>
        <a:lstStyle/>
        <a:p>
          <a:endParaRPr lang="en-US"/>
        </a:p>
      </dgm:t>
    </dgm:pt>
    <dgm:pt modelId="{E32BA600-C90E-4264-80AB-4F637FD933EA}" type="pres">
      <dgm:prSet presAssocID="{1D7C8E8C-FE1C-49EA-B96A-AF3FB9E6513A}" presName="spaceBetweenRectangles" presStyleCnt="0"/>
      <dgm:spPr/>
    </dgm:pt>
    <dgm:pt modelId="{916B4793-27CB-4C45-B807-6D33E71DEAB3}" type="pres">
      <dgm:prSet presAssocID="{3E1A3067-3DDA-4778-838E-49C6AA0D1A12}" presName="parentLin" presStyleCnt="0"/>
      <dgm:spPr/>
    </dgm:pt>
    <dgm:pt modelId="{8A5FAF87-5FC7-4DAB-823F-EFB47D9A206E}" type="pres">
      <dgm:prSet presAssocID="{3E1A3067-3DDA-4778-838E-49C6AA0D1A1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8B2A424-20EC-4B62-B7D0-0175577D9C5A}" type="pres">
      <dgm:prSet presAssocID="{3E1A3067-3DDA-4778-838E-49C6AA0D1A1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21093-F9CA-42EC-871E-E6D1EF467E25}" type="pres">
      <dgm:prSet presAssocID="{3E1A3067-3DDA-4778-838E-49C6AA0D1A12}" presName="negativeSpace" presStyleCnt="0"/>
      <dgm:spPr/>
    </dgm:pt>
    <dgm:pt modelId="{F5668CEC-2474-45D5-8EA8-32D6AD30349C}" type="pres">
      <dgm:prSet presAssocID="{3E1A3067-3DDA-4778-838E-49C6AA0D1A12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A79E70"/>
          </a:solidFill>
        </a:ln>
      </dgm:spPr>
      <dgm:t>
        <a:bodyPr/>
        <a:lstStyle/>
        <a:p>
          <a:endParaRPr lang="en-US"/>
        </a:p>
      </dgm:t>
    </dgm:pt>
    <dgm:pt modelId="{FFF6DA98-C862-45B6-9254-E87B8177DC82}" type="pres">
      <dgm:prSet presAssocID="{3D397CDD-B249-4D76-B5CD-E42568FE298C}" presName="spaceBetweenRectangles" presStyleCnt="0"/>
      <dgm:spPr/>
    </dgm:pt>
    <dgm:pt modelId="{EFF5A8E2-61C2-4CF2-B2D5-CFDC443BB0F3}" type="pres">
      <dgm:prSet presAssocID="{3A0448B2-65B5-4A84-B39A-2406F50D3BC2}" presName="parentLin" presStyleCnt="0"/>
      <dgm:spPr/>
    </dgm:pt>
    <dgm:pt modelId="{153C3760-0587-43EF-9DCD-74DD3004F327}" type="pres">
      <dgm:prSet presAssocID="{3A0448B2-65B5-4A84-B39A-2406F50D3BC2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20A12B1-03DA-493F-9936-9E90CC0A8E9F}" type="pres">
      <dgm:prSet presAssocID="{3A0448B2-65B5-4A84-B39A-2406F50D3BC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2F411-62C2-4519-B56C-2D3199538631}" type="pres">
      <dgm:prSet presAssocID="{3A0448B2-65B5-4A84-B39A-2406F50D3BC2}" presName="negativeSpace" presStyleCnt="0"/>
      <dgm:spPr/>
    </dgm:pt>
    <dgm:pt modelId="{33C57219-BD43-4CDA-981D-92FFE38B262C}" type="pres">
      <dgm:prSet presAssocID="{3A0448B2-65B5-4A84-B39A-2406F50D3BC2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A79E70"/>
          </a:solidFill>
        </a:ln>
      </dgm:spPr>
      <dgm:t>
        <a:bodyPr/>
        <a:lstStyle/>
        <a:p>
          <a:endParaRPr lang="en-US"/>
        </a:p>
      </dgm:t>
    </dgm:pt>
    <dgm:pt modelId="{D11EAD15-2A16-490D-BB5F-7C4580D2356D}" type="pres">
      <dgm:prSet presAssocID="{54A2644F-A723-4DCD-9773-51BEF90C0ADF}" presName="spaceBetweenRectangles" presStyleCnt="0"/>
      <dgm:spPr/>
    </dgm:pt>
    <dgm:pt modelId="{9CA4F274-CC62-4108-8C43-E1BA2CA735D6}" type="pres">
      <dgm:prSet presAssocID="{419C50F8-DA86-4D78-ADF2-7FCAF2BE769D}" presName="parentLin" presStyleCnt="0"/>
      <dgm:spPr/>
    </dgm:pt>
    <dgm:pt modelId="{B95BF9A3-7CB5-4C0F-B6EC-019FA3F50142}" type="pres">
      <dgm:prSet presAssocID="{419C50F8-DA86-4D78-ADF2-7FCAF2BE769D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B366A00C-6B08-403E-9344-417FD075B377}" type="pres">
      <dgm:prSet presAssocID="{419C50F8-DA86-4D78-ADF2-7FCAF2BE769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D9621-C137-4A35-B01E-1E0F072DB5FF}" type="pres">
      <dgm:prSet presAssocID="{419C50F8-DA86-4D78-ADF2-7FCAF2BE769D}" presName="negativeSpace" presStyleCnt="0"/>
      <dgm:spPr/>
    </dgm:pt>
    <dgm:pt modelId="{B70B4439-A985-413B-9E5C-922CB900F7CF}" type="pres">
      <dgm:prSet presAssocID="{419C50F8-DA86-4D78-ADF2-7FCAF2BE769D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A79E70"/>
          </a:solidFill>
        </a:ln>
      </dgm:spPr>
      <dgm:t>
        <a:bodyPr/>
        <a:lstStyle/>
        <a:p>
          <a:endParaRPr lang="en-US"/>
        </a:p>
      </dgm:t>
    </dgm:pt>
  </dgm:ptLst>
  <dgm:cxnLst>
    <dgm:cxn modelId="{00A53A2C-3D04-4C2D-963B-0AC2D8BF2F0B}" srcId="{88585442-F21A-4C92-B704-8D556FC19E45}" destId="{419C50F8-DA86-4D78-ADF2-7FCAF2BE769D}" srcOrd="4" destOrd="0" parTransId="{B7E741F6-5F40-4CA7-85A2-BB521E5CC1A8}" sibTransId="{6AEFD393-C02E-4575-85A7-107D3D4BA37C}"/>
    <dgm:cxn modelId="{200C9334-ED41-46CA-B558-4EC485CB4D9B}" type="presOf" srcId="{3A0448B2-65B5-4A84-B39A-2406F50D3BC2}" destId="{153C3760-0587-43EF-9DCD-74DD3004F327}" srcOrd="0" destOrd="0" presId="urn:microsoft.com/office/officeart/2005/8/layout/list1"/>
    <dgm:cxn modelId="{86DC1A85-0A73-4565-B482-DA75984CFA81}" type="presOf" srcId="{A618D9D0-27B7-402C-B2D4-82E96E12EF27}" destId="{91B6A943-AF79-4A98-9E02-3AA802EBB47B}" srcOrd="1" destOrd="0" presId="urn:microsoft.com/office/officeart/2005/8/layout/list1"/>
    <dgm:cxn modelId="{00CC8BAD-78EE-4339-A6F2-1527CDC0A96D}" type="presOf" srcId="{A618D9D0-27B7-402C-B2D4-82E96E12EF27}" destId="{41C7DA68-7A09-4AF2-84E4-0101AA85F208}" srcOrd="0" destOrd="0" presId="urn:microsoft.com/office/officeart/2005/8/layout/list1"/>
    <dgm:cxn modelId="{2EA8A35D-4319-4A74-BCA1-0C3B3175A55F}" srcId="{88585442-F21A-4C92-B704-8D556FC19E45}" destId="{2A4E93A8-8065-4A27-95DE-05B1076FCD5D}" srcOrd="1" destOrd="0" parTransId="{8F21781D-A992-4724-851B-96E398FEF4F6}" sibTransId="{1D7C8E8C-FE1C-49EA-B96A-AF3FB9E6513A}"/>
    <dgm:cxn modelId="{383C2828-4544-4388-A673-B6B486BE1A3F}" type="presOf" srcId="{419C50F8-DA86-4D78-ADF2-7FCAF2BE769D}" destId="{B95BF9A3-7CB5-4C0F-B6EC-019FA3F50142}" srcOrd="0" destOrd="0" presId="urn:microsoft.com/office/officeart/2005/8/layout/list1"/>
    <dgm:cxn modelId="{F6C95530-1D6D-4223-B64F-0C7459794561}" type="presOf" srcId="{3E1A3067-3DDA-4778-838E-49C6AA0D1A12}" destId="{8A5FAF87-5FC7-4DAB-823F-EFB47D9A206E}" srcOrd="0" destOrd="0" presId="urn:microsoft.com/office/officeart/2005/8/layout/list1"/>
    <dgm:cxn modelId="{E4EE923E-6F56-4A2D-A81F-F8DF46FE6C3A}" type="presOf" srcId="{3E1A3067-3DDA-4778-838E-49C6AA0D1A12}" destId="{A8B2A424-20EC-4B62-B7D0-0175577D9C5A}" srcOrd="1" destOrd="0" presId="urn:microsoft.com/office/officeart/2005/8/layout/list1"/>
    <dgm:cxn modelId="{D4461870-FE25-4DD9-94E5-1C01EA84855C}" srcId="{88585442-F21A-4C92-B704-8D556FC19E45}" destId="{3E1A3067-3DDA-4778-838E-49C6AA0D1A12}" srcOrd="2" destOrd="0" parTransId="{F37FBDA7-3192-4447-B3E8-71BD429A4810}" sibTransId="{3D397CDD-B249-4D76-B5CD-E42568FE298C}"/>
    <dgm:cxn modelId="{890A4B03-A530-4DD1-A179-B638A6644FAC}" srcId="{88585442-F21A-4C92-B704-8D556FC19E45}" destId="{3A0448B2-65B5-4A84-B39A-2406F50D3BC2}" srcOrd="3" destOrd="0" parTransId="{1FEC0BE8-E1A0-44D9-BF54-54EF8EF12DA1}" sibTransId="{54A2644F-A723-4DCD-9773-51BEF90C0ADF}"/>
    <dgm:cxn modelId="{D4CDBF49-B94A-4F38-82A8-A5AA99899CD5}" type="presOf" srcId="{88585442-F21A-4C92-B704-8D556FC19E45}" destId="{85AEF54A-9472-44A8-9F12-A7DAE5C30AF7}" srcOrd="0" destOrd="0" presId="urn:microsoft.com/office/officeart/2005/8/layout/list1"/>
    <dgm:cxn modelId="{5093A4B2-0921-44F8-8810-682A3109DFD1}" type="presOf" srcId="{419C50F8-DA86-4D78-ADF2-7FCAF2BE769D}" destId="{B366A00C-6B08-403E-9344-417FD075B377}" srcOrd="1" destOrd="0" presId="urn:microsoft.com/office/officeart/2005/8/layout/list1"/>
    <dgm:cxn modelId="{2F551008-790F-4CC1-B9D3-B76E8BB87F21}" type="presOf" srcId="{3A0448B2-65B5-4A84-B39A-2406F50D3BC2}" destId="{F20A12B1-03DA-493F-9936-9E90CC0A8E9F}" srcOrd="1" destOrd="0" presId="urn:microsoft.com/office/officeart/2005/8/layout/list1"/>
    <dgm:cxn modelId="{58EA8EEA-FF4E-454B-A4FF-667CD59DCE2D}" srcId="{88585442-F21A-4C92-B704-8D556FC19E45}" destId="{A618D9D0-27B7-402C-B2D4-82E96E12EF27}" srcOrd="0" destOrd="0" parTransId="{2EAE5263-B989-467C-A9A1-55E240A64611}" sibTransId="{FB53B17D-DC05-42B0-9E77-9DD9A7DBD148}"/>
    <dgm:cxn modelId="{1AFF3739-AD12-49BA-9991-D21685F21A50}" type="presOf" srcId="{2A4E93A8-8065-4A27-95DE-05B1076FCD5D}" destId="{1BF6ACB0-8241-47E9-A263-45D942D9BE9E}" srcOrd="1" destOrd="0" presId="urn:microsoft.com/office/officeart/2005/8/layout/list1"/>
    <dgm:cxn modelId="{C968424B-9705-43E9-94AE-AEBEDE19220D}" type="presOf" srcId="{2A4E93A8-8065-4A27-95DE-05B1076FCD5D}" destId="{2F16A212-28AE-42AB-9E71-065148EB2A86}" srcOrd="0" destOrd="0" presId="urn:microsoft.com/office/officeart/2005/8/layout/list1"/>
    <dgm:cxn modelId="{B24A0B9B-9058-4478-A2DB-AA684CDF00FB}" type="presParOf" srcId="{85AEF54A-9472-44A8-9F12-A7DAE5C30AF7}" destId="{5E99F40C-01E4-4B5E-B933-789B8341DD51}" srcOrd="0" destOrd="0" presId="urn:microsoft.com/office/officeart/2005/8/layout/list1"/>
    <dgm:cxn modelId="{9255BF07-AA13-4366-AF3B-782C1796D451}" type="presParOf" srcId="{5E99F40C-01E4-4B5E-B933-789B8341DD51}" destId="{41C7DA68-7A09-4AF2-84E4-0101AA85F208}" srcOrd="0" destOrd="0" presId="urn:microsoft.com/office/officeart/2005/8/layout/list1"/>
    <dgm:cxn modelId="{00B129A4-8458-411F-B18A-B58E54A75DC9}" type="presParOf" srcId="{5E99F40C-01E4-4B5E-B933-789B8341DD51}" destId="{91B6A943-AF79-4A98-9E02-3AA802EBB47B}" srcOrd="1" destOrd="0" presId="urn:microsoft.com/office/officeart/2005/8/layout/list1"/>
    <dgm:cxn modelId="{F61DABE5-6A68-4C3F-A7DC-688F291B7910}" type="presParOf" srcId="{85AEF54A-9472-44A8-9F12-A7DAE5C30AF7}" destId="{99EE3CDE-2D82-4A5A-A430-367B1949F614}" srcOrd="1" destOrd="0" presId="urn:microsoft.com/office/officeart/2005/8/layout/list1"/>
    <dgm:cxn modelId="{D2229A93-F873-4750-8175-E3D9867BC7CC}" type="presParOf" srcId="{85AEF54A-9472-44A8-9F12-A7DAE5C30AF7}" destId="{E4FAE8C2-A117-4347-B6C8-32810BDDAA70}" srcOrd="2" destOrd="0" presId="urn:microsoft.com/office/officeart/2005/8/layout/list1"/>
    <dgm:cxn modelId="{E7B9A8F3-4C97-4064-B2E5-0262A63D41F2}" type="presParOf" srcId="{85AEF54A-9472-44A8-9F12-A7DAE5C30AF7}" destId="{72E39DE9-EDA8-4095-A228-92EC2ED628BA}" srcOrd="3" destOrd="0" presId="urn:microsoft.com/office/officeart/2005/8/layout/list1"/>
    <dgm:cxn modelId="{E6D740D9-2080-44D7-ACC7-DC1E7BFC8B90}" type="presParOf" srcId="{85AEF54A-9472-44A8-9F12-A7DAE5C30AF7}" destId="{EF2754C3-A80D-463A-8AA4-F11EA5F0174C}" srcOrd="4" destOrd="0" presId="urn:microsoft.com/office/officeart/2005/8/layout/list1"/>
    <dgm:cxn modelId="{7CC5C4C6-A696-41FA-B0D0-757E3BABA816}" type="presParOf" srcId="{EF2754C3-A80D-463A-8AA4-F11EA5F0174C}" destId="{2F16A212-28AE-42AB-9E71-065148EB2A86}" srcOrd="0" destOrd="0" presId="urn:microsoft.com/office/officeart/2005/8/layout/list1"/>
    <dgm:cxn modelId="{DF393E0D-EA70-443E-B6F9-AFE4AEF89F01}" type="presParOf" srcId="{EF2754C3-A80D-463A-8AA4-F11EA5F0174C}" destId="{1BF6ACB0-8241-47E9-A263-45D942D9BE9E}" srcOrd="1" destOrd="0" presId="urn:microsoft.com/office/officeart/2005/8/layout/list1"/>
    <dgm:cxn modelId="{0D8BD858-4070-46C1-993F-CAFFDBDB106D}" type="presParOf" srcId="{85AEF54A-9472-44A8-9F12-A7DAE5C30AF7}" destId="{9BA9CB9E-1A15-4823-8464-EFDCA3AB6C2D}" srcOrd="5" destOrd="0" presId="urn:microsoft.com/office/officeart/2005/8/layout/list1"/>
    <dgm:cxn modelId="{B0F52838-B472-4972-B813-09ED2925A8E7}" type="presParOf" srcId="{85AEF54A-9472-44A8-9F12-A7DAE5C30AF7}" destId="{BD154AA6-05D2-46CF-8A3D-7C9367428FE9}" srcOrd="6" destOrd="0" presId="urn:microsoft.com/office/officeart/2005/8/layout/list1"/>
    <dgm:cxn modelId="{AB3EE522-315B-4EEF-BD16-832D0B1FF6C0}" type="presParOf" srcId="{85AEF54A-9472-44A8-9F12-A7DAE5C30AF7}" destId="{E32BA600-C90E-4264-80AB-4F637FD933EA}" srcOrd="7" destOrd="0" presId="urn:microsoft.com/office/officeart/2005/8/layout/list1"/>
    <dgm:cxn modelId="{7262B902-A0F3-4ECD-89E5-035C6C618EBE}" type="presParOf" srcId="{85AEF54A-9472-44A8-9F12-A7DAE5C30AF7}" destId="{916B4793-27CB-4C45-B807-6D33E71DEAB3}" srcOrd="8" destOrd="0" presId="urn:microsoft.com/office/officeart/2005/8/layout/list1"/>
    <dgm:cxn modelId="{969C93CA-A766-4554-B4E7-1FC8F4CBFD06}" type="presParOf" srcId="{916B4793-27CB-4C45-B807-6D33E71DEAB3}" destId="{8A5FAF87-5FC7-4DAB-823F-EFB47D9A206E}" srcOrd="0" destOrd="0" presId="urn:microsoft.com/office/officeart/2005/8/layout/list1"/>
    <dgm:cxn modelId="{1595CE3C-6A32-45C7-A214-2AD26952D0C4}" type="presParOf" srcId="{916B4793-27CB-4C45-B807-6D33E71DEAB3}" destId="{A8B2A424-20EC-4B62-B7D0-0175577D9C5A}" srcOrd="1" destOrd="0" presId="urn:microsoft.com/office/officeart/2005/8/layout/list1"/>
    <dgm:cxn modelId="{DDB9F5C9-7FB1-4860-BF71-9B79D9D3A60C}" type="presParOf" srcId="{85AEF54A-9472-44A8-9F12-A7DAE5C30AF7}" destId="{A6E21093-F9CA-42EC-871E-E6D1EF467E25}" srcOrd="9" destOrd="0" presId="urn:microsoft.com/office/officeart/2005/8/layout/list1"/>
    <dgm:cxn modelId="{4C36A55C-945F-48FD-A7EB-181D439CF68A}" type="presParOf" srcId="{85AEF54A-9472-44A8-9F12-A7DAE5C30AF7}" destId="{F5668CEC-2474-45D5-8EA8-32D6AD30349C}" srcOrd="10" destOrd="0" presId="urn:microsoft.com/office/officeart/2005/8/layout/list1"/>
    <dgm:cxn modelId="{407F7B63-93BC-474A-B7BF-CAFA882C4F02}" type="presParOf" srcId="{85AEF54A-9472-44A8-9F12-A7DAE5C30AF7}" destId="{FFF6DA98-C862-45B6-9254-E87B8177DC82}" srcOrd="11" destOrd="0" presId="urn:microsoft.com/office/officeart/2005/8/layout/list1"/>
    <dgm:cxn modelId="{865B8246-3AC0-4723-9B4B-8E691BD7EC6E}" type="presParOf" srcId="{85AEF54A-9472-44A8-9F12-A7DAE5C30AF7}" destId="{EFF5A8E2-61C2-4CF2-B2D5-CFDC443BB0F3}" srcOrd="12" destOrd="0" presId="urn:microsoft.com/office/officeart/2005/8/layout/list1"/>
    <dgm:cxn modelId="{AA8A3ED9-A033-4801-AD1C-EC7A3F366AFA}" type="presParOf" srcId="{EFF5A8E2-61C2-4CF2-B2D5-CFDC443BB0F3}" destId="{153C3760-0587-43EF-9DCD-74DD3004F327}" srcOrd="0" destOrd="0" presId="urn:microsoft.com/office/officeart/2005/8/layout/list1"/>
    <dgm:cxn modelId="{78B4EE9A-A353-44AC-A2ED-73A3E97E4CA9}" type="presParOf" srcId="{EFF5A8E2-61C2-4CF2-B2D5-CFDC443BB0F3}" destId="{F20A12B1-03DA-493F-9936-9E90CC0A8E9F}" srcOrd="1" destOrd="0" presId="urn:microsoft.com/office/officeart/2005/8/layout/list1"/>
    <dgm:cxn modelId="{7484ABC1-99B9-464C-8E7A-12F831480810}" type="presParOf" srcId="{85AEF54A-9472-44A8-9F12-A7DAE5C30AF7}" destId="{5912F411-62C2-4519-B56C-2D3199538631}" srcOrd="13" destOrd="0" presId="urn:microsoft.com/office/officeart/2005/8/layout/list1"/>
    <dgm:cxn modelId="{F6A94CF6-3B40-48E7-BC08-68EA5EE077B1}" type="presParOf" srcId="{85AEF54A-9472-44A8-9F12-A7DAE5C30AF7}" destId="{33C57219-BD43-4CDA-981D-92FFE38B262C}" srcOrd="14" destOrd="0" presId="urn:microsoft.com/office/officeart/2005/8/layout/list1"/>
    <dgm:cxn modelId="{13465F62-33EC-493D-9FED-94ED42D86BD1}" type="presParOf" srcId="{85AEF54A-9472-44A8-9F12-A7DAE5C30AF7}" destId="{D11EAD15-2A16-490D-BB5F-7C4580D2356D}" srcOrd="15" destOrd="0" presId="urn:microsoft.com/office/officeart/2005/8/layout/list1"/>
    <dgm:cxn modelId="{857947F1-B664-4B52-912D-53355BEBAC09}" type="presParOf" srcId="{85AEF54A-9472-44A8-9F12-A7DAE5C30AF7}" destId="{9CA4F274-CC62-4108-8C43-E1BA2CA735D6}" srcOrd="16" destOrd="0" presId="urn:microsoft.com/office/officeart/2005/8/layout/list1"/>
    <dgm:cxn modelId="{84F2D707-2AAA-4F3B-AF6E-3A89C9BE4480}" type="presParOf" srcId="{9CA4F274-CC62-4108-8C43-E1BA2CA735D6}" destId="{B95BF9A3-7CB5-4C0F-B6EC-019FA3F50142}" srcOrd="0" destOrd="0" presId="urn:microsoft.com/office/officeart/2005/8/layout/list1"/>
    <dgm:cxn modelId="{9CEC17B9-F69D-4E9D-A2C0-C429A0A94634}" type="presParOf" srcId="{9CA4F274-CC62-4108-8C43-E1BA2CA735D6}" destId="{B366A00C-6B08-403E-9344-417FD075B377}" srcOrd="1" destOrd="0" presId="urn:microsoft.com/office/officeart/2005/8/layout/list1"/>
    <dgm:cxn modelId="{EE4C46B0-9238-4901-90C0-9691BC522A80}" type="presParOf" srcId="{85AEF54A-9472-44A8-9F12-A7DAE5C30AF7}" destId="{BB3D9621-C137-4A35-B01E-1E0F072DB5FF}" srcOrd="17" destOrd="0" presId="urn:microsoft.com/office/officeart/2005/8/layout/list1"/>
    <dgm:cxn modelId="{9A9EEB2B-C192-450B-A5CC-EA8C7523ED77}" type="presParOf" srcId="{85AEF54A-9472-44A8-9F12-A7DAE5C30AF7}" destId="{B70B4439-A985-413B-9E5C-922CB900F7C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7B14D-67FF-4598-AD17-C9A9DB6C65C1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6DA17-17F9-483F-82F7-8FB6D2A13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513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54A5D-C6B5-4BAA-8424-CFC228670380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D3037-F733-4B04-8615-08C5122813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02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776866" y="9429671"/>
            <a:ext cx="2890665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39" tIns="44070" rIns="88139" bIns="44070" anchor="b"/>
          <a:lstStyle/>
          <a:p>
            <a:pPr algn="r" defTabSz="881063" fontAlgn="base">
              <a:spcBef>
                <a:spcPct val="0"/>
              </a:spcBef>
              <a:spcAft>
                <a:spcPct val="0"/>
              </a:spcAft>
            </a:pPr>
            <a:fld id="{B310CFCA-CFB8-4CC6-8F42-8FF35706A5D4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8810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779982" y="9431258"/>
            <a:ext cx="28875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7" tIns="46028" rIns="92057" bIns="46028" anchor="b"/>
          <a:lstStyle/>
          <a:p>
            <a:pPr algn="r" defTabSz="919163" fontAlgn="base">
              <a:spcBef>
                <a:spcPct val="0"/>
              </a:spcBef>
              <a:spcAft>
                <a:spcPct val="0"/>
              </a:spcAft>
            </a:pPr>
            <a:fld id="{8FBB4431-6537-497E-AE1B-137C9E17CBCA}" type="slidenum">
              <a:rPr lang="en-US" sz="1200" i="1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91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155" y="4717217"/>
            <a:ext cx="5332778" cy="4464764"/>
          </a:xfrm>
          <a:noFill/>
          <a:ln/>
        </p:spPr>
        <p:txBody>
          <a:bodyPr lIns="92057" tIns="46028" rIns="92057" bIns="46028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1591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B5595-22D6-4F08-B3FE-8A97446913F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17044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B5595-22D6-4F08-B3FE-8A97446913F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6780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B5595-22D6-4F08-B3FE-8A97446913F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8770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B5595-22D6-4F08-B3FE-8A97446913FE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9096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B5595-22D6-4F08-B3FE-8A97446913FE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219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F501-D747-40AC-A901-EE6C19DDCA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50ED0-8378-4AC4-8497-FBBB058895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AFC38-5F77-45FA-ABE1-06DE7A40D6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8663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B7C7B-DB29-44D4-90A5-9B9EFD8F8BC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892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8E799-B3E8-4777-96D1-F8D55F3C13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8437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03BB6-1F50-40CF-B0EA-1954F16C299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294185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03BB6-1F50-40CF-B0EA-1954F16C299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09874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03BB6-1F50-40CF-B0EA-1954F16C299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15772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03BB6-1F50-40CF-B0EA-1954F16C299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25449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03BB6-1F50-40CF-B0EA-1954F16C299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43103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03BB6-1F50-40CF-B0EA-1954F16C299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32331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50ED0-8378-4AC4-8497-FBBB058895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094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CAFDA-4BED-4A00-9A0D-7256E2381F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CAFDA-4BED-4A00-9A0D-7256E2381F9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001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59721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778409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587013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097912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258806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369189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012185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192267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686460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242964"/>
      </p:ext>
    </p:extLst>
  </p:cSld>
  <p:clrMapOvr>
    <a:masterClrMapping/>
  </p:clrMapOvr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8972747"/>
      </p:ext>
    </p:extLst>
  </p:cSld>
  <p:clrMapOvr>
    <a:masterClrMapping/>
  </p:clrMapOvr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3356685"/>
      </p:ext>
    </p:extLst>
  </p:cSld>
  <p:clrMapOvr>
    <a:masterClrMapping/>
  </p:clrMapOvr>
  <p:hf hd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8302910"/>
      </p:ext>
    </p:extLst>
  </p:cSld>
  <p:clrMapOvr>
    <a:masterClrMapping/>
  </p:clrMapOvr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0556829"/>
      </p:ext>
    </p:extLst>
  </p:cSld>
  <p:clrMapOvr>
    <a:masterClrMapping/>
  </p:clrMapOvr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9015810"/>
      </p:ext>
    </p:extLst>
  </p:cSld>
  <p:clrMapOvr>
    <a:masterClrMapping/>
  </p:clrMapOvr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218044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551997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1F501-D747-40AC-A901-EE6C19DDCA0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56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9E1EA-192B-46FF-9967-4B83C46ED32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0429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8A70B-E857-4ED4-9FA9-25C259A0C8E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067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4124A-D555-421E-88B2-4200B9ED970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6842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F0D7F-A72A-427E-A211-5DBF303355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2442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6C3CC-F677-4774-B746-C4342FF61D1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2979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AFC38-5F77-45FA-ABE1-06DE7A40D6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1485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B7C7B-DB29-44D4-90A5-9B9EFD8F8BC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4197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8E799-B3E8-4777-96D1-F8D55F3C13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000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50ED0-8378-4AC4-8497-FBBB058895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5368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CAFDA-4BED-4A00-9A0D-7256E2381F9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402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2698750"/>
            <a:ext cx="1543050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3900" y="2698750"/>
            <a:ext cx="1543050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E1EA-192B-46FF-9967-4B83C46ED3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98813" y="1438275"/>
            <a:ext cx="966787" cy="2160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438275"/>
            <a:ext cx="2747963" cy="2160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2698750"/>
            <a:ext cx="1543050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3900" y="2698750"/>
            <a:ext cx="1543050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8A70B-E857-4ED4-9FA9-25C259A0C8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98813" y="1438275"/>
            <a:ext cx="966787" cy="2160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438275"/>
            <a:ext cx="2747963" cy="2160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6791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3507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3353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8442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7000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101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4124A-D555-421E-88B2-4200B9ED97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804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3072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3257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9306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37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8146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927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23723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5469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079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F0D7F-A72A-427E-A211-5DBF303355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4993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FFICE LADY compressed.jpg"/>
          <p:cNvPicPr>
            <a:picLocks/>
          </p:cNvPicPr>
          <p:nvPr userDrawn="1"/>
        </p:nvPicPr>
        <p:blipFill>
          <a:blip r:embed="rId2" cstate="print"/>
          <a:srcRect l="7664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Freeform 7"/>
          <p:cNvSpPr>
            <a:spLocks noEditPoints="1"/>
          </p:cNvSpPr>
          <p:nvPr userDrawn="1"/>
        </p:nvSpPr>
        <p:spPr bwMode="gray">
          <a:xfrm>
            <a:off x="0" y="0"/>
            <a:ext cx="4797424" cy="5588000"/>
          </a:xfrm>
          <a:custGeom>
            <a:avLst/>
            <a:gdLst/>
            <a:ahLst/>
            <a:cxnLst>
              <a:cxn ang="0">
                <a:pos x="3022" y="0"/>
              </a:cxn>
              <a:cxn ang="0">
                <a:pos x="0" y="0"/>
              </a:cxn>
              <a:cxn ang="0">
                <a:pos x="0" y="3520"/>
              </a:cxn>
              <a:cxn ang="0">
                <a:pos x="1979" y="3520"/>
              </a:cxn>
              <a:cxn ang="0">
                <a:pos x="3022" y="0"/>
              </a:cxn>
              <a:cxn ang="0">
                <a:pos x="3022" y="0"/>
              </a:cxn>
              <a:cxn ang="0">
                <a:pos x="3022" y="0"/>
              </a:cxn>
            </a:cxnLst>
            <a:rect l="0" t="0" r="r" b="b"/>
            <a:pathLst>
              <a:path w="3022" h="3520">
                <a:moveTo>
                  <a:pt x="3022" y="0"/>
                </a:moveTo>
                <a:lnTo>
                  <a:pt x="0" y="0"/>
                </a:lnTo>
                <a:lnTo>
                  <a:pt x="0" y="3520"/>
                </a:lnTo>
                <a:lnTo>
                  <a:pt x="1979" y="3520"/>
                </a:lnTo>
                <a:lnTo>
                  <a:pt x="3022" y="0"/>
                </a:lnTo>
                <a:close/>
                <a:moveTo>
                  <a:pt x="3022" y="0"/>
                </a:moveTo>
                <a:lnTo>
                  <a:pt x="3022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17989" y="1556792"/>
            <a:ext cx="352285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17989" y="3789363"/>
            <a:ext cx="312420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 7"/>
          <p:cNvSpPr>
            <a:spLocks noEditPoints="1"/>
          </p:cNvSpPr>
          <p:nvPr userDrawn="1"/>
        </p:nvSpPr>
        <p:spPr bwMode="gray">
          <a:xfrm>
            <a:off x="0" y="0"/>
            <a:ext cx="4797424" cy="5588000"/>
          </a:xfrm>
          <a:custGeom>
            <a:avLst/>
            <a:gdLst/>
            <a:ahLst/>
            <a:cxnLst>
              <a:cxn ang="0">
                <a:pos x="3022" y="0"/>
              </a:cxn>
              <a:cxn ang="0">
                <a:pos x="0" y="0"/>
              </a:cxn>
              <a:cxn ang="0">
                <a:pos x="0" y="3520"/>
              </a:cxn>
              <a:cxn ang="0">
                <a:pos x="1979" y="3520"/>
              </a:cxn>
              <a:cxn ang="0">
                <a:pos x="3022" y="0"/>
              </a:cxn>
              <a:cxn ang="0">
                <a:pos x="3022" y="0"/>
              </a:cxn>
              <a:cxn ang="0">
                <a:pos x="3022" y="0"/>
              </a:cxn>
            </a:cxnLst>
            <a:rect l="0" t="0" r="r" b="b"/>
            <a:pathLst>
              <a:path w="3022" h="3520">
                <a:moveTo>
                  <a:pt x="3022" y="0"/>
                </a:moveTo>
                <a:lnTo>
                  <a:pt x="0" y="0"/>
                </a:lnTo>
                <a:lnTo>
                  <a:pt x="0" y="3520"/>
                </a:lnTo>
                <a:lnTo>
                  <a:pt x="1979" y="3520"/>
                </a:lnTo>
                <a:lnTo>
                  <a:pt x="3022" y="0"/>
                </a:lnTo>
                <a:close/>
                <a:moveTo>
                  <a:pt x="3022" y="0"/>
                </a:moveTo>
                <a:lnTo>
                  <a:pt x="3022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17989" y="1556792"/>
            <a:ext cx="338991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17989" y="3789363"/>
            <a:ext cx="3029875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9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20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Freeform 9"/>
          <p:cNvSpPr>
            <a:spLocks/>
          </p:cNvSpPr>
          <p:nvPr userDrawn="1"/>
        </p:nvSpPr>
        <p:spPr bwMode="gray">
          <a:xfrm>
            <a:off x="0" y="548680"/>
            <a:ext cx="4634979" cy="5036867"/>
          </a:xfrm>
          <a:custGeom>
            <a:avLst/>
            <a:gdLst/>
            <a:ahLst/>
            <a:cxnLst>
              <a:cxn ang="0">
                <a:pos x="2618" y="0"/>
              </a:cxn>
              <a:cxn ang="0">
                <a:pos x="388" y="0"/>
              </a:cxn>
              <a:cxn ang="0">
                <a:pos x="0" y="1310"/>
              </a:cxn>
              <a:cxn ang="0">
                <a:pos x="0" y="2845"/>
              </a:cxn>
              <a:cxn ang="0">
                <a:pos x="1775" y="2845"/>
              </a:cxn>
              <a:cxn ang="0">
                <a:pos x="2618" y="0"/>
              </a:cxn>
            </a:cxnLst>
            <a:rect l="0" t="0" r="r" b="b"/>
            <a:pathLst>
              <a:path w="2618" h="2845">
                <a:moveTo>
                  <a:pt x="2618" y="0"/>
                </a:moveTo>
                <a:lnTo>
                  <a:pt x="388" y="0"/>
                </a:lnTo>
                <a:lnTo>
                  <a:pt x="0" y="1310"/>
                </a:lnTo>
                <a:lnTo>
                  <a:pt x="0" y="2845"/>
                </a:lnTo>
                <a:lnTo>
                  <a:pt x="1775" y="2845"/>
                </a:lnTo>
                <a:lnTo>
                  <a:pt x="2618" y="0"/>
                </a:lnTo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827583" y="1844824"/>
            <a:ext cx="2808313" cy="194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810020" y="4005064"/>
            <a:ext cx="2465836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8" name="Group 19"/>
          <p:cNvGrpSpPr>
            <a:grpSpLocks/>
          </p:cNvGrpSpPr>
          <p:nvPr userDrawn="1"/>
        </p:nvGrpSpPr>
        <p:grpSpPr bwMode="gray">
          <a:xfrm>
            <a:off x="683568" y="548680"/>
            <a:ext cx="1930547" cy="1080120"/>
            <a:chOff x="68" y="0"/>
            <a:chExt cx="1723" cy="964"/>
          </a:xfrm>
          <a:solidFill>
            <a:schemeClr val="bg1"/>
          </a:solidFill>
        </p:grpSpPr>
        <p:sp>
          <p:nvSpPr>
            <p:cNvPr id="19" name="Freeform 1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 bwMode="gray"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21" name="Freeform 6"/>
            <p:cNvSpPr>
              <a:spLocks/>
            </p:cNvSpPr>
            <p:nvPr userDrawn="1"/>
          </p:nvSpPr>
          <p:spPr bwMode="gray">
            <a:xfrm>
              <a:off x="0" y="0"/>
              <a:ext cx="5219700" cy="3214688"/>
            </a:xfrm>
            <a:custGeom>
              <a:avLst/>
              <a:gdLst/>
              <a:ahLst/>
              <a:cxnLst>
                <a:cxn ang="0">
                  <a:pos x="3288" y="0"/>
                </a:cxn>
                <a:cxn ang="0">
                  <a:pos x="0" y="0"/>
                </a:cxn>
                <a:cxn ang="0">
                  <a:pos x="0" y="2025"/>
                </a:cxn>
                <a:cxn ang="0">
                  <a:pos x="2689" y="2025"/>
                </a:cxn>
                <a:cxn ang="0">
                  <a:pos x="3288" y="0"/>
                </a:cxn>
              </a:cxnLst>
              <a:rect l="0" t="0" r="r" b="b"/>
              <a:pathLst>
                <a:path w="3288" h="2025">
                  <a:moveTo>
                    <a:pt x="3288" y="0"/>
                  </a:moveTo>
                  <a:lnTo>
                    <a:pt x="0" y="0"/>
                  </a:lnTo>
                  <a:lnTo>
                    <a:pt x="0" y="2025"/>
                  </a:lnTo>
                  <a:lnTo>
                    <a:pt x="2689" y="2025"/>
                  </a:lnTo>
                  <a:lnTo>
                    <a:pt x="328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gray">
            <a:xfrm>
              <a:off x="2170113" y="1774825"/>
              <a:ext cx="6973888" cy="5083175"/>
            </a:xfrm>
            <a:custGeom>
              <a:avLst/>
              <a:gdLst/>
              <a:ahLst/>
              <a:cxnLst>
                <a:cxn ang="0">
                  <a:pos x="4393" y="0"/>
                </a:cxn>
                <a:cxn ang="0">
                  <a:pos x="948" y="0"/>
                </a:cxn>
                <a:cxn ang="0">
                  <a:pos x="0" y="3202"/>
                </a:cxn>
                <a:cxn ang="0">
                  <a:pos x="4393" y="3202"/>
                </a:cxn>
                <a:cxn ang="0">
                  <a:pos x="4393" y="0"/>
                </a:cxn>
              </a:cxnLst>
              <a:rect l="0" t="0" r="r" b="b"/>
              <a:pathLst>
                <a:path w="4393" h="3202">
                  <a:moveTo>
                    <a:pt x="4393" y="0"/>
                  </a:moveTo>
                  <a:lnTo>
                    <a:pt x="948" y="0"/>
                  </a:lnTo>
                  <a:lnTo>
                    <a:pt x="0" y="3202"/>
                  </a:lnTo>
                  <a:lnTo>
                    <a:pt x="4393" y="3202"/>
                  </a:lnTo>
                  <a:lnTo>
                    <a:pt x="439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gray">
            <a:xfrm>
              <a:off x="3249613" y="1774825"/>
              <a:ext cx="1444625" cy="1439863"/>
            </a:xfrm>
            <a:custGeom>
              <a:avLst/>
              <a:gdLst/>
              <a:ahLst/>
              <a:cxnLst>
                <a:cxn ang="0">
                  <a:pos x="0" y="907"/>
                </a:cxn>
                <a:cxn ang="0">
                  <a:pos x="642" y="907"/>
                </a:cxn>
                <a:cxn ang="0">
                  <a:pos x="910" y="0"/>
                </a:cxn>
                <a:cxn ang="0">
                  <a:pos x="268" y="0"/>
                </a:cxn>
                <a:cxn ang="0">
                  <a:pos x="0" y="907"/>
                </a:cxn>
              </a:cxnLst>
              <a:rect l="0" t="0" r="r" b="b"/>
              <a:pathLst>
                <a:path w="910" h="907">
                  <a:moveTo>
                    <a:pt x="0" y="907"/>
                  </a:moveTo>
                  <a:lnTo>
                    <a:pt x="642" y="907"/>
                  </a:lnTo>
                  <a:lnTo>
                    <a:pt x="910" y="0"/>
                  </a:lnTo>
                  <a:lnTo>
                    <a:pt x="268" y="0"/>
                  </a:lnTo>
                  <a:lnTo>
                    <a:pt x="0" y="907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12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0" name="Title 9"/>
          <p:cNvSpPr>
            <a:spLocks noGrp="1"/>
          </p:cNvSpPr>
          <p:nvPr userDrawn="1">
            <p:ph type="title"/>
          </p:nvPr>
        </p:nvSpPr>
        <p:spPr bwMode="gray">
          <a:xfrm>
            <a:off x="4860031" y="2492896"/>
            <a:ext cx="388843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860031" y="5013176"/>
            <a:ext cx="3888433" cy="1512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484438" y="6381328"/>
            <a:ext cx="2020887" cy="2160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6381328"/>
            <a:ext cx="1989138" cy="2160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378525" y="514250"/>
            <a:ext cx="1262910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Tel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115616" y="514250"/>
            <a:ext cx="1262910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address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23849" y="1268412"/>
            <a:ext cx="4181476" cy="48974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3438" y="1268412"/>
            <a:ext cx="4176712" cy="4897438"/>
          </a:xfrm>
          <a:ln w="6350">
            <a:solidFill>
              <a:srgbClr val="747678"/>
            </a:solidFill>
          </a:ln>
        </p:spPr>
        <p:txBody>
          <a:bodyPr lIns="72000" tIns="72000" rIns="72000" bIns="72000">
            <a:norm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211116" y="0"/>
            <a:ext cx="963613" cy="695325"/>
            <a:chOff x="175518" y="0"/>
            <a:chExt cx="963613" cy="695325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23849" y="1268412"/>
            <a:ext cx="4181476" cy="48974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38675" y="1268412"/>
            <a:ext cx="4181475" cy="48974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211116" y="0"/>
            <a:ext cx="963613" cy="695325"/>
            <a:chOff x="175518" y="0"/>
            <a:chExt cx="963613" cy="695325"/>
          </a:xfrm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4638675" y="188640"/>
            <a:ext cx="4181475" cy="504056"/>
          </a:xfrm>
        </p:spPr>
        <p:txBody>
          <a:bodyPr/>
          <a:lstStyle>
            <a:lvl1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328843" y="2743200"/>
            <a:ext cx="8496944" cy="79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328843" y="2743200"/>
            <a:ext cx="8496944" cy="79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23527" y="1268760"/>
            <a:ext cx="4176465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44008" y="1268760"/>
            <a:ext cx="4176464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328843" y="2743200"/>
            <a:ext cx="8496944" cy="79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23527" y="1268760"/>
            <a:ext cx="4176465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44008" y="1268760"/>
            <a:ext cx="4176464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 bwMode="gray">
          <a:xfrm>
            <a:off x="323527" y="3789363"/>
            <a:ext cx="4176465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4644008" y="3789363"/>
            <a:ext cx="4176464" cy="237594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6C3CC-F677-4774-B746-C4342FF61D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328843" y="2743200"/>
            <a:ext cx="8496944" cy="79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44008" y="1268760"/>
            <a:ext cx="4176464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323527" y="1268414"/>
            <a:ext cx="4176465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 bwMode="gray">
          <a:xfrm>
            <a:off x="323527" y="3789364"/>
            <a:ext cx="4176465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328843" y="2743200"/>
            <a:ext cx="8496944" cy="79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44008" y="1268760"/>
            <a:ext cx="4176464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 bwMode="gray">
          <a:xfrm>
            <a:off x="323527" y="1268414"/>
            <a:ext cx="4176465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2" name="Table Placeholder 10"/>
          <p:cNvSpPr>
            <a:spLocks noGrp="1"/>
          </p:cNvSpPr>
          <p:nvPr>
            <p:ph type="tbl" sz="quarter" idx="13"/>
          </p:nvPr>
        </p:nvSpPr>
        <p:spPr bwMode="gray">
          <a:xfrm>
            <a:off x="323527" y="3789364"/>
            <a:ext cx="4176465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28843" y="2743200"/>
            <a:ext cx="8496944" cy="79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1268760"/>
            <a:ext cx="8496944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323528" y="3789710"/>
            <a:ext cx="8496944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28843" y="2743200"/>
            <a:ext cx="8496944" cy="79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323528" y="3789710"/>
            <a:ext cx="8497988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323519" y="1268414"/>
            <a:ext cx="8496954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28843" y="2743200"/>
            <a:ext cx="8496944" cy="79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483768" y="1268414"/>
            <a:ext cx="202229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323528" y="1268414"/>
            <a:ext cx="2016224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328843" y="2743200"/>
            <a:ext cx="8496944" cy="79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323528" y="1988840"/>
            <a:ext cx="2016224" cy="4177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483768" y="1988840"/>
            <a:ext cx="2016223" cy="4177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644008" y="1988840"/>
            <a:ext cx="2016224" cy="4177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6804248" y="1988840"/>
            <a:ext cx="2016224" cy="4177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644008" y="1268414"/>
            <a:ext cx="202229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04248" y="1268414"/>
            <a:ext cx="202229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051720" y="1268414"/>
            <a:ext cx="1584176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323528" y="1268414"/>
            <a:ext cx="158417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779912" y="1268414"/>
            <a:ext cx="1584176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08104" y="1268414"/>
            <a:ext cx="1584177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236297" y="1268414"/>
            <a:ext cx="158417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328843" y="2743200"/>
            <a:ext cx="8496944" cy="79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323529" y="1989138"/>
            <a:ext cx="1584176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31"/>
          </p:nvPr>
        </p:nvSpPr>
        <p:spPr bwMode="gray">
          <a:xfrm>
            <a:off x="2051720" y="1989138"/>
            <a:ext cx="1584176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9"/>
          <p:cNvSpPr>
            <a:spLocks noGrp="1"/>
          </p:cNvSpPr>
          <p:nvPr>
            <p:ph type="body" sz="quarter" idx="32"/>
          </p:nvPr>
        </p:nvSpPr>
        <p:spPr bwMode="gray">
          <a:xfrm>
            <a:off x="3779912" y="1989138"/>
            <a:ext cx="1584176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9"/>
          <p:cNvSpPr>
            <a:spLocks noGrp="1"/>
          </p:cNvSpPr>
          <p:nvPr>
            <p:ph type="body" sz="quarter" idx="33"/>
          </p:nvPr>
        </p:nvSpPr>
        <p:spPr bwMode="gray">
          <a:xfrm>
            <a:off x="5508104" y="1989138"/>
            <a:ext cx="1584176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34"/>
          </p:nvPr>
        </p:nvSpPr>
        <p:spPr bwMode="gray">
          <a:xfrm>
            <a:off x="7236296" y="1989138"/>
            <a:ext cx="1584176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28843" y="2743200"/>
            <a:ext cx="8496944" cy="79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2907738" y="2497138"/>
            <a:ext cx="3339178" cy="2448457"/>
            <a:chOff x="2902075" y="2497138"/>
            <a:chExt cx="3339178" cy="2448457"/>
          </a:xfrm>
        </p:grpSpPr>
        <p:sp>
          <p:nvSpPr>
            <p:cNvPr id="33" name="AutoShape 20"/>
            <p:cNvSpPr>
              <a:spLocks noChangeArrowheads="1"/>
            </p:cNvSpPr>
            <p:nvPr userDrawn="1"/>
          </p:nvSpPr>
          <p:spPr bwMode="gray">
            <a:xfrm rot="19080000" flipH="1">
              <a:off x="4743630" y="2497138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CA" dirty="0"/>
            </a:p>
          </p:txBody>
        </p:sp>
        <p:sp>
          <p:nvSpPr>
            <p:cNvPr id="34" name="AutoShape 17"/>
            <p:cNvSpPr>
              <a:spLocks noChangeArrowheads="1"/>
            </p:cNvSpPr>
            <p:nvPr userDrawn="1"/>
          </p:nvSpPr>
          <p:spPr bwMode="gray">
            <a:xfrm rot="2520000" flipH="1">
              <a:off x="4743630" y="4564595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algn="l" defTabSz="914400" rtl="0" eaLnBrk="1" latinLnBrk="0" hangingPunct="1"/>
              <a:endParaRPr lang="en-CA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 userDrawn="1"/>
          </p:nvSpPr>
          <p:spPr bwMode="gray">
            <a:xfrm rot="2520000">
              <a:off x="2902075" y="2497138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CA" dirty="0"/>
            </a:p>
          </p:txBody>
        </p:sp>
        <p:sp>
          <p:nvSpPr>
            <p:cNvPr id="23" name="AutoShape 17"/>
            <p:cNvSpPr>
              <a:spLocks noChangeArrowheads="1"/>
            </p:cNvSpPr>
            <p:nvPr userDrawn="1"/>
          </p:nvSpPr>
          <p:spPr bwMode="gray">
            <a:xfrm rot="19080000">
              <a:off x="2902075" y="4564595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algn="l" defTabSz="914400" rtl="0" eaLnBrk="1" latinLnBrk="0" hangingPunct="1"/>
              <a:endParaRPr lang="en-CA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Text Placeholder 10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4030681" y="3395663"/>
            <a:ext cx="1093292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323528" y="1700213"/>
            <a:ext cx="3323022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323528" y="4219575"/>
            <a:ext cx="3323022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508104" y="1700213"/>
            <a:ext cx="3312368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508104" y="4219575"/>
            <a:ext cx="3312368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323528" y="1268414"/>
            <a:ext cx="332302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508104" y="1268414"/>
            <a:ext cx="3312368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23528" y="3787777"/>
            <a:ext cx="332302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08104" y="3787777"/>
            <a:ext cx="3312368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28843" y="2743200"/>
            <a:ext cx="8496944" cy="79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323528" y="1701800"/>
            <a:ext cx="4176464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44008" y="1701800"/>
            <a:ext cx="4176464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323528" y="4221162"/>
            <a:ext cx="4176464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4644008" y="4221162"/>
            <a:ext cx="4176464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323528" y="1270001"/>
            <a:ext cx="4176464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44009" y="1270001"/>
            <a:ext cx="4176464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23528" y="3789364"/>
            <a:ext cx="4176464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4644009" y="3789364"/>
            <a:ext cx="4176464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AFC38-5F77-45FA-ABE1-06DE7A40D6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28843" y="2743200"/>
            <a:ext cx="8496944" cy="792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323528" y="1270000"/>
            <a:ext cx="2736304" cy="237502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323528" y="3789364"/>
            <a:ext cx="2736304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able Placeholder 12"/>
          <p:cNvSpPr>
            <a:spLocks noGrp="1"/>
          </p:cNvSpPr>
          <p:nvPr>
            <p:ph type="tbl" sz="quarter" idx="21"/>
          </p:nvPr>
        </p:nvSpPr>
        <p:spPr bwMode="gray">
          <a:xfrm>
            <a:off x="3203848" y="1270000"/>
            <a:ext cx="2736304" cy="237502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1" name="Table Placeholder 12"/>
          <p:cNvSpPr>
            <a:spLocks noGrp="1"/>
          </p:cNvSpPr>
          <p:nvPr>
            <p:ph type="tbl" sz="quarter" idx="22"/>
          </p:nvPr>
        </p:nvSpPr>
        <p:spPr bwMode="gray">
          <a:xfrm>
            <a:off x="6084168" y="1270000"/>
            <a:ext cx="2736304" cy="237502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 bwMode="gray">
          <a:xfrm>
            <a:off x="3203848" y="3789364"/>
            <a:ext cx="2736304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 bwMode="gray">
          <a:xfrm>
            <a:off x="6084168" y="3789364"/>
            <a:ext cx="2736304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reeform 6"/>
          <p:cNvSpPr>
            <a:spLocks/>
          </p:cNvSpPr>
          <p:nvPr userDrawn="1"/>
        </p:nvSpPr>
        <p:spPr bwMode="gray">
          <a:xfrm>
            <a:off x="0" y="0"/>
            <a:ext cx="6297613" cy="68580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0"/>
              </a:cxn>
              <a:cxn ang="0">
                <a:pos x="2688" y="4320"/>
              </a:cxn>
              <a:cxn ang="0">
                <a:pos x="3967" y="0"/>
              </a:cxn>
              <a:cxn ang="0">
                <a:pos x="0" y="0"/>
              </a:cxn>
            </a:cxnLst>
            <a:rect l="0" t="0" r="r" b="b"/>
            <a:pathLst>
              <a:path w="3967" h="4320">
                <a:moveTo>
                  <a:pt x="0" y="0"/>
                </a:moveTo>
                <a:lnTo>
                  <a:pt x="0" y="4320"/>
                </a:lnTo>
                <a:lnTo>
                  <a:pt x="2688" y="4320"/>
                </a:lnTo>
                <a:lnTo>
                  <a:pt x="396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24000" y="1268760"/>
            <a:ext cx="50460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24000" y="3356993"/>
            <a:ext cx="4614051" cy="10801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 bwMode="gray"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gray">
            <a:xfrm>
              <a:off x="0" y="0"/>
              <a:ext cx="5219700" cy="3214688"/>
            </a:xfrm>
            <a:custGeom>
              <a:avLst/>
              <a:gdLst/>
              <a:ahLst/>
              <a:cxnLst>
                <a:cxn ang="0">
                  <a:pos x="3288" y="0"/>
                </a:cxn>
                <a:cxn ang="0">
                  <a:pos x="0" y="0"/>
                </a:cxn>
                <a:cxn ang="0">
                  <a:pos x="0" y="2025"/>
                </a:cxn>
                <a:cxn ang="0">
                  <a:pos x="2689" y="2025"/>
                </a:cxn>
                <a:cxn ang="0">
                  <a:pos x="3288" y="0"/>
                </a:cxn>
              </a:cxnLst>
              <a:rect l="0" t="0" r="r" b="b"/>
              <a:pathLst>
                <a:path w="3288" h="2025">
                  <a:moveTo>
                    <a:pt x="3288" y="0"/>
                  </a:moveTo>
                  <a:lnTo>
                    <a:pt x="0" y="0"/>
                  </a:lnTo>
                  <a:lnTo>
                    <a:pt x="0" y="2025"/>
                  </a:lnTo>
                  <a:lnTo>
                    <a:pt x="2689" y="2025"/>
                  </a:lnTo>
                  <a:lnTo>
                    <a:pt x="328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gray">
            <a:xfrm>
              <a:off x="2170113" y="1774825"/>
              <a:ext cx="6973888" cy="5083175"/>
            </a:xfrm>
            <a:custGeom>
              <a:avLst/>
              <a:gdLst/>
              <a:ahLst/>
              <a:cxnLst>
                <a:cxn ang="0">
                  <a:pos x="4393" y="0"/>
                </a:cxn>
                <a:cxn ang="0">
                  <a:pos x="948" y="0"/>
                </a:cxn>
                <a:cxn ang="0">
                  <a:pos x="0" y="3202"/>
                </a:cxn>
                <a:cxn ang="0">
                  <a:pos x="4393" y="3202"/>
                </a:cxn>
                <a:cxn ang="0">
                  <a:pos x="4393" y="0"/>
                </a:cxn>
              </a:cxnLst>
              <a:rect l="0" t="0" r="r" b="b"/>
              <a:pathLst>
                <a:path w="4393" h="3202">
                  <a:moveTo>
                    <a:pt x="4393" y="0"/>
                  </a:moveTo>
                  <a:lnTo>
                    <a:pt x="948" y="0"/>
                  </a:lnTo>
                  <a:lnTo>
                    <a:pt x="0" y="3202"/>
                  </a:lnTo>
                  <a:lnTo>
                    <a:pt x="4393" y="3202"/>
                  </a:lnTo>
                  <a:lnTo>
                    <a:pt x="439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gray">
            <a:xfrm>
              <a:off x="3249613" y="1774825"/>
              <a:ext cx="1444625" cy="1439863"/>
            </a:xfrm>
            <a:custGeom>
              <a:avLst/>
              <a:gdLst/>
              <a:ahLst/>
              <a:cxnLst>
                <a:cxn ang="0">
                  <a:pos x="0" y="907"/>
                </a:cxn>
                <a:cxn ang="0">
                  <a:pos x="642" y="907"/>
                </a:cxn>
                <a:cxn ang="0">
                  <a:pos x="910" y="0"/>
                </a:cxn>
                <a:cxn ang="0">
                  <a:pos x="268" y="0"/>
                </a:cxn>
                <a:cxn ang="0">
                  <a:pos x="0" y="907"/>
                </a:cxn>
              </a:cxnLst>
              <a:rect l="0" t="0" r="r" b="b"/>
              <a:pathLst>
                <a:path w="910" h="907">
                  <a:moveTo>
                    <a:pt x="0" y="907"/>
                  </a:moveTo>
                  <a:lnTo>
                    <a:pt x="642" y="907"/>
                  </a:lnTo>
                  <a:lnTo>
                    <a:pt x="910" y="0"/>
                  </a:lnTo>
                  <a:lnTo>
                    <a:pt x="268" y="0"/>
                  </a:lnTo>
                  <a:lnTo>
                    <a:pt x="0" y="907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 userDrawn="1">
            <p:ph type="title"/>
          </p:nvPr>
        </p:nvSpPr>
        <p:spPr bwMode="gray">
          <a:xfrm>
            <a:off x="4860032" y="2492896"/>
            <a:ext cx="38884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GB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859578" y="5013325"/>
            <a:ext cx="3889689" cy="1511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1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UNTAINEER compressed.jpg"/>
          <p:cNvPicPr>
            <a:picLocks/>
          </p:cNvPicPr>
          <p:nvPr userDrawn="1"/>
        </p:nvPicPr>
        <p:blipFill>
          <a:blip r:embed="rId2" cstate="print"/>
          <a:srcRect l="7664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6" name="Freeform 6"/>
          <p:cNvSpPr>
            <a:spLocks/>
          </p:cNvSpPr>
          <p:nvPr userDrawn="1"/>
        </p:nvSpPr>
        <p:spPr bwMode="gray">
          <a:xfrm>
            <a:off x="0" y="4508500"/>
            <a:ext cx="4572001" cy="234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0"/>
              </a:cxn>
              <a:cxn ang="0">
                <a:pos x="2442" y="1480"/>
              </a:cxn>
              <a:cxn ang="0">
                <a:pos x="2880" y="0"/>
              </a:cxn>
              <a:cxn ang="0">
                <a:pos x="0" y="0"/>
              </a:cxn>
            </a:cxnLst>
            <a:rect l="0" t="0" r="r" b="b"/>
            <a:pathLst>
              <a:path w="2880" h="1480">
                <a:moveTo>
                  <a:pt x="0" y="0"/>
                </a:moveTo>
                <a:lnTo>
                  <a:pt x="0" y="1480"/>
                </a:lnTo>
                <a:lnTo>
                  <a:pt x="2442" y="1480"/>
                </a:lnTo>
                <a:lnTo>
                  <a:pt x="28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ctr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24000" y="4869160"/>
            <a:ext cx="367794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LAPTOP GUY compressed"/>
          <p:cNvPicPr>
            <a:picLocks noChangeAspect="1" noChangeArrowheads="1"/>
          </p:cNvPicPr>
          <p:nvPr userDrawn="1"/>
        </p:nvPicPr>
        <p:blipFill>
          <a:blip r:embed="rId2" cstate="print"/>
          <a:srcRect l="7664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Freeform 7"/>
          <p:cNvSpPr>
            <a:spLocks noChangeAspect="1" noEditPoints="1"/>
          </p:cNvSpPr>
          <p:nvPr userDrawn="1"/>
        </p:nvSpPr>
        <p:spPr bwMode="gray">
          <a:xfrm>
            <a:off x="0" y="-1588"/>
            <a:ext cx="4798800" cy="3209772"/>
          </a:xfrm>
          <a:custGeom>
            <a:avLst/>
            <a:gdLst/>
            <a:ahLst/>
            <a:cxnLst>
              <a:cxn ang="0">
                <a:pos x="3026" y="0"/>
              </a:cxn>
              <a:cxn ang="0">
                <a:pos x="0" y="0"/>
              </a:cxn>
              <a:cxn ang="0">
                <a:pos x="0" y="2024"/>
              </a:cxn>
              <a:cxn ang="0">
                <a:pos x="2427" y="2024"/>
              </a:cxn>
              <a:cxn ang="0">
                <a:pos x="3026" y="0"/>
              </a:cxn>
              <a:cxn ang="0">
                <a:pos x="3026" y="0"/>
              </a:cxn>
              <a:cxn ang="0">
                <a:pos x="3026" y="0"/>
              </a:cxn>
            </a:cxnLst>
            <a:rect l="0" t="0" r="r" b="b"/>
            <a:pathLst>
              <a:path w="3026" h="2024">
                <a:moveTo>
                  <a:pt x="3026" y="0"/>
                </a:moveTo>
                <a:lnTo>
                  <a:pt x="0" y="0"/>
                </a:lnTo>
                <a:lnTo>
                  <a:pt x="0" y="2024"/>
                </a:lnTo>
                <a:lnTo>
                  <a:pt x="2427" y="2024"/>
                </a:lnTo>
                <a:lnTo>
                  <a:pt x="3026" y="0"/>
                </a:lnTo>
                <a:moveTo>
                  <a:pt x="3026" y="0"/>
                </a:moveTo>
                <a:lnTo>
                  <a:pt x="3026" y="0"/>
                </a:lnTo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itle 9"/>
          <p:cNvSpPr txBox="1">
            <a:spLocks/>
          </p:cNvSpPr>
          <p:nvPr userDrawn="1"/>
        </p:nvSpPr>
        <p:spPr bwMode="gray">
          <a:xfrm>
            <a:off x="324000" y="548680"/>
            <a:ext cx="37439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EditPoints="1"/>
          </p:cNvSpPr>
          <p:nvPr userDrawn="1"/>
        </p:nvSpPr>
        <p:spPr bwMode="gray">
          <a:xfrm>
            <a:off x="0" y="0"/>
            <a:ext cx="4797424" cy="5588000"/>
          </a:xfrm>
          <a:custGeom>
            <a:avLst/>
            <a:gdLst/>
            <a:ahLst/>
            <a:cxnLst>
              <a:cxn ang="0">
                <a:pos x="3022" y="0"/>
              </a:cxn>
              <a:cxn ang="0">
                <a:pos x="0" y="0"/>
              </a:cxn>
              <a:cxn ang="0">
                <a:pos x="0" y="3520"/>
              </a:cxn>
              <a:cxn ang="0">
                <a:pos x="1979" y="3520"/>
              </a:cxn>
              <a:cxn ang="0">
                <a:pos x="3022" y="0"/>
              </a:cxn>
              <a:cxn ang="0">
                <a:pos x="3022" y="0"/>
              </a:cxn>
              <a:cxn ang="0">
                <a:pos x="3022" y="0"/>
              </a:cxn>
            </a:cxnLst>
            <a:rect l="0" t="0" r="r" b="b"/>
            <a:pathLst>
              <a:path w="3022" h="3520">
                <a:moveTo>
                  <a:pt x="3022" y="0"/>
                </a:moveTo>
                <a:lnTo>
                  <a:pt x="0" y="0"/>
                </a:lnTo>
                <a:lnTo>
                  <a:pt x="0" y="3520"/>
                </a:lnTo>
                <a:lnTo>
                  <a:pt x="1979" y="3520"/>
                </a:lnTo>
                <a:lnTo>
                  <a:pt x="3022" y="0"/>
                </a:lnTo>
                <a:close/>
                <a:moveTo>
                  <a:pt x="3022" y="0"/>
                </a:moveTo>
                <a:lnTo>
                  <a:pt x="3022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3843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3789040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 7"/>
          <p:cNvSpPr>
            <a:spLocks noChangeAspect="1" noEditPoints="1"/>
          </p:cNvSpPr>
          <p:nvPr userDrawn="1"/>
        </p:nvSpPr>
        <p:spPr bwMode="gray">
          <a:xfrm>
            <a:off x="0" y="-1588"/>
            <a:ext cx="4798800" cy="3209772"/>
          </a:xfrm>
          <a:custGeom>
            <a:avLst/>
            <a:gdLst/>
            <a:ahLst/>
            <a:cxnLst>
              <a:cxn ang="0">
                <a:pos x="3026" y="0"/>
              </a:cxn>
              <a:cxn ang="0">
                <a:pos x="0" y="0"/>
              </a:cxn>
              <a:cxn ang="0">
                <a:pos x="0" y="2024"/>
              </a:cxn>
              <a:cxn ang="0">
                <a:pos x="2427" y="2024"/>
              </a:cxn>
              <a:cxn ang="0">
                <a:pos x="3026" y="0"/>
              </a:cxn>
              <a:cxn ang="0">
                <a:pos x="3026" y="0"/>
              </a:cxn>
              <a:cxn ang="0">
                <a:pos x="3026" y="0"/>
              </a:cxn>
            </a:cxnLst>
            <a:rect l="0" t="0" r="r" b="b"/>
            <a:pathLst>
              <a:path w="3026" h="2024">
                <a:moveTo>
                  <a:pt x="3026" y="0"/>
                </a:moveTo>
                <a:lnTo>
                  <a:pt x="0" y="0"/>
                </a:lnTo>
                <a:lnTo>
                  <a:pt x="0" y="2024"/>
                </a:lnTo>
                <a:lnTo>
                  <a:pt x="2427" y="2024"/>
                </a:lnTo>
                <a:lnTo>
                  <a:pt x="3026" y="0"/>
                </a:lnTo>
                <a:moveTo>
                  <a:pt x="3026" y="0"/>
                </a:moveTo>
                <a:lnTo>
                  <a:pt x="3026" y="0"/>
                </a:lnTo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20400" y="3789363"/>
            <a:ext cx="353152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>
              <a:defRPr lang="en-US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663954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208420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684211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B7C7B-DB29-44D4-90A5-9B9EFD8F8B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382465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726130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906821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909881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296601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167674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562017"/>
      </p:ext>
    </p:extLst>
  </p:cSld>
  <p:clrMapOvr>
    <a:masterClrMapping/>
  </p:clrMapOvr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8996123"/>
      </p:ext>
    </p:extLst>
  </p:cSld>
  <p:clrMapOvr>
    <a:masterClrMapping/>
  </p:clrMapOvr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6440291"/>
      </p:ext>
    </p:extLst>
  </p:cSld>
  <p:clrMapOvr>
    <a:masterClrMapping/>
  </p:clrMapOvr>
  <p:hf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98000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8E799-B3E8-4777-96D1-F8D55F3C13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2715946"/>
      </p:ext>
    </p:extLst>
  </p:cSld>
  <p:clrMapOvr>
    <a:masterClrMapping/>
  </p:clrMapOvr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0992449"/>
      </p:ext>
    </p:extLst>
  </p:cSld>
  <p:clrMapOvr>
    <a:masterClrMapping/>
  </p:clrMapOvr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664878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665692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A251F501-D747-40AC-A901-EE6C19DDCA0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20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9E1EA-192B-46FF-9967-4B83C46ED32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8624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8A70B-E857-4ED4-9FA9-25C259A0C8E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99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4124A-D555-421E-88B2-4200B9ED970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9101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F0D7F-A72A-427E-A211-5DBF303355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984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6C3CC-F677-4774-B746-C4342FF61D1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834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image" Target="../media/image12.png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7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image" Target="../media/image11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96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 t="9685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177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1563" y="6562725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r">
              <a:defRPr sz="900" b="1" i="1">
                <a:solidFill>
                  <a:srgbClr val="00336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03BB6-1F50-40CF-B0EA-1954F16C299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13317" name="Picture 20" descr="KPMG_white logo_cover 1_2_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6225" y="434975"/>
            <a:ext cx="18399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>
    <p:cover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400050" indent="-4000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801688" indent="-287338" algn="l" rtl="0" eaLnBrk="0" fontAlgn="base" hangingPunct="0">
        <a:spcBef>
          <a:spcPct val="20000"/>
        </a:spcBef>
        <a:spcAft>
          <a:spcPct val="0"/>
        </a:spcAft>
        <a:buSzPct val="30000"/>
        <a:buBlip>
          <a:blip r:embed="rId16"/>
        </a:buBlip>
        <a:defRPr sz="1600">
          <a:solidFill>
            <a:schemeClr val="bg1"/>
          </a:solidFill>
          <a:latin typeface="+mn-lt"/>
          <a:cs typeface="+mn-cs"/>
        </a:defRPr>
      </a:lvl2pPr>
      <a:lvl3pPr marL="1201738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sz="1400">
          <a:solidFill>
            <a:schemeClr val="bg1"/>
          </a:solidFill>
          <a:latin typeface="+mn-lt"/>
          <a:cs typeface="+mn-cs"/>
        </a:defRPr>
      </a:lvl3pPr>
      <a:lvl4pPr marL="1541463" indent="-225425" algn="l" rtl="0" eaLnBrk="0" fontAlgn="base" hangingPunct="0">
        <a:spcBef>
          <a:spcPct val="20000"/>
        </a:spcBef>
        <a:spcAft>
          <a:spcPct val="0"/>
        </a:spcAft>
        <a:buSzPct val="30000"/>
        <a:buBlip>
          <a:blip r:embed="rId16"/>
        </a:buBlip>
        <a:defRPr sz="1400">
          <a:solidFill>
            <a:schemeClr val="bg1"/>
          </a:solidFill>
          <a:latin typeface="+mn-lt"/>
          <a:cs typeface="+mn-cs"/>
        </a:defRPr>
      </a:lvl4pPr>
      <a:lvl5pPr marL="1879600" indent="-22383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cs typeface="+mn-cs"/>
        </a:defRPr>
      </a:lvl5pPr>
      <a:lvl6pPr marL="2336800" indent="-2238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cs typeface="+mn-cs"/>
        </a:defRPr>
      </a:lvl6pPr>
      <a:lvl7pPr marL="2794000" indent="-2238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cs typeface="+mn-cs"/>
        </a:defRPr>
      </a:lvl7pPr>
      <a:lvl8pPr marL="3251200" indent="-2238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cs typeface="+mn-cs"/>
        </a:defRPr>
      </a:lvl8pPr>
      <a:lvl9pPr marL="3708400" indent="-2238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owerPoint-Graphics-3_A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48371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98450" y="1438275"/>
            <a:ext cx="38671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2698750"/>
            <a:ext cx="32385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>
    <p:cover dir="r"/>
  </p:transition>
  <p:hf hdr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1200">
          <a:solidFill>
            <a:schemeClr val="bg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357188" indent="-1762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1400">
          <a:solidFill>
            <a:schemeClr val="tx1"/>
          </a:solidFill>
          <a:latin typeface="+mn-lt"/>
          <a:cs typeface="+mn-cs"/>
        </a:defRPr>
      </a:lvl3pPr>
      <a:lvl4pPr marL="538163" indent="-1778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5000"/>
        <a:buFont typeface="Symbol" pitchFamily="18" charset="2"/>
        <a:buChar char="-"/>
        <a:defRPr sz="1400">
          <a:solidFill>
            <a:schemeClr val="tx1"/>
          </a:solidFill>
          <a:latin typeface="+mn-lt"/>
          <a:cs typeface="+mn-cs"/>
        </a:defRPr>
      </a:lvl4pPr>
      <a:lvl5pPr marL="722313" indent="-17938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1400">
          <a:solidFill>
            <a:schemeClr val="tx1"/>
          </a:solidFill>
          <a:latin typeface="+mn-lt"/>
          <a:cs typeface="+mn-cs"/>
        </a:defRPr>
      </a:lvl5pPr>
      <a:lvl6pPr marL="1179513" indent="-179388" algn="l" rtl="0" fontAlgn="base"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1400">
          <a:solidFill>
            <a:schemeClr val="tx1"/>
          </a:solidFill>
          <a:latin typeface="+mn-lt"/>
          <a:cs typeface="+mn-cs"/>
        </a:defRPr>
      </a:lvl6pPr>
      <a:lvl7pPr marL="1636713" indent="-179388" algn="l" rtl="0" fontAlgn="base"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1400">
          <a:solidFill>
            <a:schemeClr val="tx1"/>
          </a:solidFill>
          <a:latin typeface="+mn-lt"/>
          <a:cs typeface="+mn-cs"/>
        </a:defRPr>
      </a:lvl7pPr>
      <a:lvl8pPr marL="2093913" indent="-179388" algn="l" rtl="0" fontAlgn="base"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1400">
          <a:solidFill>
            <a:schemeClr val="tx1"/>
          </a:solidFill>
          <a:latin typeface="+mn-lt"/>
          <a:cs typeface="+mn-cs"/>
        </a:defRPr>
      </a:lvl8pPr>
      <a:lvl9pPr marL="2551113" indent="-179388" algn="l" rtl="0" fontAlgn="base"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9725314,62AD4AC33A485521A5A"/>
          <p:cNvPicPr>
            <a:picLocks noChangeAspect="1" noChangeArrowheads="1"/>
          </p:cNvPicPr>
          <p:nvPr userDrawn="1"/>
        </p:nvPicPr>
        <p:blipFill>
          <a:blip r:embed="rId13" cstate="print"/>
          <a:srcRect b="38038"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owerPoint-Graphics-3_A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48371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98450" y="1438275"/>
            <a:ext cx="38671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2698750"/>
            <a:ext cx="32385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>
    <p:cover dir="r"/>
  </p:transition>
  <p:hf hdr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1200">
          <a:solidFill>
            <a:schemeClr val="bg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357188" indent="-1762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1400">
          <a:solidFill>
            <a:schemeClr val="tx1"/>
          </a:solidFill>
          <a:latin typeface="+mn-lt"/>
          <a:cs typeface="+mn-cs"/>
        </a:defRPr>
      </a:lvl3pPr>
      <a:lvl4pPr marL="538163" indent="-1778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5000"/>
        <a:buFont typeface="Symbol" pitchFamily="18" charset="2"/>
        <a:buChar char="-"/>
        <a:defRPr sz="1400">
          <a:solidFill>
            <a:schemeClr val="tx1"/>
          </a:solidFill>
          <a:latin typeface="+mn-lt"/>
          <a:cs typeface="+mn-cs"/>
        </a:defRPr>
      </a:lvl4pPr>
      <a:lvl5pPr marL="722313" indent="-17938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1400">
          <a:solidFill>
            <a:schemeClr val="tx1"/>
          </a:solidFill>
          <a:latin typeface="+mn-lt"/>
          <a:cs typeface="+mn-cs"/>
        </a:defRPr>
      </a:lvl5pPr>
      <a:lvl6pPr marL="1179513" indent="-179388" algn="l" rtl="0" fontAlgn="base"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1400">
          <a:solidFill>
            <a:schemeClr val="tx1"/>
          </a:solidFill>
          <a:latin typeface="+mn-lt"/>
          <a:cs typeface="+mn-cs"/>
        </a:defRPr>
      </a:lvl6pPr>
      <a:lvl7pPr marL="1636713" indent="-179388" algn="l" rtl="0" fontAlgn="base"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1400">
          <a:solidFill>
            <a:schemeClr val="tx1"/>
          </a:solidFill>
          <a:latin typeface="+mn-lt"/>
          <a:cs typeface="+mn-cs"/>
        </a:defRPr>
      </a:lvl7pPr>
      <a:lvl8pPr marL="2093913" indent="-179388" algn="l" rtl="0" fontAlgn="base"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1400">
          <a:solidFill>
            <a:schemeClr val="tx1"/>
          </a:solidFill>
          <a:latin typeface="+mn-lt"/>
          <a:cs typeface="+mn-cs"/>
        </a:defRPr>
      </a:lvl8pPr>
      <a:lvl9pPr marL="2551113" indent="-179388" algn="l" rtl="0" fontAlgn="base"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4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4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598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769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75" r:id="rId24"/>
    <p:sldLayoutId id="2147483776" r:id="rId25"/>
    <p:sldLayoutId id="2147483791" r:id="rId26"/>
    <p:sldLayoutId id="2147483792" r:id="rId27"/>
    <p:sldLayoutId id="2147483793" r:id="rId28"/>
    <p:sldLayoutId id="2147483785" r:id="rId29"/>
    <p:sldLayoutId id="2147483794" r:id="rId30"/>
    <p:sldLayoutId id="2147483777" r:id="rId31"/>
    <p:sldLayoutId id="2147483778" r:id="rId32"/>
    <p:sldLayoutId id="2147483795" r:id="rId33"/>
    <p:sldLayoutId id="2147483796" r:id="rId34"/>
    <p:sldLayoutId id="2147483797" r:id="rId35"/>
    <p:sldLayoutId id="2147483798" r:id="rId36"/>
    <p:sldLayoutId id="2147483799" r:id="rId37"/>
    <p:sldLayoutId id="2147483780" r:id="rId38"/>
    <p:sldLayoutId id="2147483779" r:id="rId39"/>
    <p:sldLayoutId id="2147483781" r:id="rId40"/>
    <p:sldLayoutId id="2147483800" r:id="rId41"/>
    <p:sldLayoutId id="2147483783" r:id="rId42"/>
    <p:sldLayoutId id="2147483784" r:id="rId4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03BB6-1F50-40CF-B0EA-1954F16C299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11" descr="99725314,62AD4AC33A485521A5A"/>
          <p:cNvPicPr>
            <a:picLocks noChangeAspect="1" noChangeArrowheads="1"/>
          </p:cNvPicPr>
          <p:nvPr userDrawn="1"/>
        </p:nvPicPr>
        <p:blipFill>
          <a:blip r:embed="rId21" cstate="print"/>
          <a:srcRect b="38038"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91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ransition>
    <p:cover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03BB6-1F50-40CF-B0EA-1954F16C299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1" cstate="print"/>
          <a:srcRect t="9685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PowerPoint-Graphics-3_A4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4465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KPMG_white logo_cover 1_2_3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76225" y="434975"/>
            <a:ext cx="18399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88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p:transition>
    <p:cover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03BB6-1F50-40CF-B0EA-1954F16C299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163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</p:sldLayoutIdLst>
  <p:transition>
    <p:cover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03BB6-1F50-40CF-B0EA-1954F16C299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 t="9685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PowerPoint-Graphics-3_A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4465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254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ransition>
    <p:cover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0</a:t>
            </a:fld>
            <a:endParaRPr lang="en-US" dirty="0"/>
          </a:p>
        </p:txBody>
      </p:sp>
      <p:pic>
        <p:nvPicPr>
          <p:cNvPr id="3" name="Picture 2" descr="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6798735" cy="457200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cs typeface="Times New Roman" pitchFamily="18" charset="0"/>
              </a:rPr>
              <a:t>Example 1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90600" y="1676400"/>
            <a:ext cx="7467600" cy="42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rtlCol="0" anchor="ctr" anchorCtr="1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ABCO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ltd purchased 5 million $1  shares of </a:t>
            </a:r>
            <a:r>
              <a:rPr lang="en-US" dirty="0" err="1" smtClean="0">
                <a:solidFill>
                  <a:srgbClr val="000000"/>
                </a:solidFill>
                <a:cs typeface="Arial" charset="0"/>
              </a:rPr>
              <a:t>Egyptco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Ltd, at par on 1 January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2017.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The total issued capital of XYZ including the above shares is  $8m. </a:t>
            </a:r>
            <a:endParaRPr lang="en-US" dirty="0" smtClean="0">
              <a:solidFill>
                <a:srgbClr val="000000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The majority of the board of directors consists of nominees of the lenders and the government. In reality, because of this, ABCO cannot appoint the majority of the directors.   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Required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Does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ABCO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ltd have control?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Answer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ABCO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does not have existing rights that gives it the current ability to direct relevant activities (it can not appoint the majority of directors that run the business). Therefore,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ABCO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does not control XYZ.</a:t>
            </a:r>
          </a:p>
          <a:p>
            <a:pPr>
              <a:spcBef>
                <a:spcPct val="50000"/>
              </a:spcBef>
              <a:spcAft>
                <a:spcPts val="600"/>
              </a:spcAft>
            </a:pPr>
            <a:endParaRPr lang="en-US" sz="2000" b="1" kern="0" dirty="0">
              <a:solidFill>
                <a:sysClr val="windowText" lastClr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>
                <a:latin typeface="Arial" charset="0"/>
                <a:cs typeface="Arial" charset="0"/>
              </a:rPr>
              <a:t>When is Consolidation Required ?</a:t>
            </a:r>
            <a:endParaRPr lang="en-US" sz="25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371600"/>
            <a:ext cx="8077200" cy="990600"/>
          </a:xfrm>
          <a:prstGeom prst="rect">
            <a:avLst/>
          </a:prstGeom>
          <a:solidFill>
            <a:srgbClr val="BFDEE4"/>
          </a:solidFill>
          <a:ln>
            <a:noFill/>
          </a:ln>
        </p:spPr>
        <p:txBody>
          <a:bodyPr/>
          <a:lstStyle/>
          <a:p>
            <a:pPr marL="268288" marR="0" lvl="0" indent="-268288" algn="just" defTabSz="7858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2D8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“A company which has a subsidiary on the last day of its accounting period must prepare consolidated financial statements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 addition to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its own individual financial statements.”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2971800"/>
          <a:ext cx="6781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90600" y="2514600"/>
            <a:ext cx="67818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en-US" dirty="0" smtClean="0"/>
              <a:t>	Consolidated financial statements consist of-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ieradcosta\AppData\Local\Temp\wzff0b\GettyImages_153065878_6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16"/>
          <p:cNvSpPr txBox="1">
            <a:spLocks noChangeArrowheads="1"/>
          </p:cNvSpPr>
          <p:nvPr/>
        </p:nvSpPr>
        <p:spPr>
          <a:xfrm>
            <a:off x="152400" y="5562600"/>
            <a:ext cx="5767754" cy="83820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50000"/>
              </a:lnSpc>
              <a:spcBef>
                <a:spcPct val="40000"/>
              </a:spcBef>
              <a:defRPr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Consolidation procedures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1354" y="3657600"/>
            <a:ext cx="3798277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Consolidation Procedures</a:t>
            </a:r>
            <a:endParaRPr lang="en-US" sz="2500" dirty="0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048000" y="2379663"/>
            <a:ext cx="3048000" cy="685800"/>
          </a:xfrm>
          <a:prstGeom prst="ellipse">
            <a:avLst/>
          </a:prstGeom>
          <a:noFill/>
          <a:ln w="28575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Two types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H="1">
            <a:off x="3276600" y="3065463"/>
            <a:ext cx="1219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495800" y="3065463"/>
            <a:ext cx="1219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43000" y="3598863"/>
            <a:ext cx="2133600" cy="838200"/>
          </a:xfrm>
          <a:prstGeom prst="rect">
            <a:avLst/>
          </a:prstGeom>
          <a:solidFill>
            <a:srgbClr val="BABB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Major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Adjustments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715000" y="3522663"/>
            <a:ext cx="2133600" cy="838200"/>
          </a:xfrm>
          <a:prstGeom prst="rect">
            <a:avLst/>
          </a:prstGeom>
          <a:solidFill>
            <a:srgbClr val="BABB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Inter-company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Adjustments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981200" y="4437063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80BEC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6629400" y="4360863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80BEC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57200" y="4970463"/>
            <a:ext cx="3505200" cy="1295400"/>
          </a:xfrm>
          <a:prstGeom prst="rect">
            <a:avLst/>
          </a:prstGeom>
          <a:noFill/>
          <a:ln w="28575">
            <a:solidFill>
              <a:srgbClr val="007C9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Goodwill.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Non-controlling Interest.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181600" y="4894263"/>
            <a:ext cx="3505200" cy="1295400"/>
          </a:xfrm>
          <a:prstGeom prst="rect">
            <a:avLst/>
          </a:prstGeom>
          <a:noFill/>
          <a:ln w="28575">
            <a:solidFill>
              <a:srgbClr val="007C9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Inter company balances.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Unrealized Profits.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Inventory.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Non Current Asset Transfer.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1312863"/>
            <a:ext cx="7010400" cy="609600"/>
          </a:xfrm>
          <a:prstGeom prst="rect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cs typeface="Times New Roman" pitchFamily="18" charset="0"/>
              </a:rPr>
              <a:t>Consolidation adjustments.</a:t>
            </a:r>
            <a:endParaRPr lang="en-GB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3" idx="0"/>
          </p:cNvCxnSpPr>
          <p:nvPr/>
        </p:nvCxnSpPr>
        <p:spPr>
          <a:xfrm rot="5400000">
            <a:off x="4343401" y="2151062"/>
            <a:ext cx="457200" cy="3175"/>
          </a:xfrm>
          <a:prstGeom prst="straightConnector1">
            <a:avLst/>
          </a:prstGeom>
          <a:ln w="22733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 smtClean="0">
                <a:solidFill>
                  <a:srgbClr val="FFFFFF"/>
                </a:solidFill>
              </a:rPr>
              <a:t>Goodwill  calculation</a:t>
            </a:r>
            <a:endParaRPr lang="en-US" sz="25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8313" y="1371600"/>
            <a:ext cx="8229600" cy="486568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C2D8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IFRS 3 specifies the goodwill calculation as follows: 		 $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Acquisition date fair value of the consideration transferred     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Amount of any non-controlling interests in the entity acquired       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Less: Acquisition date amounts of identifiable assets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          acquired and liabilities assumed measured in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           accordance with IFRS 3.	         		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			                                            		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(X)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									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Goodwill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 smtClean="0">
                <a:latin typeface="Arial" charset="0"/>
                <a:cs typeface="Arial" charset="0"/>
              </a:rPr>
              <a:t>Measure NCI</a:t>
            </a:r>
            <a:endParaRPr lang="en-US" sz="2500" dirty="0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blackWhite">
          <a:xfrm>
            <a:off x="827088" y="1413173"/>
            <a:ext cx="7416800" cy="720427"/>
          </a:xfrm>
          <a:prstGeom prst="flowChartAlternateProcess">
            <a:avLst/>
          </a:prstGeom>
          <a:solidFill>
            <a:srgbClr val="007C92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200" b="1" dirty="0">
                <a:solidFill>
                  <a:schemeClr val="bg1"/>
                </a:solidFill>
                <a:cs typeface="Arial" charset="0"/>
              </a:rPr>
              <a:t>NCI are measured either at: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blackWhite">
          <a:xfrm>
            <a:off x="1763713" y="2916238"/>
            <a:ext cx="2884487" cy="1395902"/>
          </a:xfrm>
          <a:prstGeom prst="flowChartAlternateProcess">
            <a:avLst/>
          </a:prstGeom>
          <a:solidFill>
            <a:srgbClr val="BFDEE4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cs typeface="Arial" charset="0"/>
              </a:rPr>
              <a:t>Their proportionate interests in fair value of identifiable net assets</a:t>
            </a:r>
          </a:p>
        </p:txBody>
      </p:sp>
      <p:sp>
        <p:nvSpPr>
          <p:cNvPr id="5" name="AutoShape 51"/>
          <p:cNvSpPr>
            <a:spLocks noChangeArrowheads="1"/>
          </p:cNvSpPr>
          <p:nvPr/>
        </p:nvSpPr>
        <p:spPr bwMode="blackWhite">
          <a:xfrm rot="5400000">
            <a:off x="2871924" y="2117862"/>
            <a:ext cx="377552" cy="720725"/>
          </a:xfrm>
          <a:prstGeom prst="homePlate">
            <a:avLst>
              <a:gd name="adj" fmla="val 48051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7C92"/>
              </a:solidFill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blackWhite">
          <a:xfrm>
            <a:off x="4859338" y="2895600"/>
            <a:ext cx="2592387" cy="1371600"/>
          </a:xfrm>
          <a:prstGeom prst="flowChartAlternateProcess">
            <a:avLst/>
          </a:prstGeom>
          <a:solidFill>
            <a:srgbClr val="BFDEE4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cs typeface="Arial" charset="0"/>
              </a:rPr>
              <a:t>Fair value</a:t>
            </a: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blackWhite">
          <a:xfrm rot="5400000">
            <a:off x="5967549" y="2117862"/>
            <a:ext cx="377552" cy="720725"/>
          </a:xfrm>
          <a:prstGeom prst="homePlate">
            <a:avLst>
              <a:gd name="adj" fmla="val 4545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7C92"/>
              </a:solidFill>
              <a:cs typeface="Arial" charset="0"/>
            </a:endParaRPr>
          </a:p>
        </p:txBody>
      </p:sp>
      <p:sp>
        <p:nvSpPr>
          <p:cNvPr id="8" name="Cloud Callout 32"/>
          <p:cNvSpPr>
            <a:spLocks noChangeArrowheads="1"/>
          </p:cNvSpPr>
          <p:nvPr/>
        </p:nvSpPr>
        <p:spPr bwMode="auto">
          <a:xfrm>
            <a:off x="323850" y="4572000"/>
            <a:ext cx="8362950" cy="774700"/>
          </a:xfrm>
          <a:prstGeom prst="roundRect">
            <a:avLst/>
          </a:prstGeom>
          <a:solidFill>
            <a:srgbClr val="A79E70"/>
          </a:solidFill>
          <a:ln w="12700" algn="ctr">
            <a:noFill/>
            <a:round/>
            <a:headEnd/>
            <a:tailEnd/>
          </a:ln>
        </p:spPr>
        <p:txBody>
          <a:bodyPr lIns="72000" tIns="72000" rIns="72000" b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chemeClr val="bg1"/>
                </a:solidFill>
                <a:cs typeface="Arial" charset="0"/>
              </a:rPr>
              <a:t>Election made on a transaction-by-transaction basis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685801"/>
            <a:ext cx="6798735" cy="914399"/>
          </a:xfrm>
        </p:spPr>
        <p:txBody>
          <a:bodyPr/>
          <a:lstStyle/>
          <a:p>
            <a:r>
              <a:rPr lang="en-GB" sz="2500" dirty="0" smtClean="0">
                <a:latin typeface="Arial" charset="0"/>
                <a:cs typeface="Arial" charset="0"/>
              </a:rPr>
              <a:t>Example:</a:t>
            </a:r>
            <a:endParaRPr lang="en-US" sz="2500" dirty="0"/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609600" y="1600200"/>
            <a:ext cx="8077200" cy="2514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>
              <a:spcBef>
                <a:spcPts val="600"/>
              </a:spcBef>
              <a:spcAft>
                <a:spcPts val="838"/>
              </a:spcAft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lang="en-GB" dirty="0" smtClean="0">
                <a:latin typeface="Arial"/>
                <a:cs typeface="Arial" pitchFamily="34" charset="0"/>
              </a:rPr>
              <a:t>Egypt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-Tech acquires 60% of </a:t>
            </a:r>
            <a:r>
              <a:rPr lang="en-GB" dirty="0" smtClean="0">
                <a:latin typeface="Arial"/>
                <a:cs typeface="Arial" pitchFamily="34" charset="0"/>
              </a:rPr>
              <a:t>Egypt-New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for cash consideration of L$ 1,000.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38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This business combination occurs after the end of the reporting period</a:t>
            </a:r>
          </a:p>
          <a:p>
            <a:pPr lvl="0">
              <a:spcBef>
                <a:spcPts val="600"/>
              </a:spcBef>
              <a:spcAft>
                <a:spcPts val="838"/>
              </a:spcAft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The fair value of </a:t>
            </a:r>
            <a:r>
              <a:rPr lang="en-GB" dirty="0" smtClean="0">
                <a:latin typeface="Arial"/>
                <a:cs typeface="Arial" pitchFamily="34" charset="0"/>
              </a:rPr>
              <a:t>Egypt-New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’s net identifiable assets is L$ 1,500</a:t>
            </a:r>
          </a:p>
          <a:p>
            <a:pPr lvl="0">
              <a:spcBef>
                <a:spcPts val="600"/>
              </a:spcBef>
              <a:spcAft>
                <a:spcPts val="838"/>
              </a:spcAft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The fair value of </a:t>
            </a:r>
            <a:r>
              <a:rPr lang="en-GB" dirty="0" smtClean="0">
                <a:latin typeface="Arial"/>
                <a:cs typeface="Arial" pitchFamily="34" charset="0"/>
              </a:rPr>
              <a:t>Egypt-New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’s NCI is  L$ 650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38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What is the difference in goodwill if NCI is measured at fair value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at its proportionate interest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38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38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D83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533400" y="5181600"/>
            <a:ext cx="80772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marL="287338" marR="0" lvl="0" indent="-28733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066AA"/>
              </a:buClr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 smtClean="0"/>
              <a:t>Gain on bargain purchase</a:t>
            </a:r>
            <a:endParaRPr lang="en-US" sz="2500" dirty="0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blackWhite">
          <a:xfrm>
            <a:off x="250825" y="4525962"/>
            <a:ext cx="8642350" cy="884238"/>
          </a:xfrm>
          <a:prstGeom prst="flowChartAlternateProcess">
            <a:avLst/>
          </a:prstGeom>
          <a:noFill/>
          <a:ln w="9525" algn="ctr">
            <a:solidFill>
              <a:srgbClr val="007C92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cs typeface="Arial" charset="0"/>
              </a:rPr>
              <a:t>Recognise gain in profit or loss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blackWhite">
          <a:xfrm>
            <a:off x="250825" y="1738189"/>
            <a:ext cx="8642350" cy="776411"/>
          </a:xfrm>
          <a:prstGeom prst="flowChartAlternateProcess">
            <a:avLst/>
          </a:prstGeom>
          <a:noFill/>
          <a:ln w="9525" algn="ctr">
            <a:solidFill>
              <a:srgbClr val="007C92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cs typeface="Arial" charset="0"/>
              </a:rPr>
              <a:t>The acquisition equation results in a gain on bargain purchase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blackWhite">
          <a:xfrm>
            <a:off x="250824" y="3133154"/>
            <a:ext cx="8664575" cy="753046"/>
          </a:xfrm>
          <a:prstGeom prst="flowChartAlternateProcess">
            <a:avLst/>
          </a:prstGeom>
          <a:solidFill>
            <a:srgbClr val="BFDEE4"/>
          </a:solidFill>
          <a:ln w="9525" algn="ctr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cs typeface="Arial" charset="0"/>
              </a:rPr>
              <a:t>Reassess identification and measurement</a:t>
            </a:r>
          </a:p>
        </p:txBody>
      </p:sp>
      <p:sp>
        <p:nvSpPr>
          <p:cNvPr id="6" name="AutoShape 51"/>
          <p:cNvSpPr>
            <a:spLocks noChangeArrowheads="1"/>
          </p:cNvSpPr>
          <p:nvPr/>
        </p:nvSpPr>
        <p:spPr bwMode="blackWhite">
          <a:xfrm rot="5400000">
            <a:off x="4335462" y="2446338"/>
            <a:ext cx="431800" cy="720725"/>
          </a:xfrm>
          <a:prstGeom prst="homePlate">
            <a:avLst>
              <a:gd name="adj" fmla="val 48051"/>
            </a:avLst>
          </a:prstGeom>
          <a:solidFill>
            <a:srgbClr val="97989A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7C92"/>
              </a:solidFill>
              <a:cs typeface="Arial" charset="0"/>
            </a:endParaRP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blackWhite">
          <a:xfrm rot="5400000">
            <a:off x="4411662" y="3843337"/>
            <a:ext cx="431800" cy="720725"/>
          </a:xfrm>
          <a:prstGeom prst="homePlate">
            <a:avLst>
              <a:gd name="adj" fmla="val 48051"/>
            </a:avLst>
          </a:prstGeom>
          <a:solidFill>
            <a:srgbClr val="97989A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7C9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ieradcosta\AppData\Local\Temp\wzff0b\GettyImages_153065878_6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16"/>
          <p:cNvSpPr txBox="1">
            <a:spLocks noChangeArrowheads="1"/>
          </p:cNvSpPr>
          <p:nvPr/>
        </p:nvSpPr>
        <p:spPr>
          <a:xfrm>
            <a:off x="533400" y="5334001"/>
            <a:ext cx="6506308" cy="129540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50000"/>
              </a:lnSpc>
              <a:spcBef>
                <a:spcPct val="40000"/>
              </a:spcBef>
              <a:defRPr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Identifiable &amp;measurement of assets and liabilities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1354" y="3657600"/>
            <a:ext cx="3798277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ieradcosta\AppData\Local\Temp\wzff0b\GettyImages_153065878_6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16"/>
          <p:cNvSpPr txBox="1">
            <a:spLocks noChangeArrowheads="1"/>
          </p:cNvSpPr>
          <p:nvPr/>
        </p:nvSpPr>
        <p:spPr>
          <a:xfrm>
            <a:off x="381000" y="5410200"/>
            <a:ext cx="5767754" cy="76200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50000"/>
              </a:lnSpc>
              <a:spcBef>
                <a:spcPct val="40000"/>
              </a:spcBef>
              <a:defRPr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Inter-company balances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1354" y="3657600"/>
            <a:ext cx="3798277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6078" name="Picture 14" descr="KPMG-Descriptor-White_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422275" y="8123238"/>
            <a:ext cx="19812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sp>
        <p:nvSpPr>
          <p:cNvPr id="39938" name="Rectangle 16"/>
          <p:cNvSpPr>
            <a:spLocks noChangeArrowheads="1"/>
          </p:cNvSpPr>
          <p:nvPr/>
        </p:nvSpPr>
        <p:spPr bwMode="gray">
          <a:xfrm>
            <a:off x="304800" y="1828800"/>
            <a:ext cx="4691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Consolidated and separate financial statements.</a:t>
            </a:r>
            <a:endParaRPr lang="en-US" sz="3000" b="1" dirty="0" smtClean="0">
              <a:solidFill>
                <a:srgbClr val="FFFFFF"/>
              </a:solidFill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3000" b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276600"/>
            <a:ext cx="41910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AAFA Conference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November 3-2018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Emad AbuHaltam JCPA, CPA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581025"/>
            <a:ext cx="6798735" cy="1638179"/>
          </a:xfrm>
        </p:spPr>
        <p:txBody>
          <a:bodyPr/>
          <a:lstStyle/>
          <a:p>
            <a:r>
              <a:rPr lang="en-US" sz="2500" dirty="0" smtClean="0"/>
              <a:t>Inter Company Balances</a:t>
            </a:r>
            <a:endParaRPr lang="en-US" sz="2500" dirty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457200" y="1676400"/>
            <a:ext cx="8362950" cy="4419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C2D8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Consolidation represents the position and performance of a group of companies as if they were a single entity hence-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        Cancel all inter-company amounts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611188" y="5445125"/>
            <a:ext cx="7848600" cy="7921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The direction of the transaction is irrelevant</a:t>
            </a: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</a:t>
            </a:r>
            <a:endParaRPr kumimoji="0" lang="en-IN" sz="10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4600" y="2819399"/>
            <a:ext cx="3429000" cy="657226"/>
          </a:xfrm>
          <a:prstGeom prst="ellipse">
            <a:avLst/>
          </a:prstGeom>
          <a:solidFill>
            <a:srgbClr val="BFC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Consolidated</a:t>
            </a:r>
            <a:endParaRPr lang="en-GB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3851275"/>
            <a:ext cx="2362200" cy="1219200"/>
          </a:xfrm>
          <a:prstGeom prst="roundRect">
            <a:avLst/>
          </a:prstGeom>
          <a:solidFill>
            <a:srgbClr val="BFC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SOFP: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Receivables and payables</a:t>
            </a: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05400" y="3851275"/>
            <a:ext cx="2362200" cy="1219200"/>
          </a:xfrm>
          <a:prstGeom prst="roundRect">
            <a:avLst/>
          </a:prstGeom>
          <a:solidFill>
            <a:srgbClr val="BFC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SOCI: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Income and expenses</a:t>
            </a: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6" idx="3"/>
            <a:endCxn id="7" idx="0"/>
          </p:cNvCxnSpPr>
          <p:nvPr/>
        </p:nvCxnSpPr>
        <p:spPr>
          <a:xfrm flipH="1">
            <a:off x="2019300" y="3380376"/>
            <a:ext cx="997465" cy="470899"/>
          </a:xfrm>
          <a:prstGeom prst="straightConnector1">
            <a:avLst/>
          </a:prstGeom>
          <a:ln w="22733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5"/>
          </p:cNvCxnSpPr>
          <p:nvPr/>
        </p:nvCxnSpPr>
        <p:spPr>
          <a:xfrm>
            <a:off x="5441435" y="3380376"/>
            <a:ext cx="959365" cy="394699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143000"/>
            <a:ext cx="6798735" cy="1076204"/>
          </a:xfrm>
        </p:spPr>
        <p:txBody>
          <a:bodyPr/>
          <a:lstStyle/>
          <a:p>
            <a:r>
              <a:rPr lang="en-US" sz="2500" dirty="0" smtClean="0"/>
              <a:t>Unrealized Profit</a:t>
            </a:r>
            <a:endParaRPr lang="en-US" sz="25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219200"/>
            <a:ext cx="8229600" cy="609600"/>
          </a:xfrm>
          <a:prstGeom prst="rect">
            <a:avLst/>
          </a:prstGeom>
          <a:ln>
            <a:solidFill>
              <a:srgbClr val="00338D"/>
            </a:solidFill>
          </a:ln>
        </p:spPr>
        <p:txBody>
          <a:bodyPr/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66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Unrealized profit- The main reason for these is inter-company trading.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981200"/>
            <a:ext cx="3657600" cy="762000"/>
          </a:xfrm>
          <a:prstGeom prst="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Eliminate in full</a:t>
            </a:r>
            <a:endParaRPr lang="en-GB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3063875"/>
            <a:ext cx="1676400" cy="838200"/>
          </a:xfrm>
          <a:prstGeom prst="ellipse">
            <a:avLst/>
          </a:prstGeom>
          <a:solidFill>
            <a:srgbClr val="406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Either</a:t>
            </a:r>
            <a:endParaRPr lang="en-GB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4283075"/>
            <a:ext cx="2895600" cy="1828800"/>
          </a:xfrm>
          <a:prstGeom prst="roundRect">
            <a:avLst/>
          </a:prstGeom>
          <a:solidFill>
            <a:srgbClr val="BFC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  Reduce the inventory value in the consolidated statement of financial position and profit or loss.</a:t>
            </a:r>
            <a:endParaRPr lang="en-GB" sz="1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9200" y="4283075"/>
            <a:ext cx="2971800" cy="1828800"/>
          </a:xfrm>
          <a:prstGeom prst="roundRect">
            <a:avLst/>
          </a:prstGeom>
          <a:solidFill>
            <a:srgbClr val="BFC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  Make adjustment </a:t>
            </a:r>
            <a:r>
              <a:rPr lang="en-US" sz="1600" i="1" dirty="0">
                <a:solidFill>
                  <a:srgbClr val="000000"/>
                </a:solidFill>
                <a:cs typeface="Times New Roman" pitchFamily="18" charset="0"/>
              </a:rPr>
              <a:t>in the books of the group company that made the sale </a:t>
            </a: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to the other group company</a:t>
            </a:r>
            <a:endParaRPr lang="en-GB" sz="1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4114800" y="2743200"/>
            <a:ext cx="0" cy="320675"/>
          </a:xfrm>
          <a:prstGeom prst="straightConnector1">
            <a:avLst/>
          </a:prstGeom>
          <a:ln w="22733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rot="10800000" flipV="1">
            <a:off x="1981200" y="3482975"/>
            <a:ext cx="1295400" cy="800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6"/>
            <a:endCxn id="7" idx="0"/>
          </p:cNvCxnSpPr>
          <p:nvPr/>
        </p:nvCxnSpPr>
        <p:spPr>
          <a:xfrm>
            <a:off x="4953000" y="3482975"/>
            <a:ext cx="1562100" cy="800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Class discussion: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990600" y="1773198"/>
            <a:ext cx="6858000" cy="372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rtlCol="0" anchor="ctr" anchorCtr="1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kern="0" dirty="0" smtClean="0"/>
              <a:t>Parent owns 80% of Subsidiary. During the current accounting period, Subsidiary sold goods to Parent for $18,000 which gave Subsidiary a profit of $6,000. At the end of the reporting period, half of these goods are included in Parent’s inventory.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At the end of the reporting period, Parent’s accounts showed retained profits of $100,000,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and Subsidiary’s accounts showed net assets of $75,000, including retained profits of $65,000. Subsidiary had retained profits of $20,000 at acquisition.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kern="0" baseline="0" dirty="0" smtClean="0"/>
              <a:t>Required :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Show the adjustment to eliminate unrealized profits in the consolidation working for parent.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Solution: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85800" y="1219200"/>
            <a:ext cx="7696200" cy="438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rtlCol="0" anchor="t" anchorCtr="1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 smtClean="0"/>
              <a:t>Solution :</a:t>
            </a:r>
            <a:endParaRPr kumimoji="0" lang="en-US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Dr     Retained earnings (1/2 x 6,000)			$3,000</a:t>
            </a:r>
          </a:p>
          <a:p>
            <a:pPr>
              <a:spcBef>
                <a:spcPct val="50000"/>
              </a:spcBef>
            </a:pPr>
            <a:r>
              <a:rPr lang="en-US" kern="0" noProof="0" dirty="0" smtClean="0"/>
              <a:t>     Cr       Inventory					     </a:t>
            </a:r>
            <a:r>
              <a:rPr lang="en-US" kern="0" dirty="0" smtClean="0"/>
              <a:t> $3,000 Workings </a:t>
            </a:r>
          </a:p>
          <a:p>
            <a:pPr>
              <a:spcBef>
                <a:spcPct val="50000"/>
              </a:spcBef>
            </a:pPr>
            <a:endParaRPr lang="en-US" kern="0" dirty="0" smtClean="0"/>
          </a:p>
          <a:p>
            <a:pPr marL="457200" indent="-457200">
              <a:spcBef>
                <a:spcPct val="50000"/>
              </a:spcBef>
              <a:buAutoNum type="arabicParenR"/>
            </a:pPr>
            <a:r>
              <a:rPr lang="en-US" b="1" kern="0" dirty="0" smtClean="0"/>
              <a:t>Subsidiary’s net assets</a:t>
            </a:r>
          </a:p>
          <a:p>
            <a:pPr marL="4114800" lvl="8" indent="-457200">
              <a:spcBef>
                <a:spcPct val="50000"/>
              </a:spcBef>
            </a:pPr>
            <a:r>
              <a:rPr lang="en-US" kern="0" dirty="0" smtClean="0"/>
              <a:t>	      End of the  reporting        	  Acquisition period</a:t>
            </a:r>
          </a:p>
          <a:p>
            <a:pPr marL="4114800" lvl="8" indent="-457200">
              <a:spcBef>
                <a:spcPct val="50000"/>
              </a:spcBef>
            </a:pPr>
            <a:r>
              <a:rPr lang="en-US" kern="0" dirty="0" smtClean="0"/>
              <a:t>		     $		 $</a:t>
            </a:r>
          </a:p>
          <a:p>
            <a:pPr marL="457200" indent="-457200">
              <a:spcBef>
                <a:spcPct val="50000"/>
              </a:spcBef>
            </a:pPr>
            <a:r>
              <a:rPr lang="en-US" kern="0" dirty="0" smtClean="0"/>
              <a:t>Issued Capital				10,000	          10,000</a:t>
            </a:r>
          </a:p>
          <a:p>
            <a:pPr marL="457200" indent="-457200">
              <a:spcBef>
                <a:spcPct val="50000"/>
              </a:spcBef>
            </a:pPr>
            <a:r>
              <a:rPr lang="en-US" kern="0" dirty="0" smtClean="0"/>
              <a:t>Retained Earnings			                  </a:t>
            </a:r>
            <a:r>
              <a:rPr lang="en-US" u="sng" kern="0" dirty="0" smtClean="0"/>
              <a:t>65,000</a:t>
            </a:r>
            <a:r>
              <a:rPr lang="en-US" kern="0" dirty="0" smtClean="0"/>
              <a:t>             </a:t>
            </a:r>
            <a:r>
              <a:rPr lang="en-US" u="sng" kern="0" dirty="0" smtClean="0"/>
              <a:t>20,000</a:t>
            </a:r>
          </a:p>
          <a:p>
            <a:pPr marL="457200" indent="-457200">
              <a:spcBef>
                <a:spcPct val="50000"/>
              </a:spcBef>
            </a:pPr>
            <a:r>
              <a:rPr lang="en-US" kern="0" dirty="0" smtClean="0"/>
              <a:t>						</a:t>
            </a:r>
            <a:r>
              <a:rPr lang="en-US" u="sng" kern="0" dirty="0" smtClean="0"/>
              <a:t>75,000</a:t>
            </a:r>
            <a:r>
              <a:rPr lang="en-US" kern="0" dirty="0" smtClean="0"/>
              <a:t>             </a:t>
            </a:r>
            <a:r>
              <a:rPr lang="en-US" u="sng" kern="0" dirty="0" smtClean="0"/>
              <a:t>30,000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 Continued..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" y="1464014"/>
            <a:ext cx="7696200" cy="39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rtlCol="0" anchor="t" anchorCtr="1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kern="0" dirty="0" smtClean="0"/>
              <a:t>2) Non controlling interest                                </a:t>
            </a:r>
            <a:r>
              <a:rPr lang="en-US" kern="0" dirty="0" smtClean="0"/>
              <a:t>		</a:t>
            </a:r>
          </a:p>
          <a:p>
            <a:pPr marL="457200" indent="-457200">
              <a:spcBef>
                <a:spcPct val="50000"/>
              </a:spcBef>
            </a:pPr>
            <a:r>
              <a:rPr lang="en-US" kern="0" dirty="0" smtClean="0"/>
              <a:t>Share of net assets (20% x 75,000)		          $15,000</a:t>
            </a:r>
          </a:p>
          <a:p>
            <a:pPr marL="457200" indent="-457200">
              <a:spcBef>
                <a:spcPct val="50000"/>
              </a:spcBef>
            </a:pPr>
            <a:endParaRPr lang="en-US" kern="0" dirty="0" smtClean="0"/>
          </a:p>
          <a:p>
            <a:pPr marL="457200" indent="-457200">
              <a:spcBef>
                <a:spcPct val="50000"/>
              </a:spcBef>
            </a:pPr>
            <a:r>
              <a:rPr lang="en-US" b="1" kern="0" dirty="0" smtClean="0"/>
              <a:t>3) Retained earnings</a:t>
            </a:r>
            <a:r>
              <a:rPr lang="en-US" kern="0" dirty="0" smtClean="0"/>
              <a:t>					    $	</a:t>
            </a:r>
          </a:p>
          <a:p>
            <a:pPr marL="457200" indent="-457200">
              <a:spcBef>
                <a:spcPct val="50000"/>
              </a:spcBef>
            </a:pPr>
            <a:r>
              <a:rPr lang="en-US" kern="0" dirty="0" smtClean="0"/>
              <a:t>Parent (as given)				             100,00</a:t>
            </a:r>
          </a:p>
          <a:p>
            <a:pPr marL="457200" indent="-457200">
              <a:spcBef>
                <a:spcPct val="50000"/>
              </a:spcBef>
            </a:pPr>
            <a:r>
              <a:rPr lang="en-US" kern="0" dirty="0" smtClean="0"/>
              <a:t>Share of Subsidiary					36,000</a:t>
            </a:r>
          </a:p>
          <a:p>
            <a:pPr marL="457200" indent="-457200">
              <a:spcBef>
                <a:spcPct val="50000"/>
              </a:spcBef>
            </a:pPr>
            <a:r>
              <a:rPr lang="en-US" kern="0" dirty="0" smtClean="0"/>
              <a:t>80% x (65,000 – 20,000) (W1)</a:t>
            </a:r>
          </a:p>
          <a:p>
            <a:pPr marL="457200" indent="-457200">
              <a:spcBef>
                <a:spcPct val="50000"/>
              </a:spcBef>
            </a:pPr>
            <a:r>
              <a:rPr lang="en-US" kern="0" dirty="0" smtClean="0"/>
              <a:t>Unrealized profit 					</a:t>
            </a:r>
            <a:r>
              <a:rPr lang="en-US" u="sng" kern="0" dirty="0" smtClean="0"/>
              <a:t>(3,000)</a:t>
            </a:r>
            <a:r>
              <a:rPr lang="en-US" kern="0" dirty="0" smtClean="0"/>
              <a:t>								</a:t>
            </a:r>
            <a:r>
              <a:rPr lang="en-US" u="sng" kern="0" dirty="0" smtClean="0"/>
              <a:t>133,000</a:t>
            </a:r>
          </a:p>
          <a:p>
            <a:pPr>
              <a:spcBef>
                <a:spcPct val="50000"/>
              </a:spcBef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29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ieradcosta\AppData\Local\Temp\wzff0b\GettyImages_153065878_6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16"/>
          <p:cNvSpPr txBox="1">
            <a:spLocks noChangeArrowheads="1"/>
          </p:cNvSpPr>
          <p:nvPr/>
        </p:nvSpPr>
        <p:spPr>
          <a:xfrm>
            <a:off x="381000" y="5486400"/>
            <a:ext cx="5767754" cy="720725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50000"/>
              </a:lnSpc>
              <a:spcBef>
                <a:spcPct val="40000"/>
              </a:spcBef>
              <a:defRPr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Separate Financial Statements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1354" y="3657600"/>
            <a:ext cx="3798277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83712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>
                <a:latin typeface="Arial" charset="0"/>
                <a:cs typeface="Arial" charset="0"/>
              </a:rPr>
              <a:t>Separate Financial Statements</a:t>
            </a:r>
            <a:endParaRPr lang="en-US" sz="25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234742200"/>
              </p:ext>
            </p:extLst>
          </p:nvPr>
        </p:nvGraphicFramePr>
        <p:xfrm>
          <a:off x="533400" y="1219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2053842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ieradcosta\AppData\Local\Temp\wzff0b\GettyImages_153065878_6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16"/>
          <p:cNvSpPr txBox="1">
            <a:spLocks noChangeArrowheads="1"/>
          </p:cNvSpPr>
          <p:nvPr/>
        </p:nvSpPr>
        <p:spPr>
          <a:xfrm>
            <a:off x="281354" y="5410200"/>
            <a:ext cx="5767754" cy="644525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50000"/>
              </a:lnSpc>
              <a:spcBef>
                <a:spcPct val="40000"/>
              </a:spcBef>
              <a:defRPr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Definition of Control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1354" y="3657600"/>
            <a:ext cx="3798277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>
                <a:cs typeface="Times New Roman" pitchFamily="18" charset="0"/>
              </a:rPr>
              <a:t>What is the concept of group?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1255440" y="1371600"/>
            <a:ext cx="6477000" cy="609600"/>
          </a:xfrm>
          <a:prstGeom prst="rect">
            <a:avLst/>
          </a:prstGeom>
          <a:solidFill>
            <a:srgbClr val="BF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Group</a:t>
            </a:r>
            <a:endParaRPr lang="en-GB" sz="20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4191000"/>
            <a:ext cx="2550840" cy="1066800"/>
          </a:xfrm>
          <a:prstGeom prst="roundRect">
            <a:avLst/>
          </a:prstGeom>
          <a:solidFill>
            <a:srgbClr val="BF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cs typeface="Times New Roman" pitchFamily="18" charset="0"/>
              </a:rPr>
              <a:t> An entity having one or more subsidiaries.</a:t>
            </a:r>
            <a:endParaRPr lang="en-GB" sz="1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53336" y="4191000"/>
            <a:ext cx="2209800" cy="1066800"/>
          </a:xfrm>
          <a:prstGeom prst="roundRect">
            <a:avLst/>
          </a:prstGeom>
          <a:solidFill>
            <a:srgbClr val="BF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cs typeface="Times New Roman" pitchFamily="18" charset="0"/>
              </a:rPr>
              <a:t>An entity controlled by another entity.</a:t>
            </a:r>
            <a:endParaRPr lang="en-GB" sz="1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0600" y="2438400"/>
            <a:ext cx="2550840" cy="7620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Parent</a:t>
            </a:r>
            <a:endParaRPr lang="en-GB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75040" y="2514600"/>
            <a:ext cx="2554560" cy="6858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Subsidiary</a:t>
            </a:r>
            <a:endParaRPr lang="en-GB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 rot="5400000">
            <a:off x="3331890" y="1200150"/>
            <a:ext cx="381000" cy="194310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  <a:endCxn id="4" idx="0"/>
          </p:cNvCxnSpPr>
          <p:nvPr/>
        </p:nvCxnSpPr>
        <p:spPr>
          <a:xfrm>
            <a:off x="2266020" y="3200400"/>
            <a:ext cx="0" cy="99060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4"/>
            <a:endCxn id="5" idx="0"/>
          </p:cNvCxnSpPr>
          <p:nvPr/>
        </p:nvCxnSpPr>
        <p:spPr>
          <a:xfrm>
            <a:off x="6952320" y="3200400"/>
            <a:ext cx="5916" cy="99060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</p:cNvCxnSpPr>
          <p:nvPr/>
        </p:nvCxnSpPr>
        <p:spPr>
          <a:xfrm rot="16200000" flipH="1">
            <a:off x="5313090" y="1162050"/>
            <a:ext cx="457200" cy="209550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6"/>
            <a:endCxn id="7" idx="2"/>
          </p:cNvCxnSpPr>
          <p:nvPr/>
        </p:nvCxnSpPr>
        <p:spPr>
          <a:xfrm>
            <a:off x="3541440" y="2819400"/>
            <a:ext cx="2133600" cy="381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3846240" y="2514600"/>
            <a:ext cx="1447800" cy="3698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Controls</a:t>
            </a:r>
            <a:endParaRPr lang="en-GB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>
                <a:cs typeface="Times New Roman" pitchFamily="18" charset="0"/>
              </a:rPr>
              <a:t>What are the general features of a group?</a:t>
            </a:r>
            <a:endParaRPr lang="en-US" sz="2500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65113" y="4659312"/>
            <a:ext cx="8497887" cy="1512888"/>
          </a:xfrm>
          <a:prstGeom prst="roundRect">
            <a:avLst/>
          </a:prstGeom>
          <a:solidFill>
            <a:srgbClr val="F5DB7E"/>
          </a:solidFill>
        </p:spPr>
        <p:txBody>
          <a:bodyPr/>
          <a:lstStyle/>
          <a:p>
            <a:pPr marL="236538" marR="0" lvl="0" indent="-236538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Subsidiary with a different financial year should adjust significant events between different dates, which  should be no longer than 3 months </a:t>
            </a:r>
          </a:p>
          <a:p>
            <a:pPr marL="236538" marR="0" lvl="0" indent="-236538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Tx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cs typeface="Times New Roman" pitchFamily="18" charset="0"/>
              </a:rPr>
              <a:t>			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or </a:t>
            </a:r>
          </a:p>
          <a:p>
            <a:pPr marL="236538" marR="0" lvl="0" indent="-236538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Special statements of subsidiary are prepared as at the same date of group</a:t>
            </a:r>
            <a:endParaRPr kumimoji="0" lang="en-IN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1990850"/>
              </p:ext>
            </p:extLst>
          </p:nvPr>
        </p:nvGraphicFramePr>
        <p:xfrm>
          <a:off x="457200" y="1250206"/>
          <a:ext cx="8363272" cy="324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304800"/>
            <a:ext cx="6798735" cy="2038291"/>
          </a:xfrm>
        </p:spPr>
        <p:txBody>
          <a:bodyPr/>
          <a:lstStyle/>
          <a:p>
            <a:r>
              <a:rPr lang="en-US" sz="2500" dirty="0" smtClean="0">
                <a:cs typeface="Times New Roman" pitchFamily="18" charset="0"/>
              </a:rPr>
              <a:t>What is control?</a:t>
            </a:r>
            <a:endParaRPr lang="en-US" sz="2500" dirty="0"/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304800" y="1419761"/>
            <a:ext cx="837088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>
              <a:spcBef>
                <a:spcPct val="0"/>
              </a:spcBef>
              <a:spcAft>
                <a:spcPts val="600"/>
              </a:spcAft>
              <a:buClr>
                <a:srgbClr val="0C2D83"/>
              </a:buClr>
              <a:defRPr/>
            </a:pP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  “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Control over investee arises when an investor is exposed, or has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rights,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to variable returns from its involvement with the investee and has the ability to affect those returns through its power over the investee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.” - IFRS 10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537468" y="4343400"/>
            <a:ext cx="7996932" cy="1368152"/>
          </a:xfrm>
          <a:prstGeom prst="roundRect">
            <a:avLst>
              <a:gd name="adj" fmla="val 16667"/>
            </a:avLst>
          </a:prstGeom>
          <a:solidFill>
            <a:srgbClr val="F5DB7E"/>
          </a:solidFill>
          <a:ln>
            <a:noFill/>
            <a:headEnd/>
            <a:tailEnd/>
          </a:ln>
          <a:effectLst/>
        </p:spPr>
        <p:txBody>
          <a:bodyPr wrap="square" anchor="ctr"/>
          <a:lstStyle/>
          <a:p>
            <a:pPr algn="ctr">
              <a:buSzPct val="105000"/>
            </a:pPr>
            <a:r>
              <a:rPr lang="en-GB" kern="0" dirty="0">
                <a:solidFill>
                  <a:sysClr val="windowText" lastClr="000000"/>
                </a:solidFill>
                <a:cs typeface="Arial"/>
              </a:rPr>
              <a:t>To have power, it is necessary for investor to have existing rights that give it </a:t>
            </a:r>
            <a:br>
              <a:rPr lang="en-GB" kern="0" dirty="0">
                <a:solidFill>
                  <a:sysClr val="windowText" lastClr="000000"/>
                </a:solidFill>
                <a:cs typeface="Arial"/>
              </a:rPr>
            </a:br>
            <a:r>
              <a:rPr lang="en-GB" b="1" kern="0" dirty="0">
                <a:solidFill>
                  <a:sysClr val="windowText" lastClr="000000"/>
                </a:solidFill>
                <a:cs typeface="Arial"/>
              </a:rPr>
              <a:t>current ability </a:t>
            </a:r>
            <a:r>
              <a:rPr lang="en-GB" kern="0" dirty="0">
                <a:solidFill>
                  <a:sysClr val="windowText" lastClr="000000"/>
                </a:solidFill>
                <a:cs typeface="Arial"/>
              </a:rPr>
              <a:t>to direct the activities that significantly affect the investee’s returns, </a:t>
            </a:r>
            <a:br>
              <a:rPr lang="en-GB" kern="0" dirty="0">
                <a:solidFill>
                  <a:sysClr val="windowText" lastClr="000000"/>
                </a:solidFill>
                <a:cs typeface="Arial"/>
              </a:rPr>
            </a:br>
            <a:r>
              <a:rPr lang="en-GB" kern="0" dirty="0">
                <a:solidFill>
                  <a:sysClr val="windowText" lastClr="000000"/>
                </a:solidFill>
                <a:cs typeface="Arial"/>
              </a:rPr>
              <a:t>i.e. the </a:t>
            </a:r>
            <a:r>
              <a:rPr lang="en-GB" b="1" kern="0" dirty="0">
                <a:solidFill>
                  <a:sysClr val="windowText" lastClr="000000"/>
                </a:solidFill>
                <a:cs typeface="Arial"/>
              </a:rPr>
              <a:t>relevant activities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2582888" y="2743200"/>
            <a:ext cx="1872208" cy="1097280"/>
          </a:xfrm>
          <a:prstGeom prst="flowChartAlternateProcess">
            <a:avLst/>
          </a:prstGeom>
          <a:solidFill>
            <a:srgbClr val="98C6EA"/>
          </a:solidFill>
          <a:ln>
            <a:noFil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b="1" kern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Power</a:t>
            </a:r>
            <a:endParaRPr lang="en-US" sz="1600" b="1" kern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27712" y="2743200"/>
            <a:ext cx="1803648" cy="1097280"/>
          </a:xfrm>
          <a:prstGeom prst="flowChartAlternateProcess">
            <a:avLst/>
          </a:prstGeom>
          <a:solidFill>
            <a:srgbClr val="BDB694"/>
          </a:solidFill>
          <a:ln>
            <a:noFil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Exposure to </a:t>
            </a:r>
            <a:br>
              <a:rPr lang="en-GB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</a:br>
            <a:r>
              <a:rPr lang="en-GB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variability </a:t>
            </a:r>
            <a:br>
              <a:rPr lang="en-GB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</a:br>
            <a:r>
              <a:rPr lang="en-GB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in returns</a:t>
            </a:r>
            <a:endParaRPr lang="en-US" sz="1600" b="1" kern="0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315200" y="2743200"/>
            <a:ext cx="1360487" cy="1097280"/>
          </a:xfrm>
          <a:prstGeom prst="flowChartAlternateProcess">
            <a:avLst/>
          </a:prstGeom>
          <a:solidFill>
            <a:srgbClr val="4066AA"/>
          </a:solidFill>
          <a:ln>
            <a:noFil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b="1" kern="0" dirty="0">
                <a:solidFill>
                  <a:schemeClr val="bg1"/>
                </a:solidFill>
                <a:cs typeface="Arial"/>
              </a:rPr>
              <a:t>Link between </a:t>
            </a:r>
            <a:br>
              <a:rPr lang="en-GB" sz="1600" b="1" kern="0" dirty="0">
                <a:solidFill>
                  <a:schemeClr val="bg1"/>
                </a:solidFill>
                <a:cs typeface="Arial"/>
              </a:rPr>
            </a:br>
            <a:r>
              <a:rPr lang="en-GB" sz="1600" b="1" kern="0" dirty="0">
                <a:solidFill>
                  <a:schemeClr val="bg1"/>
                </a:solidFill>
                <a:cs typeface="Arial"/>
              </a:rPr>
              <a:t>power and </a:t>
            </a:r>
            <a:br>
              <a:rPr lang="en-GB" sz="1600" b="1" kern="0" dirty="0">
                <a:solidFill>
                  <a:schemeClr val="bg1"/>
                </a:solidFill>
                <a:cs typeface="Arial"/>
              </a:rPr>
            </a:br>
            <a:r>
              <a:rPr lang="en-GB" sz="1600" b="1" kern="0" dirty="0">
                <a:solidFill>
                  <a:schemeClr val="bg1"/>
                </a:solidFill>
                <a:cs typeface="Arial"/>
              </a:rPr>
              <a:t>returns</a:t>
            </a:r>
            <a:endParaRPr lang="en-US" sz="160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537468" y="2712720"/>
            <a:ext cx="1541363" cy="1097280"/>
          </a:xfrm>
          <a:prstGeom prst="flowChartAlternateProcess">
            <a:avLst/>
          </a:prstGeom>
          <a:solidFill>
            <a:srgbClr val="007C92"/>
          </a:solidFill>
          <a:ln>
            <a:noFil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 b="1" kern="0" dirty="0">
                <a:solidFill>
                  <a:schemeClr val="bg1"/>
                </a:solidFill>
                <a:cs typeface="Arial"/>
              </a:rPr>
              <a:t>Control</a:t>
            </a:r>
            <a:endParaRPr lang="en-US" sz="160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blackWhite">
          <a:xfrm>
            <a:off x="4495800" y="2948136"/>
            <a:ext cx="488157" cy="681030"/>
          </a:xfrm>
          <a:prstGeom prst="flowChartAlternateProcess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kern="0" dirty="0">
                <a:solidFill>
                  <a:srgbClr val="00338D"/>
                </a:solidFill>
                <a:cs typeface="Arial" charset="0"/>
              </a:rPr>
              <a:t>+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blackWhite">
          <a:xfrm>
            <a:off x="6858000" y="2948136"/>
            <a:ext cx="488157" cy="681030"/>
          </a:xfrm>
          <a:prstGeom prst="flowChartAlternateProcess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kern="0" dirty="0">
                <a:solidFill>
                  <a:srgbClr val="00338D"/>
                </a:solidFill>
                <a:cs typeface="Arial" charset="0"/>
              </a:rPr>
              <a:t>+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blackWhite">
          <a:xfrm>
            <a:off x="2133600" y="2943551"/>
            <a:ext cx="488157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kern="0" dirty="0">
                <a:solidFill>
                  <a:srgbClr val="00338D"/>
                </a:solidFill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>
                <a:cs typeface="Times New Roman" pitchFamily="18" charset="0"/>
              </a:rPr>
              <a:t>What is control?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85800" y="1972983"/>
            <a:ext cx="7696200" cy="34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rtlCol="0" anchor="ctr" anchorCtr="1">
            <a:spAutoFit/>
          </a:bodyPr>
          <a:lstStyle/>
          <a:p>
            <a:pPr marL="552450" indent="-55245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b="1" u="sng" dirty="0">
                <a:solidFill>
                  <a:srgbClr val="000000"/>
                </a:solidFill>
                <a:cs typeface="Times New Roman" pitchFamily="18" charset="0"/>
              </a:rPr>
              <a:t>Indicators of power</a:t>
            </a:r>
            <a:r>
              <a:rPr lang="en-US" b="1" u="sng" dirty="0" smtClean="0">
                <a:solidFill>
                  <a:srgbClr val="000000"/>
                </a:solidFill>
                <a:cs typeface="Times New Roman" pitchFamily="18" charset="0"/>
              </a:rPr>
              <a:t>:-</a:t>
            </a:r>
          </a:p>
          <a:p>
            <a:pPr marL="552450" indent="-552450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600" b="1" u="sng" dirty="0">
              <a:solidFill>
                <a:srgbClr val="000000"/>
              </a:solidFill>
              <a:cs typeface="Times New Roman" pitchFamily="18" charset="0"/>
            </a:endParaRPr>
          </a:p>
          <a:p>
            <a:pPr marL="268288" indent="-268288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Parent owns directly or through its subsidiaries more than 50% of voting power of an entity.</a:t>
            </a:r>
          </a:p>
          <a:p>
            <a:pPr marL="268288" indent="-268288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Holding less than 50% voting power and still can demonstrate control if-</a:t>
            </a:r>
          </a:p>
          <a:p>
            <a:pPr marL="568325" lvl="2" indent="-284163">
              <a:spcBef>
                <a:spcPct val="0"/>
              </a:spcBef>
              <a:buFont typeface="Arial" pitchFamily="34" charset="0"/>
              <a:buChar char="•"/>
              <a:tabLst>
                <a:tab pos="630238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Having power over more than 50% voting rights by virtue of agreement with other investors.</a:t>
            </a:r>
          </a:p>
          <a:p>
            <a:pPr marL="568325" lvl="2" indent="-222250">
              <a:spcBef>
                <a:spcPct val="0"/>
              </a:spcBef>
              <a:buFont typeface="Arial" pitchFamily="34" charset="0"/>
              <a:buChar char="•"/>
              <a:tabLst>
                <a:tab pos="568325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Power to govern financial and operating policies of entity under a statute or agreement</a:t>
            </a:r>
          </a:p>
          <a:p>
            <a:pPr marL="568325" lvl="2" indent="-222250">
              <a:spcBef>
                <a:spcPct val="0"/>
              </a:spcBef>
              <a:buFont typeface="Arial" pitchFamily="34" charset="0"/>
              <a:buChar char="•"/>
              <a:tabLst>
                <a:tab pos="568325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Power to appoint majority of members of Board of directors </a:t>
            </a:r>
          </a:p>
          <a:p>
            <a:pPr marL="568325" lvl="2" indent="-222250">
              <a:spcBef>
                <a:spcPct val="0"/>
              </a:spcBef>
              <a:buFont typeface="Arial" pitchFamily="34" charset="0"/>
              <a:buChar char="•"/>
              <a:tabLst>
                <a:tab pos="568325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Power to cast majority of votes at meeting of board of directors</a:t>
            </a:r>
            <a:endParaRPr lang="en-GB" sz="1600" kern="0" dirty="0">
              <a:solidFill>
                <a:srgbClr val="000000"/>
              </a:solidFill>
              <a:cs typeface="Arial"/>
            </a:endParaRPr>
          </a:p>
          <a:p>
            <a:pPr marL="268288" indent="-268288">
              <a:spcBef>
                <a:spcPct val="0"/>
              </a:spcBef>
              <a:buClr>
                <a:srgbClr val="0C2D83"/>
              </a:buClr>
              <a:buFont typeface="Wingdings" pitchFamily="2" charset="2"/>
              <a:buChar char="Ø"/>
              <a:defRPr/>
            </a:pPr>
            <a:endParaRPr lang="en-GB" sz="2000" kern="0" dirty="0">
              <a:solidFill>
                <a:srgbClr val="000000"/>
              </a:solidFill>
              <a:cs typeface="Arial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C2D83"/>
      </a:dk2>
      <a:lt2>
        <a:srgbClr val="FFFF99"/>
      </a:lt2>
      <a:accent1>
        <a:srgbClr val="B8B9D2"/>
      </a:accent1>
      <a:accent2>
        <a:srgbClr val="2BAB9C"/>
      </a:accent2>
      <a:accent3>
        <a:srgbClr val="AAADC1"/>
      </a:accent3>
      <a:accent4>
        <a:srgbClr val="DADADA"/>
      </a:accent4>
      <a:accent5>
        <a:srgbClr val="D8D9E5"/>
      </a:accent5>
      <a:accent6>
        <a:srgbClr val="269B8D"/>
      </a:accent6>
      <a:hlink>
        <a:srgbClr val="7981C3"/>
      </a:hlink>
      <a:folHlink>
        <a:srgbClr val="0064C8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C2D83"/>
        </a:dk2>
        <a:lt2>
          <a:srgbClr val="FFFF99"/>
        </a:lt2>
        <a:accent1>
          <a:srgbClr val="B8B9D2"/>
        </a:accent1>
        <a:accent2>
          <a:srgbClr val="2BAB9C"/>
        </a:accent2>
        <a:accent3>
          <a:srgbClr val="AAADC1"/>
        </a:accent3>
        <a:accent4>
          <a:srgbClr val="DADADA"/>
        </a:accent4>
        <a:accent5>
          <a:srgbClr val="D8D9E5"/>
        </a:accent5>
        <a:accent6>
          <a:srgbClr val="269B8D"/>
        </a:accent6>
        <a:hlink>
          <a:srgbClr val="7981C3"/>
        </a:hlink>
        <a:folHlink>
          <a:srgbClr val="0064C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PMG Thank You_image">
  <a:themeElements>
    <a:clrScheme name="KPMG Thank You_image 4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00338D"/>
      </a:accent1>
      <a:accent2>
        <a:srgbClr val="6A7F10"/>
      </a:accent2>
      <a:accent3>
        <a:srgbClr val="FFFFFF"/>
      </a:accent3>
      <a:accent4>
        <a:srgbClr val="000000"/>
      </a:accent4>
      <a:accent5>
        <a:srgbClr val="AAADC5"/>
      </a:accent5>
      <a:accent6>
        <a:srgbClr val="5F720D"/>
      </a:accent6>
      <a:hlink>
        <a:srgbClr val="8E258D"/>
      </a:hlink>
      <a:folHlink>
        <a:srgbClr val="007C92"/>
      </a:folHlink>
    </a:clrScheme>
    <a:fontScheme name="KPMG Thank You_im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7338" marR="0" indent="-2873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7338" marR="0" indent="-2873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PMG Thank You_image 1">
        <a:dk1>
          <a:srgbClr val="00338D"/>
        </a:dk1>
        <a:lt1>
          <a:srgbClr val="FFFFFF"/>
        </a:lt1>
        <a:dk2>
          <a:srgbClr val="000000"/>
        </a:dk2>
        <a:lt2>
          <a:srgbClr val="BABBBC"/>
        </a:lt2>
        <a:accent1>
          <a:srgbClr val="007C92"/>
        </a:accent1>
        <a:accent2>
          <a:srgbClr val="409DAD"/>
        </a:accent2>
        <a:accent3>
          <a:srgbClr val="FFFFFF"/>
        </a:accent3>
        <a:accent4>
          <a:srgbClr val="002A78"/>
        </a:accent4>
        <a:accent5>
          <a:srgbClr val="AABFC7"/>
        </a:accent5>
        <a:accent6>
          <a:srgbClr val="398E9C"/>
        </a:accent6>
        <a:hlink>
          <a:srgbClr val="80BEC9"/>
        </a:hlink>
        <a:folHlink>
          <a:srgbClr val="BFDE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hank You_image 2">
        <a:dk1>
          <a:srgbClr val="00338D"/>
        </a:dk1>
        <a:lt1>
          <a:srgbClr val="FFFFFF"/>
        </a:lt1>
        <a:dk2>
          <a:srgbClr val="000000"/>
        </a:dk2>
        <a:lt2>
          <a:srgbClr val="BABBBC"/>
        </a:lt2>
        <a:accent1>
          <a:srgbClr val="8E258D"/>
        </a:accent1>
        <a:accent2>
          <a:srgbClr val="AA5CAA"/>
        </a:accent2>
        <a:accent3>
          <a:srgbClr val="FFFFFF"/>
        </a:accent3>
        <a:accent4>
          <a:srgbClr val="002A78"/>
        </a:accent4>
        <a:accent5>
          <a:srgbClr val="C6ACC5"/>
        </a:accent5>
        <a:accent6>
          <a:srgbClr val="9A539A"/>
        </a:accent6>
        <a:hlink>
          <a:srgbClr val="C792C6"/>
        </a:hlink>
        <a:folHlink>
          <a:srgbClr val="E3C9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hank You_image 3">
        <a:dk1>
          <a:srgbClr val="8E258D"/>
        </a:dk1>
        <a:lt1>
          <a:srgbClr val="FFFFFF"/>
        </a:lt1>
        <a:dk2>
          <a:srgbClr val="000000"/>
        </a:dk2>
        <a:lt2>
          <a:srgbClr val="BABBBC"/>
        </a:lt2>
        <a:accent1>
          <a:srgbClr val="00338D"/>
        </a:accent1>
        <a:accent2>
          <a:srgbClr val="AA5CAA"/>
        </a:accent2>
        <a:accent3>
          <a:srgbClr val="FFFFFF"/>
        </a:accent3>
        <a:accent4>
          <a:srgbClr val="781E78"/>
        </a:accent4>
        <a:accent5>
          <a:srgbClr val="AAADC5"/>
        </a:accent5>
        <a:accent6>
          <a:srgbClr val="9A539A"/>
        </a:accent6>
        <a:hlink>
          <a:srgbClr val="C792C6"/>
        </a:hlink>
        <a:folHlink>
          <a:srgbClr val="E3C9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hank You_image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38D"/>
        </a:accent1>
        <a:accent2>
          <a:srgbClr val="6A7F10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5F720D"/>
        </a:accent6>
        <a:hlink>
          <a:srgbClr val="8E258D"/>
        </a:hlink>
        <a:folHlink>
          <a:srgbClr val="007C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KPMG Thank You_image">
  <a:themeElements>
    <a:clrScheme name="KPMG Thank You_image 4">
      <a:dk1>
        <a:srgbClr val="000000"/>
      </a:dk1>
      <a:lt1>
        <a:srgbClr val="FFFFFF"/>
      </a:lt1>
      <a:dk2>
        <a:srgbClr val="000000"/>
      </a:dk2>
      <a:lt2>
        <a:srgbClr val="747678"/>
      </a:lt2>
      <a:accent1>
        <a:srgbClr val="00338D"/>
      </a:accent1>
      <a:accent2>
        <a:srgbClr val="6A7F10"/>
      </a:accent2>
      <a:accent3>
        <a:srgbClr val="FFFFFF"/>
      </a:accent3>
      <a:accent4>
        <a:srgbClr val="000000"/>
      </a:accent4>
      <a:accent5>
        <a:srgbClr val="AAADC5"/>
      </a:accent5>
      <a:accent6>
        <a:srgbClr val="5F720D"/>
      </a:accent6>
      <a:hlink>
        <a:srgbClr val="8E258D"/>
      </a:hlink>
      <a:folHlink>
        <a:srgbClr val="007C92"/>
      </a:folHlink>
    </a:clrScheme>
    <a:fontScheme name="KPMG Thank You_im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stealth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stealth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KPMG Thank You_image 1">
        <a:dk1>
          <a:srgbClr val="00338D"/>
        </a:dk1>
        <a:lt1>
          <a:srgbClr val="FFFFFF"/>
        </a:lt1>
        <a:dk2>
          <a:srgbClr val="000000"/>
        </a:dk2>
        <a:lt2>
          <a:srgbClr val="BABBBC"/>
        </a:lt2>
        <a:accent1>
          <a:srgbClr val="007C92"/>
        </a:accent1>
        <a:accent2>
          <a:srgbClr val="409DAD"/>
        </a:accent2>
        <a:accent3>
          <a:srgbClr val="FFFFFF"/>
        </a:accent3>
        <a:accent4>
          <a:srgbClr val="002A78"/>
        </a:accent4>
        <a:accent5>
          <a:srgbClr val="AABFC7"/>
        </a:accent5>
        <a:accent6>
          <a:srgbClr val="398E9C"/>
        </a:accent6>
        <a:hlink>
          <a:srgbClr val="80BEC9"/>
        </a:hlink>
        <a:folHlink>
          <a:srgbClr val="BFDE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hank You_image 2">
        <a:dk1>
          <a:srgbClr val="00338D"/>
        </a:dk1>
        <a:lt1>
          <a:srgbClr val="FFFFFF"/>
        </a:lt1>
        <a:dk2>
          <a:srgbClr val="000000"/>
        </a:dk2>
        <a:lt2>
          <a:srgbClr val="BABBBC"/>
        </a:lt2>
        <a:accent1>
          <a:srgbClr val="8E258D"/>
        </a:accent1>
        <a:accent2>
          <a:srgbClr val="AA5CAA"/>
        </a:accent2>
        <a:accent3>
          <a:srgbClr val="FFFFFF"/>
        </a:accent3>
        <a:accent4>
          <a:srgbClr val="002A78"/>
        </a:accent4>
        <a:accent5>
          <a:srgbClr val="C6ACC5"/>
        </a:accent5>
        <a:accent6>
          <a:srgbClr val="9A539A"/>
        </a:accent6>
        <a:hlink>
          <a:srgbClr val="C792C6"/>
        </a:hlink>
        <a:folHlink>
          <a:srgbClr val="E3C9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hank You_image 3">
        <a:dk1>
          <a:srgbClr val="8E258D"/>
        </a:dk1>
        <a:lt1>
          <a:srgbClr val="FFFFFF"/>
        </a:lt1>
        <a:dk2>
          <a:srgbClr val="000000"/>
        </a:dk2>
        <a:lt2>
          <a:srgbClr val="BABBBC"/>
        </a:lt2>
        <a:accent1>
          <a:srgbClr val="00338D"/>
        </a:accent1>
        <a:accent2>
          <a:srgbClr val="AA5CAA"/>
        </a:accent2>
        <a:accent3>
          <a:srgbClr val="FFFFFF"/>
        </a:accent3>
        <a:accent4>
          <a:srgbClr val="781E78"/>
        </a:accent4>
        <a:accent5>
          <a:srgbClr val="AAADC5"/>
        </a:accent5>
        <a:accent6>
          <a:srgbClr val="9A539A"/>
        </a:accent6>
        <a:hlink>
          <a:srgbClr val="C792C6"/>
        </a:hlink>
        <a:folHlink>
          <a:srgbClr val="E3C9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Thank You_image 4">
        <a:dk1>
          <a:srgbClr val="000000"/>
        </a:dk1>
        <a:lt1>
          <a:srgbClr val="FFFFFF"/>
        </a:lt1>
        <a:dk2>
          <a:srgbClr val="000000"/>
        </a:dk2>
        <a:lt2>
          <a:srgbClr val="747678"/>
        </a:lt2>
        <a:accent1>
          <a:srgbClr val="00338D"/>
        </a:accent1>
        <a:accent2>
          <a:srgbClr val="6A7F10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5F720D"/>
        </a:accent6>
        <a:hlink>
          <a:srgbClr val="8E258D"/>
        </a:hlink>
        <a:folHlink>
          <a:srgbClr val="007C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4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5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KPMG Talkbook Full-page Template</Template>
  <TotalTime>1029</TotalTime>
  <Words>877</Words>
  <Application>Microsoft Office PowerPoint</Application>
  <PresentationFormat>Letter Paper (8.5x11 in)</PresentationFormat>
  <Paragraphs>158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2_Default Design</vt:lpstr>
      <vt:lpstr>KPMG Thank You_image</vt:lpstr>
      <vt:lpstr>1_KPMG Thank You_image</vt:lpstr>
      <vt:lpstr>Organic</vt:lpstr>
      <vt:lpstr>2_Organic</vt:lpstr>
      <vt:lpstr>4_Organic</vt:lpstr>
      <vt:lpstr>5_Organic</vt:lpstr>
      <vt:lpstr>Integral</vt:lpstr>
      <vt:lpstr>Slide 0</vt:lpstr>
      <vt:lpstr>Slide 1</vt:lpstr>
      <vt:lpstr>Slide 2</vt:lpstr>
      <vt:lpstr>Separate Financial Statements</vt:lpstr>
      <vt:lpstr>Slide 4</vt:lpstr>
      <vt:lpstr>What is the concept of group?</vt:lpstr>
      <vt:lpstr>What are the general features of a group?</vt:lpstr>
      <vt:lpstr>What is control?</vt:lpstr>
      <vt:lpstr>What is control?</vt:lpstr>
      <vt:lpstr>Example 1</vt:lpstr>
      <vt:lpstr>When is Consolidation Required ?</vt:lpstr>
      <vt:lpstr>Slide 11</vt:lpstr>
      <vt:lpstr>Consolidation Procedures</vt:lpstr>
      <vt:lpstr>Goodwill  calculation</vt:lpstr>
      <vt:lpstr>Measure NCI</vt:lpstr>
      <vt:lpstr>Example:</vt:lpstr>
      <vt:lpstr>Gain on bargain purchase</vt:lpstr>
      <vt:lpstr>Slide 17</vt:lpstr>
      <vt:lpstr>Slide 18</vt:lpstr>
      <vt:lpstr>Inter Company Balances</vt:lpstr>
      <vt:lpstr>Unrealized Profit</vt:lpstr>
      <vt:lpstr>Class discussion:</vt:lpstr>
      <vt:lpstr>Solution:</vt:lpstr>
      <vt:lpstr> Continued..</vt:lpstr>
      <vt:lpstr>The End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KPMG Talkbook template</dc:title>
  <dc:creator>sieradcosta</dc:creator>
  <cp:lastModifiedBy>C5</cp:lastModifiedBy>
  <cp:revision>71</cp:revision>
  <dcterms:created xsi:type="dcterms:W3CDTF">2014-02-26T09:52:08Z</dcterms:created>
  <dcterms:modified xsi:type="dcterms:W3CDTF">2018-11-02T15:39:42Z</dcterms:modified>
</cp:coreProperties>
</file>